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notesMasterIdLst>
    <p:notesMasterId r:id="rId19"/>
  </p:notesMasterIdLst>
  <p:sldIdLst>
    <p:sldId id="464" r:id="rId2"/>
    <p:sldId id="465" r:id="rId3"/>
    <p:sldId id="467" r:id="rId4"/>
    <p:sldId id="466" r:id="rId5"/>
    <p:sldId id="469" r:id="rId6"/>
    <p:sldId id="468" r:id="rId7"/>
    <p:sldId id="347" r:id="rId8"/>
    <p:sldId id="472" r:id="rId9"/>
    <p:sldId id="308" r:id="rId10"/>
    <p:sldId id="471" r:id="rId11"/>
    <p:sldId id="473" r:id="rId12"/>
    <p:sldId id="313" r:id="rId13"/>
    <p:sldId id="477" r:id="rId14"/>
    <p:sldId id="475" r:id="rId15"/>
    <p:sldId id="476" r:id="rId16"/>
    <p:sldId id="478" r:id="rId17"/>
    <p:sldId id="479" r:id="rId18"/>
  </p:sldIdLst>
  <p:sldSz cx="9144000" cy="5715000" type="screen16x10"/>
  <p:notesSz cx="7569200" cy="5353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 userDrawn="1">
          <p15:clr>
            <a:srgbClr val="A4A3A4"/>
          </p15:clr>
        </p15:guide>
        <p15:guide id="2" pos="26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87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3075"/>
        <p:guide pos="2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2682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2682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0D320-58E7-4B21-8571-4012775EE51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669925"/>
            <a:ext cx="2889250" cy="1806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2576513"/>
            <a:ext cx="6054725" cy="2108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084763"/>
            <a:ext cx="3279775" cy="268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5084763"/>
            <a:ext cx="3279775" cy="268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CCD29-5FB4-4286-B887-F0CA111C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0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" y="0"/>
            <a:ext cx="8915400" cy="5715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4" name="object 4"/>
            <p:cNvSpPr/>
            <p:nvPr/>
          </p:nvSpPr>
          <p:spPr>
            <a:xfrm>
              <a:off x="65313" y="69722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946"/>
                  </a:moveTo>
                  <a:lnTo>
                    <a:pt x="3576" y="281184"/>
                  </a:lnTo>
                  <a:lnTo>
                    <a:pt x="13965" y="234645"/>
                  </a:lnTo>
                  <a:lnTo>
                    <a:pt x="30657" y="190840"/>
                  </a:lnTo>
                  <a:lnTo>
                    <a:pt x="53141" y="150277"/>
                  </a:lnTo>
                  <a:lnTo>
                    <a:pt x="80907" y="113468"/>
                  </a:lnTo>
                  <a:lnTo>
                    <a:pt x="113445" y="80923"/>
                  </a:lnTo>
                  <a:lnTo>
                    <a:pt x="150245" y="53151"/>
                  </a:lnTo>
                  <a:lnTo>
                    <a:pt x="190796" y="30662"/>
                  </a:lnTo>
                  <a:lnTo>
                    <a:pt x="234589" y="13967"/>
                  </a:lnTo>
                  <a:lnTo>
                    <a:pt x="281114" y="3576"/>
                  </a:lnTo>
                  <a:lnTo>
                    <a:pt x="329859" y="0"/>
                  </a:lnTo>
                  <a:lnTo>
                    <a:pt x="8683462" y="0"/>
                  </a:lnTo>
                  <a:lnTo>
                    <a:pt x="8732224" y="3576"/>
                  </a:lnTo>
                  <a:lnTo>
                    <a:pt x="8778762" y="13967"/>
                  </a:lnTo>
                  <a:lnTo>
                    <a:pt x="8822568" y="30662"/>
                  </a:lnTo>
                  <a:lnTo>
                    <a:pt x="8863130" y="53151"/>
                  </a:lnTo>
                  <a:lnTo>
                    <a:pt x="8899939" y="80923"/>
                  </a:lnTo>
                  <a:lnTo>
                    <a:pt x="8932485" y="113468"/>
                  </a:lnTo>
                  <a:lnTo>
                    <a:pt x="8960257" y="150277"/>
                  </a:lnTo>
                  <a:lnTo>
                    <a:pt x="8982745" y="190840"/>
                  </a:lnTo>
                  <a:lnTo>
                    <a:pt x="8999440" y="234645"/>
                  </a:lnTo>
                  <a:lnTo>
                    <a:pt x="9009831" y="281184"/>
                  </a:lnTo>
                  <a:lnTo>
                    <a:pt x="9013408" y="329946"/>
                  </a:lnTo>
                  <a:lnTo>
                    <a:pt x="9013408" y="6362369"/>
                  </a:lnTo>
                  <a:lnTo>
                    <a:pt x="9009831" y="6411115"/>
                  </a:lnTo>
                  <a:lnTo>
                    <a:pt x="8999440" y="6457639"/>
                  </a:lnTo>
                  <a:lnTo>
                    <a:pt x="8982745" y="6501432"/>
                  </a:lnTo>
                  <a:lnTo>
                    <a:pt x="8960257" y="6541984"/>
                  </a:lnTo>
                  <a:lnTo>
                    <a:pt x="8932485" y="6578785"/>
                  </a:lnTo>
                  <a:lnTo>
                    <a:pt x="8899939" y="6611323"/>
                  </a:lnTo>
                  <a:lnTo>
                    <a:pt x="8863130" y="6639090"/>
                  </a:lnTo>
                  <a:lnTo>
                    <a:pt x="8822568" y="6661574"/>
                  </a:lnTo>
                  <a:lnTo>
                    <a:pt x="8778762" y="6678266"/>
                  </a:lnTo>
                  <a:lnTo>
                    <a:pt x="8732224" y="6688655"/>
                  </a:lnTo>
                  <a:lnTo>
                    <a:pt x="8683462" y="6692231"/>
                  </a:lnTo>
                  <a:lnTo>
                    <a:pt x="329859" y="6692231"/>
                  </a:lnTo>
                  <a:lnTo>
                    <a:pt x="281114" y="6688655"/>
                  </a:lnTo>
                  <a:lnTo>
                    <a:pt x="234589" y="6678266"/>
                  </a:lnTo>
                  <a:lnTo>
                    <a:pt x="190796" y="6661574"/>
                  </a:lnTo>
                  <a:lnTo>
                    <a:pt x="150245" y="6639090"/>
                  </a:lnTo>
                  <a:lnTo>
                    <a:pt x="113445" y="6611323"/>
                  </a:lnTo>
                  <a:lnTo>
                    <a:pt x="80907" y="6578785"/>
                  </a:lnTo>
                  <a:lnTo>
                    <a:pt x="53141" y="6541984"/>
                  </a:lnTo>
                  <a:lnTo>
                    <a:pt x="30657" y="6501432"/>
                  </a:lnTo>
                  <a:lnTo>
                    <a:pt x="13965" y="6457639"/>
                  </a:lnTo>
                  <a:lnTo>
                    <a:pt x="3576" y="6411115"/>
                  </a:lnTo>
                  <a:lnTo>
                    <a:pt x="0" y="6362369"/>
                  </a:lnTo>
                  <a:lnTo>
                    <a:pt x="0" y="329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5" name="object 5"/>
            <p:cNvSpPr/>
            <p:nvPr/>
          </p:nvSpPr>
          <p:spPr>
            <a:xfrm>
              <a:off x="62931" y="139668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1572" y="0"/>
                  </a:moveTo>
                  <a:lnTo>
                    <a:pt x="0" y="0"/>
                  </a:lnTo>
                  <a:lnTo>
                    <a:pt x="0" y="120580"/>
                  </a:lnTo>
                  <a:lnTo>
                    <a:pt x="9021572" y="120580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6" name="object 6"/>
            <p:cNvSpPr/>
            <p:nvPr/>
          </p:nvSpPr>
          <p:spPr>
            <a:xfrm>
              <a:off x="62931" y="2976711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>
                  <a:moveTo>
                    <a:pt x="9021572" y="0"/>
                  </a:moveTo>
                  <a:lnTo>
                    <a:pt x="0" y="0"/>
                  </a:lnTo>
                  <a:lnTo>
                    <a:pt x="0" y="110531"/>
                  </a:lnTo>
                  <a:lnTo>
                    <a:pt x="9021572" y="110531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 sz="15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3DDFEBF1-BE42-49CA-B2BD-A45EAAF5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" y="1264449"/>
            <a:ext cx="7886700" cy="1104636"/>
          </a:xfrm>
        </p:spPr>
        <p:txBody>
          <a:bodyPr>
            <a:normAutofit/>
          </a:bodyPr>
          <a:lstStyle/>
          <a:p>
            <a:r>
              <a:rPr lang="en-GB" sz="3600" b="1" dirty="0"/>
              <a:t>Reliability Design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2875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8FDD101-1653-40BC-B90E-1C0885CEA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3" b="23337"/>
          <a:stretch/>
        </p:blipFill>
        <p:spPr>
          <a:xfrm>
            <a:off x="860022" y="876300"/>
            <a:ext cx="7287642" cy="1981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41E09-A9AA-4C42-9289-4E6B4EBEA376}"/>
              </a:ext>
            </a:extLst>
          </p:cNvPr>
          <p:cNvSpPr txBox="1"/>
          <p:nvPr/>
        </p:nvSpPr>
        <p:spPr>
          <a:xfrm>
            <a:off x="609600" y="190500"/>
            <a:ext cx="3711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Method –I(Set Method)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CE5C2-B945-4F5D-870F-6AAC835E1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74" y="2839835"/>
            <a:ext cx="7218290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0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28B7550-1E86-4B0F-9050-1EA84AFF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5" y="0"/>
            <a:ext cx="7535327" cy="347711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AC2C2B-53A3-403D-ABE1-67E6BDB0A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2" b="22139"/>
          <a:stretch/>
        </p:blipFill>
        <p:spPr>
          <a:xfrm>
            <a:off x="928177" y="3581400"/>
            <a:ext cx="7287642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B724E-2975-4B2B-8C4C-F1C91D20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56063"/>
            <a:ext cx="6172200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F634E9-C62F-482F-8864-F45E6CF4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813402"/>
            <a:ext cx="62484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AC4D7-0F32-4C21-9FFF-B1BD40BBB5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912"/>
          <a:stretch/>
        </p:blipFill>
        <p:spPr>
          <a:xfrm>
            <a:off x="2619103" y="2913290"/>
            <a:ext cx="4953000" cy="900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FC7A65-3A86-4AA8-A4A6-D8288C026142}"/>
              </a:ext>
            </a:extLst>
          </p:cNvPr>
          <p:cNvSpPr txBox="1"/>
          <p:nvPr/>
        </p:nvSpPr>
        <p:spPr>
          <a:xfrm>
            <a:off x="990600" y="647700"/>
            <a:ext cx="1653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Method II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4365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E8DEFA-2820-4693-B25F-BE431E1D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0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E6B52E-8B29-4165-A1F5-886165CA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47737"/>
            <a:ext cx="6400800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4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5F323-ABEB-451F-ACAF-081993A6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4" y="1409700"/>
            <a:ext cx="5724526" cy="3158331"/>
          </a:xfrm>
        </p:spPr>
      </p:pic>
    </p:spTree>
    <p:extLst>
      <p:ext uri="{BB962C8B-B14F-4D97-AF65-F5344CB8AC3E}">
        <p14:creationId xmlns:p14="http://schemas.microsoft.com/office/powerpoint/2010/main" val="350385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97C9E-C759-4AB3-9BB1-4166E3BE7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876300"/>
            <a:ext cx="6553200" cy="4271963"/>
          </a:xfrm>
        </p:spPr>
      </p:pic>
    </p:spTree>
    <p:extLst>
      <p:ext uri="{BB962C8B-B14F-4D97-AF65-F5344CB8AC3E}">
        <p14:creationId xmlns:p14="http://schemas.microsoft.com/office/powerpoint/2010/main" val="382790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A60F1-2841-4315-8399-53A20DE1B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800100"/>
            <a:ext cx="6477000" cy="4348163"/>
          </a:xfrm>
        </p:spPr>
      </p:pic>
    </p:spTree>
    <p:extLst>
      <p:ext uri="{BB962C8B-B14F-4D97-AF65-F5344CB8AC3E}">
        <p14:creationId xmlns:p14="http://schemas.microsoft.com/office/powerpoint/2010/main" val="416968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2B16F-322E-4269-ABC9-6528B869D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6"/>
          <a:stretch/>
        </p:blipFill>
        <p:spPr>
          <a:xfrm>
            <a:off x="880545" y="990499"/>
            <a:ext cx="7382905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976E1-1DDF-4BC6-BCBC-5B2F0C9BE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6" y="4000500"/>
            <a:ext cx="720190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B100D8C-3319-4835-BF6C-1CC9B95B0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0100"/>
            <a:ext cx="766864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1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4DA996-B8C8-446E-B295-65021F55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123708"/>
            <a:ext cx="755437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9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E9364A4-BD83-4A27-A103-B16F0667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2" y="800100"/>
            <a:ext cx="77062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7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F6228-F51B-4DF0-A6B3-DE5EAE1B5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75"/>
          <a:stretch/>
        </p:blipFill>
        <p:spPr>
          <a:xfrm>
            <a:off x="904363" y="266700"/>
            <a:ext cx="7335274" cy="2300524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A4C108-D5A1-4134-82FF-BA174F0A6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26589" r="21207" b="6515"/>
          <a:stretch/>
        </p:blipFill>
        <p:spPr>
          <a:xfrm>
            <a:off x="904363" y="2838994"/>
            <a:ext cx="5181600" cy="2300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BCA934-DAB1-4294-9428-A14D8985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870191"/>
            <a:ext cx="3353091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8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A44C15-FAFD-4BAF-9587-66C41875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154"/>
          <a:stretch/>
        </p:blipFill>
        <p:spPr>
          <a:xfrm>
            <a:off x="1181100" y="1409700"/>
            <a:ext cx="7429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3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F9E5B86-99EB-4E96-80E4-023DFE16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4" y="800100"/>
            <a:ext cx="7811016" cy="37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0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77087" y="273843"/>
            <a:ext cx="6073628" cy="2590059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>
              <a:spcBef>
                <a:spcPts val="53"/>
              </a:spcBef>
            </a:pPr>
            <a:endParaRPr sz="2028" dirty="0">
              <a:latin typeface="Verdana"/>
              <a:cs typeface="Verdana"/>
            </a:endParaRPr>
          </a:p>
          <a:p>
            <a:pPr marL="94910">
              <a:spcBef>
                <a:spcPts val="5"/>
              </a:spcBef>
            </a:pPr>
            <a:r>
              <a:rPr sz="1068" b="1" spc="-5" dirty="0">
                <a:latin typeface="Verdana"/>
                <a:cs typeface="Verdana"/>
              </a:rPr>
              <a:t>Example</a:t>
            </a:r>
            <a:r>
              <a:rPr sz="1068" b="1" spc="-37" dirty="0">
                <a:latin typeface="Verdana"/>
                <a:cs typeface="Verdana"/>
              </a:rPr>
              <a:t> </a:t>
            </a:r>
            <a:r>
              <a:rPr sz="1068" b="1" spc="-11" dirty="0">
                <a:latin typeface="Verdana"/>
                <a:cs typeface="Verdana"/>
              </a:rPr>
              <a:t>1: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174" dirty="0">
              <a:latin typeface="Verdana"/>
              <a:cs typeface="Verdana"/>
            </a:endParaRPr>
          </a:p>
          <a:p>
            <a:pPr marL="94910" marR="157279" algn="just">
              <a:lnSpc>
                <a:spcPct val="97000"/>
              </a:lnSpc>
            </a:pPr>
            <a:r>
              <a:rPr sz="1600" spc="-7" baseline="5555" dirty="0">
                <a:latin typeface="Verdana"/>
                <a:cs typeface="Verdana"/>
              </a:rPr>
              <a:t>Design a three stage system </a:t>
            </a:r>
            <a:r>
              <a:rPr sz="1600" baseline="5555" dirty="0">
                <a:latin typeface="Verdana"/>
                <a:cs typeface="Verdana"/>
              </a:rPr>
              <a:t>with </a:t>
            </a:r>
            <a:r>
              <a:rPr sz="1600" spc="-7" baseline="5555" dirty="0">
                <a:latin typeface="Verdana"/>
                <a:cs typeface="Verdana"/>
              </a:rPr>
              <a:t>device types </a:t>
            </a:r>
            <a:r>
              <a:rPr sz="1600" baseline="5555" dirty="0">
                <a:latin typeface="Verdana"/>
                <a:cs typeface="Verdana"/>
              </a:rPr>
              <a:t>D</a:t>
            </a:r>
            <a:r>
              <a:rPr sz="1600" dirty="0">
                <a:latin typeface="Verdana"/>
                <a:cs typeface="Verdana"/>
              </a:rPr>
              <a:t>1</a:t>
            </a:r>
            <a:r>
              <a:rPr sz="1600" baseline="5555" dirty="0">
                <a:latin typeface="Verdana"/>
                <a:cs typeface="Verdana"/>
              </a:rPr>
              <a:t>, D</a:t>
            </a:r>
            <a:r>
              <a:rPr sz="1600" dirty="0">
                <a:latin typeface="Verdana"/>
                <a:cs typeface="Verdana"/>
              </a:rPr>
              <a:t>2 </a:t>
            </a:r>
            <a:r>
              <a:rPr sz="1600" spc="-7" baseline="5555" dirty="0">
                <a:latin typeface="Verdana"/>
                <a:cs typeface="Verdana"/>
              </a:rPr>
              <a:t>and D</a:t>
            </a:r>
            <a:r>
              <a:rPr sz="1600" spc="-5" dirty="0">
                <a:latin typeface="Verdana"/>
                <a:cs typeface="Verdana"/>
              </a:rPr>
              <a:t>3</a:t>
            </a:r>
            <a:r>
              <a:rPr sz="1600" spc="-7" baseline="5555" dirty="0">
                <a:latin typeface="Verdana"/>
                <a:cs typeface="Verdana"/>
              </a:rPr>
              <a:t>. The costs are $30, $15  </a:t>
            </a:r>
            <a:r>
              <a:rPr sz="1600" spc="-5" dirty="0">
                <a:latin typeface="Verdana"/>
                <a:cs typeface="Verdana"/>
              </a:rPr>
              <a:t>and $20 respectively. </a:t>
            </a:r>
            <a:r>
              <a:rPr sz="160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Cost of the system </a:t>
            </a:r>
            <a:r>
              <a:rPr sz="160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be </a:t>
            </a:r>
            <a:r>
              <a:rPr sz="1600" spc="-5" dirty="0">
                <a:latin typeface="Verdana"/>
                <a:cs typeface="Verdana"/>
              </a:rPr>
              <a:t>no more than $105. The  reliability of each device </a:t>
            </a:r>
            <a:r>
              <a:rPr sz="160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0.9, 0.8 and </a:t>
            </a:r>
            <a:r>
              <a:rPr sz="1600" dirty="0">
                <a:latin typeface="Verdana"/>
                <a:cs typeface="Verdana"/>
              </a:rPr>
              <a:t>0.5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respectively.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  <a:p>
            <a:pPr marL="94910">
              <a:spcBef>
                <a:spcPts val="1068"/>
              </a:spcBef>
            </a:pPr>
            <a:r>
              <a:rPr sz="1068" b="1" spc="-5" dirty="0">
                <a:latin typeface="Verdana"/>
                <a:cs typeface="Verdana"/>
              </a:rPr>
              <a:t>Solution: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37"/>
              </a:spcBef>
            </a:pPr>
            <a:endParaRPr sz="1388" dirty="0">
              <a:latin typeface="Verdana"/>
              <a:cs typeface="Verdana"/>
            </a:endParaRPr>
          </a:p>
          <a:p>
            <a:pPr marL="94910" marR="165414" algn="just">
              <a:lnSpc>
                <a:spcPct val="71800"/>
              </a:lnSpc>
              <a:spcBef>
                <a:spcPts val="5"/>
              </a:spcBef>
            </a:pPr>
            <a:r>
              <a:rPr sz="1601" spc="-7" baseline="5555" dirty="0">
                <a:latin typeface="Verdana"/>
                <a:cs typeface="Verdana"/>
              </a:rPr>
              <a:t>We assume that </a:t>
            </a:r>
            <a:r>
              <a:rPr sz="1601" baseline="5555" dirty="0">
                <a:latin typeface="Verdana"/>
                <a:cs typeface="Verdana"/>
              </a:rPr>
              <a:t>if if </a:t>
            </a:r>
            <a:r>
              <a:rPr sz="1601" spc="-7" baseline="5555" dirty="0">
                <a:latin typeface="Verdana"/>
                <a:cs typeface="Verdana"/>
              </a:rPr>
              <a:t>stage I has mi devices </a:t>
            </a:r>
            <a:r>
              <a:rPr sz="1601" spc="-16" baseline="5555" dirty="0">
                <a:latin typeface="Verdana"/>
                <a:cs typeface="Verdana"/>
              </a:rPr>
              <a:t>of </a:t>
            </a:r>
            <a:r>
              <a:rPr sz="1601" baseline="5555" dirty="0">
                <a:latin typeface="Verdana"/>
                <a:cs typeface="Verdana"/>
              </a:rPr>
              <a:t>type </a:t>
            </a:r>
            <a:r>
              <a:rPr sz="1601" spc="-7" baseline="5555" dirty="0">
                <a:latin typeface="Verdana"/>
                <a:cs typeface="Verdana"/>
              </a:rPr>
              <a:t>i </a:t>
            </a:r>
            <a:r>
              <a:rPr sz="1601" baseline="5555" dirty="0">
                <a:latin typeface="Verdana"/>
                <a:cs typeface="Verdana"/>
              </a:rPr>
              <a:t>in </a:t>
            </a:r>
            <a:r>
              <a:rPr sz="1601" spc="-7" baseline="5555" dirty="0">
                <a:latin typeface="Verdana"/>
                <a:cs typeface="Verdana"/>
              </a:rPr>
              <a:t>parallel, then </a:t>
            </a:r>
            <a:r>
              <a:rPr sz="1762" i="1" spc="-40" baseline="5050" dirty="0">
                <a:latin typeface="Symbol"/>
                <a:cs typeface="Symbol"/>
              </a:rPr>
              <a:t></a:t>
            </a:r>
            <a:r>
              <a:rPr sz="1762" i="1" spc="-40" baseline="5050" dirty="0">
                <a:latin typeface="Times New Roman"/>
                <a:cs typeface="Times New Roman"/>
              </a:rPr>
              <a:t> </a:t>
            </a:r>
            <a:r>
              <a:rPr sz="694" spc="-5" dirty="0">
                <a:latin typeface="Verdana"/>
                <a:cs typeface="Verdana"/>
              </a:rPr>
              <a:t>i </a:t>
            </a:r>
            <a:r>
              <a:rPr sz="1601" spc="-7" baseline="5555" dirty="0">
                <a:latin typeface="Verdana"/>
                <a:cs typeface="Verdana"/>
              </a:rPr>
              <a:t>(m</a:t>
            </a:r>
            <a:r>
              <a:rPr sz="694" spc="-5" dirty="0">
                <a:latin typeface="Verdana"/>
                <a:cs typeface="Verdana"/>
              </a:rPr>
              <a:t>i</a:t>
            </a:r>
            <a:r>
              <a:rPr sz="1601" spc="-7" baseline="5555" dirty="0">
                <a:latin typeface="Verdana"/>
                <a:cs typeface="Verdana"/>
              </a:rPr>
              <a:t>) </a:t>
            </a:r>
            <a:r>
              <a:rPr sz="1601" spc="-16" baseline="5555" dirty="0">
                <a:latin typeface="Verdana"/>
                <a:cs typeface="Verdana"/>
              </a:rPr>
              <a:t>=1 </a:t>
            </a:r>
            <a:r>
              <a:rPr sz="1601" spc="-7" baseline="5555" dirty="0">
                <a:latin typeface="Verdana"/>
                <a:cs typeface="Verdana"/>
              </a:rPr>
              <a:t>– (1-  </a:t>
            </a:r>
            <a:r>
              <a:rPr sz="1601" spc="-7" baseline="-22222" dirty="0">
                <a:latin typeface="Verdana"/>
                <a:cs typeface="Verdana"/>
              </a:rPr>
              <a:t>r</a:t>
            </a:r>
            <a:r>
              <a:rPr sz="1041" spc="-7" baseline="-47008" dirty="0">
                <a:latin typeface="Verdana"/>
                <a:cs typeface="Verdana"/>
              </a:rPr>
              <a:t>i</a:t>
            </a:r>
            <a:r>
              <a:rPr sz="1601" spc="-7" baseline="-22222" dirty="0">
                <a:latin typeface="Verdana"/>
                <a:cs typeface="Verdana"/>
              </a:rPr>
              <a:t>)</a:t>
            </a:r>
            <a:r>
              <a:rPr sz="694" spc="-5" dirty="0">
                <a:latin typeface="Verdana"/>
                <a:cs typeface="Verdana"/>
              </a:rPr>
              <a:t>mi</a:t>
            </a:r>
            <a:endParaRPr sz="694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E6D8CAB-9487-4C2D-8D0A-DD683D597CF9}"/>
              </a:ext>
            </a:extLst>
          </p:cNvPr>
          <p:cNvSpPr/>
          <p:nvPr/>
        </p:nvSpPr>
        <p:spPr>
          <a:xfrm>
            <a:off x="5487753" y="4099614"/>
            <a:ext cx="177619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9" y="0"/>
                </a:lnTo>
              </a:path>
            </a:pathLst>
          </a:custGeom>
          <a:ln w="6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21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BFFCCFE-2930-45C6-BED0-1F098DC0FAA0}"/>
              </a:ext>
            </a:extLst>
          </p:cNvPr>
          <p:cNvSpPr txBox="1"/>
          <p:nvPr/>
        </p:nvSpPr>
        <p:spPr>
          <a:xfrm>
            <a:off x="2819400" y="2947659"/>
            <a:ext cx="3389002" cy="177283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27117">
              <a:spcBef>
                <a:spcPts val="1612"/>
              </a:spcBef>
            </a:pPr>
            <a:r>
              <a:rPr sz="1601" baseline="5555" dirty="0">
                <a:latin typeface="Verdana"/>
                <a:cs typeface="Verdana"/>
              </a:rPr>
              <a:t>Using </a:t>
            </a:r>
            <a:r>
              <a:rPr sz="1601" spc="-7" baseline="5555" dirty="0">
                <a:latin typeface="Verdana"/>
                <a:cs typeface="Verdana"/>
              </a:rPr>
              <a:t>the above equation compute </a:t>
            </a:r>
            <a:r>
              <a:rPr sz="1601" baseline="5555" dirty="0">
                <a:latin typeface="Verdana"/>
                <a:cs typeface="Verdana"/>
              </a:rPr>
              <a:t>u</a:t>
            </a:r>
            <a:r>
              <a:rPr sz="694" dirty="0">
                <a:latin typeface="Verdana"/>
                <a:cs typeface="Verdana"/>
              </a:rPr>
              <a:t>1</a:t>
            </a:r>
            <a:r>
              <a:rPr sz="1601" baseline="5555" dirty="0">
                <a:latin typeface="Verdana"/>
                <a:cs typeface="Verdana"/>
              </a:rPr>
              <a:t>, </a:t>
            </a:r>
            <a:r>
              <a:rPr sz="1601" spc="7" baseline="5555" dirty="0">
                <a:latin typeface="Verdana"/>
                <a:cs typeface="Verdana"/>
              </a:rPr>
              <a:t>u</a:t>
            </a:r>
            <a:r>
              <a:rPr sz="694" spc="5" dirty="0">
                <a:latin typeface="Verdana"/>
                <a:cs typeface="Verdana"/>
              </a:rPr>
              <a:t>2 </a:t>
            </a:r>
            <a:r>
              <a:rPr sz="1601" spc="-7" baseline="5555" dirty="0">
                <a:latin typeface="Verdana"/>
                <a:cs typeface="Verdana"/>
              </a:rPr>
              <a:t>and</a:t>
            </a:r>
            <a:r>
              <a:rPr sz="1601" spc="32" baseline="5555" dirty="0">
                <a:latin typeface="Verdana"/>
                <a:cs typeface="Verdana"/>
              </a:rPr>
              <a:t> </a:t>
            </a:r>
            <a:r>
              <a:rPr sz="1601" baseline="5555" dirty="0">
                <a:latin typeface="Verdana"/>
                <a:cs typeface="Verdana"/>
              </a:rPr>
              <a:t>u</a:t>
            </a:r>
            <a:r>
              <a:rPr sz="694" dirty="0">
                <a:latin typeface="Verdana"/>
                <a:cs typeface="Verdana"/>
              </a:rPr>
              <a:t>3</a:t>
            </a:r>
            <a:r>
              <a:rPr sz="1601" baseline="5555" dirty="0">
                <a:latin typeface="Verdana"/>
                <a:cs typeface="Verdana"/>
              </a:rPr>
              <a:t>.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0AA55AB9-2AB2-44F6-B71B-279576EFFD1A}"/>
              </a:ext>
            </a:extLst>
          </p:cNvPr>
          <p:cNvSpPr txBox="1"/>
          <p:nvPr/>
        </p:nvSpPr>
        <p:spPr>
          <a:xfrm>
            <a:off x="3328256" y="3453405"/>
            <a:ext cx="117283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i="1" spc="27" dirty="0">
                <a:latin typeface="Verdana"/>
                <a:cs typeface="Verdana"/>
              </a:rPr>
              <a:t>u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B127971-0B36-427B-B82C-DF8032B2E705}"/>
              </a:ext>
            </a:extLst>
          </p:cNvPr>
          <p:cNvSpPr txBox="1"/>
          <p:nvPr/>
        </p:nvSpPr>
        <p:spPr>
          <a:xfrm>
            <a:off x="3412862" y="3521741"/>
            <a:ext cx="89488" cy="127975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747" spc="11" dirty="0">
                <a:latin typeface="Verdana"/>
                <a:cs typeface="Verdana"/>
              </a:rPr>
              <a:t>1</a:t>
            </a:r>
            <a:endParaRPr sz="747">
              <a:latin typeface="Verdana"/>
              <a:cs typeface="Verdan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7020A4F-4696-4778-84A5-2397C5FD7D5E}"/>
              </a:ext>
            </a:extLst>
          </p:cNvPr>
          <p:cNvSpPr txBox="1"/>
          <p:nvPr/>
        </p:nvSpPr>
        <p:spPr>
          <a:xfrm>
            <a:off x="3506145" y="3271176"/>
            <a:ext cx="1931438" cy="334977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R="21694" algn="ctr">
              <a:lnSpc>
                <a:spcPts val="1537"/>
              </a:lnSpc>
              <a:spcBef>
                <a:spcPts val="112"/>
              </a:spcBef>
            </a:pPr>
            <a:r>
              <a:rPr sz="1068" u="sng" spc="11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105</a:t>
            </a:r>
            <a:r>
              <a:rPr sz="1068" u="sng" spc="1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068" u="sng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68" u="sng" spc="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30</a:t>
            </a:r>
            <a:r>
              <a:rPr sz="1068" u="sng" spc="1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068" u="sng" spc="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95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068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30</a:t>
            </a:r>
            <a:r>
              <a:rPr sz="1068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068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15 </a:t>
            </a:r>
            <a:r>
              <a:rPr sz="1068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068" u="sng" spc="-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68" u="sng" spc="-11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20</a:t>
            </a:r>
            <a:r>
              <a:rPr sz="1495" u="sng" spc="-1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1495" dirty="0">
              <a:latin typeface="Symbol"/>
              <a:cs typeface="Symbol"/>
            </a:endParaRPr>
          </a:p>
          <a:p>
            <a:pPr algn="ctr">
              <a:lnSpc>
                <a:spcPts val="1025"/>
              </a:lnSpc>
              <a:tabLst>
                <a:tab pos="1773454" algn="l"/>
              </a:tabLst>
            </a:pPr>
            <a:r>
              <a:rPr sz="1601" spc="23" baseline="-8333" dirty="0">
                <a:latin typeface="Symbol"/>
                <a:cs typeface="Symbol"/>
              </a:rPr>
              <a:t></a:t>
            </a:r>
            <a:r>
              <a:rPr sz="1601" spc="23" baseline="-8333" dirty="0">
                <a:latin typeface="Times New Roman"/>
                <a:cs typeface="Times New Roman"/>
              </a:rPr>
              <a:t>	</a:t>
            </a:r>
            <a:r>
              <a:rPr sz="1068" spc="5" dirty="0">
                <a:latin typeface="Symbol"/>
                <a:cs typeface="Symbol"/>
              </a:rPr>
              <a:t></a:t>
            </a:r>
            <a:endParaRPr sz="1068" dirty="0">
              <a:latin typeface="Symbol"/>
              <a:cs typeface="Symbo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617A2C7-5A12-4C7E-9B8B-709625734CAF}"/>
              </a:ext>
            </a:extLst>
          </p:cNvPr>
          <p:cNvSpPr txBox="1"/>
          <p:nvPr/>
        </p:nvSpPr>
        <p:spPr>
          <a:xfrm>
            <a:off x="3678070" y="3516468"/>
            <a:ext cx="1568744" cy="757310"/>
          </a:xfrm>
          <a:prstGeom prst="rect">
            <a:avLst/>
          </a:prstGeom>
        </p:spPr>
        <p:txBody>
          <a:bodyPr vert="horz" wrap="square" lIns="0" tIns="56947" rIns="0" bIns="0" rtlCol="0">
            <a:spAutoFit/>
          </a:bodyPr>
          <a:lstStyle/>
          <a:p>
            <a:pPr marL="2034" algn="ctr">
              <a:spcBef>
                <a:spcPts val="448"/>
              </a:spcBef>
            </a:pPr>
            <a:r>
              <a:rPr sz="1068" spc="69" dirty="0">
                <a:latin typeface="Verdana"/>
                <a:cs typeface="Verdana"/>
              </a:rPr>
              <a:t>30</a:t>
            </a:r>
            <a:endParaRPr sz="1068" dirty="0">
              <a:latin typeface="Verdana"/>
              <a:cs typeface="Verdana"/>
            </a:endParaRPr>
          </a:p>
          <a:p>
            <a:pPr algn="ctr">
              <a:spcBef>
                <a:spcPts val="496"/>
              </a:spcBef>
            </a:pPr>
            <a:r>
              <a:rPr sz="1068" u="sng" spc="27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105</a:t>
            </a:r>
            <a:r>
              <a:rPr sz="1068" u="sng" spc="27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068" u="sng" spc="27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15</a:t>
            </a:r>
            <a:r>
              <a:rPr sz="1068" u="sng" spc="27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068" u="sng" spc="2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95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068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30</a:t>
            </a:r>
            <a:r>
              <a:rPr sz="1068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068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15 </a:t>
            </a:r>
            <a:r>
              <a:rPr sz="1068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068" u="sng" spc="5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68" u="sng" spc="-11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20</a:t>
            </a:r>
            <a:r>
              <a:rPr sz="1495" u="sng" spc="-1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1495" dirty="0">
              <a:latin typeface="Symbol"/>
              <a:cs typeface="Symbol"/>
            </a:endParaRPr>
          </a:p>
          <a:p>
            <a:pPr algn="ctr">
              <a:spcBef>
                <a:spcPts val="625"/>
              </a:spcBef>
            </a:pPr>
            <a:r>
              <a:rPr sz="1068" spc="48" dirty="0">
                <a:latin typeface="Verdana"/>
                <a:cs typeface="Verdana"/>
              </a:rPr>
              <a:t>15</a:t>
            </a:r>
            <a:endParaRPr sz="1068" dirty="0">
              <a:latin typeface="Verdana"/>
              <a:cs typeface="Verdan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B60AC6E-89D2-4EC8-9D80-EDD608A419FC}"/>
              </a:ext>
            </a:extLst>
          </p:cNvPr>
          <p:cNvSpPr txBox="1"/>
          <p:nvPr/>
        </p:nvSpPr>
        <p:spPr>
          <a:xfrm>
            <a:off x="5477990" y="3411102"/>
            <a:ext cx="212872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u="sng" spc="4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70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BE860339-88B1-4B24-A5DC-19AF5B97B8FB}"/>
              </a:ext>
            </a:extLst>
          </p:cNvPr>
          <p:cNvSpPr txBox="1"/>
          <p:nvPr/>
        </p:nvSpPr>
        <p:spPr>
          <a:xfrm>
            <a:off x="5449246" y="3492454"/>
            <a:ext cx="536246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40676">
              <a:spcBef>
                <a:spcPts val="101"/>
              </a:spcBef>
            </a:pPr>
            <a:r>
              <a:rPr sz="1601" spc="72" baseline="-27777" dirty="0">
                <a:latin typeface="Verdana"/>
                <a:cs typeface="Verdana"/>
              </a:rPr>
              <a:t>30 </a:t>
            </a:r>
            <a:r>
              <a:rPr sz="1068" spc="16" dirty="0">
                <a:latin typeface="Symbol"/>
                <a:cs typeface="Symbol"/>
              </a:rPr>
              <a:t></a:t>
            </a:r>
            <a:r>
              <a:rPr sz="1068" spc="37" dirty="0">
                <a:latin typeface="Times New Roman"/>
                <a:cs typeface="Times New Roman"/>
              </a:rPr>
              <a:t> </a:t>
            </a:r>
            <a:r>
              <a:rPr sz="1068" spc="27" dirty="0">
                <a:latin typeface="Verdana"/>
                <a:cs typeface="Verdana"/>
              </a:rPr>
              <a:t>2</a:t>
            </a:r>
            <a:endParaRPr sz="1068" dirty="0">
              <a:latin typeface="Verdana"/>
              <a:cs typeface="Verdan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3F38351C-4454-4A95-9DD2-1A2A9C705F36}"/>
              </a:ext>
            </a:extLst>
          </p:cNvPr>
          <p:cNvSpPr txBox="1"/>
          <p:nvPr/>
        </p:nvSpPr>
        <p:spPr>
          <a:xfrm>
            <a:off x="5476363" y="3852030"/>
            <a:ext cx="219651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69" dirty="0">
                <a:latin typeface="Verdana"/>
                <a:cs typeface="Verdana"/>
              </a:rPr>
              <a:t>55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52023B41-C8F5-441A-B9B5-CC28C272E4BA}"/>
              </a:ext>
            </a:extLst>
          </p:cNvPr>
          <p:cNvSpPr txBox="1"/>
          <p:nvPr/>
        </p:nvSpPr>
        <p:spPr>
          <a:xfrm>
            <a:off x="3299510" y="4006601"/>
            <a:ext cx="372187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40676">
              <a:spcBef>
                <a:spcPts val="101"/>
              </a:spcBef>
            </a:pPr>
            <a:r>
              <a:rPr sz="1068" i="1" spc="11" dirty="0">
                <a:latin typeface="Verdana"/>
                <a:cs typeface="Verdana"/>
              </a:rPr>
              <a:t>u</a:t>
            </a:r>
            <a:r>
              <a:rPr sz="1121" spc="16" baseline="-15873" dirty="0">
                <a:latin typeface="Verdana"/>
                <a:cs typeface="Verdana"/>
              </a:rPr>
              <a:t>2</a:t>
            </a:r>
            <a:r>
              <a:rPr sz="1121" spc="256" baseline="-15873" dirty="0">
                <a:latin typeface="Verdana"/>
                <a:cs typeface="Verdana"/>
              </a:rPr>
              <a:t> </a:t>
            </a:r>
            <a:r>
              <a:rPr sz="1068" spc="16" dirty="0">
                <a:latin typeface="Symbol"/>
                <a:cs typeface="Symbol"/>
              </a:rPr>
              <a:t></a:t>
            </a:r>
            <a:endParaRPr sz="1068">
              <a:latin typeface="Symbol"/>
              <a:cs typeface="Symbo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C0119CC-7031-4561-AE5C-88B53517257B}"/>
              </a:ext>
            </a:extLst>
          </p:cNvPr>
          <p:cNvSpPr txBox="1"/>
          <p:nvPr/>
        </p:nvSpPr>
        <p:spPr>
          <a:xfrm>
            <a:off x="5307150" y="3964297"/>
            <a:ext cx="646073" cy="295135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lnSpc>
                <a:spcPts val="1148"/>
              </a:lnSpc>
              <a:spcBef>
                <a:spcPts val="101"/>
              </a:spcBef>
              <a:tabLst>
                <a:tab pos="421670" algn="l"/>
              </a:tabLst>
            </a:pPr>
            <a:r>
              <a:rPr sz="1068" spc="16" dirty="0">
                <a:latin typeface="Symbol"/>
                <a:cs typeface="Symbol"/>
              </a:rPr>
              <a:t></a:t>
            </a:r>
            <a:r>
              <a:rPr sz="1068" spc="16" dirty="0">
                <a:latin typeface="Times New Roman"/>
                <a:cs typeface="Times New Roman"/>
              </a:rPr>
              <a:t>	</a:t>
            </a:r>
            <a:r>
              <a:rPr sz="1068" spc="16" dirty="0">
                <a:latin typeface="Symbol"/>
                <a:cs typeface="Symbol"/>
              </a:rPr>
              <a:t></a:t>
            </a:r>
            <a:r>
              <a:rPr sz="1068" spc="-5" dirty="0">
                <a:latin typeface="Times New Roman"/>
                <a:cs typeface="Times New Roman"/>
              </a:rPr>
              <a:t> </a:t>
            </a:r>
            <a:r>
              <a:rPr sz="1068" spc="27" dirty="0">
                <a:latin typeface="Verdana"/>
                <a:cs typeface="Verdana"/>
              </a:rPr>
              <a:t>3</a:t>
            </a:r>
            <a:endParaRPr sz="1068">
              <a:latin typeface="Verdana"/>
              <a:cs typeface="Verdana"/>
            </a:endParaRPr>
          </a:p>
          <a:p>
            <a:pPr marL="178972">
              <a:lnSpc>
                <a:spcPts val="1148"/>
              </a:lnSpc>
            </a:pPr>
            <a:r>
              <a:rPr sz="1068" spc="69" dirty="0">
                <a:latin typeface="Verdana"/>
                <a:cs typeface="Verdana"/>
              </a:rPr>
              <a:t>15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BDDDD266-1FC9-4D5F-9B94-A2A4F7D5C144}"/>
              </a:ext>
            </a:extLst>
          </p:cNvPr>
          <p:cNvSpPr txBox="1"/>
          <p:nvPr/>
        </p:nvSpPr>
        <p:spPr>
          <a:xfrm>
            <a:off x="3665054" y="4314518"/>
            <a:ext cx="2052112" cy="244439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  <a:tabLst>
                <a:tab pos="1855483" algn="l"/>
              </a:tabLst>
            </a:pPr>
            <a:r>
              <a:rPr sz="1068" u="sng" spc="21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10</a:t>
            </a:r>
            <a:r>
              <a:rPr sz="1068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5</a:t>
            </a:r>
            <a:r>
              <a:rPr sz="1068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068" u="sng" spc="5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68" u="sng" spc="32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20</a:t>
            </a:r>
            <a:r>
              <a:rPr sz="1068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068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95" u="sng" spc="2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068" u="sng" spc="21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3</a:t>
            </a:r>
            <a:r>
              <a:rPr sz="1068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0</a:t>
            </a:r>
            <a:r>
              <a:rPr sz="1068" u="sng" spc="2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068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</a:t>
            </a:r>
            <a:r>
              <a:rPr sz="1068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5</a:t>
            </a:r>
            <a:r>
              <a:rPr sz="1068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68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68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068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68" u="sng" spc="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68" u="sng" spc="-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2</a:t>
            </a:r>
            <a:r>
              <a:rPr sz="1068" u="sng" spc="-32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0</a:t>
            </a:r>
            <a:r>
              <a:rPr sz="1495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1495" dirty="0">
                <a:latin typeface="Times New Roman"/>
                <a:cs typeface="Times New Roman"/>
              </a:rPr>
              <a:t>	</a:t>
            </a:r>
            <a:r>
              <a:rPr sz="1068" spc="32" dirty="0">
                <a:latin typeface="Verdana"/>
                <a:cs typeface="Verdana"/>
              </a:rPr>
              <a:t>60</a:t>
            </a:r>
            <a:endParaRPr sz="1068" dirty="0">
              <a:latin typeface="Verdana"/>
              <a:cs typeface="Verdana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BB82A0D-9FC0-4A75-B6A4-9A85E4133E6A}"/>
              </a:ext>
            </a:extLst>
          </p:cNvPr>
          <p:cNvSpPr txBox="1"/>
          <p:nvPr/>
        </p:nvSpPr>
        <p:spPr>
          <a:xfrm>
            <a:off x="3326627" y="4495122"/>
            <a:ext cx="306427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i="1" spc="11" dirty="0">
                <a:latin typeface="Verdana"/>
                <a:cs typeface="Verdana"/>
              </a:rPr>
              <a:t>u</a:t>
            </a:r>
            <a:r>
              <a:rPr sz="747" spc="11" dirty="0">
                <a:latin typeface="Verdana"/>
                <a:cs typeface="Verdana"/>
              </a:rPr>
              <a:t>3</a:t>
            </a:r>
            <a:r>
              <a:rPr sz="747" spc="69" dirty="0">
                <a:latin typeface="Verdana"/>
                <a:cs typeface="Verdana"/>
              </a:rPr>
              <a:t> </a:t>
            </a:r>
            <a:r>
              <a:rPr sz="1068" spc="16" dirty="0">
                <a:latin typeface="Symbol"/>
                <a:cs typeface="Symbol"/>
              </a:rPr>
              <a:t></a:t>
            </a:r>
            <a:endParaRPr sz="1068">
              <a:latin typeface="Symbol"/>
              <a:cs typeface="Symbol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FED323D-924C-45DA-89F0-2113E09C7F33}"/>
              </a:ext>
            </a:extLst>
          </p:cNvPr>
          <p:cNvSpPr txBox="1"/>
          <p:nvPr/>
        </p:nvSpPr>
        <p:spPr>
          <a:xfrm>
            <a:off x="4371598" y="4623657"/>
            <a:ext cx="209482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32" dirty="0">
                <a:latin typeface="Verdana"/>
                <a:cs typeface="Verdana"/>
              </a:rPr>
              <a:t>20</a:t>
            </a:r>
            <a:endParaRPr sz="1068" dirty="0">
              <a:latin typeface="Verdana"/>
              <a:cs typeface="Verdana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7C92F6EE-CBAC-4FC6-BE3A-5428D1388309}"/>
              </a:ext>
            </a:extLst>
          </p:cNvPr>
          <p:cNvSpPr txBox="1"/>
          <p:nvPr/>
        </p:nvSpPr>
        <p:spPr>
          <a:xfrm>
            <a:off x="5409217" y="4485903"/>
            <a:ext cx="664377" cy="306921"/>
          </a:xfrm>
          <a:prstGeom prst="rect">
            <a:avLst/>
          </a:prstGeom>
        </p:spPr>
        <p:txBody>
          <a:bodyPr vert="horz" wrap="square" lIns="0" tIns="46778" rIns="0" bIns="0" rtlCol="0">
            <a:spAutoFit/>
          </a:bodyPr>
          <a:lstStyle/>
          <a:p>
            <a:pPr marL="189141" marR="5423" indent="-176261">
              <a:lnSpc>
                <a:spcPct val="79000"/>
              </a:lnSpc>
              <a:spcBef>
                <a:spcPts val="368"/>
              </a:spcBef>
              <a:tabLst>
                <a:tab pos="397265" algn="l"/>
              </a:tabLst>
            </a:pPr>
            <a:r>
              <a:rPr sz="1068" spc="16" dirty="0">
                <a:latin typeface="Symbol"/>
                <a:cs typeface="Symbol"/>
              </a:rPr>
              <a:t></a:t>
            </a:r>
            <a:r>
              <a:rPr sz="1068" u="sng" spc="1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068" spc="16" dirty="0">
                <a:latin typeface="Symbol"/>
                <a:cs typeface="Symbol"/>
              </a:rPr>
              <a:t></a:t>
            </a:r>
            <a:r>
              <a:rPr sz="1068" spc="16" dirty="0">
                <a:latin typeface="Times New Roman"/>
                <a:cs typeface="Times New Roman"/>
              </a:rPr>
              <a:t> </a:t>
            </a:r>
            <a:r>
              <a:rPr sz="1068" spc="27" dirty="0">
                <a:latin typeface="Verdana"/>
                <a:cs typeface="Verdana"/>
              </a:rPr>
              <a:t>3  </a:t>
            </a:r>
            <a:r>
              <a:rPr sz="1068" spc="69" dirty="0">
                <a:latin typeface="Verdana"/>
                <a:cs typeface="Verdana"/>
              </a:rPr>
              <a:t>20</a:t>
            </a:r>
            <a:endParaRPr sz="1068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102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171</Words>
  <Application>Microsoft Office PowerPoint</Application>
  <PresentationFormat>On-screen Show (16:10)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Verdana</vt:lpstr>
      <vt:lpstr>Office Theme</vt:lpstr>
      <vt:lpstr>Reliability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Subhash Chandra N</dc:creator>
  <cp:lastModifiedBy>Prof.Subhash chandra</cp:lastModifiedBy>
  <cp:revision>49</cp:revision>
  <dcterms:created xsi:type="dcterms:W3CDTF">2020-12-02T14:43:24Z</dcterms:created>
  <dcterms:modified xsi:type="dcterms:W3CDTF">2021-12-06T03:56:47Z</dcterms:modified>
</cp:coreProperties>
</file>