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1155" r:id="rId2"/>
    <p:sldId id="1196" r:id="rId3"/>
    <p:sldId id="1183" r:id="rId4"/>
    <p:sldId id="1197" r:id="rId5"/>
    <p:sldId id="290" r:id="rId6"/>
    <p:sldId id="280" r:id="rId7"/>
    <p:sldId id="718" r:id="rId8"/>
    <p:sldId id="1200" r:id="rId9"/>
    <p:sldId id="1201" r:id="rId10"/>
    <p:sldId id="1202" r:id="rId11"/>
    <p:sldId id="264" r:id="rId12"/>
    <p:sldId id="265" r:id="rId13"/>
    <p:sldId id="267" r:id="rId14"/>
    <p:sldId id="266" r:id="rId15"/>
    <p:sldId id="1204" r:id="rId16"/>
    <p:sldId id="271" r:id="rId17"/>
    <p:sldId id="270" r:id="rId18"/>
    <p:sldId id="269" r:id="rId19"/>
    <p:sldId id="268" r:id="rId20"/>
    <p:sldId id="274" r:id="rId21"/>
    <p:sldId id="1205" r:id="rId22"/>
    <p:sldId id="1206" r:id="rId23"/>
    <p:sldId id="1224" r:id="rId24"/>
    <p:sldId id="1221" r:id="rId25"/>
    <p:sldId id="1222" r:id="rId26"/>
    <p:sldId id="1207" r:id="rId27"/>
    <p:sldId id="1223" r:id="rId28"/>
    <p:sldId id="1069" r:id="rId29"/>
    <p:sldId id="873" r:id="rId30"/>
    <p:sldId id="837" r:id="rId31"/>
    <p:sldId id="1031" r:id="rId32"/>
    <p:sldId id="1061" r:id="rId33"/>
    <p:sldId id="1058" r:id="rId34"/>
    <p:sldId id="1056" r:id="rId35"/>
    <p:sldId id="1057" r:id="rId36"/>
    <p:sldId id="1042" r:id="rId37"/>
    <p:sldId id="1043" r:id="rId38"/>
    <p:sldId id="323" r:id="rId39"/>
    <p:sldId id="306" r:id="rId40"/>
    <p:sldId id="335" r:id="rId41"/>
    <p:sldId id="337" r:id="rId42"/>
    <p:sldId id="336" r:id="rId43"/>
    <p:sldId id="338" r:id="rId44"/>
    <p:sldId id="339" r:id="rId45"/>
    <p:sldId id="340" r:id="rId46"/>
    <p:sldId id="284" r:id="rId47"/>
    <p:sldId id="320" r:id="rId48"/>
    <p:sldId id="1219" r:id="rId49"/>
    <p:sldId id="347" r:id="rId50"/>
    <p:sldId id="348" r:id="rId51"/>
    <p:sldId id="342" r:id="rId52"/>
    <p:sldId id="343" r:id="rId53"/>
    <p:sldId id="1220" r:id="rId54"/>
    <p:sldId id="256" r:id="rId55"/>
    <p:sldId id="257" r:id="rId56"/>
    <p:sldId id="261" r:id="rId57"/>
    <p:sldId id="258" r:id="rId58"/>
    <p:sldId id="259" r:id="rId59"/>
    <p:sldId id="260" r:id="rId60"/>
    <p:sldId id="262" r:id="rId61"/>
    <p:sldId id="263" r:id="rId62"/>
    <p:sldId id="1208" r:id="rId63"/>
    <p:sldId id="1209" r:id="rId64"/>
    <p:sldId id="1210" r:id="rId65"/>
    <p:sldId id="1211" r:id="rId66"/>
    <p:sldId id="1212" r:id="rId67"/>
    <p:sldId id="1213" r:id="rId68"/>
    <p:sldId id="1214" r:id="rId69"/>
    <p:sldId id="272" r:id="rId70"/>
    <p:sldId id="1215" r:id="rId71"/>
    <p:sldId id="1216" r:id="rId72"/>
    <p:sldId id="273"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3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A86C7-4926-2D4F-9F3E-F416BC61271F}" type="datetimeFigureOut">
              <a:rPr lang="en-US" smtClean="0"/>
              <a:t>3/9/2024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4329A-7713-F041-A93F-087C1FEEC335}" type="slidenum">
              <a:rPr lang="en-US" smtClean="0"/>
              <a:t>‹#›</a:t>
            </a:fld>
            <a:endParaRPr lang="en-US"/>
          </a:p>
        </p:txBody>
      </p:sp>
    </p:spTree>
    <p:extLst>
      <p:ext uri="{BB962C8B-B14F-4D97-AF65-F5344CB8AC3E}">
        <p14:creationId xmlns:p14="http://schemas.microsoft.com/office/powerpoint/2010/main" val="276873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FA8BB-6EA9-1FA6-1C9A-41E908B32606}"/>
            </a:ext>
          </a:extLst>
        </p:cNvPr>
        <p:cNvGrpSpPr/>
        <p:nvPr/>
      </p:nvGrpSpPr>
      <p:grpSpPr>
        <a:xfrm>
          <a:off x="0" y="0"/>
          <a:ext cx="0" cy="0"/>
          <a:chOff x="0" y="0"/>
          <a:chExt cx="0" cy="0"/>
        </a:xfrm>
      </p:grpSpPr>
      <p:sp>
        <p:nvSpPr>
          <p:cNvPr id="49154" name="Rectangle 7">
            <a:extLst>
              <a:ext uri="{FF2B5EF4-FFF2-40B4-BE49-F238E27FC236}">
                <a16:creationId xmlns:a16="http://schemas.microsoft.com/office/drawing/2014/main" id="{21285303-F37B-34BE-ECD6-5AAE4A455D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5AF3BB-4512-F045-B689-E8CE75B5E145}" type="slidenum">
              <a:rPr lang="en-US" altLang="en-US"/>
              <a:pPr>
                <a:spcBef>
                  <a:spcPct val="0"/>
                </a:spcBef>
              </a:pPr>
              <a:t>3</a:t>
            </a:fld>
            <a:endParaRPr lang="en-US" altLang="en-US"/>
          </a:p>
        </p:txBody>
      </p:sp>
      <p:sp>
        <p:nvSpPr>
          <p:cNvPr id="49155" name="Rectangle 2">
            <a:extLst>
              <a:ext uri="{FF2B5EF4-FFF2-40B4-BE49-F238E27FC236}">
                <a16:creationId xmlns:a16="http://schemas.microsoft.com/office/drawing/2014/main" id="{68C00F82-B009-0553-D1DA-1D9A7F50AC32}"/>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A6D286D-62AB-BEF2-29B4-B68FD263FC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8587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944AF64-5AC8-8EAB-3CAC-305029B8D9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Calibri" panose="020F0502020204030204" pitchFamily="34" charset="0"/>
              </a:defRPr>
            </a:lvl1pPr>
            <a:lvl2pPr marL="742950" indent="-285750" defTabSz="931863">
              <a:defRPr>
                <a:solidFill>
                  <a:schemeClr val="tx1"/>
                </a:solidFill>
                <a:latin typeface="Calibri" panose="020F0502020204030204" pitchFamily="34" charset="0"/>
              </a:defRPr>
            </a:lvl2pPr>
            <a:lvl3pPr marL="1143000" indent="-228600" defTabSz="931863">
              <a:defRPr>
                <a:solidFill>
                  <a:schemeClr val="tx1"/>
                </a:solidFill>
                <a:latin typeface="Calibri" panose="020F0502020204030204" pitchFamily="34" charset="0"/>
              </a:defRPr>
            </a:lvl3pPr>
            <a:lvl4pPr marL="1600200" indent="-228600" defTabSz="931863">
              <a:defRPr>
                <a:solidFill>
                  <a:schemeClr val="tx1"/>
                </a:solidFill>
                <a:latin typeface="Calibri" panose="020F0502020204030204" pitchFamily="34" charset="0"/>
              </a:defRPr>
            </a:lvl4pPr>
            <a:lvl5pPr marL="2057400" indent="-228600" defTabSz="931863">
              <a:defRPr>
                <a:solidFill>
                  <a:schemeClr val="tx1"/>
                </a:solidFill>
                <a:latin typeface="Calibri" panose="020F0502020204030204" pitchFamily="34" charset="0"/>
              </a:defRPr>
            </a:lvl5pPr>
            <a:lvl6pPr marL="2514600" indent="-228600" defTabSz="931863" eaLnBrk="0" fontAlgn="base" hangingPunct="0">
              <a:spcBef>
                <a:spcPct val="0"/>
              </a:spcBef>
              <a:spcAft>
                <a:spcPct val="0"/>
              </a:spcAft>
              <a:defRPr>
                <a:solidFill>
                  <a:schemeClr val="tx1"/>
                </a:solidFill>
                <a:latin typeface="Calibri" panose="020F0502020204030204" pitchFamily="34" charset="0"/>
              </a:defRPr>
            </a:lvl6pPr>
            <a:lvl7pPr marL="2971800" indent="-228600" defTabSz="931863" eaLnBrk="0" fontAlgn="base" hangingPunct="0">
              <a:spcBef>
                <a:spcPct val="0"/>
              </a:spcBef>
              <a:spcAft>
                <a:spcPct val="0"/>
              </a:spcAft>
              <a:defRPr>
                <a:solidFill>
                  <a:schemeClr val="tx1"/>
                </a:solidFill>
                <a:latin typeface="Calibri" panose="020F0502020204030204" pitchFamily="34" charset="0"/>
              </a:defRPr>
            </a:lvl7pPr>
            <a:lvl8pPr marL="3429000" indent="-228600" defTabSz="931863" eaLnBrk="0" fontAlgn="base" hangingPunct="0">
              <a:spcBef>
                <a:spcPct val="0"/>
              </a:spcBef>
              <a:spcAft>
                <a:spcPct val="0"/>
              </a:spcAft>
              <a:defRPr>
                <a:solidFill>
                  <a:schemeClr val="tx1"/>
                </a:solidFill>
                <a:latin typeface="Calibri" panose="020F0502020204030204" pitchFamily="34" charset="0"/>
              </a:defRPr>
            </a:lvl8pPr>
            <a:lvl9pPr marL="3886200" indent="-228600" defTabSz="931863" eaLnBrk="0" fontAlgn="base" hangingPunct="0">
              <a:spcBef>
                <a:spcPct val="0"/>
              </a:spcBef>
              <a:spcAft>
                <a:spcPct val="0"/>
              </a:spcAft>
              <a:defRPr>
                <a:solidFill>
                  <a:schemeClr val="tx1"/>
                </a:solidFill>
                <a:latin typeface="Calibri" panose="020F0502020204030204" pitchFamily="34" charset="0"/>
              </a:defRPr>
            </a:lvl9pPr>
          </a:lstStyle>
          <a:p>
            <a:fld id="{DD8FD383-B7AE-4C0A-9A64-E8081C6B1DD2}"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748ADC9C-EF31-5E59-C083-678E6C2C1990}"/>
              </a:ext>
            </a:extLst>
          </p:cNvPr>
          <p:cNvSpPr>
            <a:spLocks noGrp="1" noRot="1" noChangeAspect="1" noChangeArrowheads="1" noTextEdit="1"/>
          </p:cNvSpPr>
          <p:nvPr>
            <p:ph type="sldImg"/>
          </p:nvPr>
        </p:nvSpPr>
        <p:spPr>
          <a:xfrm>
            <a:off x="441325" y="700088"/>
            <a:ext cx="6132513" cy="3449637"/>
          </a:xfrm>
          <a:ln/>
        </p:spPr>
      </p:sp>
      <p:sp>
        <p:nvSpPr>
          <p:cNvPr id="25604" name="Rectangle 3">
            <a:extLst>
              <a:ext uri="{FF2B5EF4-FFF2-40B4-BE49-F238E27FC236}">
                <a16:creationId xmlns:a16="http://schemas.microsoft.com/office/drawing/2014/main" id="{78527C15-9C7F-09A2-9868-03C5E11277E8}"/>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71A0E4-3D48-D877-1007-5A3434A27A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Calibri" panose="020F0502020204030204" pitchFamily="34" charset="0"/>
              </a:defRPr>
            </a:lvl1pPr>
            <a:lvl2pPr marL="742950" indent="-285750" defTabSz="931863">
              <a:defRPr>
                <a:solidFill>
                  <a:schemeClr val="tx1"/>
                </a:solidFill>
                <a:latin typeface="Calibri" panose="020F0502020204030204" pitchFamily="34" charset="0"/>
              </a:defRPr>
            </a:lvl2pPr>
            <a:lvl3pPr marL="1143000" indent="-228600" defTabSz="931863">
              <a:defRPr>
                <a:solidFill>
                  <a:schemeClr val="tx1"/>
                </a:solidFill>
                <a:latin typeface="Calibri" panose="020F0502020204030204" pitchFamily="34" charset="0"/>
              </a:defRPr>
            </a:lvl3pPr>
            <a:lvl4pPr marL="1600200" indent="-228600" defTabSz="931863">
              <a:defRPr>
                <a:solidFill>
                  <a:schemeClr val="tx1"/>
                </a:solidFill>
                <a:latin typeface="Calibri" panose="020F0502020204030204" pitchFamily="34" charset="0"/>
              </a:defRPr>
            </a:lvl4pPr>
            <a:lvl5pPr marL="2057400" indent="-228600" defTabSz="931863">
              <a:defRPr>
                <a:solidFill>
                  <a:schemeClr val="tx1"/>
                </a:solidFill>
                <a:latin typeface="Calibri" panose="020F0502020204030204" pitchFamily="34" charset="0"/>
              </a:defRPr>
            </a:lvl5pPr>
            <a:lvl6pPr marL="2514600" indent="-228600" defTabSz="931863" eaLnBrk="0" fontAlgn="base" hangingPunct="0">
              <a:spcBef>
                <a:spcPct val="0"/>
              </a:spcBef>
              <a:spcAft>
                <a:spcPct val="0"/>
              </a:spcAft>
              <a:defRPr>
                <a:solidFill>
                  <a:schemeClr val="tx1"/>
                </a:solidFill>
                <a:latin typeface="Calibri" panose="020F0502020204030204" pitchFamily="34" charset="0"/>
              </a:defRPr>
            </a:lvl6pPr>
            <a:lvl7pPr marL="2971800" indent="-228600" defTabSz="931863" eaLnBrk="0" fontAlgn="base" hangingPunct="0">
              <a:spcBef>
                <a:spcPct val="0"/>
              </a:spcBef>
              <a:spcAft>
                <a:spcPct val="0"/>
              </a:spcAft>
              <a:defRPr>
                <a:solidFill>
                  <a:schemeClr val="tx1"/>
                </a:solidFill>
                <a:latin typeface="Calibri" panose="020F0502020204030204" pitchFamily="34" charset="0"/>
              </a:defRPr>
            </a:lvl7pPr>
            <a:lvl8pPr marL="3429000" indent="-228600" defTabSz="931863" eaLnBrk="0" fontAlgn="base" hangingPunct="0">
              <a:spcBef>
                <a:spcPct val="0"/>
              </a:spcBef>
              <a:spcAft>
                <a:spcPct val="0"/>
              </a:spcAft>
              <a:defRPr>
                <a:solidFill>
                  <a:schemeClr val="tx1"/>
                </a:solidFill>
                <a:latin typeface="Calibri" panose="020F0502020204030204" pitchFamily="34" charset="0"/>
              </a:defRPr>
            </a:lvl8pPr>
            <a:lvl9pPr marL="3886200" indent="-228600" defTabSz="931863" eaLnBrk="0" fontAlgn="base" hangingPunct="0">
              <a:spcBef>
                <a:spcPct val="0"/>
              </a:spcBef>
              <a:spcAft>
                <a:spcPct val="0"/>
              </a:spcAft>
              <a:defRPr>
                <a:solidFill>
                  <a:schemeClr val="tx1"/>
                </a:solidFill>
                <a:latin typeface="Calibri" panose="020F0502020204030204" pitchFamily="34" charset="0"/>
              </a:defRPr>
            </a:lvl9pPr>
          </a:lstStyle>
          <a:p>
            <a:fld id="{AFCA7E38-ACC6-4A0A-8117-3EA6C50CB50D}"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0CF3CB11-5184-78BA-A846-90BD28F15E96}"/>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89870B2-6967-B69B-7866-5B8E19251D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0B6B259F-C606-09CC-B55A-520D21185F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Calibri" panose="020F0502020204030204" pitchFamily="34" charset="0"/>
              </a:defRPr>
            </a:lvl1pPr>
            <a:lvl2pPr marL="742950" indent="-285750" defTabSz="931863">
              <a:defRPr>
                <a:solidFill>
                  <a:schemeClr val="tx1"/>
                </a:solidFill>
                <a:latin typeface="Calibri" panose="020F0502020204030204" pitchFamily="34" charset="0"/>
              </a:defRPr>
            </a:lvl2pPr>
            <a:lvl3pPr marL="1143000" indent="-228600" defTabSz="931863">
              <a:defRPr>
                <a:solidFill>
                  <a:schemeClr val="tx1"/>
                </a:solidFill>
                <a:latin typeface="Calibri" panose="020F0502020204030204" pitchFamily="34" charset="0"/>
              </a:defRPr>
            </a:lvl3pPr>
            <a:lvl4pPr marL="1600200" indent="-228600" defTabSz="931863">
              <a:defRPr>
                <a:solidFill>
                  <a:schemeClr val="tx1"/>
                </a:solidFill>
                <a:latin typeface="Calibri" panose="020F0502020204030204" pitchFamily="34" charset="0"/>
              </a:defRPr>
            </a:lvl4pPr>
            <a:lvl5pPr marL="2057400" indent="-228600" defTabSz="931863">
              <a:defRPr>
                <a:solidFill>
                  <a:schemeClr val="tx1"/>
                </a:solidFill>
                <a:latin typeface="Calibri" panose="020F0502020204030204" pitchFamily="34" charset="0"/>
              </a:defRPr>
            </a:lvl5pPr>
            <a:lvl6pPr marL="2514600" indent="-228600" defTabSz="931863" eaLnBrk="0" fontAlgn="base" hangingPunct="0">
              <a:spcBef>
                <a:spcPct val="0"/>
              </a:spcBef>
              <a:spcAft>
                <a:spcPct val="0"/>
              </a:spcAft>
              <a:defRPr>
                <a:solidFill>
                  <a:schemeClr val="tx1"/>
                </a:solidFill>
                <a:latin typeface="Calibri" panose="020F0502020204030204" pitchFamily="34" charset="0"/>
              </a:defRPr>
            </a:lvl6pPr>
            <a:lvl7pPr marL="2971800" indent="-228600" defTabSz="931863" eaLnBrk="0" fontAlgn="base" hangingPunct="0">
              <a:spcBef>
                <a:spcPct val="0"/>
              </a:spcBef>
              <a:spcAft>
                <a:spcPct val="0"/>
              </a:spcAft>
              <a:defRPr>
                <a:solidFill>
                  <a:schemeClr val="tx1"/>
                </a:solidFill>
                <a:latin typeface="Calibri" panose="020F0502020204030204" pitchFamily="34" charset="0"/>
              </a:defRPr>
            </a:lvl7pPr>
            <a:lvl8pPr marL="3429000" indent="-228600" defTabSz="931863" eaLnBrk="0" fontAlgn="base" hangingPunct="0">
              <a:spcBef>
                <a:spcPct val="0"/>
              </a:spcBef>
              <a:spcAft>
                <a:spcPct val="0"/>
              </a:spcAft>
              <a:defRPr>
                <a:solidFill>
                  <a:schemeClr val="tx1"/>
                </a:solidFill>
                <a:latin typeface="Calibri" panose="020F0502020204030204" pitchFamily="34" charset="0"/>
              </a:defRPr>
            </a:lvl8pPr>
            <a:lvl9pPr marL="3886200" indent="-228600" defTabSz="931863" eaLnBrk="0" fontAlgn="base" hangingPunct="0">
              <a:spcBef>
                <a:spcPct val="0"/>
              </a:spcBef>
              <a:spcAft>
                <a:spcPct val="0"/>
              </a:spcAft>
              <a:defRPr>
                <a:solidFill>
                  <a:schemeClr val="tx1"/>
                </a:solidFill>
                <a:latin typeface="Calibri" panose="020F0502020204030204" pitchFamily="34" charset="0"/>
              </a:defRPr>
            </a:lvl9pPr>
          </a:lstStyle>
          <a:p>
            <a:fld id="{4CAA9D9A-1530-4EFB-AFB0-B927C6F706F6}"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06C8136F-6E1F-54D1-584F-0307B8604984}"/>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D1F2955-741D-3775-DEA0-C66021DEA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3E5F723-6C8D-EF6B-647D-637A71ADB3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Calibri" panose="020F0502020204030204" pitchFamily="34" charset="0"/>
              </a:defRPr>
            </a:lvl1pPr>
            <a:lvl2pPr marL="742950" indent="-285750" defTabSz="931863">
              <a:defRPr>
                <a:solidFill>
                  <a:schemeClr val="tx1"/>
                </a:solidFill>
                <a:latin typeface="Calibri" panose="020F0502020204030204" pitchFamily="34" charset="0"/>
              </a:defRPr>
            </a:lvl2pPr>
            <a:lvl3pPr marL="1143000" indent="-228600" defTabSz="931863">
              <a:defRPr>
                <a:solidFill>
                  <a:schemeClr val="tx1"/>
                </a:solidFill>
                <a:latin typeface="Calibri" panose="020F0502020204030204" pitchFamily="34" charset="0"/>
              </a:defRPr>
            </a:lvl3pPr>
            <a:lvl4pPr marL="1600200" indent="-228600" defTabSz="931863">
              <a:defRPr>
                <a:solidFill>
                  <a:schemeClr val="tx1"/>
                </a:solidFill>
                <a:latin typeface="Calibri" panose="020F0502020204030204" pitchFamily="34" charset="0"/>
              </a:defRPr>
            </a:lvl4pPr>
            <a:lvl5pPr marL="2057400" indent="-228600" defTabSz="931863">
              <a:defRPr>
                <a:solidFill>
                  <a:schemeClr val="tx1"/>
                </a:solidFill>
                <a:latin typeface="Calibri" panose="020F0502020204030204" pitchFamily="34" charset="0"/>
              </a:defRPr>
            </a:lvl5pPr>
            <a:lvl6pPr marL="2514600" indent="-228600" defTabSz="931863" eaLnBrk="0" fontAlgn="base" hangingPunct="0">
              <a:spcBef>
                <a:spcPct val="0"/>
              </a:spcBef>
              <a:spcAft>
                <a:spcPct val="0"/>
              </a:spcAft>
              <a:defRPr>
                <a:solidFill>
                  <a:schemeClr val="tx1"/>
                </a:solidFill>
                <a:latin typeface="Calibri" panose="020F0502020204030204" pitchFamily="34" charset="0"/>
              </a:defRPr>
            </a:lvl6pPr>
            <a:lvl7pPr marL="2971800" indent="-228600" defTabSz="931863" eaLnBrk="0" fontAlgn="base" hangingPunct="0">
              <a:spcBef>
                <a:spcPct val="0"/>
              </a:spcBef>
              <a:spcAft>
                <a:spcPct val="0"/>
              </a:spcAft>
              <a:defRPr>
                <a:solidFill>
                  <a:schemeClr val="tx1"/>
                </a:solidFill>
                <a:latin typeface="Calibri" panose="020F0502020204030204" pitchFamily="34" charset="0"/>
              </a:defRPr>
            </a:lvl7pPr>
            <a:lvl8pPr marL="3429000" indent="-228600" defTabSz="931863" eaLnBrk="0" fontAlgn="base" hangingPunct="0">
              <a:spcBef>
                <a:spcPct val="0"/>
              </a:spcBef>
              <a:spcAft>
                <a:spcPct val="0"/>
              </a:spcAft>
              <a:defRPr>
                <a:solidFill>
                  <a:schemeClr val="tx1"/>
                </a:solidFill>
                <a:latin typeface="Calibri" panose="020F0502020204030204" pitchFamily="34" charset="0"/>
              </a:defRPr>
            </a:lvl8pPr>
            <a:lvl9pPr marL="3886200" indent="-228600" defTabSz="931863" eaLnBrk="0" fontAlgn="base" hangingPunct="0">
              <a:spcBef>
                <a:spcPct val="0"/>
              </a:spcBef>
              <a:spcAft>
                <a:spcPct val="0"/>
              </a:spcAft>
              <a:defRPr>
                <a:solidFill>
                  <a:schemeClr val="tx1"/>
                </a:solidFill>
                <a:latin typeface="Calibri" panose="020F0502020204030204" pitchFamily="34" charset="0"/>
              </a:defRPr>
            </a:lvl9pPr>
          </a:lstStyle>
          <a:p>
            <a:fld id="{FB1AC26D-0805-43AC-8F92-D173D136ABDF}"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72707" name="Rectangle 2">
            <a:extLst>
              <a:ext uri="{FF2B5EF4-FFF2-40B4-BE49-F238E27FC236}">
                <a16:creationId xmlns:a16="http://schemas.microsoft.com/office/drawing/2014/main" id="{6EAD8AEC-66FB-8EFA-F65A-954EDD5ED702}"/>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693440D8-61FD-E5F5-E466-2AABAF3413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79E8FAB-E46F-B45C-1F8C-FC84AB8E2C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Calibri" panose="020F0502020204030204" pitchFamily="34" charset="0"/>
              </a:defRPr>
            </a:lvl1pPr>
            <a:lvl2pPr marL="742950" indent="-285750" defTabSz="931863">
              <a:defRPr>
                <a:solidFill>
                  <a:schemeClr val="tx1"/>
                </a:solidFill>
                <a:latin typeface="Calibri" panose="020F0502020204030204" pitchFamily="34" charset="0"/>
              </a:defRPr>
            </a:lvl2pPr>
            <a:lvl3pPr marL="1143000" indent="-228600" defTabSz="931863">
              <a:defRPr>
                <a:solidFill>
                  <a:schemeClr val="tx1"/>
                </a:solidFill>
                <a:latin typeface="Calibri" panose="020F0502020204030204" pitchFamily="34" charset="0"/>
              </a:defRPr>
            </a:lvl3pPr>
            <a:lvl4pPr marL="1600200" indent="-228600" defTabSz="931863">
              <a:defRPr>
                <a:solidFill>
                  <a:schemeClr val="tx1"/>
                </a:solidFill>
                <a:latin typeface="Calibri" panose="020F0502020204030204" pitchFamily="34" charset="0"/>
              </a:defRPr>
            </a:lvl4pPr>
            <a:lvl5pPr marL="2057400" indent="-228600" defTabSz="931863">
              <a:defRPr>
                <a:solidFill>
                  <a:schemeClr val="tx1"/>
                </a:solidFill>
                <a:latin typeface="Calibri" panose="020F0502020204030204" pitchFamily="34" charset="0"/>
              </a:defRPr>
            </a:lvl5pPr>
            <a:lvl6pPr marL="2514600" indent="-228600" defTabSz="931863" eaLnBrk="0" fontAlgn="base" hangingPunct="0">
              <a:spcBef>
                <a:spcPct val="0"/>
              </a:spcBef>
              <a:spcAft>
                <a:spcPct val="0"/>
              </a:spcAft>
              <a:defRPr>
                <a:solidFill>
                  <a:schemeClr val="tx1"/>
                </a:solidFill>
                <a:latin typeface="Calibri" panose="020F0502020204030204" pitchFamily="34" charset="0"/>
              </a:defRPr>
            </a:lvl6pPr>
            <a:lvl7pPr marL="2971800" indent="-228600" defTabSz="931863" eaLnBrk="0" fontAlgn="base" hangingPunct="0">
              <a:spcBef>
                <a:spcPct val="0"/>
              </a:spcBef>
              <a:spcAft>
                <a:spcPct val="0"/>
              </a:spcAft>
              <a:defRPr>
                <a:solidFill>
                  <a:schemeClr val="tx1"/>
                </a:solidFill>
                <a:latin typeface="Calibri" panose="020F0502020204030204" pitchFamily="34" charset="0"/>
              </a:defRPr>
            </a:lvl7pPr>
            <a:lvl8pPr marL="3429000" indent="-228600" defTabSz="931863" eaLnBrk="0" fontAlgn="base" hangingPunct="0">
              <a:spcBef>
                <a:spcPct val="0"/>
              </a:spcBef>
              <a:spcAft>
                <a:spcPct val="0"/>
              </a:spcAft>
              <a:defRPr>
                <a:solidFill>
                  <a:schemeClr val="tx1"/>
                </a:solidFill>
                <a:latin typeface="Calibri" panose="020F0502020204030204" pitchFamily="34" charset="0"/>
              </a:defRPr>
            </a:lvl8pPr>
            <a:lvl9pPr marL="3886200" indent="-228600" defTabSz="931863" eaLnBrk="0" fontAlgn="base" hangingPunct="0">
              <a:spcBef>
                <a:spcPct val="0"/>
              </a:spcBef>
              <a:spcAft>
                <a:spcPct val="0"/>
              </a:spcAft>
              <a:defRPr>
                <a:solidFill>
                  <a:schemeClr val="tx1"/>
                </a:solidFill>
                <a:latin typeface="Calibri" panose="020F0502020204030204" pitchFamily="34" charset="0"/>
              </a:defRPr>
            </a:lvl9pPr>
          </a:lstStyle>
          <a:p>
            <a:fld id="{AFF4E7AC-90EF-4035-AED1-9FCA3B1C66C7}"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4755" name="Rectangle 2">
            <a:extLst>
              <a:ext uri="{FF2B5EF4-FFF2-40B4-BE49-F238E27FC236}">
                <a16:creationId xmlns:a16="http://schemas.microsoft.com/office/drawing/2014/main" id="{95284779-2C78-FC9F-78F7-A745858883E9}"/>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14188C2E-2EC4-191C-9B78-298CF1D885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9B53-250A-2C4A-ABCF-5F39F29F61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5AD33D2-7940-3441-B9E3-6A7E629DA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9B1878-52C9-F94C-8AD7-ACD655E7A29F}"/>
              </a:ext>
            </a:extLst>
          </p:cNvPr>
          <p:cNvSpPr>
            <a:spLocks noGrp="1"/>
          </p:cNvSpPr>
          <p:nvPr>
            <p:ph type="dt" sz="half" idx="10"/>
          </p:nvPr>
        </p:nvSpPr>
        <p:spPr/>
        <p:txBody>
          <a:bodyPr/>
          <a:lstStyle/>
          <a:p>
            <a:fld id="{B5F69FCF-6D9F-4979-93FE-16116914E82F}" type="datetime1">
              <a:rPr lang="en-US" smtClean="0"/>
              <a:t>3/9/2024</a:t>
            </a:fld>
            <a:endParaRPr lang="en-US"/>
          </a:p>
        </p:txBody>
      </p:sp>
      <p:sp>
        <p:nvSpPr>
          <p:cNvPr id="5" name="Footer Placeholder 4">
            <a:extLst>
              <a:ext uri="{FF2B5EF4-FFF2-40B4-BE49-F238E27FC236}">
                <a16:creationId xmlns:a16="http://schemas.microsoft.com/office/drawing/2014/main" id="{2FB826C5-FD54-774D-A7B4-92001188A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2B387-D73A-5948-B3C0-3F07C02F2AA3}"/>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4356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B7E-F434-FA48-A1A8-074386A46B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9CAA09-A881-D149-BD1D-F1670B866C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595C7F-EB61-3F44-88D5-BB0DE6A48C40}"/>
              </a:ext>
            </a:extLst>
          </p:cNvPr>
          <p:cNvSpPr>
            <a:spLocks noGrp="1"/>
          </p:cNvSpPr>
          <p:nvPr>
            <p:ph type="dt" sz="half" idx="10"/>
          </p:nvPr>
        </p:nvSpPr>
        <p:spPr/>
        <p:txBody>
          <a:bodyPr/>
          <a:lstStyle/>
          <a:p>
            <a:fld id="{A0BB7C8E-F118-4AB1-92FD-41FDE149FE20}" type="datetime1">
              <a:rPr lang="en-US" smtClean="0"/>
              <a:t>3/9/2024</a:t>
            </a:fld>
            <a:endParaRPr lang="en-US"/>
          </a:p>
        </p:txBody>
      </p:sp>
      <p:sp>
        <p:nvSpPr>
          <p:cNvPr id="5" name="Footer Placeholder 4">
            <a:extLst>
              <a:ext uri="{FF2B5EF4-FFF2-40B4-BE49-F238E27FC236}">
                <a16:creationId xmlns:a16="http://schemas.microsoft.com/office/drawing/2014/main" id="{A2CC8E8A-CCE0-7C42-82FD-4671B01F3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275EF-6A05-DB4F-8733-871025569AFE}"/>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33354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112EA-DE54-B04C-88D8-0858AE35721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B5A9E3-BFF5-FA43-91F9-C6CC88B39B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E6F942-8067-2943-A448-4C53FF850794}"/>
              </a:ext>
            </a:extLst>
          </p:cNvPr>
          <p:cNvSpPr>
            <a:spLocks noGrp="1"/>
          </p:cNvSpPr>
          <p:nvPr>
            <p:ph type="dt" sz="half" idx="10"/>
          </p:nvPr>
        </p:nvSpPr>
        <p:spPr/>
        <p:txBody>
          <a:bodyPr/>
          <a:lstStyle/>
          <a:p>
            <a:fld id="{AC2CE751-3ACB-4AAA-9DF1-9B46991DA23C}" type="datetime1">
              <a:rPr lang="en-US" smtClean="0"/>
              <a:t>3/9/2024</a:t>
            </a:fld>
            <a:endParaRPr lang="en-US"/>
          </a:p>
        </p:txBody>
      </p:sp>
      <p:sp>
        <p:nvSpPr>
          <p:cNvPr id="5" name="Footer Placeholder 4">
            <a:extLst>
              <a:ext uri="{FF2B5EF4-FFF2-40B4-BE49-F238E27FC236}">
                <a16:creationId xmlns:a16="http://schemas.microsoft.com/office/drawing/2014/main" id="{BEABDD4C-6FC2-FB4B-8372-13D9CEB4B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887A9-60D4-6044-9124-93EEDDC9AFCA}"/>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12039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556F-00AF-B84E-85D1-1370AF4BC7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50D0D1-EF0C-AA4B-8190-BF8A7FDE95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C5C290-47D2-2D40-A583-783D37E622E7}"/>
              </a:ext>
            </a:extLst>
          </p:cNvPr>
          <p:cNvSpPr>
            <a:spLocks noGrp="1"/>
          </p:cNvSpPr>
          <p:nvPr>
            <p:ph type="dt" sz="half" idx="10"/>
          </p:nvPr>
        </p:nvSpPr>
        <p:spPr/>
        <p:txBody>
          <a:bodyPr/>
          <a:lstStyle/>
          <a:p>
            <a:fld id="{999A5861-26F7-4DE2-9E9D-28A176B24BF9}" type="datetime1">
              <a:rPr lang="en-US" smtClean="0"/>
              <a:t>3/9/2024</a:t>
            </a:fld>
            <a:endParaRPr lang="en-US"/>
          </a:p>
        </p:txBody>
      </p:sp>
      <p:sp>
        <p:nvSpPr>
          <p:cNvPr id="5" name="Footer Placeholder 4">
            <a:extLst>
              <a:ext uri="{FF2B5EF4-FFF2-40B4-BE49-F238E27FC236}">
                <a16:creationId xmlns:a16="http://schemas.microsoft.com/office/drawing/2014/main" id="{BA3B5923-BB6F-014D-951E-8134B9B28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B0337-A493-3F41-880F-C62BDEA5A025}"/>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39033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7322-7418-4C45-B308-67CF2965BE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B16860-F6A0-B347-A088-B47493FFB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468213-927E-4C42-887F-6F971F556CD5}"/>
              </a:ext>
            </a:extLst>
          </p:cNvPr>
          <p:cNvSpPr>
            <a:spLocks noGrp="1"/>
          </p:cNvSpPr>
          <p:nvPr>
            <p:ph type="dt" sz="half" idx="10"/>
          </p:nvPr>
        </p:nvSpPr>
        <p:spPr/>
        <p:txBody>
          <a:bodyPr/>
          <a:lstStyle/>
          <a:p>
            <a:fld id="{519C81A0-4FF1-441E-ABC2-6C8A75010387}" type="datetime1">
              <a:rPr lang="en-US" smtClean="0"/>
              <a:t>3/9/2024</a:t>
            </a:fld>
            <a:endParaRPr lang="en-US"/>
          </a:p>
        </p:txBody>
      </p:sp>
      <p:sp>
        <p:nvSpPr>
          <p:cNvPr id="5" name="Footer Placeholder 4">
            <a:extLst>
              <a:ext uri="{FF2B5EF4-FFF2-40B4-BE49-F238E27FC236}">
                <a16:creationId xmlns:a16="http://schemas.microsoft.com/office/drawing/2014/main" id="{239B8C16-865C-C44B-AB5B-C7833F7C7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97F15-04A6-B947-AA25-EB980A218259}"/>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49360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0E05-68CB-114A-9B52-22943B2B59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0C4839E-81E4-634A-9EB4-435306FB19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CD899C-F35F-8C49-995A-F9EC7A1347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E6ACAB-5524-CF42-9604-2D5261BCFC91}"/>
              </a:ext>
            </a:extLst>
          </p:cNvPr>
          <p:cNvSpPr>
            <a:spLocks noGrp="1"/>
          </p:cNvSpPr>
          <p:nvPr>
            <p:ph type="dt" sz="half" idx="10"/>
          </p:nvPr>
        </p:nvSpPr>
        <p:spPr/>
        <p:txBody>
          <a:bodyPr/>
          <a:lstStyle/>
          <a:p>
            <a:fld id="{CDA39061-E90B-4734-A5DB-E7BDE35EB6ED}" type="datetime1">
              <a:rPr lang="en-US" smtClean="0"/>
              <a:t>3/9/2024</a:t>
            </a:fld>
            <a:endParaRPr lang="en-US"/>
          </a:p>
        </p:txBody>
      </p:sp>
      <p:sp>
        <p:nvSpPr>
          <p:cNvPr id="6" name="Footer Placeholder 5">
            <a:extLst>
              <a:ext uri="{FF2B5EF4-FFF2-40B4-BE49-F238E27FC236}">
                <a16:creationId xmlns:a16="http://schemas.microsoft.com/office/drawing/2014/main" id="{5A43A2F9-6382-C041-9552-93E96E8A5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9ED67-D229-CE43-80A6-1C66275BBFB3}"/>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84397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E657-73E9-0842-8854-C408FEED639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629323-C90A-0048-B631-3BDCAF5B3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2FBE551-B7C3-D046-9833-F396C7520DC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D061ECE-A234-1D44-BCDF-9C23BBD87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39A1B0-543D-494B-99BE-7DE8B0BD558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773B88-CC79-3148-BE4B-00963280D6F4}"/>
              </a:ext>
            </a:extLst>
          </p:cNvPr>
          <p:cNvSpPr>
            <a:spLocks noGrp="1"/>
          </p:cNvSpPr>
          <p:nvPr>
            <p:ph type="dt" sz="half" idx="10"/>
          </p:nvPr>
        </p:nvSpPr>
        <p:spPr/>
        <p:txBody>
          <a:bodyPr/>
          <a:lstStyle/>
          <a:p>
            <a:fld id="{0F86F1AA-0345-43EA-94FB-CA2EEAA6605E}" type="datetime1">
              <a:rPr lang="en-US" smtClean="0"/>
              <a:t>3/9/2024</a:t>
            </a:fld>
            <a:endParaRPr lang="en-US"/>
          </a:p>
        </p:txBody>
      </p:sp>
      <p:sp>
        <p:nvSpPr>
          <p:cNvPr id="8" name="Footer Placeholder 7">
            <a:extLst>
              <a:ext uri="{FF2B5EF4-FFF2-40B4-BE49-F238E27FC236}">
                <a16:creationId xmlns:a16="http://schemas.microsoft.com/office/drawing/2014/main" id="{5233C0A8-9580-E143-BC67-7332A66EF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E9C1C7-E2D4-7443-8BB1-ADC5B4F139B5}"/>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82636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D30E-4EDA-AF43-A976-238A023957A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B945B4-E1B2-A84D-BD83-7F431150DC2B}"/>
              </a:ext>
            </a:extLst>
          </p:cNvPr>
          <p:cNvSpPr>
            <a:spLocks noGrp="1"/>
          </p:cNvSpPr>
          <p:nvPr>
            <p:ph type="dt" sz="half" idx="10"/>
          </p:nvPr>
        </p:nvSpPr>
        <p:spPr/>
        <p:txBody>
          <a:bodyPr/>
          <a:lstStyle/>
          <a:p>
            <a:fld id="{A92F13E0-E028-4A32-B046-1FB329ECE3E6}" type="datetime1">
              <a:rPr lang="en-US" smtClean="0"/>
              <a:t>3/9/2024</a:t>
            </a:fld>
            <a:endParaRPr lang="en-US"/>
          </a:p>
        </p:txBody>
      </p:sp>
      <p:sp>
        <p:nvSpPr>
          <p:cNvPr id="4" name="Footer Placeholder 3">
            <a:extLst>
              <a:ext uri="{FF2B5EF4-FFF2-40B4-BE49-F238E27FC236}">
                <a16:creationId xmlns:a16="http://schemas.microsoft.com/office/drawing/2014/main" id="{B0CB54A8-00E5-8646-AFCE-A77E2A470B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269BD-8E1D-5941-8B6D-7EF43A83365D}"/>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48347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2252D-736E-1D41-AEB0-5DAF3A633EA6}"/>
              </a:ext>
            </a:extLst>
          </p:cNvPr>
          <p:cNvSpPr>
            <a:spLocks noGrp="1"/>
          </p:cNvSpPr>
          <p:nvPr>
            <p:ph type="dt" sz="half" idx="10"/>
          </p:nvPr>
        </p:nvSpPr>
        <p:spPr/>
        <p:txBody>
          <a:bodyPr/>
          <a:lstStyle/>
          <a:p>
            <a:fld id="{C9BF56DE-3B18-4240-80FA-9BB9B0914B13}" type="datetime1">
              <a:rPr lang="en-US" smtClean="0"/>
              <a:t>3/9/2024</a:t>
            </a:fld>
            <a:endParaRPr lang="en-US"/>
          </a:p>
        </p:txBody>
      </p:sp>
      <p:sp>
        <p:nvSpPr>
          <p:cNvPr id="3" name="Footer Placeholder 2">
            <a:extLst>
              <a:ext uri="{FF2B5EF4-FFF2-40B4-BE49-F238E27FC236}">
                <a16:creationId xmlns:a16="http://schemas.microsoft.com/office/drawing/2014/main" id="{BDB9A2AC-9AE6-CC49-97CA-C76F4DD946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70D02B-52E7-B04C-8F41-03A14507DBCB}"/>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290381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51C4-14A7-1B41-96D7-B1ED58044F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07CBCB-523D-0E46-9D89-92E323768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BF77DC-7B8E-B642-B644-6405F601F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B9E05F-BC35-B147-84F6-95FC8859534B}"/>
              </a:ext>
            </a:extLst>
          </p:cNvPr>
          <p:cNvSpPr>
            <a:spLocks noGrp="1"/>
          </p:cNvSpPr>
          <p:nvPr>
            <p:ph type="dt" sz="half" idx="10"/>
          </p:nvPr>
        </p:nvSpPr>
        <p:spPr/>
        <p:txBody>
          <a:bodyPr/>
          <a:lstStyle/>
          <a:p>
            <a:fld id="{588D1438-2C4E-4574-9175-DF1B93C25D16}" type="datetime1">
              <a:rPr lang="en-US" smtClean="0"/>
              <a:t>3/9/2024</a:t>
            </a:fld>
            <a:endParaRPr lang="en-US"/>
          </a:p>
        </p:txBody>
      </p:sp>
      <p:sp>
        <p:nvSpPr>
          <p:cNvPr id="6" name="Footer Placeholder 5">
            <a:extLst>
              <a:ext uri="{FF2B5EF4-FFF2-40B4-BE49-F238E27FC236}">
                <a16:creationId xmlns:a16="http://schemas.microsoft.com/office/drawing/2014/main" id="{B0766A53-9028-E04C-A3E9-30BD0CFE2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FC4DB-D7EF-C548-858D-D654B6DBF88F}"/>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8023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B3DA-EBD2-3A44-9B39-059BCB1DE1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20C907-1EE1-1B43-B12C-2C54DA41DC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E08835-5BE6-854E-8AE8-A37892FB2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C4EFC3-BFD9-7843-8A94-C6BD664602B8}"/>
              </a:ext>
            </a:extLst>
          </p:cNvPr>
          <p:cNvSpPr>
            <a:spLocks noGrp="1"/>
          </p:cNvSpPr>
          <p:nvPr>
            <p:ph type="dt" sz="half" idx="10"/>
          </p:nvPr>
        </p:nvSpPr>
        <p:spPr/>
        <p:txBody>
          <a:bodyPr/>
          <a:lstStyle/>
          <a:p>
            <a:fld id="{F8F51F95-2677-42B3-A362-9C9215A3DDC2}" type="datetime1">
              <a:rPr lang="en-US" smtClean="0"/>
              <a:t>3/9/2024</a:t>
            </a:fld>
            <a:endParaRPr lang="en-US"/>
          </a:p>
        </p:txBody>
      </p:sp>
      <p:sp>
        <p:nvSpPr>
          <p:cNvPr id="6" name="Footer Placeholder 5">
            <a:extLst>
              <a:ext uri="{FF2B5EF4-FFF2-40B4-BE49-F238E27FC236}">
                <a16:creationId xmlns:a16="http://schemas.microsoft.com/office/drawing/2014/main" id="{04597A42-DC80-0A44-B10C-E00DA50EA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FEC4D-EDEC-1D42-B236-BB7758F67904}"/>
              </a:ext>
            </a:extLst>
          </p:cNvPr>
          <p:cNvSpPr>
            <a:spLocks noGrp="1"/>
          </p:cNvSpPr>
          <p:nvPr>
            <p:ph type="sldNum" sz="quarter" idx="12"/>
          </p:nvPr>
        </p:nvSpPr>
        <p:spPr/>
        <p:txBody>
          <a:bodyPr/>
          <a:lstStyle/>
          <a:p>
            <a:fld id="{BE9E9CF8-411C-534F-ACCE-E5CD2A84B69C}" type="slidenum">
              <a:rPr lang="en-US" smtClean="0"/>
              <a:t>‹#›</a:t>
            </a:fld>
            <a:endParaRPr lang="en-US"/>
          </a:p>
        </p:txBody>
      </p:sp>
    </p:spTree>
    <p:extLst>
      <p:ext uri="{BB962C8B-B14F-4D97-AF65-F5344CB8AC3E}">
        <p14:creationId xmlns:p14="http://schemas.microsoft.com/office/powerpoint/2010/main" val="156255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A9C15-F8B9-9C43-9F8A-574D39759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50EB648-FC92-AC4C-A733-420A43E08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88806B-DC71-B748-A0B5-CC4DD17C5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0187A-C9AE-414D-9811-FE1790F317E9}" type="datetime1">
              <a:rPr lang="en-US" smtClean="0"/>
              <a:t>3/9/2024</a:t>
            </a:fld>
            <a:endParaRPr lang="en-US"/>
          </a:p>
        </p:txBody>
      </p:sp>
      <p:sp>
        <p:nvSpPr>
          <p:cNvPr id="5" name="Footer Placeholder 4">
            <a:extLst>
              <a:ext uri="{FF2B5EF4-FFF2-40B4-BE49-F238E27FC236}">
                <a16:creationId xmlns:a16="http://schemas.microsoft.com/office/drawing/2014/main" id="{100D8AFE-2BBD-DA48-8F9A-9C6AA44A5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BC779-A4C5-E247-AFC5-01BC16569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E9CF8-411C-534F-ACCE-E5CD2A84B69C}" type="slidenum">
              <a:rPr lang="en-US" smtClean="0"/>
              <a:t>‹#›</a:t>
            </a:fld>
            <a:endParaRPr lang="en-US"/>
          </a:p>
        </p:txBody>
      </p:sp>
    </p:spTree>
    <p:extLst>
      <p:ext uri="{BB962C8B-B14F-4D97-AF65-F5344CB8AC3E}">
        <p14:creationId xmlns:p14="http://schemas.microsoft.com/office/powerpoint/2010/main" val="2570508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engati.com/glossary/dimensionality-redu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javatpoint.com/clustering-in-machine-learn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um.com/analytics-vidhya/over-fitted-and-under-fitted-models-f5c96e9ac58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en.wikipedia.org/wiki/Residual_sum_of_square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searchcustomerexperience.techtarget.com/definition/customer-segmentatio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scikit-yb.org/en/latest/api/cluster/elbow.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4455-42B2-A543-A9A6-8E2DA85C4E8B}"/>
              </a:ext>
            </a:extLst>
          </p:cNvPr>
          <p:cNvSpPr>
            <a:spLocks noGrp="1"/>
          </p:cNvSpPr>
          <p:nvPr>
            <p:ph type="ctrTitle"/>
          </p:nvPr>
        </p:nvSpPr>
        <p:spPr>
          <a:xfrm>
            <a:off x="1366160" y="713064"/>
            <a:ext cx="9623404" cy="3815393"/>
          </a:xfrm>
        </p:spPr>
        <p:txBody>
          <a:bodyPr>
            <a:normAutofit/>
          </a:bodyPr>
          <a:lstStyle/>
          <a:p>
            <a:r>
              <a:rPr lang="en-US" sz="4400" b="1" dirty="0"/>
              <a:t>Day 3</a:t>
            </a:r>
            <a:br>
              <a:rPr lang="en-US" sz="4400" b="1" dirty="0"/>
            </a:br>
            <a:r>
              <a:rPr lang="en-US" sz="4400" b="1" dirty="0"/>
              <a:t>FDP on Data Science</a:t>
            </a:r>
            <a:br>
              <a:rPr lang="en-US" sz="3500" dirty="0"/>
            </a:br>
            <a:br>
              <a:rPr lang="en-US" sz="3500" dirty="0"/>
            </a:br>
            <a:br>
              <a:rPr lang="en-US" sz="3500" dirty="0"/>
            </a:br>
            <a:r>
              <a:rPr lang="en-US" altLang="en-US" sz="4900" b="1" dirty="0"/>
              <a:t>Dimensionality Reduction and Clustering</a:t>
            </a:r>
            <a:endParaRPr lang="en-US" sz="3500" dirty="0"/>
          </a:p>
        </p:txBody>
      </p:sp>
      <p:sp>
        <p:nvSpPr>
          <p:cNvPr id="3" name="Slide Number Placeholder 2">
            <a:extLst>
              <a:ext uri="{FF2B5EF4-FFF2-40B4-BE49-F238E27FC236}">
                <a16:creationId xmlns:a16="http://schemas.microsoft.com/office/drawing/2014/main" id="{034C4086-AF9B-46A2-AFA9-1FB08ED89AA2}"/>
              </a:ext>
            </a:extLst>
          </p:cNvPr>
          <p:cNvSpPr>
            <a:spLocks noGrp="1"/>
          </p:cNvSpPr>
          <p:nvPr>
            <p:ph type="sldNum" sz="quarter" idx="12"/>
          </p:nvPr>
        </p:nvSpPr>
        <p:spPr/>
        <p:txBody>
          <a:bodyPr/>
          <a:lstStyle/>
          <a:p>
            <a:fld id="{BE9E9CF8-411C-534F-ACCE-E5CD2A84B69C}" type="slidenum">
              <a:rPr lang="en-US" smtClean="0"/>
              <a:t>1</a:t>
            </a:fld>
            <a:endParaRPr lang="en-US"/>
          </a:p>
        </p:txBody>
      </p:sp>
      <p:sp>
        <p:nvSpPr>
          <p:cNvPr id="4" name="Rectangle 3">
            <a:extLst>
              <a:ext uri="{FF2B5EF4-FFF2-40B4-BE49-F238E27FC236}">
                <a16:creationId xmlns:a16="http://schemas.microsoft.com/office/drawing/2014/main" id="{0A19C048-9665-4040-851F-08315B2938B0}"/>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72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26F778B-DE64-4B81-9017-E1D38E29402D}"/>
              </a:ext>
            </a:extLst>
          </p:cNvPr>
          <p:cNvPicPr>
            <a:picLocks noGrp="1" noChangeAspect="1"/>
          </p:cNvPicPr>
          <p:nvPr>
            <p:ph idx="1"/>
          </p:nvPr>
        </p:nvPicPr>
        <p:blipFill>
          <a:blip r:embed="rId2"/>
          <a:stretch>
            <a:fillRect/>
          </a:stretch>
        </p:blipFill>
        <p:spPr>
          <a:xfrm>
            <a:off x="2544417" y="1099930"/>
            <a:ext cx="7288695" cy="2329070"/>
          </a:xfrm>
        </p:spPr>
      </p:pic>
      <p:sp>
        <p:nvSpPr>
          <p:cNvPr id="4" name="Title 1">
            <a:extLst>
              <a:ext uri="{FF2B5EF4-FFF2-40B4-BE49-F238E27FC236}">
                <a16:creationId xmlns:a16="http://schemas.microsoft.com/office/drawing/2014/main" id="{6702D951-9A5D-404F-A949-8EF00FAB7476}"/>
              </a:ext>
            </a:extLst>
          </p:cNvPr>
          <p:cNvSpPr>
            <a:spLocks noGrp="1"/>
          </p:cNvSpPr>
          <p:nvPr>
            <p:ph type="title"/>
          </p:nvPr>
        </p:nvSpPr>
        <p:spPr>
          <a:xfrm>
            <a:off x="308113" y="-46555"/>
            <a:ext cx="10515600" cy="1325563"/>
          </a:xfrm>
        </p:spPr>
        <p:txBody>
          <a:bodyPr/>
          <a:lstStyle/>
          <a:p>
            <a:r>
              <a:rPr lang="en-GB" b="1" dirty="0"/>
              <a:t>PCA Algorithm</a:t>
            </a:r>
            <a:endParaRPr lang="en-US" b="1" dirty="0"/>
          </a:p>
        </p:txBody>
      </p:sp>
      <p:pic>
        <p:nvPicPr>
          <p:cNvPr id="8" name="Picture 7">
            <a:extLst>
              <a:ext uri="{FF2B5EF4-FFF2-40B4-BE49-F238E27FC236}">
                <a16:creationId xmlns:a16="http://schemas.microsoft.com/office/drawing/2014/main" id="{8E1EEAAD-E23E-4705-BD44-3DAD23A7E2BD}"/>
              </a:ext>
            </a:extLst>
          </p:cNvPr>
          <p:cNvPicPr>
            <a:picLocks noChangeAspect="1"/>
          </p:cNvPicPr>
          <p:nvPr/>
        </p:nvPicPr>
        <p:blipFill>
          <a:blip r:embed="rId3"/>
          <a:stretch>
            <a:fillRect/>
          </a:stretch>
        </p:blipFill>
        <p:spPr>
          <a:xfrm>
            <a:off x="3366053" y="3630300"/>
            <a:ext cx="7036903" cy="2560361"/>
          </a:xfrm>
          <a:prstGeom prst="rect">
            <a:avLst/>
          </a:prstGeom>
        </p:spPr>
      </p:pic>
      <p:sp>
        <p:nvSpPr>
          <p:cNvPr id="5" name="Rectangle 4">
            <a:extLst>
              <a:ext uri="{FF2B5EF4-FFF2-40B4-BE49-F238E27FC236}">
                <a16:creationId xmlns:a16="http://schemas.microsoft.com/office/drawing/2014/main" id="{A9C8C387-C7AC-48C3-B12C-0A16C7426FD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FAE0870-63AB-4D59-9C64-8A5688D8A72D}"/>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90B3304-D671-4920-BBFB-0CCBC2EB8349}"/>
              </a:ext>
            </a:extLst>
          </p:cNvPr>
          <p:cNvSpPr>
            <a:spLocks noGrp="1"/>
          </p:cNvSpPr>
          <p:nvPr>
            <p:ph type="sldNum" sz="quarter" idx="12"/>
          </p:nvPr>
        </p:nvSpPr>
        <p:spPr/>
        <p:txBody>
          <a:bodyPr/>
          <a:lstStyle/>
          <a:p>
            <a:fld id="{91209BF4-3111-4E0E-B6E9-1CCEB151FC7D}" type="slidenum">
              <a:rPr lang="en-US" smtClean="0"/>
              <a:pPr/>
              <a:t>10</a:t>
            </a:fld>
            <a:endParaRPr lang="en-US"/>
          </a:p>
        </p:txBody>
      </p:sp>
    </p:spTree>
    <p:extLst>
      <p:ext uri="{BB962C8B-B14F-4D97-AF65-F5344CB8AC3E}">
        <p14:creationId xmlns:p14="http://schemas.microsoft.com/office/powerpoint/2010/main" val="175057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9EB891-33B6-4BF2-A2E5-25A6B66CB6AE}"/>
              </a:ext>
            </a:extLst>
          </p:cNvPr>
          <p:cNvPicPr>
            <a:picLocks noGrp="1" noChangeAspect="1"/>
          </p:cNvPicPr>
          <p:nvPr>
            <p:ph idx="1"/>
          </p:nvPr>
        </p:nvPicPr>
        <p:blipFill>
          <a:blip r:embed="rId2"/>
          <a:stretch>
            <a:fillRect/>
          </a:stretch>
        </p:blipFill>
        <p:spPr>
          <a:xfrm>
            <a:off x="2319130" y="1325564"/>
            <a:ext cx="8388627" cy="5008976"/>
          </a:xfrm>
        </p:spPr>
      </p:pic>
      <p:sp>
        <p:nvSpPr>
          <p:cNvPr id="6" name="Title 1">
            <a:extLst>
              <a:ext uri="{FF2B5EF4-FFF2-40B4-BE49-F238E27FC236}">
                <a16:creationId xmlns:a16="http://schemas.microsoft.com/office/drawing/2014/main" id="{3D095AA5-4DFA-4561-B019-B10AC244F717}"/>
              </a:ext>
            </a:extLst>
          </p:cNvPr>
          <p:cNvSpPr>
            <a:spLocks noGrp="1"/>
          </p:cNvSpPr>
          <p:nvPr>
            <p:ph type="title"/>
          </p:nvPr>
        </p:nvSpPr>
        <p:spPr>
          <a:xfrm>
            <a:off x="308113"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8625982B-F411-470A-A654-9BB4E9AC0B8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8551934-DD30-4CB0-B80F-2939AFABBB0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19BE664-6619-4A87-BD7C-282C75805984}"/>
              </a:ext>
            </a:extLst>
          </p:cNvPr>
          <p:cNvSpPr>
            <a:spLocks noGrp="1"/>
          </p:cNvSpPr>
          <p:nvPr>
            <p:ph type="sldNum" sz="quarter" idx="12"/>
          </p:nvPr>
        </p:nvSpPr>
        <p:spPr/>
        <p:txBody>
          <a:bodyPr/>
          <a:lstStyle/>
          <a:p>
            <a:fld id="{91209BF4-3111-4E0E-B6E9-1CCEB151FC7D}" type="slidenum">
              <a:rPr lang="en-US" smtClean="0"/>
              <a:pPr/>
              <a:t>11</a:t>
            </a:fld>
            <a:endParaRPr lang="en-US"/>
          </a:p>
        </p:txBody>
      </p:sp>
    </p:spTree>
    <p:extLst>
      <p:ext uri="{BB962C8B-B14F-4D97-AF65-F5344CB8AC3E}">
        <p14:creationId xmlns:p14="http://schemas.microsoft.com/office/powerpoint/2010/main" val="201326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75C1F2-89D7-4DC9-8264-9FC91F294602}"/>
              </a:ext>
            </a:extLst>
          </p:cNvPr>
          <p:cNvPicPr>
            <a:picLocks noGrp="1" noChangeAspect="1"/>
          </p:cNvPicPr>
          <p:nvPr>
            <p:ph idx="1"/>
          </p:nvPr>
        </p:nvPicPr>
        <p:blipFill>
          <a:blip r:embed="rId2"/>
          <a:stretch>
            <a:fillRect/>
          </a:stretch>
        </p:blipFill>
        <p:spPr>
          <a:xfrm>
            <a:off x="1842052" y="1148659"/>
            <a:ext cx="9008165" cy="5026854"/>
          </a:xfrm>
        </p:spPr>
      </p:pic>
      <p:sp>
        <p:nvSpPr>
          <p:cNvPr id="6" name="Title 1">
            <a:extLst>
              <a:ext uri="{FF2B5EF4-FFF2-40B4-BE49-F238E27FC236}">
                <a16:creationId xmlns:a16="http://schemas.microsoft.com/office/drawing/2014/main" id="{1FFED686-F925-42A6-ADCA-2326A1CCDB2D}"/>
              </a:ext>
            </a:extLst>
          </p:cNvPr>
          <p:cNvSpPr>
            <a:spLocks noGrp="1"/>
          </p:cNvSpPr>
          <p:nvPr>
            <p:ph type="title"/>
          </p:nvPr>
        </p:nvSpPr>
        <p:spPr>
          <a:xfrm>
            <a:off x="334617"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0972AC17-B4BA-43E5-8020-FDEE6C830A91}"/>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6C4295A-3AFA-4057-9018-F6BA8816E97B}"/>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B9D1C36-02F9-421B-AB32-AFBA12A9E15E}"/>
              </a:ext>
            </a:extLst>
          </p:cNvPr>
          <p:cNvSpPr>
            <a:spLocks noGrp="1"/>
          </p:cNvSpPr>
          <p:nvPr>
            <p:ph type="sldNum" sz="quarter" idx="12"/>
          </p:nvPr>
        </p:nvSpPr>
        <p:spPr/>
        <p:txBody>
          <a:bodyPr/>
          <a:lstStyle/>
          <a:p>
            <a:fld id="{91209BF4-3111-4E0E-B6E9-1CCEB151FC7D}" type="slidenum">
              <a:rPr lang="en-US" smtClean="0"/>
              <a:pPr/>
              <a:t>12</a:t>
            </a:fld>
            <a:endParaRPr lang="en-US"/>
          </a:p>
        </p:txBody>
      </p:sp>
    </p:spTree>
    <p:extLst>
      <p:ext uri="{BB962C8B-B14F-4D97-AF65-F5344CB8AC3E}">
        <p14:creationId xmlns:p14="http://schemas.microsoft.com/office/powerpoint/2010/main" val="215787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3586BB-759A-4D23-A861-4DF67630EE11}"/>
              </a:ext>
            </a:extLst>
          </p:cNvPr>
          <p:cNvPicPr>
            <a:picLocks noGrp="1" noChangeAspect="1"/>
          </p:cNvPicPr>
          <p:nvPr>
            <p:ph idx="1"/>
          </p:nvPr>
        </p:nvPicPr>
        <p:blipFill>
          <a:blip r:embed="rId2"/>
          <a:stretch>
            <a:fillRect/>
          </a:stretch>
        </p:blipFill>
        <p:spPr>
          <a:xfrm>
            <a:off x="1961322" y="1690688"/>
            <a:ext cx="7527236" cy="4339051"/>
          </a:xfrm>
        </p:spPr>
      </p:pic>
      <p:sp>
        <p:nvSpPr>
          <p:cNvPr id="6" name="Title 1">
            <a:extLst>
              <a:ext uri="{FF2B5EF4-FFF2-40B4-BE49-F238E27FC236}">
                <a16:creationId xmlns:a16="http://schemas.microsoft.com/office/drawing/2014/main" id="{76858D0E-CE45-401B-BD8B-F7C80C77D216}"/>
              </a:ext>
            </a:extLst>
          </p:cNvPr>
          <p:cNvSpPr>
            <a:spLocks noGrp="1"/>
          </p:cNvSpPr>
          <p:nvPr>
            <p:ph type="title"/>
          </p:nvPr>
        </p:nvSpPr>
        <p:spPr>
          <a:xfrm>
            <a:off x="164122"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F8690FCD-32E1-4B28-A013-534A1A6F41E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BFBFBD3-E8F7-4DD2-A5AD-5C3BD386A16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D0C68BF-AD4D-42F9-8D5E-84A2D3DC50AA}"/>
              </a:ext>
            </a:extLst>
          </p:cNvPr>
          <p:cNvSpPr>
            <a:spLocks noGrp="1"/>
          </p:cNvSpPr>
          <p:nvPr>
            <p:ph type="sldNum" sz="quarter" idx="12"/>
          </p:nvPr>
        </p:nvSpPr>
        <p:spPr/>
        <p:txBody>
          <a:bodyPr/>
          <a:lstStyle/>
          <a:p>
            <a:fld id="{91209BF4-3111-4E0E-B6E9-1CCEB151FC7D}" type="slidenum">
              <a:rPr lang="en-US" smtClean="0"/>
              <a:pPr/>
              <a:t>13</a:t>
            </a:fld>
            <a:endParaRPr lang="en-US"/>
          </a:p>
        </p:txBody>
      </p:sp>
    </p:spTree>
    <p:extLst>
      <p:ext uri="{BB962C8B-B14F-4D97-AF65-F5344CB8AC3E}">
        <p14:creationId xmlns:p14="http://schemas.microsoft.com/office/powerpoint/2010/main" val="38830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30CF-9E53-4240-A10A-65341F767CF5}"/>
              </a:ext>
            </a:extLst>
          </p:cNvPr>
          <p:cNvSpPr>
            <a:spLocks noGrp="1"/>
          </p:cNvSpPr>
          <p:nvPr>
            <p:ph type="title"/>
          </p:nvPr>
        </p:nvSpPr>
        <p:spPr>
          <a:xfrm>
            <a:off x="164122" y="16738"/>
            <a:ext cx="10515600" cy="1325563"/>
          </a:xfrm>
        </p:spPr>
        <p:txBody>
          <a:bodyPr/>
          <a:lstStyle/>
          <a:p>
            <a:r>
              <a:rPr lang="en-GB" b="1" dirty="0"/>
              <a:t>PCA: Example</a:t>
            </a:r>
            <a:endParaRPr lang="en-US" b="1" dirty="0"/>
          </a:p>
        </p:txBody>
      </p:sp>
      <p:pic>
        <p:nvPicPr>
          <p:cNvPr id="5" name="Content Placeholder 4">
            <a:extLst>
              <a:ext uri="{FF2B5EF4-FFF2-40B4-BE49-F238E27FC236}">
                <a16:creationId xmlns:a16="http://schemas.microsoft.com/office/drawing/2014/main" id="{551D0217-FF3C-438A-A88D-EF3C5F381477}"/>
              </a:ext>
            </a:extLst>
          </p:cNvPr>
          <p:cNvPicPr>
            <a:picLocks noGrp="1" noChangeAspect="1"/>
          </p:cNvPicPr>
          <p:nvPr>
            <p:ph idx="1"/>
          </p:nvPr>
        </p:nvPicPr>
        <p:blipFill>
          <a:blip r:embed="rId2"/>
          <a:stretch>
            <a:fillRect/>
          </a:stretch>
        </p:blipFill>
        <p:spPr>
          <a:xfrm>
            <a:off x="967409" y="1690688"/>
            <a:ext cx="5618921" cy="4498077"/>
          </a:xfrm>
        </p:spPr>
      </p:pic>
      <p:pic>
        <p:nvPicPr>
          <p:cNvPr id="7" name="Picture 6">
            <a:extLst>
              <a:ext uri="{FF2B5EF4-FFF2-40B4-BE49-F238E27FC236}">
                <a16:creationId xmlns:a16="http://schemas.microsoft.com/office/drawing/2014/main" id="{5DE2EAFA-48F3-4FBF-B95D-1C1F510F69A5}"/>
              </a:ext>
            </a:extLst>
          </p:cNvPr>
          <p:cNvPicPr>
            <a:picLocks noChangeAspect="1"/>
          </p:cNvPicPr>
          <p:nvPr/>
        </p:nvPicPr>
        <p:blipFill>
          <a:blip r:embed="rId3"/>
          <a:stretch>
            <a:fillRect/>
          </a:stretch>
        </p:blipFill>
        <p:spPr>
          <a:xfrm>
            <a:off x="8057323" y="1915319"/>
            <a:ext cx="3896138" cy="2908472"/>
          </a:xfrm>
          <a:prstGeom prst="rect">
            <a:avLst/>
          </a:prstGeom>
        </p:spPr>
      </p:pic>
      <p:sp>
        <p:nvSpPr>
          <p:cNvPr id="6" name="Rectangle 5">
            <a:extLst>
              <a:ext uri="{FF2B5EF4-FFF2-40B4-BE49-F238E27FC236}">
                <a16:creationId xmlns:a16="http://schemas.microsoft.com/office/drawing/2014/main" id="{188C0DFF-93BE-4C9F-830F-40C13FC7C5B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48BEE63-E852-4D4A-A6E7-9E7FBFA2B3A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C70ACB1-7291-49E7-8B64-07915597B429}"/>
              </a:ext>
            </a:extLst>
          </p:cNvPr>
          <p:cNvSpPr>
            <a:spLocks noGrp="1"/>
          </p:cNvSpPr>
          <p:nvPr>
            <p:ph type="sldNum" sz="quarter" idx="12"/>
          </p:nvPr>
        </p:nvSpPr>
        <p:spPr/>
        <p:txBody>
          <a:bodyPr/>
          <a:lstStyle/>
          <a:p>
            <a:fld id="{91209BF4-3111-4E0E-B6E9-1CCEB151FC7D}" type="slidenum">
              <a:rPr lang="en-US" smtClean="0"/>
              <a:pPr/>
              <a:t>14</a:t>
            </a:fld>
            <a:endParaRPr lang="en-US"/>
          </a:p>
        </p:txBody>
      </p:sp>
    </p:spTree>
    <p:extLst>
      <p:ext uri="{BB962C8B-B14F-4D97-AF65-F5344CB8AC3E}">
        <p14:creationId xmlns:p14="http://schemas.microsoft.com/office/powerpoint/2010/main" val="405891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D9FE29-99CC-4A15-A097-907D9C9EE96A}"/>
              </a:ext>
            </a:extLst>
          </p:cNvPr>
          <p:cNvPicPr>
            <a:picLocks noGrp="1" noChangeAspect="1"/>
          </p:cNvPicPr>
          <p:nvPr>
            <p:ph idx="1"/>
          </p:nvPr>
        </p:nvPicPr>
        <p:blipFill>
          <a:blip r:embed="rId2"/>
          <a:stretch>
            <a:fillRect/>
          </a:stretch>
        </p:blipFill>
        <p:spPr>
          <a:xfrm>
            <a:off x="1298714" y="1550504"/>
            <a:ext cx="5579164" cy="4638261"/>
          </a:xfrm>
        </p:spPr>
      </p:pic>
      <p:pic>
        <p:nvPicPr>
          <p:cNvPr id="7" name="Picture 6">
            <a:extLst>
              <a:ext uri="{FF2B5EF4-FFF2-40B4-BE49-F238E27FC236}">
                <a16:creationId xmlns:a16="http://schemas.microsoft.com/office/drawing/2014/main" id="{DCCF64C8-BFED-4045-9856-5FF3757DC517}"/>
              </a:ext>
            </a:extLst>
          </p:cNvPr>
          <p:cNvPicPr>
            <a:picLocks noChangeAspect="1"/>
          </p:cNvPicPr>
          <p:nvPr/>
        </p:nvPicPr>
        <p:blipFill>
          <a:blip r:embed="rId3"/>
          <a:stretch>
            <a:fillRect/>
          </a:stretch>
        </p:blipFill>
        <p:spPr>
          <a:xfrm>
            <a:off x="7530962" y="2160105"/>
            <a:ext cx="4356238" cy="1583842"/>
          </a:xfrm>
          <a:prstGeom prst="rect">
            <a:avLst/>
          </a:prstGeom>
        </p:spPr>
      </p:pic>
      <p:sp>
        <p:nvSpPr>
          <p:cNvPr id="8" name="Title 1">
            <a:extLst>
              <a:ext uri="{FF2B5EF4-FFF2-40B4-BE49-F238E27FC236}">
                <a16:creationId xmlns:a16="http://schemas.microsoft.com/office/drawing/2014/main" id="{79B64ED1-A76D-4263-8DB0-2936FB3EE4AC}"/>
              </a:ext>
            </a:extLst>
          </p:cNvPr>
          <p:cNvSpPr>
            <a:spLocks noGrp="1"/>
          </p:cNvSpPr>
          <p:nvPr>
            <p:ph type="title"/>
          </p:nvPr>
        </p:nvSpPr>
        <p:spPr>
          <a:xfrm>
            <a:off x="0" y="-53354"/>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205A0FFF-20C3-4DCA-A451-352A484B007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920521B-C58E-4440-AE2F-8269490F6A6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7AFD097-D40F-4E33-AD76-F0AE3010AEE6}"/>
              </a:ext>
            </a:extLst>
          </p:cNvPr>
          <p:cNvSpPr>
            <a:spLocks noGrp="1"/>
          </p:cNvSpPr>
          <p:nvPr>
            <p:ph type="sldNum" sz="quarter" idx="12"/>
          </p:nvPr>
        </p:nvSpPr>
        <p:spPr/>
        <p:txBody>
          <a:bodyPr/>
          <a:lstStyle/>
          <a:p>
            <a:fld id="{91209BF4-3111-4E0E-B6E9-1CCEB151FC7D}" type="slidenum">
              <a:rPr lang="en-US" smtClean="0"/>
              <a:pPr/>
              <a:t>15</a:t>
            </a:fld>
            <a:endParaRPr lang="en-US"/>
          </a:p>
        </p:txBody>
      </p:sp>
    </p:spTree>
    <p:extLst>
      <p:ext uri="{BB962C8B-B14F-4D97-AF65-F5344CB8AC3E}">
        <p14:creationId xmlns:p14="http://schemas.microsoft.com/office/powerpoint/2010/main" val="382204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D5ECB2-B48F-4F86-869E-5CA166A70E2A}"/>
              </a:ext>
            </a:extLst>
          </p:cNvPr>
          <p:cNvPicPr>
            <a:picLocks noGrp="1" noChangeAspect="1"/>
          </p:cNvPicPr>
          <p:nvPr>
            <p:ph idx="1"/>
          </p:nvPr>
        </p:nvPicPr>
        <p:blipFill>
          <a:blip r:embed="rId2"/>
          <a:stretch>
            <a:fillRect/>
          </a:stretch>
        </p:blipFill>
        <p:spPr>
          <a:xfrm>
            <a:off x="1272209" y="2407098"/>
            <a:ext cx="4684229" cy="2522711"/>
          </a:xfrm>
        </p:spPr>
      </p:pic>
      <p:pic>
        <p:nvPicPr>
          <p:cNvPr id="7" name="Picture 6">
            <a:extLst>
              <a:ext uri="{FF2B5EF4-FFF2-40B4-BE49-F238E27FC236}">
                <a16:creationId xmlns:a16="http://schemas.microsoft.com/office/drawing/2014/main" id="{4A57FD70-1F06-44B9-ABBB-235B27747BE0}"/>
              </a:ext>
            </a:extLst>
          </p:cNvPr>
          <p:cNvPicPr>
            <a:picLocks noChangeAspect="1"/>
          </p:cNvPicPr>
          <p:nvPr/>
        </p:nvPicPr>
        <p:blipFill>
          <a:blip r:embed="rId3"/>
          <a:stretch>
            <a:fillRect/>
          </a:stretch>
        </p:blipFill>
        <p:spPr>
          <a:xfrm>
            <a:off x="6235564" y="2407098"/>
            <a:ext cx="5664888" cy="1634815"/>
          </a:xfrm>
          <a:prstGeom prst="rect">
            <a:avLst/>
          </a:prstGeom>
        </p:spPr>
      </p:pic>
      <p:sp>
        <p:nvSpPr>
          <p:cNvPr id="8" name="Title 1">
            <a:extLst>
              <a:ext uri="{FF2B5EF4-FFF2-40B4-BE49-F238E27FC236}">
                <a16:creationId xmlns:a16="http://schemas.microsoft.com/office/drawing/2014/main" id="{478EA835-3515-4B5B-BB10-E07AE550563F}"/>
              </a:ext>
            </a:extLst>
          </p:cNvPr>
          <p:cNvSpPr>
            <a:spLocks noGrp="1"/>
          </p:cNvSpPr>
          <p:nvPr>
            <p:ph type="title"/>
          </p:nvPr>
        </p:nvSpPr>
        <p:spPr>
          <a:xfrm>
            <a:off x="164122" y="-22097"/>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D75C3EF5-9D93-4249-B296-46D9BFD7E242}"/>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CD95454-4D27-42BB-90C6-D9753F41634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185028B-0047-4ECD-BF82-E5B72FADE064}"/>
              </a:ext>
            </a:extLst>
          </p:cNvPr>
          <p:cNvSpPr>
            <a:spLocks noGrp="1"/>
          </p:cNvSpPr>
          <p:nvPr>
            <p:ph type="sldNum" sz="quarter" idx="12"/>
          </p:nvPr>
        </p:nvSpPr>
        <p:spPr/>
        <p:txBody>
          <a:bodyPr/>
          <a:lstStyle/>
          <a:p>
            <a:fld id="{91209BF4-3111-4E0E-B6E9-1CCEB151FC7D}" type="slidenum">
              <a:rPr lang="en-US" smtClean="0"/>
              <a:pPr/>
              <a:t>16</a:t>
            </a:fld>
            <a:endParaRPr lang="en-US"/>
          </a:p>
        </p:txBody>
      </p:sp>
    </p:spTree>
    <p:extLst>
      <p:ext uri="{BB962C8B-B14F-4D97-AF65-F5344CB8AC3E}">
        <p14:creationId xmlns:p14="http://schemas.microsoft.com/office/powerpoint/2010/main" val="245375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FD45C8-5A26-4EC9-9672-0FD628F42983}"/>
              </a:ext>
            </a:extLst>
          </p:cNvPr>
          <p:cNvPicPr>
            <a:picLocks noGrp="1" noChangeAspect="1"/>
          </p:cNvPicPr>
          <p:nvPr>
            <p:ph idx="1"/>
          </p:nvPr>
        </p:nvPicPr>
        <p:blipFill>
          <a:blip r:embed="rId2"/>
          <a:stretch>
            <a:fillRect/>
          </a:stretch>
        </p:blipFill>
        <p:spPr>
          <a:xfrm>
            <a:off x="2332383" y="1378225"/>
            <a:ext cx="8070574" cy="5114649"/>
          </a:xfrm>
        </p:spPr>
      </p:pic>
      <p:sp>
        <p:nvSpPr>
          <p:cNvPr id="6" name="Title 1">
            <a:extLst>
              <a:ext uri="{FF2B5EF4-FFF2-40B4-BE49-F238E27FC236}">
                <a16:creationId xmlns:a16="http://schemas.microsoft.com/office/drawing/2014/main" id="{2D2B45A2-FF8D-4F85-A4F8-9B21FFF8D9CF}"/>
              </a:ext>
            </a:extLst>
          </p:cNvPr>
          <p:cNvSpPr>
            <a:spLocks noGrp="1"/>
          </p:cNvSpPr>
          <p:nvPr>
            <p:ph type="title"/>
          </p:nvPr>
        </p:nvSpPr>
        <p:spPr>
          <a:xfrm>
            <a:off x="334618" y="52662"/>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1C605FF4-FF24-4DE8-A6C7-0B569428DFF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EF1C26D-A31A-4521-A1FB-4AAA2AEA285F}"/>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5A97483-F053-486B-9E85-8FE7FABF23FC}"/>
              </a:ext>
            </a:extLst>
          </p:cNvPr>
          <p:cNvSpPr>
            <a:spLocks noGrp="1"/>
          </p:cNvSpPr>
          <p:nvPr>
            <p:ph type="sldNum" sz="quarter" idx="12"/>
          </p:nvPr>
        </p:nvSpPr>
        <p:spPr/>
        <p:txBody>
          <a:bodyPr/>
          <a:lstStyle/>
          <a:p>
            <a:fld id="{91209BF4-3111-4E0E-B6E9-1CCEB151FC7D}" type="slidenum">
              <a:rPr lang="en-US" smtClean="0"/>
              <a:pPr/>
              <a:t>17</a:t>
            </a:fld>
            <a:endParaRPr lang="en-US"/>
          </a:p>
        </p:txBody>
      </p:sp>
    </p:spTree>
    <p:extLst>
      <p:ext uri="{BB962C8B-B14F-4D97-AF65-F5344CB8AC3E}">
        <p14:creationId xmlns:p14="http://schemas.microsoft.com/office/powerpoint/2010/main" val="9745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641605-4101-4A2C-88DC-B1A24820FF02}"/>
              </a:ext>
            </a:extLst>
          </p:cNvPr>
          <p:cNvPicPr>
            <a:picLocks noGrp="1" noChangeAspect="1"/>
          </p:cNvPicPr>
          <p:nvPr>
            <p:ph idx="1"/>
          </p:nvPr>
        </p:nvPicPr>
        <p:blipFill>
          <a:blip r:embed="rId2"/>
          <a:stretch>
            <a:fillRect/>
          </a:stretch>
        </p:blipFill>
        <p:spPr>
          <a:xfrm>
            <a:off x="1325217" y="1855304"/>
            <a:ext cx="6190629" cy="4479235"/>
          </a:xfrm>
        </p:spPr>
      </p:pic>
      <p:pic>
        <p:nvPicPr>
          <p:cNvPr id="7" name="Picture 6">
            <a:extLst>
              <a:ext uri="{FF2B5EF4-FFF2-40B4-BE49-F238E27FC236}">
                <a16:creationId xmlns:a16="http://schemas.microsoft.com/office/drawing/2014/main" id="{29475421-FBD6-40A2-B4C7-1F878213282D}"/>
              </a:ext>
            </a:extLst>
          </p:cNvPr>
          <p:cNvPicPr>
            <a:picLocks noChangeAspect="1"/>
          </p:cNvPicPr>
          <p:nvPr/>
        </p:nvPicPr>
        <p:blipFill>
          <a:blip r:embed="rId3"/>
          <a:stretch>
            <a:fillRect/>
          </a:stretch>
        </p:blipFill>
        <p:spPr>
          <a:xfrm>
            <a:off x="8116957" y="1855304"/>
            <a:ext cx="3730486" cy="2455552"/>
          </a:xfrm>
          <a:prstGeom prst="rect">
            <a:avLst/>
          </a:prstGeom>
        </p:spPr>
      </p:pic>
      <p:sp>
        <p:nvSpPr>
          <p:cNvPr id="8" name="Title 1">
            <a:extLst>
              <a:ext uri="{FF2B5EF4-FFF2-40B4-BE49-F238E27FC236}">
                <a16:creationId xmlns:a16="http://schemas.microsoft.com/office/drawing/2014/main" id="{4ADBE246-EFD5-4CA3-A5EB-CD2C7B8B7F7A}"/>
              </a:ext>
            </a:extLst>
          </p:cNvPr>
          <p:cNvSpPr>
            <a:spLocks noGrp="1"/>
          </p:cNvSpPr>
          <p:nvPr>
            <p:ph type="title"/>
          </p:nvPr>
        </p:nvSpPr>
        <p:spPr>
          <a:xfrm>
            <a:off x="164122" y="99046"/>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9A0C5D65-08B1-4EA5-B2AA-7E70784C4A7D}"/>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702B3C7-8D63-42D6-8B6F-5D6A464E5E4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DA3C4FC-8208-49E6-A5C4-CE9BF701724F}"/>
              </a:ext>
            </a:extLst>
          </p:cNvPr>
          <p:cNvSpPr>
            <a:spLocks noGrp="1"/>
          </p:cNvSpPr>
          <p:nvPr>
            <p:ph type="sldNum" sz="quarter" idx="12"/>
          </p:nvPr>
        </p:nvSpPr>
        <p:spPr/>
        <p:txBody>
          <a:bodyPr/>
          <a:lstStyle/>
          <a:p>
            <a:fld id="{91209BF4-3111-4E0E-B6E9-1CCEB151FC7D}" type="slidenum">
              <a:rPr lang="en-US" smtClean="0"/>
              <a:pPr/>
              <a:t>18</a:t>
            </a:fld>
            <a:endParaRPr lang="en-US"/>
          </a:p>
        </p:txBody>
      </p:sp>
    </p:spTree>
    <p:extLst>
      <p:ext uri="{BB962C8B-B14F-4D97-AF65-F5344CB8AC3E}">
        <p14:creationId xmlns:p14="http://schemas.microsoft.com/office/powerpoint/2010/main" val="363257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866002-52C9-4E58-AF6D-74C7A78701BE}"/>
              </a:ext>
            </a:extLst>
          </p:cNvPr>
          <p:cNvPicPr>
            <a:picLocks noGrp="1" noChangeAspect="1"/>
          </p:cNvPicPr>
          <p:nvPr>
            <p:ph idx="1"/>
          </p:nvPr>
        </p:nvPicPr>
        <p:blipFill>
          <a:blip r:embed="rId2"/>
          <a:stretch>
            <a:fillRect/>
          </a:stretch>
        </p:blipFill>
        <p:spPr>
          <a:xfrm>
            <a:off x="2120347" y="1431236"/>
            <a:ext cx="8176591" cy="5061640"/>
          </a:xfrm>
        </p:spPr>
      </p:pic>
      <p:sp>
        <p:nvSpPr>
          <p:cNvPr id="6" name="Title 1">
            <a:extLst>
              <a:ext uri="{FF2B5EF4-FFF2-40B4-BE49-F238E27FC236}">
                <a16:creationId xmlns:a16="http://schemas.microsoft.com/office/drawing/2014/main" id="{8F542DD5-C433-4D4D-8D62-93086CF2C883}"/>
              </a:ext>
            </a:extLst>
          </p:cNvPr>
          <p:cNvSpPr>
            <a:spLocks noGrp="1"/>
          </p:cNvSpPr>
          <p:nvPr>
            <p:ph type="title"/>
          </p:nvPr>
        </p:nvSpPr>
        <p:spPr>
          <a:xfrm>
            <a:off x="164122" y="105673"/>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2A291EFE-9ADB-41BF-B023-3BAB214FB5E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AF26683-FD6A-47F8-82E1-80A0BFE6163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01C5B67-E2BC-4BF8-B14F-FB13935A2F33}"/>
              </a:ext>
            </a:extLst>
          </p:cNvPr>
          <p:cNvSpPr>
            <a:spLocks noGrp="1"/>
          </p:cNvSpPr>
          <p:nvPr>
            <p:ph type="sldNum" sz="quarter" idx="12"/>
          </p:nvPr>
        </p:nvSpPr>
        <p:spPr/>
        <p:txBody>
          <a:bodyPr/>
          <a:lstStyle/>
          <a:p>
            <a:fld id="{91209BF4-3111-4E0E-B6E9-1CCEB151FC7D}" type="slidenum">
              <a:rPr lang="en-US" smtClean="0"/>
              <a:pPr/>
              <a:t>19</a:t>
            </a:fld>
            <a:endParaRPr lang="en-US"/>
          </a:p>
        </p:txBody>
      </p:sp>
    </p:spTree>
    <p:extLst>
      <p:ext uri="{BB962C8B-B14F-4D97-AF65-F5344CB8AC3E}">
        <p14:creationId xmlns:p14="http://schemas.microsoft.com/office/powerpoint/2010/main" val="409893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5E3F0E-8227-232D-59A8-E985CF7E9B35}"/>
              </a:ext>
            </a:extLst>
          </p:cNvPr>
          <p:cNvSpPr>
            <a:spLocks noGrp="1"/>
          </p:cNvSpPr>
          <p:nvPr>
            <p:ph type="sldNum" sz="quarter" idx="12"/>
          </p:nvPr>
        </p:nvSpPr>
        <p:spPr/>
        <p:txBody>
          <a:bodyPr/>
          <a:lstStyle/>
          <a:p>
            <a:fld id="{BE9E9CF8-411C-534F-ACCE-E5CD2A84B69C}" type="slidenum">
              <a:rPr lang="en-US" smtClean="0"/>
              <a:t>2</a:t>
            </a:fld>
            <a:endParaRPr lang="en-US"/>
          </a:p>
        </p:txBody>
      </p:sp>
      <p:pic>
        <p:nvPicPr>
          <p:cNvPr id="6" name="Picture 5" descr="A diagram with writing on it&#10;&#10;Description automatically generated">
            <a:extLst>
              <a:ext uri="{FF2B5EF4-FFF2-40B4-BE49-F238E27FC236}">
                <a16:creationId xmlns:a16="http://schemas.microsoft.com/office/drawing/2014/main" id="{650EB210-D961-9BD7-9607-269A2581C50B}"/>
              </a:ext>
            </a:extLst>
          </p:cNvPr>
          <p:cNvPicPr>
            <a:picLocks noChangeAspect="1"/>
          </p:cNvPicPr>
          <p:nvPr/>
        </p:nvPicPr>
        <p:blipFill>
          <a:blip r:embed="rId2"/>
          <a:stretch>
            <a:fillRect/>
          </a:stretch>
        </p:blipFill>
        <p:spPr>
          <a:xfrm>
            <a:off x="0" y="136525"/>
            <a:ext cx="12192000" cy="6584949"/>
          </a:xfrm>
          <a:prstGeom prst="rect">
            <a:avLst/>
          </a:prstGeom>
        </p:spPr>
      </p:pic>
    </p:spTree>
    <p:extLst>
      <p:ext uri="{BB962C8B-B14F-4D97-AF65-F5344CB8AC3E}">
        <p14:creationId xmlns:p14="http://schemas.microsoft.com/office/powerpoint/2010/main" val="333894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41F2B4-3A22-4EE3-84E1-ACD3F9611823}"/>
              </a:ext>
            </a:extLst>
          </p:cNvPr>
          <p:cNvPicPr>
            <a:picLocks noGrp="1" noChangeAspect="1"/>
          </p:cNvPicPr>
          <p:nvPr>
            <p:ph idx="1"/>
          </p:nvPr>
        </p:nvPicPr>
        <p:blipFill>
          <a:blip r:embed="rId2"/>
          <a:stretch>
            <a:fillRect/>
          </a:stretch>
        </p:blipFill>
        <p:spPr>
          <a:xfrm>
            <a:off x="583096" y="1908313"/>
            <a:ext cx="5751443" cy="2690191"/>
          </a:xfrm>
        </p:spPr>
      </p:pic>
      <p:pic>
        <p:nvPicPr>
          <p:cNvPr id="7" name="Picture 6">
            <a:extLst>
              <a:ext uri="{FF2B5EF4-FFF2-40B4-BE49-F238E27FC236}">
                <a16:creationId xmlns:a16="http://schemas.microsoft.com/office/drawing/2014/main" id="{3C8C5044-D0D8-40BE-BCE1-EEE1015D71F2}"/>
              </a:ext>
            </a:extLst>
          </p:cNvPr>
          <p:cNvPicPr>
            <a:picLocks noChangeAspect="1"/>
          </p:cNvPicPr>
          <p:nvPr/>
        </p:nvPicPr>
        <p:blipFill>
          <a:blip r:embed="rId3"/>
          <a:stretch>
            <a:fillRect/>
          </a:stretch>
        </p:blipFill>
        <p:spPr>
          <a:xfrm>
            <a:off x="6794224" y="2199862"/>
            <a:ext cx="4814679" cy="3170374"/>
          </a:xfrm>
          <a:prstGeom prst="rect">
            <a:avLst/>
          </a:prstGeom>
        </p:spPr>
      </p:pic>
      <p:sp>
        <p:nvSpPr>
          <p:cNvPr id="8" name="Title 1">
            <a:extLst>
              <a:ext uri="{FF2B5EF4-FFF2-40B4-BE49-F238E27FC236}">
                <a16:creationId xmlns:a16="http://schemas.microsoft.com/office/drawing/2014/main" id="{0F3A0AE2-970E-44E5-923B-95B91AA7F2BE}"/>
              </a:ext>
            </a:extLst>
          </p:cNvPr>
          <p:cNvSpPr>
            <a:spLocks noGrp="1"/>
          </p:cNvSpPr>
          <p:nvPr>
            <p:ph type="title"/>
          </p:nvPr>
        </p:nvSpPr>
        <p:spPr>
          <a:xfrm>
            <a:off x="164122" y="-20224"/>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0E9BAA03-652B-41AA-96B8-57A1B2C7DFED}"/>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ECBB8B-1C8E-454F-AB64-0471EF8F4BB1}"/>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2FB50FF-A146-49CB-9E4D-7372DAC01086}"/>
              </a:ext>
            </a:extLst>
          </p:cNvPr>
          <p:cNvSpPr>
            <a:spLocks noGrp="1"/>
          </p:cNvSpPr>
          <p:nvPr>
            <p:ph type="sldNum" sz="quarter" idx="12"/>
          </p:nvPr>
        </p:nvSpPr>
        <p:spPr/>
        <p:txBody>
          <a:bodyPr/>
          <a:lstStyle/>
          <a:p>
            <a:fld id="{91209BF4-3111-4E0E-B6E9-1CCEB151FC7D}" type="slidenum">
              <a:rPr lang="en-US" smtClean="0"/>
              <a:pPr/>
              <a:t>20</a:t>
            </a:fld>
            <a:endParaRPr lang="en-US"/>
          </a:p>
        </p:txBody>
      </p:sp>
    </p:spTree>
    <p:extLst>
      <p:ext uri="{BB962C8B-B14F-4D97-AF65-F5344CB8AC3E}">
        <p14:creationId xmlns:p14="http://schemas.microsoft.com/office/powerpoint/2010/main" val="301284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05DEA4-3112-4AB6-B7CD-8AE5AAF74EF0}"/>
              </a:ext>
            </a:extLst>
          </p:cNvPr>
          <p:cNvPicPr>
            <a:picLocks noGrp="1" noChangeAspect="1"/>
          </p:cNvPicPr>
          <p:nvPr>
            <p:ph idx="1"/>
          </p:nvPr>
        </p:nvPicPr>
        <p:blipFill>
          <a:blip r:embed="rId2"/>
          <a:stretch>
            <a:fillRect/>
          </a:stretch>
        </p:blipFill>
        <p:spPr>
          <a:xfrm>
            <a:off x="2305878" y="1690689"/>
            <a:ext cx="8242851" cy="4484824"/>
          </a:xfrm>
        </p:spPr>
      </p:pic>
      <p:sp>
        <p:nvSpPr>
          <p:cNvPr id="6" name="Title 1">
            <a:extLst>
              <a:ext uri="{FF2B5EF4-FFF2-40B4-BE49-F238E27FC236}">
                <a16:creationId xmlns:a16="http://schemas.microsoft.com/office/drawing/2014/main" id="{E587B8E0-D47E-45C4-A638-5699A5E24C65}"/>
              </a:ext>
            </a:extLst>
          </p:cNvPr>
          <p:cNvSpPr>
            <a:spLocks noGrp="1"/>
          </p:cNvSpPr>
          <p:nvPr>
            <p:ph type="title"/>
          </p:nvPr>
        </p:nvSpPr>
        <p:spPr>
          <a:xfrm>
            <a:off x="268356" y="0"/>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9D53CCBF-8440-44F0-9AB0-02CCF5DC0EA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1F33516-FCFA-4FA6-B3A5-FE6715F69B54}"/>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FAD7E83-A38A-44F2-BF00-F8A8216A1069}"/>
              </a:ext>
            </a:extLst>
          </p:cNvPr>
          <p:cNvSpPr>
            <a:spLocks noGrp="1"/>
          </p:cNvSpPr>
          <p:nvPr>
            <p:ph type="sldNum" sz="quarter" idx="12"/>
          </p:nvPr>
        </p:nvSpPr>
        <p:spPr/>
        <p:txBody>
          <a:bodyPr/>
          <a:lstStyle/>
          <a:p>
            <a:fld id="{91209BF4-3111-4E0E-B6E9-1CCEB151FC7D}" type="slidenum">
              <a:rPr lang="en-US" smtClean="0"/>
              <a:pPr/>
              <a:t>21</a:t>
            </a:fld>
            <a:endParaRPr lang="en-US"/>
          </a:p>
        </p:txBody>
      </p:sp>
    </p:spTree>
    <p:extLst>
      <p:ext uri="{BB962C8B-B14F-4D97-AF65-F5344CB8AC3E}">
        <p14:creationId xmlns:p14="http://schemas.microsoft.com/office/powerpoint/2010/main" val="406290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77D0-7ACD-E3DD-9CAA-D056A3BAE80D}"/>
              </a:ext>
            </a:extLst>
          </p:cNvPr>
          <p:cNvSpPr>
            <a:spLocks noGrp="1"/>
          </p:cNvSpPr>
          <p:nvPr>
            <p:ph type="title"/>
          </p:nvPr>
        </p:nvSpPr>
        <p:spPr>
          <a:xfrm>
            <a:off x="0" y="18255"/>
            <a:ext cx="10515600" cy="1325563"/>
          </a:xfrm>
        </p:spPr>
        <p:txBody>
          <a:bodyPr/>
          <a:lstStyle/>
          <a:p>
            <a:r>
              <a:rPr lang="en-IN" b="1" dirty="0"/>
              <a:t>Multi-Dimensional Scaling(</a:t>
            </a:r>
            <a:r>
              <a:rPr lang="en-IN" b="1" dirty="0" err="1"/>
              <a:t>PCoA</a:t>
            </a:r>
            <a:r>
              <a:rPr lang="en-IN" b="1" dirty="0"/>
              <a:t>)</a:t>
            </a:r>
          </a:p>
        </p:txBody>
      </p:sp>
      <p:sp>
        <p:nvSpPr>
          <p:cNvPr id="4" name="Slide Number Placeholder 3">
            <a:extLst>
              <a:ext uri="{FF2B5EF4-FFF2-40B4-BE49-F238E27FC236}">
                <a16:creationId xmlns:a16="http://schemas.microsoft.com/office/drawing/2014/main" id="{3DBB33DA-5E24-2DC5-FC80-496A262E79A5}"/>
              </a:ext>
            </a:extLst>
          </p:cNvPr>
          <p:cNvSpPr>
            <a:spLocks noGrp="1"/>
          </p:cNvSpPr>
          <p:nvPr>
            <p:ph type="sldNum" sz="quarter" idx="12"/>
          </p:nvPr>
        </p:nvSpPr>
        <p:spPr/>
        <p:txBody>
          <a:bodyPr/>
          <a:lstStyle/>
          <a:p>
            <a:fld id="{BE9E9CF8-411C-534F-ACCE-E5CD2A84B69C}" type="slidenum">
              <a:rPr lang="en-US" smtClean="0"/>
              <a:t>22</a:t>
            </a:fld>
            <a:endParaRPr lang="en-US"/>
          </a:p>
        </p:txBody>
      </p:sp>
      <p:sp>
        <p:nvSpPr>
          <p:cNvPr id="3" name="TextBox 2">
            <a:extLst>
              <a:ext uri="{FF2B5EF4-FFF2-40B4-BE49-F238E27FC236}">
                <a16:creationId xmlns:a16="http://schemas.microsoft.com/office/drawing/2014/main" id="{73EBC506-88AD-4790-DC20-3E3951AEF9E7}"/>
              </a:ext>
            </a:extLst>
          </p:cNvPr>
          <p:cNvSpPr txBox="1"/>
          <p:nvPr/>
        </p:nvSpPr>
        <p:spPr>
          <a:xfrm>
            <a:off x="379140" y="1094229"/>
            <a:ext cx="11388317" cy="1938992"/>
          </a:xfrm>
          <a:prstGeom prst="rect">
            <a:avLst/>
          </a:prstGeom>
          <a:noFill/>
        </p:spPr>
        <p:txBody>
          <a:bodyPr wrap="square" rtlCol="0">
            <a:spAutoFit/>
          </a:bodyPr>
          <a:lstStyle/>
          <a:p>
            <a:pPr marL="342900" indent="-342900">
              <a:buFont typeface="Arial" panose="020B0604020202020204" pitchFamily="34" charset="0"/>
              <a:buChar char="•"/>
            </a:pPr>
            <a:r>
              <a:rPr lang="en-GB" sz="2400" b="0" i="0" dirty="0">
                <a:solidFill>
                  <a:srgbClr val="00201A"/>
                </a:solidFill>
                <a:effectLst/>
                <a:latin typeface="Times New Roman" panose="02020603050405020304" pitchFamily="18" charset="0"/>
                <a:cs typeface="Times New Roman" panose="02020603050405020304" pitchFamily="18" charset="0"/>
              </a:rPr>
              <a:t>Multidimensional scaling (MDS) is a set of statistical techniques used in machine learning to </a:t>
            </a:r>
            <a:r>
              <a:rPr lang="en-GB" sz="2400" b="0" i="0" dirty="0" err="1">
                <a:solidFill>
                  <a:srgbClr val="00201A"/>
                </a:solidFill>
                <a:effectLst/>
                <a:latin typeface="Times New Roman" panose="02020603050405020304" pitchFamily="18" charset="0"/>
                <a:cs typeface="Times New Roman" panose="02020603050405020304" pitchFamily="18" charset="0"/>
              </a:rPr>
              <a:t>analyze</a:t>
            </a:r>
            <a:r>
              <a:rPr lang="en-GB" sz="2400" b="0" i="0" dirty="0">
                <a:solidFill>
                  <a:srgbClr val="00201A"/>
                </a:solidFill>
                <a:effectLst/>
                <a:latin typeface="Times New Roman" panose="02020603050405020304" pitchFamily="18" charset="0"/>
                <a:cs typeface="Times New Roman" panose="02020603050405020304" pitchFamily="18" charset="0"/>
              </a:rPr>
              <a:t> and visualize the similarities and dissimilarities in data. </a:t>
            </a:r>
          </a:p>
          <a:p>
            <a:pPr marL="342900" indent="-342900">
              <a:buFont typeface="Arial" panose="020B0604020202020204" pitchFamily="34" charset="0"/>
              <a:buChar char="•"/>
            </a:pPr>
            <a:r>
              <a:rPr lang="en-GB" sz="2400" b="0" i="0" dirty="0">
                <a:solidFill>
                  <a:srgbClr val="00201A"/>
                </a:solidFill>
                <a:effectLst/>
                <a:latin typeface="Times New Roman" panose="02020603050405020304" pitchFamily="18" charset="0"/>
                <a:cs typeface="Times New Roman" panose="02020603050405020304" pitchFamily="18" charset="0"/>
              </a:rPr>
              <a:t>It's also known as Principal Coordinates Analysis (</a:t>
            </a:r>
            <a:r>
              <a:rPr lang="en-GB" sz="2400" b="0" i="0" dirty="0" err="1">
                <a:solidFill>
                  <a:srgbClr val="00201A"/>
                </a:solidFill>
                <a:effectLst/>
                <a:latin typeface="Times New Roman" panose="02020603050405020304" pitchFamily="18" charset="0"/>
                <a:cs typeface="Times New Roman" panose="02020603050405020304" pitchFamily="18" charset="0"/>
              </a:rPr>
              <a:t>PCoA</a:t>
            </a:r>
            <a:r>
              <a:rPr lang="en-GB" sz="2400" b="0" i="0" dirty="0">
                <a:solidFill>
                  <a:srgbClr val="00201A"/>
                </a:solidFill>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GB" sz="2400" b="0" i="0" dirty="0">
                <a:solidFill>
                  <a:srgbClr val="000000"/>
                </a:solidFill>
                <a:effectLst/>
                <a:latin typeface="Source Sans Pro" panose="020B0503030403020204" pitchFamily="34" charset="0"/>
              </a:rPr>
              <a:t>MDS is a type of non-linear </a:t>
            </a:r>
            <a:r>
              <a:rPr lang="en-GB" sz="2400" b="0" i="0" u="none" strike="noStrike" dirty="0">
                <a:solidFill>
                  <a:srgbClr val="AE1536"/>
                </a:solidFill>
                <a:effectLst/>
                <a:latin typeface="Source Sans Pro" panose="020B0503030403020204" pitchFamily="34" charset="0"/>
                <a:hlinkClick r:id="rId2"/>
              </a:rPr>
              <a:t>dimensionality reduction</a:t>
            </a:r>
            <a:r>
              <a:rPr lang="en-GB" sz="2400" b="0" i="0" dirty="0">
                <a:solidFill>
                  <a:srgbClr val="000000"/>
                </a:solidFill>
                <a:effectLst/>
                <a:latin typeface="Source Sans Pro" panose="020B0503030403020204" pitchFamily="34" charset="0"/>
              </a:rPr>
              <a:t>.</a:t>
            </a:r>
            <a:endParaRPr lang="en-GB" sz="2400" b="0" i="0" dirty="0">
              <a:solidFill>
                <a:srgbClr val="00201A"/>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b="0" i="0" dirty="0">
                <a:solidFill>
                  <a:srgbClr val="273239"/>
                </a:solidFill>
                <a:effectLst/>
                <a:latin typeface="Nunito" pitchFamily="2" charset="0"/>
              </a:rPr>
              <a:t>Used for marketing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418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9CE32-4C4C-A6E4-723D-E59D708D0CA4}"/>
              </a:ext>
            </a:extLst>
          </p:cNvPr>
          <p:cNvSpPr>
            <a:spLocks noGrp="1"/>
          </p:cNvSpPr>
          <p:nvPr>
            <p:ph type="sldNum" sz="quarter" idx="12"/>
          </p:nvPr>
        </p:nvSpPr>
        <p:spPr/>
        <p:txBody>
          <a:bodyPr/>
          <a:lstStyle/>
          <a:p>
            <a:fld id="{BE9E9CF8-411C-534F-ACCE-E5CD2A84B69C}" type="slidenum">
              <a:rPr lang="en-US" smtClean="0"/>
              <a:t>23</a:t>
            </a:fld>
            <a:endParaRPr lang="en-US"/>
          </a:p>
        </p:txBody>
      </p:sp>
      <p:pic>
        <p:nvPicPr>
          <p:cNvPr id="6" name="Picture 5">
            <a:extLst>
              <a:ext uri="{FF2B5EF4-FFF2-40B4-BE49-F238E27FC236}">
                <a16:creationId xmlns:a16="http://schemas.microsoft.com/office/drawing/2014/main" id="{A904CA51-55A1-2072-0564-661997B975E4}"/>
              </a:ext>
            </a:extLst>
          </p:cNvPr>
          <p:cNvPicPr>
            <a:picLocks noChangeAspect="1"/>
          </p:cNvPicPr>
          <p:nvPr/>
        </p:nvPicPr>
        <p:blipFill>
          <a:blip r:embed="rId2"/>
          <a:stretch>
            <a:fillRect/>
          </a:stretch>
        </p:blipFill>
        <p:spPr>
          <a:xfrm>
            <a:off x="685800" y="2460171"/>
            <a:ext cx="10668000" cy="2993572"/>
          </a:xfrm>
          <a:prstGeom prst="rect">
            <a:avLst/>
          </a:prstGeom>
        </p:spPr>
      </p:pic>
      <p:sp>
        <p:nvSpPr>
          <p:cNvPr id="7" name="TextBox 6">
            <a:extLst>
              <a:ext uri="{FF2B5EF4-FFF2-40B4-BE49-F238E27FC236}">
                <a16:creationId xmlns:a16="http://schemas.microsoft.com/office/drawing/2014/main" id="{5F46EAC5-18B2-97FF-0F2B-D76EC280614A}"/>
              </a:ext>
            </a:extLst>
          </p:cNvPr>
          <p:cNvSpPr txBox="1"/>
          <p:nvPr/>
        </p:nvSpPr>
        <p:spPr>
          <a:xfrm>
            <a:off x="152400" y="167360"/>
            <a:ext cx="10287496" cy="646331"/>
          </a:xfrm>
          <a:prstGeom prst="rect">
            <a:avLst/>
          </a:prstGeom>
          <a:noFill/>
        </p:spPr>
        <p:txBody>
          <a:bodyPr wrap="none" rtlCol="0">
            <a:spAutoFit/>
          </a:bodyPr>
          <a:lstStyle/>
          <a:p>
            <a:r>
              <a:rPr lang="en-IN" sz="3600" b="1" dirty="0"/>
              <a:t>Example: Dimensionality Reduction of Soaps Dataset</a:t>
            </a:r>
          </a:p>
        </p:txBody>
      </p:sp>
    </p:spTree>
    <p:extLst>
      <p:ext uri="{BB962C8B-B14F-4D97-AF65-F5344CB8AC3E}">
        <p14:creationId xmlns:p14="http://schemas.microsoft.com/office/powerpoint/2010/main" val="3986060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776ED-9FC7-94FC-1061-690EB9D22D1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90FBE6-0E72-B629-3F86-5BF9D10F17DE}"/>
              </a:ext>
            </a:extLst>
          </p:cNvPr>
          <p:cNvSpPr>
            <a:spLocks noGrp="1"/>
          </p:cNvSpPr>
          <p:nvPr>
            <p:ph type="sldNum" sz="quarter" idx="12"/>
          </p:nvPr>
        </p:nvSpPr>
        <p:spPr/>
        <p:txBody>
          <a:bodyPr/>
          <a:lstStyle/>
          <a:p>
            <a:fld id="{BE9E9CF8-411C-534F-ACCE-E5CD2A84B69C}" type="slidenum">
              <a:rPr lang="en-US" smtClean="0"/>
              <a:t>24</a:t>
            </a:fld>
            <a:endParaRPr lang="en-US"/>
          </a:p>
        </p:txBody>
      </p:sp>
      <p:pic>
        <p:nvPicPr>
          <p:cNvPr id="9" name="Picture 8">
            <a:extLst>
              <a:ext uri="{FF2B5EF4-FFF2-40B4-BE49-F238E27FC236}">
                <a16:creationId xmlns:a16="http://schemas.microsoft.com/office/drawing/2014/main" id="{7E12F483-06E2-F6BE-BE19-08215BC188D4}"/>
              </a:ext>
            </a:extLst>
          </p:cNvPr>
          <p:cNvPicPr>
            <a:picLocks noChangeAspect="1"/>
          </p:cNvPicPr>
          <p:nvPr/>
        </p:nvPicPr>
        <p:blipFill>
          <a:blip r:embed="rId2"/>
          <a:stretch>
            <a:fillRect/>
          </a:stretch>
        </p:blipFill>
        <p:spPr>
          <a:xfrm>
            <a:off x="696686" y="402771"/>
            <a:ext cx="10657114" cy="6074229"/>
          </a:xfrm>
          <a:prstGeom prst="rect">
            <a:avLst/>
          </a:prstGeom>
        </p:spPr>
      </p:pic>
    </p:spTree>
    <p:extLst>
      <p:ext uri="{BB962C8B-B14F-4D97-AF65-F5344CB8AC3E}">
        <p14:creationId xmlns:p14="http://schemas.microsoft.com/office/powerpoint/2010/main" val="374712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7D90C-134E-1439-6521-28C62E66E2D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03015C-327B-59EC-6AFE-BA875E48BC0C}"/>
              </a:ext>
            </a:extLst>
          </p:cNvPr>
          <p:cNvSpPr>
            <a:spLocks noGrp="1"/>
          </p:cNvSpPr>
          <p:nvPr>
            <p:ph type="sldNum" sz="quarter" idx="12"/>
          </p:nvPr>
        </p:nvSpPr>
        <p:spPr/>
        <p:txBody>
          <a:bodyPr/>
          <a:lstStyle/>
          <a:p>
            <a:fld id="{BE9E9CF8-411C-534F-ACCE-E5CD2A84B69C}" type="slidenum">
              <a:rPr lang="en-US" smtClean="0"/>
              <a:t>25</a:t>
            </a:fld>
            <a:endParaRPr lang="en-US"/>
          </a:p>
        </p:txBody>
      </p:sp>
      <p:pic>
        <p:nvPicPr>
          <p:cNvPr id="10" name="Picture 9">
            <a:extLst>
              <a:ext uri="{FF2B5EF4-FFF2-40B4-BE49-F238E27FC236}">
                <a16:creationId xmlns:a16="http://schemas.microsoft.com/office/drawing/2014/main" id="{86E0BD95-5FAC-1A55-A347-8BE9A2E22C06}"/>
              </a:ext>
            </a:extLst>
          </p:cNvPr>
          <p:cNvPicPr>
            <a:picLocks noChangeAspect="1"/>
          </p:cNvPicPr>
          <p:nvPr/>
        </p:nvPicPr>
        <p:blipFill>
          <a:blip r:embed="rId2"/>
          <a:stretch>
            <a:fillRect/>
          </a:stretch>
        </p:blipFill>
        <p:spPr>
          <a:xfrm>
            <a:off x="1273629" y="435428"/>
            <a:ext cx="10080171" cy="5920921"/>
          </a:xfrm>
          <a:prstGeom prst="rect">
            <a:avLst/>
          </a:prstGeom>
        </p:spPr>
      </p:pic>
    </p:spTree>
    <p:extLst>
      <p:ext uri="{BB962C8B-B14F-4D97-AF65-F5344CB8AC3E}">
        <p14:creationId xmlns:p14="http://schemas.microsoft.com/office/powerpoint/2010/main" val="3776737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7A51-D361-FAB7-711E-06F80350D679}"/>
              </a:ext>
            </a:extLst>
          </p:cNvPr>
          <p:cNvSpPr>
            <a:spLocks noGrp="1"/>
          </p:cNvSpPr>
          <p:nvPr>
            <p:ph type="title"/>
          </p:nvPr>
        </p:nvSpPr>
        <p:spPr>
          <a:xfrm>
            <a:off x="152400" y="136525"/>
            <a:ext cx="10515600" cy="930275"/>
          </a:xfrm>
        </p:spPr>
        <p:txBody>
          <a:bodyPr/>
          <a:lstStyle/>
          <a:p>
            <a:r>
              <a:rPr lang="en-IN" b="1" dirty="0"/>
              <a:t>Clustering: Grouping Similar Things</a:t>
            </a:r>
          </a:p>
        </p:txBody>
      </p:sp>
      <p:sp>
        <p:nvSpPr>
          <p:cNvPr id="4" name="Slide Number Placeholder 3">
            <a:extLst>
              <a:ext uri="{FF2B5EF4-FFF2-40B4-BE49-F238E27FC236}">
                <a16:creationId xmlns:a16="http://schemas.microsoft.com/office/drawing/2014/main" id="{B3BD7488-14D5-9C33-E739-FA81B57804C5}"/>
              </a:ext>
            </a:extLst>
          </p:cNvPr>
          <p:cNvSpPr>
            <a:spLocks noGrp="1"/>
          </p:cNvSpPr>
          <p:nvPr>
            <p:ph type="sldNum" sz="quarter" idx="12"/>
          </p:nvPr>
        </p:nvSpPr>
        <p:spPr/>
        <p:txBody>
          <a:bodyPr/>
          <a:lstStyle/>
          <a:p>
            <a:fld id="{BE9E9CF8-411C-534F-ACCE-E5CD2A84B69C}" type="slidenum">
              <a:rPr lang="en-US" smtClean="0"/>
              <a:t>26</a:t>
            </a:fld>
            <a:endParaRPr lang="en-US"/>
          </a:p>
        </p:txBody>
      </p:sp>
      <p:sp>
        <p:nvSpPr>
          <p:cNvPr id="3" name="TextBox 2">
            <a:extLst>
              <a:ext uri="{FF2B5EF4-FFF2-40B4-BE49-F238E27FC236}">
                <a16:creationId xmlns:a16="http://schemas.microsoft.com/office/drawing/2014/main" id="{BD5094E0-5F06-B8E3-8C6B-13BBB91EC962}"/>
              </a:ext>
            </a:extLst>
          </p:cNvPr>
          <p:cNvSpPr txBox="1"/>
          <p:nvPr/>
        </p:nvSpPr>
        <p:spPr>
          <a:xfrm>
            <a:off x="870857" y="1621971"/>
            <a:ext cx="1278492" cy="1200329"/>
          </a:xfrm>
          <a:prstGeom prst="rect">
            <a:avLst/>
          </a:prstGeom>
          <a:noFill/>
        </p:spPr>
        <p:txBody>
          <a:bodyPr wrap="none" rtlCol="0">
            <a:spAutoFit/>
          </a:bodyPr>
          <a:lstStyle/>
          <a:p>
            <a:r>
              <a:rPr lang="en-IN" b="1" dirty="0"/>
              <a:t>Objects:</a:t>
            </a:r>
          </a:p>
          <a:p>
            <a:r>
              <a:rPr lang="en-IN" b="1" dirty="0"/>
              <a:t>Attributes</a:t>
            </a:r>
          </a:p>
          <a:p>
            <a:r>
              <a:rPr lang="en-IN" b="1" dirty="0"/>
              <a:t>Population </a:t>
            </a:r>
          </a:p>
          <a:p>
            <a:r>
              <a:rPr lang="en-IN" b="1" dirty="0"/>
              <a:t>Sample</a:t>
            </a:r>
          </a:p>
        </p:txBody>
      </p:sp>
    </p:spTree>
    <p:extLst>
      <p:ext uri="{BB962C8B-B14F-4D97-AF65-F5344CB8AC3E}">
        <p14:creationId xmlns:p14="http://schemas.microsoft.com/office/powerpoint/2010/main" val="3205319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F7947-7FEC-1FA1-0549-C964D57EE779}"/>
              </a:ext>
            </a:extLst>
          </p:cNvPr>
          <p:cNvSpPr>
            <a:spLocks noGrp="1"/>
          </p:cNvSpPr>
          <p:nvPr>
            <p:ph type="sldNum" sz="quarter" idx="12"/>
          </p:nvPr>
        </p:nvSpPr>
        <p:spPr/>
        <p:txBody>
          <a:bodyPr/>
          <a:lstStyle/>
          <a:p>
            <a:fld id="{BE9E9CF8-411C-534F-ACCE-E5CD2A84B69C}" type="slidenum">
              <a:rPr lang="en-US" smtClean="0"/>
              <a:t>27</a:t>
            </a:fld>
            <a:endParaRPr lang="en-US"/>
          </a:p>
        </p:txBody>
      </p:sp>
    </p:spTree>
    <p:extLst>
      <p:ext uri="{BB962C8B-B14F-4D97-AF65-F5344CB8AC3E}">
        <p14:creationId xmlns:p14="http://schemas.microsoft.com/office/powerpoint/2010/main" val="2207737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55D90F6-E5ED-F8DE-00CF-F9C48BDAF073}"/>
              </a:ext>
            </a:extLst>
          </p:cNvPr>
          <p:cNvSpPr>
            <a:spLocks noGrp="1" noChangeArrowheads="1"/>
          </p:cNvSpPr>
          <p:nvPr>
            <p:ph type="title"/>
          </p:nvPr>
        </p:nvSpPr>
        <p:spPr>
          <a:xfrm>
            <a:off x="152400" y="0"/>
            <a:ext cx="10515600" cy="838200"/>
          </a:xfrm>
        </p:spPr>
        <p:txBody>
          <a:bodyPr/>
          <a:lstStyle/>
          <a:p>
            <a:r>
              <a:rPr lang="en-GB" altLang="en-US" b="1"/>
              <a:t>Types of attributes</a:t>
            </a:r>
            <a:endParaRPr lang="en-US" altLang="en-US" b="1"/>
          </a:p>
        </p:txBody>
      </p:sp>
      <p:sp>
        <p:nvSpPr>
          <p:cNvPr id="19459" name="Slide Number Placeholder 5">
            <a:extLst>
              <a:ext uri="{FF2B5EF4-FFF2-40B4-BE49-F238E27FC236}">
                <a16:creationId xmlns:a16="http://schemas.microsoft.com/office/drawing/2014/main" id="{45AF6AB4-59FF-4CF0-AF22-F746D98A57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69F9CBDE-E8F0-4326-BC5A-DC52F95EF642}" type="slidenum">
              <a:rPr lang="en-US" altLang="en-US" sz="1200">
                <a:solidFill>
                  <a:srgbClr val="898989"/>
                </a:solidFill>
              </a:rPr>
              <a:pPr>
                <a:lnSpc>
                  <a:spcPct val="100000"/>
                </a:lnSpc>
                <a:spcBef>
                  <a:spcPct val="0"/>
                </a:spcBef>
                <a:buFontTx/>
                <a:buNone/>
              </a:pPr>
              <a:t>28</a:t>
            </a:fld>
            <a:endParaRPr lang="en-US" altLang="en-US" sz="1200">
              <a:solidFill>
                <a:srgbClr val="898989"/>
              </a:solidFill>
            </a:endParaRPr>
          </a:p>
        </p:txBody>
      </p:sp>
      <p:pic>
        <p:nvPicPr>
          <p:cNvPr id="19460" name="Picture 2">
            <a:extLst>
              <a:ext uri="{FF2B5EF4-FFF2-40B4-BE49-F238E27FC236}">
                <a16:creationId xmlns:a16="http://schemas.microsoft.com/office/drawing/2014/main" id="{5383A9EE-07FA-9CA8-48F8-6D8A4DAEB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990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E8A24AC-3683-D52B-B19D-EA140CD14723}"/>
              </a:ext>
            </a:extLst>
          </p:cNvPr>
          <p:cNvSpPr>
            <a:spLocks noGrp="1" noChangeArrowheads="1"/>
          </p:cNvSpPr>
          <p:nvPr>
            <p:ph type="title"/>
          </p:nvPr>
        </p:nvSpPr>
        <p:spPr>
          <a:xfrm>
            <a:off x="119063" y="136525"/>
            <a:ext cx="10515600" cy="1325563"/>
          </a:xfrm>
        </p:spPr>
        <p:txBody>
          <a:bodyPr/>
          <a:lstStyle/>
          <a:p>
            <a:pPr eaLnBrk="1" hangingPunct="1"/>
            <a:r>
              <a:rPr lang="en-US" altLang="en-US" sz="3600" b="1" dirty="0">
                <a:solidFill>
                  <a:srgbClr val="170981"/>
                </a:solidFill>
              </a:rPr>
              <a:t>Proximity measures: Similarity and Dissimilarity</a:t>
            </a:r>
          </a:p>
        </p:txBody>
      </p:sp>
      <p:sp>
        <p:nvSpPr>
          <p:cNvPr id="24579" name="Rectangle 3">
            <a:extLst>
              <a:ext uri="{FF2B5EF4-FFF2-40B4-BE49-F238E27FC236}">
                <a16:creationId xmlns:a16="http://schemas.microsoft.com/office/drawing/2014/main" id="{00A235E3-C31C-BCD4-FB4D-99FF69BBE15D}"/>
              </a:ext>
            </a:extLst>
          </p:cNvPr>
          <p:cNvSpPr>
            <a:spLocks noGrp="1" noChangeArrowheads="1"/>
          </p:cNvSpPr>
          <p:nvPr>
            <p:ph idx="1"/>
          </p:nvPr>
        </p:nvSpPr>
        <p:spPr>
          <a:xfrm>
            <a:off x="838200" y="5354638"/>
            <a:ext cx="6781800" cy="512762"/>
          </a:xfrm>
        </p:spPr>
        <p:txBody>
          <a:bodyPr>
            <a:normAutofit fontScale="92500" lnSpcReduction="10000"/>
          </a:bodyPr>
          <a:lstStyle/>
          <a:p>
            <a:pPr marL="0" indent="0" eaLnBrk="1" hangingPunct="1">
              <a:buFont typeface="Arial" panose="020B0604020202020204" pitchFamily="34" charset="0"/>
              <a:buNone/>
            </a:pPr>
            <a:r>
              <a:rPr lang="en-US" altLang="en-US" sz="3600" b="1"/>
              <a:t>Proximity</a:t>
            </a:r>
            <a:r>
              <a:rPr lang="en-US" altLang="en-US" sz="2400" b="1"/>
              <a:t>: </a:t>
            </a:r>
            <a:r>
              <a:rPr lang="en-US" altLang="en-US" sz="2400"/>
              <a:t> refers to a similarity or dissimilarity</a:t>
            </a:r>
          </a:p>
        </p:txBody>
      </p:sp>
      <p:sp>
        <p:nvSpPr>
          <p:cNvPr id="24580" name="Slide Number Placeholder 5">
            <a:extLst>
              <a:ext uri="{FF2B5EF4-FFF2-40B4-BE49-F238E27FC236}">
                <a16:creationId xmlns:a16="http://schemas.microsoft.com/office/drawing/2014/main" id="{77A75FC7-2E98-D7D5-6006-FE968F9CBF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27BBBF98-326D-403B-B2B0-5A8464AC6FDB}" type="slidenum">
              <a:rPr lang="en-US" altLang="en-US" sz="1200">
                <a:latin typeface="Tahoma" panose="020B0604030504040204" pitchFamily="34" charset="0"/>
              </a:rPr>
              <a:pPr>
                <a:lnSpc>
                  <a:spcPct val="100000"/>
                </a:lnSpc>
                <a:spcBef>
                  <a:spcPct val="0"/>
                </a:spcBef>
                <a:buFontTx/>
                <a:buNone/>
              </a:pPr>
              <a:t>29</a:t>
            </a:fld>
            <a:endParaRPr lang="en-US" altLang="en-US" sz="1200">
              <a:latin typeface="Tahoma" panose="020B0604030504040204" pitchFamily="34" charset="0"/>
            </a:endParaRPr>
          </a:p>
        </p:txBody>
      </p:sp>
      <p:sp>
        <p:nvSpPr>
          <p:cNvPr id="5" name="Rectangle 4">
            <a:extLst>
              <a:ext uri="{FF2B5EF4-FFF2-40B4-BE49-F238E27FC236}">
                <a16:creationId xmlns:a16="http://schemas.microsoft.com/office/drawing/2014/main" id="{F811B5E3-AE18-ABB1-31FA-1E44AF1AC1EA}"/>
              </a:ext>
            </a:extLst>
          </p:cNvPr>
          <p:cNvSpPr/>
          <p:nvPr/>
        </p:nvSpPr>
        <p:spPr>
          <a:xfrm>
            <a:off x="123825" y="123825"/>
            <a:ext cx="11944350" cy="66103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IN"/>
          </a:p>
        </p:txBody>
      </p:sp>
      <p:cxnSp>
        <p:nvCxnSpPr>
          <p:cNvPr id="6" name="Straight Connector 5">
            <a:extLst>
              <a:ext uri="{FF2B5EF4-FFF2-40B4-BE49-F238E27FC236}">
                <a16:creationId xmlns:a16="http://schemas.microsoft.com/office/drawing/2014/main" id="{10E09CF6-233C-67DF-C980-86B2AF3FE768}"/>
              </a:ext>
            </a:extLst>
          </p:cNvPr>
          <p:cNvCxnSpPr/>
          <p:nvPr/>
        </p:nvCxnSpPr>
        <p:spPr>
          <a:xfrm>
            <a:off x="122238" y="1084263"/>
            <a:ext cx="119427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4583" name="Picture 2">
            <a:extLst>
              <a:ext uri="{FF2B5EF4-FFF2-40B4-BE49-F238E27FC236}">
                <a16:creationId xmlns:a16="http://schemas.microsoft.com/office/drawing/2014/main" id="{62FCBF4F-D810-030E-F2B3-6F6C6B84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658"/>
          <a:stretch>
            <a:fillRect/>
          </a:stretch>
        </p:blipFill>
        <p:spPr bwMode="auto">
          <a:xfrm>
            <a:off x="398463" y="2103438"/>
            <a:ext cx="587216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6">
            <a:extLst>
              <a:ext uri="{FF2B5EF4-FFF2-40B4-BE49-F238E27FC236}">
                <a16:creationId xmlns:a16="http://schemas.microsoft.com/office/drawing/2014/main" id="{977ACBE4-F981-DC1F-C298-37ED961F1B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811"/>
          <a:stretch>
            <a:fillRect/>
          </a:stretch>
        </p:blipFill>
        <p:spPr bwMode="auto">
          <a:xfrm>
            <a:off x="6818313" y="1781175"/>
            <a:ext cx="50038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TextBox 7">
            <a:extLst>
              <a:ext uri="{FF2B5EF4-FFF2-40B4-BE49-F238E27FC236}">
                <a16:creationId xmlns:a16="http://schemas.microsoft.com/office/drawing/2014/main" id="{D441E23F-C68D-46CC-6D4F-E9FD58560AE2}"/>
              </a:ext>
            </a:extLst>
          </p:cNvPr>
          <p:cNvSpPr txBox="1">
            <a:spLocks noChangeArrowheads="1"/>
          </p:cNvSpPr>
          <p:nvPr/>
        </p:nvSpPr>
        <p:spPr bwMode="auto">
          <a:xfrm>
            <a:off x="398463" y="1485900"/>
            <a:ext cx="2003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GB" altLang="en-US" sz="3600" b="1"/>
              <a:t>Similarity</a:t>
            </a:r>
            <a:endParaRPr lang="en-IN" altLang="en-US"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028AC-1ABF-C860-46D6-1DD457420693}"/>
            </a:ext>
          </a:extLst>
        </p:cNvPr>
        <p:cNvGrpSpPr/>
        <p:nvPr/>
      </p:nvGrpSpPr>
      <p:grpSpPr>
        <a:xfrm>
          <a:off x="0" y="0"/>
          <a:ext cx="0" cy="0"/>
          <a:chOff x="0" y="0"/>
          <a:chExt cx="0" cy="0"/>
        </a:xfrm>
      </p:grpSpPr>
      <p:sp>
        <p:nvSpPr>
          <p:cNvPr id="48131" name="Rectangle 2">
            <a:extLst>
              <a:ext uri="{FF2B5EF4-FFF2-40B4-BE49-F238E27FC236}">
                <a16:creationId xmlns:a16="http://schemas.microsoft.com/office/drawing/2014/main" id="{F4612B09-208E-922F-91D5-ED7CD51EA65D}"/>
              </a:ext>
            </a:extLst>
          </p:cNvPr>
          <p:cNvSpPr>
            <a:spLocks noGrp="1" noChangeArrowheads="1"/>
          </p:cNvSpPr>
          <p:nvPr>
            <p:ph type="title"/>
          </p:nvPr>
        </p:nvSpPr>
        <p:spPr>
          <a:xfrm>
            <a:off x="450896" y="238579"/>
            <a:ext cx="6248400" cy="685800"/>
          </a:xfrm>
        </p:spPr>
        <p:txBody>
          <a:bodyPr>
            <a:normAutofit/>
          </a:bodyPr>
          <a:lstStyle/>
          <a:p>
            <a:pPr eaLnBrk="1" hangingPunct="1"/>
            <a:r>
              <a:rPr lang="en-US" altLang="en-US" sz="3200" b="1" dirty="0"/>
              <a:t>Data Reduction </a:t>
            </a:r>
            <a:endParaRPr lang="en-US" altLang="en-US" b="1" dirty="0"/>
          </a:p>
        </p:txBody>
      </p:sp>
      <p:sp>
        <p:nvSpPr>
          <p:cNvPr id="48132" name="Rectangle 3">
            <a:extLst>
              <a:ext uri="{FF2B5EF4-FFF2-40B4-BE49-F238E27FC236}">
                <a16:creationId xmlns:a16="http://schemas.microsoft.com/office/drawing/2014/main" id="{D7AF2174-F4AA-0F10-8EF7-61AE39BF2D18}"/>
              </a:ext>
            </a:extLst>
          </p:cNvPr>
          <p:cNvSpPr>
            <a:spLocks noGrp="1" noChangeArrowheads="1"/>
          </p:cNvSpPr>
          <p:nvPr>
            <p:ph idx="1"/>
          </p:nvPr>
        </p:nvSpPr>
        <p:spPr>
          <a:xfrm>
            <a:off x="1482811" y="1083276"/>
            <a:ext cx="9289964" cy="5410200"/>
          </a:xfrm>
        </p:spPr>
        <p:txBody>
          <a:bodyPr>
            <a:normAutofit lnSpcReduction="10000"/>
          </a:bodyPr>
          <a:lstStyle/>
          <a:p>
            <a:pPr algn="just" eaLnBrk="1" hangingPunct="1">
              <a:lnSpc>
                <a:spcPct val="90000"/>
              </a:lnSpc>
            </a:pPr>
            <a:r>
              <a:rPr lang="en-US" altLang="en-US" sz="2000" b="1" dirty="0"/>
              <a:t>Data reduction</a:t>
            </a:r>
            <a:r>
              <a:rPr lang="en-US" altLang="en-US" sz="2000" dirty="0"/>
              <a:t>: Obtain a reduced representation of the data set that is much smaller in volume but yet produces the same (or almost the same) analytical results</a:t>
            </a:r>
          </a:p>
          <a:p>
            <a:pPr algn="just" eaLnBrk="1" hangingPunct="1">
              <a:lnSpc>
                <a:spcPct val="90000"/>
              </a:lnSpc>
            </a:pPr>
            <a:r>
              <a:rPr lang="en-US" altLang="en-US" sz="2400" b="1" dirty="0"/>
              <a:t>Why data reduction? </a:t>
            </a:r>
            <a:r>
              <a:rPr lang="en-US" altLang="en-US" sz="2000" dirty="0">
                <a:cs typeface="Tahoma" panose="020B0604030504040204" pitchFamily="34" charset="0"/>
              </a:rPr>
              <a:t>— </a:t>
            </a:r>
            <a:r>
              <a:rPr lang="en-US" altLang="en-US" sz="2000" dirty="0"/>
              <a:t>A database/data warehouse may store terabytes of data.  Complex data analysis may take a very long time to run on the complete data set.</a:t>
            </a:r>
          </a:p>
          <a:p>
            <a:pPr algn="just" eaLnBrk="1" hangingPunct="1">
              <a:lnSpc>
                <a:spcPct val="90000"/>
              </a:lnSpc>
            </a:pPr>
            <a:r>
              <a:rPr lang="en-US" altLang="en-US" sz="3200" b="1" dirty="0"/>
              <a:t>Data reduction strategies</a:t>
            </a:r>
          </a:p>
          <a:p>
            <a:pPr marL="0" indent="0" algn="just" eaLnBrk="1" hangingPunct="1">
              <a:lnSpc>
                <a:spcPct val="90000"/>
              </a:lnSpc>
              <a:buNone/>
            </a:pPr>
            <a:r>
              <a:rPr lang="en-US" sz="1800" dirty="0">
                <a:latin typeface="Times New Roman" panose="02020603050405020304" pitchFamily="18" charset="0"/>
                <a:ea typeface="Times New Roman" panose="02020603050405020304" pitchFamily="18" charset="0"/>
              </a:rPr>
              <a:t>                </a:t>
            </a:r>
            <a:endParaRPr lang="en-US" altLang="en-US" sz="2000" b="1" dirty="0">
              <a:solidFill>
                <a:schemeClr val="hlink"/>
              </a:solidFill>
            </a:endParaRPr>
          </a:p>
          <a:p>
            <a:pPr marL="457200" lvl="1" indent="0" algn="just" eaLnBrk="1" hangingPunct="1">
              <a:lnSpc>
                <a:spcPct val="90000"/>
              </a:lnSpc>
              <a:buNone/>
            </a:pPr>
            <a:r>
              <a:rPr lang="en-US" altLang="en-US" sz="2000" b="1" dirty="0">
                <a:solidFill>
                  <a:schemeClr val="hlink"/>
                </a:solidFill>
              </a:rPr>
              <a:t> Dimensionality reduction</a:t>
            </a:r>
            <a:r>
              <a:rPr lang="en-US" altLang="en-US" sz="2000" dirty="0">
                <a:solidFill>
                  <a:schemeClr val="folHlink"/>
                </a:solidFill>
              </a:rPr>
              <a:t>-</a:t>
            </a:r>
            <a:r>
              <a:rPr lang="en-US" altLang="en-US" sz="2000" dirty="0"/>
              <a:t>remove unimportant attributes/variables</a:t>
            </a:r>
          </a:p>
          <a:p>
            <a:pPr marL="457200" lvl="1" indent="0" algn="just" eaLnBrk="1" hangingPunct="1">
              <a:lnSpc>
                <a:spcPct val="90000"/>
              </a:lnSpc>
              <a:buNone/>
            </a:pPr>
            <a:r>
              <a:rPr lang="en-US" altLang="en-US" sz="2000" dirty="0"/>
              <a:t>	Eliminate the redundant attributes: which are weekly important across the 	data.</a:t>
            </a:r>
          </a:p>
          <a:p>
            <a:pPr lvl="2" algn="just" eaLnBrk="1" hangingPunct="1">
              <a:lnSpc>
                <a:spcPct val="90000"/>
              </a:lnSpc>
            </a:pPr>
            <a:r>
              <a:rPr lang="en-US" altLang="en-US" dirty="0"/>
              <a:t>Wavelet transforms/ Data compression</a:t>
            </a:r>
          </a:p>
          <a:p>
            <a:pPr lvl="2" algn="just" eaLnBrk="1" hangingPunct="1">
              <a:lnSpc>
                <a:spcPct val="90000"/>
              </a:lnSpc>
            </a:pPr>
            <a:r>
              <a:rPr lang="en-US" altLang="en-US" dirty="0"/>
              <a:t>Principal Components Analysis (PCA)</a:t>
            </a:r>
          </a:p>
          <a:p>
            <a:pPr lvl="2" algn="just" eaLnBrk="1" hangingPunct="1">
              <a:lnSpc>
                <a:spcPct val="90000"/>
              </a:lnSpc>
            </a:pPr>
            <a:r>
              <a:rPr lang="en-US" altLang="en-US" dirty="0"/>
              <a:t>Feature subset selection, feature creation</a:t>
            </a:r>
          </a:p>
          <a:p>
            <a:pPr marL="457200" lvl="1" indent="0" algn="just" eaLnBrk="1" hangingPunct="1">
              <a:lnSpc>
                <a:spcPct val="90000"/>
              </a:lnSpc>
              <a:buNone/>
            </a:pPr>
            <a:r>
              <a:rPr lang="en-US" altLang="en-US" sz="2000" b="1" dirty="0">
                <a:solidFill>
                  <a:schemeClr val="hlink"/>
                </a:solidFill>
              </a:rPr>
              <a:t>Numerosity reduction- </a:t>
            </a:r>
            <a:r>
              <a:rPr lang="en-US" altLang="en-US" sz="2000" dirty="0"/>
              <a:t>replace original data volume by smaller forms of data </a:t>
            </a:r>
          </a:p>
          <a:p>
            <a:pPr lvl="2" algn="just" eaLnBrk="1" hangingPunct="1">
              <a:lnSpc>
                <a:spcPct val="90000"/>
              </a:lnSpc>
            </a:pPr>
            <a:r>
              <a:rPr lang="en-US" altLang="en-US" dirty="0"/>
              <a:t>Regression and Log-Linear Models</a:t>
            </a:r>
          </a:p>
          <a:p>
            <a:pPr lvl="2" algn="just" eaLnBrk="1" hangingPunct="1">
              <a:lnSpc>
                <a:spcPct val="90000"/>
              </a:lnSpc>
            </a:pPr>
            <a:r>
              <a:rPr lang="en-US" altLang="en-US" dirty="0"/>
              <a:t>Histograms, clustering, sampling</a:t>
            </a:r>
          </a:p>
          <a:p>
            <a:pPr lvl="2" algn="just" eaLnBrk="1" hangingPunct="1">
              <a:lnSpc>
                <a:spcPct val="90000"/>
              </a:lnSpc>
            </a:pPr>
            <a:r>
              <a:rPr lang="en-US" altLang="en-US" dirty="0"/>
              <a:t>Data cube aggregation</a:t>
            </a:r>
          </a:p>
        </p:txBody>
      </p:sp>
      <p:sp>
        <p:nvSpPr>
          <p:cNvPr id="48130" name="Rectangle 2061">
            <a:extLst>
              <a:ext uri="{FF2B5EF4-FFF2-40B4-BE49-F238E27FC236}">
                <a16:creationId xmlns:a16="http://schemas.microsoft.com/office/drawing/2014/main" id="{F19AA1BB-B9BF-B246-986C-2BE5DA5C0A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B6C7D88-5750-054E-92B3-27BD1A3F0973}" type="slidenum">
              <a:rPr lang="en-US" altLang="en-US" sz="1200"/>
              <a:pPr>
                <a:spcBef>
                  <a:spcPct val="0"/>
                </a:spcBef>
                <a:buClrTx/>
                <a:buSzTx/>
                <a:buFontTx/>
                <a:buNone/>
              </a:pPr>
              <a:t>3</a:t>
            </a:fld>
            <a:endParaRPr lang="en-US" altLang="en-US" sz="1200"/>
          </a:p>
        </p:txBody>
      </p:sp>
      <p:sp>
        <p:nvSpPr>
          <p:cNvPr id="5" name="Rectangle 4">
            <a:extLst>
              <a:ext uri="{FF2B5EF4-FFF2-40B4-BE49-F238E27FC236}">
                <a16:creationId xmlns:a16="http://schemas.microsoft.com/office/drawing/2014/main" id="{06F7A018-7771-B93D-8A46-397884EBB838}"/>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29BAC971-50E7-F216-0FC5-89784EB75F9E}"/>
              </a:ext>
            </a:extLst>
          </p:cNvPr>
          <p:cNvCxnSpPr/>
          <p:nvPr/>
        </p:nvCxnSpPr>
        <p:spPr>
          <a:xfrm>
            <a:off x="154745" y="924379"/>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508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25C462F-FFC3-B67D-73B5-F8680EFBF7B0}"/>
              </a:ext>
            </a:extLst>
          </p:cNvPr>
          <p:cNvSpPr>
            <a:spLocks noGrp="1" noChangeArrowheads="1"/>
          </p:cNvSpPr>
          <p:nvPr>
            <p:ph type="title"/>
          </p:nvPr>
        </p:nvSpPr>
        <p:spPr>
          <a:xfrm>
            <a:off x="381000" y="392113"/>
            <a:ext cx="8001000" cy="609600"/>
          </a:xfrm>
        </p:spPr>
        <p:txBody>
          <a:bodyPr/>
          <a:lstStyle/>
          <a:p>
            <a:pPr eaLnBrk="1" hangingPunct="1"/>
            <a:r>
              <a:rPr lang="en-US" altLang="en-US" sz="3600" b="1"/>
              <a:t>Data Matrix and Dissimilarity Matrix</a:t>
            </a:r>
          </a:p>
        </p:txBody>
      </p:sp>
      <p:sp>
        <p:nvSpPr>
          <p:cNvPr id="28675" name="Slide Number Placeholder 5">
            <a:extLst>
              <a:ext uri="{FF2B5EF4-FFF2-40B4-BE49-F238E27FC236}">
                <a16:creationId xmlns:a16="http://schemas.microsoft.com/office/drawing/2014/main" id="{23CFF108-BF80-20FD-13B1-66BE8CF48A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7D0ADAA6-E6C7-4D85-A8B4-B26A44E85028}" type="slidenum">
              <a:rPr lang="en-US" altLang="en-US" sz="1200">
                <a:latin typeface="Tahoma" panose="020B0604030504040204" pitchFamily="34" charset="0"/>
              </a:rPr>
              <a:pPr>
                <a:lnSpc>
                  <a:spcPct val="100000"/>
                </a:lnSpc>
                <a:spcBef>
                  <a:spcPct val="0"/>
                </a:spcBef>
                <a:buFontTx/>
                <a:buNone/>
              </a:pPr>
              <a:t>30</a:t>
            </a:fld>
            <a:endParaRPr lang="en-US" altLang="en-US" sz="1200">
              <a:latin typeface="Tahoma" panose="020B0604030504040204" pitchFamily="34" charset="0"/>
            </a:endParaRPr>
          </a:p>
        </p:txBody>
      </p:sp>
      <p:sp>
        <p:nvSpPr>
          <p:cNvPr id="7" name="Rectangle 6">
            <a:extLst>
              <a:ext uri="{FF2B5EF4-FFF2-40B4-BE49-F238E27FC236}">
                <a16:creationId xmlns:a16="http://schemas.microsoft.com/office/drawing/2014/main" id="{23E70144-C2A1-3197-D975-5D850E88E40F}"/>
              </a:ext>
            </a:extLst>
          </p:cNvPr>
          <p:cNvSpPr/>
          <p:nvPr/>
        </p:nvSpPr>
        <p:spPr>
          <a:xfrm>
            <a:off x="123825" y="123825"/>
            <a:ext cx="11944350" cy="66103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IN"/>
          </a:p>
        </p:txBody>
      </p:sp>
      <p:cxnSp>
        <p:nvCxnSpPr>
          <p:cNvPr id="8" name="Straight Connector 7">
            <a:extLst>
              <a:ext uri="{FF2B5EF4-FFF2-40B4-BE49-F238E27FC236}">
                <a16:creationId xmlns:a16="http://schemas.microsoft.com/office/drawing/2014/main" id="{B024452F-CC3A-D3B1-7973-10F737D80CBE}"/>
              </a:ext>
            </a:extLst>
          </p:cNvPr>
          <p:cNvCxnSpPr/>
          <p:nvPr/>
        </p:nvCxnSpPr>
        <p:spPr>
          <a:xfrm>
            <a:off x="122238" y="1084263"/>
            <a:ext cx="119427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8678" name="Picture 2">
            <a:extLst>
              <a:ext uri="{FF2B5EF4-FFF2-40B4-BE49-F238E27FC236}">
                <a16:creationId xmlns:a16="http://schemas.microsoft.com/office/drawing/2014/main" id="{229CC8EE-9143-EC4B-D7E7-752D19D09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2394"/>
          <a:stretch>
            <a:fillRect/>
          </a:stretch>
        </p:blipFill>
        <p:spPr bwMode="auto">
          <a:xfrm>
            <a:off x="714375" y="2400300"/>
            <a:ext cx="53800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4">
            <a:extLst>
              <a:ext uri="{FF2B5EF4-FFF2-40B4-BE49-F238E27FC236}">
                <a16:creationId xmlns:a16="http://schemas.microsoft.com/office/drawing/2014/main" id="{B898EC5A-23F1-0DFD-1CA8-0B27CDF64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963" y="1693863"/>
            <a:ext cx="5380037"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Box 8">
            <a:extLst>
              <a:ext uri="{FF2B5EF4-FFF2-40B4-BE49-F238E27FC236}">
                <a16:creationId xmlns:a16="http://schemas.microsoft.com/office/drawing/2014/main" id="{D0735010-A3A8-75F8-8027-BEA0F65399A7}"/>
              </a:ext>
            </a:extLst>
          </p:cNvPr>
          <p:cNvSpPr txBox="1">
            <a:spLocks noChangeArrowheads="1"/>
          </p:cNvSpPr>
          <p:nvPr/>
        </p:nvSpPr>
        <p:spPr bwMode="auto">
          <a:xfrm>
            <a:off x="533400" y="1876425"/>
            <a:ext cx="1962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GB" altLang="en-US" b="1"/>
              <a:t>Data Matrix</a:t>
            </a:r>
            <a:endParaRPr lang="en-IN" alt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78155D3-C1AF-7627-00DD-74FA2F4734BC}"/>
              </a:ext>
            </a:extLst>
          </p:cNvPr>
          <p:cNvSpPr>
            <a:spLocks noGrp="1" noChangeArrowheads="1"/>
          </p:cNvSpPr>
          <p:nvPr>
            <p:ph type="title"/>
          </p:nvPr>
        </p:nvSpPr>
        <p:spPr>
          <a:xfrm>
            <a:off x="304800" y="301625"/>
            <a:ext cx="8763000" cy="782638"/>
          </a:xfrm>
          <a:noFill/>
        </p:spPr>
        <p:txBody>
          <a:bodyPr lIns="92075" tIns="46038" rIns="92075" bIns="46038"/>
          <a:lstStyle/>
          <a:p>
            <a:pPr eaLnBrk="1" hangingPunct="1"/>
            <a:r>
              <a:rPr lang="en-US" altLang="en-US" sz="3200" b="1">
                <a:solidFill>
                  <a:srgbClr val="170981"/>
                </a:solidFill>
              </a:rPr>
              <a:t>Proximity Measure for Nominal Attributes</a:t>
            </a:r>
          </a:p>
        </p:txBody>
      </p:sp>
      <p:sp>
        <p:nvSpPr>
          <p:cNvPr id="30723" name="Slide Number Placeholder 5">
            <a:extLst>
              <a:ext uri="{FF2B5EF4-FFF2-40B4-BE49-F238E27FC236}">
                <a16:creationId xmlns:a16="http://schemas.microsoft.com/office/drawing/2014/main" id="{F384C9F4-6B49-9F5C-88F4-14764EFC8E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D35B5B01-2728-4458-BA04-F346508493AF}" type="slidenum">
              <a:rPr lang="en-US" altLang="en-US" sz="1200">
                <a:latin typeface="Tahoma" panose="020B0604030504040204" pitchFamily="34" charset="0"/>
              </a:rPr>
              <a:pPr>
                <a:lnSpc>
                  <a:spcPct val="100000"/>
                </a:lnSpc>
                <a:spcBef>
                  <a:spcPct val="0"/>
                </a:spcBef>
                <a:buFontTx/>
                <a:buNone/>
              </a:pPr>
              <a:t>31</a:t>
            </a:fld>
            <a:endParaRPr lang="en-US" altLang="en-US" sz="1200">
              <a:latin typeface="Tahoma" panose="020B0604030504040204" pitchFamily="34" charset="0"/>
            </a:endParaRPr>
          </a:p>
        </p:txBody>
      </p:sp>
      <p:sp>
        <p:nvSpPr>
          <p:cNvPr id="6" name="Rectangle 5">
            <a:extLst>
              <a:ext uri="{FF2B5EF4-FFF2-40B4-BE49-F238E27FC236}">
                <a16:creationId xmlns:a16="http://schemas.microsoft.com/office/drawing/2014/main" id="{5C025150-0F45-E641-C681-778775C75AC8}"/>
              </a:ext>
            </a:extLst>
          </p:cNvPr>
          <p:cNvSpPr/>
          <p:nvPr/>
        </p:nvSpPr>
        <p:spPr>
          <a:xfrm>
            <a:off x="123825" y="123825"/>
            <a:ext cx="11944350" cy="66103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IN"/>
          </a:p>
        </p:txBody>
      </p:sp>
      <p:cxnSp>
        <p:nvCxnSpPr>
          <p:cNvPr id="7" name="Straight Connector 6">
            <a:extLst>
              <a:ext uri="{FF2B5EF4-FFF2-40B4-BE49-F238E27FC236}">
                <a16:creationId xmlns:a16="http://schemas.microsoft.com/office/drawing/2014/main" id="{C7095EB5-51C6-EE74-6AF1-DA324D97F3A2}"/>
              </a:ext>
            </a:extLst>
          </p:cNvPr>
          <p:cNvCxnSpPr/>
          <p:nvPr/>
        </p:nvCxnSpPr>
        <p:spPr>
          <a:xfrm>
            <a:off x="122238" y="1084263"/>
            <a:ext cx="119427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0726" name="Picture 3">
            <a:extLst>
              <a:ext uri="{FF2B5EF4-FFF2-40B4-BE49-F238E27FC236}">
                <a16:creationId xmlns:a16="http://schemas.microsoft.com/office/drawing/2014/main" id="{C091AC98-60E3-811E-5FB5-5DD254DB1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44638"/>
            <a:ext cx="8686800" cy="464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07A5A80-131E-37C8-8914-A723AD050876}"/>
              </a:ext>
            </a:extLst>
          </p:cNvPr>
          <p:cNvSpPr>
            <a:spLocks noGrp="1" noChangeArrowheads="1"/>
          </p:cNvSpPr>
          <p:nvPr>
            <p:ph type="title"/>
          </p:nvPr>
        </p:nvSpPr>
        <p:spPr/>
        <p:txBody>
          <a:bodyPr/>
          <a:lstStyle/>
          <a:p>
            <a:r>
              <a:rPr lang="en-GB" altLang="en-US"/>
              <a:t>Example : find dissimilarity of given data</a:t>
            </a:r>
            <a:endParaRPr lang="en-IN" altLang="en-US"/>
          </a:p>
        </p:txBody>
      </p:sp>
      <p:sp>
        <p:nvSpPr>
          <p:cNvPr id="35843" name="Slide Number Placeholder 5">
            <a:extLst>
              <a:ext uri="{FF2B5EF4-FFF2-40B4-BE49-F238E27FC236}">
                <a16:creationId xmlns:a16="http://schemas.microsoft.com/office/drawing/2014/main" id="{D840ECA0-A8FB-1BFE-6AB6-6983B02A9C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A0CB204F-A893-464F-ACC6-0208E33A1351}" type="slidenum">
              <a:rPr lang="en-US" altLang="en-US" sz="1200">
                <a:solidFill>
                  <a:srgbClr val="898989"/>
                </a:solidFill>
              </a:rPr>
              <a:pPr>
                <a:lnSpc>
                  <a:spcPct val="100000"/>
                </a:lnSpc>
                <a:spcBef>
                  <a:spcPct val="0"/>
                </a:spcBef>
                <a:buFontTx/>
                <a:buNone/>
              </a:pPr>
              <a:t>32</a:t>
            </a:fld>
            <a:endParaRPr lang="en-US" altLang="en-US" sz="1200">
              <a:solidFill>
                <a:srgbClr val="898989"/>
              </a:solidFill>
            </a:endParaRPr>
          </a:p>
        </p:txBody>
      </p:sp>
      <p:pic>
        <p:nvPicPr>
          <p:cNvPr id="35844" name="Picture 7">
            <a:extLst>
              <a:ext uri="{FF2B5EF4-FFF2-40B4-BE49-F238E27FC236}">
                <a16:creationId xmlns:a16="http://schemas.microsoft.com/office/drawing/2014/main" id="{787A7F9F-AF2E-C91B-623A-1F75B76EE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68488"/>
            <a:ext cx="92964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7DD071-C226-0E33-0F51-1B8E7B36172A}"/>
              </a:ext>
            </a:extLst>
          </p:cNvPr>
          <p:cNvSpPr>
            <a:spLocks noGrp="1" noChangeArrowheads="1"/>
          </p:cNvSpPr>
          <p:nvPr>
            <p:ph type="title"/>
          </p:nvPr>
        </p:nvSpPr>
        <p:spPr>
          <a:xfrm>
            <a:off x="174625" y="109538"/>
            <a:ext cx="10515600" cy="1325562"/>
          </a:xfrm>
          <a:noFill/>
        </p:spPr>
        <p:txBody>
          <a:bodyPr lIns="92075" tIns="46038" rIns="92075" bIns="46038"/>
          <a:lstStyle/>
          <a:p>
            <a:pPr eaLnBrk="1" hangingPunct="1"/>
            <a:r>
              <a:rPr lang="en-US" altLang="en-US" sz="3200" b="1">
                <a:solidFill>
                  <a:srgbClr val="170981"/>
                </a:solidFill>
              </a:rPr>
              <a:t>Proximity Measure for Binary Attributes</a:t>
            </a:r>
          </a:p>
        </p:txBody>
      </p:sp>
      <p:sp>
        <p:nvSpPr>
          <p:cNvPr id="36867" name="Slide Number Placeholder 3">
            <a:extLst>
              <a:ext uri="{FF2B5EF4-FFF2-40B4-BE49-F238E27FC236}">
                <a16:creationId xmlns:a16="http://schemas.microsoft.com/office/drawing/2014/main" id="{51338D00-6FE1-2E21-4EB2-9AC924690C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7C4DE06A-0431-493E-B4E6-5829F854D4C2}" type="slidenum">
              <a:rPr lang="en-US" altLang="en-US" sz="1200">
                <a:latin typeface="Tahoma" panose="020B0604030504040204" pitchFamily="34" charset="0"/>
              </a:rPr>
              <a:pPr>
                <a:lnSpc>
                  <a:spcPct val="100000"/>
                </a:lnSpc>
                <a:spcBef>
                  <a:spcPct val="0"/>
                </a:spcBef>
                <a:buFontTx/>
                <a:buNone/>
              </a:pPr>
              <a:t>33</a:t>
            </a:fld>
            <a:endParaRPr lang="en-US" altLang="en-US" sz="1200">
              <a:latin typeface="Tahoma" panose="020B0604030504040204" pitchFamily="34" charset="0"/>
            </a:endParaRPr>
          </a:p>
        </p:txBody>
      </p:sp>
      <p:pic>
        <p:nvPicPr>
          <p:cNvPr id="36868" name="Picture 5" descr="Diagram&#10;&#10;Description automatically generated">
            <a:extLst>
              <a:ext uri="{FF2B5EF4-FFF2-40B4-BE49-F238E27FC236}">
                <a16:creationId xmlns:a16="http://schemas.microsoft.com/office/drawing/2014/main" id="{AEC4820B-B158-10FD-F123-FF837A26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74750"/>
            <a:ext cx="9144000" cy="546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1ABF5AC-BE4D-AC6F-79CA-CE7547358CA0}"/>
              </a:ext>
            </a:extLst>
          </p:cNvPr>
          <p:cNvSpPr/>
          <p:nvPr/>
        </p:nvSpPr>
        <p:spPr>
          <a:xfrm>
            <a:off x="123825" y="123825"/>
            <a:ext cx="11944350" cy="66103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IN"/>
          </a:p>
        </p:txBody>
      </p:sp>
      <p:cxnSp>
        <p:nvCxnSpPr>
          <p:cNvPr id="6" name="Straight Connector 5">
            <a:extLst>
              <a:ext uri="{FF2B5EF4-FFF2-40B4-BE49-F238E27FC236}">
                <a16:creationId xmlns:a16="http://schemas.microsoft.com/office/drawing/2014/main" id="{5AB97293-72D7-C2AB-F03A-C9F9E058A314}"/>
              </a:ext>
            </a:extLst>
          </p:cNvPr>
          <p:cNvCxnSpPr/>
          <p:nvPr/>
        </p:nvCxnSpPr>
        <p:spPr>
          <a:xfrm>
            <a:off x="122238" y="1084263"/>
            <a:ext cx="11942762"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E56FBBD-D7B6-2DBC-4EDA-4A118F56FE3A}"/>
              </a:ext>
            </a:extLst>
          </p:cNvPr>
          <p:cNvSpPr>
            <a:spLocks noGrp="1" noChangeArrowheads="1"/>
          </p:cNvSpPr>
          <p:nvPr>
            <p:ph type="title"/>
          </p:nvPr>
        </p:nvSpPr>
        <p:spPr>
          <a:xfrm>
            <a:off x="152400" y="117475"/>
            <a:ext cx="10515600" cy="1325563"/>
          </a:xfrm>
          <a:noFill/>
        </p:spPr>
        <p:txBody>
          <a:bodyPr lIns="92075" tIns="46038" rIns="92075" bIns="46038"/>
          <a:lstStyle/>
          <a:p>
            <a:pPr eaLnBrk="1" hangingPunct="1"/>
            <a:r>
              <a:rPr lang="en-US" altLang="en-US" sz="3200" b="1">
                <a:solidFill>
                  <a:srgbClr val="170981"/>
                </a:solidFill>
              </a:rPr>
              <a:t>Proximity Measure for Binary Attributes: Example</a:t>
            </a:r>
          </a:p>
        </p:txBody>
      </p:sp>
      <p:sp>
        <p:nvSpPr>
          <p:cNvPr id="38915" name="Slide Number Placeholder 3">
            <a:extLst>
              <a:ext uri="{FF2B5EF4-FFF2-40B4-BE49-F238E27FC236}">
                <a16:creationId xmlns:a16="http://schemas.microsoft.com/office/drawing/2014/main" id="{04D47EE6-7E44-D74A-238A-48BE3DF6A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A67758D8-5581-4856-A8FB-D53AA553E3CA}" type="slidenum">
              <a:rPr lang="en-US" altLang="en-US" sz="1200">
                <a:latin typeface="Tahoma" panose="020B0604030504040204" pitchFamily="34" charset="0"/>
              </a:rPr>
              <a:pPr>
                <a:lnSpc>
                  <a:spcPct val="100000"/>
                </a:lnSpc>
                <a:spcBef>
                  <a:spcPct val="0"/>
                </a:spcBef>
                <a:buFontTx/>
                <a:buNone/>
              </a:pPr>
              <a:t>34</a:t>
            </a:fld>
            <a:endParaRPr lang="en-US" altLang="en-US" sz="1200">
              <a:latin typeface="Tahoma" panose="020B0604030504040204" pitchFamily="34" charset="0"/>
            </a:endParaRPr>
          </a:p>
        </p:txBody>
      </p:sp>
      <p:pic>
        <p:nvPicPr>
          <p:cNvPr id="38916" name="Picture 5" descr="A picture containing text, receipt&#10;&#10;Description automatically generated">
            <a:extLst>
              <a:ext uri="{FF2B5EF4-FFF2-40B4-BE49-F238E27FC236}">
                <a16:creationId xmlns:a16="http://schemas.microsoft.com/office/drawing/2014/main" id="{FFB14F13-6586-D75C-D102-BCF4D9751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9144000" cy="55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F95D422-A00A-3422-1D28-D3F9051AB2D4}"/>
              </a:ext>
            </a:extLst>
          </p:cNvPr>
          <p:cNvSpPr/>
          <p:nvPr/>
        </p:nvSpPr>
        <p:spPr>
          <a:xfrm>
            <a:off x="123825" y="123825"/>
            <a:ext cx="11944350" cy="66103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IN"/>
          </a:p>
        </p:txBody>
      </p:sp>
      <p:cxnSp>
        <p:nvCxnSpPr>
          <p:cNvPr id="6" name="Straight Connector 5">
            <a:extLst>
              <a:ext uri="{FF2B5EF4-FFF2-40B4-BE49-F238E27FC236}">
                <a16:creationId xmlns:a16="http://schemas.microsoft.com/office/drawing/2014/main" id="{A4696E37-FF91-B793-CD95-5557FED79E50}"/>
              </a:ext>
            </a:extLst>
          </p:cNvPr>
          <p:cNvCxnSpPr/>
          <p:nvPr/>
        </p:nvCxnSpPr>
        <p:spPr>
          <a:xfrm>
            <a:off x="122238" y="1084263"/>
            <a:ext cx="11942762"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E641F7E-6C8C-43AF-1581-4580164F7858}"/>
              </a:ext>
            </a:extLst>
          </p:cNvPr>
          <p:cNvSpPr>
            <a:spLocks noGrp="1" noChangeArrowheads="1"/>
          </p:cNvSpPr>
          <p:nvPr>
            <p:ph type="title"/>
          </p:nvPr>
        </p:nvSpPr>
        <p:spPr>
          <a:xfrm>
            <a:off x="115888" y="122238"/>
            <a:ext cx="10515600" cy="1325562"/>
          </a:xfrm>
          <a:noFill/>
        </p:spPr>
        <p:txBody>
          <a:bodyPr lIns="92075" tIns="46038" rIns="92075" bIns="46038"/>
          <a:lstStyle/>
          <a:p>
            <a:pPr eaLnBrk="1" hangingPunct="1"/>
            <a:r>
              <a:rPr lang="en-US" altLang="en-US" sz="3200" b="1">
                <a:solidFill>
                  <a:srgbClr val="170981"/>
                </a:solidFill>
              </a:rPr>
              <a:t>Proximity Measure for Binary Attributes</a:t>
            </a:r>
          </a:p>
        </p:txBody>
      </p:sp>
      <p:sp>
        <p:nvSpPr>
          <p:cNvPr id="39939" name="Slide Number Placeholder 3">
            <a:extLst>
              <a:ext uri="{FF2B5EF4-FFF2-40B4-BE49-F238E27FC236}">
                <a16:creationId xmlns:a16="http://schemas.microsoft.com/office/drawing/2014/main" id="{85520D9F-9C82-F4EC-32C9-B326838D8AC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F2C3DE01-B0C6-42C7-85CD-318C2C7FFCD8}" type="slidenum">
              <a:rPr lang="en-US" altLang="en-US" sz="1200">
                <a:latin typeface="Tahoma" panose="020B0604030504040204" pitchFamily="34" charset="0"/>
              </a:rPr>
              <a:pPr>
                <a:lnSpc>
                  <a:spcPct val="100000"/>
                </a:lnSpc>
                <a:spcBef>
                  <a:spcPct val="0"/>
                </a:spcBef>
                <a:buFontTx/>
                <a:buNone/>
              </a:pPr>
              <a:t>35</a:t>
            </a:fld>
            <a:endParaRPr lang="en-US" altLang="en-US" sz="1200">
              <a:latin typeface="Tahoma" panose="020B0604030504040204" pitchFamily="34" charset="0"/>
            </a:endParaRPr>
          </a:p>
        </p:txBody>
      </p:sp>
      <p:pic>
        <p:nvPicPr>
          <p:cNvPr id="39940" name="Picture 5" descr="Text, letter&#10;&#10;Description automatically generated">
            <a:extLst>
              <a:ext uri="{FF2B5EF4-FFF2-40B4-BE49-F238E27FC236}">
                <a16:creationId xmlns:a16="http://schemas.microsoft.com/office/drawing/2014/main" id="{C8663558-76A7-DA58-7F9A-CA93465B9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167" t="6032" r="1666" b="7828"/>
          <a:stretch>
            <a:fillRect/>
          </a:stretch>
        </p:blipFill>
        <p:spPr bwMode="auto">
          <a:xfrm>
            <a:off x="2017713" y="1638300"/>
            <a:ext cx="8153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D212FE0-71C0-3ECF-50A4-797BC9887FBA}"/>
              </a:ext>
            </a:extLst>
          </p:cNvPr>
          <p:cNvSpPr/>
          <p:nvPr/>
        </p:nvSpPr>
        <p:spPr>
          <a:xfrm>
            <a:off x="123825" y="123825"/>
            <a:ext cx="11944350" cy="66103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IN"/>
          </a:p>
        </p:txBody>
      </p:sp>
      <p:cxnSp>
        <p:nvCxnSpPr>
          <p:cNvPr id="6" name="Straight Connector 5">
            <a:extLst>
              <a:ext uri="{FF2B5EF4-FFF2-40B4-BE49-F238E27FC236}">
                <a16:creationId xmlns:a16="http://schemas.microsoft.com/office/drawing/2014/main" id="{0C52AF04-8743-3F39-7860-4C3A2C1EA309}"/>
              </a:ext>
            </a:extLst>
          </p:cNvPr>
          <p:cNvCxnSpPr/>
          <p:nvPr/>
        </p:nvCxnSpPr>
        <p:spPr>
          <a:xfrm>
            <a:off x="122238" y="1084263"/>
            <a:ext cx="11942762"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4FA6A57D-D935-06C1-F443-EB0EB0241541}"/>
              </a:ext>
            </a:extLst>
          </p:cNvPr>
          <p:cNvSpPr>
            <a:spLocks noGrp="1" noChangeArrowheads="1"/>
          </p:cNvSpPr>
          <p:nvPr>
            <p:ph type="title"/>
          </p:nvPr>
        </p:nvSpPr>
        <p:spPr>
          <a:xfrm>
            <a:off x="304800" y="328613"/>
            <a:ext cx="7626350" cy="609600"/>
          </a:xfrm>
        </p:spPr>
        <p:txBody>
          <a:bodyPr lIns="92075" tIns="46038" rIns="92075" bIns="46038" rtlCol="0">
            <a:normAutofit fontScale="90000"/>
          </a:bodyPr>
          <a:lstStyle/>
          <a:p>
            <a:pPr eaLnBrk="1" fontAlgn="auto" hangingPunct="1">
              <a:spcAft>
                <a:spcPts val="0"/>
              </a:spcAft>
              <a:defRPr/>
            </a:pPr>
            <a:r>
              <a:rPr lang="en-US" altLang="en-US" b="1" dirty="0">
                <a:solidFill>
                  <a:srgbClr val="170981"/>
                </a:solidFill>
              </a:rPr>
              <a:t> Cosine Similarity</a:t>
            </a:r>
          </a:p>
        </p:txBody>
      </p:sp>
      <p:sp>
        <p:nvSpPr>
          <p:cNvPr id="71683" name="Rectangle 3">
            <a:extLst>
              <a:ext uri="{FF2B5EF4-FFF2-40B4-BE49-F238E27FC236}">
                <a16:creationId xmlns:a16="http://schemas.microsoft.com/office/drawing/2014/main" id="{D99B91AA-FBEF-0689-96CB-1A7C8D69CE11}"/>
              </a:ext>
            </a:extLst>
          </p:cNvPr>
          <p:cNvSpPr>
            <a:spLocks noGrp="1" noChangeArrowheads="1"/>
          </p:cNvSpPr>
          <p:nvPr>
            <p:ph idx="1"/>
          </p:nvPr>
        </p:nvSpPr>
        <p:spPr>
          <a:xfrm>
            <a:off x="1676400" y="1066800"/>
            <a:ext cx="9448800" cy="5257800"/>
          </a:xfrm>
        </p:spPr>
        <p:txBody>
          <a:bodyPr lIns="92075" tIns="46038" rIns="92075" bIns="46038"/>
          <a:lstStyle/>
          <a:p>
            <a:pPr eaLnBrk="1" hangingPunct="1"/>
            <a:endParaRPr lang="en-US" altLang="en-US" sz="2000"/>
          </a:p>
          <a:p>
            <a:pPr eaLnBrk="1" hangingPunct="1"/>
            <a:r>
              <a:rPr lang="en-US" altLang="en-US" sz="2000"/>
              <a:t>A </a:t>
            </a:r>
            <a:r>
              <a:rPr lang="en-US" altLang="en-US" sz="2000" b="1"/>
              <a:t>document</a:t>
            </a:r>
            <a:r>
              <a:rPr lang="en-US" altLang="en-US" sz="2000"/>
              <a:t> can be represented by thousands of attributes, each recording the </a:t>
            </a:r>
            <a:r>
              <a:rPr lang="en-US" altLang="en-US" sz="2000" i="1"/>
              <a:t>frequency</a:t>
            </a:r>
            <a:r>
              <a:rPr lang="en-US" altLang="en-US" sz="2000"/>
              <a:t> of a particular word (such as keywords) or phrase in the document.</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Other vector objects: gene features in micro-arrays, …</a:t>
            </a:r>
          </a:p>
          <a:p>
            <a:pPr eaLnBrk="1" hangingPunct="1"/>
            <a:r>
              <a:rPr lang="en-US" altLang="en-US" sz="2000"/>
              <a:t>Applications: information retrieval, biologic taxonomy, gene feature mapping, ...</a:t>
            </a:r>
          </a:p>
          <a:p>
            <a:pPr eaLnBrk="1" hangingPunct="1"/>
            <a:r>
              <a:rPr lang="en-US" altLang="en-US" sz="2000"/>
              <a:t>Cosine measure: </a:t>
            </a:r>
            <a:r>
              <a:rPr lang="en-US" altLang="en-US" sz="2000">
                <a:cs typeface="Times New Roman" panose="02020603050405020304" pitchFamily="18" charset="0"/>
              </a:rPr>
              <a:t>If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and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are two vectors (e.g., term-frequency vectors), then</a:t>
            </a:r>
          </a:p>
          <a:p>
            <a:pPr algn="just" eaLnBrk="1" hangingPunct="1">
              <a:buFont typeface="Wingdings" panose="05000000000000000000" pitchFamily="2" charset="2"/>
              <a:buNone/>
            </a:pPr>
            <a:r>
              <a:rPr lang="en-US" altLang="en-US" sz="2000">
                <a:cs typeface="Times New Roman" panose="02020603050405020304" pitchFamily="18" charset="0"/>
              </a:rPr>
              <a:t>             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a:cs typeface="Times New Roman" panose="02020603050405020304" pitchFamily="18" charset="0"/>
                <a:sym typeface="Symbol" panose="05050102010706020507" pitchFamily="18" charset="2"/>
              </a:rPr>
              <a:t></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p>
          <a:p>
            <a:pPr lvl="1" algn="just" eaLnBrk="1" hangingPunct="1">
              <a:buFont typeface="Wingdings" panose="05000000000000000000" pitchFamily="2" charset="2"/>
              <a:buNone/>
            </a:pPr>
            <a:r>
              <a:rPr lang="en-US" altLang="en-US" sz="2000">
                <a:cs typeface="Times New Roman" panose="02020603050405020304" pitchFamily="18" charset="0"/>
              </a:rPr>
              <a:t>   where </a:t>
            </a:r>
            <a:r>
              <a:rPr lang="en-US" altLang="en-US" sz="2000">
                <a:cs typeface="Times New Roman" panose="02020603050405020304" pitchFamily="18" charset="0"/>
                <a:sym typeface="Symbol" panose="05050102010706020507" pitchFamily="18" charset="2"/>
              </a:rPr>
              <a:t></a:t>
            </a:r>
            <a:r>
              <a:rPr lang="en-US" altLang="en-US" sz="2000">
                <a:cs typeface="Times New Roman" panose="02020603050405020304" pitchFamily="18" charset="0"/>
              </a:rPr>
              <a:t> indicates vector dot product, ||</a:t>
            </a:r>
            <a:r>
              <a:rPr lang="en-US" altLang="en-US" sz="2000" i="1">
                <a:cs typeface="Times New Roman" panose="02020603050405020304" pitchFamily="18" charset="0"/>
              </a:rPr>
              <a:t>d</a:t>
            </a:r>
            <a:r>
              <a:rPr lang="en-US" altLang="en-US" sz="2000">
                <a:cs typeface="Times New Roman" panose="02020603050405020304" pitchFamily="18" charset="0"/>
              </a:rPr>
              <a:t>||: the length of vector </a:t>
            </a:r>
            <a:r>
              <a:rPr lang="en-US" altLang="en-US" sz="2000" i="1">
                <a:cs typeface="Times New Roman" panose="02020603050405020304" pitchFamily="18" charset="0"/>
              </a:rPr>
              <a:t>d</a:t>
            </a:r>
          </a:p>
        </p:txBody>
      </p:sp>
      <p:sp>
        <p:nvSpPr>
          <p:cNvPr id="71684" name="Slide Number Placeholder 5">
            <a:extLst>
              <a:ext uri="{FF2B5EF4-FFF2-40B4-BE49-F238E27FC236}">
                <a16:creationId xmlns:a16="http://schemas.microsoft.com/office/drawing/2014/main" id="{94E410CF-B156-6687-A3DC-4F78BF0EE8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BDB71717-5FC5-4D7D-B7E7-ED9DF60095B6}" type="slidenum">
              <a:rPr lang="en-US" altLang="en-US" sz="1200">
                <a:latin typeface="Tahoma" panose="020B0604030504040204" pitchFamily="34" charset="0"/>
              </a:rPr>
              <a:pPr>
                <a:lnSpc>
                  <a:spcPct val="100000"/>
                </a:lnSpc>
                <a:spcBef>
                  <a:spcPct val="0"/>
                </a:spcBef>
                <a:buFontTx/>
                <a:buNone/>
              </a:pPr>
              <a:t>36</a:t>
            </a:fld>
            <a:endParaRPr lang="en-US" altLang="en-US" sz="1200">
              <a:latin typeface="Tahoma" panose="020B0604030504040204" pitchFamily="34" charset="0"/>
            </a:endParaRPr>
          </a:p>
        </p:txBody>
      </p:sp>
      <p:pic>
        <p:nvPicPr>
          <p:cNvPr id="71685" name="Picture 4" descr="eqtable">
            <a:extLst>
              <a:ext uri="{FF2B5EF4-FFF2-40B4-BE49-F238E27FC236}">
                <a16:creationId xmlns:a16="http://schemas.microsoft.com/office/drawing/2014/main" id="{5AF71E6F-F212-1EEE-DE7A-7F352C75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E6DE8FF-6A9C-EB2B-F206-7F138E4E17EF}"/>
              </a:ext>
            </a:extLst>
          </p:cNvPr>
          <p:cNvSpPr/>
          <p:nvPr/>
        </p:nvSpPr>
        <p:spPr>
          <a:xfrm>
            <a:off x="123825" y="123825"/>
            <a:ext cx="11944350" cy="66103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IN"/>
          </a:p>
        </p:txBody>
      </p:sp>
      <p:cxnSp>
        <p:nvCxnSpPr>
          <p:cNvPr id="7" name="Straight Connector 6">
            <a:extLst>
              <a:ext uri="{FF2B5EF4-FFF2-40B4-BE49-F238E27FC236}">
                <a16:creationId xmlns:a16="http://schemas.microsoft.com/office/drawing/2014/main" id="{AE8F9D0E-14F9-9269-34AB-45BEED4339E4}"/>
              </a:ext>
            </a:extLst>
          </p:cNvPr>
          <p:cNvCxnSpPr/>
          <p:nvPr/>
        </p:nvCxnSpPr>
        <p:spPr>
          <a:xfrm>
            <a:off x="122238" y="1084263"/>
            <a:ext cx="11942762"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B8C42B54-26BA-BB14-0F91-D8C41265B95B}"/>
              </a:ext>
            </a:extLst>
          </p:cNvPr>
          <p:cNvSpPr>
            <a:spLocks noGrp="1" noChangeArrowheads="1"/>
          </p:cNvSpPr>
          <p:nvPr>
            <p:ph type="title"/>
          </p:nvPr>
        </p:nvSpPr>
        <p:spPr>
          <a:xfrm>
            <a:off x="381000" y="352425"/>
            <a:ext cx="8915400" cy="609600"/>
          </a:xfrm>
        </p:spPr>
        <p:txBody>
          <a:bodyPr lIns="92075" tIns="46038" rIns="92075" bIns="46038" rtlCol="0">
            <a:normAutofit fontScale="90000"/>
          </a:bodyPr>
          <a:lstStyle/>
          <a:p>
            <a:pPr eaLnBrk="1" fontAlgn="auto" hangingPunct="1">
              <a:spcAft>
                <a:spcPts val="0"/>
              </a:spcAft>
              <a:defRPr/>
            </a:pPr>
            <a:r>
              <a:rPr lang="en-US" altLang="en-US" b="1" dirty="0">
                <a:solidFill>
                  <a:srgbClr val="170981"/>
                </a:solidFill>
              </a:rPr>
              <a:t> Example: Find similarity of documents</a:t>
            </a:r>
          </a:p>
        </p:txBody>
      </p:sp>
      <p:sp>
        <p:nvSpPr>
          <p:cNvPr id="73731" name="Rectangle 3">
            <a:extLst>
              <a:ext uri="{FF2B5EF4-FFF2-40B4-BE49-F238E27FC236}">
                <a16:creationId xmlns:a16="http://schemas.microsoft.com/office/drawing/2014/main" id="{818C8E30-137F-E519-8694-30A5562727BA}"/>
              </a:ext>
            </a:extLst>
          </p:cNvPr>
          <p:cNvSpPr>
            <a:spLocks noGrp="1" noChangeArrowheads="1"/>
          </p:cNvSpPr>
          <p:nvPr>
            <p:ph idx="1"/>
          </p:nvPr>
        </p:nvSpPr>
        <p:spPr>
          <a:xfrm>
            <a:off x="1676400" y="1066800"/>
            <a:ext cx="8763000" cy="5257800"/>
          </a:xfrm>
        </p:spPr>
        <p:txBody>
          <a:bodyPr lIns="92075" tIns="46038" rIns="92075" bIns="46038"/>
          <a:lstStyle/>
          <a:p>
            <a:pPr eaLnBrk="1" hangingPunct="1"/>
            <a:endParaRPr lang="en-US" altLang="en-US" sz="2000">
              <a:cs typeface="Times New Roman" panose="02020603050405020304" pitchFamily="18" charset="0"/>
            </a:endParaRPr>
          </a:p>
          <a:p>
            <a:pPr eaLnBrk="1" hangingPunct="1"/>
            <a:r>
              <a:rPr lang="en-US" altLang="en-US" sz="2000">
                <a:cs typeface="Times New Roman" panose="02020603050405020304" pitchFamily="18" charset="0"/>
              </a:rPr>
              <a:t>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a:cs typeface="Times New Roman" panose="02020603050405020304" pitchFamily="18" charset="0"/>
                <a:sym typeface="Symbol" panose="05050102010706020507" pitchFamily="18" charset="2"/>
              </a:rPr>
              <a:t></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p>
          <a:p>
            <a:pPr lvl="1" algn="just" eaLnBrk="1" hangingPunct="1">
              <a:buFont typeface="Wingdings" panose="05000000000000000000" pitchFamily="2" charset="2"/>
              <a:buNone/>
            </a:pPr>
            <a:r>
              <a:rPr lang="en-US" altLang="en-US" sz="2000">
                <a:cs typeface="Times New Roman" panose="02020603050405020304" pitchFamily="18" charset="0"/>
              </a:rPr>
              <a:t>   where </a:t>
            </a:r>
            <a:r>
              <a:rPr lang="en-US" altLang="en-US" sz="2000">
                <a:cs typeface="Times New Roman" panose="02020603050405020304" pitchFamily="18" charset="0"/>
                <a:sym typeface="Symbol" panose="05050102010706020507" pitchFamily="18" charset="2"/>
              </a:rPr>
              <a:t></a:t>
            </a:r>
            <a:r>
              <a:rPr lang="en-US" altLang="en-US" sz="2000">
                <a:cs typeface="Times New Roman" panose="02020603050405020304" pitchFamily="18" charset="0"/>
              </a:rPr>
              <a:t> indicates vector dot product, ||</a:t>
            </a:r>
            <a:r>
              <a:rPr lang="en-US" altLang="en-US" sz="2000" i="1">
                <a:cs typeface="Times New Roman" panose="02020603050405020304" pitchFamily="18" charset="0"/>
              </a:rPr>
              <a:t>d</a:t>
            </a:r>
            <a:r>
              <a:rPr lang="en-US" altLang="en-US" sz="2000">
                <a:cs typeface="Times New Roman" panose="02020603050405020304" pitchFamily="18" charset="0"/>
              </a:rPr>
              <a:t>|: the length of vector </a:t>
            </a:r>
            <a:r>
              <a:rPr lang="en-US" altLang="en-US" sz="2000" i="1">
                <a:cs typeface="Times New Roman" panose="02020603050405020304" pitchFamily="18" charset="0"/>
              </a:rPr>
              <a:t>d</a:t>
            </a:r>
          </a:p>
          <a:p>
            <a:pPr lvl="1" algn="just" eaLnBrk="1" hangingPunct="1">
              <a:buFont typeface="Wingdings" panose="05000000000000000000" pitchFamily="2" charset="2"/>
              <a:buNone/>
            </a:pPr>
            <a:endParaRPr lang="en-US" altLang="en-US" sz="2000" i="1">
              <a:cs typeface="Times New Roman" panose="02020603050405020304" pitchFamily="18" charset="0"/>
            </a:endParaRPr>
          </a:p>
          <a:p>
            <a:pPr algn="just" eaLnBrk="1" hangingPunct="1"/>
            <a:r>
              <a:rPr lang="en-US" altLang="en-US" sz="2000">
                <a:cs typeface="Times New Roman" panose="02020603050405020304" pitchFamily="18" charset="0"/>
              </a:rPr>
              <a:t>Ex: Find the </a:t>
            </a:r>
            <a:r>
              <a:rPr lang="en-US" altLang="en-US" sz="2000" b="1">
                <a:cs typeface="Times New Roman" panose="02020603050405020304" pitchFamily="18" charset="0"/>
              </a:rPr>
              <a:t>similarity</a:t>
            </a:r>
            <a:r>
              <a:rPr lang="en-US" altLang="en-US" sz="2000">
                <a:cs typeface="Times New Roman" panose="02020603050405020304" pitchFamily="18" charset="0"/>
              </a:rPr>
              <a:t> between documents 1 and 2.</a:t>
            </a:r>
          </a:p>
          <a:p>
            <a:pPr algn="just" eaLnBrk="1" hangingPunct="1"/>
            <a:endParaRPr lang="en-US" altLang="en-US" sz="2000">
              <a:cs typeface="Times New Roman" panose="02020603050405020304" pitchFamily="18" charset="0"/>
            </a:endParaRPr>
          </a:p>
          <a:p>
            <a:pPr lvl="1" algn="just" eaLnBrk="1" hangingPunct="1">
              <a:buFont typeface="Wingdings" panose="05000000000000000000"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a:t>
            </a:r>
            <a:r>
              <a:rPr lang="en-US" altLang="en-US" sz="2000" b="1">
                <a:cs typeface="Times New Roman" panose="02020603050405020304" pitchFamily="18" charset="0"/>
              </a:rPr>
              <a:t>=  </a:t>
            </a:r>
            <a:r>
              <a:rPr lang="en-US" altLang="en-US" sz="2000">
                <a:cs typeface="Times New Roman" panose="02020603050405020304" pitchFamily="18" charset="0"/>
              </a:rPr>
              <a:t>(5, 0, 3, 0, 2, 0, 0, 2, 0, 0)</a:t>
            </a:r>
          </a:p>
          <a:p>
            <a:pPr lvl="1" algn="just" eaLnBrk="1" hangingPunct="1">
              <a:buFont typeface="Wingdings" panose="05000000000000000000"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b="1">
                <a:cs typeface="Times New Roman" panose="02020603050405020304" pitchFamily="18" charset="0"/>
              </a:rPr>
              <a:t> =  </a:t>
            </a:r>
            <a:r>
              <a:rPr lang="en-US" altLang="en-US" sz="2000">
                <a:cs typeface="Times New Roman" panose="02020603050405020304" pitchFamily="18" charset="0"/>
              </a:rPr>
              <a:t>(3, 0, 2, 0, 1, 1, 0, 1, 0, 1)</a:t>
            </a:r>
          </a:p>
          <a:p>
            <a:pPr lvl="1" algn="just" eaLnBrk="1" hangingPunct="1">
              <a:buFont typeface="Wingdings" panose="05000000000000000000" pitchFamily="2" charset="2"/>
              <a:buNone/>
            </a:pPr>
            <a:endParaRPr lang="en-US" altLang="en-US" sz="2000">
              <a:cs typeface="Times New Roman" panose="02020603050405020304" pitchFamily="18" charset="0"/>
            </a:endParaRPr>
          </a:p>
          <a:p>
            <a:pPr lvl="1" algn="just" eaLnBrk="1" hangingPunct="1">
              <a:buFont typeface="Wingdings" panose="05000000000000000000"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sym typeface="Symbol" panose="05050102010706020507" pitchFamily="18" charset="2"/>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2 </a:t>
            </a:r>
            <a:r>
              <a:rPr lang="en-US" altLang="en-US" sz="2000">
                <a:cs typeface="Times New Roman" panose="02020603050405020304" pitchFamily="18" charset="0"/>
              </a:rPr>
              <a:t>= 5*3+0*0+3*2+0*0+2*1+0*1+0*1+2*1+0*0+0*1 = 25</a:t>
            </a:r>
          </a:p>
          <a:p>
            <a:pPr lvl="1" algn="just" eaLnBrk="1" hangingPunct="1">
              <a:buFont typeface="Wingdings" panose="05000000000000000000" pitchFamily="2" charset="2"/>
              <a:buNone/>
            </a:pPr>
            <a:r>
              <a:rPr lang="en-US" altLang="en-US" sz="2000">
                <a:cs typeface="Times New Roman" panose="02020603050405020304" pitchFamily="18" charset="0"/>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(5*5+0*0+3*3+0*0+2*2+0*0+0*0+2*2+0*0+0*0)</a:t>
            </a:r>
            <a:r>
              <a:rPr lang="en-US" altLang="en-US" sz="2000" b="1" baseline="30000">
                <a:cs typeface="Times New Roman" panose="02020603050405020304" pitchFamily="18" charset="0"/>
              </a:rPr>
              <a:t>0.5</a:t>
            </a:r>
            <a:r>
              <a:rPr lang="en-US" altLang="en-US" sz="2000">
                <a:cs typeface="Times New Roman" panose="02020603050405020304" pitchFamily="18" charset="0"/>
              </a:rPr>
              <a:t>=(42)</a:t>
            </a:r>
            <a:r>
              <a:rPr lang="en-US" altLang="en-US" sz="2000" b="1" baseline="30000">
                <a:cs typeface="Times New Roman" panose="02020603050405020304" pitchFamily="18" charset="0"/>
              </a:rPr>
              <a:t>0.5</a:t>
            </a:r>
            <a:r>
              <a:rPr lang="en-US" altLang="en-US" sz="2000">
                <a:cs typeface="Times New Roman" panose="02020603050405020304" pitchFamily="18" charset="0"/>
              </a:rPr>
              <a:t>  = 6.481</a:t>
            </a:r>
          </a:p>
          <a:p>
            <a:pPr lvl="1" algn="just" eaLnBrk="1" hangingPunct="1">
              <a:buFont typeface="Wingdings" panose="05000000000000000000" pitchFamily="2" charset="2"/>
              <a:buNone/>
            </a:pPr>
            <a:r>
              <a:rPr lang="en-US" altLang="en-US" sz="2000">
                <a:cs typeface="Times New Roman" panose="02020603050405020304" pitchFamily="18" charset="0"/>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(3*3+0*0+2*2+0*0+1*1+1*1+0*0+1*1+0*0+1*1)</a:t>
            </a:r>
            <a:r>
              <a:rPr lang="en-US" altLang="en-US" sz="2000" b="1" baseline="30000">
                <a:cs typeface="Times New Roman" panose="02020603050405020304" pitchFamily="18" charset="0"/>
              </a:rPr>
              <a:t>0.5</a:t>
            </a:r>
            <a:r>
              <a:rPr lang="en-US" altLang="en-US" sz="2000">
                <a:cs typeface="Times New Roman" panose="02020603050405020304" pitchFamily="18" charset="0"/>
              </a:rPr>
              <a:t>=(17)</a:t>
            </a:r>
            <a:r>
              <a:rPr lang="en-US" altLang="en-US" sz="2000" b="1" baseline="30000">
                <a:cs typeface="Times New Roman" panose="02020603050405020304" pitchFamily="18" charset="0"/>
              </a:rPr>
              <a:t>0.5</a:t>
            </a:r>
            <a:r>
              <a:rPr lang="en-US" altLang="en-US" sz="2000">
                <a:cs typeface="Times New Roman" panose="02020603050405020304" pitchFamily="18" charset="0"/>
              </a:rPr>
              <a:t>       = 4.12</a:t>
            </a:r>
          </a:p>
          <a:p>
            <a:pPr lvl="1" algn="just" eaLnBrk="1" hangingPunct="1">
              <a:buFont typeface="Wingdings" panose="05000000000000000000" pitchFamily="2" charset="2"/>
              <a:buNone/>
            </a:pPr>
            <a:r>
              <a:rPr lang="en-US" altLang="en-US" sz="2000">
                <a:cs typeface="Times New Roman" panose="02020603050405020304" pitchFamily="18" charset="0"/>
              </a:rPr>
              <a:t>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 0.94</a:t>
            </a:r>
          </a:p>
        </p:txBody>
      </p:sp>
      <p:sp>
        <p:nvSpPr>
          <p:cNvPr id="73732" name="Slide Number Placeholder 5">
            <a:extLst>
              <a:ext uri="{FF2B5EF4-FFF2-40B4-BE49-F238E27FC236}">
                <a16:creationId xmlns:a16="http://schemas.microsoft.com/office/drawing/2014/main" id="{3ADE4B47-77BA-9017-F83B-A2A397ED34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8531890D-492A-44B6-B50B-9A6DC32BE5B8}" type="slidenum">
              <a:rPr lang="en-US" altLang="en-US" sz="1200">
                <a:latin typeface="Tahoma" panose="020B0604030504040204" pitchFamily="34" charset="0"/>
              </a:rPr>
              <a:pPr>
                <a:lnSpc>
                  <a:spcPct val="100000"/>
                </a:lnSpc>
                <a:spcBef>
                  <a:spcPct val="0"/>
                </a:spcBef>
                <a:buFontTx/>
                <a:buNone/>
              </a:pPr>
              <a:t>37</a:t>
            </a:fld>
            <a:endParaRPr lang="en-US" altLang="en-US" sz="1200">
              <a:latin typeface="Tahoma" panose="020B0604030504040204" pitchFamily="34" charset="0"/>
            </a:endParaRPr>
          </a:p>
        </p:txBody>
      </p:sp>
      <p:sp>
        <p:nvSpPr>
          <p:cNvPr id="5" name="Rectangle 4">
            <a:extLst>
              <a:ext uri="{FF2B5EF4-FFF2-40B4-BE49-F238E27FC236}">
                <a16:creationId xmlns:a16="http://schemas.microsoft.com/office/drawing/2014/main" id="{20132F09-F5AE-BBB0-71F2-9E28EE38A676}"/>
              </a:ext>
            </a:extLst>
          </p:cNvPr>
          <p:cNvSpPr/>
          <p:nvPr/>
        </p:nvSpPr>
        <p:spPr>
          <a:xfrm>
            <a:off x="123825" y="123825"/>
            <a:ext cx="11944350" cy="66103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IN"/>
          </a:p>
        </p:txBody>
      </p:sp>
      <p:cxnSp>
        <p:nvCxnSpPr>
          <p:cNvPr id="6" name="Straight Connector 5">
            <a:extLst>
              <a:ext uri="{FF2B5EF4-FFF2-40B4-BE49-F238E27FC236}">
                <a16:creationId xmlns:a16="http://schemas.microsoft.com/office/drawing/2014/main" id="{1852C720-05CF-414D-C4B8-D1402EE3DF31}"/>
              </a:ext>
            </a:extLst>
          </p:cNvPr>
          <p:cNvCxnSpPr/>
          <p:nvPr/>
        </p:nvCxnSpPr>
        <p:spPr>
          <a:xfrm>
            <a:off x="122238" y="1084263"/>
            <a:ext cx="11942762"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b="1" dirty="0"/>
              <a:t>K- means Clustering</a:t>
            </a:r>
            <a:endParaRPr lang="en-US" b="1" dirty="0"/>
          </a:p>
        </p:txBody>
      </p:sp>
      <p:sp>
        <p:nvSpPr>
          <p:cNvPr id="4" name="Rectangle 3"/>
          <p:cNvSpPr/>
          <p:nvPr/>
        </p:nvSpPr>
        <p:spPr>
          <a:xfrm>
            <a:off x="1486485" y="1325770"/>
            <a:ext cx="9317502" cy="1200329"/>
          </a:xfrm>
          <a:prstGeom prst="rect">
            <a:avLst/>
          </a:prstGeom>
        </p:spPr>
        <p:txBody>
          <a:bodyPr wrap="square">
            <a:spAutoFit/>
          </a:bodyPr>
          <a:lstStyle/>
          <a:p>
            <a:pPr algn="just"/>
            <a:r>
              <a:rPr lang="en-GB" dirty="0"/>
              <a:t>K-Means Clustering is an unsupervised learning algorithm that is used to solve the clustering problems in machine learning or data science. In this topic, we will learn what is K-means clustering algorithm, how the algorithm works, along with the Python implementation of k-means clustering.</a:t>
            </a:r>
            <a:endParaRPr lang="en-US" dirty="0"/>
          </a:p>
        </p:txBody>
      </p:sp>
      <p:sp>
        <p:nvSpPr>
          <p:cNvPr id="6" name="Rectangle 5"/>
          <p:cNvSpPr/>
          <p:nvPr/>
        </p:nvSpPr>
        <p:spPr>
          <a:xfrm>
            <a:off x="1600032" y="2743200"/>
            <a:ext cx="8839201" cy="1477328"/>
          </a:xfrm>
          <a:prstGeom prst="rect">
            <a:avLst/>
          </a:prstGeom>
        </p:spPr>
        <p:txBody>
          <a:bodyPr wrap="square">
            <a:spAutoFit/>
          </a:bodyPr>
          <a:lstStyle/>
          <a:p>
            <a:pPr algn="just"/>
            <a:r>
              <a:rPr lang="en-GB" dirty="0"/>
              <a:t>The k-means </a:t>
            </a:r>
            <a:r>
              <a:rPr lang="en-GB" dirty="0">
                <a:hlinkClick r:id="rId2"/>
              </a:rPr>
              <a:t>clustering</a:t>
            </a:r>
            <a:r>
              <a:rPr lang="en-GB" dirty="0"/>
              <a:t> algorithm mainly performs two tasks:</a:t>
            </a:r>
          </a:p>
          <a:p>
            <a:pPr algn="just"/>
            <a:endParaRPr lang="en-GB" dirty="0"/>
          </a:p>
          <a:p>
            <a:pPr marL="342900" indent="-342900" algn="just">
              <a:buFont typeface="+mj-lt"/>
              <a:buAutoNum type="arabicPeriod"/>
            </a:pPr>
            <a:r>
              <a:rPr lang="en-GB" dirty="0"/>
              <a:t>Determines the best value for K </a:t>
            </a:r>
            <a:r>
              <a:rPr lang="en-GB" dirty="0" err="1"/>
              <a:t>center</a:t>
            </a:r>
            <a:r>
              <a:rPr lang="en-GB" dirty="0"/>
              <a:t> points or </a:t>
            </a:r>
            <a:r>
              <a:rPr lang="en-GB" dirty="0" err="1"/>
              <a:t>centroids</a:t>
            </a:r>
            <a:r>
              <a:rPr lang="en-GB" dirty="0"/>
              <a:t> by an iterative process.</a:t>
            </a:r>
          </a:p>
          <a:p>
            <a:pPr marL="342900" indent="-342900" algn="just">
              <a:buFont typeface="+mj-lt"/>
              <a:buAutoNum type="arabicPeriod"/>
            </a:pPr>
            <a:r>
              <a:rPr lang="en-GB" dirty="0"/>
              <a:t>Assigns each data point to its closest k-</a:t>
            </a:r>
            <a:r>
              <a:rPr lang="en-GB" dirty="0" err="1"/>
              <a:t>center</a:t>
            </a:r>
            <a:r>
              <a:rPr lang="en-GB" dirty="0"/>
              <a:t>. Those data points which are near to the particular k-</a:t>
            </a:r>
            <a:r>
              <a:rPr lang="en-GB" dirty="0" err="1"/>
              <a:t>center</a:t>
            </a:r>
            <a:r>
              <a:rPr lang="en-GB" dirty="0"/>
              <a:t>, create a cluster.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25339" cy="763568"/>
          </a:xfrm>
        </p:spPr>
        <p:txBody>
          <a:bodyPr>
            <a:normAutofit/>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750132" y="763568"/>
            <a:ext cx="8501751" cy="5058411"/>
          </a:xfrm>
        </p:spPr>
        <p:txBody>
          <a:bodyPr>
            <a:noAutofit/>
          </a:bodyPr>
          <a:lstStyle/>
          <a:p>
            <a:pPr marL="0" indent="0">
              <a:buNone/>
            </a:pPr>
            <a:r>
              <a:rPr lang="en-US" sz="2000" b="1" dirty="0">
                <a:solidFill>
                  <a:srgbClr val="0B5ED7"/>
                </a:solidFill>
                <a:latin typeface="Times New Roman" pitchFamily="18" charset="0"/>
                <a:cs typeface="Times New Roman" pitchFamily="18" charset="0"/>
              </a:rPr>
              <a:t>Algorithm: k-Means clustering</a:t>
            </a:r>
          </a:p>
          <a:p>
            <a:pPr marL="0" indent="0">
              <a:buNone/>
            </a:pPr>
            <a:endParaRPr lang="en-US" sz="800" b="1" dirty="0">
              <a:solidFill>
                <a:srgbClr val="0B5ED7"/>
              </a:solidFill>
              <a:latin typeface="Times New Roman" pitchFamily="18" charset="0"/>
              <a:cs typeface="Times New Roman" pitchFamily="18" charset="0"/>
            </a:endParaRPr>
          </a:p>
          <a:p>
            <a:pPr marL="0" indent="0">
              <a:buNone/>
            </a:pPr>
            <a:r>
              <a:rPr lang="en-US" sz="2000" dirty="0">
                <a:solidFill>
                  <a:srgbClr val="800000"/>
                </a:solidFill>
                <a:latin typeface="Times New Roman" pitchFamily="18" charset="0"/>
                <a:cs typeface="Times New Roman" pitchFamily="18" charset="0"/>
              </a:rPr>
              <a:t>Input:   </a:t>
            </a:r>
            <a:r>
              <a:rPr lang="en-US" sz="2000" dirty="0">
                <a:latin typeface="Times New Roman" pitchFamily="18" charset="0"/>
                <a:cs typeface="Times New Roman" pitchFamily="18" charset="0"/>
              </a:rPr>
              <a:t>D is a dataset containing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objects,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is the number of cluster</a:t>
            </a:r>
          </a:p>
          <a:p>
            <a:pPr marL="0" indent="0">
              <a:buNone/>
            </a:pPr>
            <a:r>
              <a:rPr lang="en-US" sz="2000" dirty="0">
                <a:solidFill>
                  <a:srgbClr val="800000"/>
                </a:solidFill>
                <a:latin typeface="Times New Roman" pitchFamily="18" charset="0"/>
                <a:cs typeface="Times New Roman" pitchFamily="18" charset="0"/>
              </a:rPr>
              <a:t>Output:  </a:t>
            </a:r>
            <a:r>
              <a:rPr lang="en-US" sz="2000" dirty="0">
                <a:latin typeface="Times New Roman" pitchFamily="18" charset="0"/>
                <a:cs typeface="Times New Roman" pitchFamily="18" charset="0"/>
              </a:rPr>
              <a:t>A set 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clusters</a:t>
            </a:r>
          </a:p>
          <a:p>
            <a:pPr marL="0" indent="0">
              <a:buNone/>
            </a:pPr>
            <a:r>
              <a:rPr lang="en-US" sz="2000" dirty="0">
                <a:solidFill>
                  <a:srgbClr val="80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dirty="0">
                <a:latin typeface="Times New Roman" pitchFamily="18" charset="0"/>
                <a:cs typeface="Times New Roman" pitchFamily="18" charset="0"/>
              </a:rPr>
              <a:t>Randomly choose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from D as </a:t>
            </a:r>
            <a:r>
              <a:rPr lang="en-US" sz="2000" b="1" dirty="0">
                <a:latin typeface="Times New Roman" pitchFamily="18" charset="0"/>
                <a:cs typeface="Times New Roman" pitchFamily="18" charset="0"/>
              </a:rPr>
              <a:t>the initial cluster centroids.</a:t>
            </a:r>
          </a:p>
          <a:p>
            <a:pPr marL="457200" indent="-457200">
              <a:buClr>
                <a:srgbClr val="0B5ED7"/>
              </a:buClr>
              <a:buSzPct val="100000"/>
              <a:buAutoNum type="arabicPeriod"/>
            </a:pPr>
            <a:endParaRPr lang="en-US" sz="800" b="1" dirty="0">
              <a:latin typeface="Times New Roman" pitchFamily="18" charset="0"/>
              <a:cs typeface="Times New Roman" pitchFamily="18" charset="0"/>
            </a:endParaRPr>
          </a:p>
          <a:p>
            <a:pPr marL="457200" indent="-457200">
              <a:buClr>
                <a:srgbClr val="0B5ED7"/>
              </a:buClr>
              <a:buSzPct val="100000"/>
              <a:buAutoNum type="arabicPeriod"/>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each of the objects in D </a:t>
            </a:r>
            <a:r>
              <a:rPr lang="en-US" sz="2000" b="1" dirty="0">
                <a:latin typeface="Times New Roman" pitchFamily="18" charset="0"/>
                <a:cs typeface="Times New Roman" pitchFamily="18" charset="0"/>
              </a:rPr>
              <a:t>do</a:t>
            </a:r>
          </a:p>
          <a:p>
            <a:pPr marL="1097280" lvl="2" indent="-457200">
              <a:buClr>
                <a:srgbClr val="0B5ED7"/>
              </a:buClr>
              <a:buSzPct val="100000"/>
            </a:pPr>
            <a:r>
              <a:rPr lang="en-US" sz="1800" b="1" dirty="0">
                <a:latin typeface="Times New Roman" pitchFamily="18" charset="0"/>
                <a:cs typeface="Times New Roman" pitchFamily="18" charset="0"/>
              </a:rPr>
              <a:t>Compute distance between </a:t>
            </a:r>
            <a:r>
              <a:rPr lang="en-US" sz="1800" dirty="0">
                <a:latin typeface="Times New Roman" pitchFamily="18" charset="0"/>
                <a:cs typeface="Times New Roman" pitchFamily="18" charset="0"/>
              </a:rPr>
              <a:t>the current objects and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cluster centroids </a:t>
            </a:r>
          </a:p>
          <a:p>
            <a:pPr marL="1097280" lvl="2" indent="-457200">
              <a:buClr>
                <a:srgbClr val="0B5ED7"/>
              </a:buClr>
              <a:buSzPct val="100000"/>
            </a:pPr>
            <a:r>
              <a:rPr lang="en-US" sz="1800" b="1" dirty="0">
                <a:latin typeface="Times New Roman" pitchFamily="18" charset="0"/>
                <a:cs typeface="Times New Roman" pitchFamily="18" charset="0"/>
              </a:rPr>
              <a:t>Expectation</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Assign the current object to that cluster </a:t>
            </a:r>
            <a:r>
              <a:rPr lang="en-US" sz="1800" dirty="0">
                <a:latin typeface="Times New Roman" pitchFamily="18" charset="0"/>
                <a:cs typeface="Times New Roman" pitchFamily="18" charset="0"/>
              </a:rPr>
              <a:t>to which it is closest.</a:t>
            </a:r>
          </a:p>
          <a:p>
            <a:pPr marL="1097280" lvl="2" indent="-457200">
              <a:buClr>
                <a:srgbClr val="0B5ED7"/>
              </a:buClr>
              <a:buSzPct val="100000"/>
            </a:pPr>
            <a:endParaRPr lang="en-US" sz="800" b="1" dirty="0">
              <a:latin typeface="Times New Roman" pitchFamily="18" charset="0"/>
              <a:cs typeface="Times New Roman" pitchFamily="18" charset="0"/>
            </a:endParaRPr>
          </a:p>
          <a:p>
            <a:pPr marL="457200" indent="-457200">
              <a:buClr>
                <a:srgbClr val="0B5ED7"/>
              </a:buClr>
              <a:buSzPct val="100000"/>
              <a:buAutoNum type="arabicPeriod"/>
            </a:pPr>
            <a:r>
              <a:rPr lang="en-US" sz="2000" b="1" dirty="0">
                <a:latin typeface="Times New Roman" pitchFamily="18" charset="0"/>
                <a:cs typeface="Times New Roman" pitchFamily="18" charset="0"/>
              </a:rPr>
              <a:t>Maximization</a:t>
            </a:r>
            <a:r>
              <a:rPr lang="en-US" sz="2000" dirty="0">
                <a:latin typeface="Times New Roman" pitchFamily="18" charset="0"/>
                <a:cs typeface="Times New Roman" pitchFamily="18" charset="0"/>
              </a:rPr>
              <a:t>: Compute the “</a:t>
            </a:r>
            <a:r>
              <a:rPr lang="en-US" sz="2000" dirty="0">
                <a:solidFill>
                  <a:srgbClr val="0B5ED7"/>
                </a:solidFill>
                <a:latin typeface="Times New Roman" pitchFamily="18" charset="0"/>
                <a:cs typeface="Times New Roman" pitchFamily="18" charset="0"/>
              </a:rPr>
              <a:t>cluster centers</a:t>
            </a:r>
            <a:r>
              <a:rPr lang="en-US" sz="2000" dirty="0">
                <a:latin typeface="Times New Roman" pitchFamily="18" charset="0"/>
                <a:cs typeface="Times New Roman" pitchFamily="18" charset="0"/>
              </a:rPr>
              <a:t>” of each cluster. These become the </a:t>
            </a:r>
            <a:r>
              <a:rPr lang="en-US" sz="2000" b="1" dirty="0">
                <a:latin typeface="Times New Roman" pitchFamily="18" charset="0"/>
                <a:cs typeface="Times New Roman" pitchFamily="18" charset="0"/>
              </a:rPr>
              <a:t>new cluster centroids</a:t>
            </a:r>
            <a:r>
              <a:rPr lang="en-US" sz="2000" dirty="0">
                <a:latin typeface="Times New Roman" pitchFamily="18" charset="0"/>
                <a:cs typeface="Times New Roman" pitchFamily="18" charset="0"/>
              </a:rPr>
              <a:t>.</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Repeat step 2-3 until the convergence criterion is satisfied</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719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209BF4-3111-4E0E-B6E9-1CCEB151FC7D}" type="slidenum">
              <a:rPr lang="en-US" smtClean="0"/>
              <a:pPr/>
              <a:t>4</a:t>
            </a:fld>
            <a:endParaRPr lang="en-US" dirty="0"/>
          </a:p>
        </p:txBody>
      </p:sp>
      <p:sp>
        <p:nvSpPr>
          <p:cNvPr id="5" name="Rectangle 4"/>
          <p:cNvSpPr/>
          <p:nvPr/>
        </p:nvSpPr>
        <p:spPr>
          <a:xfrm>
            <a:off x="703218" y="2496555"/>
            <a:ext cx="10966268" cy="1569660"/>
          </a:xfrm>
          <a:prstGeom prst="rect">
            <a:avLst/>
          </a:prstGeom>
        </p:spPr>
        <p:txBody>
          <a:bodyPr wrap="square">
            <a:spAutoFit/>
          </a:bodyPr>
          <a:lstStyle/>
          <a:p>
            <a:pPr algn="just"/>
            <a:r>
              <a:rPr lang="en-GB" sz="2400" b="1" dirty="0"/>
              <a:t>Problem with high dimensional data?</a:t>
            </a:r>
          </a:p>
          <a:p>
            <a:pPr algn="just"/>
            <a:r>
              <a:rPr lang="en-GB" sz="2400" dirty="0"/>
              <a:t>	It can mean high computational cost to perform learning.</a:t>
            </a:r>
          </a:p>
          <a:p>
            <a:pPr algn="just"/>
            <a:r>
              <a:rPr lang="en-GB" sz="2400" dirty="0"/>
              <a:t>	It often leads to </a:t>
            </a:r>
            <a:r>
              <a:rPr lang="en-GB" sz="2400" u="sng" dirty="0">
                <a:hlinkClick r:id="rId2"/>
              </a:rPr>
              <a:t>over-fitting</a:t>
            </a:r>
            <a:r>
              <a:rPr lang="en-GB" sz="2400" dirty="0"/>
              <a:t> when learning a model, which means that the model will perform well on the training data but poorly on test data.</a:t>
            </a:r>
          </a:p>
        </p:txBody>
      </p:sp>
      <p:sp>
        <p:nvSpPr>
          <p:cNvPr id="7" name="Rectangle 6"/>
          <p:cNvSpPr/>
          <p:nvPr/>
        </p:nvSpPr>
        <p:spPr>
          <a:xfrm>
            <a:off x="1166948" y="825306"/>
            <a:ext cx="10602685" cy="1569660"/>
          </a:xfrm>
          <a:prstGeom prst="rect">
            <a:avLst/>
          </a:prstGeom>
        </p:spPr>
        <p:txBody>
          <a:bodyPr wrap="square">
            <a:spAutoFit/>
          </a:bodyPr>
          <a:lstStyle/>
          <a:p>
            <a:pPr algn="just"/>
            <a:endParaRPr lang="en-GB" sz="2400" dirty="0"/>
          </a:p>
          <a:p>
            <a:pPr algn="just"/>
            <a:r>
              <a:rPr lang="en-GB" sz="2400" dirty="0"/>
              <a:t>Dimensionality reduction is the process of reducing the number of random variables under consideration, by obtaining a set of principal variables. It can be divided into feature selection and feature extraction.</a:t>
            </a:r>
            <a:endParaRPr lang="en-US" sz="2400" dirty="0"/>
          </a:p>
        </p:txBody>
      </p:sp>
      <p:sp>
        <p:nvSpPr>
          <p:cNvPr id="8" name="TextBox 7"/>
          <p:cNvSpPr txBox="1"/>
          <p:nvPr/>
        </p:nvSpPr>
        <p:spPr>
          <a:xfrm>
            <a:off x="703218" y="349869"/>
            <a:ext cx="4683077" cy="584775"/>
          </a:xfrm>
          <a:prstGeom prst="rect">
            <a:avLst/>
          </a:prstGeom>
          <a:noFill/>
        </p:spPr>
        <p:txBody>
          <a:bodyPr wrap="none" rtlCol="0">
            <a:spAutoFit/>
          </a:bodyPr>
          <a:lstStyle/>
          <a:p>
            <a:r>
              <a:rPr lang="en-GB" sz="3200" b="1" dirty="0"/>
              <a:t>Dimensionality Reduction:</a:t>
            </a:r>
            <a:endParaRPr lang="en-US" sz="32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 means clustering Example</a:t>
            </a:r>
            <a:endParaRPr lang="en-US" dirty="0"/>
          </a:p>
        </p:txBody>
      </p:sp>
      <p:pic>
        <p:nvPicPr>
          <p:cNvPr id="8194" name="Picture 2"/>
          <p:cNvPicPr>
            <a:picLocks noChangeAspect="1" noChangeArrowheads="1"/>
          </p:cNvPicPr>
          <p:nvPr/>
        </p:nvPicPr>
        <p:blipFill>
          <a:blip r:embed="rId2"/>
          <a:srcRect/>
          <a:stretch>
            <a:fillRect/>
          </a:stretch>
        </p:blipFill>
        <p:spPr bwMode="auto">
          <a:xfrm>
            <a:off x="1066213" y="1866680"/>
            <a:ext cx="2209800" cy="31527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908013" y="1892252"/>
            <a:ext cx="5695950" cy="28765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1533378" y="858128"/>
            <a:ext cx="9017391" cy="527538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167617" y="914400"/>
            <a:ext cx="10227213" cy="527538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406769" y="436097"/>
            <a:ext cx="9551963" cy="547233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209822" y="717452"/>
            <a:ext cx="9678571" cy="564114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295422" y="0"/>
            <a:ext cx="8637563" cy="4192173"/>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7244862" y="4149969"/>
            <a:ext cx="4568482" cy="2454812"/>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36" y="136525"/>
            <a:ext cx="10515600" cy="1325563"/>
          </a:xfrm>
        </p:spPr>
        <p:txBody>
          <a:bodyPr/>
          <a:lstStyle/>
          <a:p>
            <a:r>
              <a:rPr lang="en-IN" b="1" dirty="0"/>
              <a:t>How to decide the number of clusters?</a:t>
            </a:r>
          </a:p>
        </p:txBody>
      </p:sp>
      <p:pic>
        <p:nvPicPr>
          <p:cNvPr id="4" name="Content Placeholder 3"/>
          <p:cNvPicPr>
            <a:picLocks noGrp="1" noChangeAspect="1"/>
          </p:cNvPicPr>
          <p:nvPr>
            <p:ph idx="1"/>
          </p:nvPr>
        </p:nvPicPr>
        <p:blipFill>
          <a:blip r:embed="rId2" cstate="print"/>
          <a:stretch>
            <a:fillRect/>
          </a:stretch>
        </p:blipFill>
        <p:spPr>
          <a:xfrm>
            <a:off x="398449" y="1684948"/>
            <a:ext cx="3090340" cy="2465021"/>
          </a:xfrm>
          <a:prstGeom prst="rect">
            <a:avLst/>
          </a:prstGeom>
        </p:spPr>
      </p:pic>
      <p:pic>
        <p:nvPicPr>
          <p:cNvPr id="5" name="Content Placeholder 3"/>
          <p:cNvPicPr>
            <a:picLocks noChangeAspect="1"/>
          </p:cNvPicPr>
          <p:nvPr/>
        </p:nvPicPr>
        <p:blipFill>
          <a:blip r:embed="rId3"/>
          <a:stretch>
            <a:fillRect/>
          </a:stretch>
        </p:blipFill>
        <p:spPr>
          <a:xfrm>
            <a:off x="4065564" y="1614610"/>
            <a:ext cx="2897944" cy="2704171"/>
          </a:xfrm>
          <a:prstGeom prst="rect">
            <a:avLst/>
          </a:prstGeom>
        </p:spPr>
      </p:pic>
      <p:pic>
        <p:nvPicPr>
          <p:cNvPr id="6" name="Content Placeholder 3"/>
          <p:cNvPicPr>
            <a:picLocks noChangeAspect="1"/>
          </p:cNvPicPr>
          <p:nvPr/>
        </p:nvPicPr>
        <p:blipFill>
          <a:blip r:embed="rId4"/>
          <a:stretch>
            <a:fillRect/>
          </a:stretch>
        </p:blipFill>
        <p:spPr>
          <a:xfrm>
            <a:off x="8525021" y="1730326"/>
            <a:ext cx="2893571" cy="2477160"/>
          </a:xfrm>
          <a:prstGeom prst="rect">
            <a:avLst/>
          </a:prstGeom>
        </p:spPr>
      </p:pic>
    </p:spTree>
    <p:extLst>
      <p:ext uri="{BB962C8B-B14F-4D97-AF65-F5344CB8AC3E}">
        <p14:creationId xmlns:p14="http://schemas.microsoft.com/office/powerpoint/2010/main" val="1323691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Appropriate Number of Clusters</a:t>
            </a:r>
            <a:br>
              <a:rPr lang="en-US" dirty="0"/>
            </a:br>
            <a:r>
              <a:rPr lang="en-US" dirty="0"/>
              <a:t> </a:t>
            </a:r>
            <a:r>
              <a:rPr lang="en-IN" b="1" dirty="0"/>
              <a:t>elbow method</a:t>
            </a:r>
            <a:endParaRPr lang="en-IN" dirty="0"/>
          </a:p>
        </p:txBody>
      </p:sp>
      <p:sp>
        <p:nvSpPr>
          <p:cNvPr id="3" name="Content Placeholder 2"/>
          <p:cNvSpPr>
            <a:spLocks noGrp="1"/>
          </p:cNvSpPr>
          <p:nvPr>
            <p:ph idx="1"/>
          </p:nvPr>
        </p:nvSpPr>
        <p:spPr>
          <a:xfrm>
            <a:off x="838200" y="2135115"/>
            <a:ext cx="4788877" cy="4351338"/>
          </a:xfrm>
        </p:spPr>
        <p:txBody>
          <a:bodyPr>
            <a:normAutofit fontScale="92500" lnSpcReduction="10000"/>
          </a:bodyPr>
          <a:lstStyle/>
          <a:p>
            <a:pPr algn="just"/>
            <a:r>
              <a:rPr lang="en-US" dirty="0"/>
              <a:t>To perform the elbow method, run several k-means, increment k with each iteration, and record the SSE.</a:t>
            </a:r>
          </a:p>
          <a:p>
            <a:pPr algn="just"/>
            <a:r>
              <a:rPr lang="en-US" b="1" dirty="0">
                <a:hlinkClick r:id="rId2"/>
              </a:rPr>
              <a:t>sum of the squared error (SSE)</a:t>
            </a:r>
            <a:r>
              <a:rPr lang="en-US" b="1" dirty="0"/>
              <a:t>: </a:t>
            </a:r>
            <a:r>
              <a:rPr lang="en-US" dirty="0"/>
              <a:t>The SSE is defined as the sum of the squared Euclidean distances of each point to its closest centroid. Since this is a measure of error, the objective of </a:t>
            </a:r>
            <a:r>
              <a:rPr lang="en-US" i="1" dirty="0"/>
              <a:t>k</a:t>
            </a:r>
            <a:r>
              <a:rPr lang="en-US" dirty="0"/>
              <a:t>-means is to try to minimize this value.</a:t>
            </a:r>
            <a:endParaRPr lang="en-IN" dirty="0"/>
          </a:p>
          <a:p>
            <a:pPr algn="just"/>
            <a:endParaRPr lang="en-IN" dirty="0"/>
          </a:p>
        </p:txBody>
      </p:sp>
      <p:pic>
        <p:nvPicPr>
          <p:cNvPr id="4" name="Content Placeholder 3"/>
          <p:cNvPicPr>
            <a:picLocks noChangeAspect="1"/>
          </p:cNvPicPr>
          <p:nvPr/>
        </p:nvPicPr>
        <p:blipFill>
          <a:blip r:embed="rId3"/>
          <a:stretch>
            <a:fillRect/>
          </a:stretch>
        </p:blipFill>
        <p:spPr>
          <a:xfrm>
            <a:off x="6077244" y="1825625"/>
            <a:ext cx="5866228" cy="3801452"/>
          </a:xfrm>
          <a:prstGeom prst="rect">
            <a:avLst/>
          </a:prstGeom>
        </p:spPr>
      </p:pic>
    </p:spTree>
    <p:extLst>
      <p:ext uri="{BB962C8B-B14F-4D97-AF65-F5344CB8AC3E}">
        <p14:creationId xmlns:p14="http://schemas.microsoft.com/office/powerpoint/2010/main" val="4293407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Elbow Plot</a:t>
            </a:r>
          </a:p>
        </p:txBody>
      </p:sp>
      <p:pic>
        <p:nvPicPr>
          <p:cNvPr id="4" name="Content Placeholder 3"/>
          <p:cNvPicPr>
            <a:picLocks noGrp="1" noChangeAspect="1"/>
          </p:cNvPicPr>
          <p:nvPr>
            <p:ph idx="1"/>
          </p:nvPr>
        </p:nvPicPr>
        <p:blipFill>
          <a:blip r:embed="rId2"/>
          <a:stretch>
            <a:fillRect/>
          </a:stretch>
        </p:blipFill>
        <p:spPr>
          <a:xfrm>
            <a:off x="309490" y="1955408"/>
            <a:ext cx="4839285" cy="3222748"/>
          </a:xfrm>
          <a:prstGeom prst="rect">
            <a:avLst/>
          </a:prstGeom>
        </p:spPr>
      </p:pic>
      <p:pic>
        <p:nvPicPr>
          <p:cNvPr id="5" name="Content Placeholder 3"/>
          <p:cNvPicPr>
            <a:picLocks noChangeAspect="1"/>
          </p:cNvPicPr>
          <p:nvPr/>
        </p:nvPicPr>
        <p:blipFill>
          <a:blip r:embed="rId3"/>
          <a:stretch>
            <a:fillRect/>
          </a:stretch>
        </p:blipFill>
        <p:spPr>
          <a:xfrm>
            <a:off x="6836897" y="1913207"/>
            <a:ext cx="4783017" cy="3222748"/>
          </a:xfrm>
          <a:prstGeom prst="rect">
            <a:avLst/>
          </a:prstGeom>
        </p:spPr>
      </p:pic>
    </p:spTree>
    <p:extLst>
      <p:ext uri="{BB962C8B-B14F-4D97-AF65-F5344CB8AC3E}">
        <p14:creationId xmlns:p14="http://schemas.microsoft.com/office/powerpoint/2010/main" val="3099603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a:t>
            </a:r>
            <a:r>
              <a:rPr lang="en-GB" b="1" dirty="0" err="1"/>
              <a:t>medoids</a:t>
            </a:r>
            <a:r>
              <a:rPr lang="en-GB" b="1" dirty="0"/>
              <a:t> Algorithm</a:t>
            </a:r>
            <a:endParaRPr lang="en-US" b="1" dirty="0"/>
          </a:p>
        </p:txBody>
      </p:sp>
      <p:sp>
        <p:nvSpPr>
          <p:cNvPr id="3" name="Content Placeholder 2"/>
          <p:cNvSpPr>
            <a:spLocks noGrp="1"/>
          </p:cNvSpPr>
          <p:nvPr>
            <p:ph idx="1"/>
          </p:nvPr>
        </p:nvSpPr>
        <p:spPr/>
        <p:txBody>
          <a:bodyPr/>
          <a:lstStyle/>
          <a:p>
            <a:pPr algn="just"/>
            <a:r>
              <a:rPr lang="en-IN" dirty="0"/>
              <a:t>The </a:t>
            </a:r>
            <a:r>
              <a:rPr lang="en-IN" b="1" dirty="0"/>
              <a:t>k-</a:t>
            </a:r>
            <a:r>
              <a:rPr lang="en-IN" b="1" dirty="0" err="1"/>
              <a:t>medoids</a:t>
            </a:r>
            <a:r>
              <a:rPr lang="en-IN" b="1" dirty="0"/>
              <a:t> algorithm</a:t>
            </a:r>
            <a:r>
              <a:rPr lang="en-IN" dirty="0"/>
              <a:t> is a clustering approach related to k-means clustering for partitioning a data set into k groups or clusters. In k-</a:t>
            </a:r>
            <a:r>
              <a:rPr lang="en-IN" dirty="0" err="1"/>
              <a:t>medoids</a:t>
            </a:r>
            <a:r>
              <a:rPr lang="en-IN" dirty="0"/>
              <a:t> clustering, each cluster is represented by one of the data point in the cluster. These points are named cluster </a:t>
            </a:r>
            <a:r>
              <a:rPr lang="en-IN" dirty="0" err="1"/>
              <a:t>medoids</a:t>
            </a:r>
            <a:r>
              <a:rPr lang="en-IN" dirty="0"/>
              <a:t>. A </a:t>
            </a:r>
            <a:r>
              <a:rPr lang="en-IN" dirty="0" err="1"/>
              <a:t>medoid</a:t>
            </a:r>
            <a:r>
              <a:rPr lang="en-IN" dirty="0"/>
              <a:t> can be defined as the point in the cluster, whose dissimilarities with all the other points in the cluster is minimum.</a:t>
            </a:r>
            <a:endParaRPr lang="en-US" dirty="0"/>
          </a:p>
          <a:p>
            <a:pPr algn="just"/>
            <a:r>
              <a:rPr lang="en-IN" dirty="0"/>
              <a:t>The dissimilarity of the </a:t>
            </a:r>
            <a:r>
              <a:rPr lang="en-IN" dirty="0" err="1"/>
              <a:t>medoid</a:t>
            </a:r>
            <a:r>
              <a:rPr lang="en-IN" dirty="0"/>
              <a:t>(</a:t>
            </a:r>
            <a:r>
              <a:rPr lang="en-IN" dirty="0" err="1"/>
              <a:t>Ci</a:t>
            </a:r>
            <a:r>
              <a:rPr lang="en-IN" dirty="0"/>
              <a:t>) and object(Pi) is calculated by using E = |Pi - </a:t>
            </a:r>
            <a:r>
              <a:rPr lang="en-IN" dirty="0" err="1"/>
              <a:t>Ci</a:t>
            </a:r>
            <a:r>
              <a:rPr lang="en-IN" dirty="0"/>
              <a:t>|</a:t>
            </a:r>
            <a:endParaRPr lang="en-US" dirty="0"/>
          </a:p>
          <a:p>
            <a:pPr algn="just"/>
            <a:r>
              <a:rPr lang="en-IN" dirty="0"/>
              <a:t>The k-</a:t>
            </a:r>
            <a:r>
              <a:rPr lang="en-IN" dirty="0" err="1"/>
              <a:t>medoids</a:t>
            </a:r>
            <a:r>
              <a:rPr lang="en-IN" dirty="0"/>
              <a:t> algorithm requires the user to specify k, the number of clusters to be generated (like in k-means clustering).</a:t>
            </a: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209BF4-3111-4E0E-B6E9-1CCEB151FC7D}" type="slidenum">
              <a:rPr lang="en-US" smtClean="0"/>
              <a:pPr/>
              <a:t>5</a:t>
            </a:fld>
            <a:endParaRPr lang="en-US"/>
          </a:p>
        </p:txBody>
      </p:sp>
      <p:sp>
        <p:nvSpPr>
          <p:cNvPr id="6" name="TextBox 5"/>
          <p:cNvSpPr txBox="1"/>
          <p:nvPr/>
        </p:nvSpPr>
        <p:spPr>
          <a:xfrm>
            <a:off x="861243" y="485441"/>
            <a:ext cx="8250100" cy="1569660"/>
          </a:xfrm>
          <a:prstGeom prst="rect">
            <a:avLst/>
          </a:prstGeom>
          <a:noFill/>
        </p:spPr>
        <p:txBody>
          <a:bodyPr wrap="square" rtlCol="0">
            <a:spAutoFit/>
          </a:bodyPr>
          <a:lstStyle/>
          <a:p>
            <a:r>
              <a:rPr lang="en-GB" sz="2400" b="1" dirty="0"/>
              <a:t>Methods for Dimensionality Reduction:</a:t>
            </a:r>
          </a:p>
          <a:p>
            <a:endParaRPr lang="en-GB" sz="2400" dirty="0"/>
          </a:p>
          <a:p>
            <a:pPr marL="342900" indent="-342900">
              <a:buFont typeface="+mj-lt"/>
              <a:buAutoNum type="arabicPeriod"/>
            </a:pPr>
            <a:r>
              <a:rPr lang="en-GB" sz="2400" dirty="0"/>
              <a:t>Principal Component Analysis (PCA)</a:t>
            </a:r>
          </a:p>
          <a:p>
            <a:pPr marL="342900" indent="-342900">
              <a:buFont typeface="+mj-lt"/>
              <a:buAutoNum type="arabicPeriod"/>
            </a:pPr>
            <a:r>
              <a:rPr lang="en-GB" sz="2400" dirty="0"/>
              <a:t>Multi Dimensionality Scaling (MDS)</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606" y="1642745"/>
            <a:ext cx="10515600" cy="4351338"/>
          </a:xfrm>
        </p:spPr>
        <p:txBody>
          <a:bodyPr>
            <a:normAutofit lnSpcReduction="10000"/>
          </a:bodyPr>
          <a:lstStyle/>
          <a:p>
            <a:r>
              <a:rPr lang="en-IN" b="1" dirty="0"/>
              <a:t>Algorithm:</a:t>
            </a:r>
            <a:endParaRPr lang="en-US" dirty="0"/>
          </a:p>
          <a:p>
            <a:r>
              <a:rPr lang="en-IN" i="1" dirty="0"/>
              <a:t>1. Initialize: select k random points out of the n data points as the </a:t>
            </a:r>
            <a:r>
              <a:rPr lang="en-IN" i="1" dirty="0" err="1"/>
              <a:t>medoids</a:t>
            </a:r>
            <a:r>
              <a:rPr lang="en-IN" i="1" dirty="0"/>
              <a:t>.</a:t>
            </a:r>
            <a:br>
              <a:rPr lang="en-IN" i="1" dirty="0"/>
            </a:br>
            <a:r>
              <a:rPr lang="en-IN" i="1" dirty="0"/>
              <a:t>2. Associate each data point to the closest </a:t>
            </a:r>
            <a:r>
              <a:rPr lang="en-IN" i="1" dirty="0" err="1"/>
              <a:t>medoid</a:t>
            </a:r>
            <a:r>
              <a:rPr lang="en-IN" i="1" dirty="0"/>
              <a:t> by using any common distance metric methods.</a:t>
            </a:r>
            <a:br>
              <a:rPr lang="en-IN" i="1" dirty="0"/>
            </a:br>
            <a:r>
              <a:rPr lang="en-IN" i="1" dirty="0"/>
              <a:t>3. While the cost decreases:</a:t>
            </a:r>
            <a:br>
              <a:rPr lang="en-IN" i="1" dirty="0"/>
            </a:br>
            <a:r>
              <a:rPr lang="en-IN" i="1" dirty="0"/>
              <a:t>        For each </a:t>
            </a:r>
            <a:r>
              <a:rPr lang="en-IN" i="1" dirty="0" err="1"/>
              <a:t>medoid</a:t>
            </a:r>
            <a:r>
              <a:rPr lang="en-IN" i="1" dirty="0"/>
              <a:t> m, for each data o point which is not a </a:t>
            </a:r>
            <a:r>
              <a:rPr lang="en-IN" i="1" dirty="0" err="1"/>
              <a:t>medoid</a:t>
            </a:r>
            <a:r>
              <a:rPr lang="en-IN" i="1" dirty="0"/>
              <a:t>:</a:t>
            </a:r>
            <a:br>
              <a:rPr lang="en-IN" i="1" dirty="0"/>
            </a:br>
            <a:r>
              <a:rPr lang="en-IN" i="1" dirty="0"/>
              <a:t>                1. Swap m and o, associate each data point to the closest </a:t>
            </a:r>
            <a:r>
              <a:rPr lang="en-IN" i="1" dirty="0" err="1"/>
              <a:t>medoid</a:t>
            </a:r>
            <a:r>
              <a:rPr lang="en-IN" i="1" dirty="0"/>
              <a:t>, </a:t>
            </a:r>
            <a:r>
              <a:rPr lang="en-IN" i="1" dirty="0" err="1"/>
              <a:t>recompute</a:t>
            </a:r>
            <a:r>
              <a:rPr lang="en-IN" i="1" dirty="0"/>
              <a:t> the cost.</a:t>
            </a:r>
            <a:br>
              <a:rPr lang="en-IN" i="1" dirty="0"/>
            </a:br>
            <a:r>
              <a:rPr lang="en-IN" i="1" dirty="0"/>
              <a:t>                2. If the total cost is more than that in the previous step, undo the swap.</a:t>
            </a:r>
            <a:endParaRPr lang="en-US" dirty="0"/>
          </a:p>
          <a:p>
            <a:endParaRPr lang="en-US" dirty="0"/>
          </a:p>
        </p:txBody>
      </p:sp>
      <p:sp>
        <p:nvSpPr>
          <p:cNvPr id="4" name="Title 1"/>
          <p:cNvSpPr>
            <a:spLocks noGrp="1"/>
          </p:cNvSpPr>
          <p:nvPr>
            <p:ph type="title"/>
          </p:nvPr>
        </p:nvSpPr>
        <p:spPr>
          <a:xfrm>
            <a:off x="838200" y="365125"/>
            <a:ext cx="10515600" cy="1325563"/>
          </a:xfrm>
        </p:spPr>
        <p:txBody>
          <a:bodyPr/>
          <a:lstStyle/>
          <a:p>
            <a:r>
              <a:rPr lang="en-GB" b="1" dirty="0"/>
              <a:t>K-</a:t>
            </a:r>
            <a:r>
              <a:rPr lang="en-GB" b="1" dirty="0" err="1"/>
              <a:t>medoids</a:t>
            </a:r>
            <a:r>
              <a:rPr lang="en-GB" b="1" dirty="0"/>
              <a:t> Algorithm</a:t>
            </a:r>
            <a:endParaRPr 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 </a:t>
            </a:r>
            <a:r>
              <a:rPr lang="en-GB" dirty="0" err="1"/>
              <a:t>medoids</a:t>
            </a:r>
            <a:r>
              <a:rPr lang="en-GB" dirty="0"/>
              <a:t> Clustering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500384" y="1533378"/>
            <a:ext cx="7994114" cy="450166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00743" y="558353"/>
            <a:ext cx="11223171" cy="582067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4D6-D0EB-3C2A-92E8-58858000F7F7}"/>
              </a:ext>
            </a:extLst>
          </p:cNvPr>
          <p:cNvSpPr>
            <a:spLocks noGrp="1"/>
          </p:cNvSpPr>
          <p:nvPr>
            <p:ph type="title"/>
          </p:nvPr>
        </p:nvSpPr>
        <p:spPr>
          <a:xfrm>
            <a:off x="195943" y="136525"/>
            <a:ext cx="10515600" cy="1325563"/>
          </a:xfrm>
        </p:spPr>
        <p:txBody>
          <a:bodyPr/>
          <a:lstStyle/>
          <a:p>
            <a:r>
              <a:rPr lang="en-IN" b="1" dirty="0"/>
              <a:t>Performance Measures of Clustering</a:t>
            </a:r>
          </a:p>
        </p:txBody>
      </p:sp>
      <p:sp>
        <p:nvSpPr>
          <p:cNvPr id="4" name="Slide Number Placeholder 3">
            <a:extLst>
              <a:ext uri="{FF2B5EF4-FFF2-40B4-BE49-F238E27FC236}">
                <a16:creationId xmlns:a16="http://schemas.microsoft.com/office/drawing/2014/main" id="{FC0F10B0-7130-DFD0-A367-F87175CF9F8C}"/>
              </a:ext>
            </a:extLst>
          </p:cNvPr>
          <p:cNvSpPr>
            <a:spLocks noGrp="1"/>
          </p:cNvSpPr>
          <p:nvPr>
            <p:ph type="sldNum" sz="quarter" idx="12"/>
          </p:nvPr>
        </p:nvSpPr>
        <p:spPr/>
        <p:txBody>
          <a:bodyPr/>
          <a:lstStyle/>
          <a:p>
            <a:fld id="{BE9E9CF8-411C-534F-ACCE-E5CD2A84B69C}" type="slidenum">
              <a:rPr lang="en-US" smtClean="0"/>
              <a:t>53</a:t>
            </a:fld>
            <a:endParaRPr lang="en-US"/>
          </a:p>
        </p:txBody>
      </p:sp>
    </p:spTree>
    <p:extLst>
      <p:ext uri="{BB962C8B-B14F-4D97-AF65-F5344CB8AC3E}">
        <p14:creationId xmlns:p14="http://schemas.microsoft.com/office/powerpoint/2010/main" val="951401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Use cases of the clustering</a:t>
            </a:r>
            <a:br>
              <a:rPr lang="en-IN" b="1" dirty="0"/>
            </a:br>
            <a:endParaRPr lang="en-IN" dirty="0"/>
          </a:p>
        </p:txBody>
      </p:sp>
    </p:spTree>
    <p:extLst>
      <p:ext uri="{BB962C8B-B14F-4D97-AF65-F5344CB8AC3E}">
        <p14:creationId xmlns:p14="http://schemas.microsoft.com/office/powerpoint/2010/main" val="393470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746" y="586822"/>
            <a:ext cx="3560252" cy="1645920"/>
          </a:xfrm>
        </p:spPr>
        <p:txBody>
          <a:bodyPr>
            <a:normAutofit/>
          </a:bodyPr>
          <a:lstStyle/>
          <a:p>
            <a:r>
              <a:rPr lang="en-GB" sz="3200" b="1" u="sng" dirty="0"/>
              <a:t>Use Case </a:t>
            </a:r>
            <a:r>
              <a:rPr lang="en-IN" sz="3200" b="1" u="sng" dirty="0"/>
              <a:t>1</a:t>
            </a:r>
            <a:r>
              <a:rPr lang="en-IN" sz="3200" b="1" dirty="0"/>
              <a:t>. Customer segmentation</a:t>
            </a:r>
          </a:p>
        </p:txBody>
      </p:sp>
      <p:sp>
        <p:nvSpPr>
          <p:cNvPr id="3" name="Content Placeholder 2"/>
          <p:cNvSpPr>
            <a:spLocks noGrp="1"/>
          </p:cNvSpPr>
          <p:nvPr>
            <p:ph idx="1"/>
          </p:nvPr>
        </p:nvSpPr>
        <p:spPr>
          <a:xfrm>
            <a:off x="5351164" y="586821"/>
            <a:ext cx="6729618" cy="3597252"/>
          </a:xfrm>
        </p:spPr>
        <p:txBody>
          <a:bodyPr anchor="ctr">
            <a:normAutofit lnSpcReduction="10000"/>
          </a:bodyPr>
          <a:lstStyle/>
          <a:p>
            <a:r>
              <a:rPr lang="en-IN" sz="2400" dirty="0"/>
              <a:t>1. Collection of Data</a:t>
            </a:r>
          </a:p>
          <a:p>
            <a:r>
              <a:rPr lang="en-US" sz="2400" dirty="0"/>
              <a:t>Some of the features in the data are customer ID, gender, age, income(in K$), and spending score of customers based on spending behavior and nature.</a:t>
            </a:r>
          </a:p>
          <a:p>
            <a:r>
              <a:rPr lang="en-US" sz="2400" dirty="0"/>
              <a:t>This example aims to divide the customers into several groups and decide how to group customers in clusters to increase customer value and company revenue. This use case is commonly known as </a:t>
            </a:r>
            <a:r>
              <a:rPr lang="en-US" sz="2400" dirty="0">
                <a:hlinkClick r:id="rId2"/>
              </a:rPr>
              <a:t>customer segmentation</a:t>
            </a:r>
            <a:r>
              <a:rPr lang="en-US" sz="2400" dirty="0"/>
              <a:t>.</a:t>
            </a:r>
          </a:p>
          <a:p>
            <a:pPr marL="0" indent="0">
              <a:buNone/>
            </a:pPr>
            <a:endParaRPr lang="en-US" sz="2400" dirty="0"/>
          </a:p>
          <a:p>
            <a:endParaRPr lang="en-IN" sz="1400" dirty="0"/>
          </a:p>
        </p:txBody>
      </p:sp>
      <p:pic>
        <p:nvPicPr>
          <p:cNvPr id="4" name="Picture 2" descr="https://lh6.googleusercontent.com/2_RgjAveKV41BWvrWuGFPAPVZad08x6PF5uhkye-f4rjHitE1cVf-03LlLHiD2xg_mOnBDdXjU5XcAn7aLf46lLvv4VnXWUxqIapScDb-XidpLRYXUQEQ1uU7I-VgLaPQDWnAsi2=s0">
            <a:extLst>
              <a:ext uri="{FF2B5EF4-FFF2-40B4-BE49-F238E27FC236}">
                <a16:creationId xmlns:a16="http://schemas.microsoft.com/office/drawing/2014/main" id="{6A5CB359-6460-793C-ABA8-4F6D7C5654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8914" y="3622970"/>
            <a:ext cx="10322564" cy="278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9400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6.googleusercontent.com/2_RgjAveKV41BWvrWuGFPAPVZad08x6PF5uhkye-f4rjHitE1cVf-03LlLHiD2xg_mOnBDdXjU5XcAn7aLf46lLvv4VnXWUxqIapScDb-XidpLRYXUQEQ1uU7I-VgLaPQDWnAsi2=s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7339" y="2186609"/>
            <a:ext cx="6628986" cy="269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443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Import libraries</a:t>
            </a:r>
          </a:p>
        </p:txBody>
      </p:sp>
      <p:sp>
        <p:nvSpPr>
          <p:cNvPr id="3" name="Content Placeholder 2"/>
          <p:cNvSpPr>
            <a:spLocks noGrp="1"/>
          </p:cNvSpPr>
          <p:nvPr>
            <p:ph idx="1"/>
          </p:nvPr>
        </p:nvSpPr>
        <p:spPr/>
        <p:txBody>
          <a:bodyPr>
            <a:normAutofit lnSpcReduction="10000"/>
          </a:bodyPr>
          <a:lstStyle/>
          <a:p>
            <a:r>
              <a:rPr lang="en-IN" dirty="0"/>
              <a:t>import </a:t>
            </a:r>
            <a:r>
              <a:rPr lang="en-IN" dirty="0" err="1"/>
              <a:t>numpy</a:t>
            </a:r>
            <a:r>
              <a:rPr lang="en-IN" dirty="0"/>
              <a:t> as np</a:t>
            </a:r>
          </a:p>
          <a:p>
            <a:r>
              <a:rPr lang="en-IN" dirty="0"/>
              <a:t>import pandas as </a:t>
            </a:r>
            <a:r>
              <a:rPr lang="en-IN" dirty="0" err="1"/>
              <a:t>pd</a:t>
            </a:r>
            <a:endParaRPr lang="en-IN" dirty="0"/>
          </a:p>
          <a:p>
            <a:r>
              <a:rPr lang="en-IN" dirty="0"/>
              <a:t>import </a:t>
            </a:r>
            <a:r>
              <a:rPr lang="en-IN" dirty="0" err="1"/>
              <a:t>matplotlib.pyplot</a:t>
            </a:r>
            <a:r>
              <a:rPr lang="en-IN" dirty="0"/>
              <a:t> as plot</a:t>
            </a:r>
          </a:p>
          <a:p>
            <a:r>
              <a:rPr lang="en-IN" dirty="0"/>
              <a:t>import </a:t>
            </a:r>
            <a:r>
              <a:rPr lang="en-IN" dirty="0" err="1"/>
              <a:t>seaborn</a:t>
            </a:r>
            <a:r>
              <a:rPr lang="en-IN" dirty="0"/>
              <a:t> as </a:t>
            </a:r>
            <a:r>
              <a:rPr lang="en-IN" dirty="0" err="1"/>
              <a:t>sns</a:t>
            </a:r>
            <a:endParaRPr lang="en-IN" dirty="0"/>
          </a:p>
          <a:p>
            <a:r>
              <a:rPr lang="en-IN" dirty="0"/>
              <a:t>import </a:t>
            </a:r>
            <a:r>
              <a:rPr lang="en-IN" dirty="0" err="1"/>
              <a:t>plotly.express</a:t>
            </a:r>
            <a:r>
              <a:rPr lang="en-IN" dirty="0"/>
              <a:t> as </a:t>
            </a:r>
            <a:r>
              <a:rPr lang="en-IN" dirty="0" err="1"/>
              <a:t>pxp</a:t>
            </a:r>
            <a:endParaRPr lang="en-IN" dirty="0"/>
          </a:p>
          <a:p>
            <a:r>
              <a:rPr lang="en-IN" dirty="0"/>
              <a:t>import </a:t>
            </a:r>
            <a:r>
              <a:rPr lang="en-IN" dirty="0" err="1"/>
              <a:t>plotly.graph_objs</a:t>
            </a:r>
            <a:r>
              <a:rPr lang="en-IN" dirty="0"/>
              <a:t> as </a:t>
            </a:r>
            <a:r>
              <a:rPr lang="en-IN" dirty="0" err="1"/>
              <a:t>gph</a:t>
            </a:r>
            <a:endParaRPr lang="en-IN" dirty="0"/>
          </a:p>
          <a:p>
            <a:r>
              <a:rPr lang="en-IN" dirty="0"/>
              <a:t>from </a:t>
            </a:r>
            <a:r>
              <a:rPr lang="en-IN" dirty="0" err="1"/>
              <a:t>sklearn</a:t>
            </a:r>
            <a:r>
              <a:rPr lang="en-IN" dirty="0"/>
              <a:t> import metrics</a:t>
            </a:r>
          </a:p>
          <a:p>
            <a:r>
              <a:rPr lang="en-IN" dirty="0"/>
              <a:t>from </a:t>
            </a:r>
            <a:r>
              <a:rPr lang="en-IN" dirty="0" err="1"/>
              <a:t>sklearn.metrics</a:t>
            </a:r>
            <a:r>
              <a:rPr lang="en-IN" dirty="0"/>
              <a:t> import </a:t>
            </a:r>
            <a:r>
              <a:rPr lang="en-IN" dirty="0" err="1"/>
              <a:t>silhouette_score</a:t>
            </a:r>
            <a:endParaRPr lang="en-IN" dirty="0"/>
          </a:p>
          <a:p>
            <a:r>
              <a:rPr lang="en-IN" dirty="0"/>
              <a:t>from </a:t>
            </a:r>
            <a:r>
              <a:rPr lang="en-IN" dirty="0" err="1"/>
              <a:t>sklearn.cluster</a:t>
            </a:r>
            <a:r>
              <a:rPr lang="en-IN" dirty="0"/>
              <a:t> import </a:t>
            </a:r>
            <a:r>
              <a:rPr lang="en-IN" dirty="0" err="1"/>
              <a:t>KMeans</a:t>
            </a:r>
            <a:endParaRPr lang="en-IN" dirty="0"/>
          </a:p>
          <a:p>
            <a:endParaRPr lang="en-IN" dirty="0"/>
          </a:p>
        </p:txBody>
      </p:sp>
    </p:spTree>
    <p:extLst>
      <p:ext uri="{BB962C8B-B14F-4D97-AF65-F5344CB8AC3E}">
        <p14:creationId xmlns:p14="http://schemas.microsoft.com/office/powerpoint/2010/main" val="820326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Pre-processing of dataset</a:t>
            </a:r>
          </a:p>
        </p:txBody>
      </p:sp>
      <p:pic>
        <p:nvPicPr>
          <p:cNvPr id="5" name="Content Placeholder 4"/>
          <p:cNvPicPr>
            <a:picLocks noGrp="1" noChangeAspect="1"/>
          </p:cNvPicPr>
          <p:nvPr>
            <p:ph idx="1"/>
          </p:nvPr>
        </p:nvPicPr>
        <p:blipFill>
          <a:blip r:embed="rId2"/>
          <a:stretch>
            <a:fillRect/>
          </a:stretch>
        </p:blipFill>
        <p:spPr>
          <a:xfrm>
            <a:off x="2372198" y="1825625"/>
            <a:ext cx="7447604" cy="4351338"/>
          </a:xfrm>
          <a:prstGeom prst="rect">
            <a:avLst/>
          </a:prstGeom>
        </p:spPr>
      </p:pic>
    </p:spTree>
    <p:extLst>
      <p:ext uri="{BB962C8B-B14F-4D97-AF65-F5344CB8AC3E}">
        <p14:creationId xmlns:p14="http://schemas.microsoft.com/office/powerpoint/2010/main" val="2423776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577"/>
            <a:ext cx="10515600" cy="5693386"/>
          </a:xfrm>
        </p:spPr>
        <p:txBody>
          <a:bodyPr/>
          <a:lstStyle/>
          <a:p>
            <a:pPr marL="0" indent="0">
              <a:buNone/>
            </a:pPr>
            <a:r>
              <a:rPr lang="en-IN" dirty="0"/>
              <a:t>Handling Missing values:</a:t>
            </a:r>
          </a:p>
          <a:p>
            <a:r>
              <a:rPr lang="en-US" dirty="0"/>
              <a:t>Duplicate or missing values may give an incorrect view of the overall statistics of data.</a:t>
            </a:r>
          </a:p>
          <a:p>
            <a:r>
              <a:rPr lang="en-IN" dirty="0"/>
              <a:t>Ignore those tuples</a:t>
            </a:r>
          </a:p>
          <a:p>
            <a:r>
              <a:rPr lang="en-US" dirty="0"/>
              <a:t>Fill in the missing values </a:t>
            </a:r>
          </a:p>
          <a:p>
            <a:pPr marL="0" indent="0">
              <a:buNone/>
            </a:pPr>
            <a:endParaRPr lang="en-US" dirty="0"/>
          </a:p>
          <a:p>
            <a:pPr marL="0" indent="0">
              <a:buNone/>
            </a:pPr>
            <a:r>
              <a:rPr lang="en-IN" dirty="0"/>
              <a:t>Noisy Data and  Removing outliers:</a:t>
            </a:r>
            <a:endParaRPr lang="en-US" dirty="0"/>
          </a:p>
          <a:p>
            <a:r>
              <a:rPr lang="en-US" dirty="0"/>
              <a:t>Outliers and inconsistent data points often tend to disturb the model’s overall learning, leading to false predictions.</a:t>
            </a:r>
          </a:p>
          <a:p>
            <a:r>
              <a:rPr lang="en-IN" dirty="0"/>
              <a:t>Binning</a:t>
            </a:r>
          </a:p>
          <a:p>
            <a:endParaRPr lang="en-US" dirty="0"/>
          </a:p>
          <a:p>
            <a:endParaRPr lang="en-US" dirty="0"/>
          </a:p>
        </p:txBody>
      </p:sp>
    </p:spTree>
    <p:extLst>
      <p:ext uri="{BB962C8B-B14F-4D97-AF65-F5344CB8AC3E}">
        <p14:creationId xmlns:p14="http://schemas.microsoft.com/office/powerpoint/2010/main" val="55644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19D7-1E73-432C-B4CA-C7DC0521444D}"/>
              </a:ext>
            </a:extLst>
          </p:cNvPr>
          <p:cNvSpPr>
            <a:spLocks noGrp="1"/>
          </p:cNvSpPr>
          <p:nvPr>
            <p:ph type="title"/>
          </p:nvPr>
        </p:nvSpPr>
        <p:spPr>
          <a:xfrm>
            <a:off x="164122" y="39411"/>
            <a:ext cx="10515600" cy="1325563"/>
          </a:xfrm>
        </p:spPr>
        <p:txBody>
          <a:bodyPr/>
          <a:lstStyle/>
          <a:p>
            <a:r>
              <a:rPr lang="en-GB" b="1" dirty="0"/>
              <a:t>Introduction to PCA</a:t>
            </a:r>
            <a:endParaRPr lang="en-US" b="1" dirty="0"/>
          </a:p>
        </p:txBody>
      </p:sp>
      <p:sp>
        <p:nvSpPr>
          <p:cNvPr id="3" name="Content Placeholder 2">
            <a:extLst>
              <a:ext uri="{FF2B5EF4-FFF2-40B4-BE49-F238E27FC236}">
                <a16:creationId xmlns:a16="http://schemas.microsoft.com/office/drawing/2014/main" id="{9234AA13-8AC1-4ACC-AE01-6A4AAC98A5F4}"/>
              </a:ext>
            </a:extLst>
          </p:cNvPr>
          <p:cNvSpPr>
            <a:spLocks noGrp="1"/>
          </p:cNvSpPr>
          <p:nvPr>
            <p:ph idx="1"/>
          </p:nvPr>
        </p:nvSpPr>
        <p:spPr>
          <a:xfrm>
            <a:off x="838200" y="1364974"/>
            <a:ext cx="10515600" cy="4811989"/>
          </a:xfrm>
        </p:spPr>
        <p:txBody>
          <a:bodyPr>
            <a:normAutofit/>
          </a:bodyPr>
          <a:lstStyle/>
          <a:p>
            <a:pPr algn="just"/>
            <a:r>
              <a:rPr lang="en-GB" dirty="0"/>
              <a:t>Principal component analysis (PCA) is a </a:t>
            </a:r>
            <a:r>
              <a:rPr lang="en-GB" b="1" dirty="0"/>
              <a:t>statistical procedure </a:t>
            </a:r>
            <a:r>
              <a:rPr lang="en-GB" dirty="0"/>
              <a:t>that uses an </a:t>
            </a:r>
            <a:r>
              <a:rPr lang="en-GB" b="1" dirty="0"/>
              <a:t>orthogonal transformation </a:t>
            </a:r>
            <a:r>
              <a:rPr lang="en-GB" dirty="0"/>
              <a:t>to convert a set of observations of possibly correlated variables into a set of values of linearly uncorrelated variables called principal components.</a:t>
            </a:r>
          </a:p>
          <a:p>
            <a:pPr algn="just"/>
            <a:r>
              <a:rPr lang="en-GB" dirty="0"/>
              <a:t> The number of principal components is less than or equal to the smaller of the number of original variables or the number of observations. </a:t>
            </a:r>
          </a:p>
        </p:txBody>
      </p:sp>
      <p:sp>
        <p:nvSpPr>
          <p:cNvPr id="4" name="Rectangle 3">
            <a:extLst>
              <a:ext uri="{FF2B5EF4-FFF2-40B4-BE49-F238E27FC236}">
                <a16:creationId xmlns:a16="http://schemas.microsoft.com/office/drawing/2014/main" id="{95C8D6EE-61B8-4427-BE00-5F8FE0B9E6A3}"/>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580FEF2-6119-401F-BD4A-ADE5AB522AE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51DE18-F2D3-4991-BBD5-E7C3A03D2D05}"/>
              </a:ext>
            </a:extLst>
          </p:cNvPr>
          <p:cNvSpPr>
            <a:spLocks noGrp="1"/>
          </p:cNvSpPr>
          <p:nvPr>
            <p:ph type="sldNum" sz="quarter" idx="12"/>
          </p:nvPr>
        </p:nvSpPr>
        <p:spPr/>
        <p:txBody>
          <a:bodyPr/>
          <a:lstStyle/>
          <a:p>
            <a:fld id="{91209BF4-3111-4E0E-B6E9-1CCEB151FC7D}" type="slidenum">
              <a:rPr lang="en-US" smtClean="0"/>
              <a:pPr/>
              <a:t>6</a:t>
            </a:fld>
            <a:endParaRPr lang="en-US"/>
          </a:p>
        </p:txBody>
      </p:sp>
    </p:spTree>
    <p:extLst>
      <p:ext uri="{BB962C8B-B14F-4D97-AF65-F5344CB8AC3E}">
        <p14:creationId xmlns:p14="http://schemas.microsoft.com/office/powerpoint/2010/main" val="19946674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Data Transformation</a:t>
            </a:r>
          </a:p>
          <a:p>
            <a:endParaRPr lang="en-US" dirty="0"/>
          </a:p>
          <a:p>
            <a:endParaRPr lang="en-IN" dirty="0"/>
          </a:p>
        </p:txBody>
      </p:sp>
      <p:pic>
        <p:nvPicPr>
          <p:cNvPr id="4" name="Picture 3"/>
          <p:cNvPicPr>
            <a:picLocks noChangeAspect="1"/>
          </p:cNvPicPr>
          <p:nvPr/>
        </p:nvPicPr>
        <p:blipFill>
          <a:blip r:embed="rId2"/>
          <a:stretch>
            <a:fillRect/>
          </a:stretch>
        </p:blipFill>
        <p:spPr>
          <a:xfrm>
            <a:off x="838199" y="1116622"/>
            <a:ext cx="8859715" cy="5301763"/>
          </a:xfrm>
          <a:prstGeom prst="rect">
            <a:avLst/>
          </a:prstGeom>
        </p:spPr>
      </p:pic>
    </p:spTree>
    <p:extLst>
      <p:ext uri="{BB962C8B-B14F-4D97-AF65-F5344CB8AC3E}">
        <p14:creationId xmlns:p14="http://schemas.microsoft.com/office/powerpoint/2010/main" val="74706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0" dirty="0">
                <a:solidFill>
                  <a:srgbClr val="445678"/>
                </a:solidFill>
                <a:effectLst/>
                <a:latin typeface="Nunito Sans" pitchFamily="2" charset="0"/>
              </a:rPr>
              <a:t>Step 4: Use K-means clustering</a:t>
            </a:r>
            <a:br>
              <a:rPr lang="en-GB" b="1" i="0" dirty="0">
                <a:solidFill>
                  <a:srgbClr val="445678"/>
                </a:solidFill>
                <a:effectLst/>
                <a:latin typeface="Nunito Sans" pitchFamily="2" charset="0"/>
              </a:rPr>
            </a:br>
            <a:endParaRPr lang="en-IN" dirty="0"/>
          </a:p>
        </p:txBody>
      </p:sp>
      <p:sp>
        <p:nvSpPr>
          <p:cNvPr id="3" name="Content Placeholder 2"/>
          <p:cNvSpPr>
            <a:spLocks noGrp="1"/>
          </p:cNvSpPr>
          <p:nvPr>
            <p:ph idx="1"/>
          </p:nvPr>
        </p:nvSpPr>
        <p:spPr/>
        <p:txBody>
          <a:bodyPr/>
          <a:lstStyle/>
          <a:p>
            <a:r>
              <a:rPr lang="en-GB" b="0" i="0" dirty="0">
                <a:solidFill>
                  <a:srgbClr val="000000"/>
                </a:solidFill>
                <a:effectLst/>
                <a:latin typeface="Nunito Sans" pitchFamily="2" charset="0"/>
              </a:rPr>
              <a:t>it finds all of the different “clusters” and groups them together while keeping them as small as possible. That means that you end up with the most possible customer segments to interpret.</a:t>
            </a:r>
          </a:p>
          <a:p>
            <a:r>
              <a:rPr lang="en-GB" b="0" i="0" dirty="0">
                <a:solidFill>
                  <a:srgbClr val="000000"/>
                </a:solidFill>
                <a:effectLst/>
                <a:latin typeface="Nunito Sans" pitchFamily="2" charset="0"/>
              </a:rPr>
              <a:t>an “</a:t>
            </a:r>
            <a:r>
              <a:rPr lang="en-GB" b="0" i="0" u="none" strike="noStrike" dirty="0">
                <a:solidFill>
                  <a:srgbClr val="C92227"/>
                </a:solidFill>
                <a:effectLst/>
                <a:latin typeface="Nunito Sans" pitchFamily="2" charset="0"/>
                <a:hlinkClick r:id="rId2"/>
              </a:rPr>
              <a:t>elbow</a:t>
            </a:r>
            <a:r>
              <a:rPr lang="en-GB" b="0" i="0" dirty="0">
                <a:solidFill>
                  <a:srgbClr val="000000"/>
                </a:solidFill>
                <a:effectLst/>
                <a:latin typeface="Nunito Sans" pitchFamily="2" charset="0"/>
              </a:rPr>
              <a:t>” at </a:t>
            </a:r>
            <a:r>
              <a:rPr lang="en-GB" b="0" i="1" dirty="0">
                <a:solidFill>
                  <a:srgbClr val="000000"/>
                </a:solidFill>
                <a:effectLst/>
                <a:latin typeface="Nunito Sans" pitchFamily="2" charset="0"/>
              </a:rPr>
              <a:t>k=4</a:t>
            </a:r>
            <a:r>
              <a:rPr lang="en-GB" b="0" i="0" dirty="0">
                <a:solidFill>
                  <a:srgbClr val="000000"/>
                </a:solidFill>
                <a:effectLst/>
                <a:latin typeface="Nunito Sans" pitchFamily="2" charset="0"/>
              </a:rPr>
              <a:t> tells us that four customer groups are ideal for this dataset. </a:t>
            </a:r>
            <a:endParaRPr lang="en-IN" dirty="0"/>
          </a:p>
        </p:txBody>
      </p:sp>
    </p:spTree>
    <p:extLst>
      <p:ext uri="{BB962C8B-B14F-4D97-AF65-F5344CB8AC3E}">
        <p14:creationId xmlns:p14="http://schemas.microsoft.com/office/powerpoint/2010/main" val="485166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0" dirty="0">
                <a:solidFill>
                  <a:srgbClr val="445678"/>
                </a:solidFill>
                <a:effectLst/>
                <a:latin typeface="Nunito Sans" pitchFamily="2" charset="0"/>
              </a:rPr>
              <a:t>Step 5: Visualization and interpretation</a:t>
            </a:r>
            <a:br>
              <a:rPr lang="en-GB" b="1" i="0" dirty="0">
                <a:solidFill>
                  <a:srgbClr val="445678"/>
                </a:solidFill>
                <a:effectLst/>
                <a:latin typeface="Nunito Sans" pitchFamily="2" charset="0"/>
              </a:rPr>
            </a:br>
            <a:endParaRPr lang="en-IN" dirty="0"/>
          </a:p>
        </p:txBody>
      </p:sp>
      <p:sp>
        <p:nvSpPr>
          <p:cNvPr id="3" name="Content Placeholder 2"/>
          <p:cNvSpPr>
            <a:spLocks noGrp="1"/>
          </p:cNvSpPr>
          <p:nvPr>
            <p:ph idx="1"/>
          </p:nvPr>
        </p:nvSpPr>
        <p:spPr/>
        <p:txBody>
          <a:bodyPr/>
          <a:lstStyle/>
          <a:p>
            <a:r>
              <a:rPr lang="en-GB" b="0" i="0" dirty="0">
                <a:solidFill>
                  <a:srgbClr val="000000"/>
                </a:solidFill>
                <a:effectLst/>
                <a:latin typeface="Nunito Sans" pitchFamily="2" charset="0"/>
              </a:rPr>
              <a:t> visualize the findings and interpret it to grow your business. </a:t>
            </a:r>
          </a:p>
          <a:p>
            <a:r>
              <a:rPr lang="en-GB" b="0" i="0" dirty="0">
                <a:solidFill>
                  <a:srgbClr val="000000"/>
                </a:solidFill>
                <a:effectLst/>
                <a:latin typeface="Nunito Sans" pitchFamily="2" charset="0"/>
              </a:rPr>
              <a:t>There are four customer groups with various product orders, spending, and return rate amounts. This allowed the company to clearly see the most favourable customer profile to target.</a:t>
            </a:r>
            <a:endParaRPr lang="en-IN" dirty="0"/>
          </a:p>
        </p:txBody>
      </p:sp>
    </p:spTree>
    <p:extLst>
      <p:ext uri="{BB962C8B-B14F-4D97-AF65-F5344CB8AC3E}">
        <p14:creationId xmlns:p14="http://schemas.microsoft.com/office/powerpoint/2010/main" val="3469821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6" y="502920"/>
            <a:ext cx="3419856" cy="1463040"/>
          </a:xfrm>
        </p:spPr>
        <p:txBody>
          <a:bodyPr anchor="ctr">
            <a:normAutofit/>
          </a:bodyPr>
          <a:lstStyle/>
          <a:p>
            <a:r>
              <a:rPr lang="en-GB" sz="3000" b="1" u="sng"/>
              <a:t>Use Case 2: </a:t>
            </a:r>
            <a:r>
              <a:rPr lang="en-IN" sz="3000" b="1" i="0">
                <a:effectLst/>
                <a:latin typeface="sohne"/>
              </a:rPr>
              <a:t>News Article Clustering </a:t>
            </a:r>
            <a:br>
              <a:rPr lang="en-IN" sz="3000" b="1" i="0">
                <a:effectLst/>
                <a:latin typeface="sohne"/>
              </a:rPr>
            </a:br>
            <a:endParaRPr lang="en-IN" sz="3000" b="1" u="sng"/>
          </a:p>
        </p:txBody>
      </p:sp>
      <p:sp>
        <p:nvSpPr>
          <p:cNvPr id="3" name="Content Placeholder 2"/>
          <p:cNvSpPr>
            <a:spLocks noGrp="1"/>
          </p:cNvSpPr>
          <p:nvPr>
            <p:ph idx="1"/>
          </p:nvPr>
        </p:nvSpPr>
        <p:spPr>
          <a:xfrm>
            <a:off x="4654295" y="502919"/>
            <a:ext cx="6894576" cy="1997393"/>
          </a:xfrm>
        </p:spPr>
        <p:txBody>
          <a:bodyPr anchor="ctr">
            <a:normAutofit lnSpcReduction="10000"/>
          </a:bodyPr>
          <a:lstStyle/>
          <a:p>
            <a:r>
              <a:rPr lang="en-GB" sz="2400" b="1" dirty="0"/>
              <a:t>Step 1: Dataset</a:t>
            </a:r>
          </a:p>
          <a:p>
            <a:r>
              <a:rPr lang="en-GB" sz="2400" b="0" i="0" dirty="0">
                <a:effectLst/>
                <a:latin typeface="source-serif-pro"/>
              </a:rPr>
              <a:t>The data I am using is roughly 97k news articles that come from the years 2013–2017 and range from roughly 2k-15k characters in length. I store the dataset in a pandas </a:t>
            </a:r>
            <a:r>
              <a:rPr lang="en-GB" sz="2400" b="0" i="0" dirty="0" err="1">
                <a:effectLst/>
                <a:latin typeface="source-serif-pro"/>
              </a:rPr>
              <a:t>dataframe</a:t>
            </a:r>
            <a:r>
              <a:rPr lang="en-GB" sz="2400" b="0" i="0" dirty="0">
                <a:effectLst/>
                <a:latin typeface="source-serif-pro"/>
              </a:rPr>
              <a:t> for analysis, preview shown below.</a:t>
            </a:r>
          </a:p>
          <a:p>
            <a:endParaRPr lang="en-IN" sz="1700" dirty="0"/>
          </a:p>
        </p:txBody>
      </p:sp>
      <p:pic>
        <p:nvPicPr>
          <p:cNvPr id="1026" name="Picture 2">
            <a:extLst>
              <a:ext uri="{FF2B5EF4-FFF2-40B4-BE49-F238E27FC236}">
                <a16:creationId xmlns:a16="http://schemas.microsoft.com/office/drawing/2014/main" id="{7A570A65-DB74-2E02-282C-178C5F438F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987754"/>
            <a:ext cx="10917936" cy="336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308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CFC0-B2EC-FD48-B112-E849C73176BF}"/>
              </a:ext>
            </a:extLst>
          </p:cNvPr>
          <p:cNvSpPr>
            <a:spLocks noGrp="1"/>
          </p:cNvSpPr>
          <p:nvPr>
            <p:ph type="title"/>
          </p:nvPr>
        </p:nvSpPr>
        <p:spPr/>
        <p:txBody>
          <a:bodyPr/>
          <a:lstStyle/>
          <a:p>
            <a:r>
              <a:rPr lang="en-GB" dirty="0"/>
              <a:t>Data </a:t>
            </a:r>
            <a:r>
              <a:rPr lang="en-IN" b="1" i="0" dirty="0" err="1">
                <a:solidFill>
                  <a:srgbClr val="292929"/>
                </a:solidFill>
                <a:effectLst/>
                <a:latin typeface="sohne"/>
              </a:rPr>
              <a:t>Preprocessing</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9C7B663-A827-A5C6-6CC1-0085A6DEA4CC}"/>
              </a:ext>
            </a:extLst>
          </p:cNvPr>
          <p:cNvSpPr>
            <a:spLocks noGrp="1"/>
          </p:cNvSpPr>
          <p:nvPr>
            <p:ph idx="1"/>
          </p:nvPr>
        </p:nvSpPr>
        <p:spPr/>
        <p:txBody>
          <a:bodyPr/>
          <a:lstStyle/>
          <a:p>
            <a:pPr algn="l">
              <a:buFont typeface="+mj-lt"/>
              <a:buAutoNum type="arabicPeriod"/>
            </a:pPr>
            <a:r>
              <a:rPr lang="en-GB" b="0" i="0" dirty="0">
                <a:solidFill>
                  <a:srgbClr val="292929"/>
                </a:solidFill>
                <a:effectLst/>
                <a:latin typeface="source-serif-pro"/>
              </a:rPr>
              <a:t>Eliminate non </a:t>
            </a:r>
            <a:r>
              <a:rPr lang="en-GB" b="0" i="0" dirty="0" err="1">
                <a:solidFill>
                  <a:srgbClr val="292929"/>
                </a:solidFill>
                <a:effectLst/>
                <a:latin typeface="source-serif-pro"/>
              </a:rPr>
              <a:t>english</a:t>
            </a:r>
            <a:r>
              <a:rPr lang="en-GB" b="0" i="0" dirty="0">
                <a:solidFill>
                  <a:srgbClr val="292929"/>
                </a:solidFill>
                <a:effectLst/>
                <a:latin typeface="source-serif-pro"/>
              </a:rPr>
              <a:t> articles</a:t>
            </a:r>
          </a:p>
          <a:p>
            <a:pPr algn="l">
              <a:buFont typeface="+mj-lt"/>
              <a:buAutoNum type="arabicPeriod"/>
            </a:pPr>
            <a:r>
              <a:rPr lang="en-GB" b="0" i="0" dirty="0">
                <a:solidFill>
                  <a:srgbClr val="292929"/>
                </a:solidFill>
                <a:effectLst/>
                <a:latin typeface="source-serif-pro"/>
              </a:rPr>
              <a:t>Tokenize, lemmatize, and stem words within each article</a:t>
            </a:r>
          </a:p>
          <a:p>
            <a:pPr algn="l">
              <a:buFont typeface="+mj-lt"/>
              <a:buAutoNum type="arabicPeriod"/>
            </a:pPr>
            <a:r>
              <a:rPr lang="en-GB" b="0" i="0" dirty="0">
                <a:solidFill>
                  <a:srgbClr val="292929"/>
                </a:solidFill>
                <a:effectLst/>
                <a:latin typeface="source-serif-pro"/>
              </a:rPr>
              <a:t>Concatenate words of each record into a string and convert the entire pandas series into a list of strings</a:t>
            </a:r>
          </a:p>
          <a:p>
            <a:pPr algn="l">
              <a:buFont typeface="+mj-lt"/>
              <a:buAutoNum type="arabicPeriod"/>
            </a:pPr>
            <a:r>
              <a:rPr lang="en-GB" b="0" i="0" dirty="0">
                <a:solidFill>
                  <a:srgbClr val="292929"/>
                </a:solidFill>
                <a:effectLst/>
                <a:latin typeface="source-serif-pro"/>
              </a:rPr>
              <a:t>Perform Count Vectorization and remove stop words</a:t>
            </a:r>
          </a:p>
          <a:p>
            <a:endParaRPr lang="en-IN" dirty="0"/>
          </a:p>
        </p:txBody>
      </p:sp>
    </p:spTree>
    <p:extLst>
      <p:ext uri="{BB962C8B-B14F-4D97-AF65-F5344CB8AC3E}">
        <p14:creationId xmlns:p14="http://schemas.microsoft.com/office/powerpoint/2010/main" val="34426808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D73A-AD92-8512-3A1B-DF55F7A86E5C}"/>
              </a:ext>
            </a:extLst>
          </p:cNvPr>
          <p:cNvSpPr>
            <a:spLocks noGrp="1"/>
          </p:cNvSpPr>
          <p:nvPr>
            <p:ph type="title"/>
          </p:nvPr>
        </p:nvSpPr>
        <p:spPr/>
        <p:txBody>
          <a:bodyPr/>
          <a:lstStyle/>
          <a:p>
            <a:r>
              <a:rPr lang="en-GB" dirty="0"/>
              <a:t>Apply </a:t>
            </a:r>
            <a:r>
              <a:rPr lang="en-GB" b="0" i="0" dirty="0">
                <a:solidFill>
                  <a:srgbClr val="292929"/>
                </a:solidFill>
                <a:effectLst/>
                <a:latin typeface="source-serif-pro"/>
              </a:rPr>
              <a:t>K-Means Clustering algorithm </a:t>
            </a:r>
            <a:endParaRPr lang="en-IN" dirty="0"/>
          </a:p>
        </p:txBody>
      </p:sp>
      <p:sp>
        <p:nvSpPr>
          <p:cNvPr id="3" name="Content Placeholder 2">
            <a:extLst>
              <a:ext uri="{FF2B5EF4-FFF2-40B4-BE49-F238E27FC236}">
                <a16:creationId xmlns:a16="http://schemas.microsoft.com/office/drawing/2014/main" id="{5E73955A-487F-BC07-CD00-549BA0B1DED4}"/>
              </a:ext>
            </a:extLst>
          </p:cNvPr>
          <p:cNvSpPr>
            <a:spLocks noGrp="1"/>
          </p:cNvSpPr>
          <p:nvPr>
            <p:ph idx="1"/>
          </p:nvPr>
        </p:nvSpPr>
        <p:spPr/>
        <p:txBody>
          <a:bodyPr/>
          <a:lstStyle/>
          <a:p>
            <a:r>
              <a:rPr lang="en-GB" b="0" i="0" dirty="0">
                <a:solidFill>
                  <a:srgbClr val="292929"/>
                </a:solidFill>
                <a:effectLst/>
                <a:latin typeface="source-serif-pro"/>
              </a:rPr>
              <a:t>K-Means Clustering algorithm which groups data points into a set amount of clusters based on the point’s location relative to the ‘centroids’. </a:t>
            </a:r>
          </a:p>
          <a:p>
            <a:endParaRPr lang="en-IN" dirty="0"/>
          </a:p>
        </p:txBody>
      </p:sp>
      <p:pic>
        <p:nvPicPr>
          <p:cNvPr id="2050" name="Picture 2">
            <a:extLst>
              <a:ext uri="{FF2B5EF4-FFF2-40B4-BE49-F238E27FC236}">
                <a16:creationId xmlns:a16="http://schemas.microsoft.com/office/drawing/2014/main" id="{645B6203-85CD-943F-0442-D7F154A2E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928938"/>
            <a:ext cx="6291263" cy="309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49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5E1-EAA8-1DA6-2BDB-3E1FB266A8D6}"/>
              </a:ext>
            </a:extLst>
          </p:cNvPr>
          <p:cNvSpPr>
            <a:spLocks noGrp="1"/>
          </p:cNvSpPr>
          <p:nvPr>
            <p:ph type="title"/>
          </p:nvPr>
        </p:nvSpPr>
        <p:spPr/>
        <p:txBody>
          <a:bodyPr/>
          <a:lstStyle/>
          <a:p>
            <a:r>
              <a:rPr lang="en-GB" b="0" i="0" dirty="0">
                <a:solidFill>
                  <a:srgbClr val="292929"/>
                </a:solidFill>
                <a:effectLst/>
                <a:latin typeface="source-serif-pro"/>
              </a:rPr>
              <a:t>Now let’s look at the top words in each cluster:</a:t>
            </a:r>
            <a:endParaRPr lang="en-IN" dirty="0"/>
          </a:p>
        </p:txBody>
      </p:sp>
      <p:sp>
        <p:nvSpPr>
          <p:cNvPr id="3" name="Content Placeholder 2">
            <a:extLst>
              <a:ext uri="{FF2B5EF4-FFF2-40B4-BE49-F238E27FC236}">
                <a16:creationId xmlns:a16="http://schemas.microsoft.com/office/drawing/2014/main" id="{985D9A6E-8923-D8F4-4094-AEDD1F5EF94F}"/>
              </a:ext>
            </a:extLst>
          </p:cNvPr>
          <p:cNvSpPr>
            <a:spLocks noGrp="1"/>
          </p:cNvSpPr>
          <p:nvPr>
            <p:ph idx="1"/>
          </p:nvPr>
        </p:nvSpPr>
        <p:spPr/>
        <p:txBody>
          <a:bodyPr>
            <a:normAutofit lnSpcReduction="10000"/>
          </a:bodyPr>
          <a:lstStyle/>
          <a:p>
            <a:pPr algn="l">
              <a:buFont typeface="Arial" panose="020B0604020202020204" pitchFamily="34" charset="0"/>
              <a:buChar char="•"/>
            </a:pPr>
            <a:r>
              <a:rPr lang="en-GB" b="1" i="0" dirty="0">
                <a:solidFill>
                  <a:srgbClr val="292929"/>
                </a:solidFill>
                <a:effectLst/>
                <a:latin typeface="source-serif-pro"/>
              </a:rPr>
              <a:t>Cluster 0</a:t>
            </a:r>
            <a:r>
              <a:rPr lang="en-GB" b="0" i="0" dirty="0">
                <a:solidFill>
                  <a:srgbClr val="292929"/>
                </a:solidFill>
                <a:effectLst/>
                <a:latin typeface="source-serif-pro"/>
              </a:rPr>
              <a:t>: state, new, year, president, people, nation, one, unit, country, govern</a:t>
            </a:r>
          </a:p>
          <a:p>
            <a:pPr algn="l">
              <a:buFont typeface="Arial" panose="020B0604020202020204" pitchFamily="34" charset="0"/>
              <a:buChar char="•"/>
            </a:pPr>
            <a:r>
              <a:rPr lang="en-GB" b="1" i="0" dirty="0">
                <a:solidFill>
                  <a:srgbClr val="292929"/>
                </a:solidFill>
                <a:effectLst/>
                <a:latin typeface="source-serif-pro"/>
              </a:rPr>
              <a:t>Cluster 1</a:t>
            </a:r>
            <a:r>
              <a:rPr lang="en-GB" b="0" i="0" dirty="0">
                <a:solidFill>
                  <a:srgbClr val="292929"/>
                </a:solidFill>
                <a:effectLst/>
                <a:latin typeface="source-serif-pro"/>
              </a:rPr>
              <a:t>: Trump, president, Donald, would, white, house, campaign, American, Washington, administration, nation</a:t>
            </a:r>
          </a:p>
          <a:p>
            <a:pPr algn="l">
              <a:buFont typeface="Arial" panose="020B0604020202020204" pitchFamily="34" charset="0"/>
              <a:buChar char="•"/>
            </a:pPr>
            <a:r>
              <a:rPr lang="en-GB" b="1" i="0" dirty="0">
                <a:solidFill>
                  <a:srgbClr val="292929"/>
                </a:solidFill>
                <a:effectLst/>
                <a:latin typeface="source-serif-pro"/>
              </a:rPr>
              <a:t>Cluster 2</a:t>
            </a:r>
            <a:r>
              <a:rPr lang="en-GB" b="0" i="0" dirty="0">
                <a:solidFill>
                  <a:srgbClr val="292929"/>
                </a:solidFill>
                <a:effectLst/>
                <a:latin typeface="source-serif-pro"/>
              </a:rPr>
              <a:t>: Trump, republican, party, Donald, democrat, presidential, senate, candidate, GOP, voter, nominee</a:t>
            </a:r>
          </a:p>
          <a:p>
            <a:pPr algn="l">
              <a:buFont typeface="Arial" panose="020B0604020202020204" pitchFamily="34" charset="0"/>
              <a:buChar char="•"/>
            </a:pPr>
            <a:r>
              <a:rPr lang="en-GB" b="1" i="0" dirty="0">
                <a:solidFill>
                  <a:srgbClr val="292929"/>
                </a:solidFill>
                <a:effectLst/>
                <a:latin typeface="source-serif-pro"/>
              </a:rPr>
              <a:t>Cluster 3</a:t>
            </a:r>
            <a:r>
              <a:rPr lang="en-GB" b="0" i="0" dirty="0">
                <a:solidFill>
                  <a:srgbClr val="292929"/>
                </a:solidFill>
                <a:effectLst/>
                <a:latin typeface="source-serif-pro"/>
              </a:rPr>
              <a:t>: one, year, new, first, world, game, live, week, people, make, get, say, work, show</a:t>
            </a:r>
          </a:p>
          <a:p>
            <a:pPr algn="l">
              <a:buFont typeface="Arial" panose="020B0604020202020204" pitchFamily="34" charset="0"/>
              <a:buChar char="•"/>
            </a:pPr>
            <a:r>
              <a:rPr lang="en-GB" b="1" i="0" dirty="0">
                <a:solidFill>
                  <a:srgbClr val="292929"/>
                </a:solidFill>
                <a:effectLst/>
                <a:latin typeface="source-serif-pro"/>
              </a:rPr>
              <a:t>Cluster 4</a:t>
            </a:r>
            <a:r>
              <a:rPr lang="en-GB" b="0" i="0" dirty="0">
                <a:solidFill>
                  <a:srgbClr val="292929"/>
                </a:solidFill>
                <a:effectLst/>
                <a:latin typeface="source-serif-pro"/>
              </a:rPr>
              <a:t>: Clinton, Hillary, Trump, democrat, campaign, Sanders, presidential, election, emails, Bernie, support</a:t>
            </a:r>
          </a:p>
          <a:p>
            <a:endParaRPr lang="en-IN" dirty="0"/>
          </a:p>
        </p:txBody>
      </p:sp>
    </p:spTree>
    <p:extLst>
      <p:ext uri="{BB962C8B-B14F-4D97-AF65-F5344CB8AC3E}">
        <p14:creationId xmlns:p14="http://schemas.microsoft.com/office/powerpoint/2010/main" val="8389943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2FCB-3962-0FB2-8F73-545F8070B74E}"/>
              </a:ext>
            </a:extLst>
          </p:cNvPr>
          <p:cNvSpPr>
            <a:spLocks noGrp="1"/>
          </p:cNvSpPr>
          <p:nvPr>
            <p:ph type="title"/>
          </p:nvPr>
        </p:nvSpPr>
        <p:spPr/>
        <p:txBody>
          <a:bodyPr/>
          <a:lstStyle/>
          <a:p>
            <a:r>
              <a:rPr lang="en-GB" b="1" u="sng" dirty="0"/>
              <a:t>Use case 3</a:t>
            </a:r>
            <a:r>
              <a:rPr lang="en-GB" b="1" dirty="0"/>
              <a:t>: Classification of social network users</a:t>
            </a:r>
            <a:endParaRPr lang="en-IN" b="1" dirty="0"/>
          </a:p>
        </p:txBody>
      </p:sp>
      <p:sp>
        <p:nvSpPr>
          <p:cNvPr id="3" name="Content Placeholder 2">
            <a:extLst>
              <a:ext uri="{FF2B5EF4-FFF2-40B4-BE49-F238E27FC236}">
                <a16:creationId xmlns:a16="http://schemas.microsoft.com/office/drawing/2014/main" id="{D5C82A50-BE54-F484-77EE-DF4B1527E3BE}"/>
              </a:ext>
            </a:extLst>
          </p:cNvPr>
          <p:cNvSpPr>
            <a:spLocks noGrp="1"/>
          </p:cNvSpPr>
          <p:nvPr>
            <p:ph idx="1"/>
          </p:nvPr>
        </p:nvSpPr>
        <p:spPr/>
        <p:txBody>
          <a:bodyPr/>
          <a:lstStyle/>
          <a:p>
            <a:pPr algn="l"/>
            <a:r>
              <a:rPr lang="en-GB" b="0" i="0" dirty="0">
                <a:solidFill>
                  <a:srgbClr val="333333"/>
                </a:solidFill>
                <a:effectLst/>
                <a:latin typeface="Karla" panose="020B0604020202020204" pitchFamily="2" charset="0"/>
              </a:rPr>
              <a:t>Each network consists of:</a:t>
            </a:r>
          </a:p>
          <a:p>
            <a:pPr algn="l">
              <a:buFont typeface="Arial" panose="020B0604020202020204" pitchFamily="34" charset="0"/>
              <a:buChar char="•"/>
            </a:pPr>
            <a:r>
              <a:rPr lang="en-GB" b="0" i="0" dirty="0">
                <a:solidFill>
                  <a:srgbClr val="333333"/>
                </a:solidFill>
                <a:effectLst/>
                <a:latin typeface="Karla" panose="020B0604020202020204" pitchFamily="2" charset="0"/>
              </a:rPr>
              <a:t>Nodes: The individuals whose network we are building.</a:t>
            </a:r>
          </a:p>
          <a:p>
            <a:pPr algn="l">
              <a:buFont typeface="Arial" panose="020B0604020202020204" pitchFamily="34" charset="0"/>
              <a:buChar char="•"/>
            </a:pPr>
            <a:r>
              <a:rPr lang="en-GB" b="0" i="0" dirty="0">
                <a:solidFill>
                  <a:srgbClr val="333333"/>
                </a:solidFill>
                <a:effectLst/>
                <a:latin typeface="Karla" panose="020B0604020202020204" pitchFamily="2" charset="0"/>
              </a:rPr>
              <a:t>Edges: The connection between the nodes. It represents a relationship between the nodes of the network.</a:t>
            </a:r>
          </a:p>
          <a:p>
            <a:r>
              <a:rPr lang="en-GB" b="0" i="0" dirty="0">
                <a:solidFill>
                  <a:srgbClr val="333333"/>
                </a:solidFill>
                <a:effectLst/>
                <a:latin typeface="Karla" panose="020B0604020202020204" pitchFamily="2" charset="0"/>
              </a:rPr>
              <a:t>The first network that we create is a group of people who work together. This is called a </a:t>
            </a:r>
            <a:r>
              <a:rPr lang="en-GB" b="1" i="0" dirty="0">
                <a:solidFill>
                  <a:srgbClr val="333333"/>
                </a:solidFill>
                <a:effectLst/>
                <a:latin typeface="Karla" pitchFamily="2" charset="0"/>
              </a:rPr>
              <a:t>symmetric network</a:t>
            </a:r>
            <a:r>
              <a:rPr lang="en-GB" b="0" i="0" dirty="0">
                <a:solidFill>
                  <a:srgbClr val="333333"/>
                </a:solidFill>
                <a:effectLst/>
                <a:latin typeface="Karla" pitchFamily="2" charset="0"/>
              </a:rPr>
              <a:t> because the relationship “working together” is a symmetric relationship: If A is related to B, B is also related to A.</a:t>
            </a:r>
            <a:endParaRPr lang="en-IN" dirty="0"/>
          </a:p>
        </p:txBody>
      </p:sp>
    </p:spTree>
    <p:extLst>
      <p:ext uri="{BB962C8B-B14F-4D97-AF65-F5344CB8AC3E}">
        <p14:creationId xmlns:p14="http://schemas.microsoft.com/office/powerpoint/2010/main" val="1858102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4237-CD92-25F0-0CCE-AB329BF085C3}"/>
              </a:ext>
            </a:extLst>
          </p:cNvPr>
          <p:cNvSpPr>
            <a:spLocks noGrp="1"/>
          </p:cNvSpPr>
          <p:nvPr>
            <p:ph type="title"/>
          </p:nvPr>
        </p:nvSpPr>
        <p:spPr>
          <a:xfrm>
            <a:off x="645064" y="525982"/>
            <a:ext cx="4282983" cy="1200361"/>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2697791C-F4EE-2518-D886-99512B106802}"/>
              </a:ext>
            </a:extLst>
          </p:cNvPr>
          <p:cNvSpPr>
            <a:spLocks noGrp="1"/>
          </p:cNvSpPr>
          <p:nvPr>
            <p:ph idx="1"/>
          </p:nvPr>
        </p:nvSpPr>
        <p:spPr>
          <a:xfrm>
            <a:off x="645066" y="2031101"/>
            <a:ext cx="4282984" cy="3511943"/>
          </a:xfrm>
        </p:spPr>
        <p:txBody>
          <a:bodyPr anchor="ctr">
            <a:normAutofit/>
          </a:bodyPr>
          <a:lstStyle/>
          <a:p>
            <a:r>
              <a:rPr lang="en-GB" sz="1800"/>
              <a:t>Now we visualize the network.</a:t>
            </a:r>
            <a:endParaRPr lang="en-IN" sz="1800"/>
          </a:p>
        </p:txBody>
      </p:sp>
      <p:pic>
        <p:nvPicPr>
          <p:cNvPr id="3075" name="Picture 3" descr="Chart&#10;&#10;Description automatically generated with medium confidence">
            <a:extLst>
              <a:ext uri="{FF2B5EF4-FFF2-40B4-BE49-F238E27FC236}">
                <a16:creationId xmlns:a16="http://schemas.microsoft.com/office/drawing/2014/main" id="{DA82A599-5641-F901-1722-3D5A0C7BDD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734461"/>
            <a:ext cx="5628018" cy="515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3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C23EF-8289-7A48-51AA-2075776D0CC0}"/>
              </a:ext>
            </a:extLst>
          </p:cNvPr>
          <p:cNvSpPr>
            <a:spLocks noGrp="1"/>
          </p:cNvSpPr>
          <p:nvPr>
            <p:ph idx="1"/>
          </p:nvPr>
        </p:nvSpPr>
        <p:spPr>
          <a:xfrm>
            <a:off x="838200" y="503582"/>
            <a:ext cx="10515600" cy="6354417"/>
          </a:xfrm>
        </p:spPr>
        <p:txBody>
          <a:bodyPr>
            <a:normAutofit fontScale="92500" lnSpcReduction="10000"/>
          </a:bodyPr>
          <a:lstStyle/>
          <a:p>
            <a:r>
              <a:rPr lang="en-GB" dirty="0"/>
              <a:t>Apply </a:t>
            </a:r>
            <a:r>
              <a:rPr lang="en-IN" dirty="0"/>
              <a:t>K nearest </a:t>
            </a:r>
            <a:r>
              <a:rPr lang="en-IN" dirty="0" err="1"/>
              <a:t>neighbor</a:t>
            </a:r>
            <a:r>
              <a:rPr lang="en-IN" dirty="0"/>
              <a:t> (</a:t>
            </a:r>
            <a:r>
              <a:rPr lang="en-IN" dirty="0" err="1"/>
              <a:t>kNN</a:t>
            </a:r>
            <a:r>
              <a:rPr lang="en-IN" dirty="0"/>
              <a:t>) or Decision Trees algorithm.</a:t>
            </a:r>
          </a:p>
          <a:p>
            <a:r>
              <a:rPr lang="en-GB" dirty="0"/>
              <a:t>There are 4 classes that are used on Facebook, including photo, status, video and link.</a:t>
            </a:r>
            <a:endParaRPr lang="en-IN" dirty="0"/>
          </a:p>
          <a:p>
            <a:r>
              <a:rPr lang="en-GB" dirty="0"/>
              <a:t>Features and explanation </a:t>
            </a:r>
          </a:p>
          <a:p>
            <a:r>
              <a:rPr lang="en-GB" dirty="0"/>
              <a:t>1 Total liked pages </a:t>
            </a:r>
          </a:p>
          <a:p>
            <a:r>
              <a:rPr lang="en-GB" dirty="0"/>
              <a:t>2 Category </a:t>
            </a:r>
          </a:p>
          <a:p>
            <a:r>
              <a:rPr lang="en-GB" dirty="0"/>
              <a:t>3 The day the submission was published (1-7) </a:t>
            </a:r>
          </a:p>
          <a:p>
            <a:r>
              <a:rPr lang="en-GB" dirty="0"/>
              <a:t>4 Number of people who saw </a:t>
            </a:r>
          </a:p>
          <a:p>
            <a:r>
              <a:rPr lang="en-GB" dirty="0"/>
              <a:t>5 Number of clicks and clicks </a:t>
            </a:r>
          </a:p>
          <a:p>
            <a:r>
              <a:rPr lang="en-GB" dirty="0"/>
              <a:t>6 Number of people who click anywhere in the post</a:t>
            </a:r>
          </a:p>
          <a:p>
            <a:r>
              <a:rPr lang="en-GB" dirty="0"/>
              <a:t>7 Number of likes </a:t>
            </a:r>
          </a:p>
          <a:p>
            <a:r>
              <a:rPr lang="en-GB" dirty="0"/>
              <a:t>8 Number of shares sent </a:t>
            </a:r>
          </a:p>
          <a:p>
            <a:r>
              <a:rPr lang="en-GB" dirty="0"/>
              <a:t>9 Sum of likes, comments and shares </a:t>
            </a:r>
          </a:p>
          <a:p>
            <a:r>
              <a:rPr lang="en-GB" dirty="0"/>
              <a:t>10 Class (Status, Photo, Link, Video)</a:t>
            </a:r>
            <a:endParaRPr lang="en-IN" dirty="0"/>
          </a:p>
          <a:p>
            <a:endParaRPr lang="en-IN" dirty="0"/>
          </a:p>
        </p:txBody>
      </p:sp>
    </p:spTree>
    <p:extLst>
      <p:ext uri="{BB962C8B-B14F-4D97-AF65-F5344CB8AC3E}">
        <p14:creationId xmlns:p14="http://schemas.microsoft.com/office/powerpoint/2010/main" val="250206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76F70-8E50-9F90-2889-DA7A74E05C49}"/>
            </a:ext>
          </a:extLst>
        </p:cNvPr>
        <p:cNvGrpSpPr/>
        <p:nvPr/>
      </p:nvGrpSpPr>
      <p:grpSpPr>
        <a:xfrm>
          <a:off x="0" y="0"/>
          <a:ext cx="0" cy="0"/>
          <a:chOff x="0" y="0"/>
          <a:chExt cx="0" cy="0"/>
        </a:xfrm>
      </p:grpSpPr>
      <p:sp>
        <p:nvSpPr>
          <p:cNvPr id="66566" name="Rectangle 3">
            <a:extLst>
              <a:ext uri="{FF2B5EF4-FFF2-40B4-BE49-F238E27FC236}">
                <a16:creationId xmlns:a16="http://schemas.microsoft.com/office/drawing/2014/main" id="{6327CC0F-7B25-0407-C202-0553D5C61D03}"/>
              </a:ext>
            </a:extLst>
          </p:cNvPr>
          <p:cNvSpPr>
            <a:spLocks noGrp="1" noChangeArrowheads="1"/>
          </p:cNvSpPr>
          <p:nvPr>
            <p:ph type="title"/>
          </p:nvPr>
        </p:nvSpPr>
        <p:spPr>
          <a:xfrm>
            <a:off x="222738" y="121920"/>
            <a:ext cx="10947010" cy="990600"/>
          </a:xfrm>
        </p:spPr>
        <p:txBody>
          <a:bodyPr anchor="ctr">
            <a:normAutofit/>
          </a:bodyPr>
          <a:lstStyle/>
          <a:p>
            <a:pPr eaLnBrk="1" hangingPunct="1">
              <a:defRPr/>
            </a:pPr>
            <a:r>
              <a:rPr lang="en-US" b="1" dirty="0">
                <a:cs typeface="+mj-cs"/>
              </a:rPr>
              <a:t>Principal Component Analysis (PCA)</a:t>
            </a:r>
          </a:p>
        </p:txBody>
      </p:sp>
      <p:sp>
        <p:nvSpPr>
          <p:cNvPr id="56325" name="Rectangle 2">
            <a:extLst>
              <a:ext uri="{FF2B5EF4-FFF2-40B4-BE49-F238E27FC236}">
                <a16:creationId xmlns:a16="http://schemas.microsoft.com/office/drawing/2014/main" id="{981AC602-5D15-18CF-279D-9494C30AA64B}"/>
              </a:ext>
            </a:extLst>
          </p:cNvPr>
          <p:cNvSpPr>
            <a:spLocks noGrp="1" noChangeArrowheads="1"/>
          </p:cNvSpPr>
          <p:nvPr>
            <p:ph idx="1"/>
          </p:nvPr>
        </p:nvSpPr>
        <p:spPr>
          <a:xfrm>
            <a:off x="675251" y="1350498"/>
            <a:ext cx="7455875" cy="4853354"/>
          </a:xfrm>
        </p:spPr>
        <p:txBody>
          <a:bodyPr>
            <a:noAutofit/>
          </a:bodyPr>
          <a:lstStyle/>
          <a:p>
            <a:pPr algn="just" eaLnBrk="1" hangingPunct="1"/>
            <a:r>
              <a:rPr lang="en-US" altLang="en-US" sz="2000" dirty="0">
                <a:ea typeface="ＭＳ Ｐゴシック" panose="020B0600070205080204" pitchFamily="34" charset="-128"/>
              </a:rPr>
              <a:t>Given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data vectors from </a:t>
            </a:r>
            <a:r>
              <a:rPr lang="en-US" altLang="en-US" sz="2000" i="1" dirty="0">
                <a:ea typeface="ＭＳ Ｐゴシック" panose="020B0600070205080204" pitchFamily="34" charset="-128"/>
              </a:rPr>
              <a:t>d</a:t>
            </a:r>
            <a:r>
              <a:rPr lang="en-US" altLang="en-US" sz="2000" dirty="0">
                <a:ea typeface="ＭＳ Ｐゴシック" panose="020B0600070205080204" pitchFamily="34" charset="-128"/>
              </a:rPr>
              <a:t>-dimensions, find </a:t>
            </a:r>
            <a:r>
              <a:rPr lang="en-US" altLang="en-US" sz="2000" i="1" dirty="0">
                <a:ea typeface="ＭＳ Ｐゴシック" panose="020B0600070205080204" pitchFamily="34" charset="-128"/>
              </a:rPr>
              <a:t>k</a:t>
            </a:r>
            <a:r>
              <a:rPr lang="en-US" altLang="en-US" sz="2000" dirty="0">
                <a:ea typeface="ＭＳ Ｐゴシック" panose="020B0600070205080204" pitchFamily="34" charset="-128"/>
              </a:rPr>
              <a:t> ≤ </a:t>
            </a:r>
            <a:r>
              <a:rPr lang="en-US" altLang="en-US" sz="2000" i="1" dirty="0">
                <a:ea typeface="ＭＳ Ｐゴシック" panose="020B0600070205080204" pitchFamily="34" charset="-128"/>
              </a:rPr>
              <a:t>d </a:t>
            </a:r>
            <a:r>
              <a:rPr lang="en-US" altLang="en-US" sz="2000" dirty="0">
                <a:ea typeface="ＭＳ Ｐゴシック" panose="020B0600070205080204" pitchFamily="34" charset="-128"/>
              </a:rPr>
              <a:t> orthogonal vectors (</a:t>
            </a:r>
            <a:r>
              <a:rPr lang="en-US" altLang="en-US" sz="2000" i="1" dirty="0">
                <a:ea typeface="ＭＳ Ｐゴシック" panose="020B0600070205080204" pitchFamily="34" charset="-128"/>
              </a:rPr>
              <a:t>principal components</a:t>
            </a:r>
            <a:r>
              <a:rPr lang="en-US" altLang="en-US" sz="2000" dirty="0">
                <a:ea typeface="ＭＳ Ｐゴシック" panose="020B0600070205080204" pitchFamily="34" charset="-128"/>
              </a:rPr>
              <a:t>) that can be best used to represent data </a:t>
            </a:r>
          </a:p>
          <a:p>
            <a:pPr algn="just" eaLnBrk="1" hangingPunct="1"/>
            <a:r>
              <a:rPr lang="en-US" altLang="en-US" sz="2000" dirty="0">
                <a:ea typeface="ＭＳ Ｐゴシック" panose="020B0600070205080204" pitchFamily="34" charset="-128"/>
              </a:rPr>
              <a:t>Steps</a:t>
            </a:r>
          </a:p>
          <a:p>
            <a:pPr lvl="1" algn="just" eaLnBrk="1" hangingPunct="1"/>
            <a:r>
              <a:rPr lang="en-US" altLang="en-US" sz="2000" dirty="0">
                <a:ea typeface="ＭＳ Ｐゴシック" panose="020B0600070205080204" pitchFamily="34" charset="-128"/>
              </a:rPr>
              <a:t>Normalize input data</a:t>
            </a:r>
          </a:p>
          <a:p>
            <a:pPr lvl="1" algn="just" eaLnBrk="1" hangingPunct="1"/>
            <a:r>
              <a:rPr lang="en-US" altLang="en-US" sz="2000" dirty="0">
                <a:ea typeface="ＭＳ Ｐゴシック" panose="020B0600070205080204" pitchFamily="34" charset="-128"/>
              </a:rPr>
              <a:t>Compute </a:t>
            </a:r>
            <a:r>
              <a:rPr lang="en-US" altLang="en-US" sz="2000" i="1" dirty="0">
                <a:ea typeface="ＭＳ Ｐゴシック" panose="020B0600070205080204" pitchFamily="34" charset="-128"/>
              </a:rPr>
              <a:t>k</a:t>
            </a:r>
            <a:r>
              <a:rPr lang="en-US" altLang="en-US" sz="2000" dirty="0">
                <a:ea typeface="ＭＳ Ｐゴシック" panose="020B0600070205080204" pitchFamily="34" charset="-128"/>
              </a:rPr>
              <a:t> orthonormal (unit) vectors, i.e., </a:t>
            </a:r>
            <a:r>
              <a:rPr lang="en-US" altLang="en-US" sz="2000" i="1" dirty="0">
                <a:ea typeface="ＭＳ Ｐゴシック" panose="020B0600070205080204" pitchFamily="34" charset="-128"/>
              </a:rPr>
              <a:t>principal components</a:t>
            </a:r>
            <a:endParaRPr lang="en-US" altLang="en-US" sz="2000" dirty="0">
              <a:ea typeface="ＭＳ Ｐゴシック" panose="020B0600070205080204" pitchFamily="34" charset="-128"/>
            </a:endParaRPr>
          </a:p>
          <a:p>
            <a:pPr lvl="1" algn="just" eaLnBrk="1" hangingPunct="1"/>
            <a:r>
              <a:rPr lang="en-US" altLang="en-US" sz="2000" dirty="0">
                <a:ea typeface="ＭＳ Ｐゴシック" panose="020B0600070205080204" pitchFamily="34" charset="-128"/>
                <a:sym typeface="Symbol" panose="05050102010706020507" pitchFamily="18" charset="2"/>
              </a:rPr>
              <a:t>The principal components are sorted in order of decreasing </a:t>
            </a:r>
            <a:r>
              <a:rPr lang="ja-JP" altLang="en-US" sz="2000" dirty="0">
                <a:ea typeface="ＭＳ Ｐゴシック" panose="020B0600070205080204" pitchFamily="34" charset="-128"/>
                <a:sym typeface="Symbol" panose="05050102010706020507" pitchFamily="18" charset="2"/>
              </a:rPr>
              <a:t>“</a:t>
            </a:r>
            <a:r>
              <a:rPr lang="en-US" altLang="ja-JP" sz="2000" dirty="0">
                <a:ea typeface="ＭＳ Ｐゴシック" panose="020B0600070205080204" pitchFamily="34" charset="-128"/>
                <a:sym typeface="Symbol" panose="05050102010706020507" pitchFamily="18" charset="2"/>
              </a:rPr>
              <a:t>significance</a:t>
            </a:r>
            <a:r>
              <a:rPr lang="ja-JP" altLang="en-US" sz="2000" dirty="0">
                <a:ea typeface="ＭＳ Ｐゴシック" panose="020B0600070205080204" pitchFamily="34" charset="-128"/>
                <a:sym typeface="Symbol" panose="05050102010706020507" pitchFamily="18" charset="2"/>
              </a:rPr>
              <a:t>”</a:t>
            </a:r>
            <a:r>
              <a:rPr lang="en-US" altLang="ja-JP" sz="2000" dirty="0">
                <a:ea typeface="ＭＳ Ｐゴシック" panose="020B0600070205080204" pitchFamily="34" charset="-128"/>
                <a:sym typeface="Symbol" panose="05050102010706020507" pitchFamily="18" charset="2"/>
              </a:rPr>
              <a:t> or strength</a:t>
            </a:r>
          </a:p>
          <a:p>
            <a:pPr lvl="1" algn="just" eaLnBrk="1" hangingPunct="1"/>
            <a:r>
              <a:rPr lang="en-US" altLang="en-US" sz="2000" dirty="0">
                <a:ea typeface="ＭＳ Ｐゴシック" panose="020B0600070205080204" pitchFamily="34" charset="-128"/>
                <a:sym typeface="Symbol" panose="05050102010706020507"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pPr algn="just" eaLnBrk="1" hangingPunct="1"/>
            <a:r>
              <a:rPr lang="en-US" altLang="en-US" sz="2000" dirty="0">
                <a:ea typeface="ＭＳ Ｐゴシック" panose="020B0600070205080204" pitchFamily="34" charset="-128"/>
              </a:rPr>
              <a:t>Used when the number of dimensions is large</a:t>
            </a:r>
          </a:p>
        </p:txBody>
      </p:sp>
      <p:sp>
        <p:nvSpPr>
          <p:cNvPr id="56324" name="Slide Number Placeholder 5">
            <a:extLst>
              <a:ext uri="{FF2B5EF4-FFF2-40B4-BE49-F238E27FC236}">
                <a16:creationId xmlns:a16="http://schemas.microsoft.com/office/drawing/2014/main" id="{D65EE51D-3695-DB29-3A5C-E90A4DE0EAC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DF1BEC4-8C92-4DA3-B54B-7C0D44E765E1}" type="slidenum">
              <a:rPr lang="en-US" altLang="en-US" sz="1200"/>
              <a:pPr>
                <a:spcBef>
                  <a:spcPct val="0"/>
                </a:spcBef>
                <a:buClrTx/>
                <a:buSzTx/>
                <a:buFontTx/>
                <a:buNone/>
              </a:pPr>
              <a:t>7</a:t>
            </a:fld>
            <a:endParaRPr lang="en-US" altLang="en-US" sz="1200"/>
          </a:p>
        </p:txBody>
      </p:sp>
      <p:sp>
        <p:nvSpPr>
          <p:cNvPr id="5" name="Rectangle 4">
            <a:extLst>
              <a:ext uri="{FF2B5EF4-FFF2-40B4-BE49-F238E27FC236}">
                <a16:creationId xmlns:a16="http://schemas.microsoft.com/office/drawing/2014/main" id="{D1413686-E0DC-3884-4111-A3BE7C8D22AA}"/>
              </a:ext>
            </a:extLst>
          </p:cNvPr>
          <p:cNvSpPr/>
          <p:nvPr/>
        </p:nvSpPr>
        <p:spPr>
          <a:xfrm>
            <a:off x="154745" y="136525"/>
            <a:ext cx="11887200" cy="658495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0CEC2777-3A1D-090D-1D72-1C9292141614}"/>
              </a:ext>
            </a:extLst>
          </p:cNvPr>
          <p:cNvCxnSpPr/>
          <p:nvPr/>
        </p:nvCxnSpPr>
        <p:spPr>
          <a:xfrm>
            <a:off x="154745" y="1112520"/>
            <a:ext cx="118872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C839E24-6800-BE3B-5868-E3DC953AFC98}"/>
              </a:ext>
            </a:extLst>
          </p:cNvPr>
          <p:cNvPicPr>
            <a:picLocks noChangeAspect="1"/>
          </p:cNvPicPr>
          <p:nvPr/>
        </p:nvPicPr>
        <p:blipFill>
          <a:blip r:embed="rId2"/>
          <a:stretch>
            <a:fillRect/>
          </a:stretch>
        </p:blipFill>
        <p:spPr>
          <a:xfrm>
            <a:off x="8393723" y="1375116"/>
            <a:ext cx="3385624" cy="2667002"/>
          </a:xfrm>
          <a:prstGeom prst="rect">
            <a:avLst/>
          </a:prstGeom>
        </p:spPr>
      </p:pic>
    </p:spTree>
    <p:extLst>
      <p:ext uri="{BB962C8B-B14F-4D97-AF65-F5344CB8AC3E}">
        <p14:creationId xmlns:p14="http://schemas.microsoft.com/office/powerpoint/2010/main" val="8869261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0A3C-1A71-0F2B-4272-45707896862A}"/>
              </a:ext>
            </a:extLst>
          </p:cNvPr>
          <p:cNvSpPr>
            <a:spLocks noGrp="1"/>
          </p:cNvSpPr>
          <p:nvPr>
            <p:ph type="title"/>
          </p:nvPr>
        </p:nvSpPr>
        <p:spPr>
          <a:xfrm>
            <a:off x="630936" y="502920"/>
            <a:ext cx="3419856" cy="1463040"/>
          </a:xfrm>
        </p:spPr>
        <p:txBody>
          <a:bodyPr anchor="ctr">
            <a:normAutofit/>
          </a:bodyPr>
          <a:lstStyle/>
          <a:p>
            <a:r>
              <a:rPr lang="en-GB" sz="3000"/>
              <a:t>Use case 4: </a:t>
            </a:r>
            <a:r>
              <a:rPr lang="en-IN" sz="3000" b="1" i="0">
                <a:effectLst/>
                <a:latin typeface="sohne"/>
              </a:rPr>
              <a:t>Cancer Classification</a:t>
            </a:r>
            <a:br>
              <a:rPr lang="en-IN" sz="3000" b="1" i="0">
                <a:effectLst/>
                <a:latin typeface="sohne"/>
              </a:rPr>
            </a:br>
            <a:endParaRPr lang="en-IN" sz="3000"/>
          </a:p>
        </p:txBody>
      </p:sp>
      <p:sp>
        <p:nvSpPr>
          <p:cNvPr id="3" name="Content Placeholder 2">
            <a:extLst>
              <a:ext uri="{FF2B5EF4-FFF2-40B4-BE49-F238E27FC236}">
                <a16:creationId xmlns:a16="http://schemas.microsoft.com/office/drawing/2014/main" id="{AFEDD163-DDB2-DD01-6F79-08FA7B596F85}"/>
              </a:ext>
            </a:extLst>
          </p:cNvPr>
          <p:cNvSpPr>
            <a:spLocks noGrp="1"/>
          </p:cNvSpPr>
          <p:nvPr>
            <p:ph idx="1"/>
          </p:nvPr>
        </p:nvSpPr>
        <p:spPr>
          <a:xfrm>
            <a:off x="4654295" y="502920"/>
            <a:ext cx="6894576" cy="1463040"/>
          </a:xfrm>
        </p:spPr>
        <p:txBody>
          <a:bodyPr anchor="ctr">
            <a:normAutofit/>
          </a:bodyPr>
          <a:lstStyle/>
          <a:p>
            <a:r>
              <a:rPr lang="en-GB" sz="2200"/>
              <a:t>1. </a:t>
            </a:r>
            <a:r>
              <a:rPr lang="en-IN" sz="2200" b="0" i="0">
                <a:effectLst/>
                <a:latin typeface="source-serif-pro"/>
              </a:rPr>
              <a:t>Loading the data</a:t>
            </a:r>
          </a:p>
          <a:p>
            <a:endParaRPr lang="en-IN" sz="2200"/>
          </a:p>
        </p:txBody>
      </p:sp>
      <p:pic>
        <p:nvPicPr>
          <p:cNvPr id="4098" name="Picture 2" descr="Graphical user interface&#10;&#10;Description automatically generated with low confidence">
            <a:extLst>
              <a:ext uri="{FF2B5EF4-FFF2-40B4-BE49-F238E27FC236}">
                <a16:creationId xmlns:a16="http://schemas.microsoft.com/office/drawing/2014/main" id="{358CD237-944D-B2F5-58FC-84F04A1B15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3810" y="2290936"/>
            <a:ext cx="10152187"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2730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F47B1-1DC8-F22A-3A82-F32D316B841E}"/>
              </a:ext>
            </a:extLst>
          </p:cNvPr>
          <p:cNvSpPr>
            <a:spLocks noGrp="1"/>
          </p:cNvSpPr>
          <p:nvPr>
            <p:ph idx="1"/>
          </p:nvPr>
        </p:nvSpPr>
        <p:spPr/>
        <p:txBody>
          <a:bodyPr/>
          <a:lstStyle/>
          <a:p>
            <a:pPr marL="0" indent="0">
              <a:buNone/>
            </a:pPr>
            <a:r>
              <a:rPr lang="en-IN" b="1" i="0" dirty="0">
                <a:solidFill>
                  <a:srgbClr val="292929"/>
                </a:solidFill>
                <a:effectLst/>
                <a:latin typeface="sohne"/>
              </a:rPr>
              <a:t>2. Normalize Data- </a:t>
            </a:r>
            <a:r>
              <a:rPr lang="en-IN" i="0" dirty="0">
                <a:solidFill>
                  <a:srgbClr val="292929"/>
                </a:solidFill>
                <a:effectLst/>
                <a:latin typeface="sohne"/>
              </a:rPr>
              <a:t>scale 0 to 1</a:t>
            </a:r>
          </a:p>
          <a:p>
            <a:pPr marL="0" indent="0" algn="l">
              <a:buNone/>
            </a:pPr>
            <a:r>
              <a:rPr lang="en-GB" b="1" i="0" dirty="0">
                <a:solidFill>
                  <a:srgbClr val="292929"/>
                </a:solidFill>
                <a:effectLst/>
                <a:latin typeface="sohne"/>
              </a:rPr>
              <a:t>3. Training and Testing the data-</a:t>
            </a:r>
            <a:r>
              <a:rPr lang="en-GB" b="0" i="0" dirty="0">
                <a:solidFill>
                  <a:srgbClr val="292929"/>
                </a:solidFill>
                <a:effectLst/>
                <a:latin typeface="source-serif-pro"/>
              </a:rPr>
              <a:t>We perform train, test split on our model </a:t>
            </a:r>
          </a:p>
          <a:p>
            <a:pPr marL="0" indent="0" algn="l">
              <a:buNone/>
            </a:pPr>
            <a:r>
              <a:rPr lang="en-GB" b="1" i="0" dirty="0">
                <a:solidFill>
                  <a:srgbClr val="292929"/>
                </a:solidFill>
                <a:effectLst/>
                <a:latin typeface="sohne"/>
              </a:rPr>
              <a:t>4. Classification-</a:t>
            </a:r>
          </a:p>
          <a:p>
            <a:pPr algn="l"/>
            <a:r>
              <a:rPr lang="en-GB" b="0" i="0" dirty="0">
                <a:solidFill>
                  <a:srgbClr val="292929"/>
                </a:solidFill>
                <a:effectLst/>
                <a:latin typeface="source-serif-pro"/>
              </a:rPr>
              <a:t>Now, we use the KNN algorithm</a:t>
            </a:r>
          </a:p>
          <a:p>
            <a:r>
              <a:rPr lang="en-IN" b="1" i="0" dirty="0" err="1">
                <a:solidFill>
                  <a:srgbClr val="292929"/>
                </a:solidFill>
                <a:effectLst/>
                <a:latin typeface="source-serif-pro"/>
              </a:rPr>
              <a:t>KNeighborsClassifier</a:t>
            </a:r>
            <a:r>
              <a:rPr lang="en-IN" b="1" i="0" dirty="0">
                <a:solidFill>
                  <a:srgbClr val="292929"/>
                </a:solidFill>
                <a:effectLst/>
                <a:latin typeface="source-serif-pro"/>
              </a:rPr>
              <a:t>(</a:t>
            </a:r>
            <a:r>
              <a:rPr lang="en-IN" b="1" i="0" dirty="0" err="1">
                <a:solidFill>
                  <a:srgbClr val="292929"/>
                </a:solidFill>
                <a:effectLst/>
                <a:latin typeface="source-serif-pro"/>
              </a:rPr>
              <a:t>n_neighbors</a:t>
            </a:r>
            <a:r>
              <a:rPr lang="en-IN" b="1" i="0" dirty="0">
                <a:solidFill>
                  <a:srgbClr val="292929"/>
                </a:solidFill>
                <a:effectLst/>
                <a:latin typeface="source-serif-pro"/>
              </a:rPr>
              <a:t> = k).</a:t>
            </a:r>
            <a:endParaRPr lang="en-IN" b="1" i="0" dirty="0">
              <a:solidFill>
                <a:srgbClr val="292929"/>
              </a:solidFill>
              <a:effectLst/>
              <a:latin typeface="sohne"/>
            </a:endParaRPr>
          </a:p>
          <a:p>
            <a:endParaRPr lang="en-IN" dirty="0"/>
          </a:p>
        </p:txBody>
      </p:sp>
    </p:spTree>
    <p:extLst>
      <p:ext uri="{BB962C8B-B14F-4D97-AF65-F5344CB8AC3E}">
        <p14:creationId xmlns:p14="http://schemas.microsoft.com/office/powerpoint/2010/main" val="29475238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AE51-CABB-4481-D6D2-304C2897C71C}"/>
              </a:ext>
            </a:extLst>
          </p:cNvPr>
          <p:cNvSpPr>
            <a:spLocks noGrp="1"/>
          </p:cNvSpPr>
          <p:nvPr>
            <p:ph type="title"/>
          </p:nvPr>
        </p:nvSpPr>
        <p:spPr/>
        <p:txBody>
          <a:bodyPr>
            <a:normAutofit fontScale="90000"/>
          </a:bodyPr>
          <a:lstStyle/>
          <a:p>
            <a:r>
              <a:rPr lang="en-GB" b="0" i="0" dirty="0">
                <a:solidFill>
                  <a:srgbClr val="292929"/>
                </a:solidFill>
                <a:effectLst/>
                <a:latin typeface="source-serif-pro"/>
              </a:rPr>
              <a:t>KNN captures the idea of similarity (sometimes called distance, proximity, or closeness) </a:t>
            </a:r>
            <a:endParaRPr lang="en-IN" dirty="0"/>
          </a:p>
        </p:txBody>
      </p:sp>
      <p:pic>
        <p:nvPicPr>
          <p:cNvPr id="5122" name="Picture 2">
            <a:extLst>
              <a:ext uri="{FF2B5EF4-FFF2-40B4-BE49-F238E27FC236}">
                <a16:creationId xmlns:a16="http://schemas.microsoft.com/office/drawing/2014/main" id="{1950570A-ED57-FBA5-1EF9-A733F4F939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6112" y="2091531"/>
            <a:ext cx="581977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31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9D90-AAD1-4F3E-845F-EDA32FBC08C4}"/>
              </a:ext>
            </a:extLst>
          </p:cNvPr>
          <p:cNvSpPr>
            <a:spLocks noGrp="1"/>
          </p:cNvSpPr>
          <p:nvPr>
            <p:ph type="title"/>
          </p:nvPr>
        </p:nvSpPr>
        <p:spPr>
          <a:xfrm>
            <a:off x="516835" y="105672"/>
            <a:ext cx="10515600" cy="1325563"/>
          </a:xfrm>
        </p:spPr>
        <p:txBody>
          <a:bodyPr/>
          <a:lstStyle/>
          <a:p>
            <a:r>
              <a:rPr lang="en-GB" b="1" dirty="0"/>
              <a:t>PCA Algorithm</a:t>
            </a:r>
            <a:endParaRPr lang="en-US" b="1" dirty="0"/>
          </a:p>
        </p:txBody>
      </p:sp>
      <p:pic>
        <p:nvPicPr>
          <p:cNvPr id="5" name="Content Placeholder 4">
            <a:extLst>
              <a:ext uri="{FF2B5EF4-FFF2-40B4-BE49-F238E27FC236}">
                <a16:creationId xmlns:a16="http://schemas.microsoft.com/office/drawing/2014/main" id="{F27C2ED1-48A8-4AED-9F30-37CA930F0090}"/>
              </a:ext>
            </a:extLst>
          </p:cNvPr>
          <p:cNvPicPr>
            <a:picLocks noGrp="1" noChangeAspect="1"/>
          </p:cNvPicPr>
          <p:nvPr>
            <p:ph idx="1"/>
          </p:nvPr>
        </p:nvPicPr>
        <p:blipFill>
          <a:blip r:embed="rId2"/>
          <a:stretch>
            <a:fillRect/>
          </a:stretch>
        </p:blipFill>
        <p:spPr>
          <a:xfrm>
            <a:off x="1683026" y="1431235"/>
            <a:ext cx="9554817" cy="4863548"/>
          </a:xfrm>
        </p:spPr>
      </p:pic>
      <p:sp>
        <p:nvSpPr>
          <p:cNvPr id="4" name="Rectangle 3">
            <a:extLst>
              <a:ext uri="{FF2B5EF4-FFF2-40B4-BE49-F238E27FC236}">
                <a16:creationId xmlns:a16="http://schemas.microsoft.com/office/drawing/2014/main" id="{7B6ECAC1-F644-4054-90D3-D37874888C06}"/>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CB47FF0-DB83-4F82-992B-127A43B8178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54BD4C-D52A-480D-9ABA-138B479DFF81}"/>
              </a:ext>
            </a:extLst>
          </p:cNvPr>
          <p:cNvSpPr>
            <a:spLocks noGrp="1"/>
          </p:cNvSpPr>
          <p:nvPr>
            <p:ph type="sldNum" sz="quarter" idx="12"/>
          </p:nvPr>
        </p:nvSpPr>
        <p:spPr/>
        <p:txBody>
          <a:bodyPr/>
          <a:lstStyle/>
          <a:p>
            <a:fld id="{91209BF4-3111-4E0E-B6E9-1CCEB151FC7D}" type="slidenum">
              <a:rPr lang="en-US" smtClean="0"/>
              <a:pPr/>
              <a:t>8</a:t>
            </a:fld>
            <a:endParaRPr lang="en-US"/>
          </a:p>
        </p:txBody>
      </p:sp>
    </p:spTree>
    <p:extLst>
      <p:ext uri="{BB962C8B-B14F-4D97-AF65-F5344CB8AC3E}">
        <p14:creationId xmlns:p14="http://schemas.microsoft.com/office/powerpoint/2010/main" val="194658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1A0E9DC-5A9C-427A-B3DA-945D4DBC2758}"/>
              </a:ext>
            </a:extLst>
          </p:cNvPr>
          <p:cNvPicPr>
            <a:picLocks noGrp="1" noChangeAspect="1"/>
          </p:cNvPicPr>
          <p:nvPr>
            <p:ph idx="1"/>
          </p:nvPr>
        </p:nvPicPr>
        <p:blipFill>
          <a:blip r:embed="rId2"/>
          <a:stretch>
            <a:fillRect/>
          </a:stretch>
        </p:blipFill>
        <p:spPr>
          <a:xfrm>
            <a:off x="1669774" y="1258959"/>
            <a:ext cx="9167191" cy="4969557"/>
          </a:xfrm>
        </p:spPr>
      </p:pic>
      <p:sp>
        <p:nvSpPr>
          <p:cNvPr id="4" name="Title 1">
            <a:extLst>
              <a:ext uri="{FF2B5EF4-FFF2-40B4-BE49-F238E27FC236}">
                <a16:creationId xmlns:a16="http://schemas.microsoft.com/office/drawing/2014/main" id="{208C8170-A9B8-4F99-8C88-EAA29DA683AC}"/>
              </a:ext>
            </a:extLst>
          </p:cNvPr>
          <p:cNvSpPr>
            <a:spLocks noGrp="1"/>
          </p:cNvSpPr>
          <p:nvPr>
            <p:ph type="title"/>
          </p:nvPr>
        </p:nvSpPr>
        <p:spPr>
          <a:xfrm>
            <a:off x="321365" y="32785"/>
            <a:ext cx="10515600" cy="1325563"/>
          </a:xfrm>
        </p:spPr>
        <p:txBody>
          <a:bodyPr/>
          <a:lstStyle/>
          <a:p>
            <a:r>
              <a:rPr lang="en-GB" b="1" dirty="0"/>
              <a:t>PCA Algorithm</a:t>
            </a:r>
            <a:endParaRPr lang="en-US" b="1" dirty="0"/>
          </a:p>
        </p:txBody>
      </p:sp>
      <p:sp>
        <p:nvSpPr>
          <p:cNvPr id="5" name="Rectangle 4">
            <a:extLst>
              <a:ext uri="{FF2B5EF4-FFF2-40B4-BE49-F238E27FC236}">
                <a16:creationId xmlns:a16="http://schemas.microsoft.com/office/drawing/2014/main" id="{3ED76D5D-3223-4492-AB88-46D978D88F9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B258BA5-E753-417A-8CE8-D45A23B18DFC}"/>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55B6B5F-2A96-4E58-A77D-943B7F4FB077}"/>
              </a:ext>
            </a:extLst>
          </p:cNvPr>
          <p:cNvSpPr>
            <a:spLocks noGrp="1"/>
          </p:cNvSpPr>
          <p:nvPr>
            <p:ph type="sldNum" sz="quarter" idx="12"/>
          </p:nvPr>
        </p:nvSpPr>
        <p:spPr/>
        <p:txBody>
          <a:bodyPr/>
          <a:lstStyle/>
          <a:p>
            <a:fld id="{91209BF4-3111-4E0E-B6E9-1CCEB151FC7D}" type="slidenum">
              <a:rPr lang="en-US" smtClean="0"/>
              <a:pPr/>
              <a:t>9</a:t>
            </a:fld>
            <a:endParaRPr lang="en-US"/>
          </a:p>
        </p:txBody>
      </p:sp>
    </p:spTree>
    <p:extLst>
      <p:ext uri="{BB962C8B-B14F-4D97-AF65-F5344CB8AC3E}">
        <p14:creationId xmlns:p14="http://schemas.microsoft.com/office/powerpoint/2010/main" val="399596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3695</TotalTime>
  <Words>2243</Words>
  <Application>Microsoft Office PowerPoint</Application>
  <PresentationFormat>Widescreen</PresentationFormat>
  <Paragraphs>264</Paragraphs>
  <Slides>72</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72</vt:i4>
      </vt:variant>
    </vt:vector>
  </HeadingPairs>
  <TitlesOfParts>
    <vt:vector size="86" baseType="lpstr">
      <vt:lpstr>ＭＳ Ｐゴシック</vt:lpstr>
      <vt:lpstr>Arial</vt:lpstr>
      <vt:lpstr>Calibri</vt:lpstr>
      <vt:lpstr>Calibri Light</vt:lpstr>
      <vt:lpstr>Karla</vt:lpstr>
      <vt:lpstr>Nunito</vt:lpstr>
      <vt:lpstr>Nunito Sans</vt:lpstr>
      <vt:lpstr>sohne</vt:lpstr>
      <vt:lpstr>Source Sans Pro</vt:lpstr>
      <vt:lpstr>source-serif-pro</vt:lpstr>
      <vt:lpstr>Tahoma</vt:lpstr>
      <vt:lpstr>Times New Roman</vt:lpstr>
      <vt:lpstr>Wingdings</vt:lpstr>
      <vt:lpstr>Office Theme</vt:lpstr>
      <vt:lpstr>Day 3 FDP on Data Science   Dimensionality Reduction and Clustering</vt:lpstr>
      <vt:lpstr>PowerPoint Presentation</vt:lpstr>
      <vt:lpstr>Data Reduction </vt:lpstr>
      <vt:lpstr>PowerPoint Presentation</vt:lpstr>
      <vt:lpstr>PowerPoint Presentation</vt:lpstr>
      <vt:lpstr>Introduction to PCA</vt:lpstr>
      <vt:lpstr>Principal Component Analysis (PCA)</vt:lpstr>
      <vt:lpstr>PCA Algorithm</vt:lpstr>
      <vt:lpstr>PCA Algorithm</vt:lpstr>
      <vt:lpstr>PCA Algorithm</vt:lpstr>
      <vt:lpstr>PCA Algorithm</vt:lpstr>
      <vt:lpstr>PCA Algorithm</vt:lpstr>
      <vt:lpstr>PCA Algorithm</vt:lpstr>
      <vt:lpstr>PCA: Example</vt:lpstr>
      <vt:lpstr>Example</vt:lpstr>
      <vt:lpstr>Example</vt:lpstr>
      <vt:lpstr>Example</vt:lpstr>
      <vt:lpstr>Example</vt:lpstr>
      <vt:lpstr>Example</vt:lpstr>
      <vt:lpstr>Example</vt:lpstr>
      <vt:lpstr>Example</vt:lpstr>
      <vt:lpstr>Multi-Dimensional Scaling(PCoA)</vt:lpstr>
      <vt:lpstr>PowerPoint Presentation</vt:lpstr>
      <vt:lpstr>PowerPoint Presentation</vt:lpstr>
      <vt:lpstr>PowerPoint Presentation</vt:lpstr>
      <vt:lpstr>Clustering: Grouping Similar Things</vt:lpstr>
      <vt:lpstr>PowerPoint Presentation</vt:lpstr>
      <vt:lpstr>Types of attributes</vt:lpstr>
      <vt:lpstr>Proximity measures: Similarity and Dissimilarity</vt:lpstr>
      <vt:lpstr>Data Matrix and Dissimilarity Matrix</vt:lpstr>
      <vt:lpstr>Proximity Measure for Nominal Attributes</vt:lpstr>
      <vt:lpstr>Example : find dissimilarity of given data</vt:lpstr>
      <vt:lpstr>Proximity Measure for Binary Attributes</vt:lpstr>
      <vt:lpstr>Proximity Measure for Binary Attributes: Example</vt:lpstr>
      <vt:lpstr>Proximity Measure for Binary Attributes</vt:lpstr>
      <vt:lpstr> Cosine Similarity</vt:lpstr>
      <vt:lpstr> Example: Find similarity of documents</vt:lpstr>
      <vt:lpstr>K- means Clustering</vt:lpstr>
      <vt:lpstr>k-Means Algorithm</vt:lpstr>
      <vt:lpstr>K means clustering Example</vt:lpstr>
      <vt:lpstr>PowerPoint Presentation</vt:lpstr>
      <vt:lpstr>PowerPoint Presentation</vt:lpstr>
      <vt:lpstr>PowerPoint Presentation</vt:lpstr>
      <vt:lpstr>PowerPoint Presentation</vt:lpstr>
      <vt:lpstr>PowerPoint Presentation</vt:lpstr>
      <vt:lpstr>How to decide the number of clusters?</vt:lpstr>
      <vt:lpstr>Choosing the Appropriate Number of Clusters  elbow method</vt:lpstr>
      <vt:lpstr>Elbow Plot</vt:lpstr>
      <vt:lpstr>K-medoids Algorithm</vt:lpstr>
      <vt:lpstr>K-medoids Algorithm</vt:lpstr>
      <vt:lpstr>K medoids Clustering</vt:lpstr>
      <vt:lpstr>PowerPoint Presentation</vt:lpstr>
      <vt:lpstr>Performance Measures of Clustering</vt:lpstr>
      <vt:lpstr>Use cases of the clustering </vt:lpstr>
      <vt:lpstr>Use Case 1. Customer segmentation</vt:lpstr>
      <vt:lpstr>PowerPoint Presentation</vt:lpstr>
      <vt:lpstr>2. Import libraries</vt:lpstr>
      <vt:lpstr>3. Pre-processing of dataset</vt:lpstr>
      <vt:lpstr>PowerPoint Presentation</vt:lpstr>
      <vt:lpstr>PowerPoint Presentation</vt:lpstr>
      <vt:lpstr>Step 4: Use K-means clustering </vt:lpstr>
      <vt:lpstr>Step 5: Visualization and interpretation </vt:lpstr>
      <vt:lpstr>Use Case 2: News Article Clustering  </vt:lpstr>
      <vt:lpstr>Data Preprocessing </vt:lpstr>
      <vt:lpstr>Apply K-Means Clustering algorithm </vt:lpstr>
      <vt:lpstr>Now let’s look at the top words in each cluster:</vt:lpstr>
      <vt:lpstr>Use case 3: Classification of social network users</vt:lpstr>
      <vt:lpstr>PowerPoint Presentation</vt:lpstr>
      <vt:lpstr>PowerPoint Presentation</vt:lpstr>
      <vt:lpstr>Use case 4: Cancer Classification </vt:lpstr>
      <vt:lpstr>PowerPoint Presentation</vt:lpstr>
      <vt:lpstr>KNN captures the idea of similarity (sometimes called distance, proximity, or closeness)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DS-UNIT-1  Data Preprocessing -Data Cleaning, Data Integration, Data Reduction, Data Transformation and Data Discretization, </dc:title>
  <dc:creator>K Dhanasree</dc:creator>
  <cp:lastModifiedBy>SIddhartha Institutions</cp:lastModifiedBy>
  <cp:revision>157</cp:revision>
  <cp:lastPrinted>2024-03-09T13:05:19Z</cp:lastPrinted>
  <dcterms:created xsi:type="dcterms:W3CDTF">2021-02-20T06:42:21Z</dcterms:created>
  <dcterms:modified xsi:type="dcterms:W3CDTF">2024-03-09T13:05:55Z</dcterms:modified>
</cp:coreProperties>
</file>