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1155" r:id="rId2"/>
    <p:sldId id="1196" r:id="rId3"/>
    <p:sldId id="1042" r:id="rId4"/>
    <p:sldId id="267" r:id="rId5"/>
    <p:sldId id="1041" r:id="rId6"/>
    <p:sldId id="1182" r:id="rId7"/>
    <p:sldId id="1044" r:id="rId8"/>
    <p:sldId id="1045" r:id="rId9"/>
    <p:sldId id="1140" r:id="rId10"/>
    <p:sldId id="699" r:id="rId11"/>
    <p:sldId id="278" r:id="rId12"/>
    <p:sldId id="991" r:id="rId13"/>
    <p:sldId id="279" r:id="rId14"/>
    <p:sldId id="280" r:id="rId15"/>
    <p:sldId id="281" r:id="rId16"/>
    <p:sldId id="1154" r:id="rId17"/>
    <p:sldId id="1153" r:id="rId18"/>
    <p:sldId id="1192" r:id="rId19"/>
    <p:sldId id="1193" r:id="rId20"/>
    <p:sldId id="1194" r:id="rId21"/>
    <p:sldId id="1195" r:id="rId22"/>
    <p:sldId id="1065" r:id="rId23"/>
    <p:sldId id="704" r:id="rId24"/>
    <p:sldId id="1157" r:id="rId25"/>
    <p:sldId id="1158" r:id="rId26"/>
    <p:sldId id="1159" r:id="rId27"/>
    <p:sldId id="705" r:id="rId28"/>
    <p:sldId id="256" r:id="rId29"/>
    <p:sldId id="1186" r:id="rId30"/>
    <p:sldId id="1187" r:id="rId31"/>
    <p:sldId id="257" r:id="rId32"/>
    <p:sldId id="1188" r:id="rId33"/>
    <p:sldId id="1189" r:id="rId34"/>
    <p:sldId id="1181" r:id="rId35"/>
    <p:sldId id="1190" r:id="rId36"/>
    <p:sldId id="262" r:id="rId37"/>
    <p:sldId id="284" r:id="rId38"/>
    <p:sldId id="1191" r:id="rId39"/>
    <p:sldId id="287" r:id="rId40"/>
    <p:sldId id="288" r:id="rId41"/>
    <p:sldId id="289" r:id="rId42"/>
    <p:sldId id="1066" r:id="rId43"/>
    <p:sldId id="1183" r:id="rId44"/>
    <p:sldId id="1184" r:id="rId45"/>
    <p:sldId id="1134" r:id="rId46"/>
    <p:sldId id="1113" r:id="rId47"/>
    <p:sldId id="800" r:id="rId48"/>
    <p:sldId id="717" r:id="rId49"/>
    <p:sldId id="1161" r:id="rId50"/>
    <p:sldId id="1162" r:id="rId51"/>
    <p:sldId id="718" r:id="rId52"/>
    <p:sldId id="807" r:id="rId53"/>
    <p:sldId id="881" r:id="rId54"/>
    <p:sldId id="890" r:id="rId55"/>
    <p:sldId id="1165" r:id="rId56"/>
    <p:sldId id="1147" r:id="rId57"/>
    <p:sldId id="1135" r:id="rId58"/>
    <p:sldId id="1007" r:id="rId59"/>
    <p:sldId id="751" r:id="rId60"/>
    <p:sldId id="755" r:id="rId61"/>
    <p:sldId id="721" r:id="rId62"/>
    <p:sldId id="722" r:id="rId63"/>
    <p:sldId id="797" r:id="rId64"/>
    <p:sldId id="723" r:id="rId65"/>
    <p:sldId id="724" r:id="rId66"/>
    <p:sldId id="1180" r:id="rId67"/>
    <p:sldId id="1114" r:id="rId68"/>
    <p:sldId id="259" r:id="rId69"/>
    <p:sldId id="260" r:id="rId70"/>
    <p:sldId id="261" r:id="rId71"/>
    <p:sldId id="263" r:id="rId72"/>
    <p:sldId id="1164" r:id="rId73"/>
    <p:sldId id="707" r:id="rId74"/>
    <p:sldId id="275" r:id="rId75"/>
    <p:sldId id="273" r:id="rId76"/>
    <p:sldId id="1170" r:id="rId77"/>
    <p:sldId id="1172" r:id="rId78"/>
    <p:sldId id="1173" r:id="rId79"/>
    <p:sldId id="1176" r:id="rId80"/>
    <p:sldId id="303" r:id="rId81"/>
    <p:sldId id="728" r:id="rId82"/>
    <p:sldId id="729" r:id="rId83"/>
    <p:sldId id="730" r:id="rId84"/>
    <p:sldId id="731" r:id="rId85"/>
    <p:sldId id="789" r:id="rId86"/>
    <p:sldId id="734" r:id="rId87"/>
    <p:sldId id="735" r:id="rId88"/>
    <p:sldId id="118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3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65" d="100"/>
          <a:sy n="65"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26:48.240"/>
    </inkml:context>
    <inkml:brush xml:id="br0">
      <inkml:brushProperty name="width" value="0.05" units="cm"/>
      <inkml:brushProperty name="height" value="0.05" units="cm"/>
    </inkml:brush>
  </inkml:definitions>
  <inkml:trace contextRef="#ctx0" brushRef="#br0">1093 296 24575,'0'-9'0,"0"1"0,-3 0 0,-2 0 0,-3 4 0,0-3 0,0 2 0,0-3 0,0 0 0,0 0 0,0 0 0,-13-2 0,10 1 0,-9 3 0,12-1 0,0 3 0,0-8 0,-1-1 0,1 1 0,0 0 0,0 4 0,-3 0 0,2 0 0,-3 0 0,4 0 0,-4-4 0,3 7 0,-2-6 0,2 7 0,1-1 0,0 1 0,0 1 0,-3 2 0,2-6 0,-7-1 0,7-1 0,-2 1 0,3 4 0,0 4 0,-13 0 0,10 0 0,-9 0 0,12 0 0,0 0 0,0 0 0,0 0 0,-1-4 0,1 4 0,0-4 0,0 4 0,0 0 0,0 0 0,0 0 0,0 0 0,-4 0 0,3 0 0,-6 0 0,2 0 0,-3 0 0,0 0 0,-9 0 0,11 0 0,-10 0 0,3 0 0,6 0 0,-5 0 0,8 0 0,3 0 0,-3 7 0,4-5 0,-12 10 0,9-7 0,-10 2 0,13-4 0,0 1 0,-12 2 0,9 2 0,-13-1 0,15 0 0,-3-3 0,4 4 0,-4 0 0,4 0 0,-4 0 0,4-3 0,0 2 0,0-2 0,-13 10 0,10-2 0,-9 3 0,12-4 0,0-4 0,0 3 0,0-2 0,0 3 0,3-4 0,-2 0 0,2 0 0,1 0 0,0 0 0,-1 13 0,4-7 0,-5 8 0,6-11 0,0-3 0,0 0 0,0 1 0,-3-1 0,2 0 0,-6 3 0,6-2 0,-3 3 0,4-4 0,0 0 0,0 0 0,0 0 0,0 4 0,0-3 0,0 3 0,0-1 0,0 2 0,0-1 0,0 4 0,0-7 0,0 2 0,0 1 0,0-3 0,0 15 0,0-13 0,0 13 0,0-15 0,0 3 0,0-4 0,0 0 0,4 3 0,-3-2 0,2 3 0,1-4 0,0 4 0,4-3 0,-3 15 0,-1-13 0,-4 13 0,3-15 0,2 2 0,4 10 0,0-10 0,1 13 0,-2-15 0,3 6 0,0 6 0,1-6 0,-6 5 0,1-8 0,-2-3 0,3 2 0,-3-3 0,2 1 0,-3-1 0,4 0 0,0 3 0,0-2 0,1 3 0,-5 0 0,3-3 0,1 6 0,1-6 0,6 2 0,-6-2 0,3-1 0,-4-4 0,0 3 0,0-2 0,0 3 0,0 0 0,4 0 0,-3 0 0,3-3 0,-4 2 0,0-6 0,7 18 0,7-15 0,26 20 0,-20-18 0,22 8 0,-35-9 0,18 6 0,-18-10 0,35 13 0,-31-8 0,20 3 0,-27-6 0,-4-3 0,4 0 0,-4 4 0,16-3 0,-9 2 0,10-3 0,-13 0 0,0 0 0,0 0 0,9 0 0,-3 0 0,16 0 0,-20 0 0,10 0 0,-2 0 0,-4 0 0,7 0 0,-13 0 0,0 0 0,-4 0 0,30-16 0,-22 8 0,51-18 0,-51 17 0,22-8 0,-30 8 0,-4-2 0,4 3 0,-4-1 0,1 1 0,2 0 0,-6 0 0,6-3 0,-3 2 0,4-3 0,-3 4 0,2 0 0,-6 0 0,6 0 0,-6-13 0,6 10 0,-2-9 0,3 12 0,-4 0 0,3 0 0,2-4 0,0 3 0,-1-3 0,2 1 0,-8 2 0,9-7 0,-10 4 0,13-13 0,-8 7 0,6-7 0,-5 9 0,-6 3 0,6-2 0,-3 6 0,1-3 0,-2 4 0,-3-3 0,0 2 0,0-3 0,0 4 0,0 0 0,0 0 0,0 0 0,0 0 0,0 0 0,0-4 0,0 3 0,0-3 0,0 4 0,0 0 0,0 0 0,0-4 0,0 3 0,0-2 0,0 3 0,0 0 0,0-1 0,0 1 0,0 0 0,0 0 0,0-3 0,0 2 0,0-3 0,0 4 0,0 0 0,0 0 0,0-4 0,-3 3 0,-2-6 0,1 6 0,0-3 0,1 4 0,-2 0 0,1 0 0,-3 0 0,6 0 0,-3 0 0,0 0 0,0-4 0,-4 3 0,-4-6 0,7 6 0,-6-3 0,7 4 0,-1 0 0,2 0 0,-1 0 0,-1 0 0,-3 0 0,0 0 0,0 0 0,0-1 0,0 1 0,0 4 0,0-3 0,0 2 0,0-3 0,0-4 0,0 4 0,-13-6 0,10 6 0,-9 2 0,15 2 0,2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5.776"/>
    </inkml:context>
    <inkml:brush xml:id="br0">
      <inkml:brushProperty name="width" value="0.05" units="cm"/>
      <inkml:brushProperty name="height" value="0.05" units="cm"/>
    </inkml:brush>
  </inkml:definitions>
  <inkml:trace contextRef="#ctx0" brushRef="#br0">13 0 24575,'-4'6'0,"2"3"0,2 7 0,-3-5 0,2 7 0,-1-9 0,2 3 0,0 6 0,0-7 0,0 7 0,0-8 0,0 2 0,0 0 0,0 0 0,0-3 0,0 2 0,0-1 0,0-1 0,0 2 0,0-4 0,0 4 0,0-4 0,0 2 0,0-3 0,0 0 0,0 0 0,2 2 0,4 2 0,1-1 0,4 2 0,-1-1 0,-1-1 0,0 0 0,-3-6 0,0 3 0,0-6 0,0 3 0,0-3 0,3 3 0,6-3 0,-1 6 0,4-6 0,-8 3 0,1-3 0,-4 0 0,2 0 0,-3 0 0,2-3 0,-1 3 0,24-9 0,-20 4 0,18-4 0,-23 6 0,0 0 0,2 0 0,-1 0 0,2-1 0,-3-1 0,0 2 0,2-6 0,-1 2 0,4-4 0,-1 2 0,-4-1 0,0-7 0,-4 8 0,-1-6 0,4 7 0,-1-2 0,-1-2 0,0 3 0,-3 0 0,0 3 0,0-3 0,0 3 0,0-3 0,0 8 0,6 30 0,-4-7 0,12 23 0,-12-19 0,6-6 0,-8 18 0,0-14 0,0 15 0,0-12 0,3-1 0,-2 1 0,3 12 0,-4-9 0,4 10 0,-3-20 0,3-2 0,-1-6 0,-2-2 0,1 1 0,-2 5 0,0-5 0,0 4 0,0-6 0,0-3 0,0 6 0,0-3 0,0 0 0,0 3 0,0-6 0,0 3 0,0 6 0,0-7 0,0 10 0,0-8 0,0 8 0,0-4 0,0 4 0,0-6 0,0 20 0,0-15 0,0 14 0,0-12 0,0-8 0,0 6 0,0-10 0,0 2 0,0-3 0,0 2 0,-4 8 0,1-5 0,-5 4 0,2-11 0,0 1 0,0-4 0,0 1 0,-2-2 0,-2 0 0,1 0 0,0 0 0,3 0 0,-2 0 0,1 0 0,-4 0 0,4 0 0,-5 0 0,6-2 0,-3-2 0,0-2 0,3 0 0,-3-2 0,6-2 0,-3-2 0,3 0 0,-3 3 0,3 0 0,-4-6 0,6 7 0,-3-7 0,4 9 0,0-9 0,0 6 0,0-6 0,0 6 0,0 3 0,0-6 0,3 3 0,0-3 0,6 0 0,7-2 0,0-6 0,16-9 0,-1-6 0,12-7 0,-1 0 0,11-12 0,-15 20 0,8-3 0,-24 17 0,-5 10 0,-4-8 0,-3 12 0,2-6 0,-3 6 0,0-3 0,-2-6 0,-1 7 0,2-7 0,-2 9 0,0 0 0,0 0 0,0 0 0,-3 2 0,0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7.708"/>
    </inkml:context>
    <inkml:brush xml:id="br0">
      <inkml:brushProperty name="width" value="0.05" units="cm"/>
      <inkml:brushProperty name="height" value="0.05" units="cm"/>
    </inkml:brush>
  </inkml:definitions>
  <inkml:trace contextRef="#ctx0" brushRef="#br0">0 6 24575,'9'0'0,"-3"0"0,6 0 0,-3 0 0,23 0 0,-15 0 0,14 0 0,-19 0 0,-2 0 0,-2 0 0,-2 0 0,3 0 0,0-2 0,10 1 0,-8-2 0,4 3 0,-9 0 0,0 0 0,0 0 0,0 0 0,3 0 0,0 0 0,0 0 0,0 0 0,-3 0 0,0 0 0,0 0 0,3 0 0,-5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8.974"/>
    </inkml:context>
    <inkml:brush xml:id="br0">
      <inkml:brushProperty name="width" value="0.05" units="cm"/>
      <inkml:brushProperty name="height" value="0.05" units="cm"/>
    </inkml:brush>
  </inkml:definitions>
  <inkml:trace contextRef="#ctx0" brushRef="#br0">1 21 24575,'8'0'0,"21"0"0,-12 0 0,15 0 0,-1 0 0,6-6 0,-3 4 0,3-4 0,-29 6 0,7 0 0,-9-3 0,3 3 0,7-3 0,4 3 0,33 0 0,-27 0 0,39 0 0,-48 0 0,9 0 0,-21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10.720"/>
    </inkml:context>
    <inkml:brush xml:id="br0">
      <inkml:brushProperty name="width" value="0.05" units="cm"/>
      <inkml:brushProperty name="height" value="0.05" units="cm"/>
    </inkml:brush>
  </inkml:definitions>
  <inkml:trace contextRef="#ctx0" brushRef="#br0">319 0 24575,'-12'3'0,"3"0"0,0 6 0,3 0 0,0 3 0,-5 7 0,-6 14 0,-13 4 0,11-3 0,-3-11 0,13-11 0,0-6 0,-1 3 0,1-3 0,6 3 0,-3 6 0,2-4 0,-3 4 0,1-9 0,-3 3 0,2-2 0,-1 4 0,2-4 0,0 4 0,0-4 0,0 2 0,0-3 0,-3 2 0,2-1 0,-1 2 0,1-3 0,1 0 0,0 0 0,0 2 0,0-1 0,3-1 0,0-3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11.890"/>
    </inkml:context>
    <inkml:brush xml:id="br0">
      <inkml:brushProperty name="width" value="0.05" units="cm"/>
      <inkml:brushProperty name="height" value="0.05" units="cm"/>
    </inkml:brush>
  </inkml:definitions>
  <inkml:trace contextRef="#ctx0" brushRef="#br0">1 1 24575,'6'0'0,"2"0"0,-1 2 0,11 3 0,-10 1 0,10 4 0,-11-3 0,10 7 0,-8-7 0,9 7 0,-12-5 0,6 3 0,-4 7 0,28 12 0,-21-11 0,34 22 0,-39-32 0,18 21 0,-21-22 0,14 28 0,-13-25 0,8 16 0,-10-20 0,3-1 0,-3 5 0,3-6 0,-3 3 0,0-3 0,0 0 0,0 0 0,0 0 0,10 22 0,-8-16 0,8 16 0,-10-22 0,-2-3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13.872"/>
    </inkml:context>
    <inkml:brush xml:id="br0">
      <inkml:brushProperty name="width" value="0.05" units="cm"/>
      <inkml:brushProperty name="height" value="0.05" units="cm"/>
    </inkml:brush>
  </inkml:definitions>
  <inkml:trace contextRef="#ctx0" brushRef="#br0">1 10 24575,'2'-4'0,"2"4"0,-1 4 0,0 2 0,-1 0 0,-1 0 0,4 0 0,-4 0 0,4 0 0,-4 2 0,2 2 0,-3 2 0,0-3 0,0 0 0,0-3 0,0 0 0,0 3 0,0-3 0,-3 6 0,2-6 0,-5 12 0,5-7 0,-3 14 0,1-14 0,3 4 0,-3-9 0,0 0 0,3 0 0,-3 0 0,3 0 0,0 0 0,5-5 0,4-11 0,17-14 0,10-23 0,7 2 0,-4 6 0,13-4 0,-21 30 0,5-14 0,-23 23 0,-10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7:07.436"/>
    </inkml:context>
    <inkml:brush xml:id="br0">
      <inkml:brushProperty name="width" value="0.05" units="cm"/>
      <inkml:brushProperty name="height" value="0.05" units="cm"/>
    </inkml:brush>
  </inkml:definitions>
  <inkml:trace contextRef="#ctx0" brushRef="#br0">1 6 24575,'12'-3'0,"2"0"0,13 3 0,12 0 0,-9 0 0,1 0 0,-13 0 0,-3 4 0,-4 0 0,7 3 0,-9-3 0,3 4 0,0-4 0,7 9 0,14-2 0,-12-1 0,7-1 0,-22-6 0,9 4 0,-1 9 0,2-7 0,4 8 0,-11-11 0,8 1 0,-10-1 0,2 0 0,-3-2 0,0 1 0,0-2 0,0 3 0,2 0 0,-1 0 0,2 0 0,-3 0 0,0-2 0,0 1 0,0 1 0,0 1 0,3 1 0,-5-2 0,4 0 0,-8 0 0,6 0 0,-3 0 0,0 0 0,3 0 0,-3 0 0,3 0 0,-3 0 0,3 3 0,-6-5 0,3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7:09.590"/>
    </inkml:context>
    <inkml:brush xml:id="br0">
      <inkml:brushProperty name="width" value="0.05" units="cm"/>
      <inkml:brushProperty name="height" value="0.05" units="cm"/>
    </inkml:brush>
  </inkml:definitions>
  <inkml:trace contextRef="#ctx0" brushRef="#br0">1 0 24575,'15'0'0,"34"0"0,-24 0 0,25 0 0,-41 0 0,3 0 0,7 0 0,-8 0 0,13 0 0,-13 0 0,4 0 0,-3 0 0,-3 0 0,3 0 0,-2 0 0,-2 0 0,-4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26:53.878"/>
    </inkml:context>
    <inkml:brush xml:id="br0">
      <inkml:brushProperty name="width" value="0.05" units="cm"/>
      <inkml:brushProperty name="height" value="0.05" units="cm"/>
    </inkml:brush>
  </inkml:definitions>
  <inkml:trace contextRef="#ctx0" brushRef="#br0">0 1 24575,'0'2'0,"4"0"0,0 10 0,1-4 0,-1 0 0,-4 0 0,3 0 0,-2 0 0,6 4 0,-2-3 0,6 2 0,-5 1 0,5-3 0,-5 15 0,-1-13 0,3 9 0,-3-12 0,3 4 0,-3-3 0,2 3 0,-3-1 0,4-2 0,-3 3 0,-2 0 0,1 0 0,0 4 0,4-3 0,-3-1 0,2-4 0,-2 0 0,-1 0 0,3 0 0,-6 0 0,6 0 0,1 0 0,1 0 0,-1 0 0,0 4 0,-7-3 0,6 3 0,-3-4 0,4 3 0,0-2 0,0 3 0,-3-4 0,2 0 0,-2 0 0,3 0 0,0 0 0,0 1 0,0-1 0,4 0 0,9 7 0,-3-5 0,3 5 0,-5-7 0,-7 0 0,2 0 0,-3-4 0,0 0 0,4-1 0,-3 2 0,6 3 0,-2-4 0,-1 4 0,-4-7 0,-4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33.704"/>
    </inkml:context>
    <inkml:brush xml:id="br0">
      <inkml:brushProperty name="width" value="0.05" units="cm"/>
      <inkml:brushProperty name="height" value="0.05" units="cm"/>
    </inkml:brush>
  </inkml:definitions>
  <inkml:trace contextRef="#ctx0" brushRef="#br0">1 1 24575,'3'0'0,"0"0"0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36.676"/>
    </inkml:context>
    <inkml:brush xml:id="br0">
      <inkml:brushProperty name="width" value="0.05" units="cm"/>
      <inkml:brushProperty name="height" value="0.05" units="cm"/>
    </inkml:brush>
  </inkml:definitions>
  <inkml:trace contextRef="#ctx0" brushRef="#br0">1 1 24575,'3'5'0,"0"8"0,-3 1 0,0 4 0,0-6 0,0 20 0,0-18 0,0 17 0,0-24 0,0 4 0,0-4 0,0 4 0,0 5 0,0-5 0,4 13 0,0-16 0,3 8 0,-4-10 0,4 9 0,-4-7 0,5 7 0,-5-9 0,5 3 0,-4-3 0,5 3 0,-3 0 0,1 7 0,-1-5 0,2 4 0,0-7 0,-1-1 0,2-1 0,-3-3 0,0-3 0,0 0 0,2 0 0,2-3 0,-1 0 0,-3-6 0,5-7 0,-7 3 0,9-12 0,-7 11 0,2-11 0,0 5 0,-3-6 0,-1 8 0,0-6 0,-3 13 0,5-7 0,-5 6 0,2-7 0,-3-14 0,0 12 0,0-10 0,2 25 0,-1-3 0,2 3 0,-3-3 0,0 3 0,5 0 0,-4 6 0,13 12 0,-12-1 0,18 27 0,-17-21 0,9 12 0,-12-18 0,8 5 0,-2 4 0,3 0 0,-5 18 0,-4-1 0,3-1 0,-3 2 0,3-24 0,-3 4 0,3-8 0,-3 20 0,6-15 0,-6 16 0,3-19 0,-3 7 0,0-6 0,0 6 0,0-1 0,0-4 0,0 2 0,4 2 0,-3-8 0,3 6 0,-4 2 0,2-7 0,-1 27 0,2-1 0,-3-1 0,0 15 0,0-27 0,0 28 0,0-22 0,0 10 0,0-20 0,0-2 0,0 1 0,0 1 0,0 0 0,0-2 0,0 0 0,0-8 0,0 7 0,0-10 0,0 4 0,0-2 0,-4 10 0,3-8 0,-6 4 0,4-9 0,-3 0 0,0-3 0,0 0 0,-3-3 0,0 0 0,0 0 0,-3 0 0,3 0 0,0-3 0,0 0 0,3 0 0,0-3 0,0 3 0,0-3 0,0-3 0,0 3 0,-3-3 0,2 3 0,-1 0 0,4-9 0,-4 4 0,7-5 0,-7 7 0,7 1 0,-1 1 0,2-11 0,0 7 0,-3-7 0,2 6 0,-1 2 0,2-1 0,0-5 0,0 5 0,0-6 0,0 7 0,0 1 0,0 0 0,0 0 0,0 3 0,0-12 0,0 7 0,2-7 0,7-1 0,14-8 0,-6-1 0,21-12 0,-25 11 0,12 2 0,-12 3 0,-3 10 0,2-11 0,-8 14 0,0-1 0,-4 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38.748"/>
    </inkml:context>
    <inkml:brush xml:id="br0">
      <inkml:brushProperty name="width" value="0.05" units="cm"/>
      <inkml:brushProperty name="height" value="0.05" units="cm"/>
    </inkml:brush>
  </inkml:definitions>
  <inkml:trace contextRef="#ctx0" brushRef="#br0">1 57 24575,'15'-7'0,"-4"1"0,4-2 0,-6 5 0,-3-2 0,0 1 0,3 1 0,20 0 0,-6 3 0,17-7 0,-23 5 0,-2-6 0,-9 8 0,0 0 0,0 0 0,0 0 0,0 0 0,0 0 0,-2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40.292"/>
    </inkml:context>
    <inkml:brush xml:id="br0">
      <inkml:brushProperty name="width" value="0.05" units="cm"/>
      <inkml:brushProperty name="height" value="0.05" units="cm"/>
    </inkml:brush>
  </inkml:definitions>
  <inkml:trace contextRef="#ctx0" brushRef="#br0">0 62 24575,'6'-4'0,"0"-1"0,3 4 0,0-1 0,3-1 0,-2 2 0,-1-1 0,-3 2 0,0 0 0,9 0 0,15-6 0,13-2 0,0 0 0,-3-2 0,-1 9 0,17-3 0,-19 1 0,2 3 0,-36-3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41.860"/>
    </inkml:context>
    <inkml:brush xml:id="br0">
      <inkml:brushProperty name="width" value="0.05" units="cm"/>
      <inkml:brushProperty name="height" value="0.05" units="cm"/>
    </inkml:brush>
  </inkml:definitions>
  <inkml:trace contextRef="#ctx0" brushRef="#br0">361 0 24575,'-20'8'0,"1"2"0,9 5 0,-20 24 0,17-8 0,-30 21 0,27-23 0,-7-2 0,9-9 0,4-9 0,-9 22 0,8-16 0,-5 13 0,10-19 0,-1 6 0,-4 3 0,2-1 0,-2-2 0,5-9 0,0 3 0,0-2 0,0 1 0,0-2 0,-3 0 0,2 0 0,-1 0 0,2 0 0,0 0 0,2-2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4:43.208"/>
    </inkml:context>
    <inkml:brush xml:id="br0">
      <inkml:brushProperty name="width" value="0.05" units="cm"/>
      <inkml:brushProperty name="height" value="0.05" units="cm"/>
    </inkml:brush>
  </inkml:definitions>
  <inkml:trace contextRef="#ctx0" brushRef="#br0">1 0 24575,'12'8'0,"-4"1"0,10-2 0,1 3 0,-6-3 0,6 0 0,-7 2 0,-3-3 0,22 13 0,-19-11 0,16 5 0,-19-5 0,-3-6 0,8 15 0,-7-11 0,7 11 0,2-5 0,4 3 0,-2-2 0,-3-2 0,-9-5 0,2 3 0,-1-3 0,7 12 0,-7-10 0,14 13 0,-13-14 0,7 4 0,-12-7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8:45:01.122"/>
    </inkml:context>
    <inkml:brush xml:id="br0">
      <inkml:brushProperty name="width" value="0.05" units="cm"/>
      <inkml:brushProperty name="height" value="0.05"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A86C7-4926-2D4F-9F3E-F416BC61271F}"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4329A-7713-F041-A93F-087C1FEEC335}" type="slidenum">
              <a:rPr lang="en-US" smtClean="0"/>
              <a:t>‹#›</a:t>
            </a:fld>
            <a:endParaRPr lang="en-US"/>
          </a:p>
        </p:txBody>
      </p:sp>
    </p:spTree>
    <p:extLst>
      <p:ext uri="{BB962C8B-B14F-4D97-AF65-F5344CB8AC3E}">
        <p14:creationId xmlns:p14="http://schemas.microsoft.com/office/powerpoint/2010/main" val="27687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85D579E-BB51-034B-B0D5-C02749BDA8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3A6158-5965-AB4A-A367-7BB64311B9F5}"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24B16A5F-F430-774F-B270-42B4D23D06A6}"/>
              </a:ext>
            </a:extLst>
          </p:cNvPr>
          <p:cNvSpPr>
            <a:spLocks noGrp="1" noRot="1" noChangeAspect="1" noChangeArrowheads="1" noTextEdit="1"/>
          </p:cNvSpPr>
          <p:nvPr>
            <p:ph type="sldImg"/>
          </p:nvPr>
        </p:nvSpPr>
        <p:spPr>
          <a:xfrm>
            <a:off x="427038" y="692150"/>
            <a:ext cx="6157912" cy="3463925"/>
          </a:xfrm>
          <a:ln/>
        </p:spPr>
      </p:sp>
      <p:sp>
        <p:nvSpPr>
          <p:cNvPr id="10244" name="Rectangle 3">
            <a:extLst>
              <a:ext uri="{FF2B5EF4-FFF2-40B4-BE49-F238E27FC236}">
                <a16:creationId xmlns:a16="http://schemas.microsoft.com/office/drawing/2014/main" id="{49713C11-FBB7-A44C-BB99-E44762EA38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a:p>
        </p:txBody>
      </p:sp>
    </p:spTree>
    <p:extLst>
      <p:ext uri="{BB962C8B-B14F-4D97-AF65-F5344CB8AC3E}">
        <p14:creationId xmlns:p14="http://schemas.microsoft.com/office/powerpoint/2010/main" val="975757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BA29E55-4881-EC4B-BFB7-ED9592A40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5AF3BB-4512-F045-B689-E8CE75B5E145}" type="slidenum">
              <a:rPr lang="en-US" altLang="en-US"/>
              <a:pPr>
                <a:spcBef>
                  <a:spcPct val="0"/>
                </a:spcBef>
              </a:pPr>
              <a:t>44</a:t>
            </a:fld>
            <a:endParaRPr lang="en-US" altLang="en-US"/>
          </a:p>
        </p:txBody>
      </p:sp>
      <p:sp>
        <p:nvSpPr>
          <p:cNvPr id="49155" name="Rectangle 2">
            <a:extLst>
              <a:ext uri="{FF2B5EF4-FFF2-40B4-BE49-F238E27FC236}">
                <a16:creationId xmlns:a16="http://schemas.microsoft.com/office/drawing/2014/main" id="{E56D4F34-68B4-1546-B11C-243DEA1F80A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170D2BA-CB1D-2341-86A4-9F09F5F57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1390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C77D012-3B2D-1A4F-8A10-AD45D32DB544}"/>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BCE348D-286B-FF4D-80F3-CAE8B755EB3E}" type="slidenum">
              <a:rPr lang="en-US" altLang="en-US"/>
              <a:pPr algn="r">
                <a:spcBef>
                  <a:spcPct val="0"/>
                </a:spcBef>
              </a:pPr>
              <a:t>45</a:t>
            </a:fld>
            <a:endParaRPr lang="en-US" altLang="en-US"/>
          </a:p>
        </p:txBody>
      </p:sp>
      <p:sp>
        <p:nvSpPr>
          <p:cNvPr id="51203" name="Rectangle 2">
            <a:extLst>
              <a:ext uri="{FF2B5EF4-FFF2-40B4-BE49-F238E27FC236}">
                <a16:creationId xmlns:a16="http://schemas.microsoft.com/office/drawing/2014/main" id="{C56FC851-5719-FC4B-8514-2CF6214C2C97}"/>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1E4EC9-039D-9343-BCF6-704D75F286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p:txBody>
      </p:sp>
    </p:spTree>
    <p:extLst>
      <p:ext uri="{BB962C8B-B14F-4D97-AF65-F5344CB8AC3E}">
        <p14:creationId xmlns:p14="http://schemas.microsoft.com/office/powerpoint/2010/main" val="869920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30EAD77-EE8D-A743-8CFE-2D615BD05A3C}"/>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F66BA8DE-E358-C347-8933-168A6BA821E0}" type="slidenum">
              <a:rPr lang="en-US" altLang="en-US"/>
              <a:pPr algn="r">
                <a:spcBef>
                  <a:spcPct val="0"/>
                </a:spcBef>
              </a:pPr>
              <a:t>46</a:t>
            </a:fld>
            <a:endParaRPr lang="en-US" altLang="en-US"/>
          </a:p>
        </p:txBody>
      </p:sp>
      <p:sp>
        <p:nvSpPr>
          <p:cNvPr id="63491" name="Rectangle 2">
            <a:extLst>
              <a:ext uri="{FF2B5EF4-FFF2-40B4-BE49-F238E27FC236}">
                <a16:creationId xmlns:a16="http://schemas.microsoft.com/office/drawing/2014/main" id="{EF683060-3537-CE47-9514-3890C245E4F4}"/>
              </a:ext>
            </a:extLst>
          </p:cNvPr>
          <p:cNvSpPr>
            <a:spLocks noGrp="1" noRot="1" noChangeAspect="1" noChangeArrowheads="1" noTextEdit="1"/>
          </p:cNvSpPr>
          <p:nvPr>
            <p:ph type="sldImg"/>
          </p:nvPr>
        </p:nvSpPr>
        <p:spPr>
          <a:xfrm>
            <a:off x="425450" y="692150"/>
            <a:ext cx="6157913" cy="3463925"/>
          </a:xfrm>
          <a:ln/>
        </p:spPr>
      </p:sp>
      <p:sp>
        <p:nvSpPr>
          <p:cNvPr id="63492" name="Rectangle 3">
            <a:extLst>
              <a:ext uri="{FF2B5EF4-FFF2-40B4-BE49-F238E27FC236}">
                <a16:creationId xmlns:a16="http://schemas.microsoft.com/office/drawing/2014/main" id="{B73DC209-E285-1D4C-BD21-1A428409D7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3" tIns="46406" rIns="92813" bIns="46406"/>
          <a:lstStyle/>
          <a:p>
            <a:endParaRPr lang="en-US" altLang="en-US"/>
          </a:p>
        </p:txBody>
      </p:sp>
    </p:spTree>
    <p:extLst>
      <p:ext uri="{BB962C8B-B14F-4D97-AF65-F5344CB8AC3E}">
        <p14:creationId xmlns:p14="http://schemas.microsoft.com/office/powerpoint/2010/main" val="2495364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FD294180-E37A-7942-AF34-6B68101045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870605-B2B4-1446-B908-E227B88806BD}" type="slidenum">
              <a:rPr lang="en-US" altLang="en-US"/>
              <a:pPr>
                <a:spcBef>
                  <a:spcPct val="0"/>
                </a:spcBef>
              </a:pPr>
              <a:t>53</a:t>
            </a:fld>
            <a:endParaRPr lang="en-US" altLang="en-US"/>
          </a:p>
        </p:txBody>
      </p:sp>
      <p:sp>
        <p:nvSpPr>
          <p:cNvPr id="69635" name="Rectangle 2">
            <a:extLst>
              <a:ext uri="{FF2B5EF4-FFF2-40B4-BE49-F238E27FC236}">
                <a16:creationId xmlns:a16="http://schemas.microsoft.com/office/drawing/2014/main" id="{A5A9E00E-E551-6D48-AA0B-091D67F7A99A}"/>
              </a:ext>
            </a:extLst>
          </p:cNvPr>
          <p:cNvSpPr>
            <a:spLocks noGrp="1" noRot="1" noChangeAspect="1" noChangeArrowheads="1" noTextEdit="1"/>
          </p:cNvSpPr>
          <p:nvPr>
            <p:ph type="sldImg"/>
          </p:nvPr>
        </p:nvSpPr>
        <p:spPr>
          <a:xfrm>
            <a:off x="430213" y="693738"/>
            <a:ext cx="6153150" cy="3462337"/>
          </a:xfrm>
          <a:ln/>
        </p:spPr>
      </p:sp>
      <p:sp>
        <p:nvSpPr>
          <p:cNvPr id="69636" name="Rectangle 3">
            <a:extLst>
              <a:ext uri="{FF2B5EF4-FFF2-40B4-BE49-F238E27FC236}">
                <a16:creationId xmlns:a16="http://schemas.microsoft.com/office/drawing/2014/main" id="{410BF97F-28A9-9343-ACCE-20D1CD4D5CCD}"/>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87684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93CE98D-3BB7-454F-90E2-4B3BEF7F23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BAC5218-4C10-2946-9384-4DBC68A6EAAF}" type="slidenum">
              <a:rPr lang="en-US" altLang="en-US"/>
              <a:pPr>
                <a:spcBef>
                  <a:spcPct val="0"/>
                </a:spcBef>
              </a:pPr>
              <a:t>54</a:t>
            </a:fld>
            <a:endParaRPr lang="en-US" altLang="en-US"/>
          </a:p>
        </p:txBody>
      </p:sp>
      <p:sp>
        <p:nvSpPr>
          <p:cNvPr id="71683" name="Rectangle 2">
            <a:extLst>
              <a:ext uri="{FF2B5EF4-FFF2-40B4-BE49-F238E27FC236}">
                <a16:creationId xmlns:a16="http://schemas.microsoft.com/office/drawing/2014/main" id="{66DCE4C5-96B5-A245-B47B-BC13FD0C521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0B8678C-FEB1-B548-AFB8-DE4F61329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293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398CA77-AB7A-794B-BD8E-AB33090E9059}"/>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9677A4C-DD23-704E-90CA-1587092689D6}" type="slidenum">
              <a:rPr lang="en-US" altLang="en-US"/>
              <a:pPr algn="r">
                <a:spcBef>
                  <a:spcPct val="0"/>
                </a:spcBef>
              </a:pPr>
              <a:t>56</a:t>
            </a:fld>
            <a:endParaRPr lang="en-US" altLang="en-US"/>
          </a:p>
        </p:txBody>
      </p:sp>
      <p:sp>
        <p:nvSpPr>
          <p:cNvPr id="73731" name="Rectangle 2">
            <a:extLst>
              <a:ext uri="{FF2B5EF4-FFF2-40B4-BE49-F238E27FC236}">
                <a16:creationId xmlns:a16="http://schemas.microsoft.com/office/drawing/2014/main" id="{044E6246-0EA9-3840-9F4A-39396F4A46B9}"/>
              </a:ext>
            </a:extLst>
          </p:cNvPr>
          <p:cNvSpPr>
            <a:spLocks noGrp="1" noRot="1" noChangeAspect="1" noChangeArrowheads="1" noTextEdit="1"/>
          </p:cNvSpPr>
          <p:nvPr>
            <p:ph type="sldImg"/>
          </p:nvPr>
        </p:nvSpPr>
        <p:spPr>
          <a:xfrm>
            <a:off x="441325" y="700088"/>
            <a:ext cx="6132513" cy="3449637"/>
          </a:xfrm>
          <a:ln/>
        </p:spPr>
      </p:sp>
      <p:sp>
        <p:nvSpPr>
          <p:cNvPr id="73732" name="Rectangle 3">
            <a:extLst>
              <a:ext uri="{FF2B5EF4-FFF2-40B4-BE49-F238E27FC236}">
                <a16:creationId xmlns:a16="http://schemas.microsoft.com/office/drawing/2014/main" id="{2429EBDB-472A-F74D-B3A7-DF309EC25CD1}"/>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2910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FBF3407-0B42-D34C-BDE4-D7534FACEE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5424AA9-29F8-E345-B2A4-694D6C97899D}" type="slidenum">
              <a:rPr lang="en-US" altLang="en-US"/>
              <a:pPr>
                <a:spcBef>
                  <a:spcPct val="0"/>
                </a:spcBef>
              </a:pPr>
              <a:t>57</a:t>
            </a:fld>
            <a:endParaRPr lang="en-US" altLang="en-US"/>
          </a:p>
        </p:txBody>
      </p:sp>
      <p:sp>
        <p:nvSpPr>
          <p:cNvPr id="75779" name="Rectangle 2">
            <a:extLst>
              <a:ext uri="{FF2B5EF4-FFF2-40B4-BE49-F238E27FC236}">
                <a16:creationId xmlns:a16="http://schemas.microsoft.com/office/drawing/2014/main" id="{10BADF57-138D-5D46-918C-39DAAD48E8E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54CB0AE-3C14-C64D-826F-60F7901762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1633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2CFAA146-9AD8-604B-B809-6CEFAC21D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FF62CB9-40AA-6C42-B41D-EF2C660B2D73}" type="slidenum">
              <a:rPr lang="en-US" altLang="en-US"/>
              <a:pPr>
                <a:spcBef>
                  <a:spcPct val="0"/>
                </a:spcBef>
              </a:pPr>
              <a:t>58</a:t>
            </a:fld>
            <a:endParaRPr lang="en-US" altLang="en-US"/>
          </a:p>
        </p:txBody>
      </p:sp>
      <p:sp>
        <p:nvSpPr>
          <p:cNvPr id="79875" name="Rectangle 2">
            <a:extLst>
              <a:ext uri="{FF2B5EF4-FFF2-40B4-BE49-F238E27FC236}">
                <a16:creationId xmlns:a16="http://schemas.microsoft.com/office/drawing/2014/main" id="{70423396-CB98-2148-9ECA-D7F4F811239C}"/>
              </a:ext>
            </a:extLst>
          </p:cNvPr>
          <p:cNvSpPr>
            <a:spLocks noGrp="1" noRot="1" noChangeAspect="1" noChangeArrowheads="1" noTextEdit="1"/>
          </p:cNvSpPr>
          <p:nvPr>
            <p:ph type="sldImg"/>
          </p:nvPr>
        </p:nvSpPr>
        <p:spPr>
          <a:xfrm>
            <a:off x="427038" y="692150"/>
            <a:ext cx="6157912" cy="3463925"/>
          </a:xfrm>
          <a:ln/>
        </p:spPr>
      </p:sp>
      <p:sp>
        <p:nvSpPr>
          <p:cNvPr id="79876" name="Rectangle 3">
            <a:extLst>
              <a:ext uri="{FF2B5EF4-FFF2-40B4-BE49-F238E27FC236}">
                <a16:creationId xmlns:a16="http://schemas.microsoft.com/office/drawing/2014/main" id="{BE1CA82F-F84E-6F47-A805-F3410EFA4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22347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BD17C6B-6546-9A4E-9303-0FC0FEE1A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DC8D9C-B95C-654A-B6DB-9911677346D5}" type="slidenum">
              <a:rPr lang="en-US" altLang="en-US"/>
              <a:pPr>
                <a:spcBef>
                  <a:spcPct val="0"/>
                </a:spcBef>
              </a:pPr>
              <a:t>59</a:t>
            </a:fld>
            <a:endParaRPr lang="en-US" altLang="en-US"/>
          </a:p>
        </p:txBody>
      </p:sp>
    </p:spTree>
    <p:extLst>
      <p:ext uri="{BB962C8B-B14F-4D97-AF65-F5344CB8AC3E}">
        <p14:creationId xmlns:p14="http://schemas.microsoft.com/office/powerpoint/2010/main" val="3396486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83EE77A-44C1-F742-8E41-94565B7B3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483E5C-67E5-7742-A1F0-E65D43412437}" type="slidenum">
              <a:rPr lang="en-US" altLang="en-US"/>
              <a:pPr>
                <a:spcBef>
                  <a:spcPct val="0"/>
                </a:spcBef>
              </a:pPr>
              <a:t>60</a:t>
            </a:fld>
            <a:endParaRPr lang="en-US" altLang="en-US"/>
          </a:p>
        </p:txBody>
      </p:sp>
      <p:sp>
        <p:nvSpPr>
          <p:cNvPr id="83971" name="Rectangle 2">
            <a:extLst>
              <a:ext uri="{FF2B5EF4-FFF2-40B4-BE49-F238E27FC236}">
                <a16:creationId xmlns:a16="http://schemas.microsoft.com/office/drawing/2014/main" id="{E1322D65-1CF2-CD4C-B36D-E7D9262ED807}"/>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968FE355-A1BF-1F46-9389-A8D4B28E83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2027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F5A2959-F2E9-9E42-A57A-88DC9D3EBB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92A6B74-96EF-3041-B168-C1D11DD5378F}" type="slidenum">
              <a:rPr lang="en-US" altLang="en-US"/>
              <a:pPr>
                <a:spcBef>
                  <a:spcPct val="0"/>
                </a:spcBef>
              </a:pPr>
              <a:t>5</a:t>
            </a:fld>
            <a:endParaRPr lang="en-US" altLang="en-US"/>
          </a:p>
        </p:txBody>
      </p:sp>
      <p:sp>
        <p:nvSpPr>
          <p:cNvPr id="12291" name="Rectangle 2">
            <a:extLst>
              <a:ext uri="{FF2B5EF4-FFF2-40B4-BE49-F238E27FC236}">
                <a16:creationId xmlns:a16="http://schemas.microsoft.com/office/drawing/2014/main" id="{9F263EE1-7B6E-0947-B246-5D027394E7D3}"/>
              </a:ext>
            </a:extLst>
          </p:cNvPr>
          <p:cNvSpPr>
            <a:spLocks noGrp="1" noRot="1" noChangeAspect="1" noChangeArrowheads="1" noTextEdit="1"/>
          </p:cNvSpPr>
          <p:nvPr>
            <p:ph type="sldImg"/>
          </p:nvPr>
        </p:nvSpPr>
        <p:spPr>
          <a:xfrm>
            <a:off x="427038" y="692150"/>
            <a:ext cx="6157912" cy="3463925"/>
          </a:xfrm>
          <a:ln/>
        </p:spPr>
      </p:sp>
      <p:sp>
        <p:nvSpPr>
          <p:cNvPr id="12292" name="Rectangle 3">
            <a:extLst>
              <a:ext uri="{FF2B5EF4-FFF2-40B4-BE49-F238E27FC236}">
                <a16:creationId xmlns:a16="http://schemas.microsoft.com/office/drawing/2014/main" id="{50BC9ECE-2FC7-B34A-ACCF-9BF9AF7CD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5826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98FBA57-12BE-8D40-BFA0-41BDBE4EF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B6B172-9FE8-6B46-9666-652D0848F223}" type="slidenum">
              <a:rPr lang="en-US" altLang="en-US"/>
              <a:pPr>
                <a:spcBef>
                  <a:spcPct val="0"/>
                </a:spcBef>
              </a:pPr>
              <a:t>61</a:t>
            </a:fld>
            <a:endParaRPr lang="en-US" altLang="en-US"/>
          </a:p>
        </p:txBody>
      </p:sp>
      <p:sp>
        <p:nvSpPr>
          <p:cNvPr id="86019" name="Rectangle 2">
            <a:extLst>
              <a:ext uri="{FF2B5EF4-FFF2-40B4-BE49-F238E27FC236}">
                <a16:creationId xmlns:a16="http://schemas.microsoft.com/office/drawing/2014/main" id="{206B28C9-93E3-6F46-8E4A-972D69BD39DD}"/>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DB06582B-15DE-FD4B-BBF5-E6730CB35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7046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6DBFD68-FFF2-B546-A1BB-695087F38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187F61-1CEA-474E-90D0-7C91C86E0DBA}" type="slidenum">
              <a:rPr lang="en-US" altLang="en-US"/>
              <a:pPr>
                <a:spcBef>
                  <a:spcPct val="0"/>
                </a:spcBef>
              </a:pPr>
              <a:t>62</a:t>
            </a:fld>
            <a:endParaRPr lang="en-US" altLang="en-US"/>
          </a:p>
        </p:txBody>
      </p:sp>
      <p:sp>
        <p:nvSpPr>
          <p:cNvPr id="88067" name="Rectangle 2">
            <a:extLst>
              <a:ext uri="{FF2B5EF4-FFF2-40B4-BE49-F238E27FC236}">
                <a16:creationId xmlns:a16="http://schemas.microsoft.com/office/drawing/2014/main" id="{27B112A4-4C61-CF48-AAB4-9DFDCAFC22CF}"/>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36FCF6EE-1108-6F47-9635-7DC57862E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0941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B2E4455-9D48-C047-8C46-DC80793CDF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79CBAB-3E48-0D47-ABED-B105E7DEBAF7}" type="slidenum">
              <a:rPr lang="en-US" altLang="en-US"/>
              <a:pPr>
                <a:spcBef>
                  <a:spcPct val="0"/>
                </a:spcBef>
              </a:pPr>
              <a:t>63</a:t>
            </a:fld>
            <a:endParaRPr lang="en-US" altLang="en-US"/>
          </a:p>
        </p:txBody>
      </p:sp>
      <p:sp>
        <p:nvSpPr>
          <p:cNvPr id="90115" name="Rectangle 2">
            <a:extLst>
              <a:ext uri="{FF2B5EF4-FFF2-40B4-BE49-F238E27FC236}">
                <a16:creationId xmlns:a16="http://schemas.microsoft.com/office/drawing/2014/main" id="{4D9A9384-9C30-B24F-A094-9F3B9D05C3FC}"/>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E0F89DF3-723E-774C-A6B5-6E5CD894DE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54688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5917234-79EE-6245-9263-288F3C751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D4339E-2D48-FD43-94B2-8FC0E7513320}" type="slidenum">
              <a:rPr lang="en-US" altLang="en-US"/>
              <a:pPr>
                <a:spcBef>
                  <a:spcPct val="0"/>
                </a:spcBef>
              </a:pPr>
              <a:t>64</a:t>
            </a:fld>
            <a:endParaRPr lang="en-US" altLang="en-US"/>
          </a:p>
        </p:txBody>
      </p:sp>
      <p:sp>
        <p:nvSpPr>
          <p:cNvPr id="92163" name="Rectangle 2">
            <a:extLst>
              <a:ext uri="{FF2B5EF4-FFF2-40B4-BE49-F238E27FC236}">
                <a16:creationId xmlns:a16="http://schemas.microsoft.com/office/drawing/2014/main" id="{16218F80-0822-744F-B8FD-DF6360D79B91}"/>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4B19A656-D96A-BC4A-B75C-A3FE108EBE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20561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9DE64C4-72A8-1148-B025-AA09B88A14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5304EB-427D-AB43-B991-5431DC9C1E63}" type="slidenum">
              <a:rPr lang="en-US" altLang="en-US"/>
              <a:pPr>
                <a:spcBef>
                  <a:spcPct val="0"/>
                </a:spcBef>
              </a:pPr>
              <a:t>65</a:t>
            </a:fld>
            <a:endParaRPr lang="en-US" altLang="en-US"/>
          </a:p>
        </p:txBody>
      </p:sp>
      <p:sp>
        <p:nvSpPr>
          <p:cNvPr id="94211" name="Rectangle 2">
            <a:extLst>
              <a:ext uri="{FF2B5EF4-FFF2-40B4-BE49-F238E27FC236}">
                <a16:creationId xmlns:a16="http://schemas.microsoft.com/office/drawing/2014/main" id="{44E793D4-0CCF-9E46-94CF-C3A97BE0FC7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FF2DAB58-81AC-3545-B291-53BF8368A8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19575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7090442-0946-1D42-839C-86DB57B7FA77}"/>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4615DF13-73FC-3449-99E5-309FB21FDA93}" type="slidenum">
              <a:rPr lang="en-US" altLang="en-US"/>
              <a:pPr algn="r">
                <a:spcBef>
                  <a:spcPct val="0"/>
                </a:spcBef>
              </a:pPr>
              <a:t>66</a:t>
            </a:fld>
            <a:endParaRPr lang="en-US" altLang="en-US"/>
          </a:p>
        </p:txBody>
      </p:sp>
      <p:sp>
        <p:nvSpPr>
          <p:cNvPr id="96259" name="Rectangle 2">
            <a:extLst>
              <a:ext uri="{FF2B5EF4-FFF2-40B4-BE49-F238E27FC236}">
                <a16:creationId xmlns:a16="http://schemas.microsoft.com/office/drawing/2014/main" id="{F49B40E9-2628-7144-B584-944BFADABB9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77D3F4CF-FAB1-7D43-8059-F531DA5476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47796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7090442-0946-1D42-839C-86DB57B7FA77}"/>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4615DF13-73FC-3449-99E5-309FB21FDA93}" type="slidenum">
              <a:rPr lang="en-US" altLang="en-US"/>
              <a:pPr algn="r">
                <a:spcBef>
                  <a:spcPct val="0"/>
                </a:spcBef>
              </a:pPr>
              <a:t>67</a:t>
            </a:fld>
            <a:endParaRPr lang="en-US" altLang="en-US"/>
          </a:p>
        </p:txBody>
      </p:sp>
      <p:sp>
        <p:nvSpPr>
          <p:cNvPr id="96259" name="Rectangle 2">
            <a:extLst>
              <a:ext uri="{FF2B5EF4-FFF2-40B4-BE49-F238E27FC236}">
                <a16:creationId xmlns:a16="http://schemas.microsoft.com/office/drawing/2014/main" id="{F49B40E9-2628-7144-B584-944BFADABB9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77D3F4CF-FAB1-7D43-8059-F531DA5476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1604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756F2C4-11C6-A04E-AC07-AFA41D8DDB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47852D-304F-3645-8AF9-F9B1D03F828C}" type="slidenum">
              <a:rPr lang="en-US" altLang="en-US"/>
              <a:pPr>
                <a:spcBef>
                  <a:spcPct val="0"/>
                </a:spcBef>
              </a:pPr>
              <a:t>7</a:t>
            </a:fld>
            <a:endParaRPr lang="en-US" altLang="en-US"/>
          </a:p>
        </p:txBody>
      </p:sp>
      <p:sp>
        <p:nvSpPr>
          <p:cNvPr id="18435" name="Rectangle 2">
            <a:extLst>
              <a:ext uri="{FF2B5EF4-FFF2-40B4-BE49-F238E27FC236}">
                <a16:creationId xmlns:a16="http://schemas.microsoft.com/office/drawing/2014/main" id="{9D1A8081-B5C4-0C4F-B849-C908D2D42D00}"/>
              </a:ext>
            </a:extLst>
          </p:cNvPr>
          <p:cNvSpPr>
            <a:spLocks noGrp="1" noRot="1" noChangeAspect="1" noChangeArrowheads="1" noTextEdit="1"/>
          </p:cNvSpPr>
          <p:nvPr>
            <p:ph type="sldImg"/>
          </p:nvPr>
        </p:nvSpPr>
        <p:spPr>
          <a:xfrm>
            <a:off x="427038" y="692150"/>
            <a:ext cx="6157912" cy="3463925"/>
          </a:xfrm>
          <a:ln/>
        </p:spPr>
      </p:sp>
      <p:sp>
        <p:nvSpPr>
          <p:cNvPr id="18436" name="Rectangle 3">
            <a:extLst>
              <a:ext uri="{FF2B5EF4-FFF2-40B4-BE49-F238E27FC236}">
                <a16:creationId xmlns:a16="http://schemas.microsoft.com/office/drawing/2014/main" id="{D2796A2C-FD97-3246-B9FE-EBCFF50A52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0785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4B0E1C0-3DA4-CE41-8D91-18D848AB72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4679BE0-D82C-D247-AE79-D7966D4BB5AA}" type="slidenum">
              <a:rPr lang="en-US" altLang="en-US"/>
              <a:pPr>
                <a:spcBef>
                  <a:spcPct val="0"/>
                </a:spcBef>
              </a:pPr>
              <a:t>8</a:t>
            </a:fld>
            <a:endParaRPr lang="en-US" altLang="en-US"/>
          </a:p>
        </p:txBody>
      </p:sp>
      <p:sp>
        <p:nvSpPr>
          <p:cNvPr id="20483" name="Rectangle 2">
            <a:extLst>
              <a:ext uri="{FF2B5EF4-FFF2-40B4-BE49-F238E27FC236}">
                <a16:creationId xmlns:a16="http://schemas.microsoft.com/office/drawing/2014/main" id="{EC8E3DFE-AA2A-EB4C-BA02-C8DA7043EBDF}"/>
              </a:ext>
            </a:extLst>
          </p:cNvPr>
          <p:cNvSpPr>
            <a:spLocks noGrp="1" noRot="1" noChangeAspect="1" noChangeArrowheads="1" noTextEdit="1"/>
          </p:cNvSpPr>
          <p:nvPr>
            <p:ph type="sldImg"/>
          </p:nvPr>
        </p:nvSpPr>
        <p:spPr>
          <a:xfrm>
            <a:off x="427038" y="692150"/>
            <a:ext cx="6157912" cy="3463925"/>
          </a:xfrm>
          <a:ln/>
        </p:spPr>
      </p:sp>
      <p:sp>
        <p:nvSpPr>
          <p:cNvPr id="20484" name="Rectangle 3">
            <a:extLst>
              <a:ext uri="{FF2B5EF4-FFF2-40B4-BE49-F238E27FC236}">
                <a16:creationId xmlns:a16="http://schemas.microsoft.com/office/drawing/2014/main" id="{DDAF871B-58AA-2042-8E28-2C8BCF57E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2943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DE6925E-B521-584D-8343-F2CB13BC58D8}"/>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AC7FD07-1A6B-634E-96FA-F381BA5F49D7}" type="slidenum">
              <a:rPr lang="en-US" altLang="en-US"/>
              <a:pPr algn="r">
                <a:spcBef>
                  <a:spcPct val="0"/>
                </a:spcBef>
              </a:pPr>
              <a:t>9</a:t>
            </a:fld>
            <a:endParaRPr lang="en-US" altLang="en-US"/>
          </a:p>
        </p:txBody>
      </p:sp>
      <p:sp>
        <p:nvSpPr>
          <p:cNvPr id="22531" name="Rectangle 2">
            <a:extLst>
              <a:ext uri="{FF2B5EF4-FFF2-40B4-BE49-F238E27FC236}">
                <a16:creationId xmlns:a16="http://schemas.microsoft.com/office/drawing/2014/main" id="{F67B34E8-6C93-7D40-8349-8B6295EFEE6E}"/>
              </a:ext>
            </a:extLst>
          </p:cNvPr>
          <p:cNvSpPr>
            <a:spLocks noGrp="1" noRot="1" noChangeAspect="1" noChangeArrowheads="1" noTextEdit="1"/>
          </p:cNvSpPr>
          <p:nvPr>
            <p:ph type="sldImg"/>
          </p:nvPr>
        </p:nvSpPr>
        <p:spPr>
          <a:xfrm>
            <a:off x="427038" y="692150"/>
            <a:ext cx="6157912" cy="3463925"/>
          </a:xfrm>
          <a:ln/>
        </p:spPr>
      </p:sp>
      <p:sp>
        <p:nvSpPr>
          <p:cNvPr id="22532" name="Rectangle 3">
            <a:extLst>
              <a:ext uri="{FF2B5EF4-FFF2-40B4-BE49-F238E27FC236}">
                <a16:creationId xmlns:a16="http://schemas.microsoft.com/office/drawing/2014/main" id="{6045FB16-AA83-894D-96CD-692C71105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9931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52FF706-993A-7E40-B268-D45EA674D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980534-1E25-F340-8029-8E6F708D99A5}" type="slidenum">
              <a:rPr lang="en-US" altLang="en-US"/>
              <a:pPr>
                <a:spcBef>
                  <a:spcPct val="0"/>
                </a:spcBef>
              </a:pPr>
              <a:t>12</a:t>
            </a:fld>
            <a:endParaRPr lang="en-US" altLang="en-US"/>
          </a:p>
        </p:txBody>
      </p:sp>
      <p:sp>
        <p:nvSpPr>
          <p:cNvPr id="112643" name="Rectangle 2">
            <a:extLst>
              <a:ext uri="{FF2B5EF4-FFF2-40B4-BE49-F238E27FC236}">
                <a16:creationId xmlns:a16="http://schemas.microsoft.com/office/drawing/2014/main" id="{0D9250CA-4FD0-3042-BEE8-3A47FCBAAC4D}"/>
              </a:ext>
            </a:extLst>
          </p:cNvPr>
          <p:cNvSpPr>
            <a:spLocks noGrp="1" noRot="1" noChangeAspect="1" noChangeArrowheads="1" noTextEdit="1"/>
          </p:cNvSpPr>
          <p:nvPr>
            <p:ph type="sldImg"/>
          </p:nvPr>
        </p:nvSpPr>
        <p:spPr>
          <a:xfrm>
            <a:off x="427038" y="692150"/>
            <a:ext cx="6157912" cy="3463925"/>
          </a:xfrm>
          <a:ln/>
        </p:spPr>
      </p:sp>
      <p:sp>
        <p:nvSpPr>
          <p:cNvPr id="112644" name="Rectangle 3">
            <a:extLst>
              <a:ext uri="{FF2B5EF4-FFF2-40B4-BE49-F238E27FC236}">
                <a16:creationId xmlns:a16="http://schemas.microsoft.com/office/drawing/2014/main" id="{51BCD93F-65CF-4A42-BC52-8FF1612EF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1547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EF44FE0-3D1D-EF48-84E4-05E77C58BD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5B71ADB-CF9F-5B40-BF8B-55A25C1908AA}" type="slidenum">
              <a:rPr lang="en-US" altLang="en-US"/>
              <a:pPr>
                <a:spcBef>
                  <a:spcPct val="0"/>
                </a:spcBef>
              </a:pPr>
              <a:t>22</a:t>
            </a:fld>
            <a:endParaRPr lang="en-US" altLang="en-US"/>
          </a:p>
        </p:txBody>
      </p:sp>
      <p:sp>
        <p:nvSpPr>
          <p:cNvPr id="28675" name="Rectangle 2">
            <a:extLst>
              <a:ext uri="{FF2B5EF4-FFF2-40B4-BE49-F238E27FC236}">
                <a16:creationId xmlns:a16="http://schemas.microsoft.com/office/drawing/2014/main" id="{C91E013A-6321-1143-961F-CE49E05AFB09}"/>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854504A2-D355-9B4F-878D-88B154195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95409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28D6DE3-B568-FD45-B84B-54E1F45DCCF6}"/>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774BDF2-110E-3C45-9CF5-2C2BAEF37D82}" type="slidenum">
              <a:rPr lang="en-US" altLang="en-US"/>
              <a:pPr algn="r">
                <a:spcBef>
                  <a:spcPct val="0"/>
                </a:spcBef>
              </a:pPr>
              <a:t>42</a:t>
            </a:fld>
            <a:endParaRPr lang="en-US" altLang="en-US"/>
          </a:p>
        </p:txBody>
      </p:sp>
      <p:sp>
        <p:nvSpPr>
          <p:cNvPr id="47107" name="Rectangle 2">
            <a:extLst>
              <a:ext uri="{FF2B5EF4-FFF2-40B4-BE49-F238E27FC236}">
                <a16:creationId xmlns:a16="http://schemas.microsoft.com/office/drawing/2014/main" id="{5FB810AC-6A37-1949-B643-5E92C789D5C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7B4CC70C-8EBE-D84D-B62B-8DCF56777F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05048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BA29E55-4881-EC4B-BFB7-ED9592A40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5AF3BB-4512-F045-B689-E8CE75B5E145}" type="slidenum">
              <a:rPr lang="en-US" altLang="en-US"/>
              <a:pPr>
                <a:spcBef>
                  <a:spcPct val="0"/>
                </a:spcBef>
              </a:pPr>
              <a:t>43</a:t>
            </a:fld>
            <a:endParaRPr lang="en-US" altLang="en-US"/>
          </a:p>
        </p:txBody>
      </p:sp>
      <p:sp>
        <p:nvSpPr>
          <p:cNvPr id="49155" name="Rectangle 2">
            <a:extLst>
              <a:ext uri="{FF2B5EF4-FFF2-40B4-BE49-F238E27FC236}">
                <a16:creationId xmlns:a16="http://schemas.microsoft.com/office/drawing/2014/main" id="{E56D4F34-68B4-1546-B11C-243DEA1F80A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170D2BA-CB1D-2341-86A4-9F09F5F57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4543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9B53-250A-2C4A-ABCF-5F39F29F61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5AD33D2-7940-3441-B9E3-6A7E629DA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9B1878-52C9-F94C-8AD7-ACD655E7A29F}"/>
              </a:ext>
            </a:extLst>
          </p:cNvPr>
          <p:cNvSpPr>
            <a:spLocks noGrp="1"/>
          </p:cNvSpPr>
          <p:nvPr>
            <p:ph type="dt" sz="half" idx="10"/>
          </p:nvPr>
        </p:nvSpPr>
        <p:spPr/>
        <p:txBody>
          <a:bodyPr/>
          <a:lstStyle/>
          <a:p>
            <a:fld id="{B5F69FCF-6D9F-4979-93FE-16116914E82F}" type="datetime1">
              <a:rPr lang="en-US" smtClean="0"/>
              <a:t>2/15/2024</a:t>
            </a:fld>
            <a:endParaRPr lang="en-US"/>
          </a:p>
        </p:txBody>
      </p:sp>
      <p:sp>
        <p:nvSpPr>
          <p:cNvPr id="5" name="Footer Placeholder 4">
            <a:extLst>
              <a:ext uri="{FF2B5EF4-FFF2-40B4-BE49-F238E27FC236}">
                <a16:creationId xmlns:a16="http://schemas.microsoft.com/office/drawing/2014/main" id="{2FB826C5-FD54-774D-A7B4-92001188A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2B387-D73A-5948-B3C0-3F07C02F2AA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356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B7E-F434-FA48-A1A8-074386A46B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9CAA09-A881-D149-BD1D-F1670B866C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595C7F-EB61-3F44-88D5-BB0DE6A48C40}"/>
              </a:ext>
            </a:extLst>
          </p:cNvPr>
          <p:cNvSpPr>
            <a:spLocks noGrp="1"/>
          </p:cNvSpPr>
          <p:nvPr>
            <p:ph type="dt" sz="half" idx="10"/>
          </p:nvPr>
        </p:nvSpPr>
        <p:spPr/>
        <p:txBody>
          <a:bodyPr/>
          <a:lstStyle/>
          <a:p>
            <a:fld id="{A0BB7C8E-F118-4AB1-92FD-41FDE149FE20}" type="datetime1">
              <a:rPr lang="en-US" smtClean="0"/>
              <a:t>2/15/2024</a:t>
            </a:fld>
            <a:endParaRPr lang="en-US"/>
          </a:p>
        </p:txBody>
      </p:sp>
      <p:sp>
        <p:nvSpPr>
          <p:cNvPr id="5" name="Footer Placeholder 4">
            <a:extLst>
              <a:ext uri="{FF2B5EF4-FFF2-40B4-BE49-F238E27FC236}">
                <a16:creationId xmlns:a16="http://schemas.microsoft.com/office/drawing/2014/main" id="{A2CC8E8A-CCE0-7C42-82FD-4671B01F3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275EF-6A05-DB4F-8733-871025569AFE}"/>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33354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112EA-DE54-B04C-88D8-0858AE3572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B5A9E3-BFF5-FA43-91F9-C6CC88B39B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E6F942-8067-2943-A448-4C53FF850794}"/>
              </a:ext>
            </a:extLst>
          </p:cNvPr>
          <p:cNvSpPr>
            <a:spLocks noGrp="1"/>
          </p:cNvSpPr>
          <p:nvPr>
            <p:ph type="dt" sz="half" idx="10"/>
          </p:nvPr>
        </p:nvSpPr>
        <p:spPr/>
        <p:txBody>
          <a:bodyPr/>
          <a:lstStyle/>
          <a:p>
            <a:fld id="{AC2CE751-3ACB-4AAA-9DF1-9B46991DA23C}" type="datetime1">
              <a:rPr lang="en-US" smtClean="0"/>
              <a:t>2/15/2024</a:t>
            </a:fld>
            <a:endParaRPr lang="en-US"/>
          </a:p>
        </p:txBody>
      </p:sp>
      <p:sp>
        <p:nvSpPr>
          <p:cNvPr id="5" name="Footer Placeholder 4">
            <a:extLst>
              <a:ext uri="{FF2B5EF4-FFF2-40B4-BE49-F238E27FC236}">
                <a16:creationId xmlns:a16="http://schemas.microsoft.com/office/drawing/2014/main" id="{BEABDD4C-6FC2-FB4B-8372-13D9CEB4B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87A9-60D4-6044-9124-93EEDDC9AFCA}"/>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120398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a:extLst>
              <a:ext uri="{FF2B5EF4-FFF2-40B4-BE49-F238E27FC236}">
                <a16:creationId xmlns:a16="http://schemas.microsoft.com/office/drawing/2014/main" id="{C9A7BBB5-2428-124F-B1A1-C83BA11CEA30}"/>
              </a:ext>
            </a:extLst>
          </p:cNvPr>
          <p:cNvSpPr>
            <a:spLocks noGrp="1" noChangeArrowheads="1"/>
          </p:cNvSpPr>
          <p:nvPr>
            <p:ph type="dt" sz="half" idx="10"/>
          </p:nvPr>
        </p:nvSpPr>
        <p:spPr>
          <a:ln/>
        </p:spPr>
        <p:txBody>
          <a:bodyPr/>
          <a:lstStyle>
            <a:lvl1pPr>
              <a:defRPr/>
            </a:lvl1pPr>
          </a:lstStyle>
          <a:p>
            <a:pPr>
              <a:defRPr/>
            </a:pPr>
            <a:fld id="{C61A705B-D119-4497-B457-057DEF4C73EA}" type="datetime1">
              <a:rPr lang="en-US" smtClean="0"/>
              <a:t>2/15/2024</a:t>
            </a:fld>
            <a:endParaRPr lang="en-US"/>
          </a:p>
        </p:txBody>
      </p:sp>
      <p:sp>
        <p:nvSpPr>
          <p:cNvPr id="7" name="Rectangle 2060">
            <a:extLst>
              <a:ext uri="{FF2B5EF4-FFF2-40B4-BE49-F238E27FC236}">
                <a16:creationId xmlns:a16="http://schemas.microsoft.com/office/drawing/2014/main" id="{3EEF6E4C-69A6-EB4D-9AE8-759D03D942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2061">
            <a:extLst>
              <a:ext uri="{FF2B5EF4-FFF2-40B4-BE49-F238E27FC236}">
                <a16:creationId xmlns:a16="http://schemas.microsoft.com/office/drawing/2014/main" id="{BE915047-FACA-7A4C-8E28-312468AC12F0}"/>
              </a:ext>
            </a:extLst>
          </p:cNvPr>
          <p:cNvSpPr>
            <a:spLocks noGrp="1" noChangeArrowheads="1"/>
          </p:cNvSpPr>
          <p:nvPr>
            <p:ph type="sldNum" sz="quarter" idx="12"/>
          </p:nvPr>
        </p:nvSpPr>
        <p:spPr>
          <a:ln/>
        </p:spPr>
        <p:txBody>
          <a:bodyPr/>
          <a:lstStyle>
            <a:lvl1pPr>
              <a:defRPr/>
            </a:lvl1pPr>
          </a:lstStyle>
          <a:p>
            <a:pPr>
              <a:defRPr/>
            </a:pPr>
            <a:fld id="{386467D1-007A-3544-81DA-4B66886374F4}" type="slidenum">
              <a:rPr lang="en-US" altLang="en-US"/>
              <a:pPr>
                <a:defRPr/>
              </a:pPr>
              <a:t>‹#›</a:t>
            </a:fld>
            <a:endParaRPr lang="en-US" altLang="en-US"/>
          </a:p>
        </p:txBody>
      </p:sp>
    </p:spTree>
    <p:extLst>
      <p:ext uri="{BB962C8B-B14F-4D97-AF65-F5344CB8AC3E}">
        <p14:creationId xmlns:p14="http://schemas.microsoft.com/office/powerpoint/2010/main" val="304066357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12800" y="381000"/>
            <a:ext cx="10390717"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5486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096000" y="1447800"/>
            <a:ext cx="5486400" cy="5029200"/>
          </a:xfrm>
        </p:spPr>
        <p:txBody>
          <a:bodyPr/>
          <a:lstStyle/>
          <a:p>
            <a:pPr lvl="0"/>
            <a:endParaRPr lang="en-US" noProof="0"/>
          </a:p>
        </p:txBody>
      </p:sp>
      <p:sp>
        <p:nvSpPr>
          <p:cNvPr id="5" name="Rectangle 2059">
            <a:extLst>
              <a:ext uri="{FF2B5EF4-FFF2-40B4-BE49-F238E27FC236}">
                <a16:creationId xmlns:a16="http://schemas.microsoft.com/office/drawing/2014/main" id="{7A64086F-9D74-F940-936C-4A12EC095283}"/>
              </a:ext>
            </a:extLst>
          </p:cNvPr>
          <p:cNvSpPr>
            <a:spLocks noGrp="1" noChangeArrowheads="1"/>
          </p:cNvSpPr>
          <p:nvPr>
            <p:ph type="dt" sz="half" idx="10"/>
          </p:nvPr>
        </p:nvSpPr>
        <p:spPr>
          <a:ln/>
        </p:spPr>
        <p:txBody>
          <a:bodyPr/>
          <a:lstStyle>
            <a:lvl1pPr>
              <a:defRPr/>
            </a:lvl1pPr>
          </a:lstStyle>
          <a:p>
            <a:fld id="{D36136B4-45C5-445B-941B-B0931175E98F}" type="datetime1">
              <a:rPr lang="en-US" altLang="en-US" smtClean="0"/>
              <a:t>2/15/2024</a:t>
            </a:fld>
            <a:endParaRPr lang="en-US" altLang="en-US"/>
          </a:p>
        </p:txBody>
      </p:sp>
      <p:sp>
        <p:nvSpPr>
          <p:cNvPr id="6" name="Rectangle 2060">
            <a:extLst>
              <a:ext uri="{FF2B5EF4-FFF2-40B4-BE49-F238E27FC236}">
                <a16:creationId xmlns:a16="http://schemas.microsoft.com/office/drawing/2014/main" id="{EA47FDCA-81D7-C84B-A39B-79101D0DF4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2061">
            <a:extLst>
              <a:ext uri="{FF2B5EF4-FFF2-40B4-BE49-F238E27FC236}">
                <a16:creationId xmlns:a16="http://schemas.microsoft.com/office/drawing/2014/main" id="{EEA571CF-4D0E-804C-B20E-E9532FEC3D4C}"/>
              </a:ext>
            </a:extLst>
          </p:cNvPr>
          <p:cNvSpPr>
            <a:spLocks noGrp="1" noChangeArrowheads="1"/>
          </p:cNvSpPr>
          <p:nvPr>
            <p:ph type="sldNum" sz="quarter" idx="12"/>
          </p:nvPr>
        </p:nvSpPr>
        <p:spPr>
          <a:ln/>
        </p:spPr>
        <p:txBody>
          <a:bodyPr/>
          <a:lstStyle>
            <a:lvl1pPr>
              <a:defRPr/>
            </a:lvl1pPr>
          </a:lstStyle>
          <a:p>
            <a:fld id="{016B038F-4694-934C-8FE4-F125D3BD7950}" type="slidenum">
              <a:rPr lang="en-US" altLang="en-US"/>
              <a:pPr/>
              <a:t>‹#›</a:t>
            </a:fld>
            <a:endParaRPr lang="en-US" altLang="en-US"/>
          </a:p>
        </p:txBody>
      </p:sp>
    </p:spTree>
    <p:extLst>
      <p:ext uri="{BB962C8B-B14F-4D97-AF65-F5344CB8AC3E}">
        <p14:creationId xmlns:p14="http://schemas.microsoft.com/office/powerpoint/2010/main" val="190328821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556F-00AF-B84E-85D1-1370AF4BC7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50D0D1-EF0C-AA4B-8190-BF8A7FDE95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C5C290-47D2-2D40-A583-783D37E622E7}"/>
              </a:ext>
            </a:extLst>
          </p:cNvPr>
          <p:cNvSpPr>
            <a:spLocks noGrp="1"/>
          </p:cNvSpPr>
          <p:nvPr>
            <p:ph type="dt" sz="half" idx="10"/>
          </p:nvPr>
        </p:nvSpPr>
        <p:spPr/>
        <p:txBody>
          <a:bodyPr/>
          <a:lstStyle/>
          <a:p>
            <a:fld id="{999A5861-26F7-4DE2-9E9D-28A176B24BF9}" type="datetime1">
              <a:rPr lang="en-US" smtClean="0"/>
              <a:t>2/15/2024</a:t>
            </a:fld>
            <a:endParaRPr lang="en-US"/>
          </a:p>
        </p:txBody>
      </p:sp>
      <p:sp>
        <p:nvSpPr>
          <p:cNvPr id="5" name="Footer Placeholder 4">
            <a:extLst>
              <a:ext uri="{FF2B5EF4-FFF2-40B4-BE49-F238E27FC236}">
                <a16:creationId xmlns:a16="http://schemas.microsoft.com/office/drawing/2014/main" id="{BA3B5923-BB6F-014D-951E-8134B9B28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B0337-A493-3F41-880F-C62BDEA5A02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39033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7322-7418-4C45-B308-67CF2965BE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B16860-F6A0-B347-A088-B47493FFB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468213-927E-4C42-887F-6F971F556CD5}"/>
              </a:ext>
            </a:extLst>
          </p:cNvPr>
          <p:cNvSpPr>
            <a:spLocks noGrp="1"/>
          </p:cNvSpPr>
          <p:nvPr>
            <p:ph type="dt" sz="half" idx="10"/>
          </p:nvPr>
        </p:nvSpPr>
        <p:spPr/>
        <p:txBody>
          <a:bodyPr/>
          <a:lstStyle/>
          <a:p>
            <a:fld id="{519C81A0-4FF1-441E-ABC2-6C8A75010387}" type="datetime1">
              <a:rPr lang="en-US" smtClean="0"/>
              <a:t>2/15/2024</a:t>
            </a:fld>
            <a:endParaRPr lang="en-US"/>
          </a:p>
        </p:txBody>
      </p:sp>
      <p:sp>
        <p:nvSpPr>
          <p:cNvPr id="5" name="Footer Placeholder 4">
            <a:extLst>
              <a:ext uri="{FF2B5EF4-FFF2-40B4-BE49-F238E27FC236}">
                <a16:creationId xmlns:a16="http://schemas.microsoft.com/office/drawing/2014/main" id="{239B8C16-865C-C44B-AB5B-C7833F7C7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97F15-04A6-B947-AA25-EB980A218259}"/>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49360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0E05-68CB-114A-9B52-22943B2B59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C4839E-81E4-634A-9EB4-435306FB19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CD899C-F35F-8C49-995A-F9EC7A1347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E6ACAB-5524-CF42-9604-2D5261BCFC91}"/>
              </a:ext>
            </a:extLst>
          </p:cNvPr>
          <p:cNvSpPr>
            <a:spLocks noGrp="1"/>
          </p:cNvSpPr>
          <p:nvPr>
            <p:ph type="dt" sz="half" idx="10"/>
          </p:nvPr>
        </p:nvSpPr>
        <p:spPr/>
        <p:txBody>
          <a:bodyPr/>
          <a:lstStyle/>
          <a:p>
            <a:fld id="{CDA39061-E90B-4734-A5DB-E7BDE35EB6ED}" type="datetime1">
              <a:rPr lang="en-US" smtClean="0"/>
              <a:t>2/15/2024</a:t>
            </a:fld>
            <a:endParaRPr lang="en-US"/>
          </a:p>
        </p:txBody>
      </p:sp>
      <p:sp>
        <p:nvSpPr>
          <p:cNvPr id="6" name="Footer Placeholder 5">
            <a:extLst>
              <a:ext uri="{FF2B5EF4-FFF2-40B4-BE49-F238E27FC236}">
                <a16:creationId xmlns:a16="http://schemas.microsoft.com/office/drawing/2014/main" id="{5A43A2F9-6382-C041-9552-93E96E8A5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9ED67-D229-CE43-80A6-1C66275BBFB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4397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E657-73E9-0842-8854-C408FEED639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629323-C90A-0048-B631-3BDCAF5B3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2FBE551-B7C3-D046-9833-F396C7520D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D061ECE-A234-1D44-BCDF-9C23BBD87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39A1B0-543D-494B-99BE-7DE8B0BD558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773B88-CC79-3148-BE4B-00963280D6F4}"/>
              </a:ext>
            </a:extLst>
          </p:cNvPr>
          <p:cNvSpPr>
            <a:spLocks noGrp="1"/>
          </p:cNvSpPr>
          <p:nvPr>
            <p:ph type="dt" sz="half" idx="10"/>
          </p:nvPr>
        </p:nvSpPr>
        <p:spPr/>
        <p:txBody>
          <a:bodyPr/>
          <a:lstStyle/>
          <a:p>
            <a:fld id="{0F86F1AA-0345-43EA-94FB-CA2EEAA6605E}" type="datetime1">
              <a:rPr lang="en-US" smtClean="0"/>
              <a:t>2/15/2024</a:t>
            </a:fld>
            <a:endParaRPr lang="en-US"/>
          </a:p>
        </p:txBody>
      </p:sp>
      <p:sp>
        <p:nvSpPr>
          <p:cNvPr id="8" name="Footer Placeholder 7">
            <a:extLst>
              <a:ext uri="{FF2B5EF4-FFF2-40B4-BE49-F238E27FC236}">
                <a16:creationId xmlns:a16="http://schemas.microsoft.com/office/drawing/2014/main" id="{5233C0A8-9580-E143-BC67-7332A66EF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E9C1C7-E2D4-7443-8BB1-ADC5B4F139B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2636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D30E-4EDA-AF43-A976-238A023957A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B945B4-E1B2-A84D-BD83-7F431150DC2B}"/>
              </a:ext>
            </a:extLst>
          </p:cNvPr>
          <p:cNvSpPr>
            <a:spLocks noGrp="1"/>
          </p:cNvSpPr>
          <p:nvPr>
            <p:ph type="dt" sz="half" idx="10"/>
          </p:nvPr>
        </p:nvSpPr>
        <p:spPr/>
        <p:txBody>
          <a:bodyPr/>
          <a:lstStyle/>
          <a:p>
            <a:fld id="{A92F13E0-E028-4A32-B046-1FB329ECE3E6}" type="datetime1">
              <a:rPr lang="en-US" smtClean="0"/>
              <a:t>2/15/2024</a:t>
            </a:fld>
            <a:endParaRPr lang="en-US"/>
          </a:p>
        </p:txBody>
      </p:sp>
      <p:sp>
        <p:nvSpPr>
          <p:cNvPr id="4" name="Footer Placeholder 3">
            <a:extLst>
              <a:ext uri="{FF2B5EF4-FFF2-40B4-BE49-F238E27FC236}">
                <a16:creationId xmlns:a16="http://schemas.microsoft.com/office/drawing/2014/main" id="{B0CB54A8-00E5-8646-AFCE-A77E2A470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269BD-8E1D-5941-8B6D-7EF43A83365D}"/>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8347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2252D-736E-1D41-AEB0-5DAF3A633EA6}"/>
              </a:ext>
            </a:extLst>
          </p:cNvPr>
          <p:cNvSpPr>
            <a:spLocks noGrp="1"/>
          </p:cNvSpPr>
          <p:nvPr>
            <p:ph type="dt" sz="half" idx="10"/>
          </p:nvPr>
        </p:nvSpPr>
        <p:spPr/>
        <p:txBody>
          <a:bodyPr/>
          <a:lstStyle/>
          <a:p>
            <a:fld id="{C9BF56DE-3B18-4240-80FA-9BB9B0914B13}" type="datetime1">
              <a:rPr lang="en-US" smtClean="0"/>
              <a:t>2/15/2024</a:t>
            </a:fld>
            <a:endParaRPr lang="en-US"/>
          </a:p>
        </p:txBody>
      </p:sp>
      <p:sp>
        <p:nvSpPr>
          <p:cNvPr id="3" name="Footer Placeholder 2">
            <a:extLst>
              <a:ext uri="{FF2B5EF4-FFF2-40B4-BE49-F238E27FC236}">
                <a16:creationId xmlns:a16="http://schemas.microsoft.com/office/drawing/2014/main" id="{BDB9A2AC-9AE6-CC49-97CA-C76F4DD94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0D02B-52E7-B04C-8F41-03A14507DBCB}"/>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90381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51C4-14A7-1B41-96D7-B1ED58044F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07CBCB-523D-0E46-9D89-92E323768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BF77DC-7B8E-B642-B644-6405F601F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B9E05F-BC35-B147-84F6-95FC8859534B}"/>
              </a:ext>
            </a:extLst>
          </p:cNvPr>
          <p:cNvSpPr>
            <a:spLocks noGrp="1"/>
          </p:cNvSpPr>
          <p:nvPr>
            <p:ph type="dt" sz="half" idx="10"/>
          </p:nvPr>
        </p:nvSpPr>
        <p:spPr/>
        <p:txBody>
          <a:bodyPr/>
          <a:lstStyle/>
          <a:p>
            <a:fld id="{588D1438-2C4E-4574-9175-DF1B93C25D16}" type="datetime1">
              <a:rPr lang="en-US" smtClean="0"/>
              <a:t>2/15/2024</a:t>
            </a:fld>
            <a:endParaRPr lang="en-US"/>
          </a:p>
        </p:txBody>
      </p:sp>
      <p:sp>
        <p:nvSpPr>
          <p:cNvPr id="6" name="Footer Placeholder 5">
            <a:extLst>
              <a:ext uri="{FF2B5EF4-FFF2-40B4-BE49-F238E27FC236}">
                <a16:creationId xmlns:a16="http://schemas.microsoft.com/office/drawing/2014/main" id="{B0766A53-9028-E04C-A3E9-30BD0CFE2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FC4DB-D7EF-C548-858D-D654B6DBF88F}"/>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8023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B3DA-EBD2-3A44-9B39-059BCB1DE1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20C907-1EE1-1B43-B12C-2C54DA41DC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E08835-5BE6-854E-8AE8-A37892FB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C4EFC3-BFD9-7843-8A94-C6BD664602B8}"/>
              </a:ext>
            </a:extLst>
          </p:cNvPr>
          <p:cNvSpPr>
            <a:spLocks noGrp="1"/>
          </p:cNvSpPr>
          <p:nvPr>
            <p:ph type="dt" sz="half" idx="10"/>
          </p:nvPr>
        </p:nvSpPr>
        <p:spPr/>
        <p:txBody>
          <a:bodyPr/>
          <a:lstStyle/>
          <a:p>
            <a:fld id="{F8F51F95-2677-42B3-A362-9C9215A3DDC2}" type="datetime1">
              <a:rPr lang="en-US" smtClean="0"/>
              <a:t>2/15/2024</a:t>
            </a:fld>
            <a:endParaRPr lang="en-US"/>
          </a:p>
        </p:txBody>
      </p:sp>
      <p:sp>
        <p:nvSpPr>
          <p:cNvPr id="6" name="Footer Placeholder 5">
            <a:extLst>
              <a:ext uri="{FF2B5EF4-FFF2-40B4-BE49-F238E27FC236}">
                <a16:creationId xmlns:a16="http://schemas.microsoft.com/office/drawing/2014/main" id="{04597A42-DC80-0A44-B10C-E00DA50EA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FEC4D-EDEC-1D42-B236-BB7758F67904}"/>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56255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A9C15-F8B9-9C43-9F8A-574D39759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50EB648-FC92-AC4C-A733-420A43E08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88806B-DC71-B748-A0B5-CC4DD17C5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0187A-C9AE-414D-9811-FE1790F317E9}" type="datetime1">
              <a:rPr lang="en-US" smtClean="0"/>
              <a:t>2/15/2024</a:t>
            </a:fld>
            <a:endParaRPr lang="en-US"/>
          </a:p>
        </p:txBody>
      </p:sp>
      <p:sp>
        <p:nvSpPr>
          <p:cNvPr id="5" name="Footer Placeholder 4">
            <a:extLst>
              <a:ext uri="{FF2B5EF4-FFF2-40B4-BE49-F238E27FC236}">
                <a16:creationId xmlns:a16="http://schemas.microsoft.com/office/drawing/2014/main" id="{100D8AFE-2BBD-DA48-8F9A-9C6AA44A5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BC779-A4C5-E247-AFC5-01BC16569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E9CF8-411C-534F-ACCE-E5CD2A84B69C}" type="slidenum">
              <a:rPr lang="en-US" smtClean="0"/>
              <a:t>‹#›</a:t>
            </a:fld>
            <a:endParaRPr lang="en-US"/>
          </a:p>
        </p:txBody>
      </p:sp>
    </p:spTree>
    <p:extLst>
      <p:ext uri="{BB962C8B-B14F-4D97-AF65-F5344CB8AC3E}">
        <p14:creationId xmlns:p14="http://schemas.microsoft.com/office/powerpoint/2010/main" val="257050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8.xml"/><Relationship Id="rId18" Type="http://schemas.openxmlformats.org/officeDocument/2006/relationships/customXml" Target="../ink/ink11.xml"/><Relationship Id="rId26" Type="http://schemas.openxmlformats.org/officeDocument/2006/relationships/customXml" Target="../ink/ink15.xml"/><Relationship Id="rId3" Type="http://schemas.openxmlformats.org/officeDocument/2006/relationships/customXml" Target="../ink/ink3.xml"/><Relationship Id="rId21" Type="http://schemas.openxmlformats.org/officeDocument/2006/relationships/image" Target="../media/image15.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image" Target="../media/image13.png"/><Relationship Id="rId25"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customXml" Target="../ink/ink10.xml"/><Relationship Id="rId20" Type="http://schemas.openxmlformats.org/officeDocument/2006/relationships/customXml" Target="../ink/ink12.xm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customXml" Target="../ink/ink14.xml"/><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image" Target="../media/image16.png"/><Relationship Id="rId28" Type="http://schemas.openxmlformats.org/officeDocument/2006/relationships/customXml" Target="../ink/ink16.xml"/><Relationship Id="rId10" Type="http://schemas.openxmlformats.org/officeDocument/2006/relationships/image" Target="../media/image10.png"/><Relationship Id="rId19" Type="http://schemas.openxmlformats.org/officeDocument/2006/relationships/image" Target="../media/image14.png"/><Relationship Id="rId31" Type="http://schemas.openxmlformats.org/officeDocument/2006/relationships/image" Target="../media/image20.png"/><Relationship Id="rId4" Type="http://schemas.openxmlformats.org/officeDocument/2006/relationships/image" Target="../media/image70.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customXml" Target="../ink/ink13.xml"/><Relationship Id="rId27" Type="http://schemas.openxmlformats.org/officeDocument/2006/relationships/image" Target="../media/image18.png"/><Relationship Id="rId30" Type="http://schemas.openxmlformats.org/officeDocument/2006/relationships/customXml" Target="../ink/ink17.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Data_mining" TargetMode="External"/><Relationship Id="rId3" Type="http://schemas.openxmlformats.org/officeDocument/2006/relationships/hyperlink" Target="https://en.wikipedia.org/wiki/Data_pre-processing" TargetMode="External"/><Relationship Id="rId7" Type="http://schemas.openxmlformats.org/officeDocument/2006/relationships/hyperlink" Target="https://en.wikipedia.org/wiki/Predictive_analytics" TargetMode="External"/><Relationship Id="rId2" Type="http://schemas.openxmlformats.org/officeDocument/2006/relationships/hyperlink" Target="https://en.wikipedia.org/wiki/Data_science" TargetMode="External"/><Relationship Id="rId1" Type="http://schemas.openxmlformats.org/officeDocument/2006/relationships/slideLayout" Target="../slideLayouts/slideLayout2.xml"/><Relationship Id="rId6" Type="http://schemas.openxmlformats.org/officeDocument/2006/relationships/hyperlink" Target="https://en.wikipedia.org/wiki/Text_mining" TargetMode="External"/><Relationship Id="rId5" Type="http://schemas.openxmlformats.org/officeDocument/2006/relationships/hyperlink" Target="https://en.wikipedia.org/wiki/Deep_learning" TargetMode="External"/><Relationship Id="rId10" Type="http://schemas.openxmlformats.org/officeDocument/2006/relationships/hyperlink" Target="https://docs.rapidminer.com/"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Extract,_transform,_loa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statistics/statistics_populations_and_samples.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7.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12.xml"/><Relationship Id="rId6" Type="http://schemas.openxmlformats.org/officeDocument/2006/relationships/oleObject" Target="../embeddings/oleObject4.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8.wmf"/></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oleObject" Target="../embeddings/oleObject9.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4455-42B2-A543-A9A6-8E2DA85C4E8B}"/>
              </a:ext>
            </a:extLst>
          </p:cNvPr>
          <p:cNvSpPr>
            <a:spLocks noGrp="1"/>
          </p:cNvSpPr>
          <p:nvPr>
            <p:ph type="ctrTitle"/>
          </p:nvPr>
        </p:nvSpPr>
        <p:spPr>
          <a:xfrm>
            <a:off x="1366160" y="1660121"/>
            <a:ext cx="9623404" cy="3305493"/>
          </a:xfrm>
        </p:spPr>
        <p:txBody>
          <a:bodyPr>
            <a:normAutofit fontScale="90000"/>
          </a:bodyPr>
          <a:lstStyle/>
          <a:p>
            <a:r>
              <a:rPr lang="en-US" sz="4400" b="1" dirty="0"/>
              <a:t>Data Science</a:t>
            </a:r>
            <a:br>
              <a:rPr lang="en-US" sz="3500" dirty="0"/>
            </a:br>
            <a:r>
              <a:rPr lang="en-US" sz="3500" dirty="0"/>
              <a:t>UNIT-1</a:t>
            </a:r>
            <a:br>
              <a:rPr lang="en-US" sz="3500" dirty="0"/>
            </a:br>
            <a:br>
              <a:rPr lang="en-US" sz="3500" dirty="0"/>
            </a:br>
            <a:r>
              <a:rPr lang="en-US" altLang="en-US" sz="4900" b="1" dirty="0"/>
              <a:t>Data Preprocessing </a:t>
            </a:r>
            <a:br>
              <a:rPr lang="en-US" altLang="en-US" sz="4900" b="1" dirty="0"/>
            </a:br>
            <a:r>
              <a:rPr lang="en-US" altLang="en-US" sz="3500" b="1" dirty="0"/>
              <a:t>I-Data Cleaning, </a:t>
            </a:r>
            <a:br>
              <a:rPr lang="en-US" altLang="en-US" sz="3500" b="1" dirty="0"/>
            </a:br>
            <a:r>
              <a:rPr lang="en-US" altLang="en-US" sz="3500" b="1" dirty="0"/>
              <a:t>II-Data Integration, </a:t>
            </a:r>
            <a:br>
              <a:rPr lang="en-US" altLang="en-US" sz="3500" b="1" dirty="0"/>
            </a:br>
            <a:r>
              <a:rPr lang="en-US" altLang="en-US" sz="3500" b="1" dirty="0"/>
              <a:t>III-Data Reduction, </a:t>
            </a:r>
            <a:br>
              <a:rPr lang="en-US" altLang="en-US" sz="3500" b="1" dirty="0"/>
            </a:br>
            <a:r>
              <a:rPr lang="en-US" altLang="en-US" sz="3500" b="1" dirty="0"/>
              <a:t>III-Data </a:t>
            </a:r>
            <a:r>
              <a:rPr lang="en-US" altLang="en-US" sz="4000" b="1" dirty="0"/>
              <a:t>Transformation and Data </a:t>
            </a:r>
            <a:r>
              <a:rPr lang="en-US" altLang="en-US" sz="2700" b="1" dirty="0"/>
              <a:t>Discretization</a:t>
            </a:r>
            <a:r>
              <a:rPr lang="en-US" altLang="en-US" sz="4000" b="1" dirty="0"/>
              <a:t>,</a:t>
            </a:r>
            <a:br>
              <a:rPr lang="en-US" altLang="en-US" sz="3500" dirty="0"/>
            </a:br>
            <a:endParaRPr lang="en-US" sz="3500" dirty="0"/>
          </a:p>
        </p:txBody>
      </p:sp>
      <p:sp>
        <p:nvSpPr>
          <p:cNvPr id="3" name="Slide Number Placeholder 2">
            <a:extLst>
              <a:ext uri="{FF2B5EF4-FFF2-40B4-BE49-F238E27FC236}">
                <a16:creationId xmlns:a16="http://schemas.microsoft.com/office/drawing/2014/main" id="{034C4086-AF9B-46A2-AFA9-1FB08ED89AA2}"/>
              </a:ext>
            </a:extLst>
          </p:cNvPr>
          <p:cNvSpPr>
            <a:spLocks noGrp="1"/>
          </p:cNvSpPr>
          <p:nvPr>
            <p:ph type="sldNum" sz="quarter" idx="12"/>
          </p:nvPr>
        </p:nvSpPr>
        <p:spPr/>
        <p:txBody>
          <a:bodyPr/>
          <a:lstStyle/>
          <a:p>
            <a:fld id="{BE9E9CF8-411C-534F-ACCE-E5CD2A84B69C}" type="slidenum">
              <a:rPr lang="en-US" smtClean="0"/>
              <a:t>1</a:t>
            </a:fld>
            <a:endParaRPr lang="en-US"/>
          </a:p>
        </p:txBody>
      </p:sp>
      <p:sp>
        <p:nvSpPr>
          <p:cNvPr id="4" name="Rectangle 3">
            <a:extLst>
              <a:ext uri="{FF2B5EF4-FFF2-40B4-BE49-F238E27FC236}">
                <a16:creationId xmlns:a16="http://schemas.microsoft.com/office/drawing/2014/main" id="{0A19C048-9665-4040-851F-08315B2938B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FDADF41F-6117-45A6-97D5-5629371487C2}"/>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6A172CE9-C882-4EBF-B9DF-A0705DD8EFF0}"/>
              </a:ext>
            </a:extLst>
          </p:cNvPr>
          <p:cNvSpPr>
            <a:spLocks noGrp="1" noChangeArrowheads="1"/>
          </p:cNvSpPr>
          <p:nvPr>
            <p:ph type="title"/>
          </p:nvPr>
        </p:nvSpPr>
        <p:spPr>
          <a:xfrm>
            <a:off x="365760" y="267169"/>
            <a:ext cx="7640638" cy="609600"/>
          </a:xfrm>
        </p:spPr>
        <p:txBody>
          <a:bodyPr>
            <a:normAutofit/>
          </a:bodyPr>
          <a:lstStyle/>
          <a:p>
            <a:pPr eaLnBrk="1" hangingPunct="1">
              <a:defRPr/>
            </a:pPr>
            <a:r>
              <a:rPr lang="en-US" altLang="en-US" sz="3200" b="1" dirty="0">
                <a:solidFill>
                  <a:srgbClr val="170981"/>
                </a:solidFill>
              </a:rPr>
              <a:t>Data Cleaning: </a:t>
            </a:r>
            <a:r>
              <a:rPr lang="en-US" sz="3200" b="1" dirty="0">
                <a:cs typeface="+mj-cs"/>
              </a:rPr>
              <a:t>How to Handle Noisy Data?</a:t>
            </a:r>
          </a:p>
        </p:txBody>
      </p:sp>
      <p:sp>
        <p:nvSpPr>
          <p:cNvPr id="33798" name="Rectangle 3">
            <a:extLst>
              <a:ext uri="{FF2B5EF4-FFF2-40B4-BE49-F238E27FC236}">
                <a16:creationId xmlns:a16="http://schemas.microsoft.com/office/drawing/2014/main" id="{8CAD52BD-B1A8-400F-91EE-1FA76A44A831}"/>
              </a:ext>
            </a:extLst>
          </p:cNvPr>
          <p:cNvSpPr>
            <a:spLocks noGrp="1" noChangeArrowheads="1"/>
          </p:cNvSpPr>
          <p:nvPr>
            <p:ph idx="1"/>
          </p:nvPr>
        </p:nvSpPr>
        <p:spPr>
          <a:xfrm>
            <a:off x="2011680" y="1158875"/>
            <a:ext cx="8401050" cy="5029200"/>
          </a:xfrm>
        </p:spPr>
        <p:txBody>
          <a:bodyPr/>
          <a:lstStyle/>
          <a:p>
            <a:pPr marL="0" indent="0" eaLnBrk="1" hangingPunct="1">
              <a:buNone/>
              <a:defRPr/>
            </a:pPr>
            <a:r>
              <a:rPr lang="en-US" sz="2400">
                <a:solidFill>
                  <a:schemeClr val="folHlink"/>
                </a:solidFill>
              </a:rPr>
              <a:t>Binning</a:t>
            </a:r>
          </a:p>
          <a:p>
            <a:pPr marL="457200" lvl="1" indent="0" eaLnBrk="1" hangingPunct="1">
              <a:buNone/>
              <a:defRPr/>
            </a:pPr>
            <a:r>
              <a:rPr lang="en-US"/>
              <a:t>first sort data and partition into (equal-frequency) bins</a:t>
            </a:r>
          </a:p>
          <a:p>
            <a:pPr marL="457200" lvl="1" indent="0" eaLnBrk="1" hangingPunct="1">
              <a:buNone/>
              <a:defRPr/>
            </a:pPr>
            <a:r>
              <a:rPr lang="en-US"/>
              <a:t>then one can </a:t>
            </a:r>
            <a:r>
              <a:rPr lang="en-US">
                <a:solidFill>
                  <a:schemeClr val="hlink"/>
                </a:solidFill>
              </a:rPr>
              <a:t>smooth by bin means,  smooth by bin median, smooth by bin boundaries</a:t>
            </a:r>
            <a:r>
              <a:rPr lang="en-US"/>
              <a:t>, etc.</a:t>
            </a:r>
          </a:p>
          <a:p>
            <a:pPr marL="0" indent="0" eaLnBrk="1" hangingPunct="1">
              <a:buNone/>
              <a:defRPr/>
            </a:pPr>
            <a:r>
              <a:rPr lang="en-US" sz="2400">
                <a:solidFill>
                  <a:schemeClr val="folHlink"/>
                </a:solidFill>
              </a:rPr>
              <a:t>Regression</a:t>
            </a:r>
          </a:p>
          <a:p>
            <a:pPr marL="457200" lvl="1" indent="0" eaLnBrk="1" hangingPunct="1">
              <a:buNone/>
              <a:defRPr/>
            </a:pPr>
            <a:r>
              <a:rPr lang="en-US"/>
              <a:t>smooth by fitting the data into regression functions</a:t>
            </a:r>
          </a:p>
          <a:p>
            <a:pPr marL="0" indent="0" eaLnBrk="1" hangingPunct="1">
              <a:buNone/>
              <a:defRPr/>
            </a:pPr>
            <a:r>
              <a:rPr lang="en-US" sz="2400">
                <a:solidFill>
                  <a:schemeClr val="folHlink"/>
                </a:solidFill>
              </a:rPr>
              <a:t>Clustering/Outlier</a:t>
            </a:r>
          </a:p>
          <a:p>
            <a:pPr marL="457200" lvl="1" indent="0" eaLnBrk="1" hangingPunct="1">
              <a:buNone/>
              <a:defRPr/>
            </a:pPr>
            <a:r>
              <a:rPr lang="en-US"/>
              <a:t>detect and remove outliers</a:t>
            </a:r>
          </a:p>
          <a:p>
            <a:pPr marL="0" indent="0" eaLnBrk="1" hangingPunct="1">
              <a:buNone/>
              <a:defRPr/>
            </a:pPr>
            <a:r>
              <a:rPr lang="en-US" sz="2400">
                <a:solidFill>
                  <a:schemeClr val="folHlink"/>
                </a:solidFill>
              </a:rPr>
              <a:t>Combined computer and human inspection</a:t>
            </a:r>
          </a:p>
          <a:p>
            <a:pPr marL="457200" lvl="1" indent="0" eaLnBrk="1" hangingPunct="1">
              <a:buNone/>
              <a:defRPr/>
            </a:pPr>
            <a:r>
              <a:rPr lang="en-US"/>
              <a:t>detect suspicious values and check by human (e.g., deal with possible outliers)</a:t>
            </a:r>
            <a:endParaRPr lang="en-US" dirty="0"/>
          </a:p>
        </p:txBody>
      </p:sp>
      <p:sp>
        <p:nvSpPr>
          <p:cNvPr id="2" name="Slide Number Placeholder 1">
            <a:extLst>
              <a:ext uri="{FF2B5EF4-FFF2-40B4-BE49-F238E27FC236}">
                <a16:creationId xmlns:a16="http://schemas.microsoft.com/office/drawing/2014/main" id="{5BF9EC6A-DED5-4EEF-A3C6-C51108FFBB9B}"/>
              </a:ext>
            </a:extLst>
          </p:cNvPr>
          <p:cNvSpPr>
            <a:spLocks noGrp="1"/>
          </p:cNvSpPr>
          <p:nvPr>
            <p:ph type="sldNum" sz="quarter" idx="12"/>
          </p:nvPr>
        </p:nvSpPr>
        <p:spPr/>
        <p:txBody>
          <a:bodyPr/>
          <a:lstStyle/>
          <a:p>
            <a:fld id="{BE9E9CF8-411C-534F-ACCE-E5CD2A84B69C}" type="slidenum">
              <a:rPr lang="en-US" smtClean="0"/>
              <a:t>10</a:t>
            </a:fld>
            <a:endParaRPr lang="en-US"/>
          </a:p>
        </p:txBody>
      </p:sp>
      <p:sp>
        <p:nvSpPr>
          <p:cNvPr id="5" name="Rectangle 4">
            <a:extLst>
              <a:ext uri="{FF2B5EF4-FFF2-40B4-BE49-F238E27FC236}">
                <a16:creationId xmlns:a16="http://schemas.microsoft.com/office/drawing/2014/main" id="{E9477319-ED38-4825-A196-E637ACB0165E}"/>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970BF8C-A25E-4B60-97CB-A738BDFFDB84}"/>
              </a:ext>
            </a:extLst>
          </p:cNvPr>
          <p:cNvCxnSpPr/>
          <p:nvPr/>
        </p:nvCxnSpPr>
        <p:spPr>
          <a:xfrm>
            <a:off x="84407" y="970804"/>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D1E6-CA51-334F-B858-5E591B60111E}"/>
              </a:ext>
            </a:extLst>
          </p:cNvPr>
          <p:cNvSpPr>
            <a:spLocks noGrp="1"/>
          </p:cNvSpPr>
          <p:nvPr>
            <p:ph type="title"/>
          </p:nvPr>
        </p:nvSpPr>
        <p:spPr>
          <a:xfrm>
            <a:off x="154745" y="164753"/>
            <a:ext cx="10168128" cy="1179576"/>
          </a:xfrm>
        </p:spPr>
        <p:txBody>
          <a:bodyPr>
            <a:normAutofit/>
          </a:bodyPr>
          <a:lstStyle/>
          <a:p>
            <a:r>
              <a:rPr lang="en-US" altLang="en-US" sz="3700" b="1" dirty="0"/>
              <a:t>Data Cleaning: </a:t>
            </a:r>
            <a:r>
              <a:rPr lang="en-IN" sz="3700" b="1" dirty="0"/>
              <a:t>Handling Noisy Data: Binning </a:t>
            </a:r>
            <a:br>
              <a:rPr lang="en-IN" sz="3700" dirty="0"/>
            </a:br>
            <a:endParaRPr lang="en-US" sz="3700" dirty="0"/>
          </a:p>
        </p:txBody>
      </p:sp>
      <p:sp>
        <p:nvSpPr>
          <p:cNvPr id="3" name="Content Placeholder 2">
            <a:extLst>
              <a:ext uri="{FF2B5EF4-FFF2-40B4-BE49-F238E27FC236}">
                <a16:creationId xmlns:a16="http://schemas.microsoft.com/office/drawing/2014/main" id="{2A22EF7F-6070-DF42-92D0-8A2423FF8196}"/>
              </a:ext>
            </a:extLst>
          </p:cNvPr>
          <p:cNvSpPr>
            <a:spLocks noGrp="1"/>
          </p:cNvSpPr>
          <p:nvPr>
            <p:ph idx="1"/>
          </p:nvPr>
        </p:nvSpPr>
        <p:spPr>
          <a:xfrm>
            <a:off x="908304" y="2931277"/>
            <a:ext cx="10523572" cy="3695020"/>
          </a:xfrm>
        </p:spPr>
        <p:txBody>
          <a:bodyPr>
            <a:noAutofit/>
          </a:bodyPr>
          <a:lstStyle/>
          <a:p>
            <a:r>
              <a:rPr lang="en-IN" sz="2000" b="1" dirty="0"/>
              <a:t>Binning: </a:t>
            </a:r>
          </a:p>
          <a:p>
            <a:r>
              <a:rPr lang="en-IN" sz="2000" dirty="0"/>
              <a:t>This method works on sorted data</a:t>
            </a:r>
          </a:p>
          <a:p>
            <a:r>
              <a:rPr lang="en-IN" sz="2000" dirty="0"/>
              <a:t>The sorted data is divided into equal frequency buckets/bins</a:t>
            </a:r>
          </a:p>
          <a:p>
            <a:r>
              <a:rPr lang="en-IN" sz="2000" dirty="0"/>
              <a:t>Binning is of three types:</a:t>
            </a:r>
          </a:p>
          <a:p>
            <a:pPr marL="914400" lvl="1" indent="-457200">
              <a:buFont typeface="+mj-lt"/>
              <a:buAutoNum type="arabicPeriod"/>
            </a:pPr>
            <a:r>
              <a:rPr lang="en-IN" sz="2000" b="1" dirty="0"/>
              <a:t>smoothing by bin means</a:t>
            </a:r>
          </a:p>
          <a:p>
            <a:pPr lvl="2"/>
            <a:r>
              <a:rPr lang="en-IN" dirty="0"/>
              <a:t>each value in a bin is replaced by the mean value of the bin. </a:t>
            </a:r>
            <a:endParaRPr lang="en-IN" b="1" dirty="0"/>
          </a:p>
          <a:p>
            <a:pPr marL="914400" lvl="1" indent="-457200">
              <a:buFont typeface="+mj-lt"/>
              <a:buAutoNum type="arabicPeriod"/>
            </a:pPr>
            <a:r>
              <a:rPr lang="en-IN" sz="2000" b="1" dirty="0"/>
              <a:t>smoothing by bin medians</a:t>
            </a:r>
          </a:p>
          <a:p>
            <a:pPr lvl="2"/>
            <a:r>
              <a:rPr lang="en-IN" dirty="0"/>
              <a:t>each bin value is replaced by the bin median.</a:t>
            </a:r>
            <a:endParaRPr lang="en-IN" b="1" dirty="0"/>
          </a:p>
          <a:p>
            <a:pPr marL="914400" lvl="1" indent="-457200">
              <a:buFont typeface="+mj-lt"/>
              <a:buAutoNum type="arabicPeriod"/>
            </a:pPr>
            <a:r>
              <a:rPr lang="en-IN" sz="2000" b="1" dirty="0"/>
              <a:t>smoothing by bin boundaries</a:t>
            </a:r>
            <a:endParaRPr lang="en-IN" sz="2000" dirty="0"/>
          </a:p>
          <a:p>
            <a:pPr lvl="2"/>
            <a:r>
              <a:rPr lang="en-IN" dirty="0"/>
              <a:t>the minimum and maximum values in a given bin are identified as the </a:t>
            </a:r>
            <a:r>
              <a:rPr lang="en-IN" i="1" dirty="0"/>
              <a:t>bin boundaries</a:t>
            </a:r>
            <a:r>
              <a:rPr lang="en-IN" dirty="0"/>
              <a:t>. </a:t>
            </a:r>
          </a:p>
          <a:p>
            <a:pPr lvl="2"/>
            <a:r>
              <a:rPr lang="en-IN" dirty="0"/>
              <a:t>Each bin value is then replaced by the closest boundary value. </a:t>
            </a:r>
            <a:endParaRPr lang="en-US" dirty="0"/>
          </a:p>
        </p:txBody>
      </p:sp>
      <p:sp>
        <p:nvSpPr>
          <p:cNvPr id="4" name="Slide Number Placeholder 3">
            <a:extLst>
              <a:ext uri="{FF2B5EF4-FFF2-40B4-BE49-F238E27FC236}">
                <a16:creationId xmlns:a16="http://schemas.microsoft.com/office/drawing/2014/main" id="{13D92DF0-4F4E-4306-9D7F-4BEB9F6EBA02}"/>
              </a:ext>
            </a:extLst>
          </p:cNvPr>
          <p:cNvSpPr>
            <a:spLocks noGrp="1"/>
          </p:cNvSpPr>
          <p:nvPr>
            <p:ph type="sldNum" sz="quarter" idx="12"/>
          </p:nvPr>
        </p:nvSpPr>
        <p:spPr>
          <a:xfrm>
            <a:off x="8540496" y="6356350"/>
            <a:ext cx="2743200" cy="365125"/>
          </a:xfrm>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
        <p:nvSpPr>
          <p:cNvPr id="10" name="Rectangle 9">
            <a:extLst>
              <a:ext uri="{FF2B5EF4-FFF2-40B4-BE49-F238E27FC236}">
                <a16:creationId xmlns:a16="http://schemas.microsoft.com/office/drawing/2014/main" id="{5F8A450E-83A9-4EA5-B08B-847DECC4DEBC}"/>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351F6CAE-A734-4292-B8C6-FC688B5441FC}"/>
              </a:ext>
            </a:extLst>
          </p:cNvPr>
          <p:cNvCxnSpPr/>
          <p:nvPr/>
        </p:nvCxnSpPr>
        <p:spPr>
          <a:xfrm>
            <a:off x="154745" y="8250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59BD810-9862-4976-8AF5-2EFA8A6E42C2}"/>
              </a:ext>
            </a:extLst>
          </p:cNvPr>
          <p:cNvSpPr txBox="1">
            <a:spLocks/>
          </p:cNvSpPr>
          <p:nvPr/>
        </p:nvSpPr>
        <p:spPr>
          <a:xfrm>
            <a:off x="1011936" y="896348"/>
            <a:ext cx="10889332" cy="2272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i="1" dirty="0"/>
              <a:t>“</a:t>
            </a:r>
            <a:r>
              <a:rPr lang="en-IN" sz="2200" dirty="0"/>
              <a:t>Data smoothing is the technique to handle noisy data </a:t>
            </a:r>
          </a:p>
          <a:p>
            <a:r>
              <a:rPr lang="en-IN" sz="2200" dirty="0"/>
              <a:t>“smooth” out the data to remove the noise </a:t>
            </a:r>
          </a:p>
          <a:p>
            <a:r>
              <a:rPr lang="en-IN" sz="2200" dirty="0"/>
              <a:t> data smoothing techniques. </a:t>
            </a:r>
          </a:p>
          <a:p>
            <a:pPr lvl="1"/>
            <a:r>
              <a:rPr lang="en-IN" sz="2200" b="1" dirty="0"/>
              <a:t>Binning </a:t>
            </a:r>
            <a:endParaRPr lang="en-IN" sz="2200" dirty="0"/>
          </a:p>
          <a:p>
            <a:pPr lvl="1"/>
            <a:r>
              <a:rPr lang="en-IN" sz="2200" b="1" dirty="0"/>
              <a:t>Regression</a:t>
            </a:r>
            <a:endParaRPr lang="en-IN" sz="2200" dirty="0"/>
          </a:p>
          <a:p>
            <a:pPr lvl="1"/>
            <a:r>
              <a:rPr lang="en-IN" sz="2200" b="1" dirty="0"/>
              <a:t>Outlier analysis</a:t>
            </a:r>
            <a:endParaRPr lang="en-US" sz="2200" dirty="0"/>
          </a:p>
        </p:txBody>
      </p:sp>
    </p:spTree>
    <p:extLst>
      <p:ext uri="{BB962C8B-B14F-4D97-AF65-F5344CB8AC3E}">
        <p14:creationId xmlns:p14="http://schemas.microsoft.com/office/powerpoint/2010/main" val="169670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9" name="Rectangle 2">
            <a:extLst>
              <a:ext uri="{FF2B5EF4-FFF2-40B4-BE49-F238E27FC236}">
                <a16:creationId xmlns:a16="http://schemas.microsoft.com/office/drawing/2014/main" id="{B936D5AA-9CF2-D649-AB9C-C47B9E794128}"/>
              </a:ext>
            </a:extLst>
          </p:cNvPr>
          <p:cNvSpPr>
            <a:spLocks noGrp="1" noChangeArrowheads="1"/>
          </p:cNvSpPr>
          <p:nvPr>
            <p:ph type="title"/>
          </p:nvPr>
        </p:nvSpPr>
        <p:spPr>
          <a:xfrm>
            <a:off x="1115568" y="548640"/>
            <a:ext cx="10168128" cy="1179576"/>
          </a:xfrm>
        </p:spPr>
        <p:txBody>
          <a:bodyPr>
            <a:normAutofit/>
          </a:bodyPr>
          <a:lstStyle/>
          <a:p>
            <a:pPr eaLnBrk="1" hangingPunct="1"/>
            <a:r>
              <a:rPr lang="en-US" altLang="en-US" sz="4000" b="1"/>
              <a:t>Data Cleaning: Binning methods</a:t>
            </a:r>
          </a:p>
        </p:txBody>
      </p:sp>
      <p:sp>
        <p:nvSpPr>
          <p:cNvPr id="111620" name="Rectangle 3">
            <a:extLst>
              <a:ext uri="{FF2B5EF4-FFF2-40B4-BE49-F238E27FC236}">
                <a16:creationId xmlns:a16="http://schemas.microsoft.com/office/drawing/2014/main" id="{01EB1564-7DDA-2F40-BF1E-DCAFD029D5AA}"/>
              </a:ext>
            </a:extLst>
          </p:cNvPr>
          <p:cNvSpPr>
            <a:spLocks noGrp="1" noChangeArrowheads="1"/>
          </p:cNvSpPr>
          <p:nvPr>
            <p:ph idx="1"/>
          </p:nvPr>
        </p:nvSpPr>
        <p:spPr>
          <a:xfrm>
            <a:off x="1115568" y="2481943"/>
            <a:ext cx="10168128" cy="3695020"/>
          </a:xfrm>
        </p:spPr>
        <p:txBody>
          <a:bodyPr>
            <a:normAutofit/>
          </a:bodyPr>
          <a:lstStyle/>
          <a:p>
            <a:pPr eaLnBrk="1" hangingPunct="1"/>
            <a:r>
              <a:rPr lang="en-US" altLang="en-US" sz="2200" b="1" dirty="0"/>
              <a:t>Equal-width (distance) partitioning</a:t>
            </a:r>
          </a:p>
          <a:p>
            <a:pPr lvl="1" eaLnBrk="1" hangingPunct="1">
              <a:spcBef>
                <a:spcPct val="0"/>
              </a:spcBef>
            </a:pPr>
            <a:r>
              <a:rPr lang="en-US" altLang="en-US" sz="2200" dirty="0"/>
              <a:t>Divides the range into </a:t>
            </a:r>
            <a:r>
              <a:rPr lang="en-US" altLang="en-US" sz="2200" i="1" dirty="0"/>
              <a:t>N</a:t>
            </a:r>
            <a:r>
              <a:rPr lang="en-US" altLang="en-US" sz="2200" dirty="0"/>
              <a:t> intervals of equal size: uniform grid</a:t>
            </a:r>
          </a:p>
          <a:p>
            <a:pPr lvl="1" eaLnBrk="1" hangingPunct="1">
              <a:spcBef>
                <a:spcPct val="0"/>
              </a:spcBef>
            </a:pPr>
            <a:r>
              <a:rPr lang="en-US" altLang="en-US" sz="2200" dirty="0"/>
              <a:t>if </a:t>
            </a:r>
            <a:r>
              <a:rPr lang="en-US" altLang="en-US" sz="2200" i="1" dirty="0"/>
              <a:t>A</a:t>
            </a:r>
            <a:r>
              <a:rPr lang="en-US" altLang="en-US" sz="2200" dirty="0"/>
              <a:t> and </a:t>
            </a:r>
            <a:r>
              <a:rPr lang="en-US" altLang="en-US" sz="2200" i="1" dirty="0"/>
              <a:t>B</a:t>
            </a:r>
            <a:r>
              <a:rPr lang="en-US" altLang="en-US" sz="2200" dirty="0"/>
              <a:t> are the lowest and highest values of the attribute, the width of intervals will be: </a:t>
            </a:r>
            <a:r>
              <a:rPr lang="en-US" altLang="en-US" sz="2200" i="1" dirty="0"/>
              <a:t>W </a:t>
            </a:r>
            <a:r>
              <a:rPr lang="en-US" altLang="en-US" sz="2200" dirty="0"/>
              <a:t>= (</a:t>
            </a:r>
            <a:r>
              <a:rPr lang="en-US" altLang="en-US" sz="2200" i="1" dirty="0"/>
              <a:t>B </a:t>
            </a:r>
            <a:r>
              <a:rPr lang="en-US" altLang="en-US" sz="2200" dirty="0"/>
              <a:t>–</a:t>
            </a:r>
            <a:r>
              <a:rPr lang="en-US" altLang="en-US" sz="2200" i="1" dirty="0"/>
              <a:t>A</a:t>
            </a:r>
            <a:r>
              <a:rPr lang="en-US" altLang="en-US" sz="2200" dirty="0"/>
              <a:t>)/</a:t>
            </a:r>
            <a:r>
              <a:rPr lang="en-US" altLang="en-US" sz="2200" i="1" dirty="0"/>
              <a:t>N.</a:t>
            </a:r>
            <a:endParaRPr lang="en-US" altLang="en-US" sz="2200" dirty="0"/>
          </a:p>
          <a:p>
            <a:pPr lvl="1" eaLnBrk="1" hangingPunct="1">
              <a:spcBef>
                <a:spcPct val="0"/>
              </a:spcBef>
            </a:pPr>
            <a:r>
              <a:rPr lang="en-US" altLang="en-US" sz="2200" dirty="0"/>
              <a:t>The most straightforward, but outliers may dominate presentation</a:t>
            </a:r>
          </a:p>
          <a:p>
            <a:pPr lvl="1" eaLnBrk="1" hangingPunct="1">
              <a:spcBef>
                <a:spcPct val="0"/>
              </a:spcBef>
            </a:pPr>
            <a:r>
              <a:rPr lang="en-US" altLang="en-US" sz="2200" dirty="0"/>
              <a:t>Skewed data is not handled well</a:t>
            </a:r>
            <a:endParaRPr lang="en-US" altLang="en-US" sz="2200" i="1" dirty="0"/>
          </a:p>
          <a:p>
            <a:pPr eaLnBrk="1" hangingPunct="1"/>
            <a:r>
              <a:rPr lang="en-US" altLang="en-US" sz="2200" b="1" dirty="0"/>
              <a:t>Equal-depth (frequency) partitioning</a:t>
            </a:r>
          </a:p>
          <a:p>
            <a:pPr lvl="1" eaLnBrk="1" hangingPunct="1">
              <a:spcBef>
                <a:spcPct val="0"/>
              </a:spcBef>
            </a:pPr>
            <a:r>
              <a:rPr lang="en-US" altLang="en-US" sz="2200" dirty="0"/>
              <a:t>Divides the range into </a:t>
            </a:r>
            <a:r>
              <a:rPr lang="en-US" altLang="en-US" sz="2200" i="1" dirty="0"/>
              <a:t>N</a:t>
            </a:r>
            <a:r>
              <a:rPr lang="en-US" altLang="en-US" sz="2200" dirty="0"/>
              <a:t> intervals, each containing approximately same number of samples</a:t>
            </a:r>
          </a:p>
          <a:p>
            <a:pPr lvl="1" eaLnBrk="1" hangingPunct="1">
              <a:spcBef>
                <a:spcPct val="0"/>
              </a:spcBef>
            </a:pPr>
            <a:r>
              <a:rPr lang="en-US" altLang="en-US" sz="2200" dirty="0"/>
              <a:t>Good data scaling</a:t>
            </a:r>
          </a:p>
          <a:p>
            <a:pPr lvl="1" eaLnBrk="1" hangingPunct="1">
              <a:spcBef>
                <a:spcPct val="0"/>
              </a:spcBef>
            </a:pPr>
            <a:r>
              <a:rPr lang="en-US" altLang="en-US" sz="2200" dirty="0"/>
              <a:t>Managing categorical attributes can be tricky</a:t>
            </a:r>
          </a:p>
        </p:txBody>
      </p:sp>
      <p:sp>
        <p:nvSpPr>
          <p:cNvPr id="111618" name="Rectangle 2061">
            <a:extLst>
              <a:ext uri="{FF2B5EF4-FFF2-40B4-BE49-F238E27FC236}">
                <a16:creationId xmlns:a16="http://schemas.microsoft.com/office/drawing/2014/main" id="{0AC512E4-6822-8E47-B694-27EF97837413}"/>
              </a:ext>
            </a:extLst>
          </p:cNvPr>
          <p:cNvSpPr>
            <a:spLocks noGrp="1" noChangeArrowheads="1"/>
          </p:cNvSpPr>
          <p:nvPr>
            <p:ph type="sldNum" sz="quarter" idx="12"/>
          </p:nvPr>
        </p:nvSpPr>
        <p:spPr>
          <a:xfrm>
            <a:off x="8540496"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28E56CCF-29F5-FE44-920E-9CCD95DA1163}" type="slidenum">
              <a:rPr lang="en-US" altLang="en-US" sz="1800">
                <a:solidFill>
                  <a:schemeClr val="tx1">
                    <a:lumMod val="50000"/>
                    <a:lumOff val="50000"/>
                  </a:schemeClr>
                </a:solidFill>
              </a:rPr>
              <a:pPr>
                <a:lnSpc>
                  <a:spcPct val="90000"/>
                </a:lnSpc>
                <a:spcBef>
                  <a:spcPct val="0"/>
                </a:spcBef>
                <a:spcAft>
                  <a:spcPts val="600"/>
                </a:spcAft>
                <a:buClrTx/>
                <a:buSzTx/>
                <a:buFontTx/>
                <a:buNone/>
              </a:pPr>
              <a:t>12</a:t>
            </a:fld>
            <a:endParaRPr lang="en-US" altLang="en-US" sz="1800">
              <a:solidFill>
                <a:schemeClr val="tx1">
                  <a:lumMod val="50000"/>
                  <a:lumOff val="50000"/>
                </a:schemeClr>
              </a:solidFill>
            </a:endParaRPr>
          </a:p>
        </p:txBody>
      </p:sp>
      <p:sp>
        <p:nvSpPr>
          <p:cNvPr id="9" name="Rectangle 8">
            <a:extLst>
              <a:ext uri="{FF2B5EF4-FFF2-40B4-BE49-F238E27FC236}">
                <a16:creationId xmlns:a16="http://schemas.microsoft.com/office/drawing/2014/main" id="{67ECE2B7-EE8C-47EF-A7B0-13EA7DEABFC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41F4E19-564D-45CF-B749-46317788751B}"/>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84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C975-8600-E545-9135-2144F12D7711}"/>
              </a:ext>
            </a:extLst>
          </p:cNvPr>
          <p:cNvSpPr>
            <a:spLocks noGrp="1"/>
          </p:cNvSpPr>
          <p:nvPr>
            <p:ph type="title"/>
          </p:nvPr>
        </p:nvSpPr>
        <p:spPr>
          <a:xfrm>
            <a:off x="134816" y="136525"/>
            <a:ext cx="10515600" cy="592138"/>
          </a:xfrm>
        </p:spPr>
        <p:txBody>
          <a:bodyPr>
            <a:normAutofit fontScale="90000"/>
          </a:bodyPr>
          <a:lstStyle/>
          <a:p>
            <a:r>
              <a:rPr lang="en-US" altLang="en-US" b="1" dirty="0">
                <a:solidFill>
                  <a:srgbClr val="170981"/>
                </a:solidFill>
              </a:rPr>
              <a:t>Data Cleaning: </a:t>
            </a:r>
            <a:r>
              <a:rPr lang="en-US" b="1" dirty="0"/>
              <a:t>Binning Example:</a:t>
            </a:r>
          </a:p>
        </p:txBody>
      </p:sp>
      <p:sp>
        <p:nvSpPr>
          <p:cNvPr id="3" name="Content Placeholder 2">
            <a:extLst>
              <a:ext uri="{FF2B5EF4-FFF2-40B4-BE49-F238E27FC236}">
                <a16:creationId xmlns:a16="http://schemas.microsoft.com/office/drawing/2014/main" id="{B2C7B14E-82ED-4B4A-AAD3-32DA884D166E}"/>
              </a:ext>
            </a:extLst>
          </p:cNvPr>
          <p:cNvSpPr>
            <a:spLocks noGrp="1"/>
          </p:cNvSpPr>
          <p:nvPr>
            <p:ph idx="1"/>
          </p:nvPr>
        </p:nvSpPr>
        <p:spPr>
          <a:xfrm>
            <a:off x="838200" y="957264"/>
            <a:ext cx="10515600" cy="5219699"/>
          </a:xfrm>
        </p:spPr>
        <p:txBody>
          <a:bodyPr>
            <a:normAutofit fontScale="92500" lnSpcReduction="10000"/>
          </a:bodyPr>
          <a:lstStyle/>
          <a:p>
            <a:r>
              <a:rPr lang="en-IN" b="1" dirty="0"/>
              <a:t>Sorted data for </a:t>
            </a:r>
            <a:r>
              <a:rPr lang="en-IN" b="1" i="1" dirty="0"/>
              <a:t>price </a:t>
            </a:r>
            <a:r>
              <a:rPr lang="en-IN" b="1" dirty="0"/>
              <a:t>(in dollars)</a:t>
            </a:r>
            <a:r>
              <a:rPr lang="en-IN" dirty="0"/>
              <a:t>: 4, 8, 15, 21, 21, 24, 25, 28, 34</a:t>
            </a:r>
          </a:p>
          <a:p>
            <a:r>
              <a:rPr lang="en-IN" b="1" dirty="0"/>
              <a:t>Partition into (equal-frequency-length 3) bins</a:t>
            </a:r>
            <a:r>
              <a:rPr lang="en-IN" dirty="0"/>
              <a:t>: </a:t>
            </a:r>
          </a:p>
          <a:p>
            <a:pPr lvl="1"/>
            <a:r>
              <a:rPr lang="en-IN" dirty="0">
                <a:solidFill>
                  <a:srgbClr val="C00000"/>
                </a:solidFill>
              </a:rPr>
              <a:t>Bin1:  4,8,15        (max=15, min=4)</a:t>
            </a:r>
          </a:p>
          <a:p>
            <a:pPr lvl="1"/>
            <a:r>
              <a:rPr lang="en-IN" dirty="0">
                <a:solidFill>
                  <a:srgbClr val="C00000"/>
                </a:solidFill>
              </a:rPr>
              <a:t>Bin 2: 21, 21, 24  (max=24, min=21)</a:t>
            </a:r>
          </a:p>
          <a:p>
            <a:pPr lvl="1"/>
            <a:r>
              <a:rPr lang="en-IN" dirty="0">
                <a:solidFill>
                  <a:srgbClr val="C00000"/>
                </a:solidFill>
              </a:rPr>
              <a:t>Bin 3: 25, 28, 34  (max=34,min=25)</a:t>
            </a:r>
          </a:p>
          <a:p>
            <a:r>
              <a:rPr lang="en-IN" b="1" dirty="0"/>
              <a:t>Smoothing by bin means</a:t>
            </a:r>
            <a:r>
              <a:rPr lang="en-IN" dirty="0"/>
              <a:t>: </a:t>
            </a:r>
          </a:p>
          <a:p>
            <a:pPr lvl="1"/>
            <a:r>
              <a:rPr lang="en-IN" dirty="0"/>
              <a:t>Bin1: 9,9,9.           (mean of Bin1=4+8+15/3 =9)</a:t>
            </a:r>
          </a:p>
          <a:p>
            <a:pPr lvl="1"/>
            <a:r>
              <a:rPr lang="en-IN" dirty="0"/>
              <a:t>Bin 2: 22, 22, 22  (mean of Bin2=21+21+24/3 =22)</a:t>
            </a:r>
          </a:p>
          <a:p>
            <a:pPr lvl="1"/>
            <a:r>
              <a:rPr lang="en-IN" dirty="0"/>
              <a:t>Bin 3: 29, 29, 29 </a:t>
            </a:r>
          </a:p>
          <a:p>
            <a:r>
              <a:rPr lang="en-IN" b="1" dirty="0"/>
              <a:t>Smoothing by bin boundaries</a:t>
            </a:r>
            <a:r>
              <a:rPr lang="en-IN" dirty="0"/>
              <a:t>: </a:t>
            </a:r>
          </a:p>
          <a:p>
            <a:pPr lvl="1"/>
            <a:r>
              <a:rPr lang="en-IN" dirty="0"/>
              <a:t>Bin 1:  4,4,15.      ( 4 is closer to min=4,replace 4 by 4. 8 is closer to min=4 </a:t>
            </a:r>
          </a:p>
          <a:p>
            <a:pPr marL="457200" lvl="1" indent="0">
              <a:buNone/>
            </a:pPr>
            <a:r>
              <a:rPr lang="en-IN" dirty="0"/>
              <a:t>                                   so replace 8 by 4, 15 is closer to max=15,replace 15 by 15)     </a:t>
            </a:r>
          </a:p>
          <a:p>
            <a:pPr lvl="1"/>
            <a:r>
              <a:rPr lang="en-IN" dirty="0"/>
              <a:t>Bin 2: 21, 21, 24 </a:t>
            </a:r>
          </a:p>
          <a:p>
            <a:pPr lvl="1"/>
            <a:r>
              <a:rPr lang="en-IN" dirty="0"/>
              <a:t>Bin 3: 25, 25, 34  </a:t>
            </a:r>
          </a:p>
          <a:p>
            <a:endParaRPr lang="en-IN" dirty="0"/>
          </a:p>
          <a:p>
            <a:endParaRPr lang="en-IN" dirty="0"/>
          </a:p>
          <a:p>
            <a:endParaRPr lang="en-US" dirty="0"/>
          </a:p>
        </p:txBody>
      </p:sp>
      <p:sp>
        <p:nvSpPr>
          <p:cNvPr id="5" name="Slide Number Placeholder 4">
            <a:extLst>
              <a:ext uri="{FF2B5EF4-FFF2-40B4-BE49-F238E27FC236}">
                <a16:creationId xmlns:a16="http://schemas.microsoft.com/office/drawing/2014/main" id="{40525339-37DA-496E-BE9D-46887BB320EA}"/>
              </a:ext>
            </a:extLst>
          </p:cNvPr>
          <p:cNvSpPr>
            <a:spLocks noGrp="1"/>
          </p:cNvSpPr>
          <p:nvPr>
            <p:ph type="sldNum" sz="quarter" idx="12"/>
          </p:nvPr>
        </p:nvSpPr>
        <p:spPr/>
        <p:txBody>
          <a:bodyPr/>
          <a:lstStyle/>
          <a:p>
            <a:fld id="{BE9E9CF8-411C-534F-ACCE-E5CD2A84B69C}" type="slidenum">
              <a:rPr lang="en-US" smtClean="0"/>
              <a:t>13</a:t>
            </a:fld>
            <a:endParaRPr lang="en-US"/>
          </a:p>
        </p:txBody>
      </p:sp>
      <p:sp>
        <p:nvSpPr>
          <p:cNvPr id="4" name="TextBox 3">
            <a:extLst>
              <a:ext uri="{FF2B5EF4-FFF2-40B4-BE49-F238E27FC236}">
                <a16:creationId xmlns:a16="http://schemas.microsoft.com/office/drawing/2014/main" id="{354D98B9-8AC6-4640-A27F-E5152B21DE7B}"/>
              </a:ext>
            </a:extLst>
          </p:cNvPr>
          <p:cNvSpPr txBox="1"/>
          <p:nvPr/>
        </p:nvSpPr>
        <p:spPr>
          <a:xfrm>
            <a:off x="4700587" y="5394323"/>
            <a:ext cx="1946559" cy="646331"/>
          </a:xfrm>
          <a:prstGeom prst="rect">
            <a:avLst/>
          </a:prstGeom>
          <a:noFill/>
        </p:spPr>
        <p:txBody>
          <a:bodyPr wrap="none" rtlCol="0">
            <a:spAutoFit/>
          </a:bodyPr>
          <a:lstStyle/>
          <a:p>
            <a:r>
              <a:rPr lang="en-US" dirty="0"/>
              <a:t>Use |x2-x1| as </a:t>
            </a:r>
          </a:p>
          <a:p>
            <a:r>
              <a:rPr lang="en-US" dirty="0"/>
              <a:t>closeness measure</a:t>
            </a:r>
          </a:p>
        </p:txBody>
      </p:sp>
      <p:sp>
        <p:nvSpPr>
          <p:cNvPr id="6" name="Rectangle 5">
            <a:extLst>
              <a:ext uri="{FF2B5EF4-FFF2-40B4-BE49-F238E27FC236}">
                <a16:creationId xmlns:a16="http://schemas.microsoft.com/office/drawing/2014/main" id="{54705F5D-7D98-47A4-96A5-7DC97DF1E08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72C391F-346D-4575-A392-994B98998F84}"/>
              </a:ext>
            </a:extLst>
          </p:cNvPr>
          <p:cNvCxnSpPr/>
          <p:nvPr/>
        </p:nvCxnSpPr>
        <p:spPr>
          <a:xfrm>
            <a:off x="134816" y="901127"/>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092-2A53-F544-9425-CEC0CC26289D}"/>
              </a:ext>
            </a:extLst>
          </p:cNvPr>
          <p:cNvSpPr>
            <a:spLocks noGrp="1"/>
          </p:cNvSpPr>
          <p:nvPr>
            <p:ph type="title"/>
          </p:nvPr>
        </p:nvSpPr>
        <p:spPr>
          <a:xfrm>
            <a:off x="148883" y="166102"/>
            <a:ext cx="10515600" cy="592138"/>
          </a:xfrm>
        </p:spPr>
        <p:txBody>
          <a:bodyPr>
            <a:normAutofit/>
          </a:bodyPr>
          <a:lstStyle/>
          <a:p>
            <a:r>
              <a:rPr lang="en-US" altLang="en-US" sz="3200" b="1" dirty="0">
                <a:solidFill>
                  <a:srgbClr val="170981"/>
                </a:solidFill>
              </a:rPr>
              <a:t>Data Cleaning: </a:t>
            </a:r>
            <a:r>
              <a:rPr lang="en-IN" sz="3200" b="1" dirty="0"/>
              <a:t>Handling Noisy Data: Regression </a:t>
            </a:r>
            <a:endParaRPr lang="en-US" sz="3200" dirty="0"/>
          </a:p>
        </p:txBody>
      </p:sp>
      <p:sp>
        <p:nvSpPr>
          <p:cNvPr id="3" name="Content Placeholder 2">
            <a:extLst>
              <a:ext uri="{FF2B5EF4-FFF2-40B4-BE49-F238E27FC236}">
                <a16:creationId xmlns:a16="http://schemas.microsoft.com/office/drawing/2014/main" id="{9BD0B7D9-6552-3440-A1E7-FAD8DDE2DA64}"/>
              </a:ext>
            </a:extLst>
          </p:cNvPr>
          <p:cNvSpPr>
            <a:spLocks noGrp="1"/>
          </p:cNvSpPr>
          <p:nvPr>
            <p:ph idx="1"/>
          </p:nvPr>
        </p:nvSpPr>
        <p:spPr>
          <a:xfrm>
            <a:off x="838200" y="957264"/>
            <a:ext cx="7444850" cy="5219699"/>
          </a:xfrm>
        </p:spPr>
        <p:txBody>
          <a:bodyPr>
            <a:normAutofit/>
          </a:bodyPr>
          <a:lstStyle/>
          <a:p>
            <a:pPr algn="just"/>
            <a:r>
              <a:rPr lang="en-IN" sz="2000" b="1" dirty="0"/>
              <a:t>Regression: </a:t>
            </a:r>
            <a:r>
              <a:rPr lang="en-IN" sz="2000" dirty="0"/>
              <a:t>Data smoothing can also be done by regression, a technique that conforms data values to a function. </a:t>
            </a:r>
          </a:p>
          <a:p>
            <a:pPr algn="just"/>
            <a:r>
              <a:rPr lang="en-IN" sz="2000" b="1" i="1" dirty="0"/>
              <a:t>Linear regression </a:t>
            </a:r>
            <a:r>
              <a:rPr lang="en-IN" sz="2000" dirty="0"/>
              <a:t>involves finding the “best” line to fit two attributes (or variables) so that one attribute can be used to predict the other.</a:t>
            </a:r>
          </a:p>
          <a:p>
            <a:pPr lvl="1" algn="just"/>
            <a:r>
              <a:rPr lang="en-IN" sz="2000" dirty="0"/>
              <a:t>Y=</a:t>
            </a:r>
            <a:r>
              <a:rPr lang="en-IN" sz="2000" dirty="0" err="1"/>
              <a:t>mX+c</a:t>
            </a:r>
            <a:endParaRPr lang="en-IN" sz="2000" dirty="0"/>
          </a:p>
          <a:p>
            <a:pPr algn="just"/>
            <a:r>
              <a:rPr lang="en-IN" sz="2000" b="1" dirty="0"/>
              <a:t> </a:t>
            </a:r>
            <a:r>
              <a:rPr lang="en-IN" sz="2000" b="1" i="1" dirty="0"/>
              <a:t>Multiple linear regression </a:t>
            </a:r>
            <a:r>
              <a:rPr lang="en-IN" sz="2000" dirty="0"/>
              <a:t>is an extension of linear regression, where more than two attributes are involved and the data are fit to a multidimensional surface. </a:t>
            </a:r>
          </a:p>
          <a:p>
            <a:pPr lvl="1" algn="just"/>
            <a:r>
              <a:rPr lang="en-IN" sz="2000" dirty="0"/>
              <a:t>Y=m1X1+m2X2+c</a:t>
            </a:r>
          </a:p>
          <a:p>
            <a:pPr algn="just"/>
            <a:r>
              <a:rPr lang="en-IN" sz="2000" b="1" dirty="0"/>
              <a:t>Example:</a:t>
            </a:r>
          </a:p>
          <a:p>
            <a:pPr lvl="1" algn="just"/>
            <a:r>
              <a:rPr lang="en-IN" sz="2000" dirty="0"/>
              <a:t>Using various normal equations of </a:t>
            </a:r>
          </a:p>
          <a:p>
            <a:pPr marL="457200" lvl="1" indent="0" algn="just">
              <a:buNone/>
            </a:pPr>
            <a:r>
              <a:rPr lang="en-IN" sz="2000" dirty="0"/>
              <a:t>    Stats the best fitted line can be Y=2X.</a:t>
            </a:r>
          </a:p>
          <a:p>
            <a:pPr lvl="1" algn="just"/>
            <a:r>
              <a:rPr lang="en-IN" sz="2000" dirty="0"/>
              <a:t>Use Y=2X to predict the correct value at X=3</a:t>
            </a:r>
          </a:p>
          <a:p>
            <a:pPr marL="457200" lvl="1" indent="0" algn="just">
              <a:buNone/>
            </a:pPr>
            <a:r>
              <a:rPr lang="en-IN" sz="2000" dirty="0"/>
              <a:t>    Which is 6 and replace(smooth) 5.6 by 6</a:t>
            </a:r>
            <a:endParaRPr lang="en-US" sz="2000" dirty="0"/>
          </a:p>
        </p:txBody>
      </p:sp>
      <p:sp>
        <p:nvSpPr>
          <p:cNvPr id="9" name="Slide Number Placeholder 8">
            <a:extLst>
              <a:ext uri="{FF2B5EF4-FFF2-40B4-BE49-F238E27FC236}">
                <a16:creationId xmlns:a16="http://schemas.microsoft.com/office/drawing/2014/main" id="{54AFDF47-9431-4444-B4BD-D0DAB28C2ED2}"/>
              </a:ext>
            </a:extLst>
          </p:cNvPr>
          <p:cNvSpPr>
            <a:spLocks noGrp="1"/>
          </p:cNvSpPr>
          <p:nvPr>
            <p:ph type="sldNum" sz="quarter" idx="12"/>
          </p:nvPr>
        </p:nvSpPr>
        <p:spPr/>
        <p:txBody>
          <a:bodyPr/>
          <a:lstStyle/>
          <a:p>
            <a:fld id="{BE9E9CF8-411C-534F-ACCE-E5CD2A84B69C}" type="slidenum">
              <a:rPr lang="en-US" smtClean="0"/>
              <a:t>14</a:t>
            </a:fld>
            <a:endParaRPr lang="en-US"/>
          </a:p>
        </p:txBody>
      </p:sp>
      <p:graphicFrame>
        <p:nvGraphicFramePr>
          <p:cNvPr id="4" name="Table 4">
            <a:extLst>
              <a:ext uri="{FF2B5EF4-FFF2-40B4-BE49-F238E27FC236}">
                <a16:creationId xmlns:a16="http://schemas.microsoft.com/office/drawing/2014/main" id="{6827D1FB-D5AC-C446-BFA9-B7BCF6706376}"/>
              </a:ext>
            </a:extLst>
          </p:cNvPr>
          <p:cNvGraphicFramePr>
            <a:graphicFrameLocks noGrp="1"/>
          </p:cNvGraphicFramePr>
          <p:nvPr>
            <p:extLst>
              <p:ext uri="{D42A27DB-BD31-4B8C-83A1-F6EECF244321}">
                <p14:modId xmlns:p14="http://schemas.microsoft.com/office/powerpoint/2010/main" val="1954134268"/>
              </p:ext>
            </p:extLst>
          </p:nvPr>
        </p:nvGraphicFramePr>
        <p:xfrm>
          <a:off x="6803152" y="4418753"/>
          <a:ext cx="3789362" cy="837674"/>
        </p:xfrm>
        <a:graphic>
          <a:graphicData uri="http://schemas.openxmlformats.org/drawingml/2006/table">
            <a:tbl>
              <a:tblPr firstRow="1" bandRow="1">
                <a:tableStyleId>{5C22544A-7EE6-4342-B048-85BDC9FD1C3A}</a:tableStyleId>
              </a:tblPr>
              <a:tblGrid>
                <a:gridCol w="441919">
                  <a:extLst>
                    <a:ext uri="{9D8B030D-6E8A-4147-A177-3AD203B41FA5}">
                      <a16:colId xmlns:a16="http://schemas.microsoft.com/office/drawing/2014/main" val="1460474479"/>
                    </a:ext>
                  </a:extLst>
                </a:gridCol>
                <a:gridCol w="593294">
                  <a:extLst>
                    <a:ext uri="{9D8B030D-6E8A-4147-A177-3AD203B41FA5}">
                      <a16:colId xmlns:a16="http://schemas.microsoft.com/office/drawing/2014/main" val="1049962942"/>
                    </a:ext>
                  </a:extLst>
                </a:gridCol>
                <a:gridCol w="604282">
                  <a:extLst>
                    <a:ext uri="{9D8B030D-6E8A-4147-A177-3AD203B41FA5}">
                      <a16:colId xmlns:a16="http://schemas.microsoft.com/office/drawing/2014/main" val="1890762983"/>
                    </a:ext>
                  </a:extLst>
                </a:gridCol>
                <a:gridCol w="626255">
                  <a:extLst>
                    <a:ext uri="{9D8B030D-6E8A-4147-A177-3AD203B41FA5}">
                      <a16:colId xmlns:a16="http://schemas.microsoft.com/office/drawing/2014/main" val="3597189725"/>
                    </a:ext>
                  </a:extLst>
                </a:gridCol>
                <a:gridCol w="780072">
                  <a:extLst>
                    <a:ext uri="{9D8B030D-6E8A-4147-A177-3AD203B41FA5}">
                      <a16:colId xmlns:a16="http://schemas.microsoft.com/office/drawing/2014/main" val="622241046"/>
                    </a:ext>
                  </a:extLst>
                </a:gridCol>
                <a:gridCol w="743540">
                  <a:extLst>
                    <a:ext uri="{9D8B030D-6E8A-4147-A177-3AD203B41FA5}">
                      <a16:colId xmlns:a16="http://schemas.microsoft.com/office/drawing/2014/main" val="3944588936"/>
                    </a:ext>
                  </a:extLst>
                </a:gridCol>
              </a:tblGrid>
              <a:tr h="418837">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293487607"/>
                  </a:ext>
                </a:extLst>
              </a:tr>
              <a:tr h="418837">
                <a:tc>
                  <a:txBody>
                    <a:bodyPr/>
                    <a:lstStyle/>
                    <a:p>
                      <a:r>
                        <a:rPr lang="en-US" dirty="0"/>
                        <a:t>Y</a:t>
                      </a:r>
                    </a:p>
                  </a:txBody>
                  <a:tcPr/>
                </a:tc>
                <a:tc>
                  <a:txBody>
                    <a:bodyPr/>
                    <a:lstStyle/>
                    <a:p>
                      <a:r>
                        <a:rPr lang="en-US" dirty="0"/>
                        <a:t>0</a:t>
                      </a:r>
                    </a:p>
                  </a:txBody>
                  <a:tcPr/>
                </a:tc>
                <a:tc>
                  <a:txBody>
                    <a:bodyPr/>
                    <a:lstStyle/>
                    <a:p>
                      <a:r>
                        <a:rPr lang="en-US" dirty="0"/>
                        <a:t>2</a:t>
                      </a:r>
                    </a:p>
                  </a:txBody>
                  <a:tcPr/>
                </a:tc>
                <a:tc>
                  <a:txBody>
                    <a:bodyPr/>
                    <a:lstStyle/>
                    <a:p>
                      <a:r>
                        <a:rPr lang="en-US" dirty="0"/>
                        <a:t>4</a:t>
                      </a:r>
                    </a:p>
                  </a:txBody>
                  <a:tcPr/>
                </a:tc>
                <a:tc>
                  <a:txBody>
                    <a:bodyPr/>
                    <a:lstStyle/>
                    <a:p>
                      <a:r>
                        <a:rPr lang="en-US" dirty="0">
                          <a:solidFill>
                            <a:srgbClr val="FF0000"/>
                          </a:solidFill>
                        </a:rPr>
                        <a:t>5.6</a:t>
                      </a:r>
                    </a:p>
                  </a:txBody>
                  <a:tcPr/>
                </a:tc>
                <a:tc>
                  <a:txBody>
                    <a:bodyPr/>
                    <a:lstStyle/>
                    <a:p>
                      <a:r>
                        <a:rPr lang="en-US" dirty="0"/>
                        <a:t>8</a:t>
                      </a:r>
                    </a:p>
                  </a:txBody>
                  <a:tcPr/>
                </a:tc>
                <a:extLst>
                  <a:ext uri="{0D108BD9-81ED-4DB2-BD59-A6C34878D82A}">
                    <a16:rowId xmlns:a16="http://schemas.microsoft.com/office/drawing/2014/main" val="81710862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F91B8CC-5E57-6546-89C0-E4B8DA59436F}"/>
                  </a:ext>
                </a:extLst>
              </p14:cNvPr>
              <p14:cNvContentPartPr/>
              <p14:nvPr/>
            </p14:nvContentPartPr>
            <p14:xfrm>
              <a:off x="9050781" y="4789020"/>
              <a:ext cx="509040" cy="462240"/>
            </p14:xfrm>
          </p:contentPart>
        </mc:Choice>
        <mc:Fallback xmlns="">
          <p:pic>
            <p:nvPicPr>
              <p:cNvPr id="5" name="Ink 4">
                <a:extLst>
                  <a:ext uri="{FF2B5EF4-FFF2-40B4-BE49-F238E27FC236}">
                    <a16:creationId xmlns:a16="http://schemas.microsoft.com/office/drawing/2014/main" id="{EF91B8CC-5E57-6546-89C0-E4B8DA59436F}"/>
                  </a:ext>
                </a:extLst>
              </p:cNvPr>
              <p:cNvPicPr/>
              <p:nvPr/>
            </p:nvPicPr>
            <p:blipFill>
              <a:blip r:embed="rId3"/>
              <a:stretch>
                <a:fillRect/>
              </a:stretch>
            </p:blipFill>
            <p:spPr>
              <a:xfrm>
                <a:off x="9041781" y="4780380"/>
                <a:ext cx="52668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AC7949-B9A5-0640-A333-19FA95AD0776}"/>
                  </a:ext>
                </a:extLst>
              </p14:cNvPr>
              <p14:cNvContentPartPr/>
              <p14:nvPr/>
            </p14:nvContentPartPr>
            <p14:xfrm>
              <a:off x="9335359" y="5261594"/>
              <a:ext cx="177480" cy="222480"/>
            </p14:xfrm>
          </p:contentPart>
        </mc:Choice>
        <mc:Fallback xmlns="">
          <p:pic>
            <p:nvPicPr>
              <p:cNvPr id="6" name="Ink 5">
                <a:extLst>
                  <a:ext uri="{FF2B5EF4-FFF2-40B4-BE49-F238E27FC236}">
                    <a16:creationId xmlns:a16="http://schemas.microsoft.com/office/drawing/2014/main" id="{BBAC7949-B9A5-0640-A333-19FA95AD0776}"/>
                  </a:ext>
                </a:extLst>
              </p:cNvPr>
              <p:cNvPicPr/>
              <p:nvPr/>
            </p:nvPicPr>
            <p:blipFill>
              <a:blip r:embed="rId5"/>
              <a:stretch>
                <a:fillRect/>
              </a:stretch>
            </p:blipFill>
            <p:spPr>
              <a:xfrm>
                <a:off x="9326359" y="5252954"/>
                <a:ext cx="195120" cy="240120"/>
              </a:xfrm>
              <a:prstGeom prst="rect">
                <a:avLst/>
              </a:prstGeom>
            </p:spPr>
          </p:pic>
        </mc:Fallback>
      </mc:AlternateContent>
      <p:sp>
        <p:nvSpPr>
          <p:cNvPr id="7" name="TextBox 6">
            <a:extLst>
              <a:ext uri="{FF2B5EF4-FFF2-40B4-BE49-F238E27FC236}">
                <a16:creationId xmlns:a16="http://schemas.microsoft.com/office/drawing/2014/main" id="{79BBE741-5AF1-A144-B612-229ABCB6DD6E}"/>
              </a:ext>
            </a:extLst>
          </p:cNvPr>
          <p:cNvSpPr txBox="1"/>
          <p:nvPr/>
        </p:nvSpPr>
        <p:spPr>
          <a:xfrm>
            <a:off x="9441764" y="5413038"/>
            <a:ext cx="1123384" cy="369332"/>
          </a:xfrm>
          <a:prstGeom prst="rect">
            <a:avLst/>
          </a:prstGeom>
          <a:noFill/>
        </p:spPr>
        <p:txBody>
          <a:bodyPr wrap="none" rtlCol="0">
            <a:spAutoFit/>
          </a:bodyPr>
          <a:lstStyle/>
          <a:p>
            <a:r>
              <a:rPr lang="en-US" dirty="0"/>
              <a:t>Error data</a:t>
            </a:r>
          </a:p>
        </p:txBody>
      </p:sp>
      <p:pic>
        <p:nvPicPr>
          <p:cNvPr id="8" name="Picture 7">
            <a:extLst>
              <a:ext uri="{FF2B5EF4-FFF2-40B4-BE49-F238E27FC236}">
                <a16:creationId xmlns:a16="http://schemas.microsoft.com/office/drawing/2014/main" id="{91DC488F-9A82-4045-9204-46783830917A}"/>
              </a:ext>
            </a:extLst>
          </p:cNvPr>
          <p:cNvPicPr>
            <a:picLocks noChangeAspect="1"/>
          </p:cNvPicPr>
          <p:nvPr/>
        </p:nvPicPr>
        <p:blipFill>
          <a:blip r:embed="rId6"/>
          <a:stretch>
            <a:fillRect/>
          </a:stretch>
        </p:blipFill>
        <p:spPr>
          <a:xfrm>
            <a:off x="8846716" y="702466"/>
            <a:ext cx="3345284" cy="3429297"/>
          </a:xfrm>
          <a:prstGeom prst="rect">
            <a:avLst/>
          </a:prstGeom>
        </p:spPr>
      </p:pic>
      <p:sp>
        <p:nvSpPr>
          <p:cNvPr id="10" name="Rectangle 9">
            <a:extLst>
              <a:ext uri="{FF2B5EF4-FFF2-40B4-BE49-F238E27FC236}">
                <a16:creationId xmlns:a16="http://schemas.microsoft.com/office/drawing/2014/main" id="{7961C233-2FAE-425D-9983-4C37B05BA2F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FD330EDE-2CAC-4101-BC0F-2AD86F7596D6}"/>
              </a:ext>
            </a:extLst>
          </p:cNvPr>
          <p:cNvCxnSpPr/>
          <p:nvPr/>
        </p:nvCxnSpPr>
        <p:spPr>
          <a:xfrm>
            <a:off x="148883" y="75824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8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D8BF-F411-D943-9508-DE35DCC54552}"/>
              </a:ext>
            </a:extLst>
          </p:cNvPr>
          <p:cNvSpPr>
            <a:spLocks noGrp="1"/>
          </p:cNvSpPr>
          <p:nvPr>
            <p:ph type="title"/>
          </p:nvPr>
        </p:nvSpPr>
        <p:spPr>
          <a:xfrm>
            <a:off x="318558" y="273326"/>
            <a:ext cx="10515600" cy="719396"/>
          </a:xfrm>
        </p:spPr>
        <p:txBody>
          <a:bodyPr>
            <a:normAutofit/>
          </a:bodyPr>
          <a:lstStyle/>
          <a:p>
            <a:r>
              <a:rPr lang="en-US" altLang="en-US" sz="3200" b="1" dirty="0">
                <a:solidFill>
                  <a:srgbClr val="170981"/>
                </a:solidFill>
              </a:rPr>
              <a:t>Data Cleaning: </a:t>
            </a:r>
            <a:r>
              <a:rPr lang="en-IN" sz="3200" b="1" dirty="0"/>
              <a:t>Handling Noisy Data: Outlier analysis</a:t>
            </a:r>
            <a:endParaRPr lang="en-US" sz="3200" dirty="0"/>
          </a:p>
        </p:txBody>
      </p:sp>
      <p:sp>
        <p:nvSpPr>
          <p:cNvPr id="3" name="Content Placeholder 2">
            <a:extLst>
              <a:ext uri="{FF2B5EF4-FFF2-40B4-BE49-F238E27FC236}">
                <a16:creationId xmlns:a16="http://schemas.microsoft.com/office/drawing/2014/main" id="{632687F8-0666-BA4A-A429-E45AAB18A055}"/>
              </a:ext>
            </a:extLst>
          </p:cNvPr>
          <p:cNvSpPr>
            <a:spLocks noGrp="1"/>
          </p:cNvSpPr>
          <p:nvPr>
            <p:ph idx="1"/>
          </p:nvPr>
        </p:nvSpPr>
        <p:spPr>
          <a:xfrm>
            <a:off x="838200" y="1084522"/>
            <a:ext cx="10368516" cy="4876011"/>
          </a:xfrm>
        </p:spPr>
        <p:txBody>
          <a:bodyPr>
            <a:normAutofit/>
          </a:bodyPr>
          <a:lstStyle/>
          <a:p>
            <a:pPr marL="0" indent="0">
              <a:buNone/>
            </a:pPr>
            <a:r>
              <a:rPr lang="en-IN" sz="2000" b="1" dirty="0"/>
              <a:t>Outlier analysis</a:t>
            </a:r>
            <a:r>
              <a:rPr lang="en-IN" sz="2000" dirty="0"/>
              <a:t>: Outliers may be detected by clustering, </a:t>
            </a:r>
          </a:p>
          <a:p>
            <a:r>
              <a:rPr lang="en-IN" sz="2000" dirty="0"/>
              <a:t>where similar values are organized into groups, or “clusters.” </a:t>
            </a:r>
          </a:p>
          <a:p>
            <a:r>
              <a:rPr lang="en-IN" sz="2000" dirty="0"/>
              <a:t>Intuitively, values that fall outside of the set of clusters may be considered outliers</a:t>
            </a:r>
          </a:p>
          <a:p>
            <a:endParaRPr lang="en-IN" sz="2000" dirty="0"/>
          </a:p>
          <a:p>
            <a:endParaRPr lang="en-IN" sz="2000" dirty="0"/>
          </a:p>
          <a:p>
            <a:endParaRPr lang="en-IN" sz="2000" dirty="0"/>
          </a:p>
          <a:p>
            <a:endParaRPr lang="en-IN" sz="2000" dirty="0"/>
          </a:p>
          <a:p>
            <a:endParaRPr lang="en-IN" sz="2000" dirty="0"/>
          </a:p>
          <a:p>
            <a:r>
              <a:rPr lang="en-IN" sz="2000" dirty="0"/>
              <a:t>When Y=X and Y=X2 are fitted then the </a:t>
            </a:r>
          </a:p>
          <a:p>
            <a:pPr marL="0" indent="0">
              <a:buNone/>
            </a:pPr>
            <a:r>
              <a:rPr lang="en-IN" sz="2000" dirty="0"/>
              <a:t>    Points satisfying these two equations </a:t>
            </a:r>
          </a:p>
          <a:p>
            <a:pPr marL="0" indent="0">
              <a:buNone/>
            </a:pPr>
            <a:r>
              <a:rPr lang="en-IN" sz="2000" dirty="0"/>
              <a:t>    are taken as two clusters and the errored value 0.5</a:t>
            </a:r>
          </a:p>
          <a:p>
            <a:pPr marL="0" indent="0">
              <a:buNone/>
            </a:pPr>
            <a:r>
              <a:rPr lang="en-IN" sz="2000" dirty="0"/>
              <a:t>    Which is not into any cluster is identified as outlier .</a:t>
            </a:r>
            <a:endParaRPr lang="en-US" sz="2000" dirty="0"/>
          </a:p>
        </p:txBody>
      </p:sp>
      <p:sp>
        <p:nvSpPr>
          <p:cNvPr id="11" name="Slide Number Placeholder 10">
            <a:extLst>
              <a:ext uri="{FF2B5EF4-FFF2-40B4-BE49-F238E27FC236}">
                <a16:creationId xmlns:a16="http://schemas.microsoft.com/office/drawing/2014/main" id="{ECAA9B50-EA28-4463-9A28-727F4F846463}"/>
              </a:ext>
            </a:extLst>
          </p:cNvPr>
          <p:cNvSpPr>
            <a:spLocks noGrp="1"/>
          </p:cNvSpPr>
          <p:nvPr>
            <p:ph type="sldNum" sz="quarter" idx="12"/>
          </p:nvPr>
        </p:nvSpPr>
        <p:spPr/>
        <p:txBody>
          <a:bodyPr/>
          <a:lstStyle/>
          <a:p>
            <a:fld id="{BE9E9CF8-411C-534F-ACCE-E5CD2A84B69C}" type="slidenum">
              <a:rPr lang="en-US" smtClean="0"/>
              <a:t>15</a:t>
            </a:fld>
            <a:endParaRPr lang="en-US"/>
          </a:p>
        </p:txBody>
      </p:sp>
      <p:pic>
        <p:nvPicPr>
          <p:cNvPr id="4098" name="Picture 2" descr="Image result for outliers using clustering">
            <a:extLst>
              <a:ext uri="{FF2B5EF4-FFF2-40B4-BE49-F238E27FC236}">
                <a16:creationId xmlns:a16="http://schemas.microsoft.com/office/drawing/2014/main" id="{116DA30A-3BF6-4F4E-B294-75D8566E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584" y="2489592"/>
            <a:ext cx="4321548" cy="2328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A0546137-9F19-754D-B85A-74B50EE547F1}"/>
              </a:ext>
            </a:extLst>
          </p:cNvPr>
          <p:cNvGraphicFramePr>
            <a:graphicFrameLocks noGrp="1"/>
          </p:cNvGraphicFramePr>
          <p:nvPr>
            <p:extLst>
              <p:ext uri="{D42A27DB-BD31-4B8C-83A1-F6EECF244321}">
                <p14:modId xmlns:p14="http://schemas.microsoft.com/office/powerpoint/2010/main" val="2004457576"/>
              </p:ext>
            </p:extLst>
          </p:nvPr>
        </p:nvGraphicFramePr>
        <p:xfrm>
          <a:off x="1201785" y="2726471"/>
          <a:ext cx="3967164" cy="1112520"/>
        </p:xfrm>
        <a:graphic>
          <a:graphicData uri="http://schemas.openxmlformats.org/drawingml/2006/table">
            <a:tbl>
              <a:tblPr firstRow="1" bandRow="1">
                <a:tableStyleId>{5C22544A-7EE6-4342-B048-85BDC9FD1C3A}</a:tableStyleId>
              </a:tblPr>
              <a:tblGrid>
                <a:gridCol w="661194">
                  <a:extLst>
                    <a:ext uri="{9D8B030D-6E8A-4147-A177-3AD203B41FA5}">
                      <a16:colId xmlns:a16="http://schemas.microsoft.com/office/drawing/2014/main" val="3639301881"/>
                    </a:ext>
                  </a:extLst>
                </a:gridCol>
                <a:gridCol w="661194">
                  <a:extLst>
                    <a:ext uri="{9D8B030D-6E8A-4147-A177-3AD203B41FA5}">
                      <a16:colId xmlns:a16="http://schemas.microsoft.com/office/drawing/2014/main" val="4041658744"/>
                    </a:ext>
                  </a:extLst>
                </a:gridCol>
                <a:gridCol w="661194">
                  <a:extLst>
                    <a:ext uri="{9D8B030D-6E8A-4147-A177-3AD203B41FA5}">
                      <a16:colId xmlns:a16="http://schemas.microsoft.com/office/drawing/2014/main" val="3889733334"/>
                    </a:ext>
                  </a:extLst>
                </a:gridCol>
                <a:gridCol w="661194">
                  <a:extLst>
                    <a:ext uri="{9D8B030D-6E8A-4147-A177-3AD203B41FA5}">
                      <a16:colId xmlns:a16="http://schemas.microsoft.com/office/drawing/2014/main" val="3319058851"/>
                    </a:ext>
                  </a:extLst>
                </a:gridCol>
                <a:gridCol w="661194">
                  <a:extLst>
                    <a:ext uri="{9D8B030D-6E8A-4147-A177-3AD203B41FA5}">
                      <a16:colId xmlns:a16="http://schemas.microsoft.com/office/drawing/2014/main" val="3549714896"/>
                    </a:ext>
                  </a:extLst>
                </a:gridCol>
                <a:gridCol w="661194">
                  <a:extLst>
                    <a:ext uri="{9D8B030D-6E8A-4147-A177-3AD203B41FA5}">
                      <a16:colId xmlns:a16="http://schemas.microsoft.com/office/drawing/2014/main" val="473610084"/>
                    </a:ext>
                  </a:extLst>
                </a:gridCol>
              </a:tblGrid>
              <a:tr h="37084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556904132"/>
                  </a:ext>
                </a:extLst>
              </a:tr>
              <a:tr h="370840">
                <a:tc>
                  <a:txBody>
                    <a:bodyPr/>
                    <a:lstStyle/>
                    <a:p>
                      <a:r>
                        <a:rPr lang="en-US" dirty="0"/>
                        <a:t>Y=x</a:t>
                      </a:r>
                    </a:p>
                  </a:txBody>
                  <a:tcPr/>
                </a:tc>
                <a:tc>
                  <a:txBody>
                    <a:bodyPr/>
                    <a:lstStyle/>
                    <a:p>
                      <a:r>
                        <a:rPr lang="en-US" dirty="0"/>
                        <a:t>0</a:t>
                      </a:r>
                    </a:p>
                  </a:txBody>
                  <a:tcPr/>
                </a:tc>
                <a:tc>
                  <a:txBody>
                    <a:bodyPr/>
                    <a:lstStyle/>
                    <a:p>
                      <a:r>
                        <a:rPr lang="en-US" dirty="0"/>
                        <a:t>1</a:t>
                      </a:r>
                    </a:p>
                  </a:txBody>
                  <a:tcPr/>
                </a:tc>
                <a:tc>
                  <a:txBody>
                    <a:bodyPr/>
                    <a:lstStyle/>
                    <a:p>
                      <a:r>
                        <a:rPr lang="en-US" dirty="0"/>
                        <a:t>0.5</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834237488"/>
                  </a:ext>
                </a:extLst>
              </a:tr>
              <a:tr h="370840">
                <a:tc>
                  <a:txBody>
                    <a:bodyPr/>
                    <a:lstStyle/>
                    <a:p>
                      <a:r>
                        <a:rPr lang="en-US" dirty="0"/>
                        <a:t>Y=x</a:t>
                      </a:r>
                      <a:r>
                        <a:rPr lang="en-US" baseline="30000" dirty="0"/>
                        <a:t>2</a:t>
                      </a:r>
                    </a:p>
                  </a:txBody>
                  <a:tcPr/>
                </a:tc>
                <a:tc>
                  <a:txBody>
                    <a:bodyPr/>
                    <a:lstStyle/>
                    <a:p>
                      <a:r>
                        <a:rPr lang="en-US" dirty="0"/>
                        <a:t>0</a:t>
                      </a:r>
                    </a:p>
                  </a:txBody>
                  <a:tcPr/>
                </a:tc>
                <a:tc>
                  <a:txBody>
                    <a:bodyPr/>
                    <a:lstStyle/>
                    <a:p>
                      <a:r>
                        <a:rPr lang="en-US" dirty="0"/>
                        <a:t>1</a:t>
                      </a:r>
                    </a:p>
                  </a:txBody>
                  <a:tcPr/>
                </a:tc>
                <a:tc>
                  <a:txBody>
                    <a:bodyPr/>
                    <a:lstStyle/>
                    <a:p>
                      <a:r>
                        <a:rPr lang="en-US" dirty="0"/>
                        <a:t>0.5</a:t>
                      </a:r>
                    </a:p>
                  </a:txBody>
                  <a:tcPr/>
                </a:tc>
                <a:tc>
                  <a:txBody>
                    <a:bodyPr/>
                    <a:lstStyle/>
                    <a:p>
                      <a:r>
                        <a:rPr lang="en-US" dirty="0"/>
                        <a:t>9</a:t>
                      </a:r>
                    </a:p>
                  </a:txBody>
                  <a:tcPr/>
                </a:tc>
                <a:tc>
                  <a:txBody>
                    <a:bodyPr/>
                    <a:lstStyle/>
                    <a:p>
                      <a:r>
                        <a:rPr lang="en-US" dirty="0"/>
                        <a:t>16</a:t>
                      </a:r>
                    </a:p>
                  </a:txBody>
                  <a:tcPr/>
                </a:tc>
                <a:extLst>
                  <a:ext uri="{0D108BD9-81ED-4DB2-BD59-A6C34878D82A}">
                    <a16:rowId xmlns:a16="http://schemas.microsoft.com/office/drawing/2014/main" val="386244182"/>
                  </a:ext>
                </a:extLst>
              </a:tr>
            </a:tbl>
          </a:graphicData>
        </a:graphic>
      </p:graphicFrame>
      <p:grpSp>
        <p:nvGrpSpPr>
          <p:cNvPr id="13" name="Group 12">
            <a:extLst>
              <a:ext uri="{FF2B5EF4-FFF2-40B4-BE49-F238E27FC236}">
                <a16:creationId xmlns:a16="http://schemas.microsoft.com/office/drawing/2014/main" id="{F2E51644-B090-F845-9044-53F73B3823C4}"/>
              </a:ext>
            </a:extLst>
          </p:cNvPr>
          <p:cNvGrpSpPr/>
          <p:nvPr/>
        </p:nvGrpSpPr>
        <p:grpSpPr>
          <a:xfrm>
            <a:off x="10700238" y="2840651"/>
            <a:ext cx="721440" cy="442080"/>
            <a:chOff x="10700238" y="2840651"/>
            <a:chExt cx="721440" cy="44208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5E790B-6570-EC4F-A60A-4A71C07E27F4}"/>
                    </a:ext>
                  </a:extLst>
                </p14:cNvPr>
                <p14:cNvContentPartPr/>
                <p14:nvPr/>
              </p14:nvContentPartPr>
              <p14:xfrm>
                <a:off x="10700238" y="2850731"/>
                <a:ext cx="2520" cy="360"/>
              </p14:xfrm>
            </p:contentPart>
          </mc:Choice>
          <mc:Fallback xmlns="">
            <p:pic>
              <p:nvPicPr>
                <p:cNvPr id="5" name="Ink 4">
                  <a:extLst>
                    <a:ext uri="{FF2B5EF4-FFF2-40B4-BE49-F238E27FC236}">
                      <a16:creationId xmlns:a16="http://schemas.microsoft.com/office/drawing/2014/main" id="{955E790B-6570-EC4F-A60A-4A71C07E27F4}"/>
                    </a:ext>
                  </a:extLst>
                </p:cNvPr>
                <p:cNvPicPr/>
                <p:nvPr/>
              </p:nvPicPr>
              <p:blipFill>
                <a:blip r:embed="rId4"/>
                <a:stretch>
                  <a:fillRect/>
                </a:stretch>
              </p:blipFill>
              <p:spPr>
                <a:xfrm>
                  <a:off x="10691598" y="2842091"/>
                  <a:ext cx="2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9A2A6F7-E916-8340-8559-B64C18566FBF}"/>
                    </a:ext>
                  </a:extLst>
                </p14:cNvPr>
                <p14:cNvContentPartPr/>
                <p14:nvPr/>
              </p14:nvContentPartPr>
              <p14:xfrm>
                <a:off x="10702398" y="2850731"/>
                <a:ext cx="131760" cy="432000"/>
              </p14:xfrm>
            </p:contentPart>
          </mc:Choice>
          <mc:Fallback xmlns="">
            <p:pic>
              <p:nvPicPr>
                <p:cNvPr id="6" name="Ink 5">
                  <a:extLst>
                    <a:ext uri="{FF2B5EF4-FFF2-40B4-BE49-F238E27FC236}">
                      <a16:creationId xmlns:a16="http://schemas.microsoft.com/office/drawing/2014/main" id="{89A2A6F7-E916-8340-8559-B64C18566FBF}"/>
                    </a:ext>
                  </a:extLst>
                </p:cNvPr>
                <p:cNvPicPr/>
                <p:nvPr/>
              </p:nvPicPr>
              <p:blipFill>
                <a:blip r:embed="rId6"/>
                <a:stretch>
                  <a:fillRect/>
                </a:stretch>
              </p:blipFill>
              <p:spPr>
                <a:xfrm>
                  <a:off x="10693758" y="2842091"/>
                  <a:ext cx="14940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D5570E1-308E-4A4C-B303-C51A8BE6B89C}"/>
                    </a:ext>
                  </a:extLst>
                </p14:cNvPr>
                <p14:cNvContentPartPr/>
                <p14:nvPr/>
              </p14:nvContentPartPr>
              <p14:xfrm>
                <a:off x="10977438" y="2890331"/>
                <a:ext cx="86040" cy="20880"/>
              </p14:xfrm>
            </p:contentPart>
          </mc:Choice>
          <mc:Fallback xmlns="">
            <p:pic>
              <p:nvPicPr>
                <p:cNvPr id="8" name="Ink 7">
                  <a:extLst>
                    <a:ext uri="{FF2B5EF4-FFF2-40B4-BE49-F238E27FC236}">
                      <a16:creationId xmlns:a16="http://schemas.microsoft.com/office/drawing/2014/main" id="{3D5570E1-308E-4A4C-B303-C51A8BE6B89C}"/>
                    </a:ext>
                  </a:extLst>
                </p:cNvPr>
                <p:cNvPicPr/>
                <p:nvPr/>
              </p:nvPicPr>
              <p:blipFill>
                <a:blip r:embed="rId8"/>
                <a:stretch>
                  <a:fillRect/>
                </a:stretch>
              </p:blipFill>
              <p:spPr>
                <a:xfrm>
                  <a:off x="10968798" y="2881691"/>
                  <a:ext cx="1036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1EC15CB-A620-324A-94D2-1E6B6A6E6037}"/>
                    </a:ext>
                  </a:extLst>
                </p14:cNvPr>
                <p14:cNvContentPartPr/>
                <p14:nvPr/>
              </p14:nvContentPartPr>
              <p14:xfrm>
                <a:off x="10995438" y="3002291"/>
                <a:ext cx="150480" cy="22320"/>
              </p14:xfrm>
            </p:contentPart>
          </mc:Choice>
          <mc:Fallback xmlns="">
            <p:pic>
              <p:nvPicPr>
                <p:cNvPr id="9" name="Ink 8">
                  <a:extLst>
                    <a:ext uri="{FF2B5EF4-FFF2-40B4-BE49-F238E27FC236}">
                      <a16:creationId xmlns:a16="http://schemas.microsoft.com/office/drawing/2014/main" id="{D1EC15CB-A620-324A-94D2-1E6B6A6E6037}"/>
                    </a:ext>
                  </a:extLst>
                </p:cNvPr>
                <p:cNvPicPr/>
                <p:nvPr/>
              </p:nvPicPr>
              <p:blipFill>
                <a:blip r:embed="rId10"/>
                <a:stretch>
                  <a:fillRect/>
                </a:stretch>
              </p:blipFill>
              <p:spPr>
                <a:xfrm>
                  <a:off x="10986438" y="2993651"/>
                  <a:ext cx="1681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67C2F65C-C539-3645-958F-AF3DB3B05542}"/>
                    </a:ext>
                  </a:extLst>
                </p14:cNvPr>
                <p14:cNvContentPartPr/>
                <p14:nvPr/>
              </p14:nvContentPartPr>
              <p14:xfrm>
                <a:off x="11272998" y="2840651"/>
                <a:ext cx="129960" cy="165240"/>
              </p14:xfrm>
            </p:contentPart>
          </mc:Choice>
          <mc:Fallback xmlns="">
            <p:pic>
              <p:nvPicPr>
                <p:cNvPr id="10" name="Ink 9">
                  <a:extLst>
                    <a:ext uri="{FF2B5EF4-FFF2-40B4-BE49-F238E27FC236}">
                      <a16:creationId xmlns:a16="http://schemas.microsoft.com/office/drawing/2014/main" id="{67C2F65C-C539-3645-958F-AF3DB3B05542}"/>
                    </a:ext>
                  </a:extLst>
                </p:cNvPr>
                <p:cNvPicPr/>
                <p:nvPr/>
              </p:nvPicPr>
              <p:blipFill>
                <a:blip r:embed="rId12"/>
                <a:stretch>
                  <a:fillRect/>
                </a:stretch>
              </p:blipFill>
              <p:spPr>
                <a:xfrm>
                  <a:off x="11264358" y="2831651"/>
                  <a:ext cx="1476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282E5357-7073-7C4A-8BDC-59864372C44C}"/>
                    </a:ext>
                  </a:extLst>
                </p14:cNvPr>
                <p14:cNvContentPartPr/>
                <p14:nvPr/>
              </p14:nvContentPartPr>
              <p14:xfrm>
                <a:off x="11280198" y="2866571"/>
                <a:ext cx="141480" cy="106920"/>
              </p14:xfrm>
            </p:contentPart>
          </mc:Choice>
          <mc:Fallback xmlns="">
            <p:pic>
              <p:nvPicPr>
                <p:cNvPr id="12" name="Ink 11">
                  <a:extLst>
                    <a:ext uri="{FF2B5EF4-FFF2-40B4-BE49-F238E27FC236}">
                      <a16:creationId xmlns:a16="http://schemas.microsoft.com/office/drawing/2014/main" id="{282E5357-7073-7C4A-8BDC-59864372C44C}"/>
                    </a:ext>
                  </a:extLst>
                </p:cNvPr>
                <p:cNvPicPr/>
                <p:nvPr/>
              </p:nvPicPr>
              <p:blipFill>
                <a:blip r:embed="rId14"/>
                <a:stretch>
                  <a:fillRect/>
                </a:stretch>
              </p:blipFill>
              <p:spPr>
                <a:xfrm>
                  <a:off x="11271558" y="2857571"/>
                  <a:ext cx="159120" cy="12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C456F491-23F3-A44C-AB83-E0987946C571}"/>
                  </a:ext>
                </a:extLst>
              </p14:cNvPr>
              <p14:cNvContentPartPr/>
              <p14:nvPr/>
            </p14:nvContentPartPr>
            <p14:xfrm>
              <a:off x="10297398" y="5083451"/>
              <a:ext cx="360" cy="360"/>
            </p14:xfrm>
          </p:contentPart>
        </mc:Choice>
        <mc:Fallback xmlns="">
          <p:pic>
            <p:nvPicPr>
              <p:cNvPr id="17" name="Ink 16">
                <a:extLst>
                  <a:ext uri="{FF2B5EF4-FFF2-40B4-BE49-F238E27FC236}">
                    <a16:creationId xmlns:a16="http://schemas.microsoft.com/office/drawing/2014/main" id="{C456F491-23F3-A44C-AB83-E0987946C571}"/>
                  </a:ext>
                </a:extLst>
              </p:cNvPr>
              <p:cNvPicPr/>
              <p:nvPr/>
            </p:nvPicPr>
            <p:blipFill>
              <a:blip r:embed="rId4"/>
              <a:stretch>
                <a:fillRect/>
              </a:stretch>
            </p:blipFill>
            <p:spPr>
              <a:xfrm>
                <a:off x="10288758" y="5074811"/>
                <a:ext cx="18000" cy="18000"/>
              </a:xfrm>
              <a:prstGeom prst="rect">
                <a:avLst/>
              </a:prstGeom>
            </p:spPr>
          </p:pic>
        </mc:Fallback>
      </mc:AlternateContent>
      <p:grpSp>
        <p:nvGrpSpPr>
          <p:cNvPr id="26" name="Group 25">
            <a:extLst>
              <a:ext uri="{FF2B5EF4-FFF2-40B4-BE49-F238E27FC236}">
                <a16:creationId xmlns:a16="http://schemas.microsoft.com/office/drawing/2014/main" id="{92F99612-3E7C-BA41-842D-B7A5EE8AFF67}"/>
              </a:ext>
            </a:extLst>
          </p:cNvPr>
          <p:cNvGrpSpPr/>
          <p:nvPr/>
        </p:nvGrpSpPr>
        <p:grpSpPr>
          <a:xfrm>
            <a:off x="10118118" y="4774571"/>
            <a:ext cx="921600" cy="440280"/>
            <a:chOff x="10118118" y="4774571"/>
            <a:chExt cx="921600" cy="440280"/>
          </a:xfrm>
        </p:grpSpPr>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46AC8AC-AE78-8C46-BEE6-C3AFE4BFB589}"/>
                    </a:ext>
                  </a:extLst>
                </p14:cNvPr>
                <p14:cNvContentPartPr/>
                <p14:nvPr/>
              </p14:nvContentPartPr>
              <p14:xfrm>
                <a:off x="10118118" y="4821731"/>
                <a:ext cx="257760" cy="393120"/>
              </p14:xfrm>
            </p:contentPart>
          </mc:Choice>
          <mc:Fallback xmlns="">
            <p:pic>
              <p:nvPicPr>
                <p:cNvPr id="18" name="Ink 17">
                  <a:extLst>
                    <a:ext uri="{FF2B5EF4-FFF2-40B4-BE49-F238E27FC236}">
                      <a16:creationId xmlns:a16="http://schemas.microsoft.com/office/drawing/2014/main" id="{946AC8AC-AE78-8C46-BEE6-C3AFE4BFB589}"/>
                    </a:ext>
                  </a:extLst>
                </p:cNvPr>
                <p:cNvPicPr/>
                <p:nvPr/>
              </p:nvPicPr>
              <p:blipFill>
                <a:blip r:embed="rId17"/>
                <a:stretch>
                  <a:fillRect/>
                </a:stretch>
              </p:blipFill>
              <p:spPr>
                <a:xfrm>
                  <a:off x="10109478" y="4812731"/>
                  <a:ext cx="27540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A0E49EBC-EC49-CC4E-8D46-B3B1FEADE128}"/>
                    </a:ext>
                  </a:extLst>
                </p14:cNvPr>
                <p14:cNvContentPartPr/>
                <p14:nvPr/>
              </p14:nvContentPartPr>
              <p14:xfrm>
                <a:off x="10475598" y="4894091"/>
                <a:ext cx="112320" cy="2520"/>
              </p14:xfrm>
            </p:contentPart>
          </mc:Choice>
          <mc:Fallback xmlns="">
            <p:pic>
              <p:nvPicPr>
                <p:cNvPr id="19" name="Ink 18">
                  <a:extLst>
                    <a:ext uri="{FF2B5EF4-FFF2-40B4-BE49-F238E27FC236}">
                      <a16:creationId xmlns:a16="http://schemas.microsoft.com/office/drawing/2014/main" id="{A0E49EBC-EC49-CC4E-8D46-B3B1FEADE128}"/>
                    </a:ext>
                  </a:extLst>
                </p:cNvPr>
                <p:cNvPicPr/>
                <p:nvPr/>
              </p:nvPicPr>
              <p:blipFill>
                <a:blip r:embed="rId19"/>
                <a:stretch>
                  <a:fillRect/>
                </a:stretch>
              </p:blipFill>
              <p:spPr>
                <a:xfrm>
                  <a:off x="10466598" y="4885091"/>
                  <a:ext cx="1299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8411CAB-EBC0-504C-9FBC-05B0ACD3ED40}"/>
                    </a:ext>
                  </a:extLst>
                </p14:cNvPr>
                <p14:cNvContentPartPr/>
                <p14:nvPr/>
              </p14:nvContentPartPr>
              <p14:xfrm>
                <a:off x="10454718" y="4988411"/>
                <a:ext cx="177480" cy="7560"/>
              </p14:xfrm>
            </p:contentPart>
          </mc:Choice>
          <mc:Fallback xmlns="">
            <p:pic>
              <p:nvPicPr>
                <p:cNvPr id="21" name="Ink 20">
                  <a:extLst>
                    <a:ext uri="{FF2B5EF4-FFF2-40B4-BE49-F238E27FC236}">
                      <a16:creationId xmlns:a16="http://schemas.microsoft.com/office/drawing/2014/main" id="{08411CAB-EBC0-504C-9FBC-05B0ACD3ED40}"/>
                    </a:ext>
                  </a:extLst>
                </p:cNvPr>
                <p:cNvPicPr/>
                <p:nvPr/>
              </p:nvPicPr>
              <p:blipFill>
                <a:blip r:embed="rId21"/>
                <a:stretch>
                  <a:fillRect/>
                </a:stretch>
              </p:blipFill>
              <p:spPr>
                <a:xfrm>
                  <a:off x="10446078" y="4979771"/>
                  <a:ext cx="1951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2D1C3415-A6CA-3C40-BAD0-9521A56433EB}"/>
                    </a:ext>
                  </a:extLst>
                </p14:cNvPr>
                <p14:cNvContentPartPr/>
                <p14:nvPr/>
              </p14:nvContentPartPr>
              <p14:xfrm>
                <a:off x="10781238" y="4866011"/>
                <a:ext cx="115200" cy="145800"/>
              </p14:xfrm>
            </p:contentPart>
          </mc:Choice>
          <mc:Fallback xmlns="">
            <p:pic>
              <p:nvPicPr>
                <p:cNvPr id="22" name="Ink 21">
                  <a:extLst>
                    <a:ext uri="{FF2B5EF4-FFF2-40B4-BE49-F238E27FC236}">
                      <a16:creationId xmlns:a16="http://schemas.microsoft.com/office/drawing/2014/main" id="{2D1C3415-A6CA-3C40-BAD0-9521A56433EB}"/>
                    </a:ext>
                  </a:extLst>
                </p:cNvPr>
                <p:cNvPicPr/>
                <p:nvPr/>
              </p:nvPicPr>
              <p:blipFill>
                <a:blip r:embed="rId23"/>
                <a:stretch>
                  <a:fillRect/>
                </a:stretch>
              </p:blipFill>
              <p:spPr>
                <a:xfrm>
                  <a:off x="10772238" y="4857011"/>
                  <a:ext cx="1328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7DF18125-A94F-8F48-97EB-BC33007536AB}"/>
                    </a:ext>
                  </a:extLst>
                </p14:cNvPr>
                <p14:cNvContentPartPr/>
                <p14:nvPr/>
              </p14:nvContentPartPr>
              <p14:xfrm>
                <a:off x="10779078" y="4874291"/>
                <a:ext cx="160200" cy="169920"/>
              </p14:xfrm>
            </p:contentPart>
          </mc:Choice>
          <mc:Fallback xmlns="">
            <p:pic>
              <p:nvPicPr>
                <p:cNvPr id="23" name="Ink 22">
                  <a:extLst>
                    <a:ext uri="{FF2B5EF4-FFF2-40B4-BE49-F238E27FC236}">
                      <a16:creationId xmlns:a16="http://schemas.microsoft.com/office/drawing/2014/main" id="{7DF18125-A94F-8F48-97EB-BC33007536AB}"/>
                    </a:ext>
                  </a:extLst>
                </p:cNvPr>
                <p:cNvPicPr/>
                <p:nvPr/>
              </p:nvPicPr>
              <p:blipFill>
                <a:blip r:embed="rId25"/>
                <a:stretch>
                  <a:fillRect/>
                </a:stretch>
              </p:blipFill>
              <p:spPr>
                <a:xfrm>
                  <a:off x="10770438" y="4865651"/>
                  <a:ext cx="1778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0F7DCC13-A8E8-754A-96AE-731FFBDCD68C}"/>
                    </a:ext>
                  </a:extLst>
                </p14:cNvPr>
                <p14:cNvContentPartPr/>
                <p14:nvPr/>
              </p14:nvContentPartPr>
              <p14:xfrm>
                <a:off x="10932798" y="4774571"/>
                <a:ext cx="106920" cy="92160"/>
              </p14:xfrm>
            </p:contentPart>
          </mc:Choice>
          <mc:Fallback xmlns="">
            <p:pic>
              <p:nvPicPr>
                <p:cNvPr id="25" name="Ink 24">
                  <a:extLst>
                    <a:ext uri="{FF2B5EF4-FFF2-40B4-BE49-F238E27FC236}">
                      <a16:creationId xmlns:a16="http://schemas.microsoft.com/office/drawing/2014/main" id="{0F7DCC13-A8E8-754A-96AE-731FFBDCD68C}"/>
                    </a:ext>
                  </a:extLst>
                </p:cNvPr>
                <p:cNvPicPr/>
                <p:nvPr/>
              </p:nvPicPr>
              <p:blipFill>
                <a:blip r:embed="rId27"/>
                <a:stretch>
                  <a:fillRect/>
                </a:stretch>
              </p:blipFill>
              <p:spPr>
                <a:xfrm>
                  <a:off x="10924158" y="4765931"/>
                  <a:ext cx="124560" cy="109800"/>
                </a:xfrm>
                <a:prstGeom prst="rect">
                  <a:avLst/>
                </a:prstGeom>
              </p:spPr>
            </p:pic>
          </mc:Fallback>
        </mc:AlternateContent>
      </p:grpSp>
      <p:sp>
        <p:nvSpPr>
          <p:cNvPr id="52" name="TextBox 51">
            <a:extLst>
              <a:ext uri="{FF2B5EF4-FFF2-40B4-BE49-F238E27FC236}">
                <a16:creationId xmlns:a16="http://schemas.microsoft.com/office/drawing/2014/main" id="{90658FFB-B7AE-8C4F-97B2-E5049BD63103}"/>
              </a:ext>
            </a:extLst>
          </p:cNvPr>
          <p:cNvSpPr txBox="1"/>
          <p:nvPr/>
        </p:nvSpPr>
        <p:spPr>
          <a:xfrm>
            <a:off x="8431618" y="3377662"/>
            <a:ext cx="1244251" cy="369332"/>
          </a:xfrm>
          <a:prstGeom prst="rect">
            <a:avLst/>
          </a:prstGeom>
          <a:noFill/>
        </p:spPr>
        <p:txBody>
          <a:bodyPr wrap="none" rtlCol="0">
            <a:spAutoFit/>
          </a:bodyPr>
          <a:lstStyle/>
          <a:p>
            <a:r>
              <a:rPr lang="en-US" dirty="0"/>
              <a:t>Outlier=0.5</a:t>
            </a:r>
          </a:p>
        </p:txBody>
      </p:sp>
      <p:grpSp>
        <p:nvGrpSpPr>
          <p:cNvPr id="55" name="Group 54">
            <a:extLst>
              <a:ext uri="{FF2B5EF4-FFF2-40B4-BE49-F238E27FC236}">
                <a16:creationId xmlns:a16="http://schemas.microsoft.com/office/drawing/2014/main" id="{BDF5B56D-7867-8E41-80CB-00FF3FD79D01}"/>
              </a:ext>
            </a:extLst>
          </p:cNvPr>
          <p:cNvGrpSpPr/>
          <p:nvPr/>
        </p:nvGrpSpPr>
        <p:grpSpPr>
          <a:xfrm>
            <a:off x="8458158" y="3325931"/>
            <a:ext cx="307800" cy="117720"/>
            <a:chOff x="8458158" y="3325931"/>
            <a:chExt cx="307800" cy="117720"/>
          </a:xfrm>
        </p:grpSpPr>
        <mc:AlternateContent xmlns:mc="http://schemas.openxmlformats.org/markup-compatibility/2006" xmlns:p14="http://schemas.microsoft.com/office/powerpoint/2010/main">
          <mc:Choice Requires="p14">
            <p:contentPart p14:bwMode="auto" r:id="rId28">
              <p14:nvContentPartPr>
                <p14:cNvPr id="53" name="Ink 52">
                  <a:extLst>
                    <a:ext uri="{FF2B5EF4-FFF2-40B4-BE49-F238E27FC236}">
                      <a16:creationId xmlns:a16="http://schemas.microsoft.com/office/drawing/2014/main" id="{EA52E57D-8B8B-654D-AB26-66E8D7B2B4FD}"/>
                    </a:ext>
                  </a:extLst>
                </p14:cNvPr>
                <p14:cNvContentPartPr/>
                <p14:nvPr/>
              </p14:nvContentPartPr>
              <p14:xfrm>
                <a:off x="8549598" y="3334931"/>
                <a:ext cx="216360" cy="108720"/>
              </p14:xfrm>
            </p:contentPart>
          </mc:Choice>
          <mc:Fallback xmlns="">
            <p:pic>
              <p:nvPicPr>
                <p:cNvPr id="53" name="Ink 52">
                  <a:extLst>
                    <a:ext uri="{FF2B5EF4-FFF2-40B4-BE49-F238E27FC236}">
                      <a16:creationId xmlns:a16="http://schemas.microsoft.com/office/drawing/2014/main" id="{EA52E57D-8B8B-654D-AB26-66E8D7B2B4FD}"/>
                    </a:ext>
                  </a:extLst>
                </p:cNvPr>
                <p:cNvPicPr/>
                <p:nvPr/>
              </p:nvPicPr>
              <p:blipFill>
                <a:blip r:embed="rId29"/>
                <a:stretch>
                  <a:fillRect/>
                </a:stretch>
              </p:blipFill>
              <p:spPr>
                <a:xfrm>
                  <a:off x="8540958" y="3325931"/>
                  <a:ext cx="2340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4" name="Ink 53">
                  <a:extLst>
                    <a:ext uri="{FF2B5EF4-FFF2-40B4-BE49-F238E27FC236}">
                      <a16:creationId xmlns:a16="http://schemas.microsoft.com/office/drawing/2014/main" id="{E2EAEFBC-0339-D04D-8C3F-ABEB0F6118AC}"/>
                    </a:ext>
                  </a:extLst>
                </p14:cNvPr>
                <p14:cNvContentPartPr/>
                <p14:nvPr/>
              </p14:nvContentPartPr>
              <p14:xfrm>
                <a:off x="8458158" y="3325931"/>
                <a:ext cx="107280" cy="360"/>
              </p14:xfrm>
            </p:contentPart>
          </mc:Choice>
          <mc:Fallback xmlns="">
            <p:pic>
              <p:nvPicPr>
                <p:cNvPr id="54" name="Ink 53">
                  <a:extLst>
                    <a:ext uri="{FF2B5EF4-FFF2-40B4-BE49-F238E27FC236}">
                      <a16:creationId xmlns:a16="http://schemas.microsoft.com/office/drawing/2014/main" id="{E2EAEFBC-0339-D04D-8C3F-ABEB0F6118AC}"/>
                    </a:ext>
                  </a:extLst>
                </p:cNvPr>
                <p:cNvPicPr/>
                <p:nvPr/>
              </p:nvPicPr>
              <p:blipFill>
                <a:blip r:embed="rId31"/>
                <a:stretch>
                  <a:fillRect/>
                </a:stretch>
              </p:blipFill>
              <p:spPr>
                <a:xfrm>
                  <a:off x="8449518" y="3316931"/>
                  <a:ext cx="124920" cy="18000"/>
                </a:xfrm>
                <a:prstGeom prst="rect">
                  <a:avLst/>
                </a:prstGeom>
              </p:spPr>
            </p:pic>
          </mc:Fallback>
        </mc:AlternateContent>
      </p:grpSp>
      <p:pic>
        <p:nvPicPr>
          <p:cNvPr id="7" name="Picture 6">
            <a:extLst>
              <a:ext uri="{FF2B5EF4-FFF2-40B4-BE49-F238E27FC236}">
                <a16:creationId xmlns:a16="http://schemas.microsoft.com/office/drawing/2014/main" id="{246A626C-1F9E-42BC-AE07-9331D34089B0}"/>
              </a:ext>
            </a:extLst>
          </p:cNvPr>
          <p:cNvPicPr>
            <a:picLocks noChangeAspect="1"/>
          </p:cNvPicPr>
          <p:nvPr/>
        </p:nvPicPr>
        <p:blipFill>
          <a:blip r:embed="rId32"/>
          <a:stretch>
            <a:fillRect/>
          </a:stretch>
        </p:blipFill>
        <p:spPr>
          <a:xfrm>
            <a:off x="6975635" y="4976264"/>
            <a:ext cx="3129213" cy="1805243"/>
          </a:xfrm>
          <a:prstGeom prst="rect">
            <a:avLst/>
          </a:prstGeom>
        </p:spPr>
      </p:pic>
      <p:sp>
        <p:nvSpPr>
          <p:cNvPr id="27" name="Rectangle 26">
            <a:extLst>
              <a:ext uri="{FF2B5EF4-FFF2-40B4-BE49-F238E27FC236}">
                <a16:creationId xmlns:a16="http://schemas.microsoft.com/office/drawing/2014/main" id="{607FD356-E7D4-4CBE-A212-E749696953FF}"/>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36568AF1-AEFA-4089-AC04-A714EF6EE728}"/>
              </a:ext>
            </a:extLst>
          </p:cNvPr>
          <p:cNvCxnSpPr/>
          <p:nvPr/>
        </p:nvCxnSpPr>
        <p:spPr>
          <a:xfrm>
            <a:off x="304800" y="108452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75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AF47-9040-6643-8B50-79AD643C77A3}"/>
              </a:ext>
            </a:extLst>
          </p:cNvPr>
          <p:cNvSpPr>
            <a:spLocks noGrp="1"/>
          </p:cNvSpPr>
          <p:nvPr>
            <p:ph type="title"/>
          </p:nvPr>
        </p:nvSpPr>
        <p:spPr>
          <a:xfrm>
            <a:off x="1115568" y="548640"/>
            <a:ext cx="10168128" cy="1179576"/>
          </a:xfrm>
        </p:spPr>
        <p:txBody>
          <a:bodyPr>
            <a:normAutofit fontScale="90000"/>
          </a:bodyPr>
          <a:lstStyle/>
          <a:p>
            <a:r>
              <a:rPr lang="en-US" altLang="en-US" sz="3700" b="1" dirty="0"/>
              <a:t>Data Cleaning: </a:t>
            </a:r>
            <a:r>
              <a:rPr lang="en-US" altLang="en-US" sz="4000" dirty="0"/>
              <a:t>ETL (Extraction/Transformation/Loading) </a:t>
            </a:r>
            <a:r>
              <a:rPr lang="en-US" sz="3700" dirty="0"/>
              <a:t>:  RAPID MINER:  </a:t>
            </a:r>
            <a:br>
              <a:rPr lang="en-US" sz="3700" dirty="0"/>
            </a:br>
            <a:endParaRPr lang="en-US" sz="3700" dirty="0"/>
          </a:p>
        </p:txBody>
      </p:sp>
      <p:sp>
        <p:nvSpPr>
          <p:cNvPr id="3" name="Content Placeholder 2">
            <a:extLst>
              <a:ext uri="{FF2B5EF4-FFF2-40B4-BE49-F238E27FC236}">
                <a16:creationId xmlns:a16="http://schemas.microsoft.com/office/drawing/2014/main" id="{9D293497-51EC-2242-876A-2D417799620F}"/>
              </a:ext>
            </a:extLst>
          </p:cNvPr>
          <p:cNvSpPr>
            <a:spLocks noGrp="1"/>
          </p:cNvSpPr>
          <p:nvPr>
            <p:ph idx="1"/>
          </p:nvPr>
        </p:nvSpPr>
        <p:spPr>
          <a:xfrm>
            <a:off x="1115568" y="1728216"/>
            <a:ext cx="10168128" cy="4158157"/>
          </a:xfrm>
        </p:spPr>
        <p:txBody>
          <a:bodyPr>
            <a:noAutofit/>
          </a:bodyPr>
          <a:lstStyle/>
          <a:p>
            <a:r>
              <a:rPr lang="en-IN" sz="2000" b="1" dirty="0"/>
              <a:t>RapidMiner</a:t>
            </a:r>
            <a:r>
              <a:rPr lang="en-IN" sz="2000" dirty="0"/>
              <a:t> is a </a:t>
            </a:r>
            <a:r>
              <a:rPr lang="en-IN" sz="2000" dirty="0">
                <a:hlinkClick r:id="rId2" tooltip="Data science"/>
              </a:rPr>
              <a:t>data science</a:t>
            </a:r>
            <a:r>
              <a:rPr lang="en-IN" sz="2000" dirty="0"/>
              <a:t> software platform developed by the company of the same name that provides an integrated environment for </a:t>
            </a:r>
            <a:r>
              <a:rPr lang="en-IN" sz="2000" dirty="0">
                <a:hlinkClick r:id="rId3" tooltip="Data pre-processing">
                  <a:extLst>
                    <a:ext uri="{A12FA001-AC4F-418D-AE19-62706E023703}">
                      <ahyp:hlinkClr xmlns:ahyp="http://schemas.microsoft.com/office/drawing/2018/hyperlinkcolor" val="tx"/>
                    </a:ext>
                  </a:extLst>
                </a:hlinkClick>
              </a:rPr>
              <a:t>data preparation</a:t>
            </a:r>
            <a:r>
              <a:rPr lang="en-IN" sz="2000" dirty="0"/>
              <a:t>, </a:t>
            </a:r>
            <a:r>
              <a:rPr lang="en-IN" sz="2000" dirty="0">
                <a:hlinkClick r:id="rId4" tooltip="Machine learning"/>
              </a:rPr>
              <a:t>machine learning</a:t>
            </a:r>
            <a:r>
              <a:rPr lang="en-IN" sz="2000" dirty="0"/>
              <a:t>, </a:t>
            </a:r>
            <a:r>
              <a:rPr lang="en-IN" sz="2000" dirty="0">
                <a:hlinkClick r:id="rId5" tooltip="Deep learning"/>
              </a:rPr>
              <a:t>deep learning</a:t>
            </a:r>
            <a:r>
              <a:rPr lang="en-IN" sz="2000" dirty="0"/>
              <a:t>, </a:t>
            </a:r>
            <a:r>
              <a:rPr lang="en-IN" sz="2000" dirty="0">
                <a:hlinkClick r:id="rId6" tooltip="Text mining"/>
              </a:rPr>
              <a:t>text mining</a:t>
            </a:r>
            <a:r>
              <a:rPr lang="en-IN" sz="2000" dirty="0"/>
              <a:t>, </a:t>
            </a:r>
            <a:r>
              <a:rPr lang="en-IN" sz="2000" dirty="0">
                <a:hlinkClick r:id="rId7" tooltip="Predictive analytics"/>
              </a:rPr>
              <a:t>and predictive analytics</a:t>
            </a:r>
            <a:r>
              <a:rPr lang="en-IN" sz="2000" dirty="0"/>
              <a:t>.</a:t>
            </a:r>
          </a:p>
          <a:p>
            <a:r>
              <a:rPr lang="en-IN" sz="2000" dirty="0"/>
              <a:t>RapidMiner provides </a:t>
            </a:r>
            <a:r>
              <a:rPr lang="en-IN" sz="2000" dirty="0">
                <a:hlinkClick r:id="rId8" tooltip="Data mining"/>
              </a:rPr>
              <a:t>data mining</a:t>
            </a:r>
            <a:r>
              <a:rPr lang="en-IN" sz="2000" dirty="0"/>
              <a:t> and </a:t>
            </a:r>
            <a:r>
              <a:rPr lang="en-IN" sz="2000" dirty="0">
                <a:hlinkClick r:id="rId4" tooltip="Machine learning"/>
              </a:rPr>
              <a:t>machine learning</a:t>
            </a:r>
            <a:r>
              <a:rPr lang="en-IN" sz="2000" dirty="0"/>
              <a:t> procedures including: </a:t>
            </a:r>
            <a:r>
              <a:rPr lang="en-IN" sz="2000" dirty="0">
                <a:hlinkClick r:id="rId9" tooltip="Extract, transform, load"/>
              </a:rPr>
              <a:t>data loading and transformation</a:t>
            </a:r>
            <a:r>
              <a:rPr lang="en-IN" sz="2000" dirty="0"/>
              <a:t> (ETL),</a:t>
            </a:r>
          </a:p>
          <a:p>
            <a:r>
              <a:rPr lang="en-IN" sz="2000" dirty="0"/>
              <a:t> Data pre-processing and visualization, predictive analytics and statistical modelling, evaluation, and deployment. </a:t>
            </a:r>
          </a:p>
          <a:p>
            <a:r>
              <a:rPr lang="en-IN" sz="2000" dirty="0"/>
              <a:t>RapidMiner is written in the Java programming language. </a:t>
            </a:r>
          </a:p>
          <a:p>
            <a:r>
              <a:rPr lang="en-IN" sz="2000" dirty="0"/>
              <a:t>RapidMiner provides a GUI to design and execute analytical workflows. </a:t>
            </a:r>
          </a:p>
          <a:p>
            <a:r>
              <a:rPr lang="en-IN" sz="2000" dirty="0"/>
              <a:t>Those workflows are called “Processes” in RapidMiner and they consist of multiple “Operators”. </a:t>
            </a:r>
          </a:p>
          <a:p>
            <a:r>
              <a:rPr lang="en-IN" sz="2000" dirty="0"/>
              <a:t>Each operator performs a single task within the process, and the output of each operator forms the input of the next one</a:t>
            </a:r>
          </a:p>
          <a:p>
            <a:r>
              <a:rPr lang="en-US" sz="2000" u="sng" dirty="0">
                <a:hlinkClick r:id="rId10"/>
              </a:rPr>
              <a:t>Documentation link:            </a:t>
            </a:r>
            <a:r>
              <a:rPr lang="en-US" sz="2000" dirty="0">
                <a:hlinkClick r:id="rId10"/>
              </a:rPr>
              <a:t> https://docs.rapidminer.com/</a:t>
            </a:r>
            <a:endParaRPr lang="en-US" sz="2000" dirty="0"/>
          </a:p>
          <a:p>
            <a:pPr marL="0" indent="0">
              <a:buNone/>
            </a:pPr>
            <a:br>
              <a:rPr lang="en-US" sz="2000" dirty="0"/>
            </a:br>
            <a:endParaRPr lang="en-US" sz="2000" dirty="0"/>
          </a:p>
        </p:txBody>
      </p:sp>
      <p:sp>
        <p:nvSpPr>
          <p:cNvPr id="4" name="Slide Number Placeholder 3">
            <a:extLst>
              <a:ext uri="{FF2B5EF4-FFF2-40B4-BE49-F238E27FC236}">
                <a16:creationId xmlns:a16="http://schemas.microsoft.com/office/drawing/2014/main" id="{6B0FC766-6A8A-4EA1-BB02-29FB63B60D4D}"/>
              </a:ext>
            </a:extLst>
          </p:cNvPr>
          <p:cNvSpPr>
            <a:spLocks noGrp="1"/>
          </p:cNvSpPr>
          <p:nvPr>
            <p:ph type="sldNum" sz="quarter" idx="12"/>
          </p:nvPr>
        </p:nvSpPr>
        <p:spPr>
          <a:xfrm>
            <a:off x="8540496" y="6356350"/>
            <a:ext cx="2743200" cy="365125"/>
          </a:xfrm>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16</a:t>
            </a:fld>
            <a:endParaRPr lang="en-US">
              <a:solidFill>
                <a:schemeClr val="tx1">
                  <a:lumMod val="50000"/>
                  <a:lumOff val="50000"/>
                </a:schemeClr>
              </a:solidFill>
            </a:endParaRPr>
          </a:p>
        </p:txBody>
      </p:sp>
      <p:sp>
        <p:nvSpPr>
          <p:cNvPr id="10" name="Rectangle 9">
            <a:extLst>
              <a:ext uri="{FF2B5EF4-FFF2-40B4-BE49-F238E27FC236}">
                <a16:creationId xmlns:a16="http://schemas.microsoft.com/office/drawing/2014/main" id="{3997DC33-1EAC-4460-B4F9-254B0E5A78EB}"/>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DBFB0E68-2667-4636-BC9B-3ACA55B4C91F}"/>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6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AC05-24C2-E94F-A57E-75EDCA612BA5}"/>
              </a:ext>
            </a:extLst>
          </p:cNvPr>
          <p:cNvSpPr>
            <a:spLocks noGrp="1"/>
          </p:cNvSpPr>
          <p:nvPr>
            <p:ph type="title"/>
          </p:nvPr>
        </p:nvSpPr>
        <p:spPr/>
        <p:txBody>
          <a:bodyPr/>
          <a:lstStyle/>
          <a:p>
            <a:r>
              <a:rPr lang="en-US" b="1" dirty="0"/>
              <a:t> </a:t>
            </a:r>
            <a:r>
              <a:rPr lang="en-US" altLang="en-US" b="1" dirty="0">
                <a:solidFill>
                  <a:srgbClr val="170981"/>
                </a:solidFill>
              </a:rPr>
              <a:t>Data Cleaning: </a:t>
            </a:r>
            <a:r>
              <a:rPr lang="en-US" dirty="0"/>
              <a:t>Snapshot of rapid miner : </a:t>
            </a:r>
            <a:r>
              <a:rPr lang="en-US" altLang="en-US" sz="4400" dirty="0"/>
              <a:t>ETL (Extraction/Transformation/Loading) </a:t>
            </a:r>
            <a:endParaRPr lang="en-US" dirty="0"/>
          </a:p>
        </p:txBody>
      </p:sp>
      <p:pic>
        <p:nvPicPr>
          <p:cNvPr id="100354" name="Picture 2">
            <a:extLst>
              <a:ext uri="{FF2B5EF4-FFF2-40B4-BE49-F238E27FC236}">
                <a16:creationId xmlns:a16="http://schemas.microsoft.com/office/drawing/2014/main" id="{8E88721A-56B7-AD41-9967-788AD1A57D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319" y="1519881"/>
            <a:ext cx="8892231" cy="497299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46C7379-99D0-4BD6-95D2-ECF8FC9DE898}"/>
              </a:ext>
            </a:extLst>
          </p:cNvPr>
          <p:cNvSpPr>
            <a:spLocks noGrp="1"/>
          </p:cNvSpPr>
          <p:nvPr>
            <p:ph type="sldNum" sz="quarter" idx="12"/>
          </p:nvPr>
        </p:nvSpPr>
        <p:spPr/>
        <p:txBody>
          <a:bodyPr/>
          <a:lstStyle/>
          <a:p>
            <a:fld id="{BE9E9CF8-411C-534F-ACCE-E5CD2A84B69C}" type="slidenum">
              <a:rPr lang="en-US" smtClean="0"/>
              <a:t>17</a:t>
            </a:fld>
            <a:endParaRPr lang="en-US"/>
          </a:p>
        </p:txBody>
      </p:sp>
      <p:sp>
        <p:nvSpPr>
          <p:cNvPr id="5" name="Rectangle 4">
            <a:extLst>
              <a:ext uri="{FF2B5EF4-FFF2-40B4-BE49-F238E27FC236}">
                <a16:creationId xmlns:a16="http://schemas.microsoft.com/office/drawing/2014/main" id="{774E592E-2195-4143-AA69-76536755BA99}"/>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C882003-91F3-4FFD-B847-DDFEAD7CA037}"/>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14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67DC-B8C9-B588-2F5F-4AE06D2EEE8E}"/>
              </a:ext>
            </a:extLst>
          </p:cNvPr>
          <p:cNvSpPr>
            <a:spLocks noGrp="1"/>
          </p:cNvSpPr>
          <p:nvPr>
            <p:ph type="title"/>
          </p:nvPr>
        </p:nvSpPr>
        <p:spPr/>
        <p:txBody>
          <a:bodyPr/>
          <a:lstStyle/>
          <a:p>
            <a:r>
              <a:rPr lang="en-GB" b="1" i="0" dirty="0">
                <a:solidFill>
                  <a:srgbClr val="222222"/>
                </a:solidFill>
                <a:effectLst/>
                <a:latin typeface="unset"/>
              </a:rPr>
              <a:t>Handle missing values -</a:t>
            </a:r>
            <a:r>
              <a:rPr lang="en-GB" dirty="0"/>
              <a:t>Cleaning and Munging</a:t>
            </a:r>
            <a:endParaRPr lang="en-IN" dirty="0"/>
          </a:p>
        </p:txBody>
      </p:sp>
      <p:sp>
        <p:nvSpPr>
          <p:cNvPr id="3" name="Content Placeholder 2">
            <a:extLst>
              <a:ext uri="{FF2B5EF4-FFF2-40B4-BE49-F238E27FC236}">
                <a16:creationId xmlns:a16="http://schemas.microsoft.com/office/drawing/2014/main" id="{2CBB87D2-36F6-9C4C-80B7-66D753875651}"/>
              </a:ext>
            </a:extLst>
          </p:cNvPr>
          <p:cNvSpPr>
            <a:spLocks noGrp="1"/>
          </p:cNvSpPr>
          <p:nvPr>
            <p:ph idx="1"/>
          </p:nvPr>
        </p:nvSpPr>
        <p:spPr/>
        <p:txBody>
          <a:bodyPr>
            <a:normAutofit fontScale="92500" lnSpcReduction="20000"/>
          </a:bodyPr>
          <a:lstStyle/>
          <a:p>
            <a:pPr marL="0" indent="0" algn="just">
              <a:buNone/>
            </a:pPr>
            <a:endParaRPr lang="en-GB" b="1" i="0" dirty="0">
              <a:solidFill>
                <a:srgbClr val="231F20"/>
              </a:solidFill>
              <a:effectLst/>
              <a:latin typeface="Open Sans" panose="020B0606030504020204" pitchFamily="34" charset="0"/>
            </a:endParaRPr>
          </a:p>
          <a:p>
            <a:pPr algn="just"/>
            <a:r>
              <a:rPr lang="en-GB" b="0" i="0" dirty="0">
                <a:solidFill>
                  <a:srgbClr val="231F20"/>
                </a:solidFill>
                <a:effectLst/>
                <a:latin typeface="Open Sans" panose="020B0606030504020204" pitchFamily="34" charset="0"/>
              </a:rPr>
              <a:t>During </a:t>
            </a:r>
            <a:r>
              <a:rPr lang="en-GB" b="1" i="0" dirty="0">
                <a:solidFill>
                  <a:srgbClr val="222222"/>
                </a:solidFill>
                <a:effectLst/>
                <a:latin typeface="unset"/>
              </a:rPr>
              <a:t>cleaning and munging in data science</a:t>
            </a:r>
            <a:r>
              <a:rPr lang="en-GB" b="0" i="0" dirty="0">
                <a:solidFill>
                  <a:srgbClr val="231F20"/>
                </a:solidFill>
                <a:effectLst/>
                <a:latin typeface="Open Sans" panose="020B0606030504020204" pitchFamily="34" charset="0"/>
              </a:rPr>
              <a:t>, handling missing values is one of the most common tasks. The real-life data might contain missing values which need a fix before the data can be used for analysis. We can handle missing values by: </a:t>
            </a:r>
          </a:p>
          <a:p>
            <a:pPr marL="514350" indent="-514350" algn="just">
              <a:buFont typeface="+mj-lt"/>
              <a:buAutoNum type="arabicPeriod"/>
            </a:pPr>
            <a:r>
              <a:rPr lang="en-GB" b="0" i="0" dirty="0">
                <a:solidFill>
                  <a:srgbClr val="000000"/>
                </a:solidFill>
                <a:effectLst/>
                <a:latin typeface="unset"/>
              </a:rPr>
              <a:t>Either removing the records that have missing values or</a:t>
            </a:r>
          </a:p>
          <a:p>
            <a:pPr marL="514350" indent="-514350" algn="just">
              <a:buFont typeface="+mj-lt"/>
              <a:buAutoNum type="arabicPeriod"/>
            </a:pPr>
            <a:r>
              <a:rPr lang="en-GB" b="0" i="0" dirty="0">
                <a:solidFill>
                  <a:srgbClr val="000000"/>
                </a:solidFill>
                <a:effectLst/>
                <a:latin typeface="unset"/>
              </a:rPr>
              <a:t>Filling the missing values using some statistical technique or by gathering data understanding. </a:t>
            </a:r>
          </a:p>
          <a:p>
            <a:pPr algn="just"/>
            <a:r>
              <a:rPr lang="en-GB" b="0" i="0" dirty="0">
                <a:solidFill>
                  <a:srgbClr val="231F20"/>
                </a:solidFill>
                <a:effectLst/>
                <a:latin typeface="Open Sans" panose="020B0606030504020204" pitchFamily="34" charset="0"/>
              </a:rPr>
              <a:t>A rule of thumb is that you can drop the missing values if they make up for less than five percent of the total number of records but however it depends on the analysis, the importance of the missing values, the size of the data, and the use case we are working on.</a:t>
            </a:r>
          </a:p>
          <a:p>
            <a:pPr algn="just"/>
            <a:endParaRPr lang="en-IN" dirty="0"/>
          </a:p>
        </p:txBody>
      </p:sp>
      <p:sp>
        <p:nvSpPr>
          <p:cNvPr id="4" name="Slide Number Placeholder 3">
            <a:extLst>
              <a:ext uri="{FF2B5EF4-FFF2-40B4-BE49-F238E27FC236}">
                <a16:creationId xmlns:a16="http://schemas.microsoft.com/office/drawing/2014/main" id="{F615EDF0-C08F-E8DB-4DFC-289A4835E96B}"/>
              </a:ext>
            </a:extLst>
          </p:cNvPr>
          <p:cNvSpPr>
            <a:spLocks noGrp="1"/>
          </p:cNvSpPr>
          <p:nvPr>
            <p:ph type="sldNum" sz="quarter" idx="12"/>
          </p:nvPr>
        </p:nvSpPr>
        <p:spPr/>
        <p:txBody>
          <a:bodyPr/>
          <a:lstStyle/>
          <a:p>
            <a:fld id="{BE9E9CF8-411C-534F-ACCE-E5CD2A84B69C}" type="slidenum">
              <a:rPr lang="en-US" smtClean="0"/>
              <a:t>18</a:t>
            </a:fld>
            <a:endParaRPr lang="en-US"/>
          </a:p>
        </p:txBody>
      </p:sp>
    </p:spTree>
    <p:extLst>
      <p:ext uri="{BB962C8B-B14F-4D97-AF65-F5344CB8AC3E}">
        <p14:creationId xmlns:p14="http://schemas.microsoft.com/office/powerpoint/2010/main" val="37698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A944-AA5B-E3BD-B369-7D6F5667CE8A}"/>
              </a:ext>
            </a:extLst>
          </p:cNvPr>
          <p:cNvSpPr>
            <a:spLocks noGrp="1"/>
          </p:cNvSpPr>
          <p:nvPr>
            <p:ph type="title"/>
          </p:nvPr>
        </p:nvSpPr>
        <p:spPr/>
        <p:txBody>
          <a:bodyPr/>
          <a:lstStyle/>
          <a:p>
            <a:r>
              <a:rPr lang="en-GB" dirty="0"/>
              <a:t>Manipulating Data</a:t>
            </a:r>
            <a:endParaRPr lang="en-IN" dirty="0"/>
          </a:p>
        </p:txBody>
      </p:sp>
      <p:sp>
        <p:nvSpPr>
          <p:cNvPr id="3" name="Content Placeholder 2">
            <a:extLst>
              <a:ext uri="{FF2B5EF4-FFF2-40B4-BE49-F238E27FC236}">
                <a16:creationId xmlns:a16="http://schemas.microsoft.com/office/drawing/2014/main" id="{1B538877-C9AB-A456-D063-7A99C44081E2}"/>
              </a:ext>
            </a:extLst>
          </p:cNvPr>
          <p:cNvSpPr>
            <a:spLocks noGrp="1"/>
          </p:cNvSpPr>
          <p:nvPr>
            <p:ph idx="1"/>
          </p:nvPr>
        </p:nvSpPr>
        <p:spPr/>
        <p:txBody>
          <a:bodyPr/>
          <a:lstStyle/>
          <a:p>
            <a:r>
              <a:rPr lang="en-GB" b="0" i="0" dirty="0">
                <a:solidFill>
                  <a:srgbClr val="707070"/>
                </a:solidFill>
                <a:effectLst/>
                <a:latin typeface="HelveticaNowDisplay"/>
              </a:rPr>
              <a:t>Data Manipulation Meaning: Manipulation of data is the process of manipulating or changing information to make it more organized and readable. </a:t>
            </a:r>
            <a:endParaRPr lang="en-IN" dirty="0"/>
          </a:p>
        </p:txBody>
      </p:sp>
      <p:sp>
        <p:nvSpPr>
          <p:cNvPr id="4" name="Slide Number Placeholder 3">
            <a:extLst>
              <a:ext uri="{FF2B5EF4-FFF2-40B4-BE49-F238E27FC236}">
                <a16:creationId xmlns:a16="http://schemas.microsoft.com/office/drawing/2014/main" id="{58D8E217-CEEB-C642-8B78-07B74929E85D}"/>
              </a:ext>
            </a:extLst>
          </p:cNvPr>
          <p:cNvSpPr>
            <a:spLocks noGrp="1"/>
          </p:cNvSpPr>
          <p:nvPr>
            <p:ph type="sldNum" sz="quarter" idx="12"/>
          </p:nvPr>
        </p:nvSpPr>
        <p:spPr/>
        <p:txBody>
          <a:bodyPr/>
          <a:lstStyle/>
          <a:p>
            <a:fld id="{BE9E9CF8-411C-534F-ACCE-E5CD2A84B69C}" type="slidenum">
              <a:rPr lang="en-US" smtClean="0"/>
              <a:t>19</a:t>
            </a:fld>
            <a:endParaRPr lang="en-US"/>
          </a:p>
        </p:txBody>
      </p:sp>
    </p:spTree>
    <p:extLst>
      <p:ext uri="{BB962C8B-B14F-4D97-AF65-F5344CB8AC3E}">
        <p14:creationId xmlns:p14="http://schemas.microsoft.com/office/powerpoint/2010/main" val="14346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E3F0E-8227-232D-59A8-E985CF7E9B35}"/>
              </a:ext>
            </a:extLst>
          </p:cNvPr>
          <p:cNvSpPr>
            <a:spLocks noGrp="1"/>
          </p:cNvSpPr>
          <p:nvPr>
            <p:ph type="sldNum" sz="quarter" idx="12"/>
          </p:nvPr>
        </p:nvSpPr>
        <p:spPr/>
        <p:txBody>
          <a:bodyPr/>
          <a:lstStyle/>
          <a:p>
            <a:fld id="{BE9E9CF8-411C-534F-ACCE-E5CD2A84B69C}" type="slidenum">
              <a:rPr lang="en-US" smtClean="0"/>
              <a:t>2</a:t>
            </a:fld>
            <a:endParaRPr lang="en-US"/>
          </a:p>
        </p:txBody>
      </p:sp>
      <p:pic>
        <p:nvPicPr>
          <p:cNvPr id="6" name="Picture 5" descr="A diagram with writing on it&#10;&#10;Description automatically generated">
            <a:extLst>
              <a:ext uri="{FF2B5EF4-FFF2-40B4-BE49-F238E27FC236}">
                <a16:creationId xmlns:a16="http://schemas.microsoft.com/office/drawing/2014/main" id="{650EB210-D961-9BD7-9607-269A2581C50B}"/>
              </a:ext>
            </a:extLst>
          </p:cNvPr>
          <p:cNvPicPr>
            <a:picLocks noChangeAspect="1"/>
          </p:cNvPicPr>
          <p:nvPr/>
        </p:nvPicPr>
        <p:blipFill>
          <a:blip r:embed="rId2"/>
          <a:stretch>
            <a:fillRect/>
          </a:stretch>
        </p:blipFill>
        <p:spPr>
          <a:xfrm>
            <a:off x="0" y="136525"/>
            <a:ext cx="12192000" cy="6584949"/>
          </a:xfrm>
          <a:prstGeom prst="rect">
            <a:avLst/>
          </a:prstGeom>
        </p:spPr>
      </p:pic>
    </p:spTree>
    <p:extLst>
      <p:ext uri="{BB962C8B-B14F-4D97-AF65-F5344CB8AC3E}">
        <p14:creationId xmlns:p14="http://schemas.microsoft.com/office/powerpoint/2010/main" val="333894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5D74-C140-F159-A57B-D07FD692BF34}"/>
              </a:ext>
            </a:extLst>
          </p:cNvPr>
          <p:cNvSpPr>
            <a:spLocks noGrp="1"/>
          </p:cNvSpPr>
          <p:nvPr>
            <p:ph type="title"/>
          </p:nvPr>
        </p:nvSpPr>
        <p:spPr>
          <a:xfrm>
            <a:off x="247357" y="0"/>
            <a:ext cx="10515600" cy="1325563"/>
          </a:xfrm>
        </p:spPr>
        <p:txBody>
          <a:bodyPr/>
          <a:lstStyle/>
          <a:p>
            <a:r>
              <a:rPr lang="en-GB" b="1" dirty="0"/>
              <a:t>Hypothesis and Inference</a:t>
            </a:r>
            <a:endParaRPr lang="en-IN" b="1" dirty="0"/>
          </a:p>
        </p:txBody>
      </p:sp>
      <p:sp>
        <p:nvSpPr>
          <p:cNvPr id="3" name="Content Placeholder 2">
            <a:extLst>
              <a:ext uri="{FF2B5EF4-FFF2-40B4-BE49-F238E27FC236}">
                <a16:creationId xmlns:a16="http://schemas.microsoft.com/office/drawing/2014/main" id="{6B733BEA-DD68-3D1E-B664-676CC03E54D8}"/>
              </a:ext>
            </a:extLst>
          </p:cNvPr>
          <p:cNvSpPr>
            <a:spLocks noGrp="1"/>
          </p:cNvSpPr>
          <p:nvPr>
            <p:ph idx="1"/>
          </p:nvPr>
        </p:nvSpPr>
        <p:spPr>
          <a:xfrm>
            <a:off x="838200" y="1459865"/>
            <a:ext cx="10515600" cy="4351338"/>
          </a:xfrm>
        </p:spPr>
        <p:txBody>
          <a:bodyPr>
            <a:normAutofit lnSpcReduction="10000"/>
          </a:bodyPr>
          <a:lstStyle/>
          <a:p>
            <a:pPr algn="l"/>
            <a:r>
              <a:rPr lang="en-GB" b="0" i="0" dirty="0">
                <a:solidFill>
                  <a:srgbClr val="000000"/>
                </a:solidFill>
                <a:effectLst/>
                <a:latin typeface="Segoe UI" panose="020B0502040204020203" pitchFamily="34" charset="0"/>
              </a:rPr>
              <a:t>Statistical Inference</a:t>
            </a:r>
          </a:p>
          <a:p>
            <a:pPr algn="l"/>
            <a:r>
              <a:rPr lang="en-GB" b="0" i="0" dirty="0">
                <a:solidFill>
                  <a:srgbClr val="000000"/>
                </a:solidFill>
                <a:effectLst/>
                <a:latin typeface="Verdana" panose="020B0604030504040204" pitchFamily="34" charset="0"/>
              </a:rPr>
              <a:t>Using data analysis and statistics to make conclusions about a </a:t>
            </a:r>
            <a:r>
              <a:rPr lang="en-GB" b="0" i="0" dirty="0">
                <a:solidFill>
                  <a:srgbClr val="000000"/>
                </a:solidFill>
                <a:effectLst/>
                <a:latin typeface="Verdana" panose="020B0604030504040204" pitchFamily="34" charset="0"/>
                <a:hlinkClick r:id="rId2"/>
              </a:rPr>
              <a:t>population</a:t>
            </a:r>
            <a:r>
              <a:rPr lang="en-GB" b="0" i="0" dirty="0">
                <a:solidFill>
                  <a:srgbClr val="000000"/>
                </a:solidFill>
                <a:effectLst/>
                <a:latin typeface="Verdana" panose="020B0604030504040204" pitchFamily="34" charset="0"/>
              </a:rPr>
              <a:t> is called statistical inference.</a:t>
            </a:r>
          </a:p>
          <a:p>
            <a:pPr algn="l"/>
            <a:r>
              <a:rPr lang="en-GB" b="0" i="0" dirty="0">
                <a:solidFill>
                  <a:srgbClr val="000000"/>
                </a:solidFill>
                <a:effectLst/>
                <a:latin typeface="Verdana" panose="020B0604030504040204" pitchFamily="34" charset="0"/>
              </a:rPr>
              <a:t>The main types of statistical inference are:</a:t>
            </a:r>
          </a:p>
          <a:p>
            <a:pPr marL="0" indent="0" algn="l">
              <a:buNone/>
            </a:pPr>
            <a:r>
              <a:rPr lang="en-GB" b="0" i="0" dirty="0">
                <a:solidFill>
                  <a:srgbClr val="000000"/>
                </a:solidFill>
                <a:effectLst/>
                <a:latin typeface="Verdana" panose="020B0604030504040204" pitchFamily="34" charset="0"/>
              </a:rPr>
              <a:t>		Estimation</a:t>
            </a:r>
          </a:p>
          <a:p>
            <a:pPr marL="0" indent="0" algn="l">
              <a:buNone/>
            </a:pPr>
            <a:r>
              <a:rPr lang="en-GB" b="0" i="0" dirty="0">
                <a:solidFill>
                  <a:srgbClr val="000000"/>
                </a:solidFill>
                <a:effectLst/>
                <a:latin typeface="Verdana" panose="020B0604030504040204" pitchFamily="34" charset="0"/>
              </a:rPr>
              <a:t>		Hypothesis testing</a:t>
            </a:r>
          </a:p>
          <a:p>
            <a:r>
              <a:rPr lang="en-GB" b="1" i="0" dirty="0">
                <a:solidFill>
                  <a:srgbClr val="000000"/>
                </a:solidFill>
                <a:effectLst/>
                <a:latin typeface="Verdana" panose="020B0604030504040204" pitchFamily="34" charset="0"/>
              </a:rPr>
              <a:t>Hypothesis testing</a:t>
            </a:r>
            <a:r>
              <a:rPr lang="en-GB" b="0" i="0" dirty="0">
                <a:solidFill>
                  <a:srgbClr val="000000"/>
                </a:solidFill>
                <a:effectLst/>
                <a:latin typeface="Verdana" panose="020B0604030504040204" pitchFamily="34" charset="0"/>
              </a:rPr>
              <a:t> is a method to check if a claim about a population is true. More precisely, it checks how likely it is that a hypothesis is true is based on the sample data.</a:t>
            </a:r>
            <a:endParaRPr lang="en-IN" dirty="0"/>
          </a:p>
        </p:txBody>
      </p:sp>
      <p:sp>
        <p:nvSpPr>
          <p:cNvPr id="4" name="Slide Number Placeholder 3">
            <a:extLst>
              <a:ext uri="{FF2B5EF4-FFF2-40B4-BE49-F238E27FC236}">
                <a16:creationId xmlns:a16="http://schemas.microsoft.com/office/drawing/2014/main" id="{79A5C56E-ED52-6A3F-7F78-F2B0AE1D35E3}"/>
              </a:ext>
            </a:extLst>
          </p:cNvPr>
          <p:cNvSpPr>
            <a:spLocks noGrp="1"/>
          </p:cNvSpPr>
          <p:nvPr>
            <p:ph type="sldNum" sz="quarter" idx="12"/>
          </p:nvPr>
        </p:nvSpPr>
        <p:spPr/>
        <p:txBody>
          <a:bodyPr/>
          <a:lstStyle/>
          <a:p>
            <a:fld id="{BE9E9CF8-411C-534F-ACCE-E5CD2A84B69C}" type="slidenum">
              <a:rPr lang="en-US" smtClean="0"/>
              <a:t>20</a:t>
            </a:fld>
            <a:endParaRPr lang="en-US"/>
          </a:p>
        </p:txBody>
      </p:sp>
    </p:spTree>
    <p:extLst>
      <p:ext uri="{BB962C8B-B14F-4D97-AF65-F5344CB8AC3E}">
        <p14:creationId xmlns:p14="http://schemas.microsoft.com/office/powerpoint/2010/main" val="348848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A871-18BA-0DB2-CBA4-B89CB9E36492}"/>
              </a:ext>
            </a:extLst>
          </p:cNvPr>
          <p:cNvSpPr>
            <a:spLocks noGrp="1"/>
          </p:cNvSpPr>
          <p:nvPr>
            <p:ph type="title"/>
          </p:nvPr>
        </p:nvSpPr>
        <p:spPr>
          <a:xfrm>
            <a:off x="0" y="0"/>
            <a:ext cx="10515600" cy="1325563"/>
          </a:xfrm>
        </p:spPr>
        <p:txBody>
          <a:bodyPr/>
          <a:lstStyle/>
          <a:p>
            <a:r>
              <a:rPr lang="en-GB" b="1" dirty="0"/>
              <a:t>Analysis and reporting</a:t>
            </a:r>
            <a:endParaRPr lang="en-IN" b="1" dirty="0"/>
          </a:p>
        </p:txBody>
      </p:sp>
      <p:pic>
        <p:nvPicPr>
          <p:cNvPr id="6" name="Content Placeholder 5">
            <a:extLst>
              <a:ext uri="{FF2B5EF4-FFF2-40B4-BE49-F238E27FC236}">
                <a16:creationId xmlns:a16="http://schemas.microsoft.com/office/drawing/2014/main" id="{9B130404-835D-0220-F8CE-456A4C75F59E}"/>
              </a:ext>
            </a:extLst>
          </p:cNvPr>
          <p:cNvPicPr>
            <a:picLocks noGrp="1" noChangeAspect="1"/>
          </p:cNvPicPr>
          <p:nvPr>
            <p:ph idx="1"/>
          </p:nvPr>
        </p:nvPicPr>
        <p:blipFill>
          <a:blip r:embed="rId2"/>
          <a:stretch>
            <a:fillRect/>
          </a:stretch>
        </p:blipFill>
        <p:spPr>
          <a:xfrm>
            <a:off x="1676400" y="914400"/>
            <a:ext cx="9001431" cy="5807075"/>
          </a:xfrm>
        </p:spPr>
      </p:pic>
      <p:sp>
        <p:nvSpPr>
          <p:cNvPr id="4" name="Slide Number Placeholder 3">
            <a:extLst>
              <a:ext uri="{FF2B5EF4-FFF2-40B4-BE49-F238E27FC236}">
                <a16:creationId xmlns:a16="http://schemas.microsoft.com/office/drawing/2014/main" id="{82A09117-023E-06FB-0FDE-6F4853A031C0}"/>
              </a:ext>
            </a:extLst>
          </p:cNvPr>
          <p:cNvSpPr>
            <a:spLocks noGrp="1"/>
          </p:cNvSpPr>
          <p:nvPr>
            <p:ph type="sldNum" sz="quarter" idx="12"/>
          </p:nvPr>
        </p:nvSpPr>
        <p:spPr/>
        <p:txBody>
          <a:bodyPr/>
          <a:lstStyle/>
          <a:p>
            <a:fld id="{BE9E9CF8-411C-534F-ACCE-E5CD2A84B69C}" type="slidenum">
              <a:rPr lang="en-US" smtClean="0"/>
              <a:t>21</a:t>
            </a:fld>
            <a:endParaRPr lang="en-US"/>
          </a:p>
        </p:txBody>
      </p:sp>
    </p:spTree>
    <p:extLst>
      <p:ext uri="{BB962C8B-B14F-4D97-AF65-F5344CB8AC3E}">
        <p14:creationId xmlns:p14="http://schemas.microsoft.com/office/powerpoint/2010/main" val="657510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a:extLst>
              <a:ext uri="{FF2B5EF4-FFF2-40B4-BE49-F238E27FC236}">
                <a16:creationId xmlns:a16="http://schemas.microsoft.com/office/drawing/2014/main" id="{2A1569D7-82D6-A548-9BCD-B0464691FE88}"/>
              </a:ext>
            </a:extLst>
          </p:cNvPr>
          <p:cNvSpPr>
            <a:spLocks noGrp="1" noChangeArrowheads="1"/>
          </p:cNvSpPr>
          <p:nvPr>
            <p:ph sz="half" idx="1"/>
          </p:nvPr>
        </p:nvSpPr>
        <p:spPr>
          <a:xfrm>
            <a:off x="3693941" y="2377609"/>
            <a:ext cx="5158427" cy="3730460"/>
          </a:xfrm>
        </p:spPr>
        <p:txBody>
          <a:bodyPr vert="horz" lIns="92075" tIns="46038" rIns="92075" bIns="46038" rtlCol="0">
            <a:normAutofit/>
          </a:bodyPr>
          <a:lstStyle/>
          <a:p>
            <a:pPr marL="0" indent="0" eaLnBrk="1" hangingPunct="1">
              <a:buNone/>
            </a:pPr>
            <a:r>
              <a:rPr lang="en-US" altLang="en-US" sz="4400" b="1" dirty="0"/>
              <a:t>II-Data Integration</a:t>
            </a:r>
          </a:p>
        </p:txBody>
      </p:sp>
      <p:sp>
        <p:nvSpPr>
          <p:cNvPr id="27650" name="Rectangle 2061">
            <a:extLst>
              <a:ext uri="{FF2B5EF4-FFF2-40B4-BE49-F238E27FC236}">
                <a16:creationId xmlns:a16="http://schemas.microsoft.com/office/drawing/2014/main" id="{F773914B-FB26-2641-A01E-A6884CBA3EC0}"/>
              </a:ext>
            </a:extLst>
          </p:cNvPr>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8CE9D09F-EE5B-EE40-B2D5-BD687C3FC9E1}" type="slidenum">
              <a:rPr lang="en-US" altLang="en-US" sz="1800"/>
              <a:pPr>
                <a:lnSpc>
                  <a:spcPct val="90000"/>
                </a:lnSpc>
                <a:spcBef>
                  <a:spcPct val="0"/>
                </a:spcBef>
                <a:spcAft>
                  <a:spcPts val="600"/>
                </a:spcAft>
                <a:buClrTx/>
                <a:buSzTx/>
                <a:buFontTx/>
                <a:buNone/>
              </a:pPr>
              <a:t>22</a:t>
            </a:fld>
            <a:endParaRPr lang="en-US" altLang="en-US" sz="1800"/>
          </a:p>
        </p:txBody>
      </p:sp>
      <p:sp>
        <p:nvSpPr>
          <p:cNvPr id="4" name="Rectangle 3">
            <a:extLst>
              <a:ext uri="{FF2B5EF4-FFF2-40B4-BE49-F238E27FC236}">
                <a16:creationId xmlns:a16="http://schemas.microsoft.com/office/drawing/2014/main" id="{E1DF2F4D-317D-41C0-A9DF-04D6888235FA}"/>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0225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EC5E9304-4EBE-4909-97E3-8A814E5B183B}"/>
              </a:ext>
            </a:extLst>
          </p:cNvPr>
          <p:cNvSpPr>
            <a:spLocks noGrp="1" noChangeArrowheads="1"/>
          </p:cNvSpPr>
          <p:nvPr>
            <p:ph type="title"/>
          </p:nvPr>
        </p:nvSpPr>
        <p:spPr>
          <a:xfrm>
            <a:off x="285574" y="167092"/>
            <a:ext cx="10168128" cy="1179576"/>
          </a:xfrm>
        </p:spPr>
        <p:txBody>
          <a:bodyPr>
            <a:normAutofit/>
          </a:bodyPr>
          <a:lstStyle/>
          <a:p>
            <a:pPr eaLnBrk="1" hangingPunct="1">
              <a:defRPr/>
            </a:pPr>
            <a:r>
              <a:rPr lang="en-US" sz="4000" b="1" dirty="0">
                <a:cs typeface="+mj-cs"/>
              </a:rPr>
              <a:t>Data Integration:</a:t>
            </a:r>
          </a:p>
        </p:txBody>
      </p:sp>
      <p:sp>
        <p:nvSpPr>
          <p:cNvPr id="40966" name="Rectangle 3">
            <a:extLst>
              <a:ext uri="{FF2B5EF4-FFF2-40B4-BE49-F238E27FC236}">
                <a16:creationId xmlns:a16="http://schemas.microsoft.com/office/drawing/2014/main" id="{241FE4AB-9077-4F77-A229-C8CABF417732}"/>
              </a:ext>
            </a:extLst>
          </p:cNvPr>
          <p:cNvSpPr>
            <a:spLocks noGrp="1" noChangeArrowheads="1"/>
          </p:cNvSpPr>
          <p:nvPr>
            <p:ph idx="1"/>
          </p:nvPr>
        </p:nvSpPr>
        <p:spPr>
          <a:xfrm>
            <a:off x="1246163" y="1831351"/>
            <a:ext cx="10168128" cy="3695020"/>
          </a:xfrm>
        </p:spPr>
        <p:txBody>
          <a:bodyPr>
            <a:normAutofit/>
          </a:bodyPr>
          <a:lstStyle/>
          <a:p>
            <a:pPr marL="0" indent="0" eaLnBrk="1" hangingPunct="1">
              <a:buNone/>
              <a:defRPr/>
            </a:pPr>
            <a:r>
              <a:rPr lang="en-US" sz="2200" b="1" dirty="0"/>
              <a:t>Data integration: </a:t>
            </a:r>
          </a:p>
          <a:p>
            <a:pPr marL="457200" lvl="1" indent="0" eaLnBrk="1" hangingPunct="1">
              <a:buNone/>
              <a:defRPr/>
            </a:pPr>
            <a:r>
              <a:rPr lang="en-US" sz="2200" dirty="0"/>
              <a:t>Combines data from multiple sources into a coherent store.</a:t>
            </a:r>
          </a:p>
          <a:p>
            <a:pPr marL="457200" lvl="1" indent="0" eaLnBrk="1" hangingPunct="1">
              <a:buNone/>
              <a:defRPr/>
            </a:pPr>
            <a:r>
              <a:rPr lang="en-US" sz="2200" b="1" dirty="0"/>
              <a:t>Approaches  in Data Integration</a:t>
            </a:r>
          </a:p>
          <a:p>
            <a:pPr marL="0" indent="0" eaLnBrk="1" hangingPunct="1">
              <a:buNone/>
              <a:defRPr/>
            </a:pPr>
            <a:r>
              <a:rPr lang="en-US" sz="2200" b="1" dirty="0"/>
              <a:t>	1. Entity identification problem: </a:t>
            </a:r>
          </a:p>
          <a:p>
            <a:pPr marL="457200" lvl="1" indent="0" eaLnBrk="1" hangingPunct="1">
              <a:buNone/>
              <a:defRPr/>
            </a:pPr>
            <a:r>
              <a:rPr lang="en-US" sz="2200" dirty="0"/>
              <a:t>	</a:t>
            </a:r>
            <a:r>
              <a:rPr lang="en-US" sz="2200" b="1" dirty="0"/>
              <a:t>2. Tuple Duplication:</a:t>
            </a:r>
          </a:p>
          <a:p>
            <a:pPr marL="0" indent="0" eaLnBrk="1" hangingPunct="1">
              <a:buNone/>
              <a:defRPr/>
            </a:pPr>
            <a:r>
              <a:rPr lang="en-US" sz="2200" b="1" dirty="0"/>
              <a:t>	3. Detecting and resolving data value conflicts</a:t>
            </a:r>
          </a:p>
          <a:p>
            <a:pPr marL="457200" lvl="1" indent="0" eaLnBrk="1" hangingPunct="1">
              <a:buNone/>
              <a:defRPr/>
            </a:pPr>
            <a:r>
              <a:rPr lang="en-US" sz="2200" dirty="0"/>
              <a:t>	</a:t>
            </a:r>
            <a:r>
              <a:rPr lang="en-US" sz="2200" b="1" dirty="0"/>
              <a:t>4. Redundancy and Correlation Analysis</a:t>
            </a:r>
            <a:endParaRPr lang="en-US" sz="2200" dirty="0"/>
          </a:p>
        </p:txBody>
      </p:sp>
      <p:sp>
        <p:nvSpPr>
          <p:cNvPr id="2" name="Slide Number Placeholder 1">
            <a:extLst>
              <a:ext uri="{FF2B5EF4-FFF2-40B4-BE49-F238E27FC236}">
                <a16:creationId xmlns:a16="http://schemas.microsoft.com/office/drawing/2014/main" id="{0381C365-EC07-49A9-A341-012FB05963EE}"/>
              </a:ext>
            </a:extLst>
          </p:cNvPr>
          <p:cNvSpPr>
            <a:spLocks noGrp="1"/>
          </p:cNvSpPr>
          <p:nvPr>
            <p:ph type="sldNum" sz="quarter" idx="12"/>
          </p:nvPr>
        </p:nvSpPr>
        <p:spPr/>
        <p:txBody>
          <a:bodyPr/>
          <a:lstStyle/>
          <a:p>
            <a:fld id="{BE9E9CF8-411C-534F-ACCE-E5CD2A84B69C}" type="slidenum">
              <a:rPr lang="en-US" smtClean="0"/>
              <a:t>23</a:t>
            </a:fld>
            <a:endParaRPr lang="en-US"/>
          </a:p>
        </p:txBody>
      </p:sp>
      <p:sp>
        <p:nvSpPr>
          <p:cNvPr id="5" name="Rectangle 4">
            <a:extLst>
              <a:ext uri="{FF2B5EF4-FFF2-40B4-BE49-F238E27FC236}">
                <a16:creationId xmlns:a16="http://schemas.microsoft.com/office/drawing/2014/main" id="{9BF59DE8-7218-48C7-8586-A689B8FBABD9}"/>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D357D328-81DF-4DCD-8490-642C008C9D03}"/>
              </a:ext>
            </a:extLst>
          </p:cNvPr>
          <p:cNvCxnSpPr/>
          <p:nvPr/>
        </p:nvCxnSpPr>
        <p:spPr>
          <a:xfrm>
            <a:off x="152400" y="100137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58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FDB9-0DD8-482B-BC6F-7CAC654C8937}"/>
              </a:ext>
            </a:extLst>
          </p:cNvPr>
          <p:cNvSpPr>
            <a:spLocks noGrp="1"/>
          </p:cNvSpPr>
          <p:nvPr>
            <p:ph type="title"/>
          </p:nvPr>
        </p:nvSpPr>
        <p:spPr>
          <a:xfrm>
            <a:off x="152400" y="72582"/>
            <a:ext cx="10168128" cy="1179576"/>
          </a:xfrm>
        </p:spPr>
        <p:txBody>
          <a:bodyPr>
            <a:normAutofit/>
          </a:bodyPr>
          <a:lstStyle/>
          <a:p>
            <a:r>
              <a:rPr lang="en-US" sz="4000" b="1" dirty="0"/>
              <a:t>1. Entity identification problem</a:t>
            </a:r>
            <a:endParaRPr lang="en-US" sz="4000" dirty="0"/>
          </a:p>
        </p:txBody>
      </p:sp>
      <p:sp>
        <p:nvSpPr>
          <p:cNvPr id="3" name="Content Placeholder 2">
            <a:extLst>
              <a:ext uri="{FF2B5EF4-FFF2-40B4-BE49-F238E27FC236}">
                <a16:creationId xmlns:a16="http://schemas.microsoft.com/office/drawing/2014/main" id="{3AA5EDC7-EF7F-4CB5-8661-36AD905674C5}"/>
              </a:ext>
            </a:extLst>
          </p:cNvPr>
          <p:cNvSpPr>
            <a:spLocks noGrp="1"/>
          </p:cNvSpPr>
          <p:nvPr>
            <p:ph idx="1"/>
          </p:nvPr>
        </p:nvSpPr>
        <p:spPr>
          <a:xfrm>
            <a:off x="2137351" y="1550527"/>
            <a:ext cx="7752237" cy="3588786"/>
          </a:xfrm>
        </p:spPr>
        <p:txBody>
          <a:bodyPr>
            <a:normAutofit lnSpcReduction="10000"/>
          </a:bodyPr>
          <a:lstStyle/>
          <a:p>
            <a:pPr algn="just"/>
            <a:r>
              <a:rPr lang="en-US" sz="2200" b="1" dirty="0"/>
              <a:t>Schema integration:</a:t>
            </a:r>
          </a:p>
          <a:p>
            <a:pPr marL="0" indent="0" algn="just">
              <a:buNone/>
            </a:pPr>
            <a:r>
              <a:rPr lang="en-US" sz="2200" dirty="0"/>
              <a:t>	Mismatching attribute names</a:t>
            </a:r>
          </a:p>
          <a:p>
            <a:pPr marL="0" indent="0" algn="just">
              <a:buNone/>
            </a:pPr>
            <a:r>
              <a:rPr lang="en-US" sz="2200" dirty="0"/>
              <a:t>	Identify real world entities from multiple data sources, </a:t>
            </a:r>
          </a:p>
          <a:p>
            <a:pPr marL="0" indent="0" algn="just">
              <a:buNone/>
            </a:pPr>
            <a:r>
              <a:rPr lang="en-US" sz="2200" dirty="0"/>
              <a:t>	e.g., Bill Clinton = William Clinton</a:t>
            </a:r>
          </a:p>
          <a:p>
            <a:pPr marL="0" indent="0" algn="just" eaLnBrk="1" hangingPunct="1">
              <a:buNone/>
              <a:defRPr/>
            </a:pPr>
            <a:r>
              <a:rPr lang="en-US" sz="2200" dirty="0"/>
              <a:t>	e.g., </a:t>
            </a:r>
            <a:r>
              <a:rPr lang="en-US" sz="2200" dirty="0" err="1"/>
              <a:t>A.cust</a:t>
            </a:r>
            <a:r>
              <a:rPr lang="en-US" sz="2200" dirty="0"/>
              <a:t>-id </a:t>
            </a:r>
            <a:r>
              <a:rPr lang="en-US" sz="2200" dirty="0">
                <a:sym typeface="Symbol" charset="0"/>
              </a:rPr>
              <a:t> </a:t>
            </a:r>
            <a:r>
              <a:rPr lang="en-US" sz="2200" dirty="0" err="1">
                <a:sym typeface="Symbol" charset="0"/>
              </a:rPr>
              <a:t>B.</a:t>
            </a:r>
            <a:r>
              <a:rPr lang="en-US" sz="2200" dirty="0" err="1"/>
              <a:t>cust</a:t>
            </a:r>
            <a:r>
              <a:rPr lang="en-US" sz="2200" dirty="0"/>
              <a:t>-#</a:t>
            </a:r>
          </a:p>
          <a:p>
            <a:pPr marL="457200" lvl="1" indent="0" algn="just" eaLnBrk="1" hangingPunct="1">
              <a:buNone/>
              <a:defRPr/>
            </a:pPr>
            <a:r>
              <a:rPr lang="en-US" sz="2200" dirty="0"/>
              <a:t>	Integrate metadata from different sources</a:t>
            </a:r>
          </a:p>
          <a:p>
            <a:pPr algn="just"/>
            <a:r>
              <a:rPr lang="en-US" sz="2200" b="1" dirty="0"/>
              <a:t>Object matching: </a:t>
            </a:r>
            <a:r>
              <a:rPr lang="en-US" sz="2200" dirty="0"/>
              <a:t>Mismatching structure of data</a:t>
            </a:r>
          </a:p>
          <a:p>
            <a:pPr marL="0" indent="0" algn="just">
              <a:buNone/>
            </a:pPr>
            <a:r>
              <a:rPr lang="en-US" sz="2200" dirty="0"/>
              <a:t>	Ex: Discount issues</a:t>
            </a:r>
          </a:p>
          <a:p>
            <a:pPr marL="0" indent="0" algn="just">
              <a:buNone/>
            </a:pPr>
            <a:r>
              <a:rPr lang="en-US" sz="2200" dirty="0"/>
              <a:t>	       Currency type</a:t>
            </a:r>
          </a:p>
        </p:txBody>
      </p:sp>
      <p:sp>
        <p:nvSpPr>
          <p:cNvPr id="4" name="Slide Number Placeholder 3">
            <a:extLst>
              <a:ext uri="{FF2B5EF4-FFF2-40B4-BE49-F238E27FC236}">
                <a16:creationId xmlns:a16="http://schemas.microsoft.com/office/drawing/2014/main" id="{9620C47F-DEC8-4471-A857-FD6CFFFE9C59}"/>
              </a:ext>
            </a:extLst>
          </p:cNvPr>
          <p:cNvSpPr>
            <a:spLocks noGrp="1"/>
          </p:cNvSpPr>
          <p:nvPr>
            <p:ph type="sldNum" sz="quarter" idx="12"/>
          </p:nvPr>
        </p:nvSpPr>
        <p:spPr>
          <a:xfrm>
            <a:off x="8540496" y="6356350"/>
            <a:ext cx="2743200" cy="365125"/>
          </a:xfrm>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24</a:t>
            </a:fld>
            <a:endParaRPr lang="en-US">
              <a:solidFill>
                <a:schemeClr val="tx1">
                  <a:lumMod val="50000"/>
                  <a:lumOff val="50000"/>
                </a:schemeClr>
              </a:solidFill>
            </a:endParaRPr>
          </a:p>
        </p:txBody>
      </p:sp>
      <p:sp>
        <p:nvSpPr>
          <p:cNvPr id="5" name="Rectangle 4">
            <a:extLst>
              <a:ext uri="{FF2B5EF4-FFF2-40B4-BE49-F238E27FC236}">
                <a16:creationId xmlns:a16="http://schemas.microsoft.com/office/drawing/2014/main" id="{AAB529AE-3A8A-47E7-8F75-859A1D9EBFD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BC84BCE0-775F-4310-89E5-3D9230F40958}"/>
              </a:ext>
            </a:extLst>
          </p:cNvPr>
          <p:cNvCxnSpPr/>
          <p:nvPr/>
        </p:nvCxnSpPr>
        <p:spPr>
          <a:xfrm>
            <a:off x="152400" y="88883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13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3D9C-342B-4242-AC65-0E1F1D18573D}"/>
              </a:ext>
            </a:extLst>
          </p:cNvPr>
          <p:cNvSpPr>
            <a:spLocks noGrp="1"/>
          </p:cNvSpPr>
          <p:nvPr>
            <p:ph type="title"/>
          </p:nvPr>
        </p:nvSpPr>
        <p:spPr>
          <a:xfrm>
            <a:off x="458372" y="281354"/>
            <a:ext cx="4783697" cy="1139481"/>
          </a:xfrm>
        </p:spPr>
        <p:txBody>
          <a:bodyPr anchor="b">
            <a:normAutofit fontScale="90000"/>
          </a:bodyPr>
          <a:lstStyle/>
          <a:p>
            <a:r>
              <a:rPr lang="en-US" sz="4000" b="1" dirty="0"/>
              <a:t>2. Tuple Duplication:</a:t>
            </a:r>
            <a:br>
              <a:rPr lang="en-US" sz="4000" b="1" dirty="0"/>
            </a:br>
            <a:endParaRPr lang="en-US" sz="4000" dirty="0"/>
          </a:p>
        </p:txBody>
      </p:sp>
      <p:sp>
        <p:nvSpPr>
          <p:cNvPr id="3" name="Content Placeholder 2">
            <a:extLst>
              <a:ext uri="{FF2B5EF4-FFF2-40B4-BE49-F238E27FC236}">
                <a16:creationId xmlns:a16="http://schemas.microsoft.com/office/drawing/2014/main" id="{AADEB305-3A7E-427F-8FF5-87C653EEC883}"/>
              </a:ext>
            </a:extLst>
          </p:cNvPr>
          <p:cNvSpPr>
            <a:spLocks noGrp="1"/>
          </p:cNvSpPr>
          <p:nvPr>
            <p:ph idx="1"/>
          </p:nvPr>
        </p:nvSpPr>
        <p:spPr>
          <a:xfrm>
            <a:off x="838199" y="2686324"/>
            <a:ext cx="4783697" cy="1642426"/>
          </a:xfrm>
        </p:spPr>
        <p:txBody>
          <a:bodyPr>
            <a:normAutofit/>
          </a:bodyPr>
          <a:lstStyle/>
          <a:p>
            <a:pPr algn="just"/>
            <a:r>
              <a:rPr lang="en-GB" sz="2000" dirty="0"/>
              <a:t>The use of denormalized tables is another source of data redundancy. Inconsistencies often arise between various duplicates due to inaccurate data entry.</a:t>
            </a:r>
          </a:p>
          <a:p>
            <a:endParaRPr lang="en-US" sz="2000" dirty="0"/>
          </a:p>
        </p:txBody>
      </p:sp>
      <p:sp>
        <p:nvSpPr>
          <p:cNvPr id="4" name="Slide Number Placeholder 3">
            <a:extLst>
              <a:ext uri="{FF2B5EF4-FFF2-40B4-BE49-F238E27FC236}">
                <a16:creationId xmlns:a16="http://schemas.microsoft.com/office/drawing/2014/main" id="{6DAC47FD-4532-4FC1-9B78-32BC721D7AE1}"/>
              </a:ext>
            </a:extLst>
          </p:cNvPr>
          <p:cNvSpPr>
            <a:spLocks noGrp="1"/>
          </p:cNvSpPr>
          <p:nvPr>
            <p:ph type="sldNum" sz="quarter" idx="12"/>
          </p:nvPr>
        </p:nvSpPr>
        <p:spPr/>
        <p:txBody>
          <a:bodyPr>
            <a:normAutofit/>
          </a:bodyPr>
          <a:lstStyle/>
          <a:p>
            <a:pPr>
              <a:spcAft>
                <a:spcPts val="600"/>
              </a:spcAft>
            </a:pPr>
            <a:fld id="{BE9E9CF8-411C-534F-ACCE-E5CD2A84B69C}" type="slidenum">
              <a:rPr lang="en-US" smtClean="0"/>
              <a:pPr>
                <a:spcAft>
                  <a:spcPts val="600"/>
                </a:spcAft>
              </a:pPr>
              <a:t>25</a:t>
            </a:fld>
            <a:endParaRPr lang="en-US"/>
          </a:p>
        </p:txBody>
      </p:sp>
      <p:graphicFrame>
        <p:nvGraphicFramePr>
          <p:cNvPr id="5" name="Table 5">
            <a:extLst>
              <a:ext uri="{FF2B5EF4-FFF2-40B4-BE49-F238E27FC236}">
                <a16:creationId xmlns:a16="http://schemas.microsoft.com/office/drawing/2014/main" id="{E501EBA7-0E0A-4B32-9BAA-6064315030DC}"/>
              </a:ext>
            </a:extLst>
          </p:cNvPr>
          <p:cNvGraphicFramePr>
            <a:graphicFrameLocks noGrp="1"/>
          </p:cNvGraphicFramePr>
          <p:nvPr/>
        </p:nvGraphicFramePr>
        <p:xfrm>
          <a:off x="5988424" y="2329040"/>
          <a:ext cx="5365377" cy="1999710"/>
        </p:xfrm>
        <a:graphic>
          <a:graphicData uri="http://schemas.openxmlformats.org/drawingml/2006/table">
            <a:tbl>
              <a:tblPr firstRow="1" bandRow="1">
                <a:tableStyleId>{5C22544A-7EE6-4342-B048-85BDC9FD1C3A}</a:tableStyleId>
              </a:tblPr>
              <a:tblGrid>
                <a:gridCol w="919058">
                  <a:extLst>
                    <a:ext uri="{9D8B030D-6E8A-4147-A177-3AD203B41FA5}">
                      <a16:colId xmlns:a16="http://schemas.microsoft.com/office/drawing/2014/main" val="862959017"/>
                    </a:ext>
                  </a:extLst>
                </a:gridCol>
                <a:gridCol w="805438">
                  <a:extLst>
                    <a:ext uri="{9D8B030D-6E8A-4147-A177-3AD203B41FA5}">
                      <a16:colId xmlns:a16="http://schemas.microsoft.com/office/drawing/2014/main" val="2480171783"/>
                    </a:ext>
                  </a:extLst>
                </a:gridCol>
                <a:gridCol w="1032677">
                  <a:extLst>
                    <a:ext uri="{9D8B030D-6E8A-4147-A177-3AD203B41FA5}">
                      <a16:colId xmlns:a16="http://schemas.microsoft.com/office/drawing/2014/main" val="3122667695"/>
                    </a:ext>
                  </a:extLst>
                </a:gridCol>
                <a:gridCol w="1461907">
                  <a:extLst>
                    <a:ext uri="{9D8B030D-6E8A-4147-A177-3AD203B41FA5}">
                      <a16:colId xmlns:a16="http://schemas.microsoft.com/office/drawing/2014/main" val="3506770162"/>
                    </a:ext>
                  </a:extLst>
                </a:gridCol>
                <a:gridCol w="1146297">
                  <a:extLst>
                    <a:ext uri="{9D8B030D-6E8A-4147-A177-3AD203B41FA5}">
                      <a16:colId xmlns:a16="http://schemas.microsoft.com/office/drawing/2014/main" val="3832118125"/>
                    </a:ext>
                  </a:extLst>
                </a:gridCol>
              </a:tblGrid>
              <a:tr h="399942">
                <a:tc>
                  <a:txBody>
                    <a:bodyPr/>
                    <a:lstStyle/>
                    <a:p>
                      <a:r>
                        <a:rPr lang="en-GB" sz="1800"/>
                        <a:t>Name</a:t>
                      </a:r>
                      <a:endParaRPr lang="en-US" sz="1800"/>
                    </a:p>
                  </a:txBody>
                  <a:tcPr marL="90896" marR="90896" marT="45448" marB="45448"/>
                </a:tc>
                <a:tc>
                  <a:txBody>
                    <a:bodyPr/>
                    <a:lstStyle/>
                    <a:p>
                      <a:r>
                        <a:rPr lang="en-GB" sz="1800"/>
                        <a:t>DOB</a:t>
                      </a:r>
                      <a:endParaRPr lang="en-US" sz="1800"/>
                    </a:p>
                  </a:txBody>
                  <a:tcPr marL="90896" marR="90896" marT="45448" marB="45448"/>
                </a:tc>
                <a:tc>
                  <a:txBody>
                    <a:bodyPr/>
                    <a:lstStyle/>
                    <a:p>
                      <a:r>
                        <a:rPr lang="en-GB" sz="1800"/>
                        <a:t>Branch</a:t>
                      </a:r>
                      <a:endParaRPr lang="en-US" sz="1800"/>
                    </a:p>
                  </a:txBody>
                  <a:tcPr marL="90896" marR="90896" marT="45448" marB="45448"/>
                </a:tc>
                <a:tc>
                  <a:txBody>
                    <a:bodyPr/>
                    <a:lstStyle/>
                    <a:p>
                      <a:r>
                        <a:rPr lang="en-GB" sz="1800"/>
                        <a:t>Occupation</a:t>
                      </a:r>
                      <a:endParaRPr lang="en-US" sz="1800"/>
                    </a:p>
                  </a:txBody>
                  <a:tcPr marL="90896" marR="90896" marT="45448" marB="45448"/>
                </a:tc>
                <a:tc>
                  <a:txBody>
                    <a:bodyPr/>
                    <a:lstStyle/>
                    <a:p>
                      <a:r>
                        <a:rPr lang="en-GB" sz="1800"/>
                        <a:t>Address</a:t>
                      </a:r>
                      <a:endParaRPr lang="en-US" sz="1800"/>
                    </a:p>
                  </a:txBody>
                  <a:tcPr marL="90896" marR="90896" marT="45448" marB="45448"/>
                </a:tc>
                <a:extLst>
                  <a:ext uri="{0D108BD9-81ED-4DB2-BD59-A6C34878D82A}">
                    <a16:rowId xmlns:a16="http://schemas.microsoft.com/office/drawing/2014/main" val="1429278056"/>
                  </a:ext>
                </a:extLst>
              </a:tr>
              <a:tr h="399942">
                <a:tc>
                  <a:txBody>
                    <a:bodyPr/>
                    <a:lstStyle/>
                    <a:p>
                      <a:r>
                        <a:rPr lang="en-GB" sz="1800"/>
                        <a:t>A</a:t>
                      </a:r>
                      <a:endParaRPr lang="en-US" sz="1800"/>
                    </a:p>
                  </a:txBody>
                  <a:tcPr marL="90896" marR="90896" marT="45448" marB="45448"/>
                </a:tc>
                <a:tc>
                  <a:txBody>
                    <a:bodyPr/>
                    <a:lstStyle/>
                    <a:p>
                      <a:r>
                        <a:rPr lang="en-GB" sz="1800"/>
                        <a:t>25</a:t>
                      </a:r>
                      <a:endParaRPr lang="en-US" sz="1800"/>
                    </a:p>
                  </a:txBody>
                  <a:tcPr marL="90896" marR="90896" marT="45448" marB="45448"/>
                </a:tc>
                <a:tc>
                  <a:txBody>
                    <a:bodyPr/>
                    <a:lstStyle/>
                    <a:p>
                      <a:r>
                        <a:rPr lang="en-GB" sz="1800"/>
                        <a:t>HYD</a:t>
                      </a:r>
                      <a:endParaRPr lang="en-US" sz="1800"/>
                    </a:p>
                  </a:txBody>
                  <a:tcPr marL="90896" marR="90896" marT="45448" marB="45448"/>
                </a:tc>
                <a:tc>
                  <a:txBody>
                    <a:bodyPr/>
                    <a:lstStyle/>
                    <a:p>
                      <a:r>
                        <a:rPr lang="en-GB" sz="1800"/>
                        <a:t>Govt</a:t>
                      </a:r>
                      <a:endParaRPr lang="en-US" sz="1800"/>
                    </a:p>
                  </a:txBody>
                  <a:tcPr marL="90896" marR="90896" marT="45448" marB="45448"/>
                </a:tc>
                <a:tc>
                  <a:txBody>
                    <a:bodyPr/>
                    <a:lstStyle/>
                    <a:p>
                      <a:r>
                        <a:rPr lang="en-GB" sz="1800"/>
                        <a:t>TPG</a:t>
                      </a:r>
                      <a:endParaRPr lang="en-US" sz="1800"/>
                    </a:p>
                  </a:txBody>
                  <a:tcPr marL="90896" marR="90896" marT="45448" marB="45448"/>
                </a:tc>
                <a:extLst>
                  <a:ext uri="{0D108BD9-81ED-4DB2-BD59-A6C34878D82A}">
                    <a16:rowId xmlns:a16="http://schemas.microsoft.com/office/drawing/2014/main" val="1649477528"/>
                  </a:ext>
                </a:extLst>
              </a:tr>
              <a:tr h="399942">
                <a:tc>
                  <a:txBody>
                    <a:bodyPr/>
                    <a:lstStyle/>
                    <a:p>
                      <a:r>
                        <a:rPr lang="en-GB" sz="1800"/>
                        <a:t>B</a:t>
                      </a:r>
                      <a:endParaRPr lang="en-US" sz="1800"/>
                    </a:p>
                  </a:txBody>
                  <a:tcPr marL="90896" marR="90896" marT="45448" marB="45448"/>
                </a:tc>
                <a:tc>
                  <a:txBody>
                    <a:bodyPr/>
                    <a:lstStyle/>
                    <a:p>
                      <a:r>
                        <a:rPr lang="en-GB" sz="1800"/>
                        <a:t>30</a:t>
                      </a:r>
                      <a:endParaRPr lang="en-US" sz="1800"/>
                    </a:p>
                  </a:txBody>
                  <a:tcPr marL="90896" marR="90896" marT="45448" marB="45448"/>
                </a:tc>
                <a:tc>
                  <a:txBody>
                    <a:bodyPr/>
                    <a:lstStyle/>
                    <a:p>
                      <a:r>
                        <a:rPr lang="en-GB" sz="1800"/>
                        <a:t>TH</a:t>
                      </a:r>
                      <a:endParaRPr lang="en-US" sz="1800"/>
                    </a:p>
                  </a:txBody>
                  <a:tcPr marL="90896" marR="90896" marT="45448" marB="45448"/>
                </a:tc>
                <a:tc>
                  <a:txBody>
                    <a:bodyPr/>
                    <a:lstStyle/>
                    <a:p>
                      <a:r>
                        <a:rPr lang="en-GB" sz="1800"/>
                        <a:t>Govt</a:t>
                      </a:r>
                      <a:endParaRPr lang="en-US" sz="1800"/>
                    </a:p>
                  </a:txBody>
                  <a:tcPr marL="90896" marR="90896" marT="45448" marB="45448"/>
                </a:tc>
                <a:tc>
                  <a:txBody>
                    <a:bodyPr/>
                    <a:lstStyle/>
                    <a:p>
                      <a:r>
                        <a:rPr lang="en-GB" sz="1800"/>
                        <a:t>RJY</a:t>
                      </a:r>
                      <a:endParaRPr lang="en-US" sz="1800"/>
                    </a:p>
                  </a:txBody>
                  <a:tcPr marL="90896" marR="90896" marT="45448" marB="45448"/>
                </a:tc>
                <a:extLst>
                  <a:ext uri="{0D108BD9-81ED-4DB2-BD59-A6C34878D82A}">
                    <a16:rowId xmlns:a16="http://schemas.microsoft.com/office/drawing/2014/main" val="2565877823"/>
                  </a:ext>
                </a:extLst>
              </a:tr>
              <a:tr h="399942">
                <a:tc>
                  <a:txBody>
                    <a:bodyPr/>
                    <a:lstStyle/>
                    <a:p>
                      <a:r>
                        <a:rPr lang="en-GB" sz="1800"/>
                        <a:t>A</a:t>
                      </a:r>
                      <a:endParaRPr lang="en-US" sz="1800"/>
                    </a:p>
                  </a:txBody>
                  <a:tcPr marL="90896" marR="90896" marT="45448" marB="45448"/>
                </a:tc>
                <a:tc>
                  <a:txBody>
                    <a:bodyPr/>
                    <a:lstStyle/>
                    <a:p>
                      <a:r>
                        <a:rPr lang="en-GB" sz="1800"/>
                        <a:t>25</a:t>
                      </a:r>
                      <a:endParaRPr lang="en-US" sz="1800"/>
                    </a:p>
                  </a:txBody>
                  <a:tcPr marL="90896" marR="90896" marT="45448" marB="45448"/>
                </a:tc>
                <a:tc>
                  <a:txBody>
                    <a:bodyPr/>
                    <a:lstStyle/>
                    <a:p>
                      <a:r>
                        <a:rPr lang="en-GB" sz="1800"/>
                        <a:t>HYD</a:t>
                      </a:r>
                      <a:endParaRPr lang="en-US" sz="1800"/>
                    </a:p>
                  </a:txBody>
                  <a:tcPr marL="90896" marR="90896" marT="45448" marB="45448"/>
                </a:tc>
                <a:tc>
                  <a:txBody>
                    <a:bodyPr/>
                    <a:lstStyle/>
                    <a:p>
                      <a:r>
                        <a:rPr lang="en-GB" sz="1800"/>
                        <a:t>Private</a:t>
                      </a:r>
                      <a:endParaRPr lang="en-US" sz="1800"/>
                    </a:p>
                  </a:txBody>
                  <a:tcPr marL="90896" marR="90896" marT="45448" marB="45448"/>
                </a:tc>
                <a:tc>
                  <a:txBody>
                    <a:bodyPr/>
                    <a:lstStyle/>
                    <a:p>
                      <a:r>
                        <a:rPr lang="en-GB" sz="1800"/>
                        <a:t>TPG</a:t>
                      </a:r>
                      <a:endParaRPr lang="en-US" sz="1800"/>
                    </a:p>
                  </a:txBody>
                  <a:tcPr marL="90896" marR="90896" marT="45448" marB="45448"/>
                </a:tc>
                <a:extLst>
                  <a:ext uri="{0D108BD9-81ED-4DB2-BD59-A6C34878D82A}">
                    <a16:rowId xmlns:a16="http://schemas.microsoft.com/office/drawing/2014/main" val="3585532224"/>
                  </a:ext>
                </a:extLst>
              </a:tr>
              <a:tr h="399942">
                <a:tc>
                  <a:txBody>
                    <a:bodyPr/>
                    <a:lstStyle/>
                    <a:p>
                      <a:r>
                        <a:rPr lang="en-GB" sz="1800"/>
                        <a:t>D</a:t>
                      </a:r>
                      <a:endParaRPr lang="en-US" sz="1800"/>
                    </a:p>
                  </a:txBody>
                  <a:tcPr marL="90896" marR="90896" marT="45448" marB="45448"/>
                </a:tc>
                <a:tc>
                  <a:txBody>
                    <a:bodyPr/>
                    <a:lstStyle/>
                    <a:p>
                      <a:r>
                        <a:rPr lang="en-GB" sz="1800"/>
                        <a:t>30</a:t>
                      </a:r>
                      <a:endParaRPr lang="en-US" sz="1800"/>
                    </a:p>
                  </a:txBody>
                  <a:tcPr marL="90896" marR="90896" marT="45448" marB="45448"/>
                </a:tc>
                <a:tc>
                  <a:txBody>
                    <a:bodyPr/>
                    <a:lstStyle/>
                    <a:p>
                      <a:r>
                        <a:rPr lang="en-GB" sz="1800"/>
                        <a:t>IBP</a:t>
                      </a:r>
                      <a:endParaRPr lang="en-US" sz="1800"/>
                    </a:p>
                  </a:txBody>
                  <a:tcPr marL="90896" marR="90896" marT="45448" marB="45448"/>
                </a:tc>
                <a:tc>
                  <a:txBody>
                    <a:bodyPr/>
                    <a:lstStyle/>
                    <a:p>
                      <a:r>
                        <a:rPr lang="en-GB" sz="1800"/>
                        <a:t>Private</a:t>
                      </a:r>
                      <a:endParaRPr lang="en-US" sz="1800"/>
                    </a:p>
                  </a:txBody>
                  <a:tcPr marL="90896" marR="90896" marT="45448" marB="45448"/>
                </a:tc>
                <a:tc>
                  <a:txBody>
                    <a:bodyPr/>
                    <a:lstStyle/>
                    <a:p>
                      <a:r>
                        <a:rPr lang="en-GB" sz="1800"/>
                        <a:t>RJY</a:t>
                      </a:r>
                      <a:endParaRPr lang="en-US" sz="1800"/>
                    </a:p>
                  </a:txBody>
                  <a:tcPr marL="90896" marR="90896" marT="45448" marB="45448"/>
                </a:tc>
                <a:extLst>
                  <a:ext uri="{0D108BD9-81ED-4DB2-BD59-A6C34878D82A}">
                    <a16:rowId xmlns:a16="http://schemas.microsoft.com/office/drawing/2014/main" val="3241985339"/>
                  </a:ext>
                </a:extLst>
              </a:tr>
            </a:tbl>
          </a:graphicData>
        </a:graphic>
      </p:graphicFrame>
      <p:sp>
        <p:nvSpPr>
          <p:cNvPr id="6" name="Rectangle 5">
            <a:extLst>
              <a:ext uri="{FF2B5EF4-FFF2-40B4-BE49-F238E27FC236}">
                <a16:creationId xmlns:a16="http://schemas.microsoft.com/office/drawing/2014/main" id="{717AE592-9ED6-44E7-9BF7-B5F9AA59B95E}"/>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F90323EB-0B5E-47EB-A8CB-22186ED63986}"/>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835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A6F2-8D92-4883-AA4A-C12E2D3CBB62}"/>
              </a:ext>
            </a:extLst>
          </p:cNvPr>
          <p:cNvSpPr>
            <a:spLocks noGrp="1"/>
          </p:cNvSpPr>
          <p:nvPr>
            <p:ph type="title"/>
          </p:nvPr>
        </p:nvSpPr>
        <p:spPr>
          <a:xfrm>
            <a:off x="838200" y="253397"/>
            <a:ext cx="10515600" cy="1273233"/>
          </a:xfrm>
        </p:spPr>
        <p:txBody>
          <a:bodyPr>
            <a:normAutofit/>
          </a:bodyPr>
          <a:lstStyle/>
          <a:p>
            <a:r>
              <a:rPr lang="en-US" sz="4000" b="1"/>
              <a:t>3. Detecting and resolving data value conflicts</a:t>
            </a:r>
            <a:br>
              <a:rPr lang="en-US" sz="4000" b="1"/>
            </a:br>
            <a:endParaRPr lang="en-US" sz="4000"/>
          </a:p>
        </p:txBody>
      </p:sp>
      <p:sp>
        <p:nvSpPr>
          <p:cNvPr id="3" name="Content Placeholder 2">
            <a:extLst>
              <a:ext uri="{FF2B5EF4-FFF2-40B4-BE49-F238E27FC236}">
                <a16:creationId xmlns:a16="http://schemas.microsoft.com/office/drawing/2014/main" id="{9178A059-80F6-4C10-979E-30146933CCE6}"/>
              </a:ext>
            </a:extLst>
          </p:cNvPr>
          <p:cNvSpPr>
            <a:spLocks noGrp="1"/>
          </p:cNvSpPr>
          <p:nvPr>
            <p:ph idx="1"/>
          </p:nvPr>
        </p:nvSpPr>
        <p:spPr>
          <a:xfrm>
            <a:off x="838200" y="2478024"/>
            <a:ext cx="10515600" cy="2276856"/>
          </a:xfrm>
        </p:spPr>
        <p:txBody>
          <a:bodyPr>
            <a:normAutofit/>
          </a:bodyPr>
          <a:lstStyle/>
          <a:p>
            <a:pPr marL="457200" lvl="1" indent="0" eaLnBrk="1" hangingPunct="1">
              <a:buNone/>
              <a:defRPr/>
            </a:pPr>
            <a:r>
              <a:rPr lang="en-US" sz="2200" dirty="0"/>
              <a:t>For the same real world entity, attribute values from 	different 	sources are different.</a:t>
            </a:r>
          </a:p>
          <a:p>
            <a:pPr marL="457200" lvl="1" indent="0" eaLnBrk="1" hangingPunct="1">
              <a:buNone/>
              <a:defRPr/>
            </a:pPr>
            <a:r>
              <a:rPr lang="en-US" sz="2200" dirty="0"/>
              <a:t>	</a:t>
            </a:r>
            <a:r>
              <a:rPr lang="en-US" sz="2200" b="1" dirty="0"/>
              <a:t>Possible reasons:</a:t>
            </a:r>
          </a:p>
          <a:p>
            <a:pPr marL="457200" lvl="1" indent="0" eaLnBrk="1" hangingPunct="1">
              <a:buNone/>
              <a:defRPr/>
            </a:pPr>
            <a:r>
              <a:rPr lang="en-US" sz="2200" dirty="0"/>
              <a:t>	different representations, Ex: Total sales for month  single store/all stores</a:t>
            </a:r>
          </a:p>
          <a:p>
            <a:pPr marL="457200" lvl="1" indent="0" eaLnBrk="1" hangingPunct="1">
              <a:buNone/>
              <a:defRPr/>
            </a:pPr>
            <a:r>
              <a:rPr lang="en-US" sz="2200" dirty="0"/>
              <a:t>	different scales, 	e.g., 	metric vs. British units  (e.g., GPA in US and 						China)</a:t>
            </a:r>
          </a:p>
          <a:p>
            <a:endParaRPr lang="en-US" sz="2200" dirty="0"/>
          </a:p>
        </p:txBody>
      </p:sp>
      <p:sp>
        <p:nvSpPr>
          <p:cNvPr id="4" name="Slide Number Placeholder 3">
            <a:extLst>
              <a:ext uri="{FF2B5EF4-FFF2-40B4-BE49-F238E27FC236}">
                <a16:creationId xmlns:a16="http://schemas.microsoft.com/office/drawing/2014/main" id="{BD14F317-AB67-465D-872B-8CFF2EDE419C}"/>
              </a:ext>
            </a:extLst>
          </p:cNvPr>
          <p:cNvSpPr>
            <a:spLocks noGrp="1"/>
          </p:cNvSpPr>
          <p:nvPr>
            <p:ph type="sldNum" sz="quarter" idx="12"/>
          </p:nvPr>
        </p:nvSpPr>
        <p:spPr/>
        <p:txBody>
          <a:bodyPr>
            <a:normAutofit/>
          </a:bodyPr>
          <a:lstStyle/>
          <a:p>
            <a:pPr>
              <a:spcAft>
                <a:spcPts val="600"/>
              </a:spcAft>
            </a:pPr>
            <a:fld id="{BE9E9CF8-411C-534F-ACCE-E5CD2A84B69C}" type="slidenum">
              <a:rPr lang="en-US">
                <a:solidFill>
                  <a:schemeClr val="tx1">
                    <a:lumMod val="50000"/>
                    <a:lumOff val="50000"/>
                  </a:schemeClr>
                </a:solidFill>
              </a:rPr>
              <a:pPr>
                <a:spcAft>
                  <a:spcPts val="600"/>
                </a:spcAft>
              </a:pPr>
              <a:t>26</a:t>
            </a:fld>
            <a:endParaRPr lang="en-US">
              <a:solidFill>
                <a:schemeClr val="tx1">
                  <a:lumMod val="50000"/>
                  <a:lumOff val="50000"/>
                </a:schemeClr>
              </a:solidFill>
            </a:endParaRPr>
          </a:p>
        </p:txBody>
      </p:sp>
      <p:sp>
        <p:nvSpPr>
          <p:cNvPr id="5" name="Rectangle 4">
            <a:extLst>
              <a:ext uri="{FF2B5EF4-FFF2-40B4-BE49-F238E27FC236}">
                <a16:creationId xmlns:a16="http://schemas.microsoft.com/office/drawing/2014/main" id="{72511BDD-F3AF-42BD-B9FA-3B0A441BE88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C698A30-0353-474B-AC08-996B163F0D2D}"/>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93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a:extLst>
              <a:ext uri="{FF2B5EF4-FFF2-40B4-BE49-F238E27FC236}">
                <a16:creationId xmlns:a16="http://schemas.microsoft.com/office/drawing/2014/main" id="{52E8F91A-E0B2-438F-91E5-B18894F12D25}"/>
              </a:ext>
            </a:extLst>
          </p:cNvPr>
          <p:cNvSpPr>
            <a:spLocks noGrp="1" noChangeArrowheads="1"/>
          </p:cNvSpPr>
          <p:nvPr>
            <p:ph type="title"/>
          </p:nvPr>
        </p:nvSpPr>
        <p:spPr>
          <a:xfrm>
            <a:off x="-122389" y="167092"/>
            <a:ext cx="10168128" cy="1179576"/>
          </a:xfrm>
        </p:spPr>
        <p:txBody>
          <a:bodyPr>
            <a:normAutofit/>
          </a:bodyPr>
          <a:lstStyle/>
          <a:p>
            <a:pPr marL="457200" lvl="1" indent="0" eaLnBrk="1" hangingPunct="1">
              <a:buNone/>
              <a:defRPr/>
            </a:pPr>
            <a:r>
              <a:rPr lang="en-US" sz="3600" dirty="0"/>
              <a:t>4. Redundancy and Correlation Analysis</a:t>
            </a:r>
          </a:p>
        </p:txBody>
      </p:sp>
      <p:sp>
        <p:nvSpPr>
          <p:cNvPr id="31750" name="Rectangle 3">
            <a:extLst>
              <a:ext uri="{FF2B5EF4-FFF2-40B4-BE49-F238E27FC236}">
                <a16:creationId xmlns:a16="http://schemas.microsoft.com/office/drawing/2014/main" id="{B569CBBB-80BC-46DB-9F25-0639DCFBFD93}"/>
              </a:ext>
            </a:extLst>
          </p:cNvPr>
          <p:cNvSpPr>
            <a:spLocks noGrp="1" noChangeArrowheads="1"/>
          </p:cNvSpPr>
          <p:nvPr>
            <p:ph idx="1"/>
          </p:nvPr>
        </p:nvSpPr>
        <p:spPr>
          <a:xfrm>
            <a:off x="1531034" y="1612057"/>
            <a:ext cx="9129932" cy="3695020"/>
          </a:xfrm>
        </p:spPr>
        <p:txBody>
          <a:bodyPr>
            <a:normAutofit/>
          </a:bodyPr>
          <a:lstStyle/>
          <a:p>
            <a:pPr algn="just" eaLnBrk="1" hangingPunct="1"/>
            <a:r>
              <a:rPr lang="en-US" altLang="en-US" sz="2200" dirty="0">
                <a:ea typeface="ＭＳ Ｐゴシック" panose="020B0600070205080204" pitchFamily="34" charset="-128"/>
              </a:rPr>
              <a:t>Redundant data occur often when integration of multiple databases</a:t>
            </a:r>
          </a:p>
          <a:p>
            <a:pPr lvl="1" algn="just" eaLnBrk="1" hangingPunct="1"/>
            <a:r>
              <a:rPr lang="en-US" altLang="en-US" sz="2200" b="1" i="1" dirty="0">
                <a:ea typeface="ＭＳ Ｐゴシック" panose="020B0600070205080204" pitchFamily="34" charset="-128"/>
              </a:rPr>
              <a:t>Object identification</a:t>
            </a:r>
            <a:r>
              <a:rPr lang="en-US" altLang="en-US" sz="2200" b="1" dirty="0">
                <a:ea typeface="ＭＳ Ｐゴシック" panose="020B0600070205080204" pitchFamily="34" charset="-128"/>
              </a:rPr>
              <a:t>:  </a:t>
            </a:r>
            <a:r>
              <a:rPr lang="en-US" altLang="en-US" sz="2200" dirty="0">
                <a:ea typeface="ＭＳ Ｐゴシック" panose="020B0600070205080204" pitchFamily="34" charset="-128"/>
              </a:rPr>
              <a:t>The same attribute or object may have different names in different databases</a:t>
            </a:r>
          </a:p>
          <a:p>
            <a:pPr lvl="1" algn="just" eaLnBrk="1" hangingPunct="1"/>
            <a:r>
              <a:rPr lang="en-US" altLang="en-US" sz="2200" b="1" i="1" dirty="0">
                <a:ea typeface="ＭＳ Ｐゴシック" panose="020B0600070205080204" pitchFamily="34" charset="-128"/>
              </a:rPr>
              <a:t>Derivable data:</a:t>
            </a:r>
            <a:r>
              <a:rPr lang="en-US" altLang="en-US" sz="2200" b="1" dirty="0">
                <a:ea typeface="ＭＳ Ｐゴシック" panose="020B0600070205080204" pitchFamily="34" charset="-128"/>
              </a:rPr>
              <a:t> </a:t>
            </a:r>
            <a:r>
              <a:rPr lang="en-US" altLang="en-US" sz="2200" dirty="0">
                <a:ea typeface="ＭＳ Ｐゴシック" panose="020B0600070205080204" pitchFamily="34" charset="-128"/>
              </a:rPr>
              <a:t>One attribute may be a </a:t>
            </a:r>
            <a:r>
              <a:rPr lang="ja-JP" altLang="en-US" sz="2200" dirty="0">
                <a:ea typeface="ＭＳ Ｐゴシック" panose="020B0600070205080204" pitchFamily="34" charset="-128"/>
              </a:rPr>
              <a:t>“</a:t>
            </a:r>
            <a:r>
              <a:rPr lang="en-US" altLang="ja-JP" sz="2200" dirty="0">
                <a:ea typeface="ＭＳ Ｐゴシック" panose="020B0600070205080204" pitchFamily="34" charset="-128"/>
              </a:rPr>
              <a:t>derived</a:t>
            </a:r>
            <a:r>
              <a:rPr lang="ja-JP" altLang="en-US" sz="2200" dirty="0">
                <a:ea typeface="ＭＳ Ｐゴシック" panose="020B0600070205080204" pitchFamily="34" charset="-128"/>
              </a:rPr>
              <a:t>”</a:t>
            </a:r>
            <a:r>
              <a:rPr lang="en-US" altLang="ja-JP" sz="2200" dirty="0">
                <a:ea typeface="ＭＳ Ｐゴシック" panose="020B0600070205080204" pitchFamily="34" charset="-128"/>
              </a:rPr>
              <a:t> attribute in another table, e.g., annual revenue</a:t>
            </a:r>
          </a:p>
          <a:p>
            <a:pPr algn="just" eaLnBrk="1" hangingPunct="1"/>
            <a:r>
              <a:rPr lang="en-US" altLang="en-US" sz="2200" b="1" dirty="0">
                <a:ea typeface="ＭＳ Ｐゴシック" panose="020B0600070205080204" pitchFamily="34" charset="-128"/>
              </a:rPr>
              <a:t>Redundant attributes may be able to be detected by </a:t>
            </a:r>
            <a:r>
              <a:rPr lang="en-US" altLang="en-US" sz="2200" b="1" i="1" dirty="0">
                <a:ea typeface="ＭＳ Ｐゴシック" panose="020B0600070205080204" pitchFamily="34" charset="-128"/>
              </a:rPr>
              <a:t>correlation analysis</a:t>
            </a:r>
            <a:endParaRPr lang="en-US" altLang="en-US" sz="2200" b="1" dirty="0">
              <a:ea typeface="ＭＳ Ｐゴシック" panose="020B0600070205080204" pitchFamily="34" charset="-128"/>
            </a:endParaRPr>
          </a:p>
          <a:p>
            <a:pPr algn="just" eaLnBrk="1" hangingPunct="1"/>
            <a:r>
              <a:rPr lang="en-US" altLang="en-US" sz="2200" dirty="0">
                <a:ea typeface="ＭＳ Ｐゴシック" panose="020B0600070205080204" pitchFamily="34" charset="-128"/>
              </a:rPr>
              <a:t>Careful integration of the data from multiple sources may help reduce/avoid redundancies and inconsistencies and improve mining speed and quality</a:t>
            </a:r>
          </a:p>
        </p:txBody>
      </p:sp>
      <p:sp>
        <p:nvSpPr>
          <p:cNvPr id="31748" name="Slide Number Placeholder 5">
            <a:extLst>
              <a:ext uri="{FF2B5EF4-FFF2-40B4-BE49-F238E27FC236}">
                <a16:creationId xmlns:a16="http://schemas.microsoft.com/office/drawing/2014/main" id="{B170DB7D-021A-4880-A26F-34E7E7A5CC30}"/>
              </a:ext>
            </a:extLst>
          </p:cNvPr>
          <p:cNvSpPr>
            <a:spLocks noGrp="1"/>
          </p:cNvSpPr>
          <p:nvPr>
            <p:ph type="sldNum" sz="quarter" idx="12"/>
          </p:nvPr>
        </p:nvSpPr>
        <p:spPr>
          <a:xfrm>
            <a:off x="8540496"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nSpc>
                <a:spcPct val="90000"/>
              </a:lnSpc>
              <a:spcBef>
                <a:spcPct val="0"/>
              </a:spcBef>
              <a:spcAft>
                <a:spcPts val="600"/>
              </a:spcAft>
              <a:buClrTx/>
              <a:buSzTx/>
              <a:buFontTx/>
              <a:buNone/>
            </a:pPr>
            <a:fld id="{C254F19A-033A-463B-BB91-9BEBAEF75D8C}" type="slidenum">
              <a:rPr lang="en-US" altLang="en-US" sz="1800">
                <a:solidFill>
                  <a:schemeClr val="tx1">
                    <a:lumMod val="50000"/>
                    <a:lumOff val="50000"/>
                  </a:schemeClr>
                </a:solidFill>
              </a:rPr>
              <a:pPr>
                <a:lnSpc>
                  <a:spcPct val="90000"/>
                </a:lnSpc>
                <a:spcBef>
                  <a:spcPct val="0"/>
                </a:spcBef>
                <a:spcAft>
                  <a:spcPts val="600"/>
                </a:spcAft>
                <a:buClrTx/>
                <a:buSzTx/>
                <a:buFontTx/>
                <a:buNone/>
              </a:pPr>
              <a:t>27</a:t>
            </a:fld>
            <a:endParaRPr lang="en-US" altLang="en-US" sz="1800">
              <a:solidFill>
                <a:schemeClr val="tx1">
                  <a:lumMod val="50000"/>
                  <a:lumOff val="50000"/>
                </a:schemeClr>
              </a:solidFill>
            </a:endParaRPr>
          </a:p>
        </p:txBody>
      </p:sp>
      <p:sp>
        <p:nvSpPr>
          <p:cNvPr id="5" name="Rectangle 4">
            <a:extLst>
              <a:ext uri="{FF2B5EF4-FFF2-40B4-BE49-F238E27FC236}">
                <a16:creationId xmlns:a16="http://schemas.microsoft.com/office/drawing/2014/main" id="{5345EA7F-B589-4B02-9EF9-7AEE134FD15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E352DB85-4FBE-4C09-A893-A54C78F09D77}"/>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00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9EB48A-01B7-81F8-456B-F3C51C18697F}"/>
              </a:ext>
            </a:extLst>
          </p:cNvPr>
          <p:cNvPicPr>
            <a:picLocks noChangeAspect="1"/>
          </p:cNvPicPr>
          <p:nvPr/>
        </p:nvPicPr>
        <p:blipFill>
          <a:blip r:embed="rId2"/>
          <a:stretch>
            <a:fillRect/>
          </a:stretch>
        </p:blipFill>
        <p:spPr>
          <a:xfrm>
            <a:off x="1590014" y="886418"/>
            <a:ext cx="9718066" cy="1509239"/>
          </a:xfrm>
          <a:prstGeom prst="rect">
            <a:avLst/>
          </a:prstGeom>
        </p:spPr>
      </p:pic>
      <p:pic>
        <p:nvPicPr>
          <p:cNvPr id="11" name="Picture 10">
            <a:extLst>
              <a:ext uri="{FF2B5EF4-FFF2-40B4-BE49-F238E27FC236}">
                <a16:creationId xmlns:a16="http://schemas.microsoft.com/office/drawing/2014/main" id="{D3BA7A7B-0AC3-19FD-D886-491AD052876B}"/>
              </a:ext>
            </a:extLst>
          </p:cNvPr>
          <p:cNvPicPr>
            <a:picLocks noChangeAspect="1"/>
          </p:cNvPicPr>
          <p:nvPr/>
        </p:nvPicPr>
        <p:blipFill>
          <a:blip r:embed="rId3"/>
          <a:stretch>
            <a:fillRect/>
          </a:stretch>
        </p:blipFill>
        <p:spPr>
          <a:xfrm>
            <a:off x="1407134" y="2690373"/>
            <a:ext cx="9718066" cy="3677770"/>
          </a:xfrm>
          <a:prstGeom prst="rect">
            <a:avLst/>
          </a:prstGeom>
        </p:spPr>
      </p:pic>
      <p:sp>
        <p:nvSpPr>
          <p:cNvPr id="2" name="Rectangle 2">
            <a:extLst>
              <a:ext uri="{FF2B5EF4-FFF2-40B4-BE49-F238E27FC236}">
                <a16:creationId xmlns:a16="http://schemas.microsoft.com/office/drawing/2014/main" id="{16B6FC2B-94D5-C7BB-0E61-5B2CF2C63781}"/>
              </a:ext>
            </a:extLst>
          </p:cNvPr>
          <p:cNvSpPr txBox="1">
            <a:spLocks noChangeArrowheads="1"/>
          </p:cNvSpPr>
          <p:nvPr/>
        </p:nvSpPr>
        <p:spPr>
          <a:xfrm>
            <a:off x="-122389" y="277551"/>
            <a:ext cx="10168128" cy="42461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1">
              <a:defRPr/>
            </a:pPr>
            <a:r>
              <a:rPr lang="en-US" sz="3600" kern="0" dirty="0">
                <a:solidFill>
                  <a:sysClr val="windowText" lastClr="000000"/>
                </a:solidFill>
              </a:rPr>
              <a:t>4. Redundancy and Correlation Analysis</a:t>
            </a:r>
          </a:p>
        </p:txBody>
      </p:sp>
    </p:spTree>
    <p:extLst>
      <p:ext uri="{BB962C8B-B14F-4D97-AF65-F5344CB8AC3E}">
        <p14:creationId xmlns:p14="http://schemas.microsoft.com/office/powerpoint/2010/main" val="3658331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515165-F537-E540-B3E7-955BB17B0378}"/>
              </a:ext>
            </a:extLst>
          </p:cNvPr>
          <p:cNvPicPr>
            <a:picLocks noGrp="1" noChangeAspect="1"/>
          </p:cNvPicPr>
          <p:nvPr>
            <p:ph idx="1"/>
          </p:nvPr>
        </p:nvPicPr>
        <p:blipFill>
          <a:blip r:embed="rId2"/>
          <a:stretch>
            <a:fillRect/>
          </a:stretch>
        </p:blipFill>
        <p:spPr>
          <a:xfrm>
            <a:off x="1272773" y="3817110"/>
            <a:ext cx="9253711" cy="2387747"/>
          </a:xfrm>
        </p:spPr>
      </p:pic>
      <p:pic>
        <p:nvPicPr>
          <p:cNvPr id="10" name="Picture 9">
            <a:extLst>
              <a:ext uri="{FF2B5EF4-FFF2-40B4-BE49-F238E27FC236}">
                <a16:creationId xmlns:a16="http://schemas.microsoft.com/office/drawing/2014/main" id="{3202ADF6-8446-D45E-B953-0915AEAFA021}"/>
              </a:ext>
            </a:extLst>
          </p:cNvPr>
          <p:cNvPicPr>
            <a:picLocks noChangeAspect="1"/>
          </p:cNvPicPr>
          <p:nvPr/>
        </p:nvPicPr>
        <p:blipFill>
          <a:blip r:embed="rId3"/>
          <a:stretch>
            <a:fillRect/>
          </a:stretch>
        </p:blipFill>
        <p:spPr>
          <a:xfrm>
            <a:off x="1650772" y="653143"/>
            <a:ext cx="4445228" cy="2433678"/>
          </a:xfrm>
          <a:prstGeom prst="rect">
            <a:avLst/>
          </a:prstGeom>
        </p:spPr>
      </p:pic>
      <p:pic>
        <p:nvPicPr>
          <p:cNvPr id="11" name="Picture 10">
            <a:extLst>
              <a:ext uri="{FF2B5EF4-FFF2-40B4-BE49-F238E27FC236}">
                <a16:creationId xmlns:a16="http://schemas.microsoft.com/office/drawing/2014/main" id="{3F3EBC4A-26D3-2480-76B9-21AE6C996A51}"/>
              </a:ext>
            </a:extLst>
          </p:cNvPr>
          <p:cNvPicPr>
            <a:picLocks noChangeAspect="1"/>
          </p:cNvPicPr>
          <p:nvPr/>
        </p:nvPicPr>
        <p:blipFill>
          <a:blip r:embed="rId4"/>
          <a:stretch>
            <a:fillRect/>
          </a:stretch>
        </p:blipFill>
        <p:spPr>
          <a:xfrm>
            <a:off x="7032172" y="945357"/>
            <a:ext cx="3396343" cy="1849249"/>
          </a:xfrm>
          <a:prstGeom prst="rect">
            <a:avLst/>
          </a:prstGeom>
        </p:spPr>
      </p:pic>
    </p:spTree>
    <p:extLst>
      <p:ext uri="{BB962C8B-B14F-4D97-AF65-F5344CB8AC3E}">
        <p14:creationId xmlns:p14="http://schemas.microsoft.com/office/powerpoint/2010/main" val="28605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ECC0157D-13AA-4D4C-9958-BD625A9C0B0E}"/>
              </a:ext>
            </a:extLst>
          </p:cNvPr>
          <p:cNvSpPr>
            <a:spLocks noGrp="1" noChangeArrowheads="1"/>
          </p:cNvSpPr>
          <p:nvPr>
            <p:ph type="title"/>
          </p:nvPr>
        </p:nvSpPr>
        <p:spPr>
          <a:xfrm>
            <a:off x="133174" y="-23611"/>
            <a:ext cx="10168128" cy="1179576"/>
          </a:xfrm>
        </p:spPr>
        <p:txBody>
          <a:bodyPr vert="horz" lIns="91440" tIns="45720" rIns="91440" bIns="45720" rtlCol="0" anchor="b">
            <a:normAutofit/>
          </a:bodyPr>
          <a:lstStyle/>
          <a:p>
            <a:pPr algn="ctr"/>
            <a:r>
              <a:rPr lang="en-US" altLang="en-US" b="1" dirty="0"/>
              <a:t>Data Quality: Why Preprocess the Data?</a:t>
            </a:r>
          </a:p>
        </p:txBody>
      </p:sp>
      <p:sp>
        <p:nvSpPr>
          <p:cNvPr id="9220" name="Rectangle 3">
            <a:extLst>
              <a:ext uri="{FF2B5EF4-FFF2-40B4-BE49-F238E27FC236}">
                <a16:creationId xmlns:a16="http://schemas.microsoft.com/office/drawing/2014/main" id="{A15A56B7-7DDA-A743-BCA5-BF9080594D1E}"/>
              </a:ext>
            </a:extLst>
          </p:cNvPr>
          <p:cNvSpPr>
            <a:spLocks noGrp="1" noChangeArrowheads="1"/>
          </p:cNvSpPr>
          <p:nvPr>
            <p:ph idx="1"/>
          </p:nvPr>
        </p:nvSpPr>
        <p:spPr>
          <a:xfrm>
            <a:off x="1115568" y="1891099"/>
            <a:ext cx="10168128" cy="4830376"/>
          </a:xfrm>
        </p:spPr>
        <p:txBody>
          <a:bodyPr>
            <a:normAutofit fontScale="77500" lnSpcReduction="20000"/>
          </a:bodyPr>
          <a:lstStyle/>
          <a:p>
            <a:pPr algn="just"/>
            <a:r>
              <a:rPr lang="en-IN" sz="2600" dirty="0"/>
              <a:t>There are many factors/measures  comprising </a:t>
            </a:r>
            <a:r>
              <a:rPr lang="en-IN" sz="2600" b="1" dirty="0"/>
              <a:t>data quality</a:t>
            </a:r>
            <a:endParaRPr lang="en-IN" sz="2600" dirty="0"/>
          </a:p>
          <a:p>
            <a:pPr algn="just" eaLnBrk="1" hangingPunct="1"/>
            <a:r>
              <a:rPr lang="en-US" altLang="en-US" sz="2600" dirty="0"/>
              <a:t>Measures for data quality: A multidimensional view</a:t>
            </a:r>
          </a:p>
          <a:p>
            <a:pPr lvl="1" algn="just" eaLnBrk="1" hangingPunct="1"/>
            <a:r>
              <a:rPr lang="en-US" altLang="en-US" sz="2600" b="1" dirty="0"/>
              <a:t>Accuracy: </a:t>
            </a:r>
            <a:r>
              <a:rPr lang="en-US" altLang="en-US" sz="2600" dirty="0"/>
              <a:t>correct or wrong, accurate or not, errors from   instruments , data transmission errors</a:t>
            </a:r>
          </a:p>
          <a:p>
            <a:pPr lvl="1" algn="just" eaLnBrk="1" hangingPunct="1"/>
            <a:r>
              <a:rPr lang="en-US" altLang="en-US" sz="2600" b="1" dirty="0"/>
              <a:t>Completeness</a:t>
            </a:r>
            <a:r>
              <a:rPr lang="en-US" altLang="en-US" sz="2600" dirty="0"/>
              <a:t>: not recorded, unavailable, user interested   attributes may not be available causing unfilled data</a:t>
            </a:r>
          </a:p>
          <a:p>
            <a:pPr lvl="1" algn="just" eaLnBrk="1" hangingPunct="1"/>
            <a:r>
              <a:rPr lang="en-US" altLang="en-US" sz="2600" b="1" dirty="0"/>
              <a:t>Consistency</a:t>
            </a:r>
            <a:r>
              <a:rPr lang="en-US" altLang="en-US" sz="2600" dirty="0"/>
              <a:t>: some modified but some not, dangling, …</a:t>
            </a:r>
          </a:p>
          <a:p>
            <a:pPr lvl="1" algn="just"/>
            <a:r>
              <a:rPr lang="en-US" altLang="en-US" sz="2600" b="1" dirty="0"/>
              <a:t>Timeliness:</a:t>
            </a:r>
            <a:r>
              <a:rPr lang="en-US" altLang="en-US" sz="2600" dirty="0"/>
              <a:t> timely update? </a:t>
            </a:r>
            <a:r>
              <a:rPr lang="en-IN" sz="2600" dirty="0"/>
              <a:t>Several sales representatives, however, fail to submit their sales records on time at the end of the month.</a:t>
            </a:r>
          </a:p>
          <a:p>
            <a:pPr lvl="2" algn="just"/>
            <a:r>
              <a:rPr lang="en-IN" sz="2600" dirty="0"/>
              <a:t>For a period of time following each month, the data stored in the database are incomplete. </a:t>
            </a:r>
          </a:p>
          <a:p>
            <a:pPr lvl="2" algn="just"/>
            <a:r>
              <a:rPr lang="en-IN" sz="2600" dirty="0"/>
              <a:t>However, once all of the data are received, it is correct. </a:t>
            </a:r>
            <a:endParaRPr lang="en-US" altLang="en-US" sz="2600" dirty="0"/>
          </a:p>
          <a:p>
            <a:pPr lvl="1" algn="just" eaLnBrk="1" hangingPunct="1"/>
            <a:r>
              <a:rPr lang="en-US" altLang="en-US" sz="2600" b="1" dirty="0"/>
              <a:t>Believability</a:t>
            </a:r>
            <a:r>
              <a:rPr lang="en-US" altLang="en-US" sz="2600" dirty="0"/>
              <a:t>: how trustable the data are correct?</a:t>
            </a:r>
          </a:p>
          <a:p>
            <a:pPr lvl="1" algn="just" eaLnBrk="1" hangingPunct="1"/>
            <a:r>
              <a:rPr lang="en-US" altLang="en-US" sz="2600" b="1" dirty="0"/>
              <a:t>Interpretability</a:t>
            </a:r>
            <a:r>
              <a:rPr lang="en-US" altLang="en-US" sz="2600" dirty="0"/>
              <a:t>: how easily the data can be understood?</a:t>
            </a:r>
          </a:p>
          <a:p>
            <a:pPr lvl="2" algn="just"/>
            <a:r>
              <a:rPr lang="en-IN" sz="2600" dirty="0"/>
              <a:t>Suppose that a database, at one point, had several errors, all of which have since been corrected. </a:t>
            </a:r>
          </a:p>
          <a:p>
            <a:pPr lvl="2" algn="just"/>
            <a:r>
              <a:rPr lang="en-IN" sz="2600" dirty="0"/>
              <a:t>The data also use many accounting codes, which the sales department does not know how to interpret. Even though the database is </a:t>
            </a:r>
          </a:p>
          <a:p>
            <a:pPr lvl="1" eaLnBrk="1" hangingPunct="1"/>
            <a:endParaRPr lang="en-US" altLang="en-US" sz="1200" dirty="0"/>
          </a:p>
        </p:txBody>
      </p:sp>
      <p:sp>
        <p:nvSpPr>
          <p:cNvPr id="9218" name="Rectangle 2061">
            <a:extLst>
              <a:ext uri="{FF2B5EF4-FFF2-40B4-BE49-F238E27FC236}">
                <a16:creationId xmlns:a16="http://schemas.microsoft.com/office/drawing/2014/main" id="{44336CFF-CACB-2247-9DE8-0903ABA8B73E}"/>
              </a:ext>
            </a:extLst>
          </p:cNvPr>
          <p:cNvSpPr>
            <a:spLocks noGrp="1" noChangeArrowheads="1"/>
          </p:cNvSpPr>
          <p:nvPr>
            <p:ph type="sldNum" sz="quarter" idx="12"/>
          </p:nvPr>
        </p:nvSpPr>
        <p:spPr>
          <a:xfrm>
            <a:off x="8540496"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BB2FAAA1-20E3-7F4C-B77F-3F9EC28EB47A}" type="slidenum">
              <a:rPr lang="en-US" altLang="en-US" sz="1800">
                <a:solidFill>
                  <a:schemeClr val="tx1">
                    <a:lumMod val="50000"/>
                    <a:lumOff val="50000"/>
                  </a:schemeClr>
                </a:solidFill>
              </a:rPr>
              <a:pPr>
                <a:lnSpc>
                  <a:spcPct val="90000"/>
                </a:lnSpc>
                <a:spcBef>
                  <a:spcPct val="0"/>
                </a:spcBef>
                <a:spcAft>
                  <a:spcPts val="600"/>
                </a:spcAft>
                <a:buClrTx/>
                <a:buSzTx/>
                <a:buFontTx/>
                <a:buNone/>
              </a:pPr>
              <a:t>3</a:t>
            </a:fld>
            <a:endParaRPr lang="en-US" altLang="en-US" sz="1800">
              <a:solidFill>
                <a:schemeClr val="tx1">
                  <a:lumMod val="50000"/>
                  <a:lumOff val="50000"/>
                </a:schemeClr>
              </a:solidFill>
            </a:endParaRPr>
          </a:p>
        </p:txBody>
      </p:sp>
      <p:sp>
        <p:nvSpPr>
          <p:cNvPr id="9" name="Rectangle 8">
            <a:extLst>
              <a:ext uri="{FF2B5EF4-FFF2-40B4-BE49-F238E27FC236}">
                <a16:creationId xmlns:a16="http://schemas.microsoft.com/office/drawing/2014/main" id="{7BA4DE83-3291-4827-919B-5CF40B1C4F79}"/>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38F22A1A-E96E-4AE7-8A54-599AD12BBDBC}"/>
              </a:ext>
            </a:extLst>
          </p:cNvPr>
          <p:cNvCxnSpPr/>
          <p:nvPr/>
        </p:nvCxnSpPr>
        <p:spPr>
          <a:xfrm>
            <a:off x="154745" y="140100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826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137313-E0CB-6442-2084-6523B4D3582F}"/>
              </a:ext>
            </a:extLst>
          </p:cNvPr>
          <p:cNvPicPr>
            <a:picLocks noGrp="1" noChangeAspect="1"/>
          </p:cNvPicPr>
          <p:nvPr>
            <p:ph idx="1"/>
          </p:nvPr>
        </p:nvPicPr>
        <p:blipFill>
          <a:blip r:embed="rId2"/>
          <a:stretch>
            <a:fillRect/>
          </a:stretch>
        </p:blipFill>
        <p:spPr>
          <a:xfrm>
            <a:off x="1219201" y="762000"/>
            <a:ext cx="10156370" cy="5280924"/>
          </a:xfrm>
        </p:spPr>
      </p:pic>
    </p:spTree>
    <p:extLst>
      <p:ext uri="{BB962C8B-B14F-4D97-AF65-F5344CB8AC3E}">
        <p14:creationId xmlns:p14="http://schemas.microsoft.com/office/powerpoint/2010/main" val="1069532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206" y="465573"/>
            <a:ext cx="10686197" cy="461665"/>
          </a:xfrm>
          <a:prstGeom prst="rect">
            <a:avLst/>
          </a:prstGeom>
          <a:noFill/>
        </p:spPr>
        <p:txBody>
          <a:bodyPr wrap="square" rtlCol="0">
            <a:spAutoFit/>
          </a:bodyPr>
          <a:lstStyle/>
          <a:p>
            <a:r>
              <a:rPr lang="en-IN" sz="2400" b="1" dirty="0"/>
              <a:t>Correlation</a:t>
            </a:r>
          </a:p>
        </p:txBody>
      </p:sp>
      <p:sp>
        <p:nvSpPr>
          <p:cNvPr id="3" name="TextBox 2"/>
          <p:cNvSpPr txBox="1"/>
          <p:nvPr/>
        </p:nvSpPr>
        <p:spPr>
          <a:xfrm>
            <a:off x="750627" y="934245"/>
            <a:ext cx="10672550" cy="646331"/>
          </a:xfrm>
          <a:prstGeom prst="rect">
            <a:avLst/>
          </a:prstGeom>
          <a:noFill/>
        </p:spPr>
        <p:txBody>
          <a:bodyPr wrap="square" rtlCol="0">
            <a:spAutoFit/>
          </a:bodyPr>
          <a:lstStyle/>
          <a:p>
            <a:r>
              <a:rPr lang="en-GB" b="0" i="0" dirty="0">
                <a:solidFill>
                  <a:srgbClr val="444444"/>
                </a:solidFill>
                <a:effectLst/>
                <a:latin typeface="Poppins" panose="00000500000000000000" pitchFamily="2" charset="0"/>
              </a:rPr>
              <a:t>Correlation analysis is a method of statistical evaluation used to study the strength of a relationship between two, numerically measured, continuous variables.</a:t>
            </a:r>
            <a:endParaRPr lang="en-IN" dirty="0"/>
          </a:p>
        </p:txBody>
      </p:sp>
      <p:sp>
        <p:nvSpPr>
          <p:cNvPr id="7" name="TextBox 6"/>
          <p:cNvSpPr txBox="1"/>
          <p:nvPr/>
        </p:nvSpPr>
        <p:spPr>
          <a:xfrm>
            <a:off x="873456" y="1627001"/>
            <a:ext cx="4858603" cy="2585323"/>
          </a:xfrm>
          <a:prstGeom prst="rect">
            <a:avLst/>
          </a:prstGeom>
          <a:noFill/>
        </p:spPr>
        <p:txBody>
          <a:bodyPr wrap="square" rtlCol="0">
            <a:spAutoFit/>
          </a:bodyPr>
          <a:lstStyle/>
          <a:p>
            <a:pPr marL="285750" indent="-285750">
              <a:buFont typeface="Wingdings" panose="05000000000000000000" pitchFamily="2" charset="2"/>
              <a:buChar char="q"/>
            </a:pPr>
            <a:r>
              <a:rPr lang="en-IN" dirty="0"/>
              <a:t>Computed as Correlation co-efficient</a:t>
            </a:r>
          </a:p>
          <a:p>
            <a:pPr marL="285750" indent="-285750">
              <a:buFont typeface="Wingdings" panose="05000000000000000000" pitchFamily="2" charset="2"/>
              <a:buChar char="q"/>
            </a:pPr>
            <a:r>
              <a:rPr lang="en-IN" dirty="0"/>
              <a:t> Value ranges between – (-1) to (+1)</a:t>
            </a:r>
          </a:p>
          <a:p>
            <a:pPr marL="285750" indent="-285750">
              <a:buFont typeface="Wingdings" panose="05000000000000000000" pitchFamily="2" charset="2"/>
              <a:buChar char="q"/>
            </a:pPr>
            <a:r>
              <a:rPr lang="en-IN" dirty="0"/>
              <a:t>Positively Correlated, Negatively correlated, Not correlated</a:t>
            </a:r>
          </a:p>
          <a:p>
            <a:pPr marL="285750" indent="-285750">
              <a:buFont typeface="Wingdings" panose="05000000000000000000" pitchFamily="2" charset="2"/>
              <a:buChar char="q"/>
            </a:pPr>
            <a:r>
              <a:rPr lang="en-IN" dirty="0"/>
              <a:t>The strength of a correlation indicates how strong the relationship is between the two variables. The strength is determined by the numerical value of the correlation</a:t>
            </a:r>
          </a:p>
          <a:p>
            <a:pPr marL="285750" indent="-285750">
              <a:buFont typeface="Wingdings" panose="05000000000000000000" pitchFamily="2" charset="2"/>
              <a:buChar char="q"/>
            </a:pPr>
            <a:endParaRPr lang="en-IN" dirty="0"/>
          </a:p>
        </p:txBody>
      </p:sp>
      <p:pic>
        <p:nvPicPr>
          <p:cNvPr id="9" name="Picture 8"/>
          <p:cNvPicPr>
            <a:picLocks noChangeAspect="1"/>
          </p:cNvPicPr>
          <p:nvPr/>
        </p:nvPicPr>
        <p:blipFill>
          <a:blip r:embed="rId2"/>
          <a:stretch>
            <a:fillRect/>
          </a:stretch>
        </p:blipFill>
        <p:spPr>
          <a:xfrm>
            <a:off x="6318861" y="2116824"/>
            <a:ext cx="5350137" cy="2095500"/>
          </a:xfrm>
          <a:prstGeom prst="rect">
            <a:avLst/>
          </a:prstGeom>
        </p:spPr>
      </p:pic>
      <p:pic>
        <p:nvPicPr>
          <p:cNvPr id="11" name="Picture 10"/>
          <p:cNvPicPr>
            <a:picLocks noChangeAspect="1"/>
          </p:cNvPicPr>
          <p:nvPr/>
        </p:nvPicPr>
        <p:blipFill>
          <a:blip r:embed="rId3"/>
          <a:stretch>
            <a:fillRect/>
          </a:stretch>
        </p:blipFill>
        <p:spPr>
          <a:xfrm>
            <a:off x="573206" y="4467344"/>
            <a:ext cx="3176030" cy="1456411"/>
          </a:xfrm>
          <a:prstGeom prst="rect">
            <a:avLst/>
          </a:prstGeom>
        </p:spPr>
      </p:pic>
      <p:pic>
        <p:nvPicPr>
          <p:cNvPr id="5" name="Picture 4">
            <a:extLst>
              <a:ext uri="{FF2B5EF4-FFF2-40B4-BE49-F238E27FC236}">
                <a16:creationId xmlns:a16="http://schemas.microsoft.com/office/drawing/2014/main" id="{99D4A122-C00A-914C-1C32-E5447D176BED}"/>
              </a:ext>
            </a:extLst>
          </p:cNvPr>
          <p:cNvPicPr>
            <a:picLocks noChangeAspect="1"/>
          </p:cNvPicPr>
          <p:nvPr/>
        </p:nvPicPr>
        <p:blipFill>
          <a:blip r:embed="rId4"/>
          <a:stretch>
            <a:fillRect/>
          </a:stretch>
        </p:blipFill>
        <p:spPr>
          <a:xfrm>
            <a:off x="4937652" y="4341484"/>
            <a:ext cx="7254348" cy="2516515"/>
          </a:xfrm>
          <a:prstGeom prst="rect">
            <a:avLst/>
          </a:prstGeom>
        </p:spPr>
      </p:pic>
      <p:sp>
        <p:nvSpPr>
          <p:cNvPr id="4" name="Rectangle 2">
            <a:extLst>
              <a:ext uri="{FF2B5EF4-FFF2-40B4-BE49-F238E27FC236}">
                <a16:creationId xmlns:a16="http://schemas.microsoft.com/office/drawing/2014/main" id="{49AFE8CD-0E31-7267-571E-925F3BEC6440}"/>
              </a:ext>
            </a:extLst>
          </p:cNvPr>
          <p:cNvSpPr txBox="1">
            <a:spLocks noChangeArrowheads="1"/>
          </p:cNvSpPr>
          <p:nvPr/>
        </p:nvSpPr>
        <p:spPr>
          <a:xfrm>
            <a:off x="-20262" y="99673"/>
            <a:ext cx="10168128" cy="46166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lvl="1">
              <a:defRPr/>
            </a:pPr>
            <a:r>
              <a:rPr lang="en-US" sz="3600" kern="0" dirty="0">
                <a:solidFill>
                  <a:sysClr val="windowText" lastClr="000000"/>
                </a:solidFill>
              </a:rPr>
              <a:t>4. Redundancy and Correlation Analysis</a:t>
            </a:r>
          </a:p>
        </p:txBody>
      </p:sp>
    </p:spTree>
    <p:extLst>
      <p:ext uri="{BB962C8B-B14F-4D97-AF65-F5344CB8AC3E}">
        <p14:creationId xmlns:p14="http://schemas.microsoft.com/office/powerpoint/2010/main" val="2067275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BB4B46-605E-5760-DF7D-1E716E5F7FE7}"/>
              </a:ext>
            </a:extLst>
          </p:cNvPr>
          <p:cNvPicPr>
            <a:picLocks noGrp="1" noChangeAspect="1"/>
          </p:cNvPicPr>
          <p:nvPr>
            <p:ph idx="1"/>
          </p:nvPr>
        </p:nvPicPr>
        <p:blipFill>
          <a:blip r:embed="rId2"/>
          <a:stretch>
            <a:fillRect/>
          </a:stretch>
        </p:blipFill>
        <p:spPr>
          <a:xfrm>
            <a:off x="957943" y="664029"/>
            <a:ext cx="10678886" cy="4800600"/>
          </a:xfrm>
        </p:spPr>
      </p:pic>
    </p:spTree>
    <p:extLst>
      <p:ext uri="{BB962C8B-B14F-4D97-AF65-F5344CB8AC3E}">
        <p14:creationId xmlns:p14="http://schemas.microsoft.com/office/powerpoint/2010/main" val="4014702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6FED9C-5D51-75C8-D79A-5A203ABED76D}"/>
              </a:ext>
            </a:extLst>
          </p:cNvPr>
          <p:cNvPicPr>
            <a:picLocks noChangeAspect="1"/>
          </p:cNvPicPr>
          <p:nvPr/>
        </p:nvPicPr>
        <p:blipFill>
          <a:blip r:embed="rId2"/>
          <a:stretch>
            <a:fillRect/>
          </a:stretch>
        </p:blipFill>
        <p:spPr>
          <a:xfrm>
            <a:off x="283028" y="411709"/>
            <a:ext cx="7837715" cy="5782262"/>
          </a:xfrm>
          <a:prstGeom prst="rect">
            <a:avLst/>
          </a:prstGeom>
        </p:spPr>
      </p:pic>
      <p:pic>
        <p:nvPicPr>
          <p:cNvPr id="7" name="Picture 6">
            <a:extLst>
              <a:ext uri="{FF2B5EF4-FFF2-40B4-BE49-F238E27FC236}">
                <a16:creationId xmlns:a16="http://schemas.microsoft.com/office/drawing/2014/main" id="{A3FCBBCE-CF7B-4917-EA44-67FB7AC31DC3}"/>
              </a:ext>
            </a:extLst>
          </p:cNvPr>
          <p:cNvPicPr>
            <a:picLocks noChangeAspect="1"/>
          </p:cNvPicPr>
          <p:nvPr/>
        </p:nvPicPr>
        <p:blipFill>
          <a:blip r:embed="rId3"/>
          <a:stretch>
            <a:fillRect/>
          </a:stretch>
        </p:blipFill>
        <p:spPr>
          <a:xfrm>
            <a:off x="8305620" y="2166257"/>
            <a:ext cx="3886380" cy="1937657"/>
          </a:xfrm>
          <a:prstGeom prst="rect">
            <a:avLst/>
          </a:prstGeom>
        </p:spPr>
      </p:pic>
    </p:spTree>
    <p:extLst>
      <p:ext uri="{BB962C8B-B14F-4D97-AF65-F5344CB8AC3E}">
        <p14:creationId xmlns:p14="http://schemas.microsoft.com/office/powerpoint/2010/main" val="3818201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CCEAF619-D5CC-464E-AAF6-0279638F228A}"/>
              </a:ext>
            </a:extLst>
          </p:cNvPr>
          <p:cNvGraphicFramePr>
            <a:graphicFrameLocks noGrp="1"/>
          </p:cNvGraphicFramePr>
          <p:nvPr>
            <p:ph idx="1"/>
          </p:nvPr>
        </p:nvGraphicFramePr>
        <p:xfrm>
          <a:off x="889686" y="1994049"/>
          <a:ext cx="8081322" cy="2918746"/>
        </p:xfrm>
        <a:graphic>
          <a:graphicData uri="http://schemas.openxmlformats.org/drawingml/2006/table">
            <a:tbl>
              <a:tblPr/>
              <a:tblGrid>
                <a:gridCol w="1346887">
                  <a:extLst>
                    <a:ext uri="{9D8B030D-6E8A-4147-A177-3AD203B41FA5}">
                      <a16:colId xmlns:a16="http://schemas.microsoft.com/office/drawing/2014/main" val="3166496807"/>
                    </a:ext>
                  </a:extLst>
                </a:gridCol>
                <a:gridCol w="1346887">
                  <a:extLst>
                    <a:ext uri="{9D8B030D-6E8A-4147-A177-3AD203B41FA5}">
                      <a16:colId xmlns:a16="http://schemas.microsoft.com/office/drawing/2014/main" val="1923572089"/>
                    </a:ext>
                  </a:extLst>
                </a:gridCol>
                <a:gridCol w="1346887">
                  <a:extLst>
                    <a:ext uri="{9D8B030D-6E8A-4147-A177-3AD203B41FA5}">
                      <a16:colId xmlns:a16="http://schemas.microsoft.com/office/drawing/2014/main" val="1835977514"/>
                    </a:ext>
                  </a:extLst>
                </a:gridCol>
                <a:gridCol w="1346887">
                  <a:extLst>
                    <a:ext uri="{9D8B030D-6E8A-4147-A177-3AD203B41FA5}">
                      <a16:colId xmlns:a16="http://schemas.microsoft.com/office/drawing/2014/main" val="3524325872"/>
                    </a:ext>
                  </a:extLst>
                </a:gridCol>
                <a:gridCol w="1346887">
                  <a:extLst>
                    <a:ext uri="{9D8B030D-6E8A-4147-A177-3AD203B41FA5}">
                      <a16:colId xmlns:a16="http://schemas.microsoft.com/office/drawing/2014/main" val="2873368370"/>
                    </a:ext>
                  </a:extLst>
                </a:gridCol>
                <a:gridCol w="1346887">
                  <a:extLst>
                    <a:ext uri="{9D8B030D-6E8A-4147-A177-3AD203B41FA5}">
                      <a16:colId xmlns:a16="http://schemas.microsoft.com/office/drawing/2014/main" val="1657683892"/>
                    </a:ext>
                  </a:extLst>
                </a:gridCol>
              </a:tblGrid>
              <a:tr h="555952">
                <a:tc>
                  <a:txBody>
                    <a:bodyPr/>
                    <a:lstStyle/>
                    <a:p>
                      <a:pPr algn="l" fontAlgn="base"/>
                      <a:r>
                        <a:rPr lang="en-IN" sz="1400" b="1" cap="all" dirty="0">
                          <a:solidFill>
                            <a:srgbClr val="666666"/>
                          </a:solidFill>
                          <a:effectLst/>
                          <a:latin typeface="inherit"/>
                        </a:rPr>
                        <a:t>SUBJECT</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dirty="0">
                          <a:solidFill>
                            <a:srgbClr val="666666"/>
                          </a:solidFill>
                          <a:effectLst/>
                          <a:latin typeface="inherit"/>
                        </a:rPr>
                        <a:t>AGE X</a:t>
                      </a: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GLUCOSE LEVEL Y</a:t>
                      </a: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XY</a:t>
                      </a: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X</a:t>
                      </a:r>
                      <a:r>
                        <a:rPr lang="en-IN" sz="1400" b="1" cap="all" baseline="30000">
                          <a:solidFill>
                            <a:srgbClr val="666666"/>
                          </a:solidFill>
                          <a:effectLst/>
                          <a:latin typeface="inherit"/>
                        </a:rPr>
                        <a:t>2</a:t>
                      </a:r>
                      <a:endParaRPr lang="en-IN" sz="1400" b="1" cap="all">
                        <a:solidFill>
                          <a:srgbClr val="666666"/>
                        </a:solidFill>
                        <a:effectLst/>
                        <a:latin typeface="inheri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cap="all">
                          <a:solidFill>
                            <a:srgbClr val="666666"/>
                          </a:solidFill>
                          <a:effectLst/>
                          <a:latin typeface="inherit"/>
                        </a:rPr>
                        <a:t>Y</a:t>
                      </a:r>
                      <a:r>
                        <a:rPr lang="en-IN" sz="1400" b="1" cap="all" baseline="30000">
                          <a:solidFill>
                            <a:srgbClr val="666666"/>
                          </a:solidFill>
                          <a:effectLst/>
                          <a:latin typeface="inherit"/>
                        </a:rPr>
                        <a:t>2</a:t>
                      </a:r>
                      <a:endParaRPr lang="en-IN" sz="1400" b="1" cap="all">
                        <a:solidFill>
                          <a:srgbClr val="666666"/>
                        </a:solidFill>
                        <a:effectLst/>
                        <a:latin typeface="inherit"/>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47930829"/>
                  </a:ext>
                </a:extLst>
              </a:tr>
              <a:tr h="337542">
                <a:tc>
                  <a:txBody>
                    <a:bodyPr/>
                    <a:lstStyle/>
                    <a:p>
                      <a:pPr algn="l" fontAlgn="base"/>
                      <a:r>
                        <a:rPr lang="en-IN" sz="1400" b="1">
                          <a:effectLst/>
                          <a:latin typeface="inherit"/>
                        </a:rPr>
                        <a:t>1</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43</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99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4257</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1849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9801</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7025323"/>
                  </a:ext>
                </a:extLst>
              </a:tr>
              <a:tr h="337542">
                <a:tc>
                  <a:txBody>
                    <a:bodyPr/>
                    <a:lstStyle/>
                    <a:p>
                      <a:pPr algn="l" fontAlgn="base"/>
                      <a:r>
                        <a:rPr lang="en-IN" sz="1400" b="1">
                          <a:effectLst/>
                          <a:latin typeface="inherit"/>
                        </a:rPr>
                        <a:t>2</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21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65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1365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441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4225</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4836144"/>
                  </a:ext>
                </a:extLst>
              </a:tr>
              <a:tr h="337542">
                <a:tc>
                  <a:txBody>
                    <a:bodyPr/>
                    <a:lstStyle/>
                    <a:p>
                      <a:pPr algn="l" fontAlgn="base"/>
                      <a:r>
                        <a:rPr lang="en-IN" sz="1400" b="1" dirty="0">
                          <a:effectLst/>
                          <a:latin typeface="inherit"/>
                        </a:rPr>
                        <a:t>3</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25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79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1975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625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6241</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2840723"/>
                  </a:ext>
                </a:extLst>
              </a:tr>
              <a:tr h="337542">
                <a:tc>
                  <a:txBody>
                    <a:bodyPr/>
                    <a:lstStyle/>
                    <a:p>
                      <a:pPr algn="l" fontAlgn="base"/>
                      <a:r>
                        <a:rPr lang="en-IN" sz="1400" b="1">
                          <a:effectLst/>
                          <a:latin typeface="inherit"/>
                        </a:rPr>
                        <a:t>4</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42</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75</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3150</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1764</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5625</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09760459"/>
                  </a:ext>
                </a:extLst>
              </a:tr>
              <a:tr h="337542">
                <a:tc>
                  <a:txBody>
                    <a:bodyPr/>
                    <a:lstStyle/>
                    <a:p>
                      <a:pPr algn="l" fontAlgn="base"/>
                      <a:r>
                        <a:rPr lang="en-IN" sz="1400" b="1">
                          <a:effectLst/>
                          <a:latin typeface="inherit"/>
                        </a:rPr>
                        <a:t>5</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57</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87</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4959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3249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7569</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3843134"/>
                  </a:ext>
                </a:extLst>
              </a:tr>
              <a:tr h="337542">
                <a:tc>
                  <a:txBody>
                    <a:bodyPr/>
                    <a:lstStyle/>
                    <a:p>
                      <a:pPr algn="l" fontAlgn="base"/>
                      <a:r>
                        <a:rPr lang="en-IN" sz="1400" b="1">
                          <a:effectLst/>
                          <a:latin typeface="inherit"/>
                        </a:rPr>
                        <a:t>6</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59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81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dirty="0">
                          <a:effectLst/>
                          <a:latin typeface="inherit"/>
                        </a:rPr>
                        <a:t>4779</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3481</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ase"/>
                      <a:r>
                        <a:rPr lang="en-IN" sz="1400" b="1">
                          <a:effectLst/>
                          <a:latin typeface="inherit"/>
                        </a:rPr>
                        <a:t>6561</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71156035"/>
                  </a:ext>
                </a:extLst>
              </a:tr>
              <a:tr h="337542">
                <a:tc>
                  <a:txBody>
                    <a:bodyPr/>
                    <a:lstStyle/>
                    <a:p>
                      <a:pPr algn="l" fontAlgn="base"/>
                      <a:r>
                        <a:rPr lang="el-GR" sz="1400" b="1">
                          <a:effectLst/>
                          <a:latin typeface="inherit"/>
                        </a:rPr>
                        <a:t>Σ</a:t>
                      </a:r>
                    </a:p>
                  </a:txBody>
                  <a:tcPr marR="95250" marT="57150" marB="57150" anchor="ctr">
                    <a:lnL w="12700" cap="flat" cmpd="sng" algn="ctr">
                      <a:solidFill>
                        <a:schemeClr val="tx1"/>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247</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486</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20485</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a:effectLst/>
                          <a:latin typeface="inherit"/>
                        </a:rPr>
                        <a:t>11409</a:t>
                      </a:r>
                    </a:p>
                  </a:txBody>
                  <a:tcPr marR="95250" marT="57150" marB="5715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sz="1400" b="1" dirty="0">
                          <a:effectLst/>
                          <a:latin typeface="inherit"/>
                        </a:rPr>
                        <a:t>40022</a:t>
                      </a:r>
                    </a:p>
                  </a:txBody>
                  <a:tcPr marR="95250" marT="57150" marB="57150" anchor="ctr">
                    <a:lnL>
                      <a:noFill/>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688492"/>
                  </a:ext>
                </a:extLst>
              </a:tr>
            </a:tbl>
          </a:graphicData>
        </a:graphic>
      </p:graphicFrame>
      <p:sp>
        <p:nvSpPr>
          <p:cNvPr id="2" name="Slide Number Placeholder 1">
            <a:extLst>
              <a:ext uri="{FF2B5EF4-FFF2-40B4-BE49-F238E27FC236}">
                <a16:creationId xmlns:a16="http://schemas.microsoft.com/office/drawing/2014/main" id="{02A66921-D928-48E0-A1DA-0E82C98F058D}"/>
              </a:ext>
            </a:extLst>
          </p:cNvPr>
          <p:cNvSpPr>
            <a:spLocks noGrp="1"/>
          </p:cNvSpPr>
          <p:nvPr>
            <p:ph type="sldNum" sz="quarter" idx="12"/>
          </p:nvPr>
        </p:nvSpPr>
        <p:spPr/>
        <p:txBody>
          <a:bodyPr/>
          <a:lstStyle/>
          <a:p>
            <a:fld id="{BE9E9CF8-411C-534F-ACCE-E5CD2A84B69C}" type="slidenum">
              <a:rPr lang="en-US" smtClean="0"/>
              <a:t>34</a:t>
            </a:fld>
            <a:endParaRPr lang="en-US"/>
          </a:p>
        </p:txBody>
      </p:sp>
      <p:sp>
        <p:nvSpPr>
          <p:cNvPr id="12" name="TextBox 11">
            <a:extLst>
              <a:ext uri="{FF2B5EF4-FFF2-40B4-BE49-F238E27FC236}">
                <a16:creationId xmlns:a16="http://schemas.microsoft.com/office/drawing/2014/main" id="{A1069857-6AC2-1F48-9C27-4B8678C8F77A}"/>
              </a:ext>
            </a:extLst>
          </p:cNvPr>
          <p:cNvSpPr txBox="1"/>
          <p:nvPr/>
        </p:nvSpPr>
        <p:spPr>
          <a:xfrm>
            <a:off x="556055" y="5136752"/>
            <a:ext cx="11479426" cy="1477328"/>
          </a:xfrm>
          <a:prstGeom prst="rect">
            <a:avLst/>
          </a:prstGeom>
          <a:noFill/>
        </p:spPr>
        <p:txBody>
          <a:bodyPr wrap="square" rtlCol="0">
            <a:spAutoFit/>
          </a:bodyPr>
          <a:lstStyle/>
          <a:p>
            <a:pPr fontAlgn="base"/>
            <a:r>
              <a:rPr lang="en-IN" dirty="0"/>
              <a:t>The correlation coefficient =</a:t>
            </a:r>
          </a:p>
          <a:p>
            <a:pPr fontAlgn="base"/>
            <a:r>
              <a:rPr lang="en-IN" dirty="0"/>
              <a:t>6(20,485) – (247 × 486) / [√[[6(11,409) – (247</a:t>
            </a:r>
            <a:r>
              <a:rPr lang="en-IN" baseline="30000" dirty="0"/>
              <a:t>2</a:t>
            </a:r>
            <a:r>
              <a:rPr lang="en-IN" dirty="0"/>
              <a:t>)] × [6(40,022) – 486</a:t>
            </a:r>
            <a:r>
              <a:rPr lang="en-IN" baseline="30000" dirty="0"/>
              <a:t>2</a:t>
            </a:r>
            <a:r>
              <a:rPr lang="en-IN" dirty="0"/>
              <a:t>]]].    = </a:t>
            </a:r>
            <a:r>
              <a:rPr lang="en-IN" dirty="0">
                <a:solidFill>
                  <a:srgbClr val="C00000"/>
                </a:solidFill>
              </a:rPr>
              <a:t>0.5298      (strength and direction)</a:t>
            </a:r>
          </a:p>
          <a:p>
            <a:pPr fontAlgn="base"/>
            <a:r>
              <a:rPr lang="en-IN" dirty="0"/>
              <a:t>The range of the correlation coefficient is from -1 to 1. </a:t>
            </a:r>
          </a:p>
          <a:p>
            <a:pPr fontAlgn="base"/>
            <a:r>
              <a:rPr lang="en-IN" dirty="0"/>
              <a:t>here result is 0.5298 or 52.98%, which means the variables have a moderate positive correlation( some what more ). We cant infer with 52.98% correlation that age has impact on rise in glucose levels. </a:t>
            </a:r>
            <a:r>
              <a:rPr lang="en-IN" b="1" dirty="0">
                <a:solidFill>
                  <a:srgbClr val="C00000"/>
                </a:solidFill>
              </a:rPr>
              <a:t>We need more data to </a:t>
            </a:r>
            <a:r>
              <a:rPr lang="en-IN" b="1" dirty="0" err="1">
                <a:solidFill>
                  <a:srgbClr val="C00000"/>
                </a:solidFill>
              </a:rPr>
              <a:t>analyze</a:t>
            </a:r>
            <a:endParaRPr lang="en-IN" b="1" dirty="0">
              <a:solidFill>
                <a:srgbClr val="C00000"/>
              </a:solidFill>
            </a:endParaRPr>
          </a:p>
        </p:txBody>
      </p:sp>
      <p:sp>
        <p:nvSpPr>
          <p:cNvPr id="13" name="TextBox 12">
            <a:extLst>
              <a:ext uri="{FF2B5EF4-FFF2-40B4-BE49-F238E27FC236}">
                <a16:creationId xmlns:a16="http://schemas.microsoft.com/office/drawing/2014/main" id="{AA974CAC-EFFC-2E49-B257-B3C29FE8C909}"/>
              </a:ext>
            </a:extLst>
          </p:cNvPr>
          <p:cNvSpPr txBox="1"/>
          <p:nvPr/>
        </p:nvSpPr>
        <p:spPr>
          <a:xfrm>
            <a:off x="9564129" y="2055813"/>
            <a:ext cx="2098589" cy="2308324"/>
          </a:xfrm>
          <a:prstGeom prst="rect">
            <a:avLst/>
          </a:prstGeom>
          <a:noFill/>
        </p:spPr>
        <p:txBody>
          <a:bodyPr wrap="square" rtlCol="0">
            <a:spAutoFit/>
          </a:bodyPr>
          <a:lstStyle/>
          <a:p>
            <a:pPr fontAlgn="base"/>
            <a:r>
              <a:rPr lang="en-IN" dirty="0"/>
              <a:t>From our table:</a:t>
            </a:r>
          </a:p>
          <a:p>
            <a:pPr fontAlgn="base"/>
            <a:r>
              <a:rPr lang="el-GR" dirty="0"/>
              <a:t>Σ</a:t>
            </a:r>
            <a:r>
              <a:rPr lang="en-IN" dirty="0"/>
              <a:t>x = 247</a:t>
            </a:r>
          </a:p>
          <a:p>
            <a:pPr fontAlgn="base"/>
            <a:r>
              <a:rPr lang="el-GR" dirty="0"/>
              <a:t>Σ</a:t>
            </a:r>
            <a:r>
              <a:rPr lang="en-IN" dirty="0"/>
              <a:t>y = 486</a:t>
            </a:r>
          </a:p>
          <a:p>
            <a:pPr fontAlgn="base"/>
            <a:r>
              <a:rPr lang="el-GR" dirty="0"/>
              <a:t>Σ</a:t>
            </a:r>
            <a:r>
              <a:rPr lang="en-IN" dirty="0" err="1"/>
              <a:t>xy</a:t>
            </a:r>
            <a:r>
              <a:rPr lang="en-IN" dirty="0"/>
              <a:t> = 20,485</a:t>
            </a:r>
          </a:p>
          <a:p>
            <a:pPr fontAlgn="base"/>
            <a:r>
              <a:rPr lang="el-GR" dirty="0"/>
              <a:t>Σ</a:t>
            </a:r>
            <a:r>
              <a:rPr lang="en-IN" dirty="0"/>
              <a:t>x</a:t>
            </a:r>
            <a:r>
              <a:rPr lang="en-IN" baseline="30000" dirty="0"/>
              <a:t>2</a:t>
            </a:r>
            <a:r>
              <a:rPr lang="en-IN" dirty="0"/>
              <a:t> = 11,409</a:t>
            </a:r>
          </a:p>
          <a:p>
            <a:pPr fontAlgn="base"/>
            <a:r>
              <a:rPr lang="el-GR" dirty="0"/>
              <a:t>Σ</a:t>
            </a:r>
            <a:r>
              <a:rPr lang="en-IN" dirty="0"/>
              <a:t>y</a:t>
            </a:r>
            <a:r>
              <a:rPr lang="en-IN" baseline="30000" dirty="0"/>
              <a:t>2</a:t>
            </a:r>
            <a:r>
              <a:rPr lang="en-IN" dirty="0"/>
              <a:t> = 40,022</a:t>
            </a:r>
          </a:p>
          <a:p>
            <a:pPr fontAlgn="base"/>
            <a:r>
              <a:rPr lang="en-IN" dirty="0"/>
              <a:t>n is the sample size=6</a:t>
            </a:r>
            <a:endParaRPr lang="en-US" dirty="0"/>
          </a:p>
        </p:txBody>
      </p:sp>
      <p:sp>
        <p:nvSpPr>
          <p:cNvPr id="15" name="TextBox 14">
            <a:extLst>
              <a:ext uri="{FF2B5EF4-FFF2-40B4-BE49-F238E27FC236}">
                <a16:creationId xmlns:a16="http://schemas.microsoft.com/office/drawing/2014/main" id="{06FFE143-2518-BA40-A174-B9593179ECD0}"/>
              </a:ext>
            </a:extLst>
          </p:cNvPr>
          <p:cNvSpPr txBox="1"/>
          <p:nvPr/>
        </p:nvSpPr>
        <p:spPr>
          <a:xfrm>
            <a:off x="469556" y="248464"/>
            <a:ext cx="2826992" cy="523220"/>
          </a:xfrm>
          <a:prstGeom prst="rect">
            <a:avLst/>
          </a:prstGeom>
          <a:noFill/>
        </p:spPr>
        <p:txBody>
          <a:bodyPr wrap="none" rtlCol="0">
            <a:spAutoFit/>
          </a:bodyPr>
          <a:lstStyle/>
          <a:p>
            <a:r>
              <a:rPr lang="en-US" sz="2800" dirty="0"/>
              <a:t>Example problem:</a:t>
            </a:r>
          </a:p>
        </p:txBody>
      </p:sp>
      <p:sp>
        <p:nvSpPr>
          <p:cNvPr id="17" name="TextBox 16">
            <a:extLst>
              <a:ext uri="{FF2B5EF4-FFF2-40B4-BE49-F238E27FC236}">
                <a16:creationId xmlns:a16="http://schemas.microsoft.com/office/drawing/2014/main" id="{664ADAF0-12F4-5147-8A3F-A96B05278353}"/>
              </a:ext>
            </a:extLst>
          </p:cNvPr>
          <p:cNvSpPr txBox="1"/>
          <p:nvPr/>
        </p:nvSpPr>
        <p:spPr>
          <a:xfrm>
            <a:off x="685800" y="739705"/>
            <a:ext cx="6843713" cy="923330"/>
          </a:xfrm>
          <a:prstGeom prst="rect">
            <a:avLst/>
          </a:prstGeom>
          <a:solidFill>
            <a:srgbClr val="92D050"/>
          </a:solidFill>
          <a:ln w="38100">
            <a:solidFill>
              <a:schemeClr val="accent1"/>
            </a:solidFill>
          </a:ln>
          <a:effectLst/>
        </p:spPr>
        <p:txBody>
          <a:bodyPr wrap="square" rtlCol="0">
            <a:spAutoFit/>
          </a:bodyPr>
          <a:lstStyle/>
          <a:p>
            <a:r>
              <a:rPr lang="en-US" b="1" dirty="0"/>
              <a:t>Business problem: The healthcare industry want to develop a </a:t>
            </a:r>
          </a:p>
          <a:p>
            <a:r>
              <a:rPr lang="en-US" b="1" dirty="0"/>
              <a:t>medication to control glucose levels. For this it want to study does age</a:t>
            </a:r>
          </a:p>
          <a:p>
            <a:r>
              <a:rPr lang="en-US" b="1" dirty="0"/>
              <a:t>have impact on raise in glucose levels</a:t>
            </a:r>
          </a:p>
        </p:txBody>
      </p:sp>
      <p:pic>
        <p:nvPicPr>
          <p:cNvPr id="18" name="Picture 2">
            <a:extLst>
              <a:ext uri="{FF2B5EF4-FFF2-40B4-BE49-F238E27FC236}">
                <a16:creationId xmlns:a16="http://schemas.microsoft.com/office/drawing/2014/main" id="{02696B5E-D09F-0C4E-9E3E-87E69438A4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8" t="19187" r="5348" b="21437"/>
          <a:stretch/>
        </p:blipFill>
        <p:spPr bwMode="auto">
          <a:xfrm>
            <a:off x="7858124" y="375136"/>
            <a:ext cx="4029075" cy="10810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96C69B7-1CA4-4B9E-A09C-EE3EE5A8EF29}"/>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4085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7EF5800-3FC6-E048-1FFA-2A122F307C04}"/>
              </a:ext>
            </a:extLst>
          </p:cNvPr>
          <p:cNvPicPr>
            <a:picLocks noGrp="1" noChangeAspect="1"/>
          </p:cNvPicPr>
          <p:nvPr>
            <p:ph idx="1"/>
          </p:nvPr>
        </p:nvPicPr>
        <p:blipFill>
          <a:blip r:embed="rId2"/>
          <a:stretch>
            <a:fillRect/>
          </a:stretch>
        </p:blipFill>
        <p:spPr>
          <a:xfrm>
            <a:off x="2869808" y="464234"/>
            <a:ext cx="5078437" cy="5712729"/>
          </a:xfrm>
        </p:spPr>
      </p:pic>
      <p:sp>
        <p:nvSpPr>
          <p:cNvPr id="4" name="Slide Number Placeholder 3">
            <a:extLst>
              <a:ext uri="{FF2B5EF4-FFF2-40B4-BE49-F238E27FC236}">
                <a16:creationId xmlns:a16="http://schemas.microsoft.com/office/drawing/2014/main" id="{24CC1869-D968-5C64-0147-29203FA6D430}"/>
              </a:ext>
            </a:extLst>
          </p:cNvPr>
          <p:cNvSpPr>
            <a:spLocks noGrp="1"/>
          </p:cNvSpPr>
          <p:nvPr>
            <p:ph type="sldNum" sz="quarter" idx="12"/>
          </p:nvPr>
        </p:nvSpPr>
        <p:spPr/>
        <p:txBody>
          <a:bodyPr/>
          <a:lstStyle/>
          <a:p>
            <a:fld id="{BE9E9CF8-411C-534F-ACCE-E5CD2A84B69C}" type="slidenum">
              <a:rPr lang="en-US" smtClean="0"/>
              <a:t>35</a:t>
            </a:fld>
            <a:endParaRPr lang="en-US"/>
          </a:p>
        </p:txBody>
      </p:sp>
    </p:spTree>
    <p:extLst>
      <p:ext uri="{BB962C8B-B14F-4D97-AF65-F5344CB8AC3E}">
        <p14:creationId xmlns:p14="http://schemas.microsoft.com/office/powerpoint/2010/main" val="2505614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B7C807-BA1E-908F-4399-680DD52984F6}"/>
              </a:ext>
            </a:extLst>
          </p:cNvPr>
          <p:cNvPicPr>
            <a:picLocks noChangeAspect="1"/>
          </p:cNvPicPr>
          <p:nvPr/>
        </p:nvPicPr>
        <p:blipFill>
          <a:blip r:embed="rId2"/>
          <a:stretch>
            <a:fillRect/>
          </a:stretch>
        </p:blipFill>
        <p:spPr>
          <a:xfrm>
            <a:off x="1110342" y="805543"/>
            <a:ext cx="9927771" cy="5029200"/>
          </a:xfrm>
          <a:prstGeom prst="rect">
            <a:avLst/>
          </a:prstGeom>
        </p:spPr>
      </p:pic>
    </p:spTree>
    <p:extLst>
      <p:ext uri="{BB962C8B-B14F-4D97-AF65-F5344CB8AC3E}">
        <p14:creationId xmlns:p14="http://schemas.microsoft.com/office/powerpoint/2010/main" val="3018872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182" y="488141"/>
            <a:ext cx="10874326" cy="565313"/>
          </a:xfrm>
          <a:prstGeom prst="rect">
            <a:avLst/>
          </a:prstGeom>
        </p:spPr>
        <p:txBody>
          <a:bodyPr vert="horz" wrap="square" lIns="0" tIns="11206" rIns="0" bIns="0" rtlCol="0" anchor="ctr">
            <a:spAutoFit/>
          </a:bodyPr>
          <a:lstStyle/>
          <a:p>
            <a:pPr marL="11206">
              <a:lnSpc>
                <a:spcPct val="100000"/>
              </a:lnSpc>
              <a:spcBef>
                <a:spcPts val="88"/>
              </a:spcBef>
            </a:pPr>
            <a:r>
              <a:rPr lang="en-US" sz="3600" b="1" dirty="0"/>
              <a:t>Redundancy and Correlation Analysis</a:t>
            </a:r>
            <a:r>
              <a:rPr lang="en-US" sz="3600" b="1" dirty="0">
                <a:cs typeface="+mj-cs"/>
              </a:rPr>
              <a:t>: </a:t>
            </a:r>
            <a:r>
              <a:rPr sz="3600" b="1" spc="-4" dirty="0">
                <a:cs typeface="Times New Roman"/>
              </a:rPr>
              <a:t>Chi-square</a:t>
            </a:r>
            <a:r>
              <a:rPr sz="3600" b="1" spc="-66" dirty="0">
                <a:cs typeface="Times New Roman"/>
              </a:rPr>
              <a:t> </a:t>
            </a:r>
            <a:r>
              <a:rPr sz="3600" b="1" dirty="0">
                <a:cs typeface="Times New Roman"/>
              </a:rPr>
              <a:t>Test</a:t>
            </a:r>
          </a:p>
        </p:txBody>
      </p:sp>
      <p:sp>
        <p:nvSpPr>
          <p:cNvPr id="3" name="object 3"/>
          <p:cNvSpPr txBox="1"/>
          <p:nvPr/>
        </p:nvSpPr>
        <p:spPr>
          <a:xfrm>
            <a:off x="661182" y="1098222"/>
            <a:ext cx="11000935" cy="861696"/>
          </a:xfrm>
          <a:prstGeom prst="rect">
            <a:avLst/>
          </a:prstGeom>
        </p:spPr>
        <p:txBody>
          <a:bodyPr vert="horz" wrap="square" lIns="0" tIns="80122" rIns="0" bIns="0" rtlCol="0">
            <a:spAutoFit/>
          </a:bodyPr>
          <a:lstStyle/>
          <a:p>
            <a:pPr marL="291368" indent="-258309">
              <a:spcBef>
                <a:spcPts val="631"/>
              </a:spcBef>
              <a:buClr>
                <a:srgbClr val="0B7A9C"/>
              </a:buClr>
              <a:buSzPct val="75000"/>
              <a:buFont typeface="Lucida Sans Unicode"/>
              <a:buChar char="•"/>
              <a:tabLst>
                <a:tab pos="291929" algn="l"/>
              </a:tabLst>
            </a:pPr>
            <a:r>
              <a:rPr lang="en-GB" sz="2471" spc="-4" dirty="0">
                <a:latin typeface="Times New Roman"/>
                <a:cs typeface="Times New Roman"/>
              </a:rPr>
              <a:t>A correlation relationship </a:t>
            </a:r>
            <a:r>
              <a:rPr lang="en-GB" sz="2471" spc="-9" dirty="0">
                <a:latin typeface="Times New Roman"/>
                <a:cs typeface="Times New Roman"/>
              </a:rPr>
              <a:t>between </a:t>
            </a:r>
            <a:r>
              <a:rPr lang="en-GB" sz="2471" spc="-4" dirty="0">
                <a:latin typeface="Times New Roman"/>
                <a:cs typeface="Times New Roman"/>
              </a:rPr>
              <a:t>two categorical </a:t>
            </a:r>
            <a:r>
              <a:rPr lang="en-GB" sz="2471" dirty="0">
                <a:latin typeface="Times New Roman"/>
                <a:cs typeface="Times New Roman"/>
              </a:rPr>
              <a:t> </a:t>
            </a:r>
            <a:r>
              <a:rPr lang="en-GB" sz="2471" spc="-4" dirty="0">
                <a:latin typeface="Times New Roman"/>
                <a:cs typeface="Times New Roman"/>
              </a:rPr>
              <a:t>(discrete)</a:t>
            </a:r>
            <a:r>
              <a:rPr lang="en-GB" sz="2471" spc="-18" dirty="0">
                <a:latin typeface="Times New Roman"/>
                <a:cs typeface="Times New Roman"/>
              </a:rPr>
              <a:t> </a:t>
            </a:r>
            <a:r>
              <a:rPr lang="en-GB" sz="2471" spc="-4" dirty="0">
                <a:latin typeface="Times New Roman"/>
                <a:cs typeface="Times New Roman"/>
              </a:rPr>
              <a:t>attributes,</a:t>
            </a:r>
            <a:r>
              <a:rPr lang="en-GB" sz="2471" spc="-31" dirty="0">
                <a:latin typeface="Times New Roman"/>
                <a:cs typeface="Times New Roman"/>
              </a:rPr>
              <a:t> </a:t>
            </a:r>
            <a:r>
              <a:rPr lang="en-GB" sz="2603" i="1" spc="190" dirty="0">
                <a:latin typeface="Times New Roman"/>
                <a:cs typeface="Times New Roman"/>
              </a:rPr>
              <a:t>A</a:t>
            </a:r>
            <a:r>
              <a:rPr lang="en-GB" sz="2603" i="1" spc="-31" dirty="0">
                <a:latin typeface="Times New Roman"/>
                <a:cs typeface="Times New Roman"/>
              </a:rPr>
              <a:t> </a:t>
            </a:r>
            <a:r>
              <a:rPr lang="en-GB" sz="2471" spc="-4" dirty="0">
                <a:latin typeface="Times New Roman"/>
                <a:cs typeface="Times New Roman"/>
              </a:rPr>
              <a:t>and</a:t>
            </a:r>
            <a:r>
              <a:rPr lang="en-GB" sz="2471" dirty="0">
                <a:latin typeface="Times New Roman"/>
                <a:cs typeface="Times New Roman"/>
              </a:rPr>
              <a:t> </a:t>
            </a:r>
            <a:r>
              <a:rPr lang="en-GB" sz="2603" i="1" spc="4" dirty="0">
                <a:latin typeface="Times New Roman"/>
                <a:cs typeface="Times New Roman"/>
              </a:rPr>
              <a:t>B,</a:t>
            </a:r>
            <a:r>
              <a:rPr lang="en-GB" sz="2603" i="1" spc="-35" dirty="0">
                <a:latin typeface="Times New Roman"/>
                <a:cs typeface="Times New Roman"/>
              </a:rPr>
              <a:t> </a:t>
            </a:r>
            <a:r>
              <a:rPr lang="en-GB" sz="2471" spc="-9" dirty="0">
                <a:latin typeface="Times New Roman"/>
                <a:cs typeface="Times New Roman"/>
              </a:rPr>
              <a:t>can</a:t>
            </a:r>
            <a:r>
              <a:rPr lang="en-GB" sz="2471" dirty="0">
                <a:latin typeface="Times New Roman"/>
                <a:cs typeface="Times New Roman"/>
              </a:rPr>
              <a:t> be</a:t>
            </a:r>
            <a:r>
              <a:rPr lang="en-GB" sz="2471" spc="-9" dirty="0">
                <a:latin typeface="Times New Roman"/>
                <a:cs typeface="Times New Roman"/>
              </a:rPr>
              <a:t> </a:t>
            </a:r>
            <a:r>
              <a:rPr lang="en-GB" sz="2471" spc="-4" dirty="0">
                <a:latin typeface="Times New Roman"/>
                <a:cs typeface="Times New Roman"/>
              </a:rPr>
              <a:t>discovered</a:t>
            </a:r>
            <a:r>
              <a:rPr lang="en-GB" sz="2471" spc="-9" dirty="0">
                <a:latin typeface="Times New Roman"/>
                <a:cs typeface="Times New Roman"/>
              </a:rPr>
              <a:t> </a:t>
            </a:r>
            <a:r>
              <a:rPr lang="en-GB" sz="2471" dirty="0">
                <a:latin typeface="Times New Roman"/>
                <a:cs typeface="Times New Roman"/>
              </a:rPr>
              <a:t>by</a:t>
            </a:r>
            <a:r>
              <a:rPr lang="en-GB" sz="2471" spc="-13" dirty="0">
                <a:latin typeface="Times New Roman"/>
                <a:cs typeface="Times New Roman"/>
              </a:rPr>
              <a:t> </a:t>
            </a:r>
            <a:r>
              <a:rPr lang="en-GB" sz="2471" spc="-4" dirty="0">
                <a:latin typeface="Times New Roman"/>
                <a:cs typeface="Times New Roman"/>
              </a:rPr>
              <a:t>a </a:t>
            </a:r>
            <a:r>
              <a:rPr lang="en-GB" sz="2471" spc="-604" dirty="0">
                <a:latin typeface="Times New Roman"/>
                <a:cs typeface="Times New Roman"/>
              </a:rPr>
              <a:t> </a:t>
            </a:r>
            <a:r>
              <a:rPr lang="en-GB" sz="2471" dirty="0">
                <a:latin typeface="Arial"/>
                <a:cs typeface="Arial"/>
              </a:rPr>
              <a:t>X</a:t>
            </a:r>
            <a:r>
              <a:rPr lang="en-GB" sz="2449" baseline="25525" dirty="0">
                <a:latin typeface="Arial"/>
                <a:cs typeface="Arial"/>
              </a:rPr>
              <a:t>2</a:t>
            </a:r>
            <a:r>
              <a:rPr lang="en-GB" sz="2449" spc="218" baseline="25525" dirty="0">
                <a:latin typeface="Arial"/>
                <a:cs typeface="Arial"/>
              </a:rPr>
              <a:t> </a:t>
            </a:r>
            <a:r>
              <a:rPr lang="en-GB" sz="2471" spc="-4" dirty="0">
                <a:latin typeface="Times New Roman"/>
                <a:cs typeface="Times New Roman"/>
              </a:rPr>
              <a:t>(</a:t>
            </a:r>
            <a:r>
              <a:rPr lang="en-GB" sz="2471" b="1" spc="-4" dirty="0">
                <a:latin typeface="Times New Roman"/>
                <a:cs typeface="Times New Roman"/>
              </a:rPr>
              <a:t>chi-square</a:t>
            </a:r>
            <a:r>
              <a:rPr lang="en-GB" sz="2471" spc="-4" dirty="0">
                <a:latin typeface="Times New Roman"/>
                <a:cs typeface="Times New Roman"/>
              </a:rPr>
              <a:t>)</a:t>
            </a:r>
            <a:r>
              <a:rPr lang="en-GB" sz="2471" spc="9" dirty="0">
                <a:latin typeface="Times New Roman"/>
                <a:cs typeface="Times New Roman"/>
              </a:rPr>
              <a:t> </a:t>
            </a:r>
            <a:r>
              <a:rPr lang="en-GB" sz="2471" spc="-4" dirty="0">
                <a:latin typeface="Times New Roman"/>
                <a:cs typeface="Times New Roman"/>
              </a:rPr>
              <a:t>test.</a:t>
            </a:r>
            <a:endParaRPr lang="en-GB" sz="2471" dirty="0">
              <a:latin typeface="Times New Roman"/>
              <a:cs typeface="Times New Roman"/>
            </a:endParaRPr>
          </a:p>
        </p:txBody>
      </p:sp>
      <p:sp>
        <p:nvSpPr>
          <p:cNvPr id="4" name="Slide Number Placeholder 3">
            <a:extLst>
              <a:ext uri="{FF2B5EF4-FFF2-40B4-BE49-F238E27FC236}">
                <a16:creationId xmlns:a16="http://schemas.microsoft.com/office/drawing/2014/main" id="{E4BEAE6C-A7ED-4EC7-8941-0568899F302E}"/>
              </a:ext>
            </a:extLst>
          </p:cNvPr>
          <p:cNvSpPr>
            <a:spLocks noGrp="1"/>
          </p:cNvSpPr>
          <p:nvPr>
            <p:ph type="sldNum" sz="quarter" idx="12"/>
          </p:nvPr>
        </p:nvSpPr>
        <p:spPr/>
        <p:txBody>
          <a:bodyPr/>
          <a:lstStyle/>
          <a:p>
            <a:fld id="{BE9E9CF8-411C-534F-ACCE-E5CD2A84B69C}" type="slidenum">
              <a:rPr lang="en-US" smtClean="0"/>
              <a:t>37</a:t>
            </a:fld>
            <a:endParaRPr lang="en-US"/>
          </a:p>
        </p:txBody>
      </p:sp>
      <p:sp>
        <p:nvSpPr>
          <p:cNvPr id="5" name="Rectangle 4">
            <a:extLst>
              <a:ext uri="{FF2B5EF4-FFF2-40B4-BE49-F238E27FC236}">
                <a16:creationId xmlns:a16="http://schemas.microsoft.com/office/drawing/2014/main" id="{832BCA20-5324-402B-900C-F2469C7BBA20}"/>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CFBF245-6775-430C-9FD6-C32E39BB47B8}"/>
              </a:ext>
            </a:extLst>
          </p:cNvPr>
          <p:cNvCxnSpPr/>
          <p:nvPr/>
        </p:nvCxnSpPr>
        <p:spPr>
          <a:xfrm>
            <a:off x="152400" y="109822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53F4D94-AF0D-7E5D-D7E7-888E8425B741}"/>
              </a:ext>
            </a:extLst>
          </p:cNvPr>
          <p:cNvPicPr>
            <a:picLocks noChangeAspect="1"/>
          </p:cNvPicPr>
          <p:nvPr/>
        </p:nvPicPr>
        <p:blipFill>
          <a:blip r:embed="rId2"/>
          <a:stretch>
            <a:fillRect/>
          </a:stretch>
        </p:blipFill>
        <p:spPr>
          <a:xfrm>
            <a:off x="1856935" y="2029352"/>
            <a:ext cx="8679767" cy="4455853"/>
          </a:xfrm>
          <a:prstGeom prst="rect">
            <a:avLst/>
          </a:prstGeom>
        </p:spPr>
      </p:pic>
    </p:spTree>
    <p:extLst>
      <p:ext uri="{BB962C8B-B14F-4D97-AF65-F5344CB8AC3E}">
        <p14:creationId xmlns:p14="http://schemas.microsoft.com/office/powerpoint/2010/main" val="2662160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96BD26-97FA-3F36-FC34-8046F0269D41}"/>
              </a:ext>
            </a:extLst>
          </p:cNvPr>
          <p:cNvSpPr>
            <a:spLocks noGrp="1"/>
          </p:cNvSpPr>
          <p:nvPr>
            <p:ph type="sldNum" sz="quarter" idx="12"/>
          </p:nvPr>
        </p:nvSpPr>
        <p:spPr/>
        <p:txBody>
          <a:bodyPr/>
          <a:lstStyle/>
          <a:p>
            <a:fld id="{BE9E9CF8-411C-534F-ACCE-E5CD2A84B69C}" type="slidenum">
              <a:rPr lang="en-US" smtClean="0"/>
              <a:t>38</a:t>
            </a:fld>
            <a:endParaRPr lang="en-US"/>
          </a:p>
        </p:txBody>
      </p:sp>
      <p:pic>
        <p:nvPicPr>
          <p:cNvPr id="6" name="Picture 5">
            <a:extLst>
              <a:ext uri="{FF2B5EF4-FFF2-40B4-BE49-F238E27FC236}">
                <a16:creationId xmlns:a16="http://schemas.microsoft.com/office/drawing/2014/main" id="{112B43E8-8C29-9FDF-0C62-93AF633C67D8}"/>
              </a:ext>
            </a:extLst>
          </p:cNvPr>
          <p:cNvPicPr>
            <a:picLocks noChangeAspect="1"/>
          </p:cNvPicPr>
          <p:nvPr/>
        </p:nvPicPr>
        <p:blipFill>
          <a:blip r:embed="rId2"/>
          <a:stretch>
            <a:fillRect/>
          </a:stretch>
        </p:blipFill>
        <p:spPr>
          <a:xfrm>
            <a:off x="1336430" y="422031"/>
            <a:ext cx="9467557" cy="5934319"/>
          </a:xfrm>
          <a:prstGeom prst="rect">
            <a:avLst/>
          </a:prstGeom>
        </p:spPr>
      </p:pic>
    </p:spTree>
    <p:extLst>
      <p:ext uri="{BB962C8B-B14F-4D97-AF65-F5344CB8AC3E}">
        <p14:creationId xmlns:p14="http://schemas.microsoft.com/office/powerpoint/2010/main" val="501847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639" y="426586"/>
            <a:ext cx="10030265" cy="688424"/>
          </a:xfrm>
          <a:prstGeom prst="rect">
            <a:avLst/>
          </a:prstGeom>
        </p:spPr>
        <p:txBody>
          <a:bodyPr vert="horz" wrap="square" lIns="0" tIns="11206" rIns="0" bIns="0" rtlCol="0" anchor="ctr">
            <a:spAutoFit/>
          </a:bodyPr>
          <a:lstStyle/>
          <a:p>
            <a:pPr marL="11206">
              <a:lnSpc>
                <a:spcPct val="100000"/>
              </a:lnSpc>
              <a:spcBef>
                <a:spcPts val="88"/>
              </a:spcBef>
            </a:pPr>
            <a:r>
              <a:rPr b="1" spc="-4" dirty="0">
                <a:cs typeface="Times New Roman"/>
              </a:rPr>
              <a:t>Chi-Square</a:t>
            </a:r>
            <a:r>
              <a:rPr b="1" spc="-53" dirty="0">
                <a:cs typeface="Times New Roman"/>
              </a:rPr>
              <a:t> </a:t>
            </a:r>
            <a:r>
              <a:rPr b="1" dirty="0">
                <a:cs typeface="Times New Roman"/>
              </a:rPr>
              <a:t>Calculation:</a:t>
            </a:r>
            <a:r>
              <a:rPr b="1" spc="-53" dirty="0">
                <a:cs typeface="Times New Roman"/>
              </a:rPr>
              <a:t> </a:t>
            </a:r>
            <a:r>
              <a:rPr b="1" dirty="0">
                <a:cs typeface="Times New Roman"/>
              </a:rPr>
              <a:t>An</a:t>
            </a:r>
            <a:r>
              <a:rPr b="1" spc="-22" dirty="0">
                <a:cs typeface="Times New Roman"/>
              </a:rPr>
              <a:t> </a:t>
            </a:r>
            <a:r>
              <a:rPr b="1" dirty="0">
                <a:cs typeface="Times New Roman"/>
              </a:rPr>
              <a:t>Example</a:t>
            </a:r>
          </a:p>
        </p:txBody>
      </p:sp>
      <p:sp>
        <p:nvSpPr>
          <p:cNvPr id="3" name="object 3"/>
          <p:cNvSpPr txBox="1"/>
          <p:nvPr/>
        </p:nvSpPr>
        <p:spPr>
          <a:xfrm>
            <a:off x="2493079" y="1286437"/>
            <a:ext cx="7018804" cy="1142972"/>
          </a:xfrm>
          <a:prstGeom prst="rect">
            <a:avLst/>
          </a:prstGeom>
        </p:spPr>
        <p:txBody>
          <a:bodyPr vert="horz" wrap="square" lIns="0" tIns="87406" rIns="0" bIns="0" rtlCol="0">
            <a:spAutoFit/>
          </a:bodyPr>
          <a:lstStyle/>
          <a:p>
            <a:pPr marL="268956" indent="-258309" algn="just">
              <a:spcBef>
                <a:spcPts val="688"/>
              </a:spcBef>
              <a:buClr>
                <a:srgbClr val="0B7A9C"/>
              </a:buClr>
              <a:buSzPct val="75000"/>
              <a:buFont typeface="Lucida Sans Unicode"/>
              <a:buChar char="•"/>
              <a:tabLst>
                <a:tab pos="269516" algn="l"/>
              </a:tabLst>
            </a:pPr>
            <a:r>
              <a:rPr sz="2118" spc="-4" dirty="0">
                <a:latin typeface="Times New Roman"/>
                <a:cs typeface="Times New Roman"/>
              </a:rPr>
              <a:t>Suppose</a:t>
            </a:r>
            <a:r>
              <a:rPr sz="2118" spc="-18" dirty="0">
                <a:latin typeface="Times New Roman"/>
                <a:cs typeface="Times New Roman"/>
              </a:rPr>
              <a:t> </a:t>
            </a:r>
            <a:r>
              <a:rPr sz="2118" dirty="0">
                <a:latin typeface="Times New Roman"/>
                <a:cs typeface="Times New Roman"/>
              </a:rPr>
              <a:t>that</a:t>
            </a:r>
            <a:r>
              <a:rPr sz="2118" spc="-22" dirty="0">
                <a:latin typeface="Times New Roman"/>
                <a:cs typeface="Times New Roman"/>
              </a:rPr>
              <a:t> </a:t>
            </a:r>
            <a:r>
              <a:rPr sz="2118" dirty="0">
                <a:latin typeface="Times New Roman"/>
                <a:cs typeface="Times New Roman"/>
              </a:rPr>
              <a:t>a</a:t>
            </a:r>
            <a:r>
              <a:rPr sz="2118" spc="-4" dirty="0">
                <a:latin typeface="Times New Roman"/>
                <a:cs typeface="Times New Roman"/>
              </a:rPr>
              <a:t> </a:t>
            </a:r>
            <a:r>
              <a:rPr sz="2118" dirty="0">
                <a:latin typeface="Times New Roman"/>
                <a:cs typeface="Times New Roman"/>
              </a:rPr>
              <a:t>group</a:t>
            </a:r>
            <a:r>
              <a:rPr sz="2118" spc="-18" dirty="0">
                <a:latin typeface="Times New Roman"/>
                <a:cs typeface="Times New Roman"/>
              </a:rPr>
              <a:t> </a:t>
            </a:r>
            <a:r>
              <a:rPr sz="2118" dirty="0">
                <a:latin typeface="Times New Roman"/>
                <a:cs typeface="Times New Roman"/>
              </a:rPr>
              <a:t>of</a:t>
            </a:r>
            <a:r>
              <a:rPr sz="2118" spc="-9" dirty="0">
                <a:latin typeface="Times New Roman"/>
                <a:cs typeface="Times New Roman"/>
              </a:rPr>
              <a:t> </a:t>
            </a:r>
            <a:r>
              <a:rPr sz="2118" dirty="0">
                <a:latin typeface="Times New Roman"/>
                <a:cs typeface="Times New Roman"/>
              </a:rPr>
              <a:t>1,500</a:t>
            </a:r>
            <a:r>
              <a:rPr sz="2118" spc="-4" dirty="0">
                <a:latin typeface="Times New Roman"/>
                <a:cs typeface="Times New Roman"/>
              </a:rPr>
              <a:t> </a:t>
            </a:r>
            <a:r>
              <a:rPr sz="2118" dirty="0">
                <a:latin typeface="Times New Roman"/>
                <a:cs typeface="Times New Roman"/>
              </a:rPr>
              <a:t>people</a:t>
            </a:r>
            <a:r>
              <a:rPr sz="2118" spc="-26" dirty="0">
                <a:latin typeface="Times New Roman"/>
                <a:cs typeface="Times New Roman"/>
              </a:rPr>
              <a:t> </a:t>
            </a:r>
            <a:r>
              <a:rPr sz="2118" spc="-4" dirty="0">
                <a:latin typeface="Times New Roman"/>
                <a:cs typeface="Times New Roman"/>
              </a:rPr>
              <a:t>was</a:t>
            </a:r>
            <a:r>
              <a:rPr sz="2118" spc="4" dirty="0">
                <a:latin typeface="Times New Roman"/>
                <a:cs typeface="Times New Roman"/>
              </a:rPr>
              <a:t> </a:t>
            </a:r>
            <a:r>
              <a:rPr sz="2118" dirty="0">
                <a:latin typeface="Times New Roman"/>
                <a:cs typeface="Times New Roman"/>
              </a:rPr>
              <a:t>surveyed.</a:t>
            </a:r>
          </a:p>
          <a:p>
            <a:pPr marL="268956" marR="4483" indent="-258309" algn="just">
              <a:spcBef>
                <a:spcPts val="604"/>
              </a:spcBef>
              <a:buClr>
                <a:srgbClr val="0B7A9C"/>
              </a:buClr>
              <a:buSzPct val="75000"/>
              <a:buFont typeface="Lucida Sans Unicode"/>
              <a:buChar char="•"/>
              <a:tabLst>
                <a:tab pos="269516" algn="l"/>
              </a:tabLst>
            </a:pPr>
            <a:r>
              <a:rPr sz="2118" spc="-4" dirty="0">
                <a:latin typeface="Times New Roman"/>
                <a:cs typeface="Times New Roman"/>
              </a:rPr>
              <a:t>The</a:t>
            </a:r>
            <a:r>
              <a:rPr sz="2118" spc="-31" dirty="0">
                <a:latin typeface="Times New Roman"/>
                <a:cs typeface="Times New Roman"/>
              </a:rPr>
              <a:t> </a:t>
            </a:r>
            <a:r>
              <a:rPr sz="2118" dirty="0">
                <a:latin typeface="Times New Roman"/>
                <a:cs typeface="Times New Roman"/>
              </a:rPr>
              <a:t>observed</a:t>
            </a:r>
            <a:r>
              <a:rPr sz="2118" spc="-18" dirty="0">
                <a:latin typeface="Times New Roman"/>
                <a:cs typeface="Times New Roman"/>
              </a:rPr>
              <a:t> </a:t>
            </a:r>
            <a:r>
              <a:rPr sz="2118" spc="-4" dirty="0">
                <a:latin typeface="Times New Roman"/>
                <a:cs typeface="Times New Roman"/>
              </a:rPr>
              <a:t>frequency</a:t>
            </a:r>
            <a:r>
              <a:rPr sz="2118" spc="-18" dirty="0">
                <a:latin typeface="Times New Roman"/>
                <a:cs typeface="Times New Roman"/>
              </a:rPr>
              <a:t> </a:t>
            </a:r>
            <a:r>
              <a:rPr sz="2118" dirty="0">
                <a:latin typeface="Times New Roman"/>
                <a:cs typeface="Times New Roman"/>
              </a:rPr>
              <a:t>(or</a:t>
            </a:r>
            <a:r>
              <a:rPr sz="2118" spc="-4" dirty="0">
                <a:latin typeface="Times New Roman"/>
                <a:cs typeface="Times New Roman"/>
              </a:rPr>
              <a:t> </a:t>
            </a:r>
            <a:r>
              <a:rPr sz="2118" dirty="0">
                <a:latin typeface="Times New Roman"/>
                <a:cs typeface="Times New Roman"/>
              </a:rPr>
              <a:t>count)</a:t>
            </a:r>
            <a:r>
              <a:rPr sz="2118" spc="-22" dirty="0">
                <a:latin typeface="Times New Roman"/>
                <a:cs typeface="Times New Roman"/>
              </a:rPr>
              <a:t> </a:t>
            </a:r>
            <a:r>
              <a:rPr sz="2118" dirty="0">
                <a:latin typeface="Times New Roman"/>
                <a:cs typeface="Times New Roman"/>
              </a:rPr>
              <a:t>of</a:t>
            </a:r>
            <a:r>
              <a:rPr sz="2118" spc="-4" dirty="0">
                <a:latin typeface="Times New Roman"/>
                <a:cs typeface="Times New Roman"/>
              </a:rPr>
              <a:t> </a:t>
            </a:r>
            <a:r>
              <a:rPr sz="2118" dirty="0">
                <a:latin typeface="Times New Roman"/>
                <a:cs typeface="Times New Roman"/>
              </a:rPr>
              <a:t>each</a:t>
            </a:r>
            <a:r>
              <a:rPr sz="2118" spc="-26" dirty="0">
                <a:latin typeface="Times New Roman"/>
                <a:cs typeface="Times New Roman"/>
              </a:rPr>
              <a:t> </a:t>
            </a:r>
            <a:r>
              <a:rPr sz="2118" dirty="0">
                <a:latin typeface="Times New Roman"/>
                <a:cs typeface="Times New Roman"/>
              </a:rPr>
              <a:t>possible</a:t>
            </a:r>
            <a:r>
              <a:rPr sz="2118" spc="-13" dirty="0">
                <a:latin typeface="Times New Roman"/>
                <a:cs typeface="Times New Roman"/>
              </a:rPr>
              <a:t> </a:t>
            </a:r>
            <a:r>
              <a:rPr sz="2118" dirty="0">
                <a:latin typeface="Times New Roman"/>
                <a:cs typeface="Times New Roman"/>
              </a:rPr>
              <a:t>joint</a:t>
            </a:r>
            <a:r>
              <a:rPr sz="2118" spc="-35" dirty="0">
                <a:latin typeface="Times New Roman"/>
                <a:cs typeface="Times New Roman"/>
              </a:rPr>
              <a:t> </a:t>
            </a:r>
            <a:r>
              <a:rPr sz="2118" dirty="0">
                <a:latin typeface="Times New Roman"/>
                <a:cs typeface="Times New Roman"/>
              </a:rPr>
              <a:t>event </a:t>
            </a:r>
            <a:r>
              <a:rPr sz="2118" spc="-516" dirty="0">
                <a:latin typeface="Times New Roman"/>
                <a:cs typeface="Times New Roman"/>
              </a:rPr>
              <a:t> </a:t>
            </a:r>
            <a:r>
              <a:rPr sz="2118" dirty="0">
                <a:latin typeface="Times New Roman"/>
                <a:cs typeface="Times New Roman"/>
              </a:rPr>
              <a:t>is</a:t>
            </a:r>
            <a:r>
              <a:rPr sz="2118" spc="-26" dirty="0">
                <a:latin typeface="Times New Roman"/>
                <a:cs typeface="Times New Roman"/>
              </a:rPr>
              <a:t> </a:t>
            </a:r>
            <a:r>
              <a:rPr sz="2118" spc="-4" dirty="0">
                <a:latin typeface="Times New Roman"/>
                <a:cs typeface="Times New Roman"/>
              </a:rPr>
              <a:t>summarized</a:t>
            </a:r>
            <a:r>
              <a:rPr sz="2118" dirty="0">
                <a:latin typeface="Times New Roman"/>
                <a:cs typeface="Times New Roman"/>
              </a:rPr>
              <a:t> in</a:t>
            </a:r>
            <a:r>
              <a:rPr sz="2118" spc="-4" dirty="0">
                <a:latin typeface="Times New Roman"/>
                <a:cs typeface="Times New Roman"/>
              </a:rPr>
              <a:t> </a:t>
            </a:r>
            <a:r>
              <a:rPr sz="2118" dirty="0">
                <a:latin typeface="Times New Roman"/>
                <a:cs typeface="Times New Roman"/>
              </a:rPr>
              <a:t>the</a:t>
            </a:r>
            <a:r>
              <a:rPr sz="2118" spc="-22" dirty="0">
                <a:latin typeface="Times New Roman"/>
                <a:cs typeface="Times New Roman"/>
              </a:rPr>
              <a:t> </a:t>
            </a:r>
            <a:r>
              <a:rPr sz="2118" dirty="0">
                <a:latin typeface="Times New Roman"/>
                <a:cs typeface="Times New Roman"/>
              </a:rPr>
              <a:t>contingency</a:t>
            </a:r>
            <a:r>
              <a:rPr sz="2118" spc="-35" dirty="0">
                <a:latin typeface="Times New Roman"/>
                <a:cs typeface="Times New Roman"/>
              </a:rPr>
              <a:t> </a:t>
            </a:r>
            <a:r>
              <a:rPr sz="2118" dirty="0">
                <a:latin typeface="Times New Roman"/>
                <a:cs typeface="Times New Roman"/>
              </a:rPr>
              <a:t>table</a:t>
            </a:r>
            <a:r>
              <a:rPr sz="2118" spc="-26" dirty="0">
                <a:latin typeface="Times New Roman"/>
                <a:cs typeface="Times New Roman"/>
              </a:rPr>
              <a:t> </a:t>
            </a:r>
            <a:r>
              <a:rPr sz="2118" spc="-4" dirty="0">
                <a:latin typeface="Times New Roman"/>
                <a:cs typeface="Times New Roman"/>
              </a:rPr>
              <a:t>shown</a:t>
            </a:r>
            <a:endParaRPr sz="2118" dirty="0">
              <a:latin typeface="Times New Roman"/>
              <a:cs typeface="Times New Roman"/>
            </a:endParaRPr>
          </a:p>
        </p:txBody>
      </p:sp>
      <p:sp>
        <p:nvSpPr>
          <p:cNvPr id="5" name="object 5"/>
          <p:cNvSpPr txBox="1"/>
          <p:nvPr/>
        </p:nvSpPr>
        <p:spPr>
          <a:xfrm>
            <a:off x="2470667" y="4321437"/>
            <a:ext cx="6975662" cy="1435721"/>
          </a:xfrm>
          <a:prstGeom prst="rect">
            <a:avLst/>
          </a:prstGeom>
        </p:spPr>
        <p:txBody>
          <a:bodyPr vert="horz" wrap="square" lIns="0" tIns="21851" rIns="0" bIns="0" rtlCol="0">
            <a:spAutoFit/>
          </a:bodyPr>
          <a:lstStyle/>
          <a:p>
            <a:pPr marL="291368" marR="275119" indent="-258309" algn="just">
              <a:lnSpc>
                <a:spcPts val="2541"/>
              </a:lnSpc>
              <a:spcBef>
                <a:spcPts val="172"/>
              </a:spcBef>
              <a:buClr>
                <a:srgbClr val="0B7A9C"/>
              </a:buClr>
              <a:buSzPct val="75000"/>
              <a:buFont typeface="Lucida Sans Unicode"/>
              <a:buChar char="•"/>
              <a:tabLst>
                <a:tab pos="291929" algn="l"/>
              </a:tabLst>
            </a:pPr>
            <a:r>
              <a:rPr sz="2118" spc="-4" dirty="0">
                <a:latin typeface="Times New Roman"/>
                <a:cs typeface="Times New Roman"/>
              </a:rPr>
              <a:t>The numbers </a:t>
            </a:r>
            <a:r>
              <a:rPr sz="2118" dirty="0">
                <a:latin typeface="Times New Roman"/>
                <a:cs typeface="Times New Roman"/>
              </a:rPr>
              <a:t>in parentheses are the expected </a:t>
            </a:r>
            <a:r>
              <a:rPr sz="2118" spc="-4" dirty="0">
                <a:latin typeface="Times New Roman"/>
                <a:cs typeface="Times New Roman"/>
              </a:rPr>
              <a:t>frequencies </a:t>
            </a:r>
            <a:r>
              <a:rPr sz="2118" dirty="0">
                <a:latin typeface="Times New Roman"/>
                <a:cs typeface="Times New Roman"/>
              </a:rPr>
              <a:t> </a:t>
            </a:r>
            <a:r>
              <a:rPr sz="2118" spc="-4" dirty="0">
                <a:latin typeface="Times New Roman"/>
                <a:cs typeface="Times New Roman"/>
              </a:rPr>
              <a:t>(calculated</a:t>
            </a:r>
            <a:r>
              <a:rPr sz="2118" spc="-49" dirty="0">
                <a:latin typeface="Times New Roman"/>
                <a:cs typeface="Times New Roman"/>
              </a:rPr>
              <a:t> </a:t>
            </a:r>
            <a:r>
              <a:rPr sz="2118" dirty="0">
                <a:latin typeface="Times New Roman"/>
                <a:cs typeface="Times New Roman"/>
              </a:rPr>
              <a:t>based</a:t>
            </a:r>
            <a:r>
              <a:rPr sz="2118" spc="-13" dirty="0">
                <a:latin typeface="Times New Roman"/>
                <a:cs typeface="Times New Roman"/>
              </a:rPr>
              <a:t> </a:t>
            </a:r>
            <a:r>
              <a:rPr sz="2118" dirty="0">
                <a:latin typeface="Times New Roman"/>
                <a:cs typeface="Times New Roman"/>
              </a:rPr>
              <a:t>on the</a:t>
            </a:r>
            <a:r>
              <a:rPr sz="2118" spc="-13" dirty="0">
                <a:latin typeface="Times New Roman"/>
                <a:cs typeface="Times New Roman"/>
              </a:rPr>
              <a:t> </a:t>
            </a:r>
            <a:r>
              <a:rPr sz="2118" dirty="0">
                <a:latin typeface="Times New Roman"/>
                <a:cs typeface="Times New Roman"/>
              </a:rPr>
              <a:t>data</a:t>
            </a:r>
            <a:r>
              <a:rPr sz="2118" spc="-22" dirty="0">
                <a:latin typeface="Times New Roman"/>
                <a:cs typeface="Times New Roman"/>
              </a:rPr>
              <a:t> </a:t>
            </a:r>
            <a:r>
              <a:rPr sz="2118" dirty="0">
                <a:latin typeface="Times New Roman"/>
                <a:cs typeface="Times New Roman"/>
              </a:rPr>
              <a:t>distribution</a:t>
            </a:r>
            <a:r>
              <a:rPr sz="2118" spc="-44" dirty="0">
                <a:latin typeface="Times New Roman"/>
                <a:cs typeface="Times New Roman"/>
              </a:rPr>
              <a:t> </a:t>
            </a:r>
            <a:r>
              <a:rPr sz="2118" spc="-4" dirty="0">
                <a:latin typeface="Times New Roman"/>
                <a:cs typeface="Times New Roman"/>
              </a:rPr>
              <a:t>for</a:t>
            </a:r>
            <a:r>
              <a:rPr sz="2118" dirty="0">
                <a:latin typeface="Times New Roman"/>
                <a:cs typeface="Times New Roman"/>
              </a:rPr>
              <a:t> both</a:t>
            </a:r>
            <a:r>
              <a:rPr sz="2118" spc="-4" dirty="0">
                <a:latin typeface="Times New Roman"/>
                <a:cs typeface="Times New Roman"/>
              </a:rPr>
              <a:t> attributes </a:t>
            </a:r>
            <a:r>
              <a:rPr sz="2118" spc="-516" dirty="0">
                <a:latin typeface="Times New Roman"/>
                <a:cs typeface="Times New Roman"/>
              </a:rPr>
              <a:t> </a:t>
            </a:r>
            <a:r>
              <a:rPr sz="2118" dirty="0">
                <a:latin typeface="Times New Roman"/>
                <a:cs typeface="Times New Roman"/>
              </a:rPr>
              <a:t>using</a:t>
            </a:r>
            <a:r>
              <a:rPr sz="2118" spc="-26" dirty="0">
                <a:latin typeface="Times New Roman"/>
                <a:cs typeface="Times New Roman"/>
              </a:rPr>
              <a:t> </a:t>
            </a:r>
            <a:r>
              <a:rPr sz="2118" spc="-4" dirty="0">
                <a:latin typeface="Times New Roman"/>
                <a:cs typeface="Times New Roman"/>
              </a:rPr>
              <a:t>Equation</a:t>
            </a:r>
            <a:r>
              <a:rPr sz="2118" spc="-22" dirty="0">
                <a:latin typeface="Times New Roman"/>
                <a:cs typeface="Times New Roman"/>
              </a:rPr>
              <a:t> </a:t>
            </a:r>
            <a:r>
              <a:rPr sz="2206" b="1" i="1" dirty="0">
                <a:latin typeface="Times New Roman"/>
                <a:cs typeface="Times New Roman"/>
              </a:rPr>
              <a:t>e</a:t>
            </a:r>
            <a:r>
              <a:rPr sz="2184" b="1" i="1" baseline="-20202" dirty="0">
                <a:latin typeface="Times New Roman"/>
                <a:cs typeface="Times New Roman"/>
              </a:rPr>
              <a:t>ij</a:t>
            </a:r>
            <a:r>
              <a:rPr sz="2118" dirty="0">
                <a:latin typeface="Times New Roman"/>
                <a:cs typeface="Times New Roman"/>
              </a:rPr>
              <a:t>).</a:t>
            </a:r>
          </a:p>
          <a:p>
            <a:pPr marL="291368" indent="-258309" algn="just">
              <a:spcBef>
                <a:spcPts val="424"/>
              </a:spcBef>
              <a:buClr>
                <a:srgbClr val="0B7A9C"/>
              </a:buClr>
              <a:buSzPct val="75000"/>
              <a:buFont typeface="Lucida Sans Unicode"/>
              <a:buChar char="•"/>
              <a:tabLst>
                <a:tab pos="291929" algn="l"/>
              </a:tabLst>
            </a:pPr>
            <a:r>
              <a:rPr sz="2471" spc="-4" dirty="0">
                <a:latin typeface="Times New Roman"/>
                <a:cs typeface="Times New Roman"/>
              </a:rPr>
              <a:t>Are</a:t>
            </a:r>
            <a:r>
              <a:rPr sz="2471" dirty="0">
                <a:latin typeface="Times New Roman"/>
                <a:cs typeface="Times New Roman"/>
              </a:rPr>
              <a:t> </a:t>
            </a:r>
            <a:r>
              <a:rPr sz="2603" b="1" i="1" spc="-49" dirty="0">
                <a:latin typeface="Times New Roman"/>
                <a:cs typeface="Times New Roman"/>
              </a:rPr>
              <a:t>like_science_fiction</a:t>
            </a:r>
            <a:r>
              <a:rPr sz="2603" b="1" i="1" spc="-13" dirty="0">
                <a:latin typeface="Times New Roman"/>
                <a:cs typeface="Times New Roman"/>
              </a:rPr>
              <a:t> </a:t>
            </a:r>
            <a:r>
              <a:rPr sz="2471" spc="-4" dirty="0">
                <a:latin typeface="Times New Roman"/>
                <a:cs typeface="Times New Roman"/>
              </a:rPr>
              <a:t>and</a:t>
            </a:r>
            <a:r>
              <a:rPr sz="2471" spc="9" dirty="0">
                <a:latin typeface="Times New Roman"/>
                <a:cs typeface="Times New Roman"/>
              </a:rPr>
              <a:t> </a:t>
            </a:r>
            <a:r>
              <a:rPr sz="2603" b="1" i="1" spc="-35" dirty="0">
                <a:latin typeface="Times New Roman"/>
                <a:cs typeface="Times New Roman"/>
              </a:rPr>
              <a:t>play_chess</a:t>
            </a:r>
            <a:r>
              <a:rPr sz="2603" b="1" i="1" spc="-49" dirty="0">
                <a:latin typeface="Times New Roman"/>
                <a:cs typeface="Times New Roman"/>
              </a:rPr>
              <a:t> </a:t>
            </a:r>
            <a:r>
              <a:rPr sz="2471" spc="-4" dirty="0">
                <a:latin typeface="Times New Roman"/>
                <a:cs typeface="Times New Roman"/>
              </a:rPr>
              <a:t>correlated?</a:t>
            </a:r>
            <a:endParaRPr sz="2471" dirty="0">
              <a:latin typeface="Times New Roman"/>
              <a:cs typeface="Times New Roman"/>
            </a:endParaRPr>
          </a:p>
        </p:txBody>
      </p:sp>
      <p:graphicFrame>
        <p:nvGraphicFramePr>
          <p:cNvPr id="6" name="object 6"/>
          <p:cNvGraphicFramePr>
            <a:graphicFrameLocks noGrp="1"/>
          </p:cNvGraphicFramePr>
          <p:nvPr/>
        </p:nvGraphicFramePr>
        <p:xfrm>
          <a:off x="2789362" y="2542839"/>
          <a:ext cx="6590739" cy="1783076"/>
        </p:xfrm>
        <a:graphic>
          <a:graphicData uri="http://schemas.openxmlformats.org/drawingml/2006/table">
            <a:tbl>
              <a:tblPr firstRow="1" bandRow="1">
                <a:tableStyleId>{2D5ABB26-0587-4C30-8999-92F81FD0307C}</a:tableStyleId>
              </a:tblPr>
              <a:tblGrid>
                <a:gridCol w="2399179">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1698812">
                  <a:extLst>
                    <a:ext uri="{9D8B030D-6E8A-4147-A177-3AD203B41FA5}">
                      <a16:colId xmlns:a16="http://schemas.microsoft.com/office/drawing/2014/main" val="20002"/>
                    </a:ext>
                  </a:extLst>
                </a:gridCol>
                <a:gridCol w="1264023">
                  <a:extLst>
                    <a:ext uri="{9D8B030D-6E8A-4147-A177-3AD203B41FA5}">
                      <a16:colId xmlns:a16="http://schemas.microsoft.com/office/drawing/2014/main" val="20003"/>
                    </a:ext>
                  </a:extLst>
                </a:gridCol>
              </a:tblGrid>
              <a:tr h="568137">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0170">
                        <a:lnSpc>
                          <a:spcPct val="100000"/>
                        </a:lnSpc>
                        <a:spcBef>
                          <a:spcPts val="340"/>
                        </a:spcBef>
                      </a:pPr>
                      <a:r>
                        <a:rPr sz="1600" spc="-5" dirty="0">
                          <a:latin typeface="Tahoma"/>
                          <a:cs typeface="Tahoma"/>
                        </a:rPr>
                        <a:t>Play</a:t>
                      </a:r>
                      <a:r>
                        <a:rPr sz="1600" spc="-50" dirty="0">
                          <a:latin typeface="Tahoma"/>
                          <a:cs typeface="Tahoma"/>
                        </a:rPr>
                        <a:t> </a:t>
                      </a:r>
                      <a:r>
                        <a:rPr sz="1600" spc="-5" dirty="0">
                          <a:latin typeface="Tahoma"/>
                          <a:cs typeface="Tahoma"/>
                        </a:rPr>
                        <a:t>chess</a:t>
                      </a:r>
                      <a:endParaRPr sz="1600">
                        <a:latin typeface="Tahoma"/>
                        <a:cs typeface="Tahoma"/>
                      </a:endParaRPr>
                    </a:p>
                  </a:txBody>
                  <a:tcPr marL="0" marR="0" marT="38100" marB="0">
                    <a:lnL w="1905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0805">
                        <a:lnSpc>
                          <a:spcPct val="100000"/>
                        </a:lnSpc>
                        <a:spcBef>
                          <a:spcPts val="340"/>
                        </a:spcBef>
                      </a:pPr>
                      <a:r>
                        <a:rPr sz="1600" spc="-5" dirty="0">
                          <a:latin typeface="Tahoma"/>
                          <a:cs typeface="Tahoma"/>
                        </a:rPr>
                        <a:t>Not</a:t>
                      </a:r>
                      <a:r>
                        <a:rPr sz="1600" spc="-40" dirty="0">
                          <a:latin typeface="Tahoma"/>
                          <a:cs typeface="Tahoma"/>
                        </a:rPr>
                        <a:t> </a:t>
                      </a:r>
                      <a:r>
                        <a:rPr sz="1600" spc="-5" dirty="0">
                          <a:latin typeface="Tahoma"/>
                          <a:cs typeface="Tahoma"/>
                        </a:rPr>
                        <a:t>play</a:t>
                      </a:r>
                      <a:r>
                        <a:rPr sz="1600" spc="-10" dirty="0">
                          <a:latin typeface="Tahoma"/>
                          <a:cs typeface="Tahoma"/>
                        </a:rPr>
                        <a:t> </a:t>
                      </a:r>
                      <a:r>
                        <a:rPr sz="1600" spc="-5" dirty="0">
                          <a:latin typeface="Tahoma"/>
                          <a:cs typeface="Tahoma"/>
                        </a:rPr>
                        <a:t>chess</a:t>
                      </a:r>
                      <a:endParaRPr sz="1600">
                        <a:latin typeface="Tahoma"/>
                        <a:cs typeface="Tahoma"/>
                      </a:endParaRPr>
                    </a:p>
                  </a:txBody>
                  <a:tcPr marL="0" marR="0" marT="3810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0805">
                        <a:lnSpc>
                          <a:spcPct val="100000"/>
                        </a:lnSpc>
                        <a:spcBef>
                          <a:spcPts val="340"/>
                        </a:spcBef>
                      </a:pPr>
                      <a:r>
                        <a:rPr sz="1600" dirty="0">
                          <a:latin typeface="Tahoma"/>
                          <a:cs typeface="Tahoma"/>
                        </a:rPr>
                        <a:t>Sum</a:t>
                      </a:r>
                      <a:r>
                        <a:rPr sz="1600" spc="-65" dirty="0">
                          <a:latin typeface="Tahoma"/>
                          <a:cs typeface="Tahoma"/>
                        </a:rPr>
                        <a:t> </a:t>
                      </a:r>
                      <a:r>
                        <a:rPr sz="1600" spc="-10" dirty="0">
                          <a:latin typeface="Tahoma"/>
                          <a:cs typeface="Tahoma"/>
                        </a:rPr>
                        <a:t>(row)</a:t>
                      </a:r>
                      <a:endParaRPr sz="1600">
                        <a:latin typeface="Tahoma"/>
                        <a:cs typeface="Tahoma"/>
                      </a:endParaRPr>
                    </a:p>
                  </a:txBody>
                  <a:tcPr marL="0" marR="0" marT="3810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1138">
                <a:tc>
                  <a:txBody>
                    <a:bodyPr/>
                    <a:lstStyle/>
                    <a:p>
                      <a:pPr marL="90170">
                        <a:lnSpc>
                          <a:spcPct val="100000"/>
                        </a:lnSpc>
                        <a:spcBef>
                          <a:spcPts val="345"/>
                        </a:spcBef>
                      </a:pPr>
                      <a:r>
                        <a:rPr sz="1600" spc="-5" dirty="0">
                          <a:latin typeface="Tahoma"/>
                          <a:cs typeface="Tahoma"/>
                        </a:rPr>
                        <a:t>Like</a:t>
                      </a:r>
                      <a:r>
                        <a:rPr sz="1600" spc="-35" dirty="0">
                          <a:latin typeface="Tahoma"/>
                          <a:cs typeface="Tahoma"/>
                        </a:rPr>
                        <a:t> </a:t>
                      </a:r>
                      <a:r>
                        <a:rPr sz="1600" spc="-5" dirty="0">
                          <a:latin typeface="Tahoma"/>
                          <a:cs typeface="Tahoma"/>
                        </a:rPr>
                        <a:t>science</a:t>
                      </a:r>
                      <a:r>
                        <a:rPr sz="1600" spc="-30" dirty="0">
                          <a:latin typeface="Tahoma"/>
                          <a:cs typeface="Tahoma"/>
                        </a:rPr>
                        <a:t> </a:t>
                      </a:r>
                      <a:r>
                        <a:rPr sz="1600" spc="-5" dirty="0">
                          <a:latin typeface="Tahoma"/>
                          <a:cs typeface="Tahoma"/>
                        </a:rPr>
                        <a:t>fiction</a:t>
                      </a:r>
                      <a:endParaRPr sz="1600">
                        <a:latin typeface="Tahoma"/>
                        <a:cs typeface="Tahoma"/>
                      </a:endParaRPr>
                    </a:p>
                  </a:txBody>
                  <a:tcPr marL="0" marR="0" marT="3866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45"/>
                        </a:spcBef>
                      </a:pPr>
                      <a:r>
                        <a:rPr sz="1600" spc="-5" dirty="0">
                          <a:latin typeface="Tahoma"/>
                          <a:cs typeface="Tahoma"/>
                        </a:rPr>
                        <a:t>250(90)</a:t>
                      </a:r>
                      <a:endParaRPr sz="1600">
                        <a:latin typeface="Tahoma"/>
                        <a:cs typeface="Tahoma"/>
                      </a:endParaRPr>
                    </a:p>
                  </a:txBody>
                  <a:tcPr marL="0" marR="0" marT="3866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45"/>
                        </a:spcBef>
                      </a:pPr>
                      <a:r>
                        <a:rPr sz="1600" spc="-5" dirty="0">
                          <a:latin typeface="Tahoma"/>
                          <a:cs typeface="Tahoma"/>
                        </a:rPr>
                        <a:t>200(360)</a:t>
                      </a:r>
                      <a:endParaRPr sz="1600">
                        <a:latin typeface="Tahoma"/>
                        <a:cs typeface="Tahoma"/>
                      </a:endParaRPr>
                    </a:p>
                  </a:txBody>
                  <a:tcPr marL="0" marR="0" marT="386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45"/>
                        </a:spcBef>
                      </a:pPr>
                      <a:r>
                        <a:rPr sz="1600" dirty="0">
                          <a:latin typeface="Tahoma"/>
                          <a:cs typeface="Tahoma"/>
                        </a:rPr>
                        <a:t>450</a:t>
                      </a:r>
                      <a:endParaRPr sz="1600">
                        <a:latin typeface="Tahoma"/>
                        <a:cs typeface="Tahoma"/>
                      </a:endParaRPr>
                    </a:p>
                  </a:txBody>
                  <a:tcPr marL="0" marR="0" marT="3866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72663">
                <a:tc>
                  <a:txBody>
                    <a:bodyPr/>
                    <a:lstStyle/>
                    <a:p>
                      <a:pPr marL="90170">
                        <a:lnSpc>
                          <a:spcPct val="100000"/>
                        </a:lnSpc>
                        <a:spcBef>
                          <a:spcPts val="335"/>
                        </a:spcBef>
                      </a:pPr>
                      <a:r>
                        <a:rPr sz="1600" spc="-5" dirty="0">
                          <a:latin typeface="Tahoma"/>
                          <a:cs typeface="Tahoma"/>
                        </a:rPr>
                        <a:t>Not</a:t>
                      </a:r>
                      <a:r>
                        <a:rPr sz="1600" spc="-35" dirty="0">
                          <a:latin typeface="Tahoma"/>
                          <a:cs typeface="Tahoma"/>
                        </a:rPr>
                        <a:t> </a:t>
                      </a:r>
                      <a:r>
                        <a:rPr sz="1600" spc="-5" dirty="0">
                          <a:latin typeface="Tahoma"/>
                          <a:cs typeface="Tahoma"/>
                        </a:rPr>
                        <a:t>like</a:t>
                      </a:r>
                      <a:r>
                        <a:rPr sz="1600" spc="-10" dirty="0">
                          <a:latin typeface="Tahoma"/>
                          <a:cs typeface="Tahoma"/>
                        </a:rPr>
                        <a:t> </a:t>
                      </a:r>
                      <a:r>
                        <a:rPr sz="1600" spc="-5" dirty="0">
                          <a:latin typeface="Tahoma"/>
                          <a:cs typeface="Tahoma"/>
                        </a:rPr>
                        <a:t>science</a:t>
                      </a:r>
                      <a:r>
                        <a:rPr sz="1600" spc="-30" dirty="0">
                          <a:latin typeface="Tahoma"/>
                          <a:cs typeface="Tahoma"/>
                        </a:rPr>
                        <a:t> </a:t>
                      </a:r>
                      <a:r>
                        <a:rPr sz="1600" spc="-5" dirty="0">
                          <a:latin typeface="Tahoma"/>
                          <a:cs typeface="Tahoma"/>
                        </a:rPr>
                        <a:t>fiction</a:t>
                      </a:r>
                      <a:endParaRPr sz="1600">
                        <a:latin typeface="Tahoma"/>
                        <a:cs typeface="Tahoma"/>
                      </a:endParaRPr>
                    </a:p>
                  </a:txBody>
                  <a:tcPr marL="0" marR="0" marT="3754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0170">
                        <a:lnSpc>
                          <a:spcPct val="100000"/>
                        </a:lnSpc>
                        <a:spcBef>
                          <a:spcPts val="335"/>
                        </a:spcBef>
                      </a:pPr>
                      <a:r>
                        <a:rPr sz="1600" spc="-5" dirty="0">
                          <a:latin typeface="Tahoma"/>
                          <a:cs typeface="Tahoma"/>
                        </a:rPr>
                        <a:t>50(210)</a:t>
                      </a:r>
                      <a:endParaRPr sz="1600">
                        <a:latin typeface="Tahoma"/>
                        <a:cs typeface="Tahoma"/>
                      </a:endParaRPr>
                    </a:p>
                  </a:txBody>
                  <a:tcPr marL="0" marR="0" marT="3754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1440">
                        <a:lnSpc>
                          <a:spcPct val="100000"/>
                        </a:lnSpc>
                        <a:spcBef>
                          <a:spcPts val="335"/>
                        </a:spcBef>
                      </a:pPr>
                      <a:r>
                        <a:rPr sz="1600" spc="-5" dirty="0">
                          <a:latin typeface="Tahoma"/>
                          <a:cs typeface="Tahoma"/>
                        </a:rPr>
                        <a:t>1000(840)</a:t>
                      </a:r>
                      <a:endParaRPr sz="1600">
                        <a:latin typeface="Tahoma"/>
                        <a:cs typeface="Tahoma"/>
                      </a:endParaRPr>
                    </a:p>
                  </a:txBody>
                  <a:tcPr marL="0" marR="0" marT="3754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1440">
                        <a:lnSpc>
                          <a:spcPct val="100000"/>
                        </a:lnSpc>
                        <a:spcBef>
                          <a:spcPts val="335"/>
                        </a:spcBef>
                      </a:pPr>
                      <a:r>
                        <a:rPr sz="1600" dirty="0">
                          <a:latin typeface="Tahoma"/>
                          <a:cs typeface="Tahoma"/>
                        </a:rPr>
                        <a:t>1050</a:t>
                      </a:r>
                      <a:endParaRPr sz="1600">
                        <a:latin typeface="Tahoma"/>
                        <a:cs typeface="Tahoma"/>
                      </a:endParaRPr>
                    </a:p>
                  </a:txBody>
                  <a:tcPr marL="0" marR="0" marT="3754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71138">
                <a:tc>
                  <a:txBody>
                    <a:bodyPr/>
                    <a:lstStyle/>
                    <a:p>
                      <a:pPr marL="90170">
                        <a:lnSpc>
                          <a:spcPct val="100000"/>
                        </a:lnSpc>
                        <a:spcBef>
                          <a:spcPts val="340"/>
                        </a:spcBef>
                      </a:pPr>
                      <a:r>
                        <a:rPr sz="1600" spc="-15" dirty="0">
                          <a:latin typeface="Tahoma"/>
                          <a:cs typeface="Tahoma"/>
                        </a:rPr>
                        <a:t>Sum(col.)</a:t>
                      </a:r>
                      <a:endParaRPr sz="1600">
                        <a:latin typeface="Tahoma"/>
                        <a:cs typeface="Tahoma"/>
                      </a:endParaRPr>
                    </a:p>
                  </a:txBody>
                  <a:tcPr marL="0" marR="0" marT="3810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0805">
                        <a:lnSpc>
                          <a:spcPct val="100000"/>
                        </a:lnSpc>
                        <a:spcBef>
                          <a:spcPts val="340"/>
                        </a:spcBef>
                      </a:pPr>
                      <a:r>
                        <a:rPr sz="1600" dirty="0">
                          <a:latin typeface="Tahoma"/>
                          <a:cs typeface="Tahoma"/>
                        </a:rPr>
                        <a:t>300</a:t>
                      </a:r>
                      <a:endParaRPr sz="1600">
                        <a:latin typeface="Tahoma"/>
                        <a:cs typeface="Tahoma"/>
                      </a:endParaRPr>
                    </a:p>
                  </a:txBody>
                  <a:tcPr marL="0" marR="0" marT="38100" marB="0">
                    <a:lnL w="19050">
                      <a:solidFill>
                        <a:srgbClr val="000000"/>
                      </a:solidFill>
                      <a:prstDash val="solid"/>
                    </a:lnL>
                    <a:lnR w="12700">
                      <a:solidFill>
                        <a:srgbClr val="000000"/>
                      </a:solidFill>
                      <a:prstDash val="solid"/>
                    </a:lnR>
                    <a:lnT w="19050">
                      <a:solidFill>
                        <a:srgbClr val="000000"/>
                      </a:solidFill>
                      <a:prstDash val="solid"/>
                    </a:lnT>
                    <a:lnB w="38100">
                      <a:solidFill>
                        <a:srgbClr val="000000"/>
                      </a:solidFill>
                      <a:prstDash val="solid"/>
                    </a:lnB>
                  </a:tcPr>
                </a:tc>
                <a:tc>
                  <a:txBody>
                    <a:bodyPr/>
                    <a:lstStyle/>
                    <a:p>
                      <a:pPr marL="91440">
                        <a:lnSpc>
                          <a:spcPct val="100000"/>
                        </a:lnSpc>
                        <a:spcBef>
                          <a:spcPts val="340"/>
                        </a:spcBef>
                      </a:pPr>
                      <a:r>
                        <a:rPr sz="1600" dirty="0">
                          <a:latin typeface="Tahoma"/>
                          <a:cs typeface="Tahoma"/>
                        </a:rPr>
                        <a:t>1200</a:t>
                      </a:r>
                      <a:endParaRPr sz="1600">
                        <a:latin typeface="Tahoma"/>
                        <a:cs typeface="Tahoma"/>
                      </a:endParaRPr>
                    </a:p>
                  </a:txBody>
                  <a:tcPr marL="0" marR="0" marT="38100" marB="0">
                    <a:lnL w="12700">
                      <a:solidFill>
                        <a:srgbClr val="000000"/>
                      </a:solidFill>
                      <a:prstDash val="solid"/>
                    </a:lnL>
                    <a:lnR w="12700">
                      <a:solidFill>
                        <a:srgbClr val="000000"/>
                      </a:solidFill>
                      <a:prstDash val="solid"/>
                    </a:lnR>
                    <a:lnT w="19050">
                      <a:solidFill>
                        <a:srgbClr val="000000"/>
                      </a:solidFill>
                      <a:prstDash val="solid"/>
                    </a:lnT>
                    <a:lnB w="38100">
                      <a:solidFill>
                        <a:srgbClr val="000000"/>
                      </a:solidFill>
                      <a:prstDash val="solid"/>
                    </a:lnB>
                  </a:tcPr>
                </a:tc>
                <a:tc>
                  <a:txBody>
                    <a:bodyPr/>
                    <a:lstStyle/>
                    <a:p>
                      <a:pPr marL="91440">
                        <a:lnSpc>
                          <a:spcPct val="100000"/>
                        </a:lnSpc>
                        <a:spcBef>
                          <a:spcPts val="340"/>
                        </a:spcBef>
                      </a:pPr>
                      <a:r>
                        <a:rPr sz="1600" dirty="0">
                          <a:latin typeface="Tahoma"/>
                          <a:cs typeface="Tahoma"/>
                        </a:rPr>
                        <a:t>1500</a:t>
                      </a:r>
                      <a:endParaRPr sz="1600">
                        <a:latin typeface="Tahoma"/>
                        <a:cs typeface="Tahoma"/>
                      </a:endParaRPr>
                    </a:p>
                  </a:txBody>
                  <a:tcPr marL="0" marR="0" marT="38100" marB="0">
                    <a:lnL w="127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FC589508-6995-4815-A21C-A26C163C4172}"/>
              </a:ext>
            </a:extLst>
          </p:cNvPr>
          <p:cNvSpPr>
            <a:spLocks noGrp="1"/>
          </p:cNvSpPr>
          <p:nvPr>
            <p:ph type="sldNum" sz="quarter" idx="12"/>
          </p:nvPr>
        </p:nvSpPr>
        <p:spPr/>
        <p:txBody>
          <a:bodyPr/>
          <a:lstStyle/>
          <a:p>
            <a:fld id="{BE9E9CF8-411C-534F-ACCE-E5CD2A84B69C}" type="slidenum">
              <a:rPr lang="en-US" smtClean="0"/>
              <a:t>39</a:t>
            </a:fld>
            <a:endParaRPr lang="en-US"/>
          </a:p>
        </p:txBody>
      </p:sp>
      <p:sp>
        <p:nvSpPr>
          <p:cNvPr id="7" name="Rectangle 6">
            <a:extLst>
              <a:ext uri="{FF2B5EF4-FFF2-40B4-BE49-F238E27FC236}">
                <a16:creationId xmlns:a16="http://schemas.microsoft.com/office/drawing/2014/main" id="{950F5ECB-68A1-46B4-AF6C-762B0CD2FA03}"/>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6A6B518-5682-4344-A409-BF02D6707CDA}"/>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29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F284-AD88-DA4D-AD7D-00B7614C27F1}"/>
              </a:ext>
            </a:extLst>
          </p:cNvPr>
          <p:cNvSpPr>
            <a:spLocks noGrp="1"/>
          </p:cNvSpPr>
          <p:nvPr>
            <p:ph type="title"/>
          </p:nvPr>
        </p:nvSpPr>
        <p:spPr>
          <a:xfrm>
            <a:off x="-271976" y="-222511"/>
            <a:ext cx="11498422" cy="1135737"/>
          </a:xfrm>
        </p:spPr>
        <p:txBody>
          <a:bodyPr vert="horz" lIns="91440" tIns="45720" rIns="91440" bIns="45720" rtlCol="0" anchor="b">
            <a:normAutofit/>
          </a:bodyPr>
          <a:lstStyle/>
          <a:p>
            <a:pPr algn="ctr"/>
            <a:r>
              <a:rPr lang="en-US" b="1" dirty="0"/>
              <a:t>Data Mining as Knowledge Discovery</a:t>
            </a:r>
          </a:p>
        </p:txBody>
      </p:sp>
      <p:sp>
        <p:nvSpPr>
          <p:cNvPr id="4" name="Slide Number Placeholder 3">
            <a:extLst>
              <a:ext uri="{FF2B5EF4-FFF2-40B4-BE49-F238E27FC236}">
                <a16:creationId xmlns:a16="http://schemas.microsoft.com/office/drawing/2014/main" id="{765D9098-D76F-4C8D-8BED-410A7FCCB88B}"/>
              </a:ext>
            </a:extLst>
          </p:cNvPr>
          <p:cNvSpPr>
            <a:spLocks noGrp="1"/>
          </p:cNvSpPr>
          <p:nvPr>
            <p:ph type="sldNum" sz="quarter" idx="12"/>
          </p:nvPr>
        </p:nvSpPr>
        <p:spPr/>
        <p:txBody>
          <a:bodyPr/>
          <a:lstStyle/>
          <a:p>
            <a:fld id="{BE9E9CF8-411C-534F-ACCE-E5CD2A84B69C}" type="slidenum">
              <a:rPr lang="en-US" smtClean="0"/>
              <a:t>4</a:t>
            </a:fld>
            <a:endParaRPr lang="en-US"/>
          </a:p>
        </p:txBody>
      </p:sp>
      <p:sp>
        <p:nvSpPr>
          <p:cNvPr id="14" name="TextBox 13">
            <a:extLst>
              <a:ext uri="{FF2B5EF4-FFF2-40B4-BE49-F238E27FC236}">
                <a16:creationId xmlns:a16="http://schemas.microsoft.com/office/drawing/2014/main" id="{BFB5FFEC-F37B-8240-B004-488BF13D7F63}"/>
              </a:ext>
            </a:extLst>
          </p:cNvPr>
          <p:cNvSpPr txBox="1"/>
          <p:nvPr/>
        </p:nvSpPr>
        <p:spPr>
          <a:xfrm>
            <a:off x="597069" y="1003409"/>
            <a:ext cx="4376518" cy="5078795"/>
          </a:xfrm>
          <a:prstGeom prst="rect">
            <a:avLst/>
          </a:prstGeom>
        </p:spPr>
        <p:txBody>
          <a:bodyPr vert="horz" lIns="91440" tIns="45720" rIns="91440" bIns="45720" rtlCol="0">
            <a:noAutofit/>
          </a:bodyPr>
          <a:lstStyle/>
          <a:p>
            <a:pPr indent="-228600" algn="just">
              <a:lnSpc>
                <a:spcPct val="90000"/>
              </a:lnSpc>
              <a:spcAft>
                <a:spcPts val="600"/>
              </a:spcAft>
              <a:buFont typeface="Arial" panose="020B0604020202020204" pitchFamily="34" charset="0"/>
              <a:buChar char="•"/>
            </a:pPr>
            <a:r>
              <a:rPr lang="en-US" b="1" dirty="0"/>
              <a:t>Data cleaning </a:t>
            </a:r>
            <a:r>
              <a:rPr lang="en-US" dirty="0"/>
              <a:t>- to remove noise or irrelevant data</a:t>
            </a:r>
          </a:p>
          <a:p>
            <a:pPr indent="-228600" algn="just">
              <a:lnSpc>
                <a:spcPct val="90000"/>
              </a:lnSpc>
              <a:spcAft>
                <a:spcPts val="600"/>
              </a:spcAft>
              <a:buFont typeface="Arial" panose="020B0604020202020204" pitchFamily="34" charset="0"/>
              <a:buChar char="•"/>
            </a:pPr>
            <a:r>
              <a:rPr lang="en-US" b="1" dirty="0"/>
              <a:t>Data integration </a:t>
            </a:r>
            <a:r>
              <a:rPr lang="en-US" dirty="0"/>
              <a:t>- where multiple data sources may be combined</a:t>
            </a:r>
          </a:p>
          <a:p>
            <a:pPr indent="-228600" algn="just">
              <a:lnSpc>
                <a:spcPct val="90000"/>
              </a:lnSpc>
              <a:spcAft>
                <a:spcPts val="600"/>
              </a:spcAft>
              <a:buFont typeface="Arial" panose="020B0604020202020204" pitchFamily="34" charset="0"/>
              <a:buChar char="•"/>
            </a:pPr>
            <a:r>
              <a:rPr lang="en-US" b="1" dirty="0"/>
              <a:t>Data selection- </a:t>
            </a:r>
            <a:r>
              <a:rPr lang="en-US" dirty="0"/>
              <a:t>where data relevant to the analysis task are retrieved from the database</a:t>
            </a:r>
          </a:p>
          <a:p>
            <a:pPr indent="-228600" algn="just">
              <a:lnSpc>
                <a:spcPct val="90000"/>
              </a:lnSpc>
              <a:spcAft>
                <a:spcPts val="600"/>
              </a:spcAft>
              <a:buFont typeface="Arial" panose="020B0604020202020204" pitchFamily="34" charset="0"/>
              <a:buChar char="•"/>
            </a:pPr>
            <a:r>
              <a:rPr lang="en-US" b="1" dirty="0"/>
              <a:t>Data transformation </a:t>
            </a:r>
            <a:r>
              <a:rPr lang="en-US" dirty="0"/>
              <a:t>-where data are transformed or consolidated into forms appropriate for mining by </a:t>
            </a:r>
          </a:p>
          <a:p>
            <a:pPr indent="-228600" algn="just">
              <a:lnSpc>
                <a:spcPct val="90000"/>
              </a:lnSpc>
              <a:spcAft>
                <a:spcPts val="600"/>
              </a:spcAft>
              <a:buFont typeface="Arial" panose="020B0604020202020204" pitchFamily="34" charset="0"/>
              <a:buChar char="•"/>
            </a:pPr>
            <a:r>
              <a:rPr lang="en-US" dirty="0"/>
              <a:t>performing summary or aggregation     operations</a:t>
            </a:r>
          </a:p>
          <a:p>
            <a:pPr indent="-228600" algn="just">
              <a:lnSpc>
                <a:spcPct val="90000"/>
              </a:lnSpc>
              <a:spcAft>
                <a:spcPts val="600"/>
              </a:spcAft>
              <a:buFont typeface="Arial" panose="020B0604020202020204" pitchFamily="34" charset="0"/>
              <a:buChar char="•"/>
            </a:pPr>
            <a:r>
              <a:rPr lang="en-US" b="1" dirty="0"/>
              <a:t>Data mining </a:t>
            </a:r>
            <a:r>
              <a:rPr lang="en-US" dirty="0"/>
              <a:t>- an essential process where intelligent methods are applied in order to extract data patterns</a:t>
            </a:r>
          </a:p>
          <a:p>
            <a:pPr indent="-228600" algn="just">
              <a:lnSpc>
                <a:spcPct val="90000"/>
              </a:lnSpc>
              <a:spcAft>
                <a:spcPts val="600"/>
              </a:spcAft>
              <a:buFont typeface="Arial" panose="020B0604020202020204" pitchFamily="34" charset="0"/>
              <a:buChar char="•"/>
            </a:pPr>
            <a:r>
              <a:rPr lang="en-US" b="1" dirty="0"/>
              <a:t>Pattern evaluation </a:t>
            </a:r>
            <a:r>
              <a:rPr lang="en-US" dirty="0"/>
              <a:t>to identify the truly interesting patterns representing knowledge based</a:t>
            </a:r>
          </a:p>
          <a:p>
            <a:pPr indent="-228600" algn="just">
              <a:lnSpc>
                <a:spcPct val="90000"/>
              </a:lnSpc>
              <a:spcAft>
                <a:spcPts val="600"/>
              </a:spcAft>
              <a:buFont typeface="Arial" panose="020B0604020202020204" pitchFamily="34" charset="0"/>
              <a:buChar char="•"/>
            </a:pPr>
            <a:r>
              <a:rPr lang="en-US" b="1" dirty="0"/>
              <a:t>Knowledge presentation </a:t>
            </a:r>
            <a:r>
              <a:rPr lang="en-US" dirty="0"/>
              <a:t>-where visualization and knowledge representation techniques are used to present </a:t>
            </a:r>
          </a:p>
          <a:p>
            <a:pPr>
              <a:lnSpc>
                <a:spcPct val="90000"/>
              </a:lnSpc>
              <a:spcAft>
                <a:spcPts val="600"/>
              </a:spcAft>
            </a:pPr>
            <a:endParaRPr lang="en-US" dirty="0"/>
          </a:p>
        </p:txBody>
      </p:sp>
      <p:pic>
        <p:nvPicPr>
          <p:cNvPr id="3" name="Picture 2">
            <a:extLst>
              <a:ext uri="{FF2B5EF4-FFF2-40B4-BE49-F238E27FC236}">
                <a16:creationId xmlns:a16="http://schemas.microsoft.com/office/drawing/2014/main" id="{5A6295AC-C4B8-410F-B684-DD90D0867A3B}"/>
              </a:ext>
            </a:extLst>
          </p:cNvPr>
          <p:cNvPicPr>
            <a:picLocks noChangeAspect="1"/>
          </p:cNvPicPr>
          <p:nvPr/>
        </p:nvPicPr>
        <p:blipFill>
          <a:blip r:embed="rId2"/>
          <a:stretch>
            <a:fillRect/>
          </a:stretch>
        </p:blipFill>
        <p:spPr>
          <a:xfrm>
            <a:off x="6195943" y="1003410"/>
            <a:ext cx="5598875" cy="5228578"/>
          </a:xfrm>
          <a:prstGeom prst="rect">
            <a:avLst/>
          </a:prstGeom>
        </p:spPr>
      </p:pic>
      <p:sp>
        <p:nvSpPr>
          <p:cNvPr id="6" name="Rectangle 5">
            <a:extLst>
              <a:ext uri="{FF2B5EF4-FFF2-40B4-BE49-F238E27FC236}">
                <a16:creationId xmlns:a16="http://schemas.microsoft.com/office/drawing/2014/main" id="{E4EC4D3A-2991-4B5D-BD0F-BCCCFA3A2009}"/>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BB8BFCA0-D692-44E8-8DE7-51C908C3CC1F}"/>
              </a:ext>
            </a:extLst>
          </p:cNvPr>
          <p:cNvCxnSpPr/>
          <p:nvPr/>
        </p:nvCxnSpPr>
        <p:spPr>
          <a:xfrm>
            <a:off x="154745" y="975407"/>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964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609" y="426586"/>
            <a:ext cx="11465169" cy="688424"/>
          </a:xfrm>
          <a:prstGeom prst="rect">
            <a:avLst/>
          </a:prstGeom>
        </p:spPr>
        <p:txBody>
          <a:bodyPr vert="horz" wrap="square" lIns="0" tIns="11206" rIns="0" bIns="0" rtlCol="0" anchor="ctr">
            <a:spAutoFit/>
          </a:bodyPr>
          <a:lstStyle/>
          <a:p>
            <a:pPr marL="11206">
              <a:lnSpc>
                <a:spcPct val="100000"/>
              </a:lnSpc>
              <a:spcBef>
                <a:spcPts val="88"/>
              </a:spcBef>
            </a:pPr>
            <a:r>
              <a:rPr b="1" spc="-4" dirty="0">
                <a:cs typeface="Times New Roman"/>
              </a:rPr>
              <a:t>Chi-Square</a:t>
            </a:r>
            <a:r>
              <a:rPr b="1" spc="-53" dirty="0">
                <a:cs typeface="Times New Roman"/>
              </a:rPr>
              <a:t> </a:t>
            </a:r>
            <a:r>
              <a:rPr b="1" dirty="0">
                <a:cs typeface="Times New Roman"/>
              </a:rPr>
              <a:t>Calculation:</a:t>
            </a:r>
            <a:r>
              <a:rPr b="1" spc="-53" dirty="0">
                <a:cs typeface="Times New Roman"/>
              </a:rPr>
              <a:t> </a:t>
            </a:r>
            <a:r>
              <a:rPr b="1" dirty="0">
                <a:cs typeface="Times New Roman"/>
              </a:rPr>
              <a:t>An</a:t>
            </a:r>
            <a:r>
              <a:rPr b="1" spc="-22" dirty="0">
                <a:cs typeface="Times New Roman"/>
              </a:rPr>
              <a:t> </a:t>
            </a:r>
            <a:r>
              <a:rPr b="1" dirty="0">
                <a:cs typeface="Times New Roman"/>
              </a:rPr>
              <a:t>Example</a:t>
            </a:r>
          </a:p>
        </p:txBody>
      </p:sp>
      <p:sp>
        <p:nvSpPr>
          <p:cNvPr id="3" name="object 3"/>
          <p:cNvSpPr txBox="1"/>
          <p:nvPr/>
        </p:nvSpPr>
        <p:spPr>
          <a:xfrm>
            <a:off x="2493079" y="1361741"/>
            <a:ext cx="6353175" cy="771215"/>
          </a:xfrm>
          <a:prstGeom prst="rect">
            <a:avLst/>
          </a:prstGeom>
        </p:spPr>
        <p:txBody>
          <a:bodyPr vert="horz" wrap="square" lIns="0" tIns="10646" rIns="0" bIns="0" rtlCol="0">
            <a:spAutoFit/>
          </a:bodyPr>
          <a:lstStyle/>
          <a:p>
            <a:pPr marL="268956" marR="4483" indent="-258309">
              <a:spcBef>
                <a:spcPts val="84"/>
              </a:spcBef>
              <a:buClr>
                <a:srgbClr val="0B7A9C"/>
              </a:buClr>
              <a:buSzPct val="75000"/>
              <a:buFont typeface="Lucida Sans Unicode"/>
              <a:buChar char="•"/>
              <a:tabLst>
                <a:tab pos="269516" algn="l"/>
              </a:tabLst>
            </a:pPr>
            <a:r>
              <a:rPr sz="2471" dirty="0">
                <a:latin typeface="Times New Roman"/>
                <a:cs typeface="Times New Roman"/>
              </a:rPr>
              <a:t>For </a:t>
            </a:r>
            <a:r>
              <a:rPr sz="2471" spc="-9" dirty="0">
                <a:latin typeface="Times New Roman"/>
                <a:cs typeface="Times New Roman"/>
              </a:rPr>
              <a:t>example, </a:t>
            </a:r>
            <a:r>
              <a:rPr sz="2471" dirty="0">
                <a:latin typeface="Times New Roman"/>
                <a:cs typeface="Times New Roman"/>
              </a:rPr>
              <a:t>the </a:t>
            </a:r>
            <a:r>
              <a:rPr sz="2471" spc="-9" dirty="0">
                <a:latin typeface="Times New Roman"/>
                <a:cs typeface="Times New Roman"/>
              </a:rPr>
              <a:t>expected </a:t>
            </a:r>
            <a:r>
              <a:rPr sz="2471" spc="-4" dirty="0">
                <a:latin typeface="Times New Roman"/>
                <a:cs typeface="Times New Roman"/>
              </a:rPr>
              <a:t>frequency </a:t>
            </a:r>
            <a:r>
              <a:rPr sz="2471" dirty="0">
                <a:latin typeface="Times New Roman"/>
                <a:cs typeface="Times New Roman"/>
              </a:rPr>
              <a:t>for the </a:t>
            </a:r>
            <a:r>
              <a:rPr sz="2471" spc="-9" dirty="0">
                <a:latin typeface="Times New Roman"/>
                <a:cs typeface="Times New Roman"/>
              </a:rPr>
              <a:t>cell </a:t>
            </a:r>
            <a:r>
              <a:rPr sz="2471" spc="-604" dirty="0">
                <a:latin typeface="Times New Roman"/>
                <a:cs typeface="Times New Roman"/>
              </a:rPr>
              <a:t> </a:t>
            </a:r>
            <a:r>
              <a:rPr sz="2471" spc="-4" dirty="0">
                <a:latin typeface="Times New Roman"/>
                <a:cs typeface="Times New Roman"/>
              </a:rPr>
              <a:t>(play_chess,</a:t>
            </a:r>
            <a:r>
              <a:rPr sz="2471" spc="-35" dirty="0">
                <a:latin typeface="Times New Roman"/>
                <a:cs typeface="Times New Roman"/>
              </a:rPr>
              <a:t> </a:t>
            </a:r>
            <a:r>
              <a:rPr sz="2471" spc="-4" dirty="0">
                <a:latin typeface="Times New Roman"/>
                <a:cs typeface="Times New Roman"/>
              </a:rPr>
              <a:t>fiction)</a:t>
            </a:r>
            <a:r>
              <a:rPr sz="2471" spc="-22" dirty="0">
                <a:latin typeface="Times New Roman"/>
                <a:cs typeface="Times New Roman"/>
              </a:rPr>
              <a:t> </a:t>
            </a:r>
            <a:r>
              <a:rPr sz="2471" spc="-4" dirty="0">
                <a:latin typeface="Times New Roman"/>
                <a:cs typeface="Times New Roman"/>
              </a:rPr>
              <a:t>is</a:t>
            </a:r>
            <a:endParaRPr sz="2471">
              <a:latin typeface="Times New Roman"/>
              <a:cs typeface="Times New Roman"/>
            </a:endParaRPr>
          </a:p>
        </p:txBody>
      </p:sp>
      <p:sp>
        <p:nvSpPr>
          <p:cNvPr id="4" name="object 4"/>
          <p:cNvSpPr/>
          <p:nvPr/>
        </p:nvSpPr>
        <p:spPr>
          <a:xfrm>
            <a:off x="3106718" y="2682688"/>
            <a:ext cx="4825253" cy="0"/>
          </a:xfrm>
          <a:custGeom>
            <a:avLst/>
            <a:gdLst/>
            <a:ahLst/>
            <a:cxnLst/>
            <a:rect l="l" t="t" r="r" b="b"/>
            <a:pathLst>
              <a:path w="5468620">
                <a:moveTo>
                  <a:pt x="0" y="0"/>
                </a:moveTo>
                <a:lnTo>
                  <a:pt x="5468111" y="0"/>
                </a:lnTo>
              </a:path>
            </a:pathLst>
          </a:custGeom>
          <a:ln w="11631">
            <a:solidFill>
              <a:srgbClr val="000000"/>
            </a:solidFill>
          </a:ln>
        </p:spPr>
        <p:txBody>
          <a:bodyPr wrap="square" lIns="0" tIns="0" rIns="0" bIns="0" rtlCol="0"/>
          <a:lstStyle/>
          <a:p>
            <a:endParaRPr sz="1588"/>
          </a:p>
        </p:txBody>
      </p:sp>
      <p:sp>
        <p:nvSpPr>
          <p:cNvPr id="5" name="object 5"/>
          <p:cNvSpPr/>
          <p:nvPr/>
        </p:nvSpPr>
        <p:spPr>
          <a:xfrm>
            <a:off x="8193741" y="2682688"/>
            <a:ext cx="932329" cy="0"/>
          </a:xfrm>
          <a:custGeom>
            <a:avLst/>
            <a:gdLst/>
            <a:ahLst/>
            <a:cxnLst/>
            <a:rect l="l" t="t" r="r" b="b"/>
            <a:pathLst>
              <a:path w="1056640">
                <a:moveTo>
                  <a:pt x="0" y="0"/>
                </a:moveTo>
                <a:lnTo>
                  <a:pt x="1056131" y="0"/>
                </a:lnTo>
              </a:path>
            </a:pathLst>
          </a:custGeom>
          <a:ln w="11631">
            <a:solidFill>
              <a:srgbClr val="000000"/>
            </a:solidFill>
          </a:ln>
        </p:spPr>
        <p:txBody>
          <a:bodyPr wrap="square" lIns="0" tIns="0" rIns="0" bIns="0" rtlCol="0"/>
          <a:lstStyle/>
          <a:p>
            <a:endParaRPr sz="1588"/>
          </a:p>
        </p:txBody>
      </p:sp>
      <p:sp>
        <p:nvSpPr>
          <p:cNvPr id="6" name="object 6"/>
          <p:cNvSpPr txBox="1"/>
          <p:nvPr/>
        </p:nvSpPr>
        <p:spPr>
          <a:xfrm>
            <a:off x="2684032" y="2649928"/>
            <a:ext cx="167528" cy="185002"/>
          </a:xfrm>
          <a:prstGeom prst="rect">
            <a:avLst/>
          </a:prstGeom>
        </p:spPr>
        <p:txBody>
          <a:bodyPr vert="horz" wrap="square" lIns="0" tIns="15128" rIns="0" bIns="0" rtlCol="0">
            <a:spAutoFit/>
          </a:bodyPr>
          <a:lstStyle/>
          <a:p>
            <a:pPr marL="11206">
              <a:spcBef>
                <a:spcPts val="119"/>
              </a:spcBef>
            </a:pPr>
            <a:r>
              <a:rPr sz="1103" spc="18" dirty="0">
                <a:latin typeface="Times New Roman"/>
                <a:cs typeface="Times New Roman"/>
              </a:rPr>
              <a:t>1</a:t>
            </a:r>
            <a:r>
              <a:rPr sz="1103" spc="13" dirty="0">
                <a:latin typeface="Times New Roman"/>
                <a:cs typeface="Times New Roman"/>
              </a:rPr>
              <a:t>1</a:t>
            </a:r>
            <a:endParaRPr sz="1103">
              <a:latin typeface="Times New Roman"/>
              <a:cs typeface="Times New Roman"/>
            </a:endParaRPr>
          </a:p>
        </p:txBody>
      </p:sp>
      <p:sp>
        <p:nvSpPr>
          <p:cNvPr id="7" name="object 7"/>
          <p:cNvSpPr txBox="1"/>
          <p:nvPr/>
        </p:nvSpPr>
        <p:spPr>
          <a:xfrm>
            <a:off x="2570180" y="2278421"/>
            <a:ext cx="7086600" cy="712699"/>
          </a:xfrm>
          <a:prstGeom prst="rect">
            <a:avLst/>
          </a:prstGeom>
        </p:spPr>
        <p:txBody>
          <a:bodyPr vert="horz" wrap="square" lIns="0" tIns="63313" rIns="0" bIns="0" rtlCol="0">
            <a:spAutoFit/>
          </a:bodyPr>
          <a:lstStyle/>
          <a:p>
            <a:pPr marL="33619">
              <a:spcBef>
                <a:spcPts val="499"/>
              </a:spcBef>
              <a:tabLst>
                <a:tab pos="338436" algn="l"/>
              </a:tabLst>
            </a:pPr>
            <a:r>
              <a:rPr sz="2912" i="1" baseline="-35353" dirty="0">
                <a:latin typeface="Times New Roman"/>
                <a:cs typeface="Times New Roman"/>
              </a:rPr>
              <a:t>e	</a:t>
            </a:r>
            <a:r>
              <a:rPr sz="2912" baseline="-35353" dirty="0">
                <a:latin typeface="Symbol"/>
                <a:cs typeface="Symbol"/>
              </a:rPr>
              <a:t></a:t>
            </a:r>
            <a:r>
              <a:rPr sz="2912" spc="146" baseline="-35353" dirty="0">
                <a:latin typeface="Times New Roman"/>
                <a:cs typeface="Times New Roman"/>
              </a:rPr>
              <a:t> </a:t>
            </a:r>
            <a:r>
              <a:rPr sz="1941" i="1" spc="18" dirty="0">
                <a:latin typeface="Times New Roman"/>
                <a:cs typeface="Times New Roman"/>
              </a:rPr>
              <a:t>count</a:t>
            </a:r>
            <a:r>
              <a:rPr sz="1941" spc="18" dirty="0">
                <a:latin typeface="Times New Roman"/>
                <a:cs typeface="Times New Roman"/>
              </a:rPr>
              <a:t>(</a:t>
            </a:r>
            <a:r>
              <a:rPr sz="1941" spc="-194" dirty="0">
                <a:latin typeface="Times New Roman"/>
                <a:cs typeface="Times New Roman"/>
              </a:rPr>
              <a:t> </a:t>
            </a:r>
            <a:r>
              <a:rPr sz="1941" i="1" spc="-4" dirty="0">
                <a:latin typeface="Times New Roman"/>
                <a:cs typeface="Times New Roman"/>
              </a:rPr>
              <a:t>play</a:t>
            </a:r>
            <a:r>
              <a:rPr sz="1941" i="1" spc="-110" dirty="0">
                <a:latin typeface="Times New Roman"/>
                <a:cs typeface="Times New Roman"/>
              </a:rPr>
              <a:t> </a:t>
            </a:r>
            <a:r>
              <a:rPr sz="1941" dirty="0">
                <a:latin typeface="Times New Roman"/>
                <a:cs typeface="Times New Roman"/>
              </a:rPr>
              <a:t>_</a:t>
            </a:r>
            <a:r>
              <a:rPr sz="1941" spc="-154" dirty="0">
                <a:latin typeface="Times New Roman"/>
                <a:cs typeface="Times New Roman"/>
              </a:rPr>
              <a:t> </a:t>
            </a:r>
            <a:r>
              <a:rPr sz="1941" i="1" spc="31" dirty="0">
                <a:latin typeface="Times New Roman"/>
                <a:cs typeface="Times New Roman"/>
              </a:rPr>
              <a:t>chess</a:t>
            </a:r>
            <a:r>
              <a:rPr sz="1941" spc="31" dirty="0">
                <a:latin typeface="Times New Roman"/>
                <a:cs typeface="Times New Roman"/>
              </a:rPr>
              <a:t>)*</a:t>
            </a:r>
            <a:r>
              <a:rPr sz="1941" spc="-304" dirty="0">
                <a:latin typeface="Times New Roman"/>
                <a:cs typeface="Times New Roman"/>
              </a:rPr>
              <a:t> </a:t>
            </a:r>
            <a:r>
              <a:rPr sz="1941" i="1" dirty="0">
                <a:latin typeface="Times New Roman"/>
                <a:cs typeface="Times New Roman"/>
              </a:rPr>
              <a:t>count</a:t>
            </a:r>
            <a:r>
              <a:rPr sz="1941" dirty="0">
                <a:latin typeface="Times New Roman"/>
                <a:cs typeface="Times New Roman"/>
              </a:rPr>
              <a:t>(</a:t>
            </a:r>
            <a:r>
              <a:rPr sz="1941" i="1" dirty="0">
                <a:latin typeface="Times New Roman"/>
                <a:cs typeface="Times New Roman"/>
              </a:rPr>
              <a:t>like_science_fiction</a:t>
            </a:r>
            <a:r>
              <a:rPr sz="1941" dirty="0">
                <a:latin typeface="Times New Roman"/>
                <a:cs typeface="Times New Roman"/>
              </a:rPr>
              <a:t>)</a:t>
            </a:r>
            <a:r>
              <a:rPr sz="1941" spc="124" dirty="0">
                <a:latin typeface="Times New Roman"/>
                <a:cs typeface="Times New Roman"/>
              </a:rPr>
              <a:t> </a:t>
            </a:r>
            <a:r>
              <a:rPr sz="2912" baseline="-35353" dirty="0">
                <a:latin typeface="Symbol"/>
                <a:cs typeface="Symbol"/>
              </a:rPr>
              <a:t></a:t>
            </a:r>
            <a:r>
              <a:rPr sz="2912" spc="86" baseline="-35353" dirty="0">
                <a:latin typeface="Times New Roman"/>
                <a:cs typeface="Times New Roman"/>
              </a:rPr>
              <a:t> </a:t>
            </a:r>
            <a:r>
              <a:rPr sz="1941" dirty="0">
                <a:latin typeface="Times New Roman"/>
                <a:cs typeface="Times New Roman"/>
              </a:rPr>
              <a:t>300</a:t>
            </a:r>
            <a:r>
              <a:rPr sz="1941" spc="-304" dirty="0">
                <a:latin typeface="Times New Roman"/>
                <a:cs typeface="Times New Roman"/>
              </a:rPr>
              <a:t> </a:t>
            </a:r>
            <a:r>
              <a:rPr sz="1941" dirty="0">
                <a:latin typeface="Times New Roman"/>
                <a:cs typeface="Times New Roman"/>
              </a:rPr>
              <a:t>*</a:t>
            </a:r>
            <a:r>
              <a:rPr sz="1941" spc="-274" dirty="0">
                <a:latin typeface="Times New Roman"/>
                <a:cs typeface="Times New Roman"/>
              </a:rPr>
              <a:t> </a:t>
            </a:r>
            <a:r>
              <a:rPr sz="1941" dirty="0">
                <a:latin typeface="Times New Roman"/>
                <a:cs typeface="Times New Roman"/>
              </a:rPr>
              <a:t>450</a:t>
            </a:r>
            <a:r>
              <a:rPr sz="1941" spc="88" dirty="0">
                <a:latin typeface="Times New Roman"/>
                <a:cs typeface="Times New Roman"/>
              </a:rPr>
              <a:t> </a:t>
            </a:r>
            <a:r>
              <a:rPr sz="2912" baseline="-35353" dirty="0">
                <a:latin typeface="Symbol"/>
                <a:cs typeface="Symbol"/>
              </a:rPr>
              <a:t></a:t>
            </a:r>
            <a:r>
              <a:rPr sz="2912" spc="-139" baseline="-35353" dirty="0">
                <a:latin typeface="Times New Roman"/>
                <a:cs typeface="Times New Roman"/>
              </a:rPr>
              <a:t> </a:t>
            </a:r>
            <a:r>
              <a:rPr sz="2912" baseline="-35353" dirty="0">
                <a:latin typeface="Times New Roman"/>
                <a:cs typeface="Times New Roman"/>
              </a:rPr>
              <a:t>90</a:t>
            </a:r>
            <a:endParaRPr sz="2912" baseline="-35353">
              <a:latin typeface="Times New Roman"/>
              <a:cs typeface="Times New Roman"/>
            </a:endParaRPr>
          </a:p>
          <a:p>
            <a:pPr marL="2861575">
              <a:spcBef>
                <a:spcPts val="415"/>
              </a:spcBef>
              <a:tabLst>
                <a:tab pos="5833532" algn="l"/>
              </a:tabLst>
            </a:pPr>
            <a:r>
              <a:rPr sz="1941" i="1" dirty="0">
                <a:latin typeface="Times New Roman"/>
                <a:cs typeface="Times New Roman"/>
              </a:rPr>
              <a:t>N	</a:t>
            </a:r>
            <a:r>
              <a:rPr sz="1941" dirty="0">
                <a:latin typeface="Times New Roman"/>
                <a:cs typeface="Times New Roman"/>
              </a:rPr>
              <a:t>1500</a:t>
            </a:r>
            <a:endParaRPr sz="1941">
              <a:latin typeface="Times New Roman"/>
              <a:cs typeface="Times New Roman"/>
            </a:endParaRPr>
          </a:p>
        </p:txBody>
      </p:sp>
      <p:sp>
        <p:nvSpPr>
          <p:cNvPr id="9" name="object 9"/>
          <p:cNvSpPr/>
          <p:nvPr/>
        </p:nvSpPr>
        <p:spPr>
          <a:xfrm>
            <a:off x="2391117" y="3538925"/>
            <a:ext cx="8068235" cy="1940781"/>
          </a:xfrm>
          <a:custGeom>
            <a:avLst/>
            <a:gdLst/>
            <a:ahLst/>
            <a:cxnLst/>
            <a:rect l="l" t="t" r="r" b="b"/>
            <a:pathLst>
              <a:path w="9144000" h="3429000">
                <a:moveTo>
                  <a:pt x="0" y="3428993"/>
                </a:moveTo>
                <a:lnTo>
                  <a:pt x="9144000" y="3428993"/>
                </a:lnTo>
                <a:lnTo>
                  <a:pt x="9144000" y="0"/>
                </a:lnTo>
                <a:lnTo>
                  <a:pt x="0" y="0"/>
                </a:lnTo>
                <a:lnTo>
                  <a:pt x="0" y="3428993"/>
                </a:lnTo>
                <a:close/>
              </a:path>
            </a:pathLst>
          </a:custGeom>
          <a:solidFill>
            <a:srgbClr val="FFFFFF"/>
          </a:solidFill>
        </p:spPr>
        <p:txBody>
          <a:bodyPr wrap="square" lIns="0" tIns="0" rIns="0" bIns="0" rtlCol="0"/>
          <a:lstStyle/>
          <a:p>
            <a:endParaRPr sz="1588"/>
          </a:p>
        </p:txBody>
      </p:sp>
      <p:sp>
        <p:nvSpPr>
          <p:cNvPr id="11" name="object 11"/>
          <p:cNvSpPr txBox="1"/>
          <p:nvPr/>
        </p:nvSpPr>
        <p:spPr>
          <a:xfrm>
            <a:off x="2493079" y="3023748"/>
            <a:ext cx="6775076" cy="1940781"/>
          </a:xfrm>
          <a:prstGeom prst="rect">
            <a:avLst/>
          </a:prstGeom>
        </p:spPr>
        <p:txBody>
          <a:bodyPr vert="horz" wrap="square" lIns="0" tIns="101974" rIns="0" bIns="0" rtlCol="0">
            <a:spAutoFit/>
          </a:bodyPr>
          <a:lstStyle/>
          <a:p>
            <a:pPr marL="268956" indent="-258309">
              <a:spcBef>
                <a:spcPts val="803"/>
              </a:spcBef>
              <a:buClr>
                <a:srgbClr val="0B7A9C"/>
              </a:buClr>
              <a:buSzPct val="75000"/>
              <a:buFont typeface="Lucida Sans Unicode"/>
              <a:buChar char="•"/>
              <a:tabLst>
                <a:tab pos="269516" algn="l"/>
              </a:tabLst>
            </a:pPr>
            <a:r>
              <a:rPr sz="2471" spc="-4" dirty="0">
                <a:latin typeface="Times New Roman"/>
                <a:cs typeface="Times New Roman"/>
              </a:rPr>
              <a:t>Notice</a:t>
            </a:r>
            <a:r>
              <a:rPr sz="2471" spc="-53" dirty="0">
                <a:latin typeface="Times New Roman"/>
                <a:cs typeface="Times New Roman"/>
              </a:rPr>
              <a:t> </a:t>
            </a:r>
            <a:r>
              <a:rPr sz="2471" spc="-4" dirty="0">
                <a:latin typeface="Times New Roman"/>
                <a:cs typeface="Times New Roman"/>
              </a:rPr>
              <a:t>that</a:t>
            </a:r>
            <a:endParaRPr sz="2471" dirty="0">
              <a:latin typeface="Times New Roman"/>
              <a:cs typeface="Times New Roman"/>
            </a:endParaRPr>
          </a:p>
          <a:p>
            <a:pPr marL="717215" marR="16249" lvl="1" indent="-302575">
              <a:spcBef>
                <a:spcPts val="618"/>
              </a:spcBef>
              <a:buClr>
                <a:srgbClr val="0B7A9C"/>
              </a:buClr>
              <a:buFont typeface="Arial"/>
              <a:buChar char="–"/>
              <a:tabLst>
                <a:tab pos="716654" algn="l"/>
                <a:tab pos="717215" algn="l"/>
              </a:tabLst>
            </a:pP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sum</a:t>
            </a:r>
            <a:r>
              <a:rPr sz="2118" spc="-13" dirty="0">
                <a:latin typeface="Times New Roman"/>
                <a:cs typeface="Times New Roman"/>
              </a:rPr>
              <a:t> </a:t>
            </a:r>
            <a:r>
              <a:rPr sz="2118" dirty="0">
                <a:latin typeface="Times New Roman"/>
                <a:cs typeface="Times New Roman"/>
              </a:rPr>
              <a:t>of</a:t>
            </a:r>
            <a:r>
              <a:rPr sz="2118" spc="-9"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expected</a:t>
            </a:r>
            <a:r>
              <a:rPr sz="2118" spc="-40" dirty="0">
                <a:latin typeface="Times New Roman"/>
                <a:cs typeface="Times New Roman"/>
              </a:rPr>
              <a:t> </a:t>
            </a:r>
            <a:r>
              <a:rPr sz="2118" spc="-4" dirty="0">
                <a:latin typeface="Times New Roman"/>
                <a:cs typeface="Times New Roman"/>
              </a:rPr>
              <a:t>frequencies</a:t>
            </a:r>
            <a:r>
              <a:rPr sz="2118" spc="-26" dirty="0">
                <a:latin typeface="Times New Roman"/>
                <a:cs typeface="Times New Roman"/>
              </a:rPr>
              <a:t> </a:t>
            </a:r>
            <a:r>
              <a:rPr sz="2118" spc="-4" dirty="0">
                <a:latin typeface="Times New Roman"/>
                <a:cs typeface="Times New Roman"/>
              </a:rPr>
              <a:t>must </a:t>
            </a:r>
            <a:r>
              <a:rPr sz="2118" dirty="0">
                <a:latin typeface="Times New Roman"/>
                <a:cs typeface="Times New Roman"/>
              </a:rPr>
              <a:t>equal</a:t>
            </a:r>
            <a:r>
              <a:rPr sz="2118" spc="-13" dirty="0">
                <a:latin typeface="Times New Roman"/>
                <a:cs typeface="Times New Roman"/>
              </a:rPr>
              <a:t> </a:t>
            </a: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total </a:t>
            </a:r>
            <a:r>
              <a:rPr sz="2118" spc="-516" dirty="0">
                <a:latin typeface="Times New Roman"/>
                <a:cs typeface="Times New Roman"/>
              </a:rPr>
              <a:t> </a:t>
            </a:r>
            <a:r>
              <a:rPr sz="2118" dirty="0">
                <a:latin typeface="Times New Roman"/>
                <a:cs typeface="Times New Roman"/>
              </a:rPr>
              <a:t>observed</a:t>
            </a:r>
            <a:r>
              <a:rPr sz="2118" spc="-26" dirty="0">
                <a:latin typeface="Times New Roman"/>
                <a:cs typeface="Times New Roman"/>
              </a:rPr>
              <a:t> </a:t>
            </a:r>
            <a:r>
              <a:rPr sz="2118" spc="-4" dirty="0">
                <a:latin typeface="Times New Roman"/>
                <a:cs typeface="Times New Roman"/>
              </a:rPr>
              <a:t>frequency</a:t>
            </a:r>
            <a:r>
              <a:rPr sz="2118" spc="-13" dirty="0">
                <a:latin typeface="Times New Roman"/>
                <a:cs typeface="Times New Roman"/>
              </a:rPr>
              <a:t> </a:t>
            </a:r>
            <a:r>
              <a:rPr sz="2118" spc="-4" dirty="0">
                <a:latin typeface="Times New Roman"/>
                <a:cs typeface="Times New Roman"/>
              </a:rPr>
              <a:t>for</a:t>
            </a:r>
            <a:r>
              <a:rPr sz="2118" dirty="0">
                <a:latin typeface="Times New Roman"/>
                <a:cs typeface="Times New Roman"/>
              </a:rPr>
              <a:t> that</a:t>
            </a:r>
            <a:r>
              <a:rPr sz="2118" spc="-18" dirty="0">
                <a:latin typeface="Times New Roman"/>
                <a:cs typeface="Times New Roman"/>
              </a:rPr>
              <a:t> </a:t>
            </a:r>
            <a:r>
              <a:rPr sz="2118" spc="-4" dirty="0">
                <a:latin typeface="Times New Roman"/>
                <a:cs typeface="Times New Roman"/>
              </a:rPr>
              <a:t>row,</a:t>
            </a:r>
            <a:r>
              <a:rPr sz="2118" spc="4" dirty="0">
                <a:latin typeface="Times New Roman"/>
                <a:cs typeface="Times New Roman"/>
              </a:rPr>
              <a:t> </a:t>
            </a:r>
            <a:r>
              <a:rPr sz="2118" dirty="0">
                <a:latin typeface="Times New Roman"/>
                <a:cs typeface="Times New Roman"/>
              </a:rPr>
              <a:t>and</a:t>
            </a:r>
          </a:p>
          <a:p>
            <a:pPr marL="717215" marR="4483" lvl="1" indent="-302575">
              <a:spcBef>
                <a:spcPts val="613"/>
              </a:spcBef>
              <a:buClr>
                <a:srgbClr val="0B7A9C"/>
              </a:buClr>
              <a:buFont typeface="Arial"/>
              <a:buChar char="–"/>
              <a:tabLst>
                <a:tab pos="716654" algn="l"/>
                <a:tab pos="717215" algn="l"/>
              </a:tabLst>
            </a:pP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sum</a:t>
            </a:r>
            <a:r>
              <a:rPr sz="2118" spc="-13" dirty="0">
                <a:latin typeface="Times New Roman"/>
                <a:cs typeface="Times New Roman"/>
              </a:rPr>
              <a:t> </a:t>
            </a:r>
            <a:r>
              <a:rPr sz="2118" dirty="0">
                <a:latin typeface="Times New Roman"/>
                <a:cs typeface="Times New Roman"/>
              </a:rPr>
              <a:t>of</a:t>
            </a:r>
            <a:r>
              <a:rPr sz="2118" spc="-4"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expected</a:t>
            </a:r>
            <a:r>
              <a:rPr sz="2118" spc="-40" dirty="0">
                <a:latin typeface="Times New Roman"/>
                <a:cs typeface="Times New Roman"/>
              </a:rPr>
              <a:t> </a:t>
            </a:r>
            <a:r>
              <a:rPr sz="2118" spc="-4" dirty="0">
                <a:latin typeface="Times New Roman"/>
                <a:cs typeface="Times New Roman"/>
              </a:rPr>
              <a:t>frequencies</a:t>
            </a:r>
            <a:r>
              <a:rPr sz="2118" spc="-22" dirty="0">
                <a:latin typeface="Times New Roman"/>
                <a:cs typeface="Times New Roman"/>
              </a:rPr>
              <a:t> </a:t>
            </a:r>
            <a:r>
              <a:rPr sz="2118" dirty="0">
                <a:latin typeface="Times New Roman"/>
                <a:cs typeface="Times New Roman"/>
              </a:rPr>
              <a:t>in</a:t>
            </a:r>
            <a:r>
              <a:rPr sz="2118" spc="-18" dirty="0">
                <a:latin typeface="Times New Roman"/>
                <a:cs typeface="Times New Roman"/>
              </a:rPr>
              <a:t> </a:t>
            </a:r>
            <a:r>
              <a:rPr sz="2118" dirty="0">
                <a:latin typeface="Times New Roman"/>
                <a:cs typeface="Times New Roman"/>
              </a:rPr>
              <a:t>any</a:t>
            </a:r>
            <a:r>
              <a:rPr sz="2118" spc="-18" dirty="0">
                <a:latin typeface="Times New Roman"/>
                <a:cs typeface="Times New Roman"/>
              </a:rPr>
              <a:t> </a:t>
            </a:r>
            <a:r>
              <a:rPr sz="2118" spc="-4" dirty="0">
                <a:latin typeface="Times New Roman"/>
                <a:cs typeface="Times New Roman"/>
              </a:rPr>
              <a:t>column must </a:t>
            </a:r>
            <a:r>
              <a:rPr sz="2118" spc="-516" dirty="0">
                <a:latin typeface="Times New Roman"/>
                <a:cs typeface="Times New Roman"/>
              </a:rPr>
              <a:t> </a:t>
            </a:r>
            <a:r>
              <a:rPr sz="2118" dirty="0">
                <a:latin typeface="Times New Roman"/>
                <a:cs typeface="Times New Roman"/>
              </a:rPr>
              <a:t>also</a:t>
            </a:r>
            <a:r>
              <a:rPr sz="2118" spc="-26" dirty="0">
                <a:latin typeface="Times New Roman"/>
                <a:cs typeface="Times New Roman"/>
              </a:rPr>
              <a:t> </a:t>
            </a:r>
            <a:r>
              <a:rPr sz="2118" dirty="0">
                <a:latin typeface="Times New Roman"/>
                <a:cs typeface="Times New Roman"/>
              </a:rPr>
              <a:t>equal</a:t>
            </a:r>
            <a:r>
              <a:rPr sz="2118" spc="-22"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total</a:t>
            </a:r>
            <a:r>
              <a:rPr sz="2118" spc="-35" dirty="0">
                <a:latin typeface="Times New Roman"/>
                <a:cs typeface="Times New Roman"/>
              </a:rPr>
              <a:t> </a:t>
            </a:r>
            <a:r>
              <a:rPr sz="2118" dirty="0">
                <a:latin typeface="Times New Roman"/>
                <a:cs typeface="Times New Roman"/>
              </a:rPr>
              <a:t>observed</a:t>
            </a:r>
            <a:r>
              <a:rPr sz="2118" spc="-18" dirty="0">
                <a:latin typeface="Times New Roman"/>
                <a:cs typeface="Times New Roman"/>
              </a:rPr>
              <a:t> </a:t>
            </a:r>
            <a:r>
              <a:rPr sz="2118" spc="-4" dirty="0">
                <a:latin typeface="Times New Roman"/>
                <a:cs typeface="Times New Roman"/>
              </a:rPr>
              <a:t>frequency</a:t>
            </a:r>
            <a:r>
              <a:rPr sz="2118" spc="-13" dirty="0">
                <a:latin typeface="Times New Roman"/>
                <a:cs typeface="Times New Roman"/>
              </a:rPr>
              <a:t> </a:t>
            </a:r>
            <a:r>
              <a:rPr sz="2118" spc="-4" dirty="0">
                <a:latin typeface="Times New Roman"/>
                <a:cs typeface="Times New Roman"/>
              </a:rPr>
              <a:t>for </a:t>
            </a:r>
            <a:r>
              <a:rPr sz="2118" dirty="0">
                <a:latin typeface="Times New Roman"/>
                <a:cs typeface="Times New Roman"/>
              </a:rPr>
              <a:t>that</a:t>
            </a:r>
            <a:r>
              <a:rPr sz="2118" spc="-22" dirty="0">
                <a:latin typeface="Times New Roman"/>
                <a:cs typeface="Times New Roman"/>
              </a:rPr>
              <a:t> </a:t>
            </a:r>
            <a:r>
              <a:rPr sz="2118" spc="-4" dirty="0">
                <a:latin typeface="Times New Roman"/>
                <a:cs typeface="Times New Roman"/>
              </a:rPr>
              <a:t>column.</a:t>
            </a:r>
            <a:endParaRPr sz="2118" dirty="0">
              <a:latin typeface="Times New Roman"/>
              <a:cs typeface="Times New Roman"/>
            </a:endParaRPr>
          </a:p>
        </p:txBody>
      </p:sp>
      <p:sp>
        <p:nvSpPr>
          <p:cNvPr id="8" name="Slide Number Placeholder 7">
            <a:extLst>
              <a:ext uri="{FF2B5EF4-FFF2-40B4-BE49-F238E27FC236}">
                <a16:creationId xmlns:a16="http://schemas.microsoft.com/office/drawing/2014/main" id="{3EBCF6F3-5FA2-490D-896A-1CDC69FBB8DA}"/>
              </a:ext>
            </a:extLst>
          </p:cNvPr>
          <p:cNvSpPr>
            <a:spLocks noGrp="1"/>
          </p:cNvSpPr>
          <p:nvPr>
            <p:ph type="sldNum" sz="quarter" idx="12"/>
          </p:nvPr>
        </p:nvSpPr>
        <p:spPr/>
        <p:txBody>
          <a:bodyPr/>
          <a:lstStyle/>
          <a:p>
            <a:fld id="{BE9E9CF8-411C-534F-ACCE-E5CD2A84B69C}" type="slidenum">
              <a:rPr lang="en-US" smtClean="0"/>
              <a:t>40</a:t>
            </a:fld>
            <a:endParaRPr lang="en-US"/>
          </a:p>
        </p:txBody>
      </p:sp>
      <p:sp>
        <p:nvSpPr>
          <p:cNvPr id="12" name="Rectangle 11">
            <a:extLst>
              <a:ext uri="{FF2B5EF4-FFF2-40B4-BE49-F238E27FC236}">
                <a16:creationId xmlns:a16="http://schemas.microsoft.com/office/drawing/2014/main" id="{2C95A6A2-A7E8-4B15-B646-0B46B1AFFBC0}"/>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39632B22-88E8-4E68-B528-7004D9A62114}"/>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169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13973"/>
            <a:ext cx="10494498" cy="688424"/>
          </a:xfrm>
          <a:prstGeom prst="rect">
            <a:avLst/>
          </a:prstGeom>
        </p:spPr>
        <p:txBody>
          <a:bodyPr vert="horz" wrap="square" lIns="0" tIns="11206" rIns="0" bIns="0" rtlCol="0" anchor="ctr">
            <a:spAutoFit/>
          </a:bodyPr>
          <a:lstStyle/>
          <a:p>
            <a:pPr marL="11206">
              <a:lnSpc>
                <a:spcPct val="100000"/>
              </a:lnSpc>
              <a:spcBef>
                <a:spcPts val="88"/>
              </a:spcBef>
            </a:pPr>
            <a:r>
              <a:rPr b="1" spc="-4" dirty="0">
                <a:cs typeface="Times New Roman"/>
              </a:rPr>
              <a:t>Chi-Square</a:t>
            </a:r>
            <a:r>
              <a:rPr b="1" spc="-53" dirty="0">
                <a:cs typeface="Times New Roman"/>
              </a:rPr>
              <a:t> </a:t>
            </a:r>
            <a:r>
              <a:rPr b="1" dirty="0">
                <a:cs typeface="Times New Roman"/>
              </a:rPr>
              <a:t>Calculation:</a:t>
            </a:r>
            <a:r>
              <a:rPr b="1" spc="-53" dirty="0">
                <a:cs typeface="Times New Roman"/>
              </a:rPr>
              <a:t> </a:t>
            </a:r>
            <a:r>
              <a:rPr b="1" dirty="0">
                <a:cs typeface="Times New Roman"/>
              </a:rPr>
              <a:t>An</a:t>
            </a:r>
            <a:r>
              <a:rPr b="1" spc="-22" dirty="0">
                <a:cs typeface="Times New Roman"/>
              </a:rPr>
              <a:t> </a:t>
            </a:r>
            <a:r>
              <a:rPr b="1" dirty="0">
                <a:cs typeface="Times New Roman"/>
              </a:rPr>
              <a:t>Example</a:t>
            </a:r>
          </a:p>
        </p:txBody>
      </p:sp>
      <p:sp>
        <p:nvSpPr>
          <p:cNvPr id="3" name="object 3"/>
          <p:cNvSpPr txBox="1"/>
          <p:nvPr/>
        </p:nvSpPr>
        <p:spPr>
          <a:xfrm>
            <a:off x="2505075" y="947337"/>
            <a:ext cx="2615453" cy="390982"/>
          </a:xfrm>
          <a:prstGeom prst="rect">
            <a:avLst/>
          </a:prstGeom>
        </p:spPr>
        <p:txBody>
          <a:bodyPr vert="horz" wrap="square" lIns="0" tIns="10646" rIns="0" bIns="0" rtlCol="0">
            <a:spAutoFit/>
          </a:bodyPr>
          <a:lstStyle/>
          <a:p>
            <a:pPr marL="291368" indent="-258309">
              <a:spcBef>
                <a:spcPts val="84"/>
              </a:spcBef>
              <a:buClr>
                <a:srgbClr val="0B7A9C"/>
              </a:buClr>
              <a:buSzPct val="75000"/>
              <a:buFont typeface="Lucida Sans Unicode"/>
              <a:buChar char="•"/>
              <a:tabLst>
                <a:tab pos="291929" algn="l"/>
              </a:tabLst>
            </a:pPr>
            <a:r>
              <a:rPr sz="2471" spc="-4" dirty="0">
                <a:latin typeface="Times New Roman"/>
                <a:cs typeface="Times New Roman"/>
              </a:rPr>
              <a:t>We</a:t>
            </a:r>
            <a:r>
              <a:rPr sz="2471" spc="-40" dirty="0">
                <a:latin typeface="Times New Roman"/>
                <a:cs typeface="Times New Roman"/>
              </a:rPr>
              <a:t> </a:t>
            </a:r>
            <a:r>
              <a:rPr sz="2471" spc="-9" dirty="0">
                <a:latin typeface="Times New Roman"/>
                <a:cs typeface="Times New Roman"/>
              </a:rPr>
              <a:t>can</a:t>
            </a:r>
            <a:r>
              <a:rPr sz="2471" spc="-13" dirty="0">
                <a:latin typeface="Times New Roman"/>
                <a:cs typeface="Times New Roman"/>
              </a:rPr>
              <a:t> </a:t>
            </a:r>
            <a:r>
              <a:rPr sz="2471" spc="-4" dirty="0">
                <a:latin typeface="Times New Roman"/>
                <a:cs typeface="Times New Roman"/>
              </a:rPr>
              <a:t>get</a:t>
            </a:r>
            <a:r>
              <a:rPr sz="2471" spc="-18" dirty="0">
                <a:latin typeface="Times New Roman"/>
                <a:cs typeface="Times New Roman"/>
              </a:rPr>
              <a:t> </a:t>
            </a:r>
            <a:r>
              <a:rPr sz="2471" dirty="0">
                <a:latin typeface="Arial"/>
                <a:cs typeface="Arial"/>
              </a:rPr>
              <a:t>X</a:t>
            </a:r>
            <a:r>
              <a:rPr sz="2449" baseline="25525" dirty="0">
                <a:latin typeface="Arial"/>
                <a:cs typeface="Arial"/>
              </a:rPr>
              <a:t>2</a:t>
            </a:r>
            <a:r>
              <a:rPr sz="2449" spc="218" baseline="25525" dirty="0">
                <a:latin typeface="Arial"/>
                <a:cs typeface="Arial"/>
              </a:rPr>
              <a:t> </a:t>
            </a:r>
            <a:r>
              <a:rPr sz="2471" dirty="0">
                <a:latin typeface="Times New Roman"/>
                <a:cs typeface="Times New Roman"/>
              </a:rPr>
              <a:t>by:</a:t>
            </a:r>
          </a:p>
        </p:txBody>
      </p:sp>
      <p:pic>
        <p:nvPicPr>
          <p:cNvPr id="4" name="object 4"/>
          <p:cNvPicPr/>
          <p:nvPr/>
        </p:nvPicPr>
        <p:blipFill>
          <a:blip r:embed="rId2" cstate="print"/>
          <a:stretch>
            <a:fillRect/>
          </a:stretch>
        </p:blipFill>
        <p:spPr>
          <a:xfrm>
            <a:off x="2505075" y="1437811"/>
            <a:ext cx="7264054" cy="882306"/>
          </a:xfrm>
          <a:prstGeom prst="rect">
            <a:avLst/>
          </a:prstGeom>
        </p:spPr>
      </p:pic>
      <p:sp>
        <p:nvSpPr>
          <p:cNvPr id="6" name="object 6"/>
          <p:cNvSpPr txBox="1"/>
          <p:nvPr/>
        </p:nvSpPr>
        <p:spPr>
          <a:xfrm>
            <a:off x="1195754" y="2424177"/>
            <a:ext cx="10480431" cy="1988856"/>
          </a:xfrm>
          <a:prstGeom prst="rect">
            <a:avLst/>
          </a:prstGeom>
        </p:spPr>
        <p:txBody>
          <a:bodyPr vert="horz" wrap="square" lIns="0" tIns="10646" rIns="0" bIns="0" rtlCol="0">
            <a:spAutoFit/>
          </a:bodyPr>
          <a:lstStyle/>
          <a:p>
            <a:pPr marL="291368" marR="579375" indent="-258309" algn="just">
              <a:spcBef>
                <a:spcPts val="84"/>
              </a:spcBef>
              <a:buClr>
                <a:srgbClr val="0B7A9C"/>
              </a:buClr>
              <a:buSzPct val="75000"/>
              <a:buFont typeface="Lucida Sans Unicode"/>
              <a:buChar char="•"/>
              <a:tabLst>
                <a:tab pos="291929" algn="l"/>
              </a:tabLst>
            </a:pPr>
            <a:r>
              <a:rPr sz="2471" dirty="0">
                <a:latin typeface="Times New Roman"/>
                <a:cs typeface="Times New Roman"/>
              </a:rPr>
              <a:t>For</a:t>
            </a:r>
            <a:r>
              <a:rPr sz="2471" spc="-18" dirty="0">
                <a:latin typeface="Times New Roman"/>
                <a:cs typeface="Times New Roman"/>
              </a:rPr>
              <a:t> </a:t>
            </a:r>
            <a:r>
              <a:rPr sz="2471" spc="-4" dirty="0">
                <a:latin typeface="Times New Roman"/>
                <a:cs typeface="Times New Roman"/>
              </a:rPr>
              <a:t>this</a:t>
            </a:r>
            <a:r>
              <a:rPr sz="2471" spc="-18" dirty="0">
                <a:latin typeface="Times New Roman"/>
                <a:cs typeface="Times New Roman"/>
              </a:rPr>
              <a:t> </a:t>
            </a:r>
            <a:r>
              <a:rPr sz="2471" spc="-4" dirty="0">
                <a:latin typeface="Times New Roman"/>
                <a:cs typeface="Times New Roman"/>
              </a:rPr>
              <a:t>2 </a:t>
            </a:r>
            <a:r>
              <a:rPr sz="2471" spc="-4" dirty="0">
                <a:latin typeface="Arial"/>
                <a:cs typeface="Arial"/>
              </a:rPr>
              <a:t>x</a:t>
            </a:r>
            <a:r>
              <a:rPr sz="2471" spc="-71" dirty="0">
                <a:latin typeface="Arial"/>
                <a:cs typeface="Arial"/>
              </a:rPr>
              <a:t> </a:t>
            </a:r>
            <a:r>
              <a:rPr sz="2471" spc="-4" dirty="0">
                <a:latin typeface="Times New Roman"/>
                <a:cs typeface="Times New Roman"/>
              </a:rPr>
              <a:t>2 table,</a:t>
            </a:r>
            <a:r>
              <a:rPr sz="2471" spc="-13" dirty="0">
                <a:latin typeface="Times New Roman"/>
                <a:cs typeface="Times New Roman"/>
              </a:rPr>
              <a:t> </a:t>
            </a:r>
            <a:r>
              <a:rPr sz="2471" dirty="0">
                <a:latin typeface="Times New Roman"/>
                <a:cs typeface="Times New Roman"/>
              </a:rPr>
              <a:t>the</a:t>
            </a:r>
            <a:r>
              <a:rPr sz="2471" spc="-9" dirty="0">
                <a:latin typeface="Times New Roman"/>
                <a:cs typeface="Times New Roman"/>
              </a:rPr>
              <a:t> </a:t>
            </a:r>
            <a:r>
              <a:rPr sz="2471" spc="-4" dirty="0">
                <a:latin typeface="Times New Roman"/>
                <a:cs typeface="Times New Roman"/>
              </a:rPr>
              <a:t>degrees</a:t>
            </a:r>
            <a:r>
              <a:rPr sz="2471" spc="-18" dirty="0">
                <a:latin typeface="Times New Roman"/>
                <a:cs typeface="Times New Roman"/>
              </a:rPr>
              <a:t> </a:t>
            </a:r>
            <a:r>
              <a:rPr sz="2471" dirty="0">
                <a:latin typeface="Times New Roman"/>
                <a:cs typeface="Times New Roman"/>
              </a:rPr>
              <a:t>of</a:t>
            </a:r>
            <a:r>
              <a:rPr sz="2471" spc="4" dirty="0">
                <a:latin typeface="Times New Roman"/>
                <a:cs typeface="Times New Roman"/>
              </a:rPr>
              <a:t> </a:t>
            </a:r>
            <a:r>
              <a:rPr sz="2471" spc="-4" dirty="0">
                <a:latin typeface="Times New Roman"/>
                <a:cs typeface="Times New Roman"/>
              </a:rPr>
              <a:t>freedom</a:t>
            </a:r>
            <a:r>
              <a:rPr sz="2471" spc="-9" dirty="0">
                <a:latin typeface="Times New Roman"/>
                <a:cs typeface="Times New Roman"/>
              </a:rPr>
              <a:t> </a:t>
            </a:r>
            <a:r>
              <a:rPr sz="2471" spc="-4" dirty="0">
                <a:latin typeface="Times New Roman"/>
                <a:cs typeface="Times New Roman"/>
              </a:rPr>
              <a:t>are </a:t>
            </a:r>
            <a:r>
              <a:rPr sz="2471" dirty="0">
                <a:latin typeface="Times New Roman"/>
                <a:cs typeface="Times New Roman"/>
              </a:rPr>
              <a:t>(2-1)(2-1)</a:t>
            </a:r>
            <a:r>
              <a:rPr sz="2471" spc="-18" dirty="0">
                <a:latin typeface="Times New Roman"/>
                <a:cs typeface="Times New Roman"/>
              </a:rPr>
              <a:t> </a:t>
            </a:r>
            <a:r>
              <a:rPr sz="2471" spc="-4" dirty="0">
                <a:latin typeface="Times New Roman"/>
                <a:cs typeface="Times New Roman"/>
              </a:rPr>
              <a:t>=</a:t>
            </a:r>
            <a:r>
              <a:rPr sz="2471" spc="-9" dirty="0">
                <a:latin typeface="Times New Roman"/>
                <a:cs typeface="Times New Roman"/>
              </a:rPr>
              <a:t> </a:t>
            </a:r>
            <a:r>
              <a:rPr sz="2471" dirty="0">
                <a:latin typeface="Times New Roman"/>
                <a:cs typeface="Times New Roman"/>
              </a:rPr>
              <a:t>1.</a:t>
            </a:r>
            <a:r>
              <a:rPr lang="en-GB" sz="2471" dirty="0">
                <a:latin typeface="Times New Roman"/>
                <a:cs typeface="Times New Roman"/>
              </a:rPr>
              <a:t> ((no. of rows-1)*(</a:t>
            </a:r>
            <a:r>
              <a:rPr lang="en-GB" sz="2471" dirty="0" err="1">
                <a:latin typeface="Times New Roman"/>
                <a:cs typeface="Times New Roman"/>
              </a:rPr>
              <a:t>no.of</a:t>
            </a:r>
            <a:r>
              <a:rPr lang="en-GB" sz="2471" dirty="0">
                <a:latin typeface="Times New Roman"/>
                <a:cs typeface="Times New Roman"/>
              </a:rPr>
              <a:t> columns-1))</a:t>
            </a:r>
            <a:endParaRPr sz="2471" dirty="0">
              <a:latin typeface="Times New Roman"/>
              <a:cs typeface="Times New Roman"/>
            </a:endParaRPr>
          </a:p>
          <a:p>
            <a:pPr marL="291368" marR="26896" indent="-258309" algn="just">
              <a:spcBef>
                <a:spcPts val="644"/>
              </a:spcBef>
              <a:buClr>
                <a:srgbClr val="0B7A9C"/>
              </a:buClr>
              <a:buSzPct val="75000"/>
              <a:buFont typeface="Lucida Sans Unicode"/>
              <a:buChar char="•"/>
              <a:tabLst>
                <a:tab pos="291929" algn="l"/>
              </a:tabLst>
            </a:pPr>
            <a:r>
              <a:rPr sz="2471" dirty="0">
                <a:latin typeface="Times New Roman"/>
                <a:cs typeface="Times New Roman"/>
              </a:rPr>
              <a:t>For </a:t>
            </a:r>
            <a:r>
              <a:rPr sz="2471" spc="-4" dirty="0">
                <a:latin typeface="Times New Roman"/>
                <a:cs typeface="Times New Roman"/>
              </a:rPr>
              <a:t>1 degree </a:t>
            </a:r>
            <a:r>
              <a:rPr sz="2471" dirty="0">
                <a:latin typeface="Times New Roman"/>
                <a:cs typeface="Times New Roman"/>
              </a:rPr>
              <a:t>of </a:t>
            </a:r>
            <a:r>
              <a:rPr sz="2471" spc="-9" dirty="0">
                <a:latin typeface="Times New Roman"/>
                <a:cs typeface="Times New Roman"/>
              </a:rPr>
              <a:t>freedom, </a:t>
            </a:r>
            <a:r>
              <a:rPr sz="2471" dirty="0">
                <a:latin typeface="Times New Roman"/>
                <a:cs typeface="Times New Roman"/>
              </a:rPr>
              <a:t>the </a:t>
            </a:r>
            <a:r>
              <a:rPr sz="2471" dirty="0">
                <a:latin typeface="Arial"/>
                <a:cs typeface="Arial"/>
              </a:rPr>
              <a:t>X</a:t>
            </a:r>
            <a:r>
              <a:rPr sz="2449" baseline="25525" dirty="0">
                <a:latin typeface="Times New Roman"/>
                <a:cs typeface="Times New Roman"/>
              </a:rPr>
              <a:t>2</a:t>
            </a:r>
            <a:r>
              <a:rPr sz="2449" spc="6" baseline="25525" dirty="0">
                <a:latin typeface="Times New Roman"/>
                <a:cs typeface="Times New Roman"/>
              </a:rPr>
              <a:t> </a:t>
            </a:r>
            <a:r>
              <a:rPr sz="2471" spc="-4" dirty="0">
                <a:latin typeface="Times New Roman"/>
                <a:cs typeface="Times New Roman"/>
              </a:rPr>
              <a:t>value needed to </a:t>
            </a:r>
            <a:r>
              <a:rPr sz="2471" spc="-9" dirty="0">
                <a:latin typeface="Times New Roman"/>
                <a:cs typeface="Times New Roman"/>
              </a:rPr>
              <a:t>reject </a:t>
            </a:r>
            <a:r>
              <a:rPr sz="2471" spc="-604" dirty="0">
                <a:latin typeface="Times New Roman"/>
                <a:cs typeface="Times New Roman"/>
              </a:rPr>
              <a:t> </a:t>
            </a:r>
            <a:r>
              <a:rPr sz="2471" dirty="0">
                <a:latin typeface="Times New Roman"/>
                <a:cs typeface="Times New Roman"/>
              </a:rPr>
              <a:t>the </a:t>
            </a:r>
            <a:r>
              <a:rPr sz="2471" spc="-4" dirty="0">
                <a:latin typeface="Times New Roman"/>
                <a:cs typeface="Times New Roman"/>
              </a:rPr>
              <a:t>hypothesis </a:t>
            </a:r>
            <a:r>
              <a:rPr sz="2471" spc="-9" dirty="0">
                <a:latin typeface="Times New Roman"/>
                <a:cs typeface="Times New Roman"/>
              </a:rPr>
              <a:t>at </a:t>
            </a:r>
            <a:r>
              <a:rPr sz="2471" dirty="0">
                <a:latin typeface="Times New Roman"/>
                <a:cs typeface="Times New Roman"/>
              </a:rPr>
              <a:t>the 0.001 </a:t>
            </a:r>
            <a:r>
              <a:rPr sz="2471" spc="-4" dirty="0">
                <a:latin typeface="Times New Roman"/>
                <a:cs typeface="Times New Roman"/>
              </a:rPr>
              <a:t>significance level is </a:t>
            </a:r>
            <a:r>
              <a:rPr sz="2471" b="1" dirty="0">
                <a:latin typeface="Times New Roman"/>
                <a:cs typeface="Times New Roman"/>
              </a:rPr>
              <a:t>10.828 </a:t>
            </a:r>
            <a:r>
              <a:rPr sz="2471" b="1" spc="-604" dirty="0">
                <a:latin typeface="Times New Roman"/>
                <a:cs typeface="Times New Roman"/>
              </a:rPr>
              <a:t> </a:t>
            </a:r>
            <a:r>
              <a:rPr sz="2471" spc="-4" dirty="0">
                <a:latin typeface="Times New Roman"/>
                <a:cs typeface="Times New Roman"/>
              </a:rPr>
              <a:t>(taken from </a:t>
            </a:r>
            <a:r>
              <a:rPr sz="2471" dirty="0">
                <a:latin typeface="Times New Roman"/>
                <a:cs typeface="Times New Roman"/>
              </a:rPr>
              <a:t>the </a:t>
            </a:r>
            <a:r>
              <a:rPr sz="2471" spc="-4" dirty="0">
                <a:latin typeface="Times New Roman"/>
                <a:cs typeface="Times New Roman"/>
              </a:rPr>
              <a:t>table </a:t>
            </a:r>
            <a:r>
              <a:rPr sz="2471" dirty="0">
                <a:latin typeface="Times New Roman"/>
                <a:cs typeface="Times New Roman"/>
              </a:rPr>
              <a:t>of </a:t>
            </a:r>
            <a:r>
              <a:rPr sz="2471" spc="-4" dirty="0">
                <a:latin typeface="Times New Roman"/>
                <a:cs typeface="Times New Roman"/>
              </a:rPr>
              <a:t>upper percentage </a:t>
            </a:r>
            <a:r>
              <a:rPr sz="2471" dirty="0">
                <a:latin typeface="Times New Roman"/>
                <a:cs typeface="Times New Roman"/>
              </a:rPr>
              <a:t>points of the </a:t>
            </a:r>
            <a:r>
              <a:rPr sz="2471" spc="-604" dirty="0">
                <a:latin typeface="Times New Roman"/>
                <a:cs typeface="Times New Roman"/>
              </a:rPr>
              <a:t> </a:t>
            </a:r>
            <a:r>
              <a:rPr sz="2471" dirty="0">
                <a:latin typeface="Arial"/>
                <a:cs typeface="Arial"/>
              </a:rPr>
              <a:t>X</a:t>
            </a:r>
            <a:r>
              <a:rPr sz="2449" baseline="25525" dirty="0">
                <a:latin typeface="Times New Roman"/>
                <a:cs typeface="Times New Roman"/>
              </a:rPr>
              <a:t>2</a:t>
            </a:r>
            <a:r>
              <a:rPr sz="2449" spc="6" baseline="25525" dirty="0">
                <a:latin typeface="Times New Roman"/>
                <a:cs typeface="Times New Roman"/>
              </a:rPr>
              <a:t> </a:t>
            </a:r>
            <a:r>
              <a:rPr sz="2471" dirty="0">
                <a:latin typeface="Times New Roman"/>
                <a:cs typeface="Times New Roman"/>
              </a:rPr>
              <a:t>distribution, </a:t>
            </a:r>
            <a:r>
              <a:rPr sz="2471" spc="-4" dirty="0">
                <a:latin typeface="Times New Roman"/>
                <a:cs typeface="Times New Roman"/>
              </a:rPr>
              <a:t>typically available from any textbook </a:t>
            </a:r>
            <a:r>
              <a:rPr sz="2471" dirty="0">
                <a:latin typeface="Times New Roman"/>
                <a:cs typeface="Times New Roman"/>
              </a:rPr>
              <a:t> on</a:t>
            </a:r>
            <a:r>
              <a:rPr sz="2471" spc="-13" dirty="0">
                <a:latin typeface="Times New Roman"/>
                <a:cs typeface="Times New Roman"/>
              </a:rPr>
              <a:t> </a:t>
            </a:r>
            <a:r>
              <a:rPr sz="2471" spc="-4" dirty="0">
                <a:latin typeface="Times New Roman"/>
                <a:cs typeface="Times New Roman"/>
              </a:rPr>
              <a:t>statistics).</a:t>
            </a:r>
            <a:endParaRPr sz="2471" dirty="0">
              <a:latin typeface="Times New Roman"/>
              <a:cs typeface="Times New Roman"/>
            </a:endParaRPr>
          </a:p>
        </p:txBody>
      </p:sp>
      <p:sp>
        <p:nvSpPr>
          <p:cNvPr id="5" name="Slide Number Placeholder 4">
            <a:extLst>
              <a:ext uri="{FF2B5EF4-FFF2-40B4-BE49-F238E27FC236}">
                <a16:creationId xmlns:a16="http://schemas.microsoft.com/office/drawing/2014/main" id="{BD36AB07-FAB2-4E20-8384-8E9225F07DFC}"/>
              </a:ext>
            </a:extLst>
          </p:cNvPr>
          <p:cNvSpPr>
            <a:spLocks noGrp="1"/>
          </p:cNvSpPr>
          <p:nvPr>
            <p:ph type="sldNum" sz="quarter" idx="12"/>
          </p:nvPr>
        </p:nvSpPr>
        <p:spPr/>
        <p:txBody>
          <a:bodyPr/>
          <a:lstStyle/>
          <a:p>
            <a:fld id="{BE9E9CF8-411C-534F-ACCE-E5CD2A84B69C}" type="slidenum">
              <a:rPr lang="en-US" smtClean="0"/>
              <a:t>41</a:t>
            </a:fld>
            <a:endParaRPr lang="en-US"/>
          </a:p>
        </p:txBody>
      </p:sp>
      <p:sp>
        <p:nvSpPr>
          <p:cNvPr id="7" name="Rectangle 6">
            <a:extLst>
              <a:ext uri="{FF2B5EF4-FFF2-40B4-BE49-F238E27FC236}">
                <a16:creationId xmlns:a16="http://schemas.microsoft.com/office/drawing/2014/main" id="{5A800E2E-831D-4B7E-931D-FBC1A2098BC1}"/>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61845096-D9DC-4821-98B4-8176848AD237}"/>
              </a:ext>
            </a:extLst>
          </p:cNvPr>
          <p:cNvCxnSpPr/>
          <p:nvPr/>
        </p:nvCxnSpPr>
        <p:spPr>
          <a:xfrm>
            <a:off x="152400" y="802397"/>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bject 3">
            <a:extLst>
              <a:ext uri="{FF2B5EF4-FFF2-40B4-BE49-F238E27FC236}">
                <a16:creationId xmlns:a16="http://schemas.microsoft.com/office/drawing/2014/main" id="{C2832CAC-3347-4332-9240-4635C49011C1}"/>
              </a:ext>
            </a:extLst>
          </p:cNvPr>
          <p:cNvSpPr txBox="1"/>
          <p:nvPr/>
        </p:nvSpPr>
        <p:spPr>
          <a:xfrm>
            <a:off x="1195753" y="4533975"/>
            <a:ext cx="10480431" cy="1154297"/>
          </a:xfrm>
          <a:prstGeom prst="rect">
            <a:avLst/>
          </a:prstGeom>
        </p:spPr>
        <p:txBody>
          <a:bodyPr vert="horz" wrap="square" lIns="0" tIns="21851" rIns="0" bIns="0" rtlCol="0">
            <a:spAutoFit/>
          </a:bodyPr>
          <a:lstStyle/>
          <a:p>
            <a:pPr marL="268956" marR="4483" indent="-258309" algn="just">
              <a:lnSpc>
                <a:spcPts val="2965"/>
              </a:lnSpc>
              <a:spcBef>
                <a:spcPts val="172"/>
              </a:spcBef>
              <a:buClr>
                <a:srgbClr val="0B7A9C"/>
              </a:buClr>
              <a:buSzPct val="75000"/>
              <a:buFont typeface="Lucida Sans Unicode"/>
              <a:buChar char="•"/>
              <a:tabLst>
                <a:tab pos="269516" algn="l"/>
              </a:tabLst>
            </a:pPr>
            <a:r>
              <a:rPr sz="2471" spc="-4" dirty="0">
                <a:latin typeface="Times New Roman"/>
                <a:cs typeface="Times New Roman"/>
              </a:rPr>
              <a:t>Since </a:t>
            </a:r>
            <a:r>
              <a:rPr sz="2471" dirty="0">
                <a:latin typeface="Times New Roman"/>
                <a:cs typeface="Times New Roman"/>
              </a:rPr>
              <a:t>our </a:t>
            </a:r>
            <a:r>
              <a:rPr sz="2471" spc="-4" dirty="0">
                <a:latin typeface="Times New Roman"/>
                <a:cs typeface="Times New Roman"/>
              </a:rPr>
              <a:t>computed value is above this, we </a:t>
            </a:r>
            <a:r>
              <a:rPr sz="2471" spc="-9" dirty="0">
                <a:latin typeface="Times New Roman"/>
                <a:cs typeface="Times New Roman"/>
              </a:rPr>
              <a:t>can reject </a:t>
            </a:r>
            <a:r>
              <a:rPr sz="2471" spc="-4" dirty="0">
                <a:latin typeface="Times New Roman"/>
                <a:cs typeface="Times New Roman"/>
              </a:rPr>
              <a:t> </a:t>
            </a:r>
            <a:r>
              <a:rPr sz="2471" dirty="0">
                <a:latin typeface="Times New Roman"/>
                <a:cs typeface="Times New Roman"/>
              </a:rPr>
              <a:t>the </a:t>
            </a:r>
            <a:r>
              <a:rPr sz="2471" spc="-4" dirty="0">
                <a:latin typeface="Times New Roman"/>
                <a:cs typeface="Times New Roman"/>
              </a:rPr>
              <a:t>hypothesis that </a:t>
            </a:r>
            <a:r>
              <a:rPr sz="2603" b="1" i="1" spc="9" dirty="0">
                <a:latin typeface="Times New Roman"/>
                <a:cs typeface="Times New Roman"/>
              </a:rPr>
              <a:t>play </a:t>
            </a:r>
            <a:r>
              <a:rPr sz="2603" b="1" i="1" spc="-66" dirty="0">
                <a:latin typeface="Times New Roman"/>
                <a:cs typeface="Times New Roman"/>
              </a:rPr>
              <a:t>chess </a:t>
            </a:r>
            <a:r>
              <a:rPr sz="2471" spc="-4" dirty="0">
                <a:latin typeface="Times New Roman"/>
                <a:cs typeface="Times New Roman"/>
              </a:rPr>
              <a:t>and </a:t>
            </a:r>
            <a:r>
              <a:rPr sz="2603" b="1" i="1" spc="9" dirty="0">
                <a:latin typeface="Times New Roman"/>
                <a:cs typeface="Times New Roman"/>
              </a:rPr>
              <a:t>preferred </a:t>
            </a:r>
            <a:r>
              <a:rPr sz="2603" b="1" i="1" spc="-26" dirty="0">
                <a:latin typeface="Times New Roman"/>
                <a:cs typeface="Times New Roman"/>
              </a:rPr>
              <a:t>reading </a:t>
            </a:r>
            <a:r>
              <a:rPr sz="2603" b="1" i="1" spc="-22" dirty="0">
                <a:latin typeface="Times New Roman"/>
                <a:cs typeface="Times New Roman"/>
              </a:rPr>
              <a:t> </a:t>
            </a:r>
            <a:r>
              <a:rPr sz="2471" spc="-4" dirty="0">
                <a:latin typeface="Times New Roman"/>
                <a:cs typeface="Times New Roman"/>
              </a:rPr>
              <a:t>are independent and conclude that </a:t>
            </a:r>
            <a:r>
              <a:rPr sz="2471" dirty="0">
                <a:latin typeface="Times New Roman"/>
                <a:cs typeface="Times New Roman"/>
              </a:rPr>
              <a:t>the </a:t>
            </a:r>
            <a:r>
              <a:rPr sz="2471" spc="-4" dirty="0">
                <a:latin typeface="Times New Roman"/>
                <a:cs typeface="Times New Roman"/>
              </a:rPr>
              <a:t>two attributes </a:t>
            </a:r>
            <a:r>
              <a:rPr sz="2471" dirty="0">
                <a:latin typeface="Times New Roman"/>
                <a:cs typeface="Times New Roman"/>
              </a:rPr>
              <a:t> </a:t>
            </a:r>
            <a:r>
              <a:rPr sz="2471" spc="-4" dirty="0">
                <a:latin typeface="Times New Roman"/>
                <a:cs typeface="Times New Roman"/>
              </a:rPr>
              <a:t>are</a:t>
            </a:r>
            <a:r>
              <a:rPr sz="2471" spc="-18" dirty="0">
                <a:latin typeface="Times New Roman"/>
                <a:cs typeface="Times New Roman"/>
              </a:rPr>
              <a:t> </a:t>
            </a:r>
            <a:r>
              <a:rPr sz="2471" dirty="0">
                <a:latin typeface="Times New Roman"/>
                <a:cs typeface="Times New Roman"/>
              </a:rPr>
              <a:t>(strongly)</a:t>
            </a:r>
            <a:r>
              <a:rPr sz="2471" spc="-26" dirty="0">
                <a:latin typeface="Times New Roman"/>
                <a:cs typeface="Times New Roman"/>
              </a:rPr>
              <a:t> </a:t>
            </a:r>
            <a:r>
              <a:rPr sz="2471" spc="-4" dirty="0">
                <a:latin typeface="Times New Roman"/>
                <a:cs typeface="Times New Roman"/>
              </a:rPr>
              <a:t>correlated</a:t>
            </a:r>
            <a:r>
              <a:rPr sz="2471" spc="-13" dirty="0">
                <a:latin typeface="Times New Roman"/>
                <a:cs typeface="Times New Roman"/>
              </a:rPr>
              <a:t> </a:t>
            </a:r>
            <a:r>
              <a:rPr sz="2471" dirty="0">
                <a:latin typeface="Times New Roman"/>
                <a:cs typeface="Times New Roman"/>
              </a:rPr>
              <a:t>for</a:t>
            </a:r>
            <a:r>
              <a:rPr sz="2471" spc="4" dirty="0">
                <a:latin typeface="Times New Roman"/>
                <a:cs typeface="Times New Roman"/>
              </a:rPr>
              <a:t> </a:t>
            </a:r>
            <a:r>
              <a:rPr sz="2471" dirty="0">
                <a:latin typeface="Times New Roman"/>
                <a:cs typeface="Times New Roman"/>
              </a:rPr>
              <a:t>the</a:t>
            </a:r>
            <a:r>
              <a:rPr sz="2471" spc="-26" dirty="0">
                <a:latin typeface="Times New Roman"/>
                <a:cs typeface="Times New Roman"/>
              </a:rPr>
              <a:t> </a:t>
            </a:r>
            <a:r>
              <a:rPr sz="2471" spc="-4" dirty="0">
                <a:latin typeface="Times New Roman"/>
                <a:cs typeface="Times New Roman"/>
              </a:rPr>
              <a:t>given</a:t>
            </a:r>
            <a:r>
              <a:rPr sz="2471" spc="-13" dirty="0">
                <a:latin typeface="Times New Roman"/>
                <a:cs typeface="Times New Roman"/>
              </a:rPr>
              <a:t> </a:t>
            </a:r>
            <a:r>
              <a:rPr sz="2471" dirty="0">
                <a:latin typeface="Times New Roman"/>
                <a:cs typeface="Times New Roman"/>
              </a:rPr>
              <a:t>group</a:t>
            </a:r>
            <a:r>
              <a:rPr sz="2471" spc="-9" dirty="0">
                <a:latin typeface="Times New Roman"/>
                <a:cs typeface="Times New Roman"/>
              </a:rPr>
              <a:t> </a:t>
            </a:r>
            <a:r>
              <a:rPr sz="2471" dirty="0">
                <a:latin typeface="Times New Roman"/>
                <a:cs typeface="Times New Roman"/>
              </a:rPr>
              <a:t>of</a:t>
            </a:r>
            <a:r>
              <a:rPr sz="2471" spc="-4" dirty="0">
                <a:latin typeface="Times New Roman"/>
                <a:cs typeface="Times New Roman"/>
              </a:rPr>
              <a:t> people.</a:t>
            </a:r>
            <a:endParaRPr sz="2471" dirty="0">
              <a:latin typeface="Times New Roman"/>
              <a:cs typeface="Times New Roman"/>
            </a:endParaRPr>
          </a:p>
        </p:txBody>
      </p:sp>
    </p:spTree>
    <p:extLst>
      <p:ext uri="{BB962C8B-B14F-4D97-AF65-F5344CB8AC3E}">
        <p14:creationId xmlns:p14="http://schemas.microsoft.com/office/powerpoint/2010/main" val="1870900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a:extLst>
              <a:ext uri="{FF2B5EF4-FFF2-40B4-BE49-F238E27FC236}">
                <a16:creationId xmlns:a16="http://schemas.microsoft.com/office/drawing/2014/main" id="{86B53A7D-DF4A-A64B-BC48-2C757BF840C5}"/>
              </a:ext>
            </a:extLst>
          </p:cNvPr>
          <p:cNvSpPr>
            <a:spLocks noGrp="1" noChangeArrowheads="1"/>
          </p:cNvSpPr>
          <p:nvPr>
            <p:ph type="body" sz="half" idx="4294967295"/>
          </p:nvPr>
        </p:nvSpPr>
        <p:spPr>
          <a:xfrm>
            <a:off x="4191831" y="2496087"/>
            <a:ext cx="4187825" cy="1203325"/>
          </a:xfrm>
          <a:noFill/>
        </p:spPr>
        <p:txBody>
          <a:bodyPr vert="horz" lIns="92075" tIns="46038" rIns="92075" bIns="46038" rtlCol="0">
            <a:normAutofit fontScale="85000" lnSpcReduction="10000"/>
          </a:bodyPr>
          <a:lstStyle/>
          <a:p>
            <a:pPr marL="0" indent="0" eaLnBrk="1" hangingPunct="1">
              <a:lnSpc>
                <a:spcPct val="150000"/>
              </a:lnSpc>
              <a:buNone/>
            </a:pPr>
            <a:r>
              <a:rPr lang="en-US" altLang="en-US" sz="4400" b="1" dirty="0"/>
              <a:t>III- Data Reduction</a:t>
            </a:r>
          </a:p>
        </p:txBody>
      </p:sp>
      <p:sp>
        <p:nvSpPr>
          <p:cNvPr id="5" name="Rectangle 4">
            <a:extLst>
              <a:ext uri="{FF2B5EF4-FFF2-40B4-BE49-F238E27FC236}">
                <a16:creationId xmlns:a16="http://schemas.microsoft.com/office/drawing/2014/main" id="{B87641F1-D23C-4DBE-B69D-373AF9C1EC5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3370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4E996AC1-C44A-794A-9A7F-5E24FEA31285}"/>
              </a:ext>
            </a:extLst>
          </p:cNvPr>
          <p:cNvSpPr>
            <a:spLocks noGrp="1" noChangeArrowheads="1"/>
          </p:cNvSpPr>
          <p:nvPr>
            <p:ph type="title"/>
          </p:nvPr>
        </p:nvSpPr>
        <p:spPr>
          <a:xfrm>
            <a:off x="450896" y="238579"/>
            <a:ext cx="6248400" cy="685800"/>
          </a:xfrm>
        </p:spPr>
        <p:txBody>
          <a:bodyPr>
            <a:normAutofit/>
          </a:bodyPr>
          <a:lstStyle/>
          <a:p>
            <a:pPr eaLnBrk="1" hangingPunct="1"/>
            <a:r>
              <a:rPr lang="en-US" altLang="en-US" sz="3200" b="1" dirty="0"/>
              <a:t>Data Reduction strategies:</a:t>
            </a:r>
            <a:endParaRPr lang="en-US" altLang="en-US" b="1" dirty="0"/>
          </a:p>
        </p:txBody>
      </p:sp>
      <p:sp>
        <p:nvSpPr>
          <p:cNvPr id="48132" name="Rectangle 3">
            <a:extLst>
              <a:ext uri="{FF2B5EF4-FFF2-40B4-BE49-F238E27FC236}">
                <a16:creationId xmlns:a16="http://schemas.microsoft.com/office/drawing/2014/main" id="{34F95133-0391-C54F-92F0-2BF9ACF27D27}"/>
              </a:ext>
            </a:extLst>
          </p:cNvPr>
          <p:cNvSpPr>
            <a:spLocks noGrp="1" noChangeArrowheads="1"/>
          </p:cNvSpPr>
          <p:nvPr>
            <p:ph idx="1"/>
          </p:nvPr>
        </p:nvSpPr>
        <p:spPr>
          <a:xfrm>
            <a:off x="1482811" y="1083276"/>
            <a:ext cx="9289964" cy="5410200"/>
          </a:xfrm>
        </p:spPr>
        <p:txBody>
          <a:bodyPr>
            <a:normAutofit fontScale="92500" lnSpcReduction="20000"/>
          </a:bodyPr>
          <a:lstStyle/>
          <a:p>
            <a:pPr algn="just" eaLnBrk="1" hangingPunct="1">
              <a:lnSpc>
                <a:spcPct val="90000"/>
              </a:lnSpc>
            </a:pPr>
            <a:r>
              <a:rPr lang="en-US" altLang="en-US" sz="2000" b="1" dirty="0"/>
              <a:t>Data reduction</a:t>
            </a:r>
            <a:r>
              <a:rPr lang="en-US" altLang="en-US" sz="2000" dirty="0"/>
              <a:t>: Obtain a reduced representation of the data set that is much smaller in volume but yet produces the same (or almost the same) analytical results</a:t>
            </a:r>
          </a:p>
          <a:p>
            <a:pPr algn="just" eaLnBrk="1" hangingPunct="1">
              <a:lnSpc>
                <a:spcPct val="90000"/>
              </a:lnSpc>
            </a:pPr>
            <a:r>
              <a:rPr lang="en-US" altLang="en-US" sz="2000" dirty="0"/>
              <a:t>Why data reduction? </a:t>
            </a:r>
            <a:r>
              <a:rPr lang="en-US" altLang="en-US" sz="2000" dirty="0">
                <a:cs typeface="Tahoma" panose="020B0604030504040204" pitchFamily="34" charset="0"/>
              </a:rPr>
              <a:t>— </a:t>
            </a:r>
            <a:r>
              <a:rPr lang="en-US" altLang="en-US" sz="2000" dirty="0"/>
              <a:t>A database/data warehouse may store terabytes of data.  Complex data analysis may take a very long time to run on the complete data set.</a:t>
            </a:r>
          </a:p>
          <a:p>
            <a:pPr algn="just" eaLnBrk="1" hangingPunct="1">
              <a:lnSpc>
                <a:spcPct val="90000"/>
              </a:lnSpc>
            </a:pPr>
            <a:r>
              <a:rPr lang="en-US" altLang="en-US" sz="2000" b="1" dirty="0"/>
              <a:t>Data reduction strategies</a:t>
            </a:r>
          </a:p>
          <a:p>
            <a:pPr algn="just" eaLnBrk="1" hangingPunct="1">
              <a:lnSpc>
                <a:spcPct val="90000"/>
              </a:lnSpc>
            </a:pPr>
            <a:endParaRPr lang="en-US" sz="2000" b="1" dirty="0">
              <a:effectLst/>
              <a:latin typeface="Times New Roman" panose="02020603050405020304" pitchFamily="18" charset="0"/>
              <a:ea typeface="Times New Roman" panose="02020603050405020304" pitchFamily="18" charset="0"/>
            </a:endParaRPr>
          </a:p>
          <a:p>
            <a:pPr marL="0" indent="0" algn="just" eaLnBrk="1" hangingPunct="1">
              <a:lnSpc>
                <a:spcPct val="90000"/>
              </a:lnSpc>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1.Data cube aggregation </a:t>
            </a:r>
          </a:p>
          <a:p>
            <a:pPr marL="0" indent="0" algn="just" eaLnBrk="1" hangingPunct="1">
              <a:lnSpc>
                <a:spcPct val="90000"/>
              </a:lnSpc>
              <a:buNone/>
            </a:pPr>
            <a:r>
              <a:rPr lang="en-US" sz="1800" dirty="0">
                <a:latin typeface="Times New Roman" panose="02020603050405020304" pitchFamily="18" charset="0"/>
                <a:ea typeface="Times New Roman" panose="02020603050405020304" pitchFamily="18" charset="0"/>
              </a:rPr>
              <a:t>         </a:t>
            </a:r>
            <a:endParaRPr lang="en-US" altLang="en-US" sz="2000" b="1" dirty="0">
              <a:solidFill>
                <a:schemeClr val="hlink"/>
              </a:solidFill>
            </a:endParaRPr>
          </a:p>
          <a:p>
            <a:pPr marL="457200" lvl="1" indent="0" algn="just" eaLnBrk="1" hangingPunct="1">
              <a:lnSpc>
                <a:spcPct val="90000"/>
              </a:lnSpc>
              <a:buNone/>
            </a:pPr>
            <a:r>
              <a:rPr lang="en-US" altLang="en-US" sz="2000" b="1" dirty="0">
                <a:solidFill>
                  <a:schemeClr val="hlink"/>
                </a:solidFill>
              </a:rPr>
              <a:t>3. Dimensionality reduction</a:t>
            </a:r>
            <a:r>
              <a:rPr lang="en-US" altLang="en-US" sz="2000" dirty="0">
                <a:solidFill>
                  <a:schemeClr val="folHlink"/>
                </a:solidFill>
              </a:rPr>
              <a:t>-</a:t>
            </a:r>
            <a:r>
              <a:rPr lang="en-US" altLang="en-US" sz="2000" dirty="0"/>
              <a:t>remove unimportant attributes/variables</a:t>
            </a:r>
          </a:p>
          <a:p>
            <a:pPr marL="457200" lvl="1" indent="0" algn="just" eaLnBrk="1" hangingPunct="1">
              <a:lnSpc>
                <a:spcPct val="90000"/>
              </a:lnSpc>
              <a:buNone/>
            </a:pPr>
            <a:r>
              <a:rPr lang="en-US" altLang="en-US" sz="2000" dirty="0"/>
              <a:t>	Eliminate the redundant attributes: which are weekly important across the 	data.</a:t>
            </a:r>
          </a:p>
          <a:p>
            <a:pPr lvl="2" algn="just" eaLnBrk="1" hangingPunct="1">
              <a:lnSpc>
                <a:spcPct val="90000"/>
              </a:lnSpc>
            </a:pPr>
            <a:r>
              <a:rPr lang="en-US" altLang="en-US" dirty="0"/>
              <a:t>Wavelet transforms/ Data compression</a:t>
            </a:r>
          </a:p>
          <a:p>
            <a:pPr lvl="2" algn="just" eaLnBrk="1" hangingPunct="1">
              <a:lnSpc>
                <a:spcPct val="90000"/>
              </a:lnSpc>
            </a:pPr>
            <a:r>
              <a:rPr lang="en-US" altLang="en-US" dirty="0"/>
              <a:t>Principal Components Analysis (PCA)</a:t>
            </a:r>
          </a:p>
          <a:p>
            <a:pPr lvl="2" algn="just" eaLnBrk="1" hangingPunct="1">
              <a:lnSpc>
                <a:spcPct val="90000"/>
              </a:lnSpc>
            </a:pPr>
            <a:r>
              <a:rPr lang="en-US" altLang="en-US" dirty="0"/>
              <a:t>Feature subset selection, feature creation</a:t>
            </a:r>
          </a:p>
          <a:p>
            <a:pPr marL="457200" lvl="1" indent="0" algn="just" eaLnBrk="1" hangingPunct="1">
              <a:lnSpc>
                <a:spcPct val="90000"/>
              </a:lnSpc>
              <a:buNone/>
            </a:pPr>
            <a:r>
              <a:rPr lang="en-US" altLang="en-US" sz="2000" b="1" dirty="0">
                <a:solidFill>
                  <a:schemeClr val="hlink"/>
                </a:solidFill>
              </a:rPr>
              <a:t>4. Numerosity reduction- </a:t>
            </a:r>
            <a:r>
              <a:rPr lang="en-US" altLang="en-US" sz="2000" dirty="0"/>
              <a:t>replace original data volume by smaller forms of data </a:t>
            </a:r>
          </a:p>
          <a:p>
            <a:pPr lvl="2" algn="just" eaLnBrk="1" hangingPunct="1">
              <a:lnSpc>
                <a:spcPct val="90000"/>
              </a:lnSpc>
            </a:pPr>
            <a:r>
              <a:rPr lang="en-US" altLang="en-US" dirty="0"/>
              <a:t>Regression and Log-Linear Models</a:t>
            </a:r>
          </a:p>
          <a:p>
            <a:pPr lvl="2" algn="just" eaLnBrk="1" hangingPunct="1">
              <a:lnSpc>
                <a:spcPct val="90000"/>
              </a:lnSpc>
            </a:pPr>
            <a:r>
              <a:rPr lang="en-US" altLang="en-US" dirty="0"/>
              <a:t>Histograms, clustering, sampling</a:t>
            </a:r>
          </a:p>
          <a:p>
            <a:pPr lvl="2" algn="just" eaLnBrk="1" hangingPunct="1">
              <a:lnSpc>
                <a:spcPct val="90000"/>
              </a:lnSpc>
            </a:pPr>
            <a:r>
              <a:rPr lang="en-US" altLang="en-US" dirty="0"/>
              <a:t>Data cube aggregation</a:t>
            </a:r>
          </a:p>
        </p:txBody>
      </p:sp>
      <p:sp>
        <p:nvSpPr>
          <p:cNvPr id="48130" name="Rectangle 2061">
            <a:extLst>
              <a:ext uri="{FF2B5EF4-FFF2-40B4-BE49-F238E27FC236}">
                <a16:creationId xmlns:a16="http://schemas.microsoft.com/office/drawing/2014/main" id="{C90CAABB-8590-F541-BD1D-5BC62101F5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B6C7D88-5750-054E-92B3-27BD1A3F0973}" type="slidenum">
              <a:rPr lang="en-US" altLang="en-US" sz="1200"/>
              <a:pPr>
                <a:spcBef>
                  <a:spcPct val="0"/>
                </a:spcBef>
                <a:buClrTx/>
                <a:buSzTx/>
                <a:buFontTx/>
                <a:buNone/>
              </a:pPr>
              <a:t>43</a:t>
            </a:fld>
            <a:endParaRPr lang="en-US" altLang="en-US" sz="1200"/>
          </a:p>
        </p:txBody>
      </p:sp>
      <p:sp>
        <p:nvSpPr>
          <p:cNvPr id="5" name="Rectangle 4">
            <a:extLst>
              <a:ext uri="{FF2B5EF4-FFF2-40B4-BE49-F238E27FC236}">
                <a16:creationId xmlns:a16="http://schemas.microsoft.com/office/drawing/2014/main" id="{076DDFEA-4C1F-48A1-A5C2-AD232D349A6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D9251BB-C1B3-4AFC-ABAF-A83F4CBCF3EC}"/>
              </a:ext>
            </a:extLst>
          </p:cNvPr>
          <p:cNvCxnSpPr/>
          <p:nvPr/>
        </p:nvCxnSpPr>
        <p:spPr>
          <a:xfrm>
            <a:off x="154745" y="92437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466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4E996AC1-C44A-794A-9A7F-5E24FEA31285}"/>
              </a:ext>
            </a:extLst>
          </p:cNvPr>
          <p:cNvSpPr>
            <a:spLocks noGrp="1" noChangeArrowheads="1"/>
          </p:cNvSpPr>
          <p:nvPr>
            <p:ph type="title"/>
          </p:nvPr>
        </p:nvSpPr>
        <p:spPr>
          <a:xfrm>
            <a:off x="450896" y="238579"/>
            <a:ext cx="6248400" cy="685800"/>
          </a:xfrm>
        </p:spPr>
        <p:txBody>
          <a:bodyPr>
            <a:normAutofit/>
          </a:bodyPr>
          <a:lstStyle/>
          <a:p>
            <a:pPr eaLnBrk="1" hangingPunct="1"/>
            <a:r>
              <a:rPr lang="en-US" sz="3200" dirty="0">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1. Data cube aggregation </a:t>
            </a:r>
            <a:endParaRPr lang="en-US" altLang="en-US" b="1" dirty="0"/>
          </a:p>
        </p:txBody>
      </p:sp>
      <p:sp>
        <p:nvSpPr>
          <p:cNvPr id="48130" name="Rectangle 2061">
            <a:extLst>
              <a:ext uri="{FF2B5EF4-FFF2-40B4-BE49-F238E27FC236}">
                <a16:creationId xmlns:a16="http://schemas.microsoft.com/office/drawing/2014/main" id="{C90CAABB-8590-F541-BD1D-5BC62101F5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B6C7D88-5750-054E-92B3-27BD1A3F0973}" type="slidenum">
              <a:rPr lang="en-US" altLang="en-US" sz="1200"/>
              <a:pPr>
                <a:spcBef>
                  <a:spcPct val="0"/>
                </a:spcBef>
                <a:buClrTx/>
                <a:buSzTx/>
                <a:buFontTx/>
                <a:buNone/>
              </a:pPr>
              <a:t>44</a:t>
            </a:fld>
            <a:endParaRPr lang="en-US" altLang="en-US" sz="1200"/>
          </a:p>
        </p:txBody>
      </p:sp>
      <p:sp>
        <p:nvSpPr>
          <p:cNvPr id="5" name="Rectangle 4">
            <a:extLst>
              <a:ext uri="{FF2B5EF4-FFF2-40B4-BE49-F238E27FC236}">
                <a16:creationId xmlns:a16="http://schemas.microsoft.com/office/drawing/2014/main" id="{076DDFEA-4C1F-48A1-A5C2-AD232D349A6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D9251BB-C1B3-4AFC-ABAF-A83F4CBCF3EC}"/>
              </a:ext>
            </a:extLst>
          </p:cNvPr>
          <p:cNvCxnSpPr/>
          <p:nvPr/>
        </p:nvCxnSpPr>
        <p:spPr>
          <a:xfrm>
            <a:off x="154745" y="92437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image24.png">
            <a:extLst>
              <a:ext uri="{FF2B5EF4-FFF2-40B4-BE49-F238E27FC236}">
                <a16:creationId xmlns:a16="http://schemas.microsoft.com/office/drawing/2014/main" id="{170B31C3-03F9-46B5-BB27-32CE06F69D9F}"/>
              </a:ext>
            </a:extLst>
          </p:cNvPr>
          <p:cNvPicPr>
            <a:picLocks noGrp="1" noChangeAspect="1"/>
          </p:cNvPicPr>
          <p:nvPr>
            <p:ph idx="1"/>
          </p:nvPr>
        </p:nvPicPr>
        <p:blipFill>
          <a:blip r:embed="rId3" cstate="print"/>
          <a:stretch>
            <a:fillRect/>
          </a:stretch>
        </p:blipFill>
        <p:spPr>
          <a:xfrm>
            <a:off x="8132943" y="2620892"/>
            <a:ext cx="3553998" cy="3013660"/>
          </a:xfrm>
          <a:prstGeom prst="rect">
            <a:avLst/>
          </a:prstGeom>
        </p:spPr>
      </p:pic>
      <p:pic>
        <p:nvPicPr>
          <p:cNvPr id="10" name="Picture 9">
            <a:extLst>
              <a:ext uri="{FF2B5EF4-FFF2-40B4-BE49-F238E27FC236}">
                <a16:creationId xmlns:a16="http://schemas.microsoft.com/office/drawing/2014/main" id="{BC4AF3AE-7C95-48BD-90BD-EAF70B6709A7}"/>
              </a:ext>
            </a:extLst>
          </p:cNvPr>
          <p:cNvPicPr>
            <a:picLocks noChangeAspect="1"/>
          </p:cNvPicPr>
          <p:nvPr/>
        </p:nvPicPr>
        <p:blipFill>
          <a:blip r:embed="rId4"/>
          <a:stretch>
            <a:fillRect/>
          </a:stretch>
        </p:blipFill>
        <p:spPr>
          <a:xfrm>
            <a:off x="864281" y="3658187"/>
            <a:ext cx="7112508" cy="1205484"/>
          </a:xfrm>
          <a:prstGeom prst="rect">
            <a:avLst/>
          </a:prstGeom>
        </p:spPr>
      </p:pic>
      <p:sp>
        <p:nvSpPr>
          <p:cNvPr id="16" name="TextBox 15">
            <a:extLst>
              <a:ext uri="{FF2B5EF4-FFF2-40B4-BE49-F238E27FC236}">
                <a16:creationId xmlns:a16="http://schemas.microsoft.com/office/drawing/2014/main" id="{994FBFCB-6839-4AA8-9A78-6CD3AE148B7D}"/>
              </a:ext>
            </a:extLst>
          </p:cNvPr>
          <p:cNvSpPr txBox="1"/>
          <p:nvPr/>
        </p:nvSpPr>
        <p:spPr>
          <a:xfrm>
            <a:off x="1586131" y="1223448"/>
            <a:ext cx="8866163" cy="1200329"/>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For example, the data consists of </a:t>
            </a:r>
            <a:r>
              <a:rPr lang="en-US" sz="1800" dirty="0" err="1">
                <a:effectLst/>
                <a:latin typeface="Times New Roman" panose="02020603050405020304" pitchFamily="18" charset="0"/>
                <a:ea typeface="Times New Roman" panose="02020603050405020304" pitchFamily="18" charset="0"/>
              </a:rPr>
              <a:t>AllElectronics</a:t>
            </a:r>
            <a:r>
              <a:rPr lang="en-US" sz="1800" dirty="0">
                <a:effectLst/>
                <a:latin typeface="Times New Roman" panose="02020603050405020304" pitchFamily="18" charset="0"/>
                <a:ea typeface="Times New Roman" panose="02020603050405020304" pitchFamily="18" charset="0"/>
              </a:rPr>
              <a:t> sales per quarter for the years 2014 to 2017.You are, however, interested in the annual sales, rather than the total per quarter. Thus, the data can be </a:t>
            </a:r>
            <a:r>
              <a:rPr lang="en-US" sz="1800" b="1" i="1" dirty="0" err="1">
                <a:effectLst/>
                <a:latin typeface="Times New Roman" panose="02020603050405020304" pitchFamily="18" charset="0"/>
                <a:ea typeface="Times New Roman" panose="02020603050405020304" pitchFamily="18" charset="0"/>
              </a:rPr>
              <a:t>aggregated</a:t>
            </a:r>
            <a:r>
              <a:rPr lang="en-US" sz="1800" dirty="0" err="1">
                <a:effectLst/>
                <a:latin typeface="Times New Roman" panose="02020603050405020304" pitchFamily="18" charset="0"/>
                <a:ea typeface="Times New Roman" panose="02020603050405020304" pitchFamily="18" charset="0"/>
              </a:rPr>
              <a:t>so</a:t>
            </a:r>
            <a:r>
              <a:rPr lang="en-US" sz="1800" dirty="0">
                <a:effectLst/>
                <a:latin typeface="Times New Roman" panose="02020603050405020304" pitchFamily="18" charset="0"/>
                <a:ea typeface="Times New Roman" panose="02020603050405020304" pitchFamily="18" charset="0"/>
              </a:rPr>
              <a:t> that the resulting data summarize the total sales per year instead of per quarter</a:t>
            </a:r>
            <a:endParaRPr lang="en-IN" dirty="0"/>
          </a:p>
        </p:txBody>
      </p:sp>
    </p:spTree>
    <p:extLst>
      <p:ext uri="{BB962C8B-B14F-4D97-AF65-F5344CB8AC3E}">
        <p14:creationId xmlns:p14="http://schemas.microsoft.com/office/powerpoint/2010/main" val="2755220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61">
            <a:extLst>
              <a:ext uri="{FF2B5EF4-FFF2-40B4-BE49-F238E27FC236}">
                <a16:creationId xmlns:a16="http://schemas.microsoft.com/office/drawing/2014/main" id="{59406EBE-ED94-674A-9C69-411715E5CA17}"/>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2A08A855-1698-E946-ACD1-D9C0830A0393}" type="slidenum">
              <a:rPr lang="en-US" altLang="en-US" sz="1200"/>
              <a:pPr algn="l">
                <a:spcBef>
                  <a:spcPct val="0"/>
                </a:spcBef>
                <a:buClrTx/>
                <a:buSzTx/>
                <a:buFontTx/>
                <a:buNone/>
              </a:pPr>
              <a:t>45</a:t>
            </a:fld>
            <a:endParaRPr lang="en-US" altLang="en-US" sz="1200"/>
          </a:p>
        </p:txBody>
      </p:sp>
      <p:sp>
        <p:nvSpPr>
          <p:cNvPr id="50179" name="Rectangle 2">
            <a:extLst>
              <a:ext uri="{FF2B5EF4-FFF2-40B4-BE49-F238E27FC236}">
                <a16:creationId xmlns:a16="http://schemas.microsoft.com/office/drawing/2014/main" id="{10B08766-BD2D-8C44-B062-9A8FA7C13DAD}"/>
              </a:ext>
            </a:extLst>
          </p:cNvPr>
          <p:cNvSpPr>
            <a:spLocks noGrp="1" noChangeArrowheads="1"/>
          </p:cNvSpPr>
          <p:nvPr>
            <p:ph type="title" idx="4294967295"/>
          </p:nvPr>
        </p:nvSpPr>
        <p:spPr>
          <a:xfrm>
            <a:off x="337624" y="368105"/>
            <a:ext cx="9220200" cy="609600"/>
          </a:xfrm>
        </p:spPr>
        <p:txBody>
          <a:bodyPr>
            <a:normAutofit fontScale="90000"/>
          </a:bodyPr>
          <a:lstStyle/>
          <a:p>
            <a:pPr eaLnBrk="1" hangingPunct="1"/>
            <a:r>
              <a:rPr lang="en-US" altLang="en-US" b="1" dirty="0"/>
              <a:t>2. Dimensionality Reduction</a:t>
            </a:r>
          </a:p>
        </p:txBody>
      </p:sp>
      <p:sp>
        <p:nvSpPr>
          <p:cNvPr id="50180" name="Rectangle 3">
            <a:extLst>
              <a:ext uri="{FF2B5EF4-FFF2-40B4-BE49-F238E27FC236}">
                <a16:creationId xmlns:a16="http://schemas.microsoft.com/office/drawing/2014/main" id="{09A3D73D-0263-014C-B56B-4C9A0C8E47AD}"/>
              </a:ext>
            </a:extLst>
          </p:cNvPr>
          <p:cNvSpPr>
            <a:spLocks noGrp="1" noChangeArrowheads="1"/>
          </p:cNvSpPr>
          <p:nvPr>
            <p:ph type="body" idx="4294967295"/>
          </p:nvPr>
        </p:nvSpPr>
        <p:spPr>
          <a:xfrm>
            <a:off x="1069144" y="1295400"/>
            <a:ext cx="9312813" cy="5181600"/>
          </a:xfrm>
        </p:spPr>
        <p:txBody>
          <a:bodyPr>
            <a:normAutofit lnSpcReduction="10000"/>
          </a:bodyPr>
          <a:lstStyle/>
          <a:p>
            <a:pPr eaLnBrk="1" hangingPunct="1">
              <a:lnSpc>
                <a:spcPct val="110000"/>
              </a:lnSpc>
            </a:pPr>
            <a:r>
              <a:rPr lang="en-US" altLang="en-US" sz="1800" b="1" dirty="0"/>
              <a:t>Know about Curse of dimensionality</a:t>
            </a:r>
          </a:p>
          <a:p>
            <a:pPr lvl="1" eaLnBrk="1" hangingPunct="1">
              <a:lnSpc>
                <a:spcPct val="110000"/>
              </a:lnSpc>
            </a:pPr>
            <a:r>
              <a:rPr lang="en-US" altLang="en-US" sz="1800" dirty="0"/>
              <a:t>When dimensionality increases, data becomes increasingly sparse</a:t>
            </a:r>
          </a:p>
          <a:p>
            <a:pPr lvl="1" eaLnBrk="1" hangingPunct="1">
              <a:lnSpc>
                <a:spcPct val="110000"/>
              </a:lnSpc>
            </a:pPr>
            <a:r>
              <a:rPr lang="en-US" altLang="en-US" sz="1800" dirty="0"/>
              <a:t>Density and distance between points, which is critical to clustering, outlier analysis, becomes less meaningful</a:t>
            </a:r>
          </a:p>
          <a:p>
            <a:pPr lvl="1" eaLnBrk="1" hangingPunct="1">
              <a:lnSpc>
                <a:spcPct val="110000"/>
              </a:lnSpc>
            </a:pPr>
            <a:r>
              <a:rPr lang="en-US" altLang="en-US" sz="1800" dirty="0"/>
              <a:t>The possible combinations of subspaces will grow exponentially</a:t>
            </a:r>
          </a:p>
          <a:p>
            <a:pPr eaLnBrk="1" hangingPunct="1">
              <a:lnSpc>
                <a:spcPct val="110000"/>
              </a:lnSpc>
            </a:pPr>
            <a:r>
              <a:rPr lang="en-US" altLang="en-US" sz="1800" b="1" dirty="0"/>
              <a:t>What is Dimensionality reduction</a:t>
            </a:r>
          </a:p>
          <a:p>
            <a:pPr lvl="1">
              <a:lnSpc>
                <a:spcPct val="110000"/>
              </a:lnSpc>
            </a:pPr>
            <a:r>
              <a:rPr lang="en-US" altLang="en-US" sz="1800" dirty="0"/>
              <a:t>Method of eliminating irrelevant features so as to reduce noise</a:t>
            </a:r>
            <a:endParaRPr lang="en-US" altLang="en-US" sz="1800" b="1" dirty="0"/>
          </a:p>
          <a:p>
            <a:pPr lvl="1" eaLnBrk="1" hangingPunct="1">
              <a:lnSpc>
                <a:spcPct val="110000"/>
              </a:lnSpc>
            </a:pPr>
            <a:r>
              <a:rPr lang="en-US" altLang="en-US" sz="1800" dirty="0"/>
              <a:t>Is proposed to avoid the curse of dimensionality</a:t>
            </a:r>
          </a:p>
          <a:p>
            <a:pPr lvl="1" eaLnBrk="1" hangingPunct="1">
              <a:lnSpc>
                <a:spcPct val="110000"/>
              </a:lnSpc>
            </a:pPr>
            <a:r>
              <a:rPr lang="en-US" altLang="en-US" sz="1800" dirty="0"/>
              <a:t>Reduce time and space required in data mining</a:t>
            </a:r>
          </a:p>
          <a:p>
            <a:pPr lvl="1" eaLnBrk="1" hangingPunct="1">
              <a:lnSpc>
                <a:spcPct val="110000"/>
              </a:lnSpc>
            </a:pPr>
            <a:r>
              <a:rPr lang="en-US" altLang="en-US" sz="1800" dirty="0"/>
              <a:t>Allow easier visualization of data (quite messy to visualize huge data)</a:t>
            </a:r>
          </a:p>
          <a:p>
            <a:pPr eaLnBrk="1" hangingPunct="1">
              <a:lnSpc>
                <a:spcPct val="110000"/>
              </a:lnSpc>
            </a:pPr>
            <a:r>
              <a:rPr lang="en-US" altLang="en-US" sz="1800" b="1" dirty="0"/>
              <a:t>Dimensionality reduction techniques</a:t>
            </a:r>
          </a:p>
          <a:p>
            <a:pPr lvl="1" eaLnBrk="1" hangingPunct="1">
              <a:lnSpc>
                <a:spcPct val="110000"/>
              </a:lnSpc>
            </a:pPr>
            <a:r>
              <a:rPr lang="en-US" altLang="en-US" sz="1800" dirty="0"/>
              <a:t>Wavelet transforms</a:t>
            </a:r>
          </a:p>
          <a:p>
            <a:pPr lvl="1" eaLnBrk="1" hangingPunct="1">
              <a:lnSpc>
                <a:spcPct val="110000"/>
              </a:lnSpc>
            </a:pPr>
            <a:r>
              <a:rPr lang="en-US" altLang="en-US" sz="1800" dirty="0"/>
              <a:t>Principal Component Analysis</a:t>
            </a:r>
          </a:p>
          <a:p>
            <a:pPr lvl="1" eaLnBrk="1" hangingPunct="1">
              <a:lnSpc>
                <a:spcPct val="110000"/>
              </a:lnSpc>
            </a:pPr>
            <a:r>
              <a:rPr lang="en-US" altLang="en-US" sz="1800" dirty="0"/>
              <a:t>Supervised and nonlinear techniques (e.g., feature selection)</a:t>
            </a:r>
          </a:p>
        </p:txBody>
      </p:sp>
      <p:sp>
        <p:nvSpPr>
          <p:cNvPr id="5" name="Rectangle 4">
            <a:extLst>
              <a:ext uri="{FF2B5EF4-FFF2-40B4-BE49-F238E27FC236}">
                <a16:creationId xmlns:a16="http://schemas.microsoft.com/office/drawing/2014/main" id="{6D4B5071-9D6D-4336-BCC4-CFA5043FA67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2BDA5DE-2DD4-4B9C-8644-08D94BEEAD28}"/>
              </a:ext>
            </a:extLst>
          </p:cNvPr>
          <p:cNvCxnSpPr/>
          <p:nvPr/>
        </p:nvCxnSpPr>
        <p:spPr>
          <a:xfrm>
            <a:off x="154745" y="10382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117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61">
            <a:extLst>
              <a:ext uri="{FF2B5EF4-FFF2-40B4-BE49-F238E27FC236}">
                <a16:creationId xmlns:a16="http://schemas.microsoft.com/office/drawing/2014/main" id="{E937E586-3904-0348-9451-535120167D0F}"/>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58D06799-0A33-EE43-A070-0E5C499FE9D2}" type="slidenum">
              <a:rPr lang="en-US" altLang="en-US" sz="1200"/>
              <a:pPr algn="l">
                <a:spcBef>
                  <a:spcPct val="0"/>
                </a:spcBef>
                <a:buClrTx/>
                <a:buSzTx/>
                <a:buFontTx/>
                <a:buNone/>
              </a:pPr>
              <a:t>46</a:t>
            </a:fld>
            <a:endParaRPr lang="en-US" altLang="en-US" sz="1200"/>
          </a:p>
        </p:txBody>
      </p:sp>
      <p:sp>
        <p:nvSpPr>
          <p:cNvPr id="62467" name="Rectangle 2">
            <a:extLst>
              <a:ext uri="{FF2B5EF4-FFF2-40B4-BE49-F238E27FC236}">
                <a16:creationId xmlns:a16="http://schemas.microsoft.com/office/drawing/2014/main" id="{5C8B2E56-53F4-AF43-BF2C-33CCA99C3F6A}"/>
              </a:ext>
            </a:extLst>
          </p:cNvPr>
          <p:cNvSpPr>
            <a:spLocks noGrp="1" noChangeArrowheads="1"/>
          </p:cNvSpPr>
          <p:nvPr>
            <p:ph type="title" idx="4294967295"/>
          </p:nvPr>
        </p:nvSpPr>
        <p:spPr>
          <a:xfrm>
            <a:off x="393896" y="191966"/>
            <a:ext cx="9925050" cy="609600"/>
          </a:xfrm>
        </p:spPr>
        <p:txBody>
          <a:bodyPr>
            <a:normAutofit fontScale="90000"/>
          </a:bodyPr>
          <a:lstStyle/>
          <a:p>
            <a:pPr eaLnBrk="1" hangingPunct="1"/>
            <a:r>
              <a:rPr lang="en-US" altLang="en-US" b="1" dirty="0"/>
              <a:t>Dimensionality Reduction:  Wavelet Transform</a:t>
            </a:r>
          </a:p>
        </p:txBody>
      </p:sp>
      <p:sp>
        <p:nvSpPr>
          <p:cNvPr id="62468" name="Rectangle 3">
            <a:extLst>
              <a:ext uri="{FF2B5EF4-FFF2-40B4-BE49-F238E27FC236}">
                <a16:creationId xmlns:a16="http://schemas.microsoft.com/office/drawing/2014/main" id="{F74B8886-19B8-8F47-B61E-CD2E1E72D075}"/>
              </a:ext>
            </a:extLst>
          </p:cNvPr>
          <p:cNvSpPr>
            <a:spLocks noGrp="1" noChangeArrowheads="1"/>
          </p:cNvSpPr>
          <p:nvPr>
            <p:ph type="body" idx="4294967295"/>
          </p:nvPr>
        </p:nvSpPr>
        <p:spPr>
          <a:xfrm>
            <a:off x="732424" y="1280721"/>
            <a:ext cx="10727152" cy="5181600"/>
          </a:xfrm>
        </p:spPr>
        <p:txBody>
          <a:bodyPr>
            <a:normAutofit/>
          </a:bodyPr>
          <a:lstStyle/>
          <a:p>
            <a:pPr algn="just"/>
            <a:r>
              <a:rPr lang="en-US" sz="2400" dirty="0">
                <a:effectLst/>
                <a:ea typeface="Times New Roman" panose="02020603050405020304" pitchFamily="18" charset="0"/>
              </a:rPr>
              <a:t>The discrete wavelet transform (DWT) is a linear signal processing technique that,</a:t>
            </a:r>
            <a:r>
              <a:rPr lang="en-US" sz="2400" spc="5" dirty="0">
                <a:effectLst/>
                <a:ea typeface="Times New Roman" panose="02020603050405020304" pitchFamily="18" charset="0"/>
              </a:rPr>
              <a:t> </a:t>
            </a:r>
            <a:r>
              <a:rPr lang="en-US" sz="2400" dirty="0">
                <a:effectLst/>
                <a:ea typeface="Times New Roman" panose="02020603050405020304" pitchFamily="18" charset="0"/>
              </a:rPr>
              <a:t>when applied to a data vector, transforms it to a numerically different vector, of wavelet</a:t>
            </a:r>
            <a:r>
              <a:rPr lang="en-US" sz="2400" spc="5" dirty="0">
                <a:effectLst/>
                <a:ea typeface="Times New Roman" panose="02020603050405020304" pitchFamily="18" charset="0"/>
              </a:rPr>
              <a:t> </a:t>
            </a:r>
            <a:r>
              <a:rPr lang="en-US" sz="2400" dirty="0">
                <a:effectLst/>
                <a:ea typeface="Times New Roman" panose="02020603050405020304" pitchFamily="18" charset="0"/>
              </a:rPr>
              <a:t>coefficients. </a:t>
            </a:r>
          </a:p>
          <a:p>
            <a:pPr algn="just"/>
            <a:r>
              <a:rPr lang="en-US" sz="2400" dirty="0">
                <a:effectLst/>
                <a:ea typeface="Times New Roman" panose="02020603050405020304" pitchFamily="18" charset="0"/>
              </a:rPr>
              <a:t>The two vectors are of the same length. When applying this technique to data</a:t>
            </a:r>
            <a:r>
              <a:rPr lang="en-US" sz="2400" spc="-285" dirty="0">
                <a:effectLst/>
                <a:ea typeface="Times New Roman" panose="02020603050405020304" pitchFamily="18" charset="0"/>
              </a:rPr>
              <a:t> </a:t>
            </a:r>
            <a:r>
              <a:rPr lang="en-US" sz="2400" dirty="0">
                <a:effectLst/>
                <a:ea typeface="Times New Roman" panose="02020603050405020304" pitchFamily="18" charset="0"/>
              </a:rPr>
              <a:t>reduction,</a:t>
            </a:r>
            <a:r>
              <a:rPr lang="en-US" sz="2400" spc="5" dirty="0">
                <a:effectLst/>
                <a:ea typeface="Times New Roman" panose="02020603050405020304" pitchFamily="18" charset="0"/>
              </a:rPr>
              <a:t> </a:t>
            </a:r>
            <a:r>
              <a:rPr lang="en-US" sz="2400" dirty="0">
                <a:effectLst/>
                <a:ea typeface="Times New Roman" panose="02020603050405020304" pitchFamily="18" charset="0"/>
              </a:rPr>
              <a:t>we</a:t>
            </a:r>
            <a:r>
              <a:rPr lang="en-US" sz="2400" spc="5" dirty="0">
                <a:effectLst/>
                <a:ea typeface="Times New Roman" panose="02020603050405020304" pitchFamily="18" charset="0"/>
              </a:rPr>
              <a:t> </a:t>
            </a:r>
            <a:r>
              <a:rPr lang="en-US" sz="2400" dirty="0">
                <a:effectLst/>
                <a:ea typeface="Times New Roman" panose="02020603050405020304" pitchFamily="18" charset="0"/>
              </a:rPr>
              <a:t>consider</a:t>
            </a:r>
            <a:r>
              <a:rPr lang="en-US" sz="2400" spc="5" dirty="0">
                <a:effectLst/>
                <a:ea typeface="Times New Roman" panose="02020603050405020304" pitchFamily="18" charset="0"/>
              </a:rPr>
              <a:t> </a:t>
            </a:r>
            <a:r>
              <a:rPr lang="en-US" sz="2400" dirty="0">
                <a:effectLst/>
                <a:ea typeface="Times New Roman" panose="02020603050405020304" pitchFamily="18" charset="0"/>
              </a:rPr>
              <a:t>each</a:t>
            </a:r>
            <a:r>
              <a:rPr lang="en-US" sz="2400" spc="5" dirty="0">
                <a:effectLst/>
                <a:ea typeface="Times New Roman" panose="02020603050405020304" pitchFamily="18" charset="0"/>
              </a:rPr>
              <a:t> </a:t>
            </a:r>
            <a:r>
              <a:rPr lang="en-US" sz="2400" dirty="0">
                <a:effectLst/>
                <a:ea typeface="Times New Roman" panose="02020603050405020304" pitchFamily="18" charset="0"/>
              </a:rPr>
              <a:t>tuple</a:t>
            </a:r>
            <a:r>
              <a:rPr lang="en-US" sz="2400" spc="5" dirty="0">
                <a:effectLst/>
                <a:ea typeface="Times New Roman" panose="02020603050405020304" pitchFamily="18" charset="0"/>
              </a:rPr>
              <a:t> </a:t>
            </a:r>
            <a:r>
              <a:rPr lang="en-US" sz="2400" dirty="0">
                <a:effectLst/>
                <a:ea typeface="Times New Roman" panose="02020603050405020304" pitchFamily="18" charset="0"/>
              </a:rPr>
              <a:t>as</a:t>
            </a:r>
            <a:r>
              <a:rPr lang="en-US" sz="2400" spc="5" dirty="0">
                <a:effectLst/>
                <a:ea typeface="Times New Roman" panose="02020603050405020304" pitchFamily="18" charset="0"/>
              </a:rPr>
              <a:t> </a:t>
            </a:r>
            <a:r>
              <a:rPr lang="en-US" sz="2400" dirty="0">
                <a:effectLst/>
                <a:ea typeface="Times New Roman" panose="02020603050405020304" pitchFamily="18" charset="0"/>
              </a:rPr>
              <a:t>an</a:t>
            </a:r>
            <a:r>
              <a:rPr lang="en-US" sz="2400" spc="5" dirty="0">
                <a:effectLst/>
                <a:ea typeface="Times New Roman" panose="02020603050405020304" pitchFamily="18" charset="0"/>
              </a:rPr>
              <a:t> </a:t>
            </a:r>
            <a:r>
              <a:rPr lang="en-US" sz="2400" dirty="0">
                <a:effectLst/>
                <a:ea typeface="Times New Roman" panose="02020603050405020304" pitchFamily="18" charset="0"/>
              </a:rPr>
              <a:t>n-dimensional</a:t>
            </a:r>
            <a:r>
              <a:rPr lang="en-US" sz="2400" spc="5" dirty="0">
                <a:effectLst/>
                <a:ea typeface="Times New Roman" panose="02020603050405020304" pitchFamily="18" charset="0"/>
              </a:rPr>
              <a:t> </a:t>
            </a: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vector,</a:t>
            </a:r>
            <a:r>
              <a:rPr lang="en-US" sz="2400" spc="5" dirty="0">
                <a:effectLst/>
                <a:ea typeface="Times New Roman" panose="02020603050405020304" pitchFamily="18" charset="0"/>
              </a:rPr>
              <a:t> </a:t>
            </a:r>
            <a:r>
              <a:rPr lang="en-US" sz="2400" dirty="0">
                <a:effectLst/>
                <a:ea typeface="Times New Roman" panose="02020603050405020304" pitchFamily="18" charset="0"/>
              </a:rPr>
              <a:t>that</a:t>
            </a:r>
            <a:r>
              <a:rPr lang="en-US" sz="2400" spc="5" dirty="0">
                <a:effectLst/>
                <a:ea typeface="Times New Roman" panose="02020603050405020304" pitchFamily="18" charset="0"/>
              </a:rPr>
              <a:t> </a:t>
            </a:r>
            <a:r>
              <a:rPr lang="en-US" sz="2400" dirty="0">
                <a:effectLst/>
                <a:ea typeface="Times New Roman" panose="02020603050405020304" pitchFamily="18" charset="0"/>
              </a:rPr>
              <a:t>is,</a:t>
            </a:r>
            <a:r>
              <a:rPr lang="en-US" sz="2400" spc="5" dirty="0">
                <a:effectLst/>
                <a:ea typeface="Times New Roman" panose="02020603050405020304" pitchFamily="18" charset="0"/>
              </a:rPr>
              <a:t> </a:t>
            </a:r>
            <a:r>
              <a:rPr lang="en-US" sz="2400" dirty="0">
                <a:effectLst/>
                <a:ea typeface="Times New Roman" panose="02020603050405020304" pitchFamily="18" charset="0"/>
              </a:rPr>
              <a:t>X=(x</a:t>
            </a:r>
            <a:r>
              <a:rPr lang="en-US" sz="2400" baseline="-25000" dirty="0">
                <a:effectLst/>
                <a:ea typeface="Times New Roman" panose="02020603050405020304" pitchFamily="18" charset="0"/>
              </a:rPr>
              <a:t>1</a:t>
            </a:r>
            <a:r>
              <a:rPr lang="en-US" sz="2400" dirty="0">
                <a:effectLst/>
                <a:ea typeface="Times New Roman" panose="02020603050405020304" pitchFamily="18" charset="0"/>
              </a:rPr>
              <a:t>,x</a:t>
            </a:r>
            <a:r>
              <a:rPr lang="en-US" sz="2400" baseline="-25000" dirty="0">
                <a:effectLst/>
                <a:ea typeface="Times New Roman" panose="02020603050405020304" pitchFamily="18" charset="0"/>
              </a:rPr>
              <a:t>2</a:t>
            </a:r>
            <a:r>
              <a:rPr lang="en-US" sz="2400" dirty="0">
                <a:effectLst/>
                <a:ea typeface="Times New Roman" panose="02020603050405020304" pitchFamily="18" charset="0"/>
              </a:rPr>
              <a:t>,…………,</a:t>
            </a:r>
            <a:r>
              <a:rPr lang="en-US" sz="2400" dirty="0" err="1">
                <a:effectLst/>
                <a:ea typeface="Times New Roman" panose="02020603050405020304" pitchFamily="18" charset="0"/>
              </a:rPr>
              <a:t>x</a:t>
            </a:r>
            <a:r>
              <a:rPr lang="en-US" sz="2400" baseline="-25000" dirty="0" err="1">
                <a:effectLst/>
                <a:ea typeface="Times New Roman" panose="02020603050405020304" pitchFamily="18" charset="0"/>
              </a:rPr>
              <a:t>n</a:t>
            </a:r>
            <a:r>
              <a:rPr lang="en-US" sz="2400" dirty="0">
                <a:effectLst/>
                <a:ea typeface="Times New Roman" panose="02020603050405020304" pitchFamily="18" charset="0"/>
              </a:rPr>
              <a:t>), depicting n measurements made on the tuple from n database</a:t>
            </a:r>
            <a:r>
              <a:rPr lang="en-US" sz="2400" spc="5" dirty="0">
                <a:effectLst/>
                <a:ea typeface="Times New Roman" panose="02020603050405020304" pitchFamily="18" charset="0"/>
              </a:rPr>
              <a:t> </a:t>
            </a:r>
            <a:r>
              <a:rPr lang="en-US" sz="2400" dirty="0">
                <a:effectLst/>
                <a:ea typeface="Times New Roman" panose="02020603050405020304" pitchFamily="18" charset="0"/>
              </a:rPr>
              <a:t>attributes</a:t>
            </a:r>
            <a:r>
              <a:rPr lang="en-US" sz="2400" spc="-5" dirty="0">
                <a:effectLst/>
                <a:ea typeface="Times New Roman" panose="02020603050405020304" pitchFamily="18" charset="0"/>
              </a:rPr>
              <a:t> </a:t>
            </a:r>
            <a:r>
              <a:rPr lang="en-US" sz="2400" dirty="0">
                <a:effectLst/>
                <a:ea typeface="Times New Roman" panose="02020603050405020304" pitchFamily="18" charset="0"/>
              </a:rPr>
              <a:t>.</a:t>
            </a:r>
          </a:p>
          <a:p>
            <a:pPr algn="just"/>
            <a:r>
              <a:rPr lang="en-US" sz="2400" b="1" dirty="0">
                <a:effectLst/>
                <a:ea typeface="Times New Roman" panose="02020603050405020304" pitchFamily="18" charset="0"/>
              </a:rPr>
              <a:t>For</a:t>
            </a:r>
            <a:r>
              <a:rPr lang="en-US" sz="2400" b="1" spc="125" dirty="0">
                <a:effectLst/>
                <a:ea typeface="Times New Roman" panose="02020603050405020304" pitchFamily="18" charset="0"/>
              </a:rPr>
              <a:t> </a:t>
            </a:r>
            <a:r>
              <a:rPr lang="en-US" sz="2400" b="1" dirty="0">
                <a:effectLst/>
                <a:ea typeface="Times New Roman" panose="02020603050405020304" pitchFamily="18" charset="0"/>
              </a:rPr>
              <a:t>example</a:t>
            </a:r>
            <a:r>
              <a:rPr lang="en-US" sz="2400" dirty="0">
                <a:effectLst/>
                <a:ea typeface="Times New Roman" panose="02020603050405020304" pitchFamily="18" charset="0"/>
              </a:rPr>
              <a:t>,</a:t>
            </a:r>
            <a:r>
              <a:rPr lang="en-US" sz="2400" spc="135" dirty="0">
                <a:effectLst/>
                <a:ea typeface="Times New Roman" panose="02020603050405020304" pitchFamily="18" charset="0"/>
              </a:rPr>
              <a:t> </a:t>
            </a:r>
            <a:r>
              <a:rPr lang="en-US" sz="2400" dirty="0">
                <a:effectLst/>
                <a:ea typeface="Times New Roman" panose="02020603050405020304" pitchFamily="18" charset="0"/>
              </a:rPr>
              <a:t>all</a:t>
            </a:r>
            <a:r>
              <a:rPr lang="en-US" sz="2400" spc="140" dirty="0">
                <a:effectLst/>
                <a:ea typeface="Times New Roman" panose="02020603050405020304" pitchFamily="18" charset="0"/>
              </a:rPr>
              <a:t> </a:t>
            </a:r>
            <a:r>
              <a:rPr lang="en-US" sz="2400" dirty="0">
                <a:effectLst/>
                <a:ea typeface="Times New Roman" panose="02020603050405020304" pitchFamily="18" charset="0"/>
              </a:rPr>
              <a:t>wavelet</a:t>
            </a:r>
            <a:r>
              <a:rPr lang="en-US" sz="2400" spc="135" dirty="0">
                <a:effectLst/>
                <a:ea typeface="Times New Roman" panose="02020603050405020304" pitchFamily="18" charset="0"/>
              </a:rPr>
              <a:t> </a:t>
            </a:r>
            <a:r>
              <a:rPr lang="en-US" sz="2400" dirty="0">
                <a:effectLst/>
                <a:ea typeface="Times New Roman" panose="02020603050405020304" pitchFamily="18" charset="0"/>
              </a:rPr>
              <a:t>coefficients</a:t>
            </a:r>
            <a:r>
              <a:rPr lang="en-US" sz="2400" spc="135" dirty="0">
                <a:effectLst/>
                <a:ea typeface="Times New Roman" panose="02020603050405020304" pitchFamily="18" charset="0"/>
              </a:rPr>
              <a:t> </a:t>
            </a:r>
            <a:r>
              <a:rPr lang="en-US" sz="2400" dirty="0">
                <a:effectLst/>
                <a:ea typeface="Times New Roman" panose="02020603050405020304" pitchFamily="18" charset="0"/>
              </a:rPr>
              <a:t>larger</a:t>
            </a:r>
            <a:r>
              <a:rPr lang="en-US" sz="2400" spc="125" dirty="0">
                <a:effectLst/>
                <a:ea typeface="Times New Roman" panose="02020603050405020304" pitchFamily="18" charset="0"/>
              </a:rPr>
              <a:t> </a:t>
            </a:r>
            <a:r>
              <a:rPr lang="en-US" sz="2400" dirty="0">
                <a:effectLst/>
                <a:ea typeface="Times New Roman" panose="02020603050405020304" pitchFamily="18" charset="0"/>
              </a:rPr>
              <a:t>than</a:t>
            </a:r>
            <a:r>
              <a:rPr lang="en-US" sz="2400" spc="135" dirty="0">
                <a:effectLst/>
                <a:ea typeface="Times New Roman" panose="02020603050405020304" pitchFamily="18" charset="0"/>
              </a:rPr>
              <a:t> </a:t>
            </a:r>
            <a:r>
              <a:rPr lang="en-US" sz="2400" dirty="0">
                <a:effectLst/>
                <a:ea typeface="Times New Roman" panose="02020603050405020304" pitchFamily="18" charset="0"/>
              </a:rPr>
              <a:t>some</a:t>
            </a:r>
            <a:r>
              <a:rPr lang="en-US" sz="2400" spc="135" dirty="0">
                <a:effectLst/>
                <a:ea typeface="Times New Roman" panose="02020603050405020304" pitchFamily="18" charset="0"/>
              </a:rPr>
              <a:t> </a:t>
            </a:r>
            <a:r>
              <a:rPr lang="en-US" sz="2400" dirty="0">
                <a:effectLst/>
                <a:ea typeface="Times New Roman" panose="02020603050405020304" pitchFamily="18" charset="0"/>
              </a:rPr>
              <a:t>user-specified</a:t>
            </a:r>
            <a:r>
              <a:rPr lang="en-US" sz="2400" spc="145" dirty="0">
                <a:effectLst/>
                <a:ea typeface="Times New Roman" panose="02020603050405020304" pitchFamily="18" charset="0"/>
              </a:rPr>
              <a:t> </a:t>
            </a:r>
            <a:r>
              <a:rPr lang="en-US" sz="2400" dirty="0">
                <a:effectLst/>
                <a:ea typeface="Times New Roman" panose="02020603050405020304" pitchFamily="18" charset="0"/>
              </a:rPr>
              <a:t>threshold</a:t>
            </a:r>
            <a:r>
              <a:rPr lang="en-US" sz="2400" spc="135" dirty="0">
                <a:effectLst/>
                <a:ea typeface="Times New Roman" panose="02020603050405020304" pitchFamily="18" charset="0"/>
              </a:rPr>
              <a:t> </a:t>
            </a:r>
            <a:r>
              <a:rPr lang="en-US" sz="2400" dirty="0">
                <a:effectLst/>
                <a:ea typeface="Times New Roman" panose="02020603050405020304" pitchFamily="18" charset="0"/>
              </a:rPr>
              <a:t>can</a:t>
            </a:r>
            <a:r>
              <a:rPr lang="en-US" sz="2400" spc="-290" dirty="0">
                <a:effectLst/>
                <a:ea typeface="Times New Roman" panose="02020603050405020304" pitchFamily="18" charset="0"/>
              </a:rPr>
              <a:t> </a:t>
            </a:r>
            <a:r>
              <a:rPr lang="en-US" sz="2400" dirty="0">
                <a:effectLst/>
                <a:ea typeface="Times New Roman" panose="02020603050405020304" pitchFamily="18" charset="0"/>
              </a:rPr>
              <a:t>be</a:t>
            </a:r>
            <a:r>
              <a:rPr lang="en-US" sz="2400" spc="5" dirty="0">
                <a:effectLst/>
                <a:ea typeface="Times New Roman" panose="02020603050405020304" pitchFamily="18" charset="0"/>
              </a:rPr>
              <a:t> </a:t>
            </a:r>
            <a:r>
              <a:rPr lang="en-US" sz="2400" dirty="0">
                <a:effectLst/>
                <a:ea typeface="Times New Roman" panose="02020603050405020304" pitchFamily="18" charset="0"/>
              </a:rPr>
              <a:t>retained.</a:t>
            </a:r>
            <a:r>
              <a:rPr lang="en-US" sz="2400" spc="5" dirty="0">
                <a:effectLst/>
                <a:ea typeface="Times New Roman" panose="02020603050405020304" pitchFamily="18" charset="0"/>
              </a:rPr>
              <a:t> </a:t>
            </a:r>
            <a:r>
              <a:rPr lang="en-US" sz="2400" dirty="0">
                <a:effectLst/>
                <a:ea typeface="Times New Roman" panose="02020603050405020304" pitchFamily="18" charset="0"/>
              </a:rPr>
              <a:t>All</a:t>
            </a:r>
            <a:r>
              <a:rPr lang="en-US" sz="2400" spc="5" dirty="0">
                <a:effectLst/>
                <a:ea typeface="Times New Roman" panose="02020603050405020304" pitchFamily="18" charset="0"/>
              </a:rPr>
              <a:t> </a:t>
            </a:r>
            <a:r>
              <a:rPr lang="en-US" sz="2400" dirty="0">
                <a:effectLst/>
                <a:ea typeface="Times New Roman" panose="02020603050405020304" pitchFamily="18" charset="0"/>
              </a:rPr>
              <a:t>other</a:t>
            </a:r>
            <a:r>
              <a:rPr lang="en-US" sz="2400" spc="5" dirty="0">
                <a:effectLst/>
                <a:ea typeface="Times New Roman" panose="02020603050405020304" pitchFamily="18" charset="0"/>
              </a:rPr>
              <a:t> </a:t>
            </a:r>
            <a:r>
              <a:rPr lang="en-US" sz="2400" dirty="0">
                <a:effectLst/>
                <a:ea typeface="Times New Roman" panose="02020603050405020304" pitchFamily="18" charset="0"/>
              </a:rPr>
              <a:t>coefficients</a:t>
            </a:r>
            <a:r>
              <a:rPr lang="en-US" sz="2400" spc="5" dirty="0">
                <a:effectLst/>
                <a:ea typeface="Times New Roman" panose="02020603050405020304" pitchFamily="18" charset="0"/>
              </a:rPr>
              <a:t> </a:t>
            </a:r>
            <a:r>
              <a:rPr lang="en-US" sz="2400" dirty="0">
                <a:effectLst/>
                <a:ea typeface="Times New Roman" panose="02020603050405020304" pitchFamily="18" charset="0"/>
              </a:rPr>
              <a:t>are</a:t>
            </a:r>
            <a:r>
              <a:rPr lang="en-US" sz="2400" spc="5" dirty="0">
                <a:effectLst/>
                <a:ea typeface="Times New Roman" panose="02020603050405020304" pitchFamily="18" charset="0"/>
              </a:rPr>
              <a:t> </a:t>
            </a:r>
            <a:r>
              <a:rPr lang="en-US" sz="2400" dirty="0">
                <a:effectLst/>
                <a:ea typeface="Times New Roman" panose="02020603050405020304" pitchFamily="18" charset="0"/>
              </a:rPr>
              <a:t>set</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0.</a:t>
            </a:r>
            <a:r>
              <a:rPr lang="en-US" sz="2400" spc="5" dirty="0">
                <a:effectLst/>
                <a:ea typeface="Times New Roman" panose="02020603050405020304" pitchFamily="18" charset="0"/>
              </a:rPr>
              <a:t> </a:t>
            </a:r>
            <a:r>
              <a:rPr lang="en-US" sz="2400" dirty="0">
                <a:effectLst/>
                <a:ea typeface="Times New Roman" panose="02020603050405020304" pitchFamily="18" charset="0"/>
              </a:rPr>
              <a:t>The</a:t>
            </a:r>
            <a:r>
              <a:rPr lang="en-US" sz="2400" spc="5" dirty="0">
                <a:effectLst/>
                <a:ea typeface="Times New Roman" panose="02020603050405020304" pitchFamily="18" charset="0"/>
              </a:rPr>
              <a:t> </a:t>
            </a:r>
            <a:r>
              <a:rPr lang="en-US" sz="2400" dirty="0">
                <a:effectLst/>
                <a:ea typeface="Times New Roman" panose="02020603050405020304" pitchFamily="18" charset="0"/>
              </a:rPr>
              <a:t>resulting</a:t>
            </a:r>
            <a:r>
              <a:rPr lang="en-US" sz="2400" spc="5" dirty="0">
                <a:effectLst/>
                <a:ea typeface="Times New Roman" panose="02020603050405020304" pitchFamily="18" charset="0"/>
              </a:rPr>
              <a:t> </a:t>
            </a: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representation</a:t>
            </a:r>
            <a:r>
              <a:rPr lang="en-US" sz="2400" spc="5" dirty="0">
                <a:effectLst/>
                <a:ea typeface="Times New Roman" panose="02020603050405020304" pitchFamily="18" charset="0"/>
              </a:rPr>
              <a:t> </a:t>
            </a:r>
            <a:r>
              <a:rPr lang="en-US" sz="2400" dirty="0">
                <a:effectLst/>
                <a:ea typeface="Times New Roman" panose="02020603050405020304" pitchFamily="18" charset="0"/>
              </a:rPr>
              <a:t>is</a:t>
            </a:r>
            <a:r>
              <a:rPr lang="en-US" sz="2400" spc="5" dirty="0">
                <a:effectLst/>
                <a:ea typeface="Times New Roman" panose="02020603050405020304" pitchFamily="18" charset="0"/>
              </a:rPr>
              <a:t> </a:t>
            </a:r>
            <a:r>
              <a:rPr lang="en-US" sz="2400" dirty="0">
                <a:effectLst/>
                <a:ea typeface="Times New Roman" panose="02020603050405020304" pitchFamily="18" charset="0"/>
              </a:rPr>
              <a:t>therefore very sparse, so that can take advantage of data sparsity are computationally very</a:t>
            </a:r>
            <a:r>
              <a:rPr lang="en-US" sz="2400" spc="-285" dirty="0">
                <a:effectLst/>
                <a:ea typeface="Times New Roman" panose="02020603050405020304" pitchFamily="18" charset="0"/>
              </a:rPr>
              <a:t> </a:t>
            </a:r>
            <a:r>
              <a:rPr lang="en-US" sz="2400" dirty="0">
                <a:effectLst/>
                <a:ea typeface="Times New Roman" panose="02020603050405020304" pitchFamily="18" charset="0"/>
              </a:rPr>
              <a:t>fast if performed in wavelet space. </a:t>
            </a:r>
          </a:p>
          <a:p>
            <a:pPr algn="just"/>
            <a:r>
              <a:rPr lang="en-US" sz="2400" dirty="0">
                <a:effectLst/>
                <a:ea typeface="Times New Roman" panose="02020603050405020304" pitchFamily="18" charset="0"/>
              </a:rPr>
              <a:t>Given a set of coefficients, an approximation of the</a:t>
            </a:r>
            <a:r>
              <a:rPr lang="en-US" sz="2400" spc="5" dirty="0">
                <a:effectLst/>
                <a:ea typeface="Times New Roman" panose="02020603050405020304" pitchFamily="18" charset="0"/>
              </a:rPr>
              <a:t> </a:t>
            </a:r>
            <a:r>
              <a:rPr lang="en-US" sz="2400" dirty="0">
                <a:effectLst/>
                <a:ea typeface="Times New Roman" panose="02020603050405020304" pitchFamily="18" charset="0"/>
              </a:rPr>
              <a:t>original data</a:t>
            </a:r>
            <a:r>
              <a:rPr lang="en-US" sz="2400" spc="-5" dirty="0">
                <a:effectLst/>
                <a:ea typeface="Times New Roman" panose="02020603050405020304" pitchFamily="18" charset="0"/>
              </a:rPr>
              <a:t> </a:t>
            </a:r>
            <a:r>
              <a:rPr lang="en-US" sz="2400" dirty="0">
                <a:effectLst/>
                <a:ea typeface="Times New Roman" panose="02020603050405020304" pitchFamily="18" charset="0"/>
              </a:rPr>
              <a:t>can be</a:t>
            </a:r>
            <a:r>
              <a:rPr lang="en-US" sz="2400" spc="-5" dirty="0">
                <a:effectLst/>
                <a:ea typeface="Times New Roman" panose="02020603050405020304" pitchFamily="18" charset="0"/>
              </a:rPr>
              <a:t> </a:t>
            </a:r>
            <a:r>
              <a:rPr lang="en-US" sz="2400" dirty="0">
                <a:effectLst/>
                <a:ea typeface="Times New Roman" panose="02020603050405020304" pitchFamily="18" charset="0"/>
              </a:rPr>
              <a:t>constructed by</a:t>
            </a:r>
            <a:r>
              <a:rPr lang="en-US" sz="2400" spc="-25" dirty="0">
                <a:effectLst/>
                <a:ea typeface="Times New Roman" panose="02020603050405020304" pitchFamily="18" charset="0"/>
              </a:rPr>
              <a:t> </a:t>
            </a:r>
            <a:r>
              <a:rPr lang="en-US" sz="2400" dirty="0">
                <a:effectLst/>
                <a:ea typeface="Times New Roman" panose="02020603050405020304" pitchFamily="18" charset="0"/>
              </a:rPr>
              <a:t>applying</a:t>
            </a:r>
            <a:r>
              <a:rPr lang="en-US" sz="2400" spc="-15" dirty="0">
                <a:effectLst/>
                <a:ea typeface="Times New Roman" panose="02020603050405020304" pitchFamily="18" charset="0"/>
              </a:rPr>
              <a:t> </a:t>
            </a:r>
            <a:r>
              <a:rPr lang="en-US" sz="2400" dirty="0">
                <a:effectLst/>
                <a:ea typeface="Times New Roman" panose="02020603050405020304" pitchFamily="18" charset="0"/>
              </a:rPr>
              <a:t>the inverse</a:t>
            </a:r>
            <a:r>
              <a:rPr lang="en-US" sz="2400" spc="-10" dirty="0">
                <a:effectLst/>
                <a:ea typeface="Times New Roman" panose="02020603050405020304" pitchFamily="18" charset="0"/>
              </a:rPr>
              <a:t> </a:t>
            </a:r>
            <a:r>
              <a:rPr lang="en-US" sz="2400" dirty="0">
                <a:effectLst/>
                <a:ea typeface="Times New Roman" panose="02020603050405020304" pitchFamily="18" charset="0"/>
              </a:rPr>
              <a:t>of</a:t>
            </a:r>
            <a:r>
              <a:rPr lang="en-US" sz="2400" spc="5" dirty="0">
                <a:effectLst/>
                <a:ea typeface="Times New Roman" panose="02020603050405020304" pitchFamily="18" charset="0"/>
              </a:rPr>
              <a:t> </a:t>
            </a:r>
            <a:r>
              <a:rPr lang="en-US" sz="2400" dirty="0">
                <a:effectLst/>
                <a:ea typeface="Times New Roman" panose="02020603050405020304" pitchFamily="18" charset="0"/>
              </a:rPr>
              <a:t>the DWT used.</a:t>
            </a:r>
          </a:p>
          <a:p>
            <a:pPr algn="just"/>
            <a:endParaRPr lang="en-US" sz="1900" dirty="0">
              <a:effectLst/>
              <a:latin typeface="+mj-lt"/>
              <a:ea typeface="Times New Roman" panose="02020603050405020304" pitchFamily="18" charset="0"/>
            </a:endParaRPr>
          </a:p>
        </p:txBody>
      </p:sp>
      <p:sp>
        <p:nvSpPr>
          <p:cNvPr id="5" name="Rectangle 4">
            <a:extLst>
              <a:ext uri="{FF2B5EF4-FFF2-40B4-BE49-F238E27FC236}">
                <a16:creationId xmlns:a16="http://schemas.microsoft.com/office/drawing/2014/main" id="{E7B5B1CC-E8C8-4B02-9BD6-C96616F6C3DE}"/>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C78AA64-E767-4DE4-9EA8-8980CBB5FA44}"/>
              </a:ext>
            </a:extLst>
          </p:cNvPr>
          <p:cNvCxnSpPr/>
          <p:nvPr/>
        </p:nvCxnSpPr>
        <p:spPr>
          <a:xfrm>
            <a:off x="154745" y="104114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396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E3D7400-F4D8-4D9C-981E-04612E6D0D9C}"/>
              </a:ext>
            </a:extLst>
          </p:cNvPr>
          <p:cNvSpPr>
            <a:spLocks noGrp="1"/>
          </p:cNvSpPr>
          <p:nvPr>
            <p:ph type="title"/>
          </p:nvPr>
        </p:nvSpPr>
        <p:spPr>
          <a:xfrm>
            <a:off x="225083" y="365125"/>
            <a:ext cx="11465169" cy="1325563"/>
          </a:xfrm>
        </p:spPr>
        <p:txBody>
          <a:bodyPr/>
          <a:lstStyle/>
          <a:p>
            <a:pPr>
              <a:defRPr/>
            </a:pPr>
            <a:r>
              <a:rPr lang="en-US" altLang="en-US" b="1" dirty="0"/>
              <a:t>Dimensionality Reduction: </a:t>
            </a:r>
            <a:r>
              <a:rPr lang="en-US" dirty="0">
                <a:cs typeface="+mj-cs"/>
              </a:rPr>
              <a:t>Sequence Data and Wavelet Function</a:t>
            </a:r>
          </a:p>
        </p:txBody>
      </p:sp>
      <p:sp>
        <p:nvSpPr>
          <p:cNvPr id="49157" name="Slide Number Placeholder 4">
            <a:extLst>
              <a:ext uri="{FF2B5EF4-FFF2-40B4-BE49-F238E27FC236}">
                <a16:creationId xmlns:a16="http://schemas.microsoft.com/office/drawing/2014/main" id="{0CC2C5F0-85B5-457C-A5C1-8252C0E47AB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842C6B7A-2858-45D6-9432-F9D3B9D32E4A}" type="slidenum">
              <a:rPr lang="en-US" altLang="en-US" sz="1200"/>
              <a:pPr>
                <a:spcBef>
                  <a:spcPct val="0"/>
                </a:spcBef>
                <a:buClrTx/>
                <a:buSzTx/>
                <a:buFontTx/>
                <a:buNone/>
              </a:pPr>
              <a:t>47</a:t>
            </a:fld>
            <a:endParaRPr lang="en-US" altLang="en-US" sz="1200"/>
          </a:p>
        </p:txBody>
      </p:sp>
      <p:pic>
        <p:nvPicPr>
          <p:cNvPr id="49158" name="Picture 2">
            <a:extLst>
              <a:ext uri="{FF2B5EF4-FFF2-40B4-BE49-F238E27FC236}">
                <a16:creationId xmlns:a16="http://schemas.microsoft.com/office/drawing/2014/main" id="{4E378510-96E9-4DB2-859D-D3ACC5A6C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90688"/>
            <a:ext cx="48768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3">
            <a:extLst>
              <a:ext uri="{FF2B5EF4-FFF2-40B4-BE49-F238E27FC236}">
                <a16:creationId xmlns:a16="http://schemas.microsoft.com/office/drawing/2014/main" id="{F6400106-560A-4FF4-A24C-F88CF179D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135" y="3765243"/>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5">
            <a:extLst>
              <a:ext uri="{FF2B5EF4-FFF2-40B4-BE49-F238E27FC236}">
                <a16:creationId xmlns:a16="http://schemas.microsoft.com/office/drawing/2014/main" id="{EAF7F362-3B83-4EA4-B16D-1A5F8FD9E3DC}"/>
              </a:ext>
            </a:extLst>
          </p:cNvPr>
          <p:cNvSpPr txBox="1">
            <a:spLocks noChangeArrowheads="1"/>
          </p:cNvSpPr>
          <p:nvPr/>
        </p:nvSpPr>
        <p:spPr bwMode="auto">
          <a:xfrm>
            <a:off x="6886135" y="6010275"/>
            <a:ext cx="3235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dirty="0"/>
              <a:t>A continuous wavelet function</a:t>
            </a:r>
          </a:p>
        </p:txBody>
      </p:sp>
      <p:grpSp>
        <p:nvGrpSpPr>
          <p:cNvPr id="49161" name="Group 21">
            <a:extLst>
              <a:ext uri="{FF2B5EF4-FFF2-40B4-BE49-F238E27FC236}">
                <a16:creationId xmlns:a16="http://schemas.microsoft.com/office/drawing/2014/main" id="{18CB55DA-925A-4962-8F7F-31A61B9C1E9D}"/>
              </a:ext>
            </a:extLst>
          </p:cNvPr>
          <p:cNvGrpSpPr>
            <a:grpSpLocks/>
          </p:cNvGrpSpPr>
          <p:nvPr/>
        </p:nvGrpSpPr>
        <p:grpSpPr bwMode="auto">
          <a:xfrm>
            <a:off x="8534400" y="1687548"/>
            <a:ext cx="2590800" cy="1557314"/>
            <a:chOff x="3936" y="96"/>
            <a:chExt cx="1632" cy="980"/>
          </a:xfrm>
        </p:grpSpPr>
        <p:sp>
          <p:nvSpPr>
            <p:cNvPr id="49162" name="Rectangle 5">
              <a:extLst>
                <a:ext uri="{FF2B5EF4-FFF2-40B4-BE49-F238E27FC236}">
                  <a16:creationId xmlns:a16="http://schemas.microsoft.com/office/drawing/2014/main" id="{596FA32F-743A-45FE-91BF-132B2CFE7812}"/>
                </a:ext>
              </a:extLst>
            </p:cNvPr>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400"/>
                <a:t> </a:t>
              </a:r>
              <a:endParaRPr lang="en-US" altLang="en-US" sz="1600"/>
            </a:p>
            <a:p>
              <a:pPr algn="ctr" eaLnBrk="1" hangingPunct="1">
                <a:spcBef>
                  <a:spcPct val="0"/>
                </a:spcBef>
                <a:buClrTx/>
                <a:buSzTx/>
                <a:buFontTx/>
                <a:buNone/>
              </a:pPr>
              <a:endParaRPr lang="en-US" altLang="en-US" sz="2400"/>
            </a:p>
          </p:txBody>
        </p:sp>
        <p:sp>
          <p:nvSpPr>
            <p:cNvPr id="49163" name="Line 6">
              <a:extLst>
                <a:ext uri="{FF2B5EF4-FFF2-40B4-BE49-F238E27FC236}">
                  <a16:creationId xmlns:a16="http://schemas.microsoft.com/office/drawing/2014/main" id="{D2948D12-53F9-43DE-BB4D-BDBBC222989D}"/>
                </a:ext>
              </a:extLst>
            </p:cNvPr>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4" name="Line 7">
              <a:extLst>
                <a:ext uri="{FF2B5EF4-FFF2-40B4-BE49-F238E27FC236}">
                  <a16:creationId xmlns:a16="http://schemas.microsoft.com/office/drawing/2014/main" id="{AF0C9095-5EC3-48E7-9D61-8937F994B689}"/>
                </a:ext>
              </a:extLst>
            </p:cNvPr>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5" name="Line 8">
              <a:extLst>
                <a:ext uri="{FF2B5EF4-FFF2-40B4-BE49-F238E27FC236}">
                  <a16:creationId xmlns:a16="http://schemas.microsoft.com/office/drawing/2014/main" id="{D062BD80-0062-46AE-98FB-823D939E43D1}"/>
                </a:ext>
              </a:extLst>
            </p:cNvPr>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6" name="Line 9">
              <a:extLst>
                <a:ext uri="{FF2B5EF4-FFF2-40B4-BE49-F238E27FC236}">
                  <a16:creationId xmlns:a16="http://schemas.microsoft.com/office/drawing/2014/main" id="{F11CFE07-8D4A-4E6B-971A-1100B884E1CE}"/>
                </a:ext>
              </a:extLst>
            </p:cNvPr>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7" name="Line 10">
              <a:extLst>
                <a:ext uri="{FF2B5EF4-FFF2-40B4-BE49-F238E27FC236}">
                  <a16:creationId xmlns:a16="http://schemas.microsoft.com/office/drawing/2014/main" id="{F102C3DA-7CD0-42F7-98CA-161D4EF5BE41}"/>
                </a:ext>
              </a:extLst>
            </p:cNvPr>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8" name="Line 11">
              <a:extLst>
                <a:ext uri="{FF2B5EF4-FFF2-40B4-BE49-F238E27FC236}">
                  <a16:creationId xmlns:a16="http://schemas.microsoft.com/office/drawing/2014/main" id="{C7DB8985-4CB2-4EC9-B686-4122F668B024}"/>
                </a:ext>
              </a:extLst>
            </p:cNvPr>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69" name="Line 12">
              <a:extLst>
                <a:ext uri="{FF2B5EF4-FFF2-40B4-BE49-F238E27FC236}">
                  <a16:creationId xmlns:a16="http://schemas.microsoft.com/office/drawing/2014/main" id="{7D0A39A2-0F7A-4291-9759-F2F4C42B5C12}"/>
                </a:ext>
              </a:extLst>
            </p:cNvPr>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70" name="Line 13">
              <a:extLst>
                <a:ext uri="{FF2B5EF4-FFF2-40B4-BE49-F238E27FC236}">
                  <a16:creationId xmlns:a16="http://schemas.microsoft.com/office/drawing/2014/main" id="{616C86C7-57D4-4FFE-93F7-5D5F580D1698}"/>
                </a:ext>
              </a:extLst>
            </p:cNvPr>
            <p:cNvSpPr>
              <a:spLocks noChangeShapeType="1"/>
            </p:cNvSpPr>
            <p:nvPr/>
          </p:nvSpPr>
          <p:spPr bwMode="auto">
            <a:xfrm>
              <a:off x="5136" y="336"/>
              <a:ext cx="96" cy="2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71" name="Line 14">
              <a:extLst>
                <a:ext uri="{FF2B5EF4-FFF2-40B4-BE49-F238E27FC236}">
                  <a16:creationId xmlns:a16="http://schemas.microsoft.com/office/drawing/2014/main" id="{BBD85CB9-1332-4470-A3C7-1B0FA360C687}"/>
                </a:ext>
              </a:extLst>
            </p:cNvPr>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72" name="Line 15">
              <a:extLst>
                <a:ext uri="{FF2B5EF4-FFF2-40B4-BE49-F238E27FC236}">
                  <a16:creationId xmlns:a16="http://schemas.microsoft.com/office/drawing/2014/main" id="{578302BC-6A7C-4397-A718-48F53DDC2239}"/>
                </a:ext>
              </a:extLst>
            </p:cNvPr>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73" name="Line 16">
              <a:extLst>
                <a:ext uri="{FF2B5EF4-FFF2-40B4-BE49-F238E27FC236}">
                  <a16:creationId xmlns:a16="http://schemas.microsoft.com/office/drawing/2014/main" id="{C1880EBC-A714-462F-BAA3-9C6C13C0BA2F}"/>
                </a:ext>
              </a:extLst>
            </p:cNvPr>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9174" name="Rectangle 19">
              <a:extLst>
                <a:ext uri="{FF2B5EF4-FFF2-40B4-BE49-F238E27FC236}">
                  <a16:creationId xmlns:a16="http://schemas.microsoft.com/office/drawing/2014/main" id="{3386295A-D585-4F54-A2E8-367CE3F1C7B7}"/>
                </a:ext>
              </a:extLst>
            </p:cNvPr>
            <p:cNvSpPr>
              <a:spLocks noChangeArrowheads="1"/>
            </p:cNvSpPr>
            <p:nvPr/>
          </p:nvSpPr>
          <p:spPr bwMode="auto">
            <a:xfrm>
              <a:off x="4080" y="86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Haar2</a:t>
              </a:r>
            </a:p>
          </p:txBody>
        </p:sp>
        <p:sp>
          <p:nvSpPr>
            <p:cNvPr id="49175" name="Rectangle 20">
              <a:extLst>
                <a:ext uri="{FF2B5EF4-FFF2-40B4-BE49-F238E27FC236}">
                  <a16:creationId xmlns:a16="http://schemas.microsoft.com/office/drawing/2014/main" id="{FA53D3D7-FC74-42D9-9068-14ADEA7E2561}"/>
                </a:ext>
              </a:extLst>
            </p:cNvPr>
            <p:cNvSpPr>
              <a:spLocks noChangeArrowheads="1"/>
            </p:cNvSpPr>
            <p:nvPr/>
          </p:nvSpPr>
          <p:spPr bwMode="auto">
            <a:xfrm>
              <a:off x="4752" y="864"/>
              <a:ext cx="7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110000"/>
                </a:lnSpc>
                <a:buFont typeface="Wingdings" panose="05000000000000000000" pitchFamily="2" charset="2"/>
                <a:buNone/>
              </a:pPr>
              <a:r>
                <a:rPr lang="en-US" altLang="en-US" sz="1600"/>
                <a:t>Daubechie4</a:t>
              </a:r>
            </a:p>
          </p:txBody>
        </p:sp>
      </p:grpSp>
      <p:sp>
        <p:nvSpPr>
          <p:cNvPr id="22" name="Rectangle 21">
            <a:extLst>
              <a:ext uri="{FF2B5EF4-FFF2-40B4-BE49-F238E27FC236}">
                <a16:creationId xmlns:a16="http://schemas.microsoft.com/office/drawing/2014/main" id="{23222A46-2D59-418D-8B27-8DEBF156BCAF}"/>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4FF0A1C1-4AAB-40C6-B267-438119109421}"/>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52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D6F593D9-5F3E-467F-AE1D-49DDD0CE3D68}"/>
              </a:ext>
            </a:extLst>
          </p:cNvPr>
          <p:cNvSpPr>
            <a:spLocks noGrp="1" noChangeArrowheads="1"/>
          </p:cNvSpPr>
          <p:nvPr>
            <p:ph type="title"/>
          </p:nvPr>
        </p:nvSpPr>
        <p:spPr>
          <a:xfrm>
            <a:off x="76201" y="76200"/>
            <a:ext cx="8458200" cy="838200"/>
          </a:xfrm>
        </p:spPr>
        <p:txBody>
          <a:bodyPr>
            <a:normAutofit fontScale="90000"/>
          </a:bodyPr>
          <a:lstStyle/>
          <a:p>
            <a:pPr eaLnBrk="1" hangingPunct="1">
              <a:defRPr/>
            </a:pPr>
            <a:br>
              <a:rPr lang="en-US" sz="3200" b="1" dirty="0"/>
            </a:br>
            <a:r>
              <a:rPr lang="en-US" altLang="en-US" sz="3200" b="1" dirty="0"/>
              <a:t>Dimensionality Reduction:  </a:t>
            </a:r>
            <a:r>
              <a:rPr lang="en-US" sz="3200" b="1" dirty="0"/>
              <a:t>Wavelet Transformation </a:t>
            </a:r>
          </a:p>
        </p:txBody>
      </p:sp>
      <p:sp>
        <p:nvSpPr>
          <p:cNvPr id="50182" name="Rectangle 3">
            <a:extLst>
              <a:ext uri="{FF2B5EF4-FFF2-40B4-BE49-F238E27FC236}">
                <a16:creationId xmlns:a16="http://schemas.microsoft.com/office/drawing/2014/main" id="{131B49C3-3DCA-48D9-B533-2E166CF2D51C}"/>
              </a:ext>
            </a:extLst>
          </p:cNvPr>
          <p:cNvSpPr>
            <a:spLocks noGrp="1" noChangeArrowheads="1"/>
          </p:cNvSpPr>
          <p:nvPr>
            <p:ph idx="1"/>
          </p:nvPr>
        </p:nvSpPr>
        <p:spPr>
          <a:xfrm>
            <a:off x="598464" y="1392238"/>
            <a:ext cx="10025575" cy="4933950"/>
          </a:xfrm>
        </p:spPr>
        <p:txBody>
          <a:bodyPr>
            <a:normAutofit/>
          </a:bodyPr>
          <a:lstStyle/>
          <a:p>
            <a:pPr eaLnBrk="1" hangingPunct="1">
              <a:lnSpc>
                <a:spcPct val="110000"/>
              </a:lnSpc>
            </a:pPr>
            <a:r>
              <a:rPr lang="en-US" altLang="en-US" sz="2400" dirty="0">
                <a:ea typeface="ＭＳ Ｐゴシック" panose="020B0600070205080204" pitchFamily="34" charset="-128"/>
              </a:rPr>
              <a:t>Discrete wavelet transform (DWT): linear signal processing, multi-</a:t>
            </a:r>
            <a:r>
              <a:rPr lang="en-US" altLang="en-US" sz="2400" dirty="0" err="1">
                <a:ea typeface="ＭＳ Ｐゴシック" panose="020B0600070205080204" pitchFamily="34" charset="-128"/>
              </a:rPr>
              <a:t>resolutional</a:t>
            </a:r>
            <a:r>
              <a:rPr lang="en-US" altLang="en-US" sz="2400" dirty="0">
                <a:ea typeface="ＭＳ Ｐゴシック" panose="020B0600070205080204" pitchFamily="34" charset="-128"/>
              </a:rPr>
              <a:t> analysis</a:t>
            </a:r>
          </a:p>
          <a:p>
            <a:pPr eaLnBrk="1" hangingPunct="1">
              <a:lnSpc>
                <a:spcPct val="110000"/>
              </a:lnSpc>
            </a:pPr>
            <a:r>
              <a:rPr lang="en-US" altLang="en-US" sz="2400" dirty="0">
                <a:ea typeface="ＭＳ Ｐゴシック" panose="020B0600070205080204" pitchFamily="34" charset="-128"/>
              </a:rPr>
              <a:t>Similar to discrete Fourier transform (DFT), but better lossy compression, localized in space</a:t>
            </a:r>
          </a:p>
          <a:p>
            <a:pPr eaLnBrk="1" hangingPunct="1">
              <a:lnSpc>
                <a:spcPct val="110000"/>
              </a:lnSpc>
            </a:pPr>
            <a:r>
              <a:rPr lang="en-US" altLang="en-US" sz="2400" dirty="0">
                <a:ea typeface="ＭＳ Ｐゴシック" panose="020B0600070205080204" pitchFamily="34" charset="-128"/>
              </a:rPr>
              <a:t>Method:</a:t>
            </a:r>
          </a:p>
          <a:p>
            <a:pPr lvl="1" eaLnBrk="1" hangingPunct="1">
              <a:lnSpc>
                <a:spcPct val="110000"/>
              </a:lnSpc>
            </a:pPr>
            <a:r>
              <a:rPr lang="en-US" altLang="en-US" sz="2000" dirty="0">
                <a:ea typeface="ＭＳ Ｐゴシック" panose="020B0600070205080204" pitchFamily="34" charset="-128"/>
              </a:rPr>
              <a:t>Length, L, must be an integer power of 2 (padding with 0</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s, when necessary)</a:t>
            </a:r>
          </a:p>
          <a:p>
            <a:pPr lvl="1" eaLnBrk="1" hangingPunct="1">
              <a:lnSpc>
                <a:spcPct val="110000"/>
              </a:lnSpc>
            </a:pPr>
            <a:r>
              <a:rPr lang="en-US" altLang="en-US" sz="2000" dirty="0">
                <a:ea typeface="ＭＳ Ｐゴシック" panose="020B0600070205080204" pitchFamily="34" charset="-128"/>
              </a:rPr>
              <a:t>Each transform has 2 functions: sum, difference</a:t>
            </a:r>
          </a:p>
          <a:p>
            <a:pPr lvl="1" eaLnBrk="1" hangingPunct="1">
              <a:lnSpc>
                <a:spcPct val="110000"/>
              </a:lnSpc>
            </a:pPr>
            <a:r>
              <a:rPr lang="en-US" altLang="en-US" sz="2000" dirty="0">
                <a:ea typeface="ＭＳ Ｐゴシック" panose="020B0600070205080204" pitchFamily="34" charset="-128"/>
              </a:rPr>
              <a:t>Applies to pairs of data, resulting in two set of data of length L/2</a:t>
            </a:r>
          </a:p>
          <a:p>
            <a:pPr lvl="1" eaLnBrk="1" hangingPunct="1">
              <a:lnSpc>
                <a:spcPct val="110000"/>
              </a:lnSpc>
            </a:pPr>
            <a:r>
              <a:rPr lang="en-US" altLang="en-US" sz="2000" dirty="0">
                <a:ea typeface="ＭＳ Ｐゴシック" panose="020B0600070205080204" pitchFamily="34" charset="-128"/>
              </a:rPr>
              <a:t>Applies two functions recursively, until reaches the desired length</a:t>
            </a:r>
            <a:endParaRPr lang="en-US" altLang="en-US" dirty="0">
              <a:ea typeface="ＭＳ Ｐゴシック" panose="020B0600070205080204" pitchFamily="34" charset="-128"/>
            </a:endParaRPr>
          </a:p>
          <a:p>
            <a:pPr eaLnBrk="1" hangingPunct="1">
              <a:lnSpc>
                <a:spcPct val="110000"/>
              </a:lnSpc>
            </a:pPr>
            <a:r>
              <a:rPr lang="en-US" altLang="en-US" sz="2400" dirty="0">
                <a:ea typeface="ＭＳ Ｐゴシック" panose="020B0600070205080204" pitchFamily="34" charset="-128"/>
              </a:rPr>
              <a:t>Compressed approximation: store only a small fraction of the strongest of the wavelet coefficients</a:t>
            </a:r>
          </a:p>
        </p:txBody>
      </p:sp>
      <p:sp>
        <p:nvSpPr>
          <p:cNvPr id="50180" name="Slide Number Placeholder 5">
            <a:extLst>
              <a:ext uri="{FF2B5EF4-FFF2-40B4-BE49-F238E27FC236}">
                <a16:creationId xmlns:a16="http://schemas.microsoft.com/office/drawing/2014/main" id="{7C32FB43-9000-4D6B-B2B4-2EAB6AFDF3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8086BBE7-8B0D-4335-9D79-4EDA3E6E6B68}" type="slidenum">
              <a:rPr lang="en-US" altLang="en-US" sz="1200"/>
              <a:pPr>
                <a:spcBef>
                  <a:spcPct val="0"/>
                </a:spcBef>
                <a:buClrTx/>
                <a:buSzTx/>
                <a:buFontTx/>
                <a:buNone/>
              </a:pPr>
              <a:t>48</a:t>
            </a:fld>
            <a:endParaRPr lang="en-US" altLang="en-US" sz="1200"/>
          </a:p>
        </p:txBody>
      </p:sp>
      <p:sp>
        <p:nvSpPr>
          <p:cNvPr id="20" name="Rectangle 19">
            <a:extLst>
              <a:ext uri="{FF2B5EF4-FFF2-40B4-BE49-F238E27FC236}">
                <a16:creationId xmlns:a16="http://schemas.microsoft.com/office/drawing/2014/main" id="{FF8F0F17-7AEA-4CB6-A215-250A83A8A9D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B83DCFAE-835B-4BB5-843A-9B82477BEAE2}"/>
              </a:ext>
            </a:extLst>
          </p:cNvPr>
          <p:cNvCxnSpPr/>
          <p:nvPr/>
        </p:nvCxnSpPr>
        <p:spPr>
          <a:xfrm>
            <a:off x="146539" y="10974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429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5">
            <a:extLst>
              <a:ext uri="{FF2B5EF4-FFF2-40B4-BE49-F238E27FC236}">
                <a16:creationId xmlns:a16="http://schemas.microsoft.com/office/drawing/2014/main" id="{2CB942E9-2345-42E6-8F39-153A2BF296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CB36A9CA-3596-4FFB-87E1-9A7369B0FDF8}" type="slidenum">
              <a:rPr lang="en-US" altLang="en-US" sz="1200"/>
              <a:pPr>
                <a:spcBef>
                  <a:spcPct val="0"/>
                </a:spcBef>
                <a:buClrTx/>
                <a:buSzTx/>
                <a:buFontTx/>
                <a:buNone/>
              </a:pPr>
              <a:t>49</a:t>
            </a:fld>
            <a:endParaRPr lang="en-US" altLang="en-US" sz="1200"/>
          </a:p>
        </p:txBody>
      </p:sp>
      <p:sp>
        <p:nvSpPr>
          <p:cNvPr id="51205" name="TextBox 7">
            <a:extLst>
              <a:ext uri="{FF2B5EF4-FFF2-40B4-BE49-F238E27FC236}">
                <a16:creationId xmlns:a16="http://schemas.microsoft.com/office/drawing/2014/main" id="{DD0790FB-7A05-43BA-B41A-D5CC19D05E3E}"/>
              </a:ext>
            </a:extLst>
          </p:cNvPr>
          <p:cNvSpPr txBox="1">
            <a:spLocks noChangeArrowheads="1"/>
          </p:cNvSpPr>
          <p:nvPr/>
        </p:nvSpPr>
        <p:spPr bwMode="auto">
          <a:xfrm>
            <a:off x="2667000" y="1295401"/>
            <a:ext cx="640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0       1        2        3        4       3      2      1 </a:t>
            </a:r>
          </a:p>
          <a:p>
            <a:pPr eaLnBrk="1" hangingPunct="1">
              <a:spcBef>
                <a:spcPct val="0"/>
              </a:spcBef>
              <a:buClrTx/>
              <a:buSzTx/>
              <a:buFontTx/>
              <a:buNone/>
            </a:pPr>
            <a:endParaRPr lang="en-US" altLang="en-US" sz="2400"/>
          </a:p>
        </p:txBody>
      </p:sp>
      <p:sp>
        <p:nvSpPr>
          <p:cNvPr id="51206" name="Rectangle 8">
            <a:extLst>
              <a:ext uri="{FF2B5EF4-FFF2-40B4-BE49-F238E27FC236}">
                <a16:creationId xmlns:a16="http://schemas.microsoft.com/office/drawing/2014/main" id="{90FD3593-C28A-4A89-8234-4A0287AEEFFE}"/>
              </a:ext>
            </a:extLst>
          </p:cNvPr>
          <p:cNvSpPr>
            <a:spLocks noChangeArrowheads="1"/>
          </p:cNvSpPr>
          <p:nvPr/>
        </p:nvSpPr>
        <p:spPr bwMode="auto">
          <a:xfrm>
            <a:off x="1905000" y="2209801"/>
            <a:ext cx="304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solidFill>
                  <a:srgbClr val="FF0000"/>
                </a:solidFill>
              </a:rPr>
              <a:t>1      1     -1    -1</a:t>
            </a:r>
          </a:p>
        </p:txBody>
      </p:sp>
      <p:sp>
        <p:nvSpPr>
          <p:cNvPr id="51207" name="Rectangle 9">
            <a:extLst>
              <a:ext uri="{FF2B5EF4-FFF2-40B4-BE49-F238E27FC236}">
                <a16:creationId xmlns:a16="http://schemas.microsoft.com/office/drawing/2014/main" id="{85501211-3373-4105-BD1B-BCCC3B809613}"/>
              </a:ext>
            </a:extLst>
          </p:cNvPr>
          <p:cNvSpPr>
            <a:spLocks noChangeArrowheads="1"/>
          </p:cNvSpPr>
          <p:nvPr/>
        </p:nvSpPr>
        <p:spPr bwMode="auto">
          <a:xfrm>
            <a:off x="6400800" y="2286001"/>
            <a:ext cx="320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dirty="0"/>
              <a:t>1      5       7       3</a:t>
            </a:r>
          </a:p>
        </p:txBody>
      </p:sp>
      <p:sp>
        <p:nvSpPr>
          <p:cNvPr id="51208" name="TextBox 10">
            <a:extLst>
              <a:ext uri="{FF2B5EF4-FFF2-40B4-BE49-F238E27FC236}">
                <a16:creationId xmlns:a16="http://schemas.microsoft.com/office/drawing/2014/main" id="{A89169F8-4FFD-4B66-BD44-844D3B81A0BF}"/>
              </a:ext>
            </a:extLst>
          </p:cNvPr>
          <p:cNvSpPr txBox="1">
            <a:spLocks noChangeArrowheads="1"/>
          </p:cNvSpPr>
          <p:nvPr/>
        </p:nvSpPr>
        <p:spPr bwMode="auto">
          <a:xfrm>
            <a:off x="1905001" y="3395663"/>
            <a:ext cx="80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0  0 </a:t>
            </a:r>
          </a:p>
        </p:txBody>
      </p:sp>
      <p:sp>
        <p:nvSpPr>
          <p:cNvPr id="51209" name="TextBox 11">
            <a:extLst>
              <a:ext uri="{FF2B5EF4-FFF2-40B4-BE49-F238E27FC236}">
                <a16:creationId xmlns:a16="http://schemas.microsoft.com/office/drawing/2014/main" id="{42F28663-F193-4CB3-9E24-FDBAFD33DF2F}"/>
              </a:ext>
            </a:extLst>
          </p:cNvPr>
          <p:cNvSpPr txBox="1">
            <a:spLocks noChangeArrowheads="1"/>
          </p:cNvSpPr>
          <p:nvPr/>
        </p:nvSpPr>
        <p:spPr bwMode="auto">
          <a:xfrm>
            <a:off x="3657600" y="3395663"/>
            <a:ext cx="82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2  -2</a:t>
            </a:r>
          </a:p>
        </p:txBody>
      </p:sp>
      <p:sp>
        <p:nvSpPr>
          <p:cNvPr id="51210" name="TextBox 12">
            <a:extLst>
              <a:ext uri="{FF2B5EF4-FFF2-40B4-BE49-F238E27FC236}">
                <a16:creationId xmlns:a16="http://schemas.microsoft.com/office/drawing/2014/main" id="{E43C4167-5A92-4138-8C8C-913B01152C01}"/>
              </a:ext>
            </a:extLst>
          </p:cNvPr>
          <p:cNvSpPr txBox="1">
            <a:spLocks noChangeArrowheads="1"/>
          </p:cNvSpPr>
          <p:nvPr/>
        </p:nvSpPr>
        <p:spPr bwMode="auto">
          <a:xfrm>
            <a:off x="6321425" y="3352801"/>
            <a:ext cx="1017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4    -4</a:t>
            </a:r>
          </a:p>
        </p:txBody>
      </p:sp>
      <p:sp>
        <p:nvSpPr>
          <p:cNvPr id="51211" name="TextBox 13">
            <a:extLst>
              <a:ext uri="{FF2B5EF4-FFF2-40B4-BE49-F238E27FC236}">
                <a16:creationId xmlns:a16="http://schemas.microsoft.com/office/drawing/2014/main" id="{558369EE-EA37-48D3-9E05-DB5774CCC26C}"/>
              </a:ext>
            </a:extLst>
          </p:cNvPr>
          <p:cNvSpPr txBox="1">
            <a:spLocks noChangeArrowheads="1"/>
          </p:cNvSpPr>
          <p:nvPr/>
        </p:nvSpPr>
        <p:spPr bwMode="auto">
          <a:xfrm>
            <a:off x="8077200" y="3352801"/>
            <a:ext cx="1074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6    10</a:t>
            </a:r>
          </a:p>
        </p:txBody>
      </p:sp>
      <p:sp>
        <p:nvSpPr>
          <p:cNvPr id="51212" name="TextBox 15">
            <a:extLst>
              <a:ext uri="{FF2B5EF4-FFF2-40B4-BE49-F238E27FC236}">
                <a16:creationId xmlns:a16="http://schemas.microsoft.com/office/drawing/2014/main" id="{F65C7000-29A5-4DF6-890A-7E562A7C361F}"/>
              </a:ext>
            </a:extLst>
          </p:cNvPr>
          <p:cNvSpPr txBox="1">
            <a:spLocks noChangeArrowheads="1"/>
          </p:cNvSpPr>
          <p:nvPr/>
        </p:nvSpPr>
        <p:spPr bwMode="auto">
          <a:xfrm>
            <a:off x="1828801" y="4330701"/>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b="1"/>
              <a:t>0      0</a:t>
            </a:r>
          </a:p>
        </p:txBody>
      </p:sp>
      <p:sp>
        <p:nvSpPr>
          <p:cNvPr id="51213" name="TextBox 16">
            <a:extLst>
              <a:ext uri="{FF2B5EF4-FFF2-40B4-BE49-F238E27FC236}">
                <a16:creationId xmlns:a16="http://schemas.microsoft.com/office/drawing/2014/main" id="{69543CD2-706C-415E-B660-4A87727B6EE8}"/>
              </a:ext>
            </a:extLst>
          </p:cNvPr>
          <p:cNvSpPr txBox="1">
            <a:spLocks noChangeArrowheads="1"/>
          </p:cNvSpPr>
          <p:nvPr/>
        </p:nvSpPr>
        <p:spPr bwMode="auto">
          <a:xfrm>
            <a:off x="3429001" y="4330701"/>
            <a:ext cx="1336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b="1"/>
              <a:t>-4       0</a:t>
            </a:r>
          </a:p>
        </p:txBody>
      </p:sp>
      <p:sp>
        <p:nvSpPr>
          <p:cNvPr id="51214" name="TextBox 17">
            <a:extLst>
              <a:ext uri="{FF2B5EF4-FFF2-40B4-BE49-F238E27FC236}">
                <a16:creationId xmlns:a16="http://schemas.microsoft.com/office/drawing/2014/main" id="{DF607705-6562-4399-9348-8C5FB3A8DAF2}"/>
              </a:ext>
            </a:extLst>
          </p:cNvPr>
          <p:cNvSpPr txBox="1">
            <a:spLocks noChangeArrowheads="1"/>
          </p:cNvSpPr>
          <p:nvPr/>
        </p:nvSpPr>
        <p:spPr bwMode="auto">
          <a:xfrm>
            <a:off x="6248401" y="4330701"/>
            <a:ext cx="1247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b="1"/>
              <a:t>-8      0</a:t>
            </a:r>
          </a:p>
        </p:txBody>
      </p:sp>
      <p:sp>
        <p:nvSpPr>
          <p:cNvPr id="51215" name="TextBox 18">
            <a:extLst>
              <a:ext uri="{FF2B5EF4-FFF2-40B4-BE49-F238E27FC236}">
                <a16:creationId xmlns:a16="http://schemas.microsoft.com/office/drawing/2014/main" id="{53606717-1D41-4661-9E4A-524B09AB9F91}"/>
              </a:ext>
            </a:extLst>
          </p:cNvPr>
          <p:cNvSpPr txBox="1">
            <a:spLocks noChangeArrowheads="1"/>
          </p:cNvSpPr>
          <p:nvPr/>
        </p:nvSpPr>
        <p:spPr bwMode="auto">
          <a:xfrm>
            <a:off x="8639175" y="4338638"/>
            <a:ext cx="1309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b="1"/>
              <a:t>4      16</a:t>
            </a:r>
          </a:p>
        </p:txBody>
      </p:sp>
      <p:sp>
        <p:nvSpPr>
          <p:cNvPr id="51216" name="TextBox 19">
            <a:extLst>
              <a:ext uri="{FF2B5EF4-FFF2-40B4-BE49-F238E27FC236}">
                <a16:creationId xmlns:a16="http://schemas.microsoft.com/office/drawing/2014/main" id="{6633E85B-C9CB-4952-88BA-87C32D5FF736}"/>
              </a:ext>
            </a:extLst>
          </p:cNvPr>
          <p:cNvSpPr txBox="1">
            <a:spLocks noChangeArrowheads="1"/>
          </p:cNvSpPr>
          <p:nvPr/>
        </p:nvSpPr>
        <p:spPr bwMode="auto">
          <a:xfrm>
            <a:off x="4318001" y="379414"/>
            <a:ext cx="268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b="1"/>
              <a:t>An example</a:t>
            </a:r>
          </a:p>
        </p:txBody>
      </p:sp>
      <p:sp>
        <p:nvSpPr>
          <p:cNvPr id="15" name="Rectangle 14">
            <a:extLst>
              <a:ext uri="{FF2B5EF4-FFF2-40B4-BE49-F238E27FC236}">
                <a16:creationId xmlns:a16="http://schemas.microsoft.com/office/drawing/2014/main" id="{65BC7789-17E8-4D2B-9414-6682C9A61013}"/>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DD78372F-C38B-4BA5-A09E-E8B8BE5F4FB5}"/>
              </a:ext>
            </a:extLst>
          </p:cNvPr>
          <p:cNvCxnSpPr/>
          <p:nvPr/>
        </p:nvCxnSpPr>
        <p:spPr>
          <a:xfrm>
            <a:off x="159434" y="98487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56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80ED3540-1245-CE4A-A40F-6CA13F34CD05}"/>
              </a:ext>
            </a:extLst>
          </p:cNvPr>
          <p:cNvSpPr>
            <a:spLocks noGrp="1" noChangeArrowheads="1"/>
          </p:cNvSpPr>
          <p:nvPr>
            <p:ph type="title"/>
          </p:nvPr>
        </p:nvSpPr>
        <p:spPr>
          <a:xfrm>
            <a:off x="145366" y="235495"/>
            <a:ext cx="9144000" cy="685800"/>
          </a:xfrm>
        </p:spPr>
        <p:txBody>
          <a:bodyPr vert="horz" lIns="91440" tIns="45720" rIns="91440" bIns="45720" rtlCol="0" anchor="b">
            <a:normAutofit fontScale="90000"/>
          </a:bodyPr>
          <a:lstStyle/>
          <a:p>
            <a:pPr algn="ctr"/>
            <a:r>
              <a:rPr lang="en-US" altLang="en-US" b="1" dirty="0"/>
              <a:t>Major Tasks/Steps in Data Preprocessing</a:t>
            </a:r>
          </a:p>
        </p:txBody>
      </p:sp>
      <p:sp>
        <p:nvSpPr>
          <p:cNvPr id="11268" name="Rectangle 3">
            <a:extLst>
              <a:ext uri="{FF2B5EF4-FFF2-40B4-BE49-F238E27FC236}">
                <a16:creationId xmlns:a16="http://schemas.microsoft.com/office/drawing/2014/main" id="{0A90BFC6-A3FE-AF41-B645-91EE111E7993}"/>
              </a:ext>
            </a:extLst>
          </p:cNvPr>
          <p:cNvSpPr>
            <a:spLocks noGrp="1" noChangeArrowheads="1"/>
          </p:cNvSpPr>
          <p:nvPr>
            <p:ph idx="1"/>
          </p:nvPr>
        </p:nvSpPr>
        <p:spPr>
          <a:xfrm>
            <a:off x="422891" y="1090613"/>
            <a:ext cx="6259263" cy="5105400"/>
          </a:xfrm>
        </p:spPr>
        <p:txBody>
          <a:bodyPr>
            <a:normAutofit fontScale="92500" lnSpcReduction="10000"/>
          </a:bodyPr>
          <a:lstStyle/>
          <a:p>
            <a:pPr algn="just" eaLnBrk="1" hangingPunct="1">
              <a:lnSpc>
                <a:spcPct val="120000"/>
              </a:lnSpc>
            </a:pPr>
            <a:r>
              <a:rPr lang="en-US" altLang="en-US" sz="2000" b="1" dirty="0"/>
              <a:t>Data cleaning</a:t>
            </a:r>
          </a:p>
          <a:p>
            <a:pPr lvl="1" algn="just" eaLnBrk="1" hangingPunct="1">
              <a:lnSpc>
                <a:spcPct val="120000"/>
              </a:lnSpc>
            </a:pPr>
            <a:r>
              <a:rPr lang="en-US" altLang="en-US" sz="2000" dirty="0"/>
              <a:t>Fill in missing values, smooth noisy data, </a:t>
            </a:r>
          </a:p>
          <a:p>
            <a:pPr lvl="1" algn="just" eaLnBrk="1" hangingPunct="1">
              <a:lnSpc>
                <a:spcPct val="120000"/>
              </a:lnSpc>
            </a:pPr>
            <a:r>
              <a:rPr lang="en-US" altLang="en-US" sz="2000" dirty="0"/>
              <a:t>identify or remove outliers, and resolve inconsistencies</a:t>
            </a:r>
          </a:p>
          <a:p>
            <a:pPr algn="just" eaLnBrk="1" hangingPunct="1">
              <a:lnSpc>
                <a:spcPct val="120000"/>
              </a:lnSpc>
            </a:pPr>
            <a:r>
              <a:rPr lang="en-US" altLang="en-US" sz="2000" b="1" dirty="0"/>
              <a:t>Data integration</a:t>
            </a:r>
          </a:p>
          <a:p>
            <a:pPr lvl="1" algn="just" eaLnBrk="1" hangingPunct="1">
              <a:lnSpc>
                <a:spcPct val="120000"/>
              </a:lnSpc>
            </a:pPr>
            <a:r>
              <a:rPr lang="en-US" altLang="en-US" sz="2000" dirty="0"/>
              <a:t>Integration of multiple databases, data cubes, or files</a:t>
            </a:r>
          </a:p>
          <a:p>
            <a:pPr algn="just" eaLnBrk="1" hangingPunct="1">
              <a:lnSpc>
                <a:spcPct val="120000"/>
              </a:lnSpc>
            </a:pPr>
            <a:r>
              <a:rPr lang="en-US" altLang="en-US" sz="2000" b="1" dirty="0"/>
              <a:t>Data reduction</a:t>
            </a:r>
          </a:p>
          <a:p>
            <a:pPr lvl="1" algn="just" eaLnBrk="1" hangingPunct="1">
              <a:lnSpc>
                <a:spcPct val="120000"/>
              </a:lnSpc>
            </a:pPr>
            <a:r>
              <a:rPr lang="en-US" altLang="en-US" sz="2000" dirty="0"/>
              <a:t>Dimensionality reduction</a:t>
            </a:r>
          </a:p>
          <a:p>
            <a:pPr lvl="1" algn="just" eaLnBrk="1" hangingPunct="1">
              <a:lnSpc>
                <a:spcPct val="120000"/>
              </a:lnSpc>
            </a:pPr>
            <a:r>
              <a:rPr lang="en-US" altLang="en-US" sz="2000" dirty="0"/>
              <a:t>Numerosity reduction</a:t>
            </a:r>
          </a:p>
          <a:p>
            <a:pPr lvl="1" algn="just" eaLnBrk="1" hangingPunct="1">
              <a:lnSpc>
                <a:spcPct val="120000"/>
              </a:lnSpc>
            </a:pPr>
            <a:r>
              <a:rPr lang="en-US" altLang="en-US" sz="2000" dirty="0"/>
              <a:t>Data compression</a:t>
            </a:r>
          </a:p>
          <a:p>
            <a:pPr algn="just" eaLnBrk="1" hangingPunct="1">
              <a:lnSpc>
                <a:spcPct val="120000"/>
              </a:lnSpc>
            </a:pPr>
            <a:r>
              <a:rPr lang="en-US" altLang="en-US" sz="2000" b="1" dirty="0"/>
              <a:t>Data transformation and data discretization</a:t>
            </a:r>
          </a:p>
          <a:p>
            <a:pPr lvl="1" algn="just" eaLnBrk="1" hangingPunct="1">
              <a:lnSpc>
                <a:spcPct val="120000"/>
              </a:lnSpc>
            </a:pPr>
            <a:r>
              <a:rPr lang="en-US" altLang="en-US" sz="2000" dirty="0"/>
              <a:t>Normalization </a:t>
            </a:r>
          </a:p>
          <a:p>
            <a:pPr lvl="1" algn="just" eaLnBrk="1" hangingPunct="1">
              <a:lnSpc>
                <a:spcPct val="120000"/>
              </a:lnSpc>
            </a:pPr>
            <a:r>
              <a:rPr lang="en-US" altLang="en-US" sz="2000" dirty="0"/>
              <a:t>Concept hierarchy generation</a:t>
            </a:r>
          </a:p>
        </p:txBody>
      </p:sp>
      <p:sp>
        <p:nvSpPr>
          <p:cNvPr id="11266" name="Rectangle 2061">
            <a:extLst>
              <a:ext uri="{FF2B5EF4-FFF2-40B4-BE49-F238E27FC236}">
                <a16:creationId xmlns:a16="http://schemas.microsoft.com/office/drawing/2014/main" id="{AB3BF6FE-813D-914C-9D9F-609D26F0A4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9A0C7BF8-69A6-D34E-81A0-9DD51DC91AFF}" type="slidenum">
              <a:rPr lang="en-US" altLang="en-US" sz="1200"/>
              <a:pPr>
                <a:spcBef>
                  <a:spcPct val="0"/>
                </a:spcBef>
                <a:buClrTx/>
                <a:buSzTx/>
                <a:buFontTx/>
                <a:buNone/>
              </a:pPr>
              <a:t>5</a:t>
            </a:fld>
            <a:endParaRPr lang="en-US" altLang="en-US" sz="1200"/>
          </a:p>
        </p:txBody>
      </p:sp>
      <p:pic>
        <p:nvPicPr>
          <p:cNvPr id="3" name="Picture 2">
            <a:extLst>
              <a:ext uri="{FF2B5EF4-FFF2-40B4-BE49-F238E27FC236}">
                <a16:creationId xmlns:a16="http://schemas.microsoft.com/office/drawing/2014/main" id="{41836F94-400B-461D-898B-7A7130743A5A}"/>
              </a:ext>
            </a:extLst>
          </p:cNvPr>
          <p:cNvPicPr>
            <a:picLocks noChangeAspect="1"/>
          </p:cNvPicPr>
          <p:nvPr/>
        </p:nvPicPr>
        <p:blipFill>
          <a:blip r:embed="rId3"/>
          <a:stretch>
            <a:fillRect/>
          </a:stretch>
        </p:blipFill>
        <p:spPr>
          <a:xfrm>
            <a:off x="6865034" y="1340939"/>
            <a:ext cx="5165501" cy="4176122"/>
          </a:xfrm>
          <a:prstGeom prst="rect">
            <a:avLst/>
          </a:prstGeom>
        </p:spPr>
      </p:pic>
      <p:sp>
        <p:nvSpPr>
          <p:cNvPr id="6" name="Rectangle 5">
            <a:extLst>
              <a:ext uri="{FF2B5EF4-FFF2-40B4-BE49-F238E27FC236}">
                <a16:creationId xmlns:a16="http://schemas.microsoft.com/office/drawing/2014/main" id="{6A814252-FD76-41C6-A3F3-2A5A2F7E19F6}"/>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53D9CFB2-36AE-4FCD-93AB-1BD7438AB86A}"/>
              </a:ext>
            </a:extLst>
          </p:cNvPr>
          <p:cNvCxnSpPr/>
          <p:nvPr/>
        </p:nvCxnSpPr>
        <p:spPr>
          <a:xfrm>
            <a:off x="143335" y="949564"/>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54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1026">
            <a:extLst>
              <a:ext uri="{FF2B5EF4-FFF2-40B4-BE49-F238E27FC236}">
                <a16:creationId xmlns:a16="http://schemas.microsoft.com/office/drawing/2014/main" id="{B3C01A36-661F-4769-803A-7370D238E1F2}"/>
              </a:ext>
            </a:extLst>
          </p:cNvPr>
          <p:cNvSpPr>
            <a:spLocks noGrp="1" noChangeArrowheads="1"/>
          </p:cNvSpPr>
          <p:nvPr>
            <p:ph type="title"/>
          </p:nvPr>
        </p:nvSpPr>
        <p:spPr/>
        <p:txBody>
          <a:bodyPr>
            <a:normAutofit fontScale="90000"/>
          </a:bodyPr>
          <a:lstStyle/>
          <a:p>
            <a:pPr eaLnBrk="1" hangingPunct="1">
              <a:defRPr/>
            </a:pPr>
            <a:r>
              <a:rPr lang="en-US">
                <a:cs typeface="+mj-cs"/>
              </a:rPr>
              <a:t>DWT for Image Compression</a:t>
            </a:r>
          </a:p>
        </p:txBody>
      </p:sp>
      <p:sp>
        <p:nvSpPr>
          <p:cNvPr id="64518" name="Rectangle 1027">
            <a:extLst>
              <a:ext uri="{FF2B5EF4-FFF2-40B4-BE49-F238E27FC236}">
                <a16:creationId xmlns:a16="http://schemas.microsoft.com/office/drawing/2014/main" id="{733CD101-BE64-4532-91DE-6C927C227C81}"/>
              </a:ext>
            </a:extLst>
          </p:cNvPr>
          <p:cNvSpPr>
            <a:spLocks noGrp="1" noChangeArrowheads="1"/>
          </p:cNvSpPr>
          <p:nvPr>
            <p:ph type="body" sz="half" idx="1"/>
          </p:nvPr>
        </p:nvSpPr>
        <p:spPr>
          <a:xfrm>
            <a:off x="1752601" y="1371600"/>
            <a:ext cx="4111625" cy="5029200"/>
          </a:xfrm>
        </p:spPr>
        <p:txBody>
          <a:bodyPr/>
          <a:lstStyle/>
          <a:p>
            <a:pPr algn="ctr" eaLnBrk="1" hangingPunct="1">
              <a:lnSpc>
                <a:spcPct val="110000"/>
              </a:lnSpc>
              <a:buFont typeface="Wingdings" charset="0"/>
              <a:buChar char="n"/>
              <a:defRPr/>
            </a:pPr>
            <a:r>
              <a:rPr lang="en-US" sz="2400"/>
              <a:t>Image</a:t>
            </a:r>
          </a:p>
          <a:p>
            <a:pPr eaLnBrk="1" hangingPunct="1">
              <a:lnSpc>
                <a:spcPct val="110000"/>
              </a:lnSpc>
              <a:buFont typeface="Wingdings" charset="0"/>
              <a:buNone/>
              <a:defRPr/>
            </a:pPr>
            <a:endParaRPr lang="en-US" sz="2400"/>
          </a:p>
          <a:p>
            <a:pPr algn="r" eaLnBrk="1" hangingPunct="1">
              <a:lnSpc>
                <a:spcPct val="110000"/>
              </a:lnSpc>
              <a:buFont typeface="Wingdings" charset="0"/>
              <a:buNone/>
              <a:defRPr/>
            </a:pPr>
            <a:r>
              <a:rPr lang="en-US" sz="2400"/>
              <a:t>  </a:t>
            </a:r>
            <a:r>
              <a:rPr lang="en-US" sz="2000"/>
              <a:t>Low Pass       High Pass</a:t>
            </a:r>
          </a:p>
          <a:p>
            <a:pPr algn="r" eaLnBrk="1" hangingPunct="1">
              <a:lnSpc>
                <a:spcPct val="110000"/>
              </a:lnSpc>
              <a:buFont typeface="Wingdings" charset="0"/>
              <a:buNone/>
              <a:defRPr/>
            </a:pPr>
            <a:endParaRPr lang="en-US" sz="2000"/>
          </a:p>
          <a:p>
            <a:pPr eaLnBrk="1" hangingPunct="1">
              <a:lnSpc>
                <a:spcPct val="110000"/>
              </a:lnSpc>
              <a:buFont typeface="Wingdings" charset="0"/>
              <a:buNone/>
              <a:defRPr/>
            </a:pPr>
            <a:r>
              <a:rPr lang="en-US" sz="2000"/>
              <a:t>     Low Pass       High Pass</a:t>
            </a:r>
          </a:p>
          <a:p>
            <a:pPr eaLnBrk="1" hangingPunct="1">
              <a:lnSpc>
                <a:spcPct val="110000"/>
              </a:lnSpc>
              <a:buFont typeface="Wingdings" charset="0"/>
              <a:buNone/>
              <a:defRPr/>
            </a:pPr>
            <a:endParaRPr lang="en-US" sz="2000"/>
          </a:p>
          <a:p>
            <a:pPr eaLnBrk="1" hangingPunct="1">
              <a:lnSpc>
                <a:spcPct val="110000"/>
              </a:lnSpc>
              <a:buFont typeface="Wingdings" charset="0"/>
              <a:buNone/>
              <a:defRPr/>
            </a:pPr>
            <a:r>
              <a:rPr lang="en-US" sz="2000"/>
              <a:t>Low Pass    High Pass</a:t>
            </a:r>
          </a:p>
        </p:txBody>
      </p:sp>
      <p:pic>
        <p:nvPicPr>
          <p:cNvPr id="54279" name="Picture 1028" descr="Lina">
            <a:extLst>
              <a:ext uri="{FF2B5EF4-FFF2-40B4-BE49-F238E27FC236}">
                <a16:creationId xmlns:a16="http://schemas.microsoft.com/office/drawing/2014/main" id="{35171ED2-F27D-4C1D-9DDC-E090669EDC41}"/>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099176" y="1736725"/>
            <a:ext cx="4111625" cy="4451350"/>
          </a:xfrm>
        </p:spPr>
      </p:pic>
      <p:sp>
        <p:nvSpPr>
          <p:cNvPr id="54276" name="Slide Number Placeholder 6">
            <a:extLst>
              <a:ext uri="{FF2B5EF4-FFF2-40B4-BE49-F238E27FC236}">
                <a16:creationId xmlns:a16="http://schemas.microsoft.com/office/drawing/2014/main" id="{CD4E9144-9196-4F55-8394-C112F524F86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D86D0406-1D4F-4CC6-ADCC-D99A92A42585}" type="slidenum">
              <a:rPr lang="en-US" altLang="en-US" sz="1200"/>
              <a:pPr>
                <a:spcBef>
                  <a:spcPct val="0"/>
                </a:spcBef>
                <a:buClrTx/>
                <a:buSzTx/>
                <a:buFontTx/>
                <a:buNone/>
              </a:pPr>
              <a:t>50</a:t>
            </a:fld>
            <a:endParaRPr lang="en-US" altLang="en-US" sz="1200"/>
          </a:p>
        </p:txBody>
      </p:sp>
      <p:sp>
        <p:nvSpPr>
          <p:cNvPr id="54280" name="Line 1029">
            <a:extLst>
              <a:ext uri="{FF2B5EF4-FFF2-40B4-BE49-F238E27FC236}">
                <a16:creationId xmlns:a16="http://schemas.microsoft.com/office/drawing/2014/main" id="{2E79647A-3655-41EE-A152-B600D3AD0BC7}"/>
              </a:ext>
            </a:extLst>
          </p:cNvPr>
          <p:cNvSpPr>
            <a:spLocks noChangeShapeType="1"/>
          </p:cNvSpPr>
          <p:nvPr/>
        </p:nvSpPr>
        <p:spPr bwMode="auto">
          <a:xfrm flipH="1">
            <a:off x="3505200" y="1828800"/>
            <a:ext cx="4572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1" name="Line 1030">
            <a:extLst>
              <a:ext uri="{FF2B5EF4-FFF2-40B4-BE49-F238E27FC236}">
                <a16:creationId xmlns:a16="http://schemas.microsoft.com/office/drawing/2014/main" id="{604B8FBC-B728-4E74-9B78-EF6382377A64}"/>
              </a:ext>
            </a:extLst>
          </p:cNvPr>
          <p:cNvSpPr>
            <a:spLocks noChangeShapeType="1"/>
          </p:cNvSpPr>
          <p:nvPr/>
        </p:nvSpPr>
        <p:spPr bwMode="auto">
          <a:xfrm>
            <a:off x="4114800" y="1828800"/>
            <a:ext cx="8382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2" name="Line 1031">
            <a:extLst>
              <a:ext uri="{FF2B5EF4-FFF2-40B4-BE49-F238E27FC236}">
                <a16:creationId xmlns:a16="http://schemas.microsoft.com/office/drawing/2014/main" id="{920ECF4F-58C0-404E-99B1-4377ADB650B9}"/>
              </a:ext>
            </a:extLst>
          </p:cNvPr>
          <p:cNvSpPr>
            <a:spLocks noChangeShapeType="1"/>
          </p:cNvSpPr>
          <p:nvPr/>
        </p:nvSpPr>
        <p:spPr bwMode="auto">
          <a:xfrm flipH="1">
            <a:off x="2971800" y="2743200"/>
            <a:ext cx="457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3" name="Line 1032">
            <a:extLst>
              <a:ext uri="{FF2B5EF4-FFF2-40B4-BE49-F238E27FC236}">
                <a16:creationId xmlns:a16="http://schemas.microsoft.com/office/drawing/2014/main" id="{38940B3C-B71D-4A76-AB52-5722D3ADAAC5}"/>
              </a:ext>
            </a:extLst>
          </p:cNvPr>
          <p:cNvSpPr>
            <a:spLocks noChangeShapeType="1"/>
          </p:cNvSpPr>
          <p:nvPr/>
        </p:nvSpPr>
        <p:spPr bwMode="auto">
          <a:xfrm>
            <a:off x="3581400" y="2743200"/>
            <a:ext cx="5334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4" name="Line 1033">
            <a:extLst>
              <a:ext uri="{FF2B5EF4-FFF2-40B4-BE49-F238E27FC236}">
                <a16:creationId xmlns:a16="http://schemas.microsoft.com/office/drawing/2014/main" id="{9253E764-B535-41AF-B3EF-6052942B4B34}"/>
              </a:ext>
            </a:extLst>
          </p:cNvPr>
          <p:cNvSpPr>
            <a:spLocks noChangeShapeType="1"/>
          </p:cNvSpPr>
          <p:nvPr/>
        </p:nvSpPr>
        <p:spPr bwMode="auto">
          <a:xfrm flipH="1">
            <a:off x="2362200" y="3581400"/>
            <a:ext cx="3810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5" name="Line 1034">
            <a:extLst>
              <a:ext uri="{FF2B5EF4-FFF2-40B4-BE49-F238E27FC236}">
                <a16:creationId xmlns:a16="http://schemas.microsoft.com/office/drawing/2014/main" id="{F418C838-CD46-4735-ADDC-8637156AA08B}"/>
              </a:ext>
            </a:extLst>
          </p:cNvPr>
          <p:cNvSpPr>
            <a:spLocks noChangeShapeType="1"/>
          </p:cNvSpPr>
          <p:nvPr/>
        </p:nvSpPr>
        <p:spPr bwMode="auto">
          <a:xfrm>
            <a:off x="2971800" y="3505200"/>
            <a:ext cx="533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Rectangle 11">
            <a:extLst>
              <a:ext uri="{FF2B5EF4-FFF2-40B4-BE49-F238E27FC236}">
                <a16:creationId xmlns:a16="http://schemas.microsoft.com/office/drawing/2014/main" id="{2902E6EA-9ECF-4B02-B408-C5B34567B805}"/>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6BD9573F-3EF8-4246-958F-068E76DE83C5}"/>
              </a:ext>
            </a:extLst>
          </p:cNvPr>
          <p:cNvCxnSpPr/>
          <p:nvPr/>
        </p:nvCxnSpPr>
        <p:spPr>
          <a:xfrm>
            <a:off x="155576" y="112554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570838"/>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a:extLst>
              <a:ext uri="{FF2B5EF4-FFF2-40B4-BE49-F238E27FC236}">
                <a16:creationId xmlns:a16="http://schemas.microsoft.com/office/drawing/2014/main" id="{158B50C4-DD92-44F9-9E7C-6A9F30BD7A07}"/>
              </a:ext>
            </a:extLst>
          </p:cNvPr>
          <p:cNvSpPr>
            <a:spLocks noGrp="1" noChangeArrowheads="1"/>
          </p:cNvSpPr>
          <p:nvPr>
            <p:ph type="title"/>
          </p:nvPr>
        </p:nvSpPr>
        <p:spPr>
          <a:xfrm>
            <a:off x="222738" y="121920"/>
            <a:ext cx="10947010" cy="990600"/>
          </a:xfrm>
        </p:spPr>
        <p:txBody>
          <a:bodyPr anchor="ctr">
            <a:normAutofit fontScale="90000"/>
          </a:bodyPr>
          <a:lstStyle/>
          <a:p>
            <a:pPr eaLnBrk="1" hangingPunct="1">
              <a:defRPr/>
            </a:pPr>
            <a:r>
              <a:rPr lang="en-US" altLang="en-US" b="1" dirty="0"/>
              <a:t>Dimensionality Reduction: </a:t>
            </a:r>
            <a:r>
              <a:rPr lang="en-US" b="1" dirty="0">
                <a:cs typeface="+mj-cs"/>
              </a:rPr>
              <a:t>Principal Component Analysis (PCA)</a:t>
            </a:r>
          </a:p>
        </p:txBody>
      </p:sp>
      <p:sp>
        <p:nvSpPr>
          <p:cNvPr id="56325" name="Rectangle 2">
            <a:extLst>
              <a:ext uri="{FF2B5EF4-FFF2-40B4-BE49-F238E27FC236}">
                <a16:creationId xmlns:a16="http://schemas.microsoft.com/office/drawing/2014/main" id="{5850BCAC-958F-4844-A5E1-7B0F5845CACD}"/>
              </a:ext>
            </a:extLst>
          </p:cNvPr>
          <p:cNvSpPr>
            <a:spLocks noGrp="1" noChangeArrowheads="1"/>
          </p:cNvSpPr>
          <p:nvPr>
            <p:ph idx="1"/>
          </p:nvPr>
        </p:nvSpPr>
        <p:spPr>
          <a:xfrm>
            <a:off x="675251" y="1350498"/>
            <a:ext cx="7455875" cy="4853354"/>
          </a:xfrm>
        </p:spPr>
        <p:txBody>
          <a:bodyPr>
            <a:noAutofit/>
          </a:bodyPr>
          <a:lstStyle/>
          <a:p>
            <a:pPr algn="just" eaLnBrk="1" hangingPunct="1"/>
            <a:r>
              <a:rPr lang="en-US" altLang="en-US" sz="2000" dirty="0">
                <a:ea typeface="ＭＳ Ｐゴシック" panose="020B0600070205080204" pitchFamily="34" charset="-128"/>
              </a:rPr>
              <a:t>Given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data vectors from </a:t>
            </a:r>
            <a:r>
              <a:rPr lang="en-US" altLang="en-US" sz="2000" i="1" dirty="0">
                <a:ea typeface="ＭＳ Ｐゴシック" panose="020B0600070205080204" pitchFamily="34" charset="-128"/>
              </a:rPr>
              <a:t>d</a:t>
            </a:r>
            <a:r>
              <a:rPr lang="en-US" altLang="en-US" sz="2000" dirty="0">
                <a:ea typeface="ＭＳ Ｐゴシック" panose="020B0600070205080204" pitchFamily="34" charset="-128"/>
              </a:rPr>
              <a:t>-dimensions, find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 ≤ </a:t>
            </a:r>
            <a:r>
              <a:rPr lang="en-US" altLang="en-US" sz="2000" i="1" dirty="0">
                <a:ea typeface="ＭＳ Ｐゴシック" panose="020B0600070205080204" pitchFamily="34" charset="-128"/>
              </a:rPr>
              <a:t>d </a:t>
            </a:r>
            <a:r>
              <a:rPr lang="en-US" altLang="en-US" sz="2000" dirty="0">
                <a:ea typeface="ＭＳ Ｐゴシック" panose="020B0600070205080204" pitchFamily="34" charset="-128"/>
              </a:rPr>
              <a:t> orthogonal vectors (</a:t>
            </a:r>
            <a:r>
              <a:rPr lang="en-US" altLang="en-US" sz="2000" i="1" dirty="0">
                <a:ea typeface="ＭＳ Ｐゴシック" panose="020B0600070205080204" pitchFamily="34" charset="-128"/>
              </a:rPr>
              <a:t>principal components</a:t>
            </a:r>
            <a:r>
              <a:rPr lang="en-US" altLang="en-US" sz="2000" dirty="0">
                <a:ea typeface="ＭＳ Ｐゴシック" panose="020B0600070205080204" pitchFamily="34" charset="-128"/>
              </a:rPr>
              <a:t>) that can be best used to represent data </a:t>
            </a:r>
          </a:p>
          <a:p>
            <a:pPr algn="just" eaLnBrk="1" hangingPunct="1"/>
            <a:r>
              <a:rPr lang="en-US" altLang="en-US" sz="2000" dirty="0">
                <a:ea typeface="ＭＳ Ｐゴシック" panose="020B0600070205080204" pitchFamily="34" charset="-128"/>
              </a:rPr>
              <a:t>Steps</a:t>
            </a:r>
          </a:p>
          <a:p>
            <a:pPr lvl="1" algn="just" eaLnBrk="1" hangingPunct="1"/>
            <a:r>
              <a:rPr lang="en-US" altLang="en-US" sz="2000" dirty="0">
                <a:ea typeface="ＭＳ Ｐゴシック" panose="020B0600070205080204" pitchFamily="34" charset="-128"/>
              </a:rPr>
              <a:t>Normalize input data</a:t>
            </a:r>
          </a:p>
          <a:p>
            <a:pPr lvl="1" algn="just" eaLnBrk="1" hangingPunct="1"/>
            <a:r>
              <a:rPr lang="en-US" altLang="en-US" sz="2000" dirty="0">
                <a:ea typeface="ＭＳ Ｐゴシック" panose="020B0600070205080204" pitchFamily="34" charset="-128"/>
              </a:rPr>
              <a:t>Compute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 orthonormal (unit) vectors, i.e., </a:t>
            </a:r>
            <a:r>
              <a:rPr lang="en-US" altLang="en-US" sz="2000" i="1" dirty="0">
                <a:ea typeface="ＭＳ Ｐゴシック" panose="020B0600070205080204" pitchFamily="34" charset="-128"/>
              </a:rPr>
              <a:t>principal components</a:t>
            </a:r>
            <a:endParaRPr lang="en-US" altLang="en-US" sz="2000" dirty="0">
              <a:ea typeface="ＭＳ Ｐゴシック" panose="020B0600070205080204" pitchFamily="34" charset="-128"/>
            </a:endParaRPr>
          </a:p>
          <a:p>
            <a:pPr lvl="1" algn="just" eaLnBrk="1" hangingPunct="1"/>
            <a:r>
              <a:rPr lang="en-US" altLang="en-US" sz="2000" dirty="0">
                <a:ea typeface="ＭＳ Ｐゴシック" panose="020B0600070205080204" pitchFamily="34" charset="-128"/>
                <a:sym typeface="Symbol" panose="05050102010706020507" pitchFamily="18" charset="2"/>
              </a:rPr>
              <a:t>The principal components are sorted in order of decreasing </a:t>
            </a:r>
            <a:r>
              <a:rPr lang="ja-JP" altLang="en-US" sz="2000" dirty="0">
                <a:ea typeface="ＭＳ Ｐゴシック" panose="020B0600070205080204" pitchFamily="34" charset="-128"/>
                <a:sym typeface="Symbol" panose="05050102010706020507" pitchFamily="18" charset="2"/>
              </a:rPr>
              <a:t>“</a:t>
            </a:r>
            <a:r>
              <a:rPr lang="en-US" altLang="ja-JP" sz="2000" dirty="0">
                <a:ea typeface="ＭＳ Ｐゴシック" panose="020B0600070205080204" pitchFamily="34" charset="-128"/>
                <a:sym typeface="Symbol" panose="05050102010706020507" pitchFamily="18" charset="2"/>
              </a:rPr>
              <a:t>significance</a:t>
            </a:r>
            <a:r>
              <a:rPr lang="ja-JP" altLang="en-US" sz="2000" dirty="0">
                <a:ea typeface="ＭＳ Ｐゴシック" panose="020B0600070205080204" pitchFamily="34" charset="-128"/>
                <a:sym typeface="Symbol" panose="05050102010706020507" pitchFamily="18" charset="2"/>
              </a:rPr>
              <a:t>”</a:t>
            </a:r>
            <a:r>
              <a:rPr lang="en-US" altLang="ja-JP" sz="2000" dirty="0">
                <a:ea typeface="ＭＳ Ｐゴシック" panose="020B0600070205080204" pitchFamily="34" charset="-128"/>
                <a:sym typeface="Symbol" panose="05050102010706020507" pitchFamily="18" charset="2"/>
              </a:rPr>
              <a:t> or strength</a:t>
            </a:r>
          </a:p>
          <a:p>
            <a:pPr lvl="1" algn="just" eaLnBrk="1" hangingPunct="1"/>
            <a:r>
              <a:rPr lang="en-US" altLang="en-US" sz="2000" dirty="0">
                <a:ea typeface="ＭＳ Ｐゴシック" panose="020B0600070205080204" pitchFamily="34" charset="-128"/>
                <a:sym typeface="Symbol" panose="05050102010706020507"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pPr algn="just" eaLnBrk="1" hangingPunct="1"/>
            <a:r>
              <a:rPr lang="en-US" altLang="en-US" sz="2000" dirty="0">
                <a:ea typeface="ＭＳ Ｐゴシック" panose="020B0600070205080204" pitchFamily="34" charset="-128"/>
              </a:rPr>
              <a:t>Used when the number of dimensions is large</a:t>
            </a:r>
          </a:p>
        </p:txBody>
      </p:sp>
      <p:sp>
        <p:nvSpPr>
          <p:cNvPr id="56324" name="Slide Number Placeholder 5">
            <a:extLst>
              <a:ext uri="{FF2B5EF4-FFF2-40B4-BE49-F238E27FC236}">
                <a16:creationId xmlns:a16="http://schemas.microsoft.com/office/drawing/2014/main" id="{F40F94EA-F0B5-409A-B889-991705AA20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DF1BEC4-8C92-4DA3-B54B-7C0D44E765E1}" type="slidenum">
              <a:rPr lang="en-US" altLang="en-US" sz="1200"/>
              <a:pPr>
                <a:spcBef>
                  <a:spcPct val="0"/>
                </a:spcBef>
                <a:buClrTx/>
                <a:buSzTx/>
                <a:buFontTx/>
                <a:buNone/>
              </a:pPr>
              <a:t>51</a:t>
            </a:fld>
            <a:endParaRPr lang="en-US" altLang="en-US" sz="1200"/>
          </a:p>
        </p:txBody>
      </p:sp>
      <p:sp>
        <p:nvSpPr>
          <p:cNvPr id="5" name="Rectangle 4">
            <a:extLst>
              <a:ext uri="{FF2B5EF4-FFF2-40B4-BE49-F238E27FC236}">
                <a16:creationId xmlns:a16="http://schemas.microsoft.com/office/drawing/2014/main" id="{73F1B4AF-C1BC-405F-96D8-0B020A21DBB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A4844F2B-C52A-43E7-97C0-CD1B6EF7FDA3}"/>
              </a:ext>
            </a:extLst>
          </p:cNvPr>
          <p:cNvCxnSpPr/>
          <p:nvPr/>
        </p:nvCxnSpPr>
        <p:spPr>
          <a:xfrm>
            <a:off x="154745" y="111252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98B32F9-2329-49E0-9DF0-F9386A8CA6BA}"/>
              </a:ext>
            </a:extLst>
          </p:cNvPr>
          <p:cNvPicPr>
            <a:picLocks noChangeAspect="1"/>
          </p:cNvPicPr>
          <p:nvPr/>
        </p:nvPicPr>
        <p:blipFill>
          <a:blip r:embed="rId2"/>
          <a:stretch>
            <a:fillRect/>
          </a:stretch>
        </p:blipFill>
        <p:spPr>
          <a:xfrm>
            <a:off x="8393723" y="1375116"/>
            <a:ext cx="3385624" cy="2667002"/>
          </a:xfrm>
          <a:prstGeom prst="rect">
            <a:avLst/>
          </a:prstGeom>
        </p:spPr>
      </p:pic>
    </p:spTree>
    <p:extLst>
      <p:ext uri="{BB962C8B-B14F-4D97-AF65-F5344CB8AC3E}">
        <p14:creationId xmlns:p14="http://schemas.microsoft.com/office/powerpoint/2010/main" val="3326409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834DAF91-AFCE-4512-A2D7-94A895F42D94}"/>
              </a:ext>
            </a:extLst>
          </p:cNvPr>
          <p:cNvSpPr>
            <a:spLocks noGrp="1"/>
          </p:cNvSpPr>
          <p:nvPr>
            <p:ph type="title"/>
          </p:nvPr>
        </p:nvSpPr>
        <p:spPr/>
        <p:txBody>
          <a:bodyPr/>
          <a:lstStyle/>
          <a:p>
            <a:pPr>
              <a:defRPr/>
            </a:pPr>
            <a:r>
              <a:rPr lang="en-US" altLang="en-US" b="1" dirty="0"/>
              <a:t>Dimensionality Reduction: </a:t>
            </a:r>
            <a:r>
              <a:rPr lang="en-US" dirty="0">
                <a:cs typeface="+mj-cs"/>
              </a:rPr>
              <a:t>PCA Method</a:t>
            </a:r>
          </a:p>
        </p:txBody>
      </p:sp>
      <p:sp>
        <p:nvSpPr>
          <p:cNvPr id="59397" name="Slide Number Placeholder 5">
            <a:extLst>
              <a:ext uri="{FF2B5EF4-FFF2-40B4-BE49-F238E27FC236}">
                <a16:creationId xmlns:a16="http://schemas.microsoft.com/office/drawing/2014/main" id="{A7645A4F-FC78-4408-A96A-E1E64402B3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F2FFD8CC-990A-4FB1-BC2A-5A1365C2D0C6}" type="slidenum">
              <a:rPr lang="en-US" altLang="en-US" sz="1200"/>
              <a:pPr>
                <a:spcBef>
                  <a:spcPct val="0"/>
                </a:spcBef>
                <a:buClrTx/>
                <a:buSzTx/>
                <a:buFontTx/>
                <a:buNone/>
              </a:pPr>
              <a:t>52</a:t>
            </a:fld>
            <a:endParaRPr lang="en-US" altLang="en-US" sz="1200"/>
          </a:p>
        </p:txBody>
      </p:sp>
      <p:pic>
        <p:nvPicPr>
          <p:cNvPr id="59398" name="Picture 2">
            <a:extLst>
              <a:ext uri="{FF2B5EF4-FFF2-40B4-BE49-F238E27FC236}">
                <a16:creationId xmlns:a16="http://schemas.microsoft.com/office/drawing/2014/main" id="{A694BFAC-9798-4E6D-82B9-4A3CDEA05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33514"/>
            <a:ext cx="803148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399" name="Straight Connector 2">
            <a:extLst>
              <a:ext uri="{FF2B5EF4-FFF2-40B4-BE49-F238E27FC236}">
                <a16:creationId xmlns:a16="http://schemas.microsoft.com/office/drawing/2014/main" id="{785AEBD2-66A8-438C-AFF6-1A327CB3F707}"/>
              </a:ext>
            </a:extLst>
          </p:cNvPr>
          <p:cNvCxnSpPr>
            <a:cxnSpLocks noChangeShapeType="1"/>
          </p:cNvCxnSpPr>
          <p:nvPr/>
        </p:nvCxnSpPr>
        <p:spPr bwMode="auto">
          <a:xfrm>
            <a:off x="8534400" y="3276600"/>
            <a:ext cx="76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9400" name="TextBox 3">
            <a:extLst>
              <a:ext uri="{FF2B5EF4-FFF2-40B4-BE49-F238E27FC236}">
                <a16:creationId xmlns:a16="http://schemas.microsoft.com/office/drawing/2014/main" id="{043D0A2E-8026-4415-963F-98E2B78AE2AA}"/>
              </a:ext>
            </a:extLst>
          </p:cNvPr>
          <p:cNvSpPr txBox="1">
            <a:spLocks noChangeArrowheads="1"/>
          </p:cNvSpPr>
          <p:nvPr/>
        </p:nvSpPr>
        <p:spPr bwMode="auto">
          <a:xfrm>
            <a:off x="8534401" y="2994026"/>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1</a:t>
            </a:r>
          </a:p>
        </p:txBody>
      </p:sp>
      <p:sp>
        <p:nvSpPr>
          <p:cNvPr id="59401" name="TextBox 4">
            <a:extLst>
              <a:ext uri="{FF2B5EF4-FFF2-40B4-BE49-F238E27FC236}">
                <a16:creationId xmlns:a16="http://schemas.microsoft.com/office/drawing/2014/main" id="{4CEEEC28-111C-4390-A17E-4B7F42AC92A2}"/>
              </a:ext>
            </a:extLst>
          </p:cNvPr>
          <p:cNvSpPr txBox="1">
            <a:spLocks noChangeArrowheads="1"/>
          </p:cNvSpPr>
          <p:nvPr/>
        </p:nvSpPr>
        <p:spPr bwMode="auto">
          <a:xfrm>
            <a:off x="8229601" y="2971801"/>
            <a:ext cx="303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a:t>
            </a:r>
          </a:p>
        </p:txBody>
      </p:sp>
      <p:sp>
        <p:nvSpPr>
          <p:cNvPr id="59402" name="TextBox 5">
            <a:extLst>
              <a:ext uri="{FF2B5EF4-FFF2-40B4-BE49-F238E27FC236}">
                <a16:creationId xmlns:a16="http://schemas.microsoft.com/office/drawing/2014/main" id="{D280B77B-3B15-4B0B-84E7-1C6D0856C006}"/>
              </a:ext>
            </a:extLst>
          </p:cNvPr>
          <p:cNvSpPr txBox="1">
            <a:spLocks noChangeArrowheads="1"/>
          </p:cNvSpPr>
          <p:nvPr/>
        </p:nvSpPr>
        <p:spPr bwMode="auto">
          <a:xfrm>
            <a:off x="8610601" y="2967038"/>
            <a:ext cx="303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400"/>
              <a:t>)</a:t>
            </a:r>
          </a:p>
        </p:txBody>
      </p:sp>
      <p:sp>
        <p:nvSpPr>
          <p:cNvPr id="9" name="Rectangle 8">
            <a:extLst>
              <a:ext uri="{FF2B5EF4-FFF2-40B4-BE49-F238E27FC236}">
                <a16:creationId xmlns:a16="http://schemas.microsoft.com/office/drawing/2014/main" id="{76EAAD86-3E72-4AA1-8231-4E68EB23024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42159F40-EA04-4BEC-9975-239AA5A7757C}"/>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181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1A5F1317-6AFF-4E41-91B1-D2B6F5E0AED4}"/>
              </a:ext>
            </a:extLst>
          </p:cNvPr>
          <p:cNvSpPr>
            <a:spLocks noGrp="1" noChangeArrowheads="1"/>
          </p:cNvSpPr>
          <p:nvPr>
            <p:ph type="title"/>
          </p:nvPr>
        </p:nvSpPr>
        <p:spPr>
          <a:xfrm>
            <a:off x="838200" y="365125"/>
            <a:ext cx="10852052" cy="1325563"/>
          </a:xfrm>
        </p:spPr>
        <p:txBody>
          <a:bodyPr/>
          <a:lstStyle/>
          <a:p>
            <a:pPr eaLnBrk="1" hangingPunct="1"/>
            <a:r>
              <a:rPr lang="en-US" altLang="en-US" b="1" dirty="0"/>
              <a:t>Dimensionality Reduction: </a:t>
            </a:r>
            <a:r>
              <a:rPr lang="en-US" altLang="en-US" dirty="0"/>
              <a:t>Attribute Subset Selection</a:t>
            </a:r>
          </a:p>
        </p:txBody>
      </p:sp>
      <p:sp>
        <p:nvSpPr>
          <p:cNvPr id="68612" name="Rectangle 3">
            <a:extLst>
              <a:ext uri="{FF2B5EF4-FFF2-40B4-BE49-F238E27FC236}">
                <a16:creationId xmlns:a16="http://schemas.microsoft.com/office/drawing/2014/main" id="{E5FA406C-86F7-434B-8A35-0B97DF931F24}"/>
              </a:ext>
            </a:extLst>
          </p:cNvPr>
          <p:cNvSpPr>
            <a:spLocks noGrp="1" noChangeArrowheads="1"/>
          </p:cNvSpPr>
          <p:nvPr>
            <p:ph idx="1"/>
          </p:nvPr>
        </p:nvSpPr>
        <p:spPr/>
        <p:txBody>
          <a:bodyPr>
            <a:noAutofit/>
          </a:bodyPr>
          <a:lstStyle/>
          <a:p>
            <a:pPr marL="63500" marR="177165" indent="456565" algn="just">
              <a:spcBef>
                <a:spcPts val="0"/>
              </a:spcBef>
              <a:spcAft>
                <a:spcPts val="0"/>
              </a:spcAft>
            </a:pPr>
            <a:r>
              <a:rPr lang="en-US" sz="2000" dirty="0">
                <a:effectLst/>
                <a:ea typeface="Times New Roman" panose="02020603050405020304" pitchFamily="18" charset="0"/>
              </a:rPr>
              <a:t>Attribute</a:t>
            </a:r>
            <a:r>
              <a:rPr lang="en-US" sz="2000" spc="5" dirty="0">
                <a:effectLst/>
                <a:ea typeface="Times New Roman" panose="02020603050405020304" pitchFamily="18" charset="0"/>
              </a:rPr>
              <a:t> </a:t>
            </a:r>
            <a:r>
              <a:rPr lang="en-US" sz="2000" dirty="0">
                <a:effectLst/>
                <a:ea typeface="Times New Roman" panose="02020603050405020304" pitchFamily="18" charset="0"/>
              </a:rPr>
              <a:t>subset</a:t>
            </a:r>
            <a:r>
              <a:rPr lang="en-US" sz="2000" spc="5" dirty="0">
                <a:effectLst/>
                <a:ea typeface="Times New Roman" panose="02020603050405020304" pitchFamily="18" charset="0"/>
              </a:rPr>
              <a:t> </a:t>
            </a:r>
            <a:r>
              <a:rPr lang="en-US" sz="2000" dirty="0">
                <a:effectLst/>
                <a:ea typeface="Times New Roman" panose="02020603050405020304" pitchFamily="18" charset="0"/>
              </a:rPr>
              <a:t>selection</a:t>
            </a:r>
            <a:r>
              <a:rPr lang="en-US" sz="2000" spc="5" dirty="0">
                <a:effectLst/>
                <a:ea typeface="Times New Roman" panose="02020603050405020304" pitchFamily="18" charset="0"/>
              </a:rPr>
              <a:t> </a:t>
            </a:r>
            <a:r>
              <a:rPr lang="en-US" sz="2000" dirty="0">
                <a:effectLst/>
                <a:ea typeface="Times New Roman" panose="02020603050405020304" pitchFamily="18" charset="0"/>
              </a:rPr>
              <a:t>reduces</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data</a:t>
            </a:r>
            <a:r>
              <a:rPr lang="en-US" sz="2000" spc="5" dirty="0">
                <a:effectLst/>
                <a:ea typeface="Times New Roman" panose="02020603050405020304" pitchFamily="18" charset="0"/>
              </a:rPr>
              <a:t> </a:t>
            </a:r>
            <a:r>
              <a:rPr lang="en-US" sz="2000" dirty="0">
                <a:effectLst/>
                <a:ea typeface="Times New Roman" panose="02020603050405020304" pitchFamily="18" charset="0"/>
              </a:rPr>
              <a:t>set</a:t>
            </a:r>
            <a:r>
              <a:rPr lang="en-US" sz="2000" spc="5" dirty="0">
                <a:effectLst/>
                <a:ea typeface="Times New Roman" panose="02020603050405020304" pitchFamily="18" charset="0"/>
              </a:rPr>
              <a:t> </a:t>
            </a:r>
            <a:r>
              <a:rPr lang="en-US" sz="2000" dirty="0">
                <a:effectLst/>
                <a:ea typeface="Times New Roman" panose="02020603050405020304" pitchFamily="18" charset="0"/>
              </a:rPr>
              <a:t>size</a:t>
            </a:r>
            <a:r>
              <a:rPr lang="en-US" sz="2000" spc="5" dirty="0">
                <a:effectLst/>
                <a:ea typeface="Times New Roman" panose="02020603050405020304" pitchFamily="18" charset="0"/>
              </a:rPr>
              <a:t> </a:t>
            </a:r>
            <a:r>
              <a:rPr lang="en-US" sz="2000" dirty="0">
                <a:effectLst/>
                <a:ea typeface="Times New Roman" panose="02020603050405020304" pitchFamily="18" charset="0"/>
              </a:rPr>
              <a:t>by</a:t>
            </a:r>
            <a:r>
              <a:rPr lang="en-US" sz="2000" spc="5" dirty="0">
                <a:effectLst/>
                <a:ea typeface="Times New Roman" panose="02020603050405020304" pitchFamily="18" charset="0"/>
              </a:rPr>
              <a:t> </a:t>
            </a:r>
            <a:r>
              <a:rPr lang="en-US" sz="2000" dirty="0">
                <a:effectLst/>
                <a:ea typeface="Times New Roman" panose="02020603050405020304" pitchFamily="18" charset="0"/>
              </a:rPr>
              <a:t>removing</a:t>
            </a:r>
            <a:r>
              <a:rPr lang="en-US" sz="2000" spc="5" dirty="0">
                <a:effectLst/>
                <a:ea typeface="Times New Roman" panose="02020603050405020304" pitchFamily="18" charset="0"/>
              </a:rPr>
              <a:t> </a:t>
            </a:r>
            <a:r>
              <a:rPr lang="en-US" sz="2000" dirty="0">
                <a:effectLst/>
                <a:ea typeface="Times New Roman" panose="02020603050405020304" pitchFamily="18" charset="0"/>
              </a:rPr>
              <a:t>irrelevant</a:t>
            </a:r>
            <a:r>
              <a:rPr lang="en-US" sz="2000" spc="300" dirty="0">
                <a:effectLst/>
                <a:ea typeface="Times New Roman" panose="02020603050405020304" pitchFamily="18" charset="0"/>
              </a:rPr>
              <a:t> </a:t>
            </a:r>
            <a:r>
              <a:rPr lang="en-US" sz="2000" dirty="0">
                <a:effectLst/>
                <a:ea typeface="Times New Roman" panose="02020603050405020304" pitchFamily="18" charset="0"/>
              </a:rPr>
              <a:t>or</a:t>
            </a:r>
            <a:r>
              <a:rPr lang="en-US" sz="2000" spc="5" dirty="0">
                <a:effectLst/>
                <a:ea typeface="Times New Roman" panose="02020603050405020304" pitchFamily="18" charset="0"/>
              </a:rPr>
              <a:t> </a:t>
            </a:r>
            <a:r>
              <a:rPr lang="en-US" sz="2000" dirty="0">
                <a:effectLst/>
                <a:ea typeface="Times New Roman" panose="02020603050405020304" pitchFamily="18" charset="0"/>
              </a:rPr>
              <a:t>redundant</a:t>
            </a:r>
            <a:r>
              <a:rPr lang="en-US" sz="2000" spc="5" dirty="0">
                <a:effectLst/>
                <a:ea typeface="Times New Roman" panose="02020603050405020304" pitchFamily="18" charset="0"/>
              </a:rPr>
              <a:t> </a:t>
            </a:r>
            <a:r>
              <a:rPr lang="en-US" sz="2000" dirty="0">
                <a:effectLst/>
                <a:ea typeface="Times New Roman" panose="02020603050405020304" pitchFamily="18" charset="0"/>
              </a:rPr>
              <a:t>attributes</a:t>
            </a:r>
            <a:r>
              <a:rPr lang="en-US" sz="2000" spc="5" dirty="0">
                <a:effectLst/>
                <a:ea typeface="Times New Roman" panose="02020603050405020304" pitchFamily="18" charset="0"/>
              </a:rPr>
              <a:t> </a:t>
            </a:r>
            <a:r>
              <a:rPr lang="en-US" sz="2000" dirty="0">
                <a:effectLst/>
                <a:ea typeface="Times New Roman" panose="02020603050405020304" pitchFamily="18" charset="0"/>
              </a:rPr>
              <a:t>(or</a:t>
            </a:r>
            <a:r>
              <a:rPr lang="en-US" sz="2000" spc="5" dirty="0">
                <a:effectLst/>
                <a:ea typeface="Times New Roman" panose="02020603050405020304" pitchFamily="18" charset="0"/>
              </a:rPr>
              <a:t> </a:t>
            </a:r>
            <a:r>
              <a:rPr lang="en-US" sz="2000" dirty="0">
                <a:effectLst/>
                <a:ea typeface="Times New Roman" panose="02020603050405020304" pitchFamily="18" charset="0"/>
              </a:rPr>
              <a:t>dimensions).</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goal</a:t>
            </a:r>
            <a:r>
              <a:rPr lang="en-US" sz="2000" spc="5"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attribute</a:t>
            </a:r>
            <a:r>
              <a:rPr lang="en-US" sz="2000" spc="5" dirty="0">
                <a:effectLst/>
                <a:ea typeface="Times New Roman" panose="02020603050405020304" pitchFamily="18" charset="0"/>
              </a:rPr>
              <a:t> </a:t>
            </a:r>
            <a:r>
              <a:rPr lang="en-US" sz="2000" dirty="0">
                <a:effectLst/>
                <a:ea typeface="Times New Roman" panose="02020603050405020304" pitchFamily="18" charset="0"/>
              </a:rPr>
              <a:t>subset</a:t>
            </a:r>
            <a:r>
              <a:rPr lang="en-US" sz="2000" spc="5" dirty="0">
                <a:effectLst/>
                <a:ea typeface="Times New Roman" panose="02020603050405020304" pitchFamily="18" charset="0"/>
              </a:rPr>
              <a:t> </a:t>
            </a:r>
            <a:r>
              <a:rPr lang="en-US" sz="2000" dirty="0">
                <a:effectLst/>
                <a:ea typeface="Times New Roman" panose="02020603050405020304" pitchFamily="18" charset="0"/>
              </a:rPr>
              <a:t>selection</a:t>
            </a:r>
            <a:r>
              <a:rPr lang="en-US" sz="2000" spc="5" dirty="0">
                <a:effectLst/>
                <a:ea typeface="Times New Roman" panose="02020603050405020304" pitchFamily="18" charset="0"/>
              </a:rPr>
              <a:t> </a:t>
            </a:r>
            <a:r>
              <a:rPr lang="en-US" sz="2000" dirty="0">
                <a:effectLst/>
                <a:ea typeface="Times New Roman" panose="02020603050405020304" pitchFamily="18" charset="0"/>
              </a:rPr>
              <a:t>is</a:t>
            </a:r>
            <a:r>
              <a:rPr lang="en-US" sz="2000" spc="5" dirty="0">
                <a:effectLst/>
                <a:ea typeface="Times New Roman" panose="02020603050405020304" pitchFamily="18" charset="0"/>
              </a:rPr>
              <a:t> </a:t>
            </a:r>
            <a:r>
              <a:rPr lang="en-US" sz="2000" dirty="0">
                <a:effectLst/>
                <a:ea typeface="Times New Roman" panose="02020603050405020304" pitchFamily="18" charset="0"/>
              </a:rPr>
              <a:t>to</a:t>
            </a:r>
            <a:r>
              <a:rPr lang="en-US" sz="2000" spc="5" dirty="0">
                <a:effectLst/>
                <a:ea typeface="Times New Roman" panose="02020603050405020304" pitchFamily="18" charset="0"/>
              </a:rPr>
              <a:t> </a:t>
            </a:r>
            <a:r>
              <a:rPr lang="en-US" sz="2000" dirty="0">
                <a:effectLst/>
                <a:ea typeface="Times New Roman" panose="02020603050405020304" pitchFamily="18" charset="0"/>
              </a:rPr>
              <a:t>find</a:t>
            </a:r>
            <a:r>
              <a:rPr lang="en-US" sz="2000" spc="5" dirty="0">
                <a:effectLst/>
                <a:ea typeface="Times New Roman" panose="02020603050405020304" pitchFamily="18" charset="0"/>
              </a:rPr>
              <a:t> </a:t>
            </a:r>
            <a:r>
              <a:rPr lang="en-US" sz="2000" dirty="0">
                <a:effectLst/>
                <a:ea typeface="Times New Roman" panose="02020603050405020304" pitchFamily="18" charset="0"/>
              </a:rPr>
              <a:t>a</a:t>
            </a:r>
            <a:r>
              <a:rPr lang="en-US" sz="2000" spc="-285" dirty="0">
                <a:effectLst/>
                <a:ea typeface="Times New Roman" panose="02020603050405020304" pitchFamily="18" charset="0"/>
              </a:rPr>
              <a:t> </a:t>
            </a:r>
            <a:r>
              <a:rPr lang="en-US" sz="2000" dirty="0">
                <a:effectLst/>
                <a:ea typeface="Times New Roman" panose="02020603050405020304" pitchFamily="18" charset="0"/>
              </a:rPr>
              <a:t>minimum set of attributes. It reduces the number of attributes appearing in the discovered</a:t>
            </a:r>
            <a:r>
              <a:rPr lang="en-US" sz="2000" spc="5" dirty="0">
                <a:effectLst/>
                <a:ea typeface="Times New Roman" panose="02020603050405020304" pitchFamily="18" charset="0"/>
              </a:rPr>
              <a:t> </a:t>
            </a:r>
            <a:r>
              <a:rPr lang="en-US" sz="2000" dirty="0">
                <a:effectLst/>
                <a:ea typeface="Times New Roman" panose="02020603050405020304" pitchFamily="18" charset="0"/>
              </a:rPr>
              <a:t>patterns,</a:t>
            </a:r>
            <a:r>
              <a:rPr lang="en-US" sz="2000" spc="-5" dirty="0">
                <a:effectLst/>
                <a:ea typeface="Times New Roman" panose="02020603050405020304" pitchFamily="18" charset="0"/>
              </a:rPr>
              <a:t> </a:t>
            </a:r>
            <a:r>
              <a:rPr lang="en-US" sz="2000" dirty="0">
                <a:effectLst/>
                <a:ea typeface="Times New Roman" panose="02020603050405020304" pitchFamily="18" charset="0"/>
              </a:rPr>
              <a:t>helping</a:t>
            </a:r>
            <a:r>
              <a:rPr lang="en-US" sz="2000" spc="-15" dirty="0">
                <a:effectLst/>
                <a:ea typeface="Times New Roman" panose="02020603050405020304" pitchFamily="18" charset="0"/>
              </a:rPr>
              <a:t> </a:t>
            </a:r>
            <a:r>
              <a:rPr lang="en-US" sz="2000" dirty="0">
                <a:effectLst/>
                <a:ea typeface="Times New Roman" panose="02020603050405020304" pitchFamily="18" charset="0"/>
              </a:rPr>
              <a:t>to make</a:t>
            </a:r>
            <a:r>
              <a:rPr lang="en-US" sz="2000" spc="5" dirty="0">
                <a:effectLst/>
                <a:ea typeface="Times New Roman" panose="02020603050405020304" pitchFamily="18" charset="0"/>
              </a:rPr>
              <a:t> </a:t>
            </a:r>
            <a:r>
              <a:rPr lang="en-US" sz="2000" dirty="0">
                <a:effectLst/>
                <a:ea typeface="Times New Roman" panose="02020603050405020304" pitchFamily="18" charset="0"/>
              </a:rPr>
              <a:t>the patterns easier</a:t>
            </a:r>
            <a:r>
              <a:rPr lang="en-US" sz="2000" spc="-5" dirty="0">
                <a:effectLst/>
                <a:ea typeface="Times New Roman" panose="02020603050405020304" pitchFamily="18" charset="0"/>
              </a:rPr>
              <a:t> </a:t>
            </a:r>
            <a:r>
              <a:rPr lang="en-US" sz="2000" dirty="0">
                <a:effectLst/>
                <a:ea typeface="Times New Roman" panose="02020603050405020304" pitchFamily="18" charset="0"/>
              </a:rPr>
              <a:t>to understand.</a:t>
            </a:r>
          </a:p>
          <a:p>
            <a:pPr marL="63500" marR="0" algn="just">
              <a:spcBef>
                <a:spcPts val="5"/>
              </a:spcBef>
              <a:spcAft>
                <a:spcPts val="0"/>
              </a:spcAft>
            </a:pPr>
            <a:r>
              <a:rPr lang="en-US" sz="2000" i="1" dirty="0">
                <a:effectLst/>
                <a:ea typeface="Times New Roman" panose="02020603050405020304" pitchFamily="18" charset="0"/>
              </a:rPr>
              <a:t>To</a:t>
            </a:r>
            <a:r>
              <a:rPr lang="en-US" sz="2000" i="1" spc="-10" dirty="0">
                <a:effectLst/>
                <a:ea typeface="Times New Roman" panose="02020603050405020304" pitchFamily="18" charset="0"/>
              </a:rPr>
              <a:t> </a:t>
            </a:r>
            <a:r>
              <a:rPr lang="en-US" sz="2000" i="1" dirty="0">
                <a:effectLst/>
                <a:ea typeface="Times New Roman" panose="02020603050405020304" pitchFamily="18" charset="0"/>
              </a:rPr>
              <a:t>find</a:t>
            </a:r>
            <a:r>
              <a:rPr lang="en-US" sz="2000" i="1" spc="-5" dirty="0">
                <a:effectLst/>
                <a:ea typeface="Times New Roman" panose="02020603050405020304" pitchFamily="18" charset="0"/>
              </a:rPr>
              <a:t> </a:t>
            </a:r>
            <a:r>
              <a:rPr lang="en-US" sz="2000" i="1" dirty="0">
                <a:effectLst/>
                <a:ea typeface="Times New Roman" panose="02020603050405020304" pitchFamily="18" charset="0"/>
              </a:rPr>
              <a:t>out</a:t>
            </a:r>
            <a:r>
              <a:rPr lang="en-US" sz="2000" i="1" spc="-5" dirty="0">
                <a:effectLst/>
                <a:ea typeface="Times New Roman" panose="02020603050405020304" pitchFamily="18" charset="0"/>
              </a:rPr>
              <a:t> </a:t>
            </a:r>
            <a:r>
              <a:rPr lang="en-US" sz="2000" i="1" dirty="0">
                <a:effectLst/>
                <a:ea typeface="Times New Roman" panose="02020603050405020304" pitchFamily="18" charset="0"/>
              </a:rPr>
              <a:t>a</a:t>
            </a:r>
            <a:r>
              <a:rPr lang="en-US" sz="2000" i="1" spc="-5" dirty="0">
                <a:effectLst/>
                <a:ea typeface="Times New Roman" panose="02020603050405020304" pitchFamily="18" charset="0"/>
              </a:rPr>
              <a:t> </a:t>
            </a:r>
            <a:r>
              <a:rPr lang="en-US" sz="2000" i="1" dirty="0">
                <a:effectLst/>
                <a:ea typeface="Times New Roman" panose="02020603050405020304" pitchFamily="18" charset="0"/>
              </a:rPr>
              <a:t>‘good’</a:t>
            </a:r>
            <a:r>
              <a:rPr lang="en-US" sz="2000" i="1" spc="-10" dirty="0">
                <a:effectLst/>
                <a:ea typeface="Times New Roman" panose="02020603050405020304" pitchFamily="18" charset="0"/>
              </a:rPr>
              <a:t> </a:t>
            </a:r>
            <a:r>
              <a:rPr lang="en-US" sz="2000" i="1" dirty="0">
                <a:effectLst/>
                <a:ea typeface="Times New Roman" panose="02020603050405020304" pitchFamily="18" charset="0"/>
              </a:rPr>
              <a:t>subset</a:t>
            </a:r>
            <a:r>
              <a:rPr lang="en-US" sz="2000" i="1" spc="-5" dirty="0">
                <a:effectLst/>
                <a:ea typeface="Times New Roman" panose="02020603050405020304" pitchFamily="18" charset="0"/>
              </a:rPr>
              <a:t> </a:t>
            </a:r>
            <a:r>
              <a:rPr lang="en-US" sz="2000" i="1" dirty="0">
                <a:effectLst/>
                <a:ea typeface="Times New Roman" panose="02020603050405020304" pitchFamily="18" charset="0"/>
              </a:rPr>
              <a:t>from</a:t>
            </a:r>
            <a:r>
              <a:rPr lang="en-US" sz="2000" i="1" spc="-10" dirty="0">
                <a:effectLst/>
                <a:ea typeface="Times New Roman" panose="02020603050405020304" pitchFamily="18" charset="0"/>
              </a:rPr>
              <a:t> </a:t>
            </a:r>
            <a:r>
              <a:rPr lang="en-US" sz="2000" i="1" dirty="0">
                <a:effectLst/>
                <a:ea typeface="Times New Roman" panose="02020603050405020304" pitchFamily="18" charset="0"/>
              </a:rPr>
              <a:t>the</a:t>
            </a:r>
            <a:r>
              <a:rPr lang="en-US" sz="2000" i="1" spc="-5" dirty="0">
                <a:effectLst/>
                <a:ea typeface="Times New Roman" panose="02020603050405020304" pitchFamily="18" charset="0"/>
              </a:rPr>
              <a:t> </a:t>
            </a:r>
            <a:r>
              <a:rPr lang="en-US" sz="2000" i="1" dirty="0">
                <a:effectLst/>
                <a:ea typeface="Times New Roman" panose="02020603050405020304" pitchFamily="18" charset="0"/>
              </a:rPr>
              <a:t>original</a:t>
            </a:r>
            <a:r>
              <a:rPr lang="en-US" sz="2000" i="1" spc="-5" dirty="0">
                <a:effectLst/>
                <a:ea typeface="Times New Roman" panose="02020603050405020304" pitchFamily="18" charset="0"/>
              </a:rPr>
              <a:t> </a:t>
            </a:r>
            <a:r>
              <a:rPr lang="en-US" sz="2000" i="1" dirty="0">
                <a:effectLst/>
                <a:ea typeface="Times New Roman" panose="02020603050405020304" pitchFamily="18" charset="0"/>
              </a:rPr>
              <a:t>attributes</a:t>
            </a:r>
            <a:endParaRPr lang="en-US" sz="2000" dirty="0">
              <a:effectLst/>
              <a:ea typeface="Times New Roman" panose="02020603050405020304" pitchFamily="18" charset="0"/>
            </a:endParaRPr>
          </a:p>
          <a:p>
            <a:pPr algn="just" eaLnBrk="1" hangingPunct="1">
              <a:lnSpc>
                <a:spcPct val="110000"/>
              </a:lnSpc>
            </a:pPr>
            <a:r>
              <a:rPr lang="en-US" altLang="en-US" sz="2000" dirty="0"/>
              <a:t>Another way to reduce dimensionality of data</a:t>
            </a:r>
          </a:p>
          <a:p>
            <a:pPr algn="just" eaLnBrk="1" hangingPunct="1">
              <a:lnSpc>
                <a:spcPct val="110000"/>
              </a:lnSpc>
            </a:pPr>
            <a:r>
              <a:rPr lang="en-US" altLang="en-US" sz="2000" b="1" dirty="0"/>
              <a:t>Redundant attributes </a:t>
            </a:r>
          </a:p>
          <a:p>
            <a:pPr lvl="1" algn="just" eaLnBrk="1" hangingPunct="1">
              <a:lnSpc>
                <a:spcPct val="110000"/>
              </a:lnSpc>
            </a:pPr>
            <a:r>
              <a:rPr lang="en-US" altLang="en-US" sz="2000" dirty="0"/>
              <a:t>Duplicate much or all of the information contained in one or more other attributes</a:t>
            </a:r>
          </a:p>
          <a:p>
            <a:pPr lvl="1" algn="just" eaLnBrk="1" hangingPunct="1">
              <a:lnSpc>
                <a:spcPct val="110000"/>
              </a:lnSpc>
            </a:pPr>
            <a:r>
              <a:rPr lang="en-US" altLang="en-US" sz="2000" dirty="0"/>
              <a:t>E.g., purchase price of a product and the amount of sales tax paid</a:t>
            </a:r>
          </a:p>
          <a:p>
            <a:pPr algn="just" eaLnBrk="1" hangingPunct="1">
              <a:lnSpc>
                <a:spcPct val="110000"/>
              </a:lnSpc>
            </a:pPr>
            <a:r>
              <a:rPr lang="en-US" altLang="en-US" sz="2000" b="1" dirty="0"/>
              <a:t>Irrelevant attributes</a:t>
            </a:r>
          </a:p>
          <a:p>
            <a:pPr lvl="1" algn="just" eaLnBrk="1" hangingPunct="1">
              <a:lnSpc>
                <a:spcPct val="110000"/>
              </a:lnSpc>
            </a:pPr>
            <a:r>
              <a:rPr lang="en-US" altLang="en-US" sz="2000" dirty="0"/>
              <a:t>Contain no information that is useful for the data mining task at hand</a:t>
            </a:r>
          </a:p>
          <a:p>
            <a:pPr lvl="1" algn="just" eaLnBrk="1" hangingPunct="1">
              <a:lnSpc>
                <a:spcPct val="110000"/>
              </a:lnSpc>
            </a:pPr>
            <a:r>
              <a:rPr lang="en-US" altLang="en-US" sz="2000" dirty="0"/>
              <a:t>E.g., students' ID is often irrelevant to the task of predicting students' GPA</a:t>
            </a:r>
          </a:p>
        </p:txBody>
      </p:sp>
      <p:sp>
        <p:nvSpPr>
          <p:cNvPr id="68610" name="Rectangle 2061">
            <a:extLst>
              <a:ext uri="{FF2B5EF4-FFF2-40B4-BE49-F238E27FC236}">
                <a16:creationId xmlns:a16="http://schemas.microsoft.com/office/drawing/2014/main" id="{2F7BB36B-AE5C-9A4F-B0AA-63CD842C96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AF9AEEE-FCBD-AD4D-BA58-F8523DEC77E3}" type="slidenum">
              <a:rPr lang="en-US" altLang="en-US" sz="1200"/>
              <a:pPr>
                <a:spcBef>
                  <a:spcPct val="0"/>
                </a:spcBef>
                <a:buClrTx/>
                <a:buSzTx/>
                <a:buFontTx/>
                <a:buNone/>
              </a:pPr>
              <a:t>53</a:t>
            </a:fld>
            <a:endParaRPr lang="en-US" altLang="en-US" sz="1200"/>
          </a:p>
        </p:txBody>
      </p:sp>
      <p:sp>
        <p:nvSpPr>
          <p:cNvPr id="68613" name="Text Box 4">
            <a:extLst>
              <a:ext uri="{FF2B5EF4-FFF2-40B4-BE49-F238E27FC236}">
                <a16:creationId xmlns:a16="http://schemas.microsoft.com/office/drawing/2014/main" id="{FD1B1119-8AE3-CB44-8D25-8764A6CBE4FB}"/>
              </a:ext>
            </a:extLst>
          </p:cNvPr>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sp>
        <p:nvSpPr>
          <p:cNvPr id="68614" name="Rectangle 5">
            <a:extLst>
              <a:ext uri="{FF2B5EF4-FFF2-40B4-BE49-F238E27FC236}">
                <a16:creationId xmlns:a16="http://schemas.microsoft.com/office/drawing/2014/main" id="{CD79992B-040F-9A45-86A5-9A1AFE139203}"/>
              </a:ext>
            </a:extLst>
          </p:cNvPr>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sp>
        <p:nvSpPr>
          <p:cNvPr id="7" name="Rectangle 6">
            <a:extLst>
              <a:ext uri="{FF2B5EF4-FFF2-40B4-BE49-F238E27FC236}">
                <a16:creationId xmlns:a16="http://schemas.microsoft.com/office/drawing/2014/main" id="{6B430452-7535-4A60-B85A-D4C808465EC3}"/>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461D4C6B-5D98-4F79-A29D-981AC596BC2D}"/>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370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631BC39D-FE8C-DC4E-91CD-34876A728D2F}"/>
              </a:ext>
            </a:extLst>
          </p:cNvPr>
          <p:cNvSpPr>
            <a:spLocks noGrp="1" noChangeArrowheads="1"/>
          </p:cNvSpPr>
          <p:nvPr>
            <p:ph type="title"/>
          </p:nvPr>
        </p:nvSpPr>
        <p:spPr>
          <a:xfrm>
            <a:off x="317695" y="27500"/>
            <a:ext cx="10515600" cy="1325563"/>
          </a:xfrm>
        </p:spPr>
        <p:txBody>
          <a:bodyPr>
            <a:normAutofit/>
          </a:bodyPr>
          <a:lstStyle/>
          <a:p>
            <a:pPr eaLnBrk="1" hangingPunct="1"/>
            <a:r>
              <a:rPr lang="en-US" altLang="en-US" sz="3200" b="1" dirty="0"/>
              <a:t>Dimensionality Reduction: Heuristic Search in Attribute Selection</a:t>
            </a:r>
          </a:p>
        </p:txBody>
      </p:sp>
      <p:sp>
        <p:nvSpPr>
          <p:cNvPr id="70660" name="Rectangle 3">
            <a:extLst>
              <a:ext uri="{FF2B5EF4-FFF2-40B4-BE49-F238E27FC236}">
                <a16:creationId xmlns:a16="http://schemas.microsoft.com/office/drawing/2014/main" id="{2C9F5E7C-31E4-7348-963D-4B555880A21C}"/>
              </a:ext>
            </a:extLst>
          </p:cNvPr>
          <p:cNvSpPr>
            <a:spLocks noGrp="1" noChangeArrowheads="1"/>
          </p:cNvSpPr>
          <p:nvPr>
            <p:ph idx="1"/>
          </p:nvPr>
        </p:nvSpPr>
        <p:spPr>
          <a:xfrm>
            <a:off x="633047" y="1647281"/>
            <a:ext cx="11113476" cy="5181600"/>
          </a:xfrm>
        </p:spPr>
        <p:txBody>
          <a:bodyPr>
            <a:normAutofit/>
          </a:bodyPr>
          <a:lstStyle/>
          <a:p>
            <a:pPr algn="just" eaLnBrk="1" hangingPunct="1"/>
            <a:r>
              <a:rPr lang="en-US" altLang="en-US" sz="2400" dirty="0"/>
              <a:t>There are </a:t>
            </a:r>
            <a:r>
              <a:rPr lang="en-US" altLang="en-US" sz="2400" i="1" dirty="0"/>
              <a:t>2</a:t>
            </a:r>
            <a:r>
              <a:rPr lang="en-US" altLang="en-US" sz="2400" i="1" baseline="30000" dirty="0"/>
              <a:t>d</a:t>
            </a:r>
            <a:r>
              <a:rPr lang="en-US" altLang="en-US" sz="2400" dirty="0"/>
              <a:t> possible attribute combinations of </a:t>
            </a:r>
            <a:r>
              <a:rPr lang="en-US" altLang="en-US" sz="2400" i="1" dirty="0"/>
              <a:t>d</a:t>
            </a:r>
            <a:r>
              <a:rPr lang="en-US" altLang="en-US" sz="2400" dirty="0"/>
              <a:t>  attributes</a:t>
            </a:r>
          </a:p>
          <a:p>
            <a:pPr algn="just" eaLnBrk="1" hangingPunct="1"/>
            <a:r>
              <a:rPr lang="en-US" altLang="en-US" sz="2400" dirty="0"/>
              <a:t>Typical heuristic attribute selection methods:</a:t>
            </a:r>
          </a:p>
          <a:p>
            <a:pPr lvl="1" algn="just" eaLnBrk="1" hangingPunct="1"/>
            <a:r>
              <a:rPr lang="en-US" altLang="en-US" dirty="0"/>
              <a:t>Best single attribute under the attribute independence assumption: choose by significance tests</a:t>
            </a:r>
          </a:p>
          <a:p>
            <a:pPr lvl="1" algn="just" eaLnBrk="1" hangingPunct="1"/>
            <a:r>
              <a:rPr lang="en-US" altLang="en-US" b="1" dirty="0"/>
              <a:t>Best step-wise( forward) feature selection</a:t>
            </a:r>
            <a:r>
              <a:rPr lang="en-US" altLang="en-US" dirty="0"/>
              <a:t>:</a:t>
            </a:r>
          </a:p>
          <a:p>
            <a:pPr lvl="2" algn="just" eaLnBrk="1" hangingPunct="1"/>
            <a:r>
              <a:rPr lang="en-US" altLang="en-US" dirty="0"/>
              <a:t>The best single-attribute is picked first</a:t>
            </a:r>
          </a:p>
          <a:p>
            <a:pPr lvl="2" algn="just" eaLnBrk="1" hangingPunct="1"/>
            <a:r>
              <a:rPr lang="en-US" altLang="en-US" dirty="0"/>
              <a:t>Then next best attribute condition to the first, ...</a:t>
            </a:r>
          </a:p>
          <a:p>
            <a:pPr lvl="1" algn="just" eaLnBrk="1" hangingPunct="1"/>
            <a:r>
              <a:rPr lang="en-US" altLang="en-US" b="1" dirty="0"/>
              <a:t>Step-wise attribute( backward) elimination</a:t>
            </a:r>
            <a:r>
              <a:rPr lang="en-US" altLang="en-US" dirty="0"/>
              <a:t>:</a:t>
            </a:r>
          </a:p>
          <a:p>
            <a:pPr lvl="2" algn="just" eaLnBrk="1" hangingPunct="1"/>
            <a:r>
              <a:rPr lang="en-US" altLang="en-US" dirty="0"/>
              <a:t>Repeatedly eliminate the worst attribute</a:t>
            </a:r>
          </a:p>
          <a:p>
            <a:pPr lvl="1" algn="just" eaLnBrk="1" hangingPunct="1"/>
            <a:r>
              <a:rPr lang="en-US" altLang="en-US" b="1" dirty="0"/>
              <a:t>Best combined attribute selection and elimination</a:t>
            </a:r>
          </a:p>
          <a:p>
            <a:pPr lvl="1" algn="just" eaLnBrk="1" hangingPunct="1"/>
            <a:r>
              <a:rPr lang="en-US" altLang="en-US" b="1" dirty="0"/>
              <a:t>Decision tree induction</a:t>
            </a:r>
          </a:p>
          <a:p>
            <a:pPr lvl="2" algn="just" eaLnBrk="1" hangingPunct="1"/>
            <a:r>
              <a:rPr lang="en-US" altLang="en-US" dirty="0">
                <a:sym typeface="Symbol" pitchFamily="2" charset="2"/>
              </a:rPr>
              <a:t>Use attribute elimination and backtracking</a:t>
            </a:r>
            <a:endParaRPr lang="en-US" altLang="en-US" dirty="0"/>
          </a:p>
        </p:txBody>
      </p:sp>
      <p:sp>
        <p:nvSpPr>
          <p:cNvPr id="70658" name="Rectangle 2061">
            <a:extLst>
              <a:ext uri="{FF2B5EF4-FFF2-40B4-BE49-F238E27FC236}">
                <a16:creationId xmlns:a16="http://schemas.microsoft.com/office/drawing/2014/main" id="{DA8D4895-9B6A-D640-82BF-8A1557B456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7DE14F3-C9B5-3E48-BC9F-6562C462EA26}" type="slidenum">
              <a:rPr lang="en-US" altLang="en-US" sz="1200"/>
              <a:pPr>
                <a:spcBef>
                  <a:spcPct val="0"/>
                </a:spcBef>
                <a:buClrTx/>
                <a:buSzTx/>
                <a:buFontTx/>
                <a:buNone/>
              </a:pPr>
              <a:t>54</a:t>
            </a:fld>
            <a:endParaRPr lang="en-US" altLang="en-US" sz="1200"/>
          </a:p>
        </p:txBody>
      </p:sp>
      <p:sp>
        <p:nvSpPr>
          <p:cNvPr id="5" name="Rectangle 4">
            <a:extLst>
              <a:ext uri="{FF2B5EF4-FFF2-40B4-BE49-F238E27FC236}">
                <a16:creationId xmlns:a16="http://schemas.microsoft.com/office/drawing/2014/main" id="{FC62E367-6929-430D-AB9F-8BAF704E85C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E5920732-B29E-4C3B-AA78-8E08D5D30068}"/>
              </a:ext>
            </a:extLst>
          </p:cNvPr>
          <p:cNvCxnSpPr/>
          <p:nvPr/>
        </p:nvCxnSpPr>
        <p:spPr>
          <a:xfrm>
            <a:off x="154745" y="132506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603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6B90-742A-46E4-8C09-67609938B5EF}"/>
              </a:ext>
            </a:extLst>
          </p:cNvPr>
          <p:cNvSpPr>
            <a:spLocks noGrp="1"/>
          </p:cNvSpPr>
          <p:nvPr>
            <p:ph type="title"/>
          </p:nvPr>
        </p:nvSpPr>
        <p:spPr/>
        <p:txBody>
          <a:bodyPr/>
          <a:lstStyle/>
          <a:p>
            <a:r>
              <a:rPr lang="en-US" altLang="en-US" sz="4400" b="1" dirty="0"/>
              <a:t>Heuristic Search in Attribute Selection</a:t>
            </a:r>
            <a:endParaRPr lang="en-US" dirty="0"/>
          </a:p>
        </p:txBody>
      </p:sp>
      <p:sp>
        <p:nvSpPr>
          <p:cNvPr id="4" name="Slide Number Placeholder 3">
            <a:extLst>
              <a:ext uri="{FF2B5EF4-FFF2-40B4-BE49-F238E27FC236}">
                <a16:creationId xmlns:a16="http://schemas.microsoft.com/office/drawing/2014/main" id="{18A545B3-B07A-4884-80B9-292E1479400D}"/>
              </a:ext>
            </a:extLst>
          </p:cNvPr>
          <p:cNvSpPr>
            <a:spLocks noGrp="1"/>
          </p:cNvSpPr>
          <p:nvPr>
            <p:ph type="sldNum" sz="quarter" idx="12"/>
          </p:nvPr>
        </p:nvSpPr>
        <p:spPr/>
        <p:txBody>
          <a:bodyPr/>
          <a:lstStyle/>
          <a:p>
            <a:fld id="{BE9E9CF8-411C-534F-ACCE-E5CD2A84B69C}" type="slidenum">
              <a:rPr lang="en-US" smtClean="0"/>
              <a:t>55</a:t>
            </a:fld>
            <a:endParaRPr lang="en-US"/>
          </a:p>
        </p:txBody>
      </p:sp>
      <p:pic>
        <p:nvPicPr>
          <p:cNvPr id="5" name="Picture 4">
            <a:extLst>
              <a:ext uri="{FF2B5EF4-FFF2-40B4-BE49-F238E27FC236}">
                <a16:creationId xmlns:a16="http://schemas.microsoft.com/office/drawing/2014/main" id="{88E36DA7-BF5C-4BB2-94DC-2EE6619E889A}"/>
              </a:ext>
            </a:extLst>
          </p:cNvPr>
          <p:cNvPicPr>
            <a:picLocks noChangeAspect="1"/>
          </p:cNvPicPr>
          <p:nvPr/>
        </p:nvPicPr>
        <p:blipFill>
          <a:blip r:embed="rId2"/>
          <a:stretch>
            <a:fillRect/>
          </a:stretch>
        </p:blipFill>
        <p:spPr>
          <a:xfrm>
            <a:off x="1111348" y="1491174"/>
            <a:ext cx="10242452" cy="4865175"/>
          </a:xfrm>
          <a:prstGeom prst="rect">
            <a:avLst/>
          </a:prstGeom>
        </p:spPr>
      </p:pic>
      <p:sp>
        <p:nvSpPr>
          <p:cNvPr id="6" name="Rectangle 5">
            <a:extLst>
              <a:ext uri="{FF2B5EF4-FFF2-40B4-BE49-F238E27FC236}">
                <a16:creationId xmlns:a16="http://schemas.microsoft.com/office/drawing/2014/main" id="{2803CE98-89F0-4EF3-BA4C-F69CB0F51750}"/>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CF3C23C9-78A8-4242-96E4-6626495EFA7A}"/>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260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29A442F1-1936-964C-914B-60E68F596D50}"/>
              </a:ext>
            </a:extLst>
          </p:cNvPr>
          <p:cNvSpPr>
            <a:spLocks noGrp="1" noChangeArrowheads="1"/>
          </p:cNvSpPr>
          <p:nvPr>
            <p:ph type="title"/>
          </p:nvPr>
        </p:nvSpPr>
        <p:spPr>
          <a:xfrm>
            <a:off x="289560" y="121822"/>
            <a:ext cx="10515600" cy="1325563"/>
          </a:xfrm>
        </p:spPr>
        <p:txBody>
          <a:bodyPr/>
          <a:lstStyle/>
          <a:p>
            <a:pPr eaLnBrk="1" hangingPunct="1"/>
            <a:r>
              <a:rPr lang="en-US" altLang="en-US" b="1" dirty="0"/>
              <a:t>Dimensionality Reduction: Attribute Creation (Feature Generation)</a:t>
            </a:r>
          </a:p>
        </p:txBody>
      </p:sp>
      <p:sp>
        <p:nvSpPr>
          <p:cNvPr id="72708" name="Rectangle 3">
            <a:extLst>
              <a:ext uri="{FF2B5EF4-FFF2-40B4-BE49-F238E27FC236}">
                <a16:creationId xmlns:a16="http://schemas.microsoft.com/office/drawing/2014/main" id="{9B51C245-7E91-8148-8DBC-7466D2ED66E4}"/>
              </a:ext>
            </a:extLst>
          </p:cNvPr>
          <p:cNvSpPr>
            <a:spLocks noGrp="1" noChangeArrowheads="1"/>
          </p:cNvSpPr>
          <p:nvPr>
            <p:ph idx="1"/>
          </p:nvPr>
        </p:nvSpPr>
        <p:spPr/>
        <p:txBody>
          <a:bodyPr>
            <a:normAutofit/>
          </a:bodyPr>
          <a:lstStyle/>
          <a:p>
            <a:pPr algn="just" eaLnBrk="1" hangingPunct="1"/>
            <a:r>
              <a:rPr lang="en-US" altLang="en-US" sz="2400" dirty="0"/>
              <a:t>Create new attributes (features) that can capture the important information in a data set more effectively than the original ones</a:t>
            </a:r>
          </a:p>
          <a:p>
            <a:pPr algn="just" eaLnBrk="1" hangingPunct="1"/>
            <a:r>
              <a:rPr lang="en-US" altLang="en-US" sz="2400" dirty="0"/>
              <a:t>Three general methodologies</a:t>
            </a:r>
          </a:p>
          <a:p>
            <a:pPr lvl="1" algn="just" eaLnBrk="1" hangingPunct="1"/>
            <a:r>
              <a:rPr lang="en-US" altLang="en-US" dirty="0"/>
              <a:t>Attribute extraction</a:t>
            </a:r>
          </a:p>
          <a:p>
            <a:pPr lvl="2" algn="just" eaLnBrk="1" hangingPunct="1"/>
            <a:r>
              <a:rPr lang="en-US" altLang="en-US" dirty="0"/>
              <a:t> Domain-specific</a:t>
            </a:r>
          </a:p>
          <a:p>
            <a:pPr lvl="1" algn="just" eaLnBrk="1" hangingPunct="1"/>
            <a:r>
              <a:rPr lang="en-US" altLang="en-US" dirty="0"/>
              <a:t>Mapping data to new space (see: data reduction)</a:t>
            </a:r>
          </a:p>
          <a:p>
            <a:pPr lvl="2" algn="just" eaLnBrk="1" hangingPunct="1"/>
            <a:r>
              <a:rPr lang="en-US" altLang="en-US" dirty="0"/>
              <a:t>E.g., Fourier transformation, wavelet transformation, manifold approaches (not covered)</a:t>
            </a:r>
          </a:p>
          <a:p>
            <a:pPr lvl="1" algn="just" eaLnBrk="1" hangingPunct="1"/>
            <a:r>
              <a:rPr lang="en-US" altLang="en-US" dirty="0"/>
              <a:t>Attribute construction </a:t>
            </a:r>
          </a:p>
          <a:p>
            <a:pPr lvl="2" algn="just" eaLnBrk="1" hangingPunct="1"/>
            <a:r>
              <a:rPr lang="en-US" altLang="en-US" dirty="0"/>
              <a:t>Combining features (see: discriminative frequent patterns in Chapter 7)</a:t>
            </a:r>
          </a:p>
          <a:p>
            <a:pPr lvl="2" algn="just" eaLnBrk="1" hangingPunct="1"/>
            <a:r>
              <a:rPr lang="en-US" altLang="en-US" dirty="0"/>
              <a:t>Data discretization</a:t>
            </a:r>
          </a:p>
        </p:txBody>
      </p:sp>
      <p:sp>
        <p:nvSpPr>
          <p:cNvPr id="2" name="Slide Number Placeholder 1">
            <a:extLst>
              <a:ext uri="{FF2B5EF4-FFF2-40B4-BE49-F238E27FC236}">
                <a16:creationId xmlns:a16="http://schemas.microsoft.com/office/drawing/2014/main" id="{A2E775F8-1D2F-4CAF-8DA8-6A69F568933E}"/>
              </a:ext>
            </a:extLst>
          </p:cNvPr>
          <p:cNvSpPr>
            <a:spLocks noGrp="1"/>
          </p:cNvSpPr>
          <p:nvPr>
            <p:ph type="sldNum" sz="quarter" idx="12"/>
          </p:nvPr>
        </p:nvSpPr>
        <p:spPr/>
        <p:txBody>
          <a:bodyPr/>
          <a:lstStyle/>
          <a:p>
            <a:fld id="{BE9E9CF8-411C-534F-ACCE-E5CD2A84B69C}" type="slidenum">
              <a:rPr lang="en-US" smtClean="0"/>
              <a:t>56</a:t>
            </a:fld>
            <a:endParaRPr lang="en-US"/>
          </a:p>
        </p:txBody>
      </p:sp>
      <p:sp>
        <p:nvSpPr>
          <p:cNvPr id="5" name="Rectangle 4">
            <a:extLst>
              <a:ext uri="{FF2B5EF4-FFF2-40B4-BE49-F238E27FC236}">
                <a16:creationId xmlns:a16="http://schemas.microsoft.com/office/drawing/2014/main" id="{ECAA5FD7-BCF5-4AEB-A6C6-B0C0E1099BC2}"/>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AE550578-FA88-47B4-BEBC-DE2B8037D2B6}"/>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94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F8A791FA-EF3D-174A-BDA9-307EB71D6DC8}"/>
              </a:ext>
            </a:extLst>
          </p:cNvPr>
          <p:cNvSpPr>
            <a:spLocks noGrp="1" noChangeArrowheads="1"/>
          </p:cNvSpPr>
          <p:nvPr>
            <p:ph type="title"/>
          </p:nvPr>
        </p:nvSpPr>
        <p:spPr>
          <a:xfrm>
            <a:off x="237947" y="136525"/>
            <a:ext cx="8991600" cy="838200"/>
          </a:xfrm>
        </p:spPr>
        <p:txBody>
          <a:bodyPr>
            <a:normAutofit/>
          </a:bodyPr>
          <a:lstStyle/>
          <a:p>
            <a:pPr eaLnBrk="1" hangingPunct="1"/>
            <a:r>
              <a:rPr lang="en-US" altLang="en-US" b="1" dirty="0"/>
              <a:t>3. Numerosity Reduction</a:t>
            </a:r>
          </a:p>
        </p:txBody>
      </p:sp>
      <p:sp>
        <p:nvSpPr>
          <p:cNvPr id="74756" name="Rectangle 3">
            <a:extLst>
              <a:ext uri="{FF2B5EF4-FFF2-40B4-BE49-F238E27FC236}">
                <a16:creationId xmlns:a16="http://schemas.microsoft.com/office/drawing/2014/main" id="{7C988118-DBF5-504F-BFA9-02E2076FF468}"/>
              </a:ext>
            </a:extLst>
          </p:cNvPr>
          <p:cNvSpPr>
            <a:spLocks noGrp="1" noChangeArrowheads="1"/>
          </p:cNvSpPr>
          <p:nvPr>
            <p:ph idx="1"/>
          </p:nvPr>
        </p:nvSpPr>
        <p:spPr>
          <a:xfrm>
            <a:off x="1210962" y="1196975"/>
            <a:ext cx="10142838" cy="5181600"/>
          </a:xfrm>
        </p:spPr>
        <p:txBody>
          <a:bodyPr>
            <a:normAutofit/>
          </a:bodyPr>
          <a:lstStyle/>
          <a:p>
            <a:pPr algn="just" eaLnBrk="1" hangingPunct="1"/>
            <a:r>
              <a:rPr lang="en-US" altLang="en-US" sz="2400" dirty="0"/>
              <a:t>Reduce data volume by choosing alternative, </a:t>
            </a:r>
            <a:r>
              <a:rPr lang="en-US" altLang="en-US" sz="2400" i="1" dirty="0"/>
              <a:t>smaller forms</a:t>
            </a:r>
            <a:r>
              <a:rPr lang="en-US" altLang="en-US" sz="2400" dirty="0"/>
              <a:t> of data representation</a:t>
            </a:r>
          </a:p>
          <a:p>
            <a:pPr algn="just" eaLnBrk="1" hangingPunct="1"/>
            <a:r>
              <a:rPr lang="en-US" altLang="en-US" sz="2400" b="1" dirty="0"/>
              <a:t>Parametric methods</a:t>
            </a:r>
            <a:r>
              <a:rPr lang="en-US" altLang="en-US" sz="2400" dirty="0"/>
              <a:t> </a:t>
            </a:r>
          </a:p>
          <a:p>
            <a:pPr lvl="1" algn="just" eaLnBrk="1" hangingPunct="1"/>
            <a:r>
              <a:rPr lang="en-US" altLang="en-US" b="1" dirty="0"/>
              <a:t>Regression:</a:t>
            </a:r>
          </a:p>
          <a:p>
            <a:pPr marL="457200" lvl="1" indent="0" algn="just" eaLnBrk="1" hangingPunct="1">
              <a:buNone/>
            </a:pPr>
            <a:r>
              <a:rPr lang="en-US" altLang="en-US" dirty="0"/>
              <a:t>		Simple linear regression</a:t>
            </a:r>
          </a:p>
          <a:p>
            <a:pPr marL="457200" lvl="1" indent="0" algn="just" eaLnBrk="1" hangingPunct="1">
              <a:buNone/>
            </a:pPr>
            <a:r>
              <a:rPr lang="en-US" altLang="en-US" dirty="0"/>
              <a:t>		Multiple linear regression</a:t>
            </a:r>
          </a:p>
          <a:p>
            <a:pPr marL="457200" lvl="1" indent="0" algn="just" eaLnBrk="1" hangingPunct="1">
              <a:buNone/>
            </a:pPr>
            <a:r>
              <a:rPr lang="en-US" altLang="en-US" dirty="0"/>
              <a:t>	Assume the data fits some model, estimate model parameters, store 	only the parameters, and discard the data (except possible outliers)</a:t>
            </a:r>
            <a:endParaRPr lang="en-US" altLang="en-US" dirty="0">
              <a:sym typeface="Symbol" pitchFamily="2" charset="2"/>
            </a:endParaRPr>
          </a:p>
          <a:p>
            <a:pPr lvl="1" algn="just" eaLnBrk="1" hangingPunct="1"/>
            <a:r>
              <a:rPr lang="en-US" altLang="en-US" b="1" dirty="0"/>
              <a:t>Log-linear models</a:t>
            </a:r>
            <a:r>
              <a:rPr lang="en-US" altLang="en-US" dirty="0"/>
              <a:t>—obtain value at a point in </a:t>
            </a:r>
            <a:r>
              <a:rPr lang="en-US" altLang="en-US" i="1" dirty="0"/>
              <a:t>m</a:t>
            </a:r>
            <a:r>
              <a:rPr lang="en-US" altLang="en-US" dirty="0"/>
              <a:t>-D space as the product on appropriate marginal subspaces </a:t>
            </a:r>
          </a:p>
          <a:p>
            <a:pPr algn="just" eaLnBrk="1" hangingPunct="1"/>
            <a:r>
              <a:rPr lang="en-US" altLang="en-US" sz="2400" b="1" dirty="0"/>
              <a:t>Non-parametric methods</a:t>
            </a:r>
            <a:r>
              <a:rPr lang="en-US" altLang="en-US" sz="2400" b="1" dirty="0">
                <a:sym typeface="Symbol" pitchFamily="2" charset="2"/>
              </a:rPr>
              <a:t> </a:t>
            </a:r>
          </a:p>
          <a:p>
            <a:pPr lvl="1" algn="just" eaLnBrk="1" hangingPunct="1"/>
            <a:r>
              <a:rPr lang="en-US" altLang="en-US" dirty="0">
                <a:sym typeface="Symbol" pitchFamily="2" charset="2"/>
              </a:rPr>
              <a:t>Do not assume models</a:t>
            </a:r>
          </a:p>
          <a:p>
            <a:pPr lvl="1" algn="just" eaLnBrk="1" hangingPunct="1"/>
            <a:r>
              <a:rPr lang="en-US" altLang="en-US" dirty="0">
                <a:sym typeface="Symbol" pitchFamily="2" charset="2"/>
              </a:rPr>
              <a:t>Major families: </a:t>
            </a:r>
            <a:r>
              <a:rPr lang="en-US" altLang="en-US" b="1" dirty="0">
                <a:sym typeface="Symbol" pitchFamily="2" charset="2"/>
              </a:rPr>
              <a:t>Histograms, Clustering, Sampling, Cube aggregation</a:t>
            </a:r>
          </a:p>
        </p:txBody>
      </p:sp>
      <p:sp>
        <p:nvSpPr>
          <p:cNvPr id="74754" name="Rectangle 2061">
            <a:extLst>
              <a:ext uri="{FF2B5EF4-FFF2-40B4-BE49-F238E27FC236}">
                <a16:creationId xmlns:a16="http://schemas.microsoft.com/office/drawing/2014/main" id="{1271791D-0E57-EF42-87A1-28593209BE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5066136-AD16-6641-A973-41FCBCAEC28B}" type="slidenum">
              <a:rPr lang="en-US" altLang="en-US" sz="1200"/>
              <a:pPr>
                <a:spcBef>
                  <a:spcPct val="0"/>
                </a:spcBef>
                <a:buClrTx/>
                <a:buSzTx/>
                <a:buFontTx/>
                <a:buNone/>
              </a:pPr>
              <a:t>57</a:t>
            </a:fld>
            <a:endParaRPr lang="en-US" altLang="en-US" sz="1200"/>
          </a:p>
        </p:txBody>
      </p:sp>
      <p:sp>
        <p:nvSpPr>
          <p:cNvPr id="5" name="Rectangle 4">
            <a:extLst>
              <a:ext uri="{FF2B5EF4-FFF2-40B4-BE49-F238E27FC236}">
                <a16:creationId xmlns:a16="http://schemas.microsoft.com/office/drawing/2014/main" id="{6F4FEB98-6D6B-480F-9D1D-B8400A30A361}"/>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647EECA-26B9-4045-A275-DF168372917E}"/>
              </a:ext>
            </a:extLst>
          </p:cNvPr>
          <p:cNvCxnSpPr/>
          <p:nvPr/>
        </p:nvCxnSpPr>
        <p:spPr>
          <a:xfrm>
            <a:off x="152400" y="90695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804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275DE629-CAC6-0144-A995-AAD2D9494C5C}"/>
              </a:ext>
            </a:extLst>
          </p:cNvPr>
          <p:cNvSpPr>
            <a:spLocks noGrp="1" noChangeArrowheads="1"/>
          </p:cNvSpPr>
          <p:nvPr>
            <p:ph type="title"/>
          </p:nvPr>
        </p:nvSpPr>
        <p:spPr>
          <a:xfrm>
            <a:off x="166262" y="278180"/>
            <a:ext cx="10905012" cy="609600"/>
          </a:xfrm>
        </p:spPr>
        <p:txBody>
          <a:bodyPr>
            <a:normAutofit fontScale="90000"/>
          </a:bodyPr>
          <a:lstStyle/>
          <a:p>
            <a:pPr eaLnBrk="1" hangingPunct="1"/>
            <a:r>
              <a:rPr lang="en-US" altLang="en-US" b="1" dirty="0"/>
              <a:t>Parametric methods: Regression Analysis</a:t>
            </a:r>
          </a:p>
        </p:txBody>
      </p:sp>
      <p:sp>
        <p:nvSpPr>
          <p:cNvPr id="78852" name="Rectangle 28">
            <a:extLst>
              <a:ext uri="{FF2B5EF4-FFF2-40B4-BE49-F238E27FC236}">
                <a16:creationId xmlns:a16="http://schemas.microsoft.com/office/drawing/2014/main" id="{8DAD429E-B9B3-2345-B282-57DD12CED169}"/>
              </a:ext>
            </a:extLst>
          </p:cNvPr>
          <p:cNvSpPr>
            <a:spLocks noGrp="1" noChangeArrowheads="1"/>
          </p:cNvSpPr>
          <p:nvPr>
            <p:ph sz="half" idx="1"/>
          </p:nvPr>
        </p:nvSpPr>
        <p:spPr>
          <a:xfrm>
            <a:off x="964408" y="1096963"/>
            <a:ext cx="5410200" cy="5181600"/>
          </a:xfrm>
        </p:spPr>
        <p:txBody>
          <a:bodyPr>
            <a:normAutofit/>
          </a:bodyPr>
          <a:lstStyle/>
          <a:p>
            <a:pPr algn="just" eaLnBrk="1" hangingPunct="1">
              <a:lnSpc>
                <a:spcPct val="130000"/>
              </a:lnSpc>
            </a:pPr>
            <a:r>
              <a:rPr lang="en-US" altLang="en-US" sz="2000" b="1" dirty="0"/>
              <a:t>Regression analysis: </a:t>
            </a:r>
            <a:r>
              <a:rPr lang="en-US" altLang="en-US" sz="2000" dirty="0"/>
              <a:t>A collective name for techniques for the modeling and analysis of numerical data consisting of values of a </a:t>
            </a:r>
            <a:r>
              <a:rPr lang="en-US" altLang="en-US" sz="2000" b="1" i="1" dirty="0"/>
              <a:t>dependent variable</a:t>
            </a:r>
            <a:r>
              <a:rPr lang="en-US" altLang="en-US" sz="2000" b="1" dirty="0"/>
              <a:t> </a:t>
            </a:r>
            <a:r>
              <a:rPr lang="en-US" altLang="en-US" sz="2000" dirty="0"/>
              <a:t>(also called </a:t>
            </a:r>
            <a:r>
              <a:rPr lang="en-US" altLang="en-US" sz="2000" b="1" i="1" dirty="0"/>
              <a:t>response variable</a:t>
            </a:r>
            <a:r>
              <a:rPr lang="en-US" altLang="en-US" sz="2000" b="1" dirty="0"/>
              <a:t> </a:t>
            </a:r>
            <a:r>
              <a:rPr lang="en-US" altLang="en-US" sz="2000" dirty="0"/>
              <a:t>or </a:t>
            </a:r>
            <a:r>
              <a:rPr lang="en-US" altLang="en-US" sz="2000" i="1" dirty="0"/>
              <a:t>measurement</a:t>
            </a:r>
            <a:r>
              <a:rPr lang="en-US" altLang="en-US" sz="2000" dirty="0"/>
              <a:t>) and of one or more </a:t>
            </a:r>
            <a:r>
              <a:rPr lang="en-US" altLang="en-US" sz="2000" i="1" dirty="0"/>
              <a:t>independent variables</a:t>
            </a:r>
            <a:r>
              <a:rPr lang="en-US" altLang="en-US" sz="2000" dirty="0"/>
              <a:t> (aka. </a:t>
            </a:r>
            <a:r>
              <a:rPr lang="en-US" altLang="en-US" sz="2000" b="1" i="1" dirty="0"/>
              <a:t>explanatory variables</a:t>
            </a:r>
            <a:r>
              <a:rPr lang="en-US" altLang="en-US" sz="2000" b="1" dirty="0"/>
              <a:t> </a:t>
            </a:r>
            <a:r>
              <a:rPr lang="en-US" altLang="en-US" sz="2000" dirty="0"/>
              <a:t>or </a:t>
            </a:r>
            <a:r>
              <a:rPr lang="en-US" altLang="en-US" sz="2000" b="1" i="1" dirty="0"/>
              <a:t>predictors</a:t>
            </a:r>
            <a:r>
              <a:rPr lang="en-US" altLang="en-US" sz="2000" dirty="0"/>
              <a:t>)</a:t>
            </a:r>
          </a:p>
          <a:p>
            <a:pPr algn="just" eaLnBrk="1" hangingPunct="1">
              <a:lnSpc>
                <a:spcPct val="130000"/>
              </a:lnSpc>
            </a:pPr>
            <a:r>
              <a:rPr lang="en-US" altLang="en-US" sz="2000" dirty="0"/>
              <a:t>The parameters are estimated so as to give a "</a:t>
            </a:r>
            <a:r>
              <a:rPr lang="en-US" altLang="en-US" sz="2000" b="1" dirty="0"/>
              <a:t>best fit</a:t>
            </a:r>
            <a:r>
              <a:rPr lang="en-US" altLang="en-US" sz="2000" dirty="0"/>
              <a:t>" of the data</a:t>
            </a:r>
          </a:p>
          <a:p>
            <a:pPr algn="just" eaLnBrk="1" hangingPunct="1">
              <a:lnSpc>
                <a:spcPct val="130000"/>
              </a:lnSpc>
            </a:pPr>
            <a:r>
              <a:rPr lang="en-US" altLang="en-US" sz="2000" dirty="0"/>
              <a:t>Most commonly the best fit is evaluated by using the </a:t>
            </a:r>
            <a:r>
              <a:rPr lang="en-US" altLang="en-US" sz="2000" b="1" i="1" dirty="0"/>
              <a:t>least squares method</a:t>
            </a:r>
            <a:r>
              <a:rPr lang="en-US" altLang="en-US" sz="2000" dirty="0"/>
              <a:t>, but other criteria have also been used</a:t>
            </a:r>
          </a:p>
        </p:txBody>
      </p:sp>
      <p:sp>
        <p:nvSpPr>
          <p:cNvPr id="78853" name="Rectangle 31">
            <a:extLst>
              <a:ext uri="{FF2B5EF4-FFF2-40B4-BE49-F238E27FC236}">
                <a16:creationId xmlns:a16="http://schemas.microsoft.com/office/drawing/2014/main" id="{0CA0BFC5-FB14-0141-ACCB-BD895BC32542}"/>
              </a:ext>
            </a:extLst>
          </p:cNvPr>
          <p:cNvSpPr>
            <a:spLocks noGrp="1" noChangeArrowheads="1"/>
          </p:cNvSpPr>
          <p:nvPr>
            <p:ph sz="half" idx="2"/>
          </p:nvPr>
        </p:nvSpPr>
        <p:spPr>
          <a:xfrm>
            <a:off x="7010400" y="4444658"/>
            <a:ext cx="3810000" cy="2286000"/>
          </a:xfrm>
        </p:spPr>
        <p:txBody>
          <a:bodyPr>
            <a:normAutofit/>
          </a:bodyPr>
          <a:lstStyle/>
          <a:p>
            <a:pPr algn="just" eaLnBrk="1" hangingPunct="1">
              <a:lnSpc>
                <a:spcPct val="110000"/>
              </a:lnSpc>
            </a:pPr>
            <a:r>
              <a:rPr lang="en-US" altLang="en-US" sz="2000" dirty="0"/>
              <a:t>Used for prediction (including forecasting of time-series data), inference, hypothesis testing, and modeling of causal relationships</a:t>
            </a:r>
            <a:endParaRPr lang="en-US" altLang="en-US" sz="2400" dirty="0"/>
          </a:p>
        </p:txBody>
      </p:sp>
      <p:sp>
        <p:nvSpPr>
          <p:cNvPr id="78850" name="Rectangle 2061">
            <a:extLst>
              <a:ext uri="{FF2B5EF4-FFF2-40B4-BE49-F238E27FC236}">
                <a16:creationId xmlns:a16="http://schemas.microsoft.com/office/drawing/2014/main" id="{F54EFE1E-AEB0-ED47-9D01-993AA05BD6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2E5E88D-D9C4-BA4F-9036-4CF92DA45F14}" type="slidenum">
              <a:rPr lang="en-US" altLang="en-US" sz="1200"/>
              <a:pPr>
                <a:spcBef>
                  <a:spcPct val="0"/>
                </a:spcBef>
                <a:buClrTx/>
                <a:buSzTx/>
                <a:buFontTx/>
                <a:buNone/>
              </a:pPr>
              <a:t>58</a:t>
            </a:fld>
            <a:endParaRPr lang="en-US" altLang="en-US" sz="1200"/>
          </a:p>
        </p:txBody>
      </p:sp>
      <p:sp>
        <p:nvSpPr>
          <p:cNvPr id="78854" name="Text Box 20">
            <a:extLst>
              <a:ext uri="{FF2B5EF4-FFF2-40B4-BE49-F238E27FC236}">
                <a16:creationId xmlns:a16="http://schemas.microsoft.com/office/drawing/2014/main" id="{9C808EB3-BDEA-D849-B841-7DE31AC9BF52}"/>
              </a:ext>
            </a:extLst>
          </p:cNvPr>
          <p:cNvSpPr txBox="1">
            <a:spLocks noChangeArrowheads="1"/>
          </p:cNvSpPr>
          <p:nvPr/>
        </p:nvSpPr>
        <p:spPr bwMode="auto">
          <a:xfrm>
            <a:off x="7237111" y="134143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y</a:t>
            </a:r>
          </a:p>
        </p:txBody>
      </p:sp>
      <p:grpSp>
        <p:nvGrpSpPr>
          <p:cNvPr id="78855" name="Group 30">
            <a:extLst>
              <a:ext uri="{FF2B5EF4-FFF2-40B4-BE49-F238E27FC236}">
                <a16:creationId xmlns:a16="http://schemas.microsoft.com/office/drawing/2014/main" id="{08217643-4A7E-A143-82DC-96744360ECC2}"/>
              </a:ext>
            </a:extLst>
          </p:cNvPr>
          <p:cNvGrpSpPr>
            <a:grpSpLocks/>
          </p:cNvGrpSpPr>
          <p:nvPr/>
        </p:nvGrpSpPr>
        <p:grpSpPr bwMode="auto">
          <a:xfrm>
            <a:off x="7237111" y="1314377"/>
            <a:ext cx="3363913" cy="3175000"/>
            <a:chOff x="3456" y="64"/>
            <a:chExt cx="2119" cy="2000"/>
          </a:xfrm>
        </p:grpSpPr>
        <p:sp>
          <p:nvSpPr>
            <p:cNvPr id="78856" name="Line 3">
              <a:extLst>
                <a:ext uri="{FF2B5EF4-FFF2-40B4-BE49-F238E27FC236}">
                  <a16:creationId xmlns:a16="http://schemas.microsoft.com/office/drawing/2014/main" id="{8316A3AC-217F-C047-9B94-F92D6EBCCA3E}"/>
                </a:ext>
              </a:extLst>
            </p:cNvPr>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7" name="Line 4">
              <a:extLst>
                <a:ext uri="{FF2B5EF4-FFF2-40B4-BE49-F238E27FC236}">
                  <a16:creationId xmlns:a16="http://schemas.microsoft.com/office/drawing/2014/main" id="{6AB0F0A0-0EC8-A94C-BFEA-9885EF58C820}"/>
                </a:ext>
              </a:extLst>
            </p:cNvPr>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8" name="Oval 5">
              <a:extLst>
                <a:ext uri="{FF2B5EF4-FFF2-40B4-BE49-F238E27FC236}">
                  <a16:creationId xmlns:a16="http://schemas.microsoft.com/office/drawing/2014/main" id="{914D014B-BFC4-3F49-AE66-E5721E41F003}"/>
                </a:ext>
              </a:extLst>
            </p:cNvPr>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59" name="Oval 6">
              <a:extLst>
                <a:ext uri="{FF2B5EF4-FFF2-40B4-BE49-F238E27FC236}">
                  <a16:creationId xmlns:a16="http://schemas.microsoft.com/office/drawing/2014/main" id="{446490D4-702F-7743-BC4D-4CCBEABEA80E}"/>
                </a:ext>
              </a:extLst>
            </p:cNvPr>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0" name="Oval 7">
              <a:extLst>
                <a:ext uri="{FF2B5EF4-FFF2-40B4-BE49-F238E27FC236}">
                  <a16:creationId xmlns:a16="http://schemas.microsoft.com/office/drawing/2014/main" id="{2E88294D-2538-734F-AF1C-EF6202682CEA}"/>
                </a:ext>
              </a:extLst>
            </p:cNvPr>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1" name="Oval 8">
              <a:extLst>
                <a:ext uri="{FF2B5EF4-FFF2-40B4-BE49-F238E27FC236}">
                  <a16:creationId xmlns:a16="http://schemas.microsoft.com/office/drawing/2014/main" id="{24E4845C-3982-254B-874A-C99D82A9AB49}"/>
                </a:ext>
              </a:extLst>
            </p:cNvPr>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2" name="Oval 9">
              <a:extLst>
                <a:ext uri="{FF2B5EF4-FFF2-40B4-BE49-F238E27FC236}">
                  <a16:creationId xmlns:a16="http://schemas.microsoft.com/office/drawing/2014/main" id="{C047976A-ABF7-DC4B-9AB4-D9E1F2B69A03}"/>
                </a:ext>
              </a:extLst>
            </p:cNvPr>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3" name="Oval 10">
              <a:extLst>
                <a:ext uri="{FF2B5EF4-FFF2-40B4-BE49-F238E27FC236}">
                  <a16:creationId xmlns:a16="http://schemas.microsoft.com/office/drawing/2014/main" id="{79BFEB36-9EEA-4847-B73A-ECEE42F2F385}"/>
                </a:ext>
              </a:extLst>
            </p:cNvPr>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4" name="Oval 11">
              <a:extLst>
                <a:ext uri="{FF2B5EF4-FFF2-40B4-BE49-F238E27FC236}">
                  <a16:creationId xmlns:a16="http://schemas.microsoft.com/office/drawing/2014/main" id="{C6C851BB-51BD-D945-B422-AE59873FF712}"/>
                </a:ext>
              </a:extLst>
            </p:cNvPr>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5" name="Oval 12">
              <a:extLst>
                <a:ext uri="{FF2B5EF4-FFF2-40B4-BE49-F238E27FC236}">
                  <a16:creationId xmlns:a16="http://schemas.microsoft.com/office/drawing/2014/main" id="{C9FBB5C1-FC8D-6D4F-A615-8090982EB919}"/>
                </a:ext>
              </a:extLst>
            </p:cNvPr>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6" name="Oval 13">
              <a:extLst>
                <a:ext uri="{FF2B5EF4-FFF2-40B4-BE49-F238E27FC236}">
                  <a16:creationId xmlns:a16="http://schemas.microsoft.com/office/drawing/2014/main" id="{A48EC529-5710-3E4F-B61E-7191E648AB03}"/>
                </a:ext>
              </a:extLst>
            </p:cNvPr>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7" name="Oval 14">
              <a:extLst>
                <a:ext uri="{FF2B5EF4-FFF2-40B4-BE49-F238E27FC236}">
                  <a16:creationId xmlns:a16="http://schemas.microsoft.com/office/drawing/2014/main" id="{A9C27C5B-A3B4-B147-9FDB-92A9918AA1B7}"/>
                </a:ext>
              </a:extLst>
            </p:cNvPr>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8" name="Oval 15">
              <a:extLst>
                <a:ext uri="{FF2B5EF4-FFF2-40B4-BE49-F238E27FC236}">
                  <a16:creationId xmlns:a16="http://schemas.microsoft.com/office/drawing/2014/main" id="{01298BE5-1FB8-104F-9765-0A8221FA8A02}"/>
                </a:ext>
              </a:extLst>
            </p:cNvPr>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69" name="Oval 16">
              <a:extLst>
                <a:ext uri="{FF2B5EF4-FFF2-40B4-BE49-F238E27FC236}">
                  <a16:creationId xmlns:a16="http://schemas.microsoft.com/office/drawing/2014/main" id="{1D16E5A7-1E6B-C644-84D8-0839115B3C20}"/>
                </a:ext>
              </a:extLst>
            </p:cNvPr>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70" name="Oval 17">
              <a:extLst>
                <a:ext uri="{FF2B5EF4-FFF2-40B4-BE49-F238E27FC236}">
                  <a16:creationId xmlns:a16="http://schemas.microsoft.com/office/drawing/2014/main" id="{812E7F17-1007-0C4F-B1DC-08748E783249}"/>
                </a:ext>
              </a:extLst>
            </p:cNvPr>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8871" name="Line 18">
              <a:extLst>
                <a:ext uri="{FF2B5EF4-FFF2-40B4-BE49-F238E27FC236}">
                  <a16:creationId xmlns:a16="http://schemas.microsoft.com/office/drawing/2014/main" id="{3BBA4008-30CA-E04D-A7D1-A61B45E5DEC5}"/>
                </a:ext>
              </a:extLst>
            </p:cNvPr>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72" name="Text Box 19">
              <a:extLst>
                <a:ext uri="{FF2B5EF4-FFF2-40B4-BE49-F238E27FC236}">
                  <a16:creationId xmlns:a16="http://schemas.microsoft.com/office/drawing/2014/main" id="{40BAE6BD-4691-264A-8965-33A23F159B31}"/>
                </a:ext>
              </a:extLst>
            </p:cNvPr>
            <p:cNvSpPr txBox="1">
              <a:spLocks noChangeArrowheads="1"/>
            </p:cNvSpPr>
            <p:nvPr/>
          </p:nvSpPr>
          <p:spPr bwMode="auto">
            <a:xfrm>
              <a:off x="5328"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x</a:t>
              </a:r>
            </a:p>
          </p:txBody>
        </p:sp>
        <p:sp>
          <p:nvSpPr>
            <p:cNvPr id="78873" name="Text Box 21">
              <a:extLst>
                <a:ext uri="{FF2B5EF4-FFF2-40B4-BE49-F238E27FC236}">
                  <a16:creationId xmlns:a16="http://schemas.microsoft.com/office/drawing/2014/main" id="{24B81747-ADF7-BF43-A7ED-C7A4159D1344}"/>
                </a:ext>
              </a:extLst>
            </p:cNvPr>
            <p:cNvSpPr txBox="1">
              <a:spLocks noChangeArrowheads="1"/>
            </p:cNvSpPr>
            <p:nvPr/>
          </p:nvSpPr>
          <p:spPr bwMode="auto">
            <a:xfrm>
              <a:off x="4763" y="1063"/>
              <a:ext cx="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y = x + 1</a:t>
              </a:r>
            </a:p>
          </p:txBody>
        </p:sp>
        <p:sp>
          <p:nvSpPr>
            <p:cNvPr id="78874" name="Line 22">
              <a:extLst>
                <a:ext uri="{FF2B5EF4-FFF2-40B4-BE49-F238E27FC236}">
                  <a16:creationId xmlns:a16="http://schemas.microsoft.com/office/drawing/2014/main" id="{28EABFC2-75EB-C84F-AADC-6B57B08DCF1E}"/>
                </a:ext>
              </a:extLst>
            </p:cNvPr>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8875" name="Line 23">
              <a:extLst>
                <a:ext uri="{FF2B5EF4-FFF2-40B4-BE49-F238E27FC236}">
                  <a16:creationId xmlns:a16="http://schemas.microsoft.com/office/drawing/2014/main" id="{8F46FB01-49E9-C44A-B0C4-BCB880A92175}"/>
                </a:ext>
              </a:extLst>
            </p:cNvPr>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8876" name="Line 24">
              <a:extLst>
                <a:ext uri="{FF2B5EF4-FFF2-40B4-BE49-F238E27FC236}">
                  <a16:creationId xmlns:a16="http://schemas.microsoft.com/office/drawing/2014/main" id="{D78DFD02-70F5-3A46-99F7-6834E2B73317}"/>
                </a:ext>
              </a:extLst>
            </p:cNvPr>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8877" name="Text Box 25">
              <a:extLst>
                <a:ext uri="{FF2B5EF4-FFF2-40B4-BE49-F238E27FC236}">
                  <a16:creationId xmlns:a16="http://schemas.microsoft.com/office/drawing/2014/main" id="{70D8CFE9-A096-F34B-A55E-A0F7C5C567AD}"/>
                </a:ext>
              </a:extLst>
            </p:cNvPr>
            <p:cNvSpPr txBox="1">
              <a:spLocks noChangeArrowheads="1"/>
            </p:cNvSpPr>
            <p:nvPr/>
          </p:nvSpPr>
          <p:spPr bwMode="auto">
            <a:xfrm>
              <a:off x="4115" y="181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X1</a:t>
              </a:r>
            </a:p>
          </p:txBody>
        </p:sp>
        <p:sp>
          <p:nvSpPr>
            <p:cNvPr id="78878" name="Text Box 26">
              <a:extLst>
                <a:ext uri="{FF2B5EF4-FFF2-40B4-BE49-F238E27FC236}">
                  <a16:creationId xmlns:a16="http://schemas.microsoft.com/office/drawing/2014/main" id="{A141ED92-4920-2D4C-AF11-1953D003DA15}"/>
                </a:ext>
              </a:extLst>
            </p:cNvPr>
            <p:cNvSpPr txBox="1">
              <a:spLocks noChangeArrowheads="1"/>
            </p:cNvSpPr>
            <p:nvPr/>
          </p:nvSpPr>
          <p:spPr bwMode="auto">
            <a:xfrm>
              <a:off x="3600" y="43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Y1</a:t>
              </a:r>
            </a:p>
          </p:txBody>
        </p:sp>
        <p:sp>
          <p:nvSpPr>
            <p:cNvPr id="78879" name="Text Box 27">
              <a:extLst>
                <a:ext uri="{FF2B5EF4-FFF2-40B4-BE49-F238E27FC236}">
                  <a16:creationId xmlns:a16="http://schemas.microsoft.com/office/drawing/2014/main" id="{4284D150-5611-DE4E-9448-70AD2F27C558}"/>
                </a:ext>
              </a:extLst>
            </p:cNvPr>
            <p:cNvSpPr txBox="1">
              <a:spLocks noChangeArrowheads="1"/>
            </p:cNvSpPr>
            <p:nvPr/>
          </p:nvSpPr>
          <p:spPr bwMode="auto">
            <a:xfrm>
              <a:off x="3619" y="1008"/>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Y1’</a:t>
              </a:r>
            </a:p>
          </p:txBody>
        </p:sp>
      </p:grpSp>
      <p:sp>
        <p:nvSpPr>
          <p:cNvPr id="32" name="Rectangle 31">
            <a:extLst>
              <a:ext uri="{FF2B5EF4-FFF2-40B4-BE49-F238E27FC236}">
                <a16:creationId xmlns:a16="http://schemas.microsoft.com/office/drawing/2014/main" id="{0066C0A1-7407-4FC9-8B24-C8BB96CB6758}"/>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8AC2AE9D-294E-4E5B-95CE-7FDCB0CAC461}"/>
              </a:ext>
            </a:extLst>
          </p:cNvPr>
          <p:cNvCxnSpPr/>
          <p:nvPr/>
        </p:nvCxnSpPr>
        <p:spPr>
          <a:xfrm>
            <a:off x="166262" y="94661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52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3">
            <a:extLst>
              <a:ext uri="{FF2B5EF4-FFF2-40B4-BE49-F238E27FC236}">
                <a16:creationId xmlns:a16="http://schemas.microsoft.com/office/drawing/2014/main" id="{EB2C18A9-E1A3-7D43-A668-CB5F1477650C}"/>
              </a:ext>
            </a:extLst>
          </p:cNvPr>
          <p:cNvSpPr>
            <a:spLocks noGrp="1" noChangeArrowheads="1"/>
          </p:cNvSpPr>
          <p:nvPr>
            <p:ph type="title"/>
          </p:nvPr>
        </p:nvSpPr>
        <p:spPr>
          <a:xfrm>
            <a:off x="220312" y="227742"/>
            <a:ext cx="11887201" cy="838200"/>
          </a:xfrm>
          <a:noFill/>
        </p:spPr>
        <p:txBody>
          <a:bodyPr vert="horz" lIns="92075" tIns="46038" rIns="92075" bIns="46038" rtlCol="0" anchor="ctr">
            <a:normAutofit fontScale="90000"/>
          </a:bodyPr>
          <a:lstStyle/>
          <a:p>
            <a:pPr eaLnBrk="1" hangingPunct="1"/>
            <a:r>
              <a:rPr lang="en-US" altLang="en-US" b="1" dirty="0"/>
              <a:t>Parametric methods : Regress Analysis and Log-Linear Models</a:t>
            </a:r>
            <a:endParaRPr lang="en-US" altLang="en-US" sz="2400" b="1" dirty="0"/>
          </a:p>
        </p:txBody>
      </p:sp>
      <p:sp>
        <p:nvSpPr>
          <p:cNvPr id="80899" name="Rectangle 2">
            <a:extLst>
              <a:ext uri="{FF2B5EF4-FFF2-40B4-BE49-F238E27FC236}">
                <a16:creationId xmlns:a16="http://schemas.microsoft.com/office/drawing/2014/main" id="{4CF01504-1A1E-9949-A0E5-57ECD430234D}"/>
              </a:ext>
            </a:extLst>
          </p:cNvPr>
          <p:cNvSpPr>
            <a:spLocks noGrp="1" noChangeArrowheads="1"/>
          </p:cNvSpPr>
          <p:nvPr>
            <p:ph idx="1"/>
          </p:nvPr>
        </p:nvSpPr>
        <p:spPr>
          <a:xfrm>
            <a:off x="1101810" y="1082246"/>
            <a:ext cx="10124207" cy="5257800"/>
          </a:xfrm>
          <a:noFill/>
        </p:spPr>
        <p:txBody>
          <a:bodyPr vert="horz" lIns="92075" tIns="46038" rIns="92075" bIns="46038" rtlCol="0">
            <a:normAutofit/>
          </a:bodyPr>
          <a:lstStyle/>
          <a:p>
            <a:pPr algn="just" eaLnBrk="1" hangingPunct="1">
              <a:lnSpc>
                <a:spcPct val="120000"/>
              </a:lnSpc>
            </a:pPr>
            <a:r>
              <a:rPr lang="en-US" altLang="en-US" sz="2000" b="1" u="sng" dirty="0"/>
              <a:t>Linear regression</a:t>
            </a:r>
            <a:r>
              <a:rPr lang="en-US" altLang="en-US" sz="2000" dirty="0"/>
              <a:t>: </a:t>
            </a:r>
            <a:r>
              <a:rPr lang="en-US" altLang="en-US" sz="2000" i="1" dirty="0"/>
              <a:t>Y = </a:t>
            </a:r>
            <a:r>
              <a:rPr lang="en-US" altLang="en-US" sz="2000" i="1" dirty="0">
                <a:sym typeface="Symbol" pitchFamily="2" charset="2"/>
              </a:rPr>
              <a:t>w X + b</a:t>
            </a:r>
            <a:endParaRPr lang="en-US" altLang="en-US" sz="2000" i="1" dirty="0"/>
          </a:p>
          <a:p>
            <a:pPr lvl="1" algn="just" eaLnBrk="1" hangingPunct="1">
              <a:lnSpc>
                <a:spcPct val="120000"/>
              </a:lnSpc>
            </a:pPr>
            <a:r>
              <a:rPr lang="en-US" altLang="en-US" sz="2000" dirty="0"/>
              <a:t>Two regression coefficients, </a:t>
            </a:r>
            <a:r>
              <a:rPr lang="en-US" altLang="en-US" sz="2000" i="1" dirty="0">
                <a:sym typeface="Symbol" pitchFamily="2" charset="2"/>
              </a:rPr>
              <a:t>w</a:t>
            </a:r>
            <a:r>
              <a:rPr lang="en-US" altLang="en-US" sz="2000" dirty="0">
                <a:sym typeface="Symbol" pitchFamily="2" charset="2"/>
              </a:rPr>
              <a:t> and </a:t>
            </a:r>
            <a:r>
              <a:rPr lang="en-US" altLang="en-US" sz="2000" i="1" dirty="0">
                <a:sym typeface="Symbol" pitchFamily="2" charset="2"/>
              </a:rPr>
              <a:t>b,</a:t>
            </a:r>
            <a:r>
              <a:rPr lang="en-US" altLang="en-US" sz="2000" dirty="0"/>
              <a:t> specify the line and are to be estimated by using the data at hand</a:t>
            </a:r>
          </a:p>
          <a:p>
            <a:pPr lvl="1" algn="just" eaLnBrk="1" hangingPunct="1">
              <a:lnSpc>
                <a:spcPct val="120000"/>
              </a:lnSpc>
            </a:pPr>
            <a:r>
              <a:rPr lang="en-US" altLang="en-US" sz="2000" dirty="0"/>
              <a:t>Using the least squares criterion to the known values of </a:t>
            </a:r>
            <a:r>
              <a:rPr lang="en-US" altLang="en-US" sz="2000" i="1" dirty="0"/>
              <a:t>Y</a:t>
            </a:r>
            <a:r>
              <a:rPr lang="en-US" altLang="en-US" sz="2000" i="1" baseline="-25000" dirty="0"/>
              <a:t>1</a:t>
            </a:r>
            <a:r>
              <a:rPr lang="en-US" altLang="en-US" sz="2000" i="1" dirty="0"/>
              <a:t>, Y</a:t>
            </a:r>
            <a:r>
              <a:rPr lang="en-US" altLang="en-US" sz="2000" i="1" baseline="-25000" dirty="0"/>
              <a:t>2</a:t>
            </a:r>
            <a:r>
              <a:rPr lang="en-US" altLang="en-US" sz="2000" i="1" dirty="0"/>
              <a:t>, …, X</a:t>
            </a:r>
            <a:r>
              <a:rPr lang="en-US" altLang="en-US" sz="2000" i="1" baseline="-25000" dirty="0"/>
              <a:t>1</a:t>
            </a:r>
            <a:r>
              <a:rPr lang="en-US" altLang="en-US" sz="2000" i="1" dirty="0"/>
              <a:t>, X</a:t>
            </a:r>
            <a:r>
              <a:rPr lang="en-US" altLang="en-US" sz="2000" i="1" baseline="-25000" dirty="0"/>
              <a:t>2</a:t>
            </a:r>
            <a:r>
              <a:rPr lang="en-US" altLang="en-US" sz="2000" i="1" dirty="0"/>
              <a:t>, ….</a:t>
            </a:r>
          </a:p>
          <a:p>
            <a:pPr algn="just" eaLnBrk="1" hangingPunct="1">
              <a:lnSpc>
                <a:spcPct val="120000"/>
              </a:lnSpc>
            </a:pPr>
            <a:r>
              <a:rPr lang="en-US" altLang="en-US" sz="2000" b="1" u="sng" dirty="0"/>
              <a:t>Multiple regression</a:t>
            </a:r>
            <a:r>
              <a:rPr lang="en-US" altLang="en-US" sz="2000" dirty="0"/>
              <a:t>: </a:t>
            </a:r>
            <a:r>
              <a:rPr lang="en-US" altLang="en-US" sz="2000" i="1" dirty="0"/>
              <a:t>Y = b</a:t>
            </a:r>
            <a:r>
              <a:rPr lang="en-US" altLang="en-US" sz="2000" i="1" baseline="-25000" dirty="0"/>
              <a:t>0</a:t>
            </a:r>
            <a:r>
              <a:rPr lang="en-US" altLang="en-US" sz="2000" i="1" dirty="0"/>
              <a:t> + b</a:t>
            </a:r>
            <a:r>
              <a:rPr lang="en-US" altLang="en-US" sz="2000" i="1" baseline="-25000" dirty="0"/>
              <a:t>1</a:t>
            </a:r>
            <a:r>
              <a:rPr lang="en-US" altLang="en-US" sz="2000" i="1" dirty="0"/>
              <a:t> X</a:t>
            </a:r>
            <a:r>
              <a:rPr lang="en-US" altLang="en-US" sz="2000" i="1" baseline="-25000" dirty="0"/>
              <a:t>1</a:t>
            </a:r>
            <a:r>
              <a:rPr lang="en-US" altLang="en-US" sz="2000" i="1" dirty="0"/>
              <a:t> + b</a:t>
            </a:r>
            <a:r>
              <a:rPr lang="en-US" altLang="en-US" sz="2000" i="1" baseline="-25000" dirty="0"/>
              <a:t>2</a:t>
            </a:r>
            <a:r>
              <a:rPr lang="en-US" altLang="en-US" sz="2000" i="1" dirty="0"/>
              <a:t> X</a:t>
            </a:r>
            <a:r>
              <a:rPr lang="en-US" altLang="en-US" sz="2000" i="1" baseline="-25000" dirty="0"/>
              <a:t>2</a:t>
            </a:r>
            <a:endParaRPr lang="en-US" altLang="en-US" sz="2000" i="1" dirty="0"/>
          </a:p>
          <a:p>
            <a:pPr lvl="1" algn="just" eaLnBrk="1" hangingPunct="1">
              <a:lnSpc>
                <a:spcPct val="120000"/>
              </a:lnSpc>
            </a:pPr>
            <a:r>
              <a:rPr lang="en-US" altLang="en-US" sz="2000" dirty="0"/>
              <a:t>Many nonlinear functions can be transformed into the above</a:t>
            </a:r>
          </a:p>
          <a:p>
            <a:pPr algn="just" eaLnBrk="1" hangingPunct="1">
              <a:lnSpc>
                <a:spcPct val="120000"/>
              </a:lnSpc>
            </a:pPr>
            <a:r>
              <a:rPr lang="en-US" altLang="en-US" sz="2000" b="1" u="sng" dirty="0"/>
              <a:t>Log-linear models</a:t>
            </a:r>
            <a:r>
              <a:rPr lang="en-US" altLang="en-US" sz="2000" b="1" dirty="0"/>
              <a:t>:</a:t>
            </a:r>
          </a:p>
          <a:p>
            <a:pPr lvl="1" algn="just" eaLnBrk="1" hangingPunct="1">
              <a:lnSpc>
                <a:spcPct val="120000"/>
              </a:lnSpc>
            </a:pPr>
            <a:r>
              <a:rPr lang="en-US" altLang="en-US" sz="2000" dirty="0"/>
              <a:t>Approximate discrete multidimensional probability distributions</a:t>
            </a:r>
          </a:p>
          <a:p>
            <a:pPr lvl="1" algn="just" eaLnBrk="1" hangingPunct="1">
              <a:lnSpc>
                <a:spcPct val="120000"/>
              </a:lnSpc>
            </a:pPr>
            <a:r>
              <a:rPr lang="en-US" altLang="en-US" sz="2000" dirty="0"/>
              <a:t>Estimate the probability of each point (tuple) in a multi-dimensional space for a set of discretized attributes, based on a smaller subset of dimensional combinations</a:t>
            </a:r>
          </a:p>
          <a:p>
            <a:pPr lvl="1" algn="just" eaLnBrk="1" hangingPunct="1">
              <a:lnSpc>
                <a:spcPct val="120000"/>
              </a:lnSpc>
            </a:pPr>
            <a:r>
              <a:rPr lang="en-US" altLang="en-US" sz="2000" dirty="0"/>
              <a:t>Useful for dimensionality reduction and data smoothing</a:t>
            </a:r>
            <a:endParaRPr lang="en-US" altLang="en-US" sz="2000" i="1" baseline="-25000" dirty="0"/>
          </a:p>
        </p:txBody>
      </p:sp>
      <p:sp>
        <p:nvSpPr>
          <p:cNvPr id="80898" name="Rectangle 2061">
            <a:extLst>
              <a:ext uri="{FF2B5EF4-FFF2-40B4-BE49-F238E27FC236}">
                <a16:creationId xmlns:a16="http://schemas.microsoft.com/office/drawing/2014/main" id="{6BA09222-04B3-1F48-8014-0957F5633A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56A9DBF-4374-D146-B530-C491258B7BD4}" type="slidenum">
              <a:rPr lang="en-US" altLang="en-US" sz="1200"/>
              <a:pPr>
                <a:spcBef>
                  <a:spcPct val="0"/>
                </a:spcBef>
                <a:buClrTx/>
                <a:buSzTx/>
                <a:buFontTx/>
                <a:buNone/>
              </a:pPr>
              <a:t>59</a:t>
            </a:fld>
            <a:endParaRPr lang="en-US" altLang="en-US" sz="1200"/>
          </a:p>
        </p:txBody>
      </p:sp>
      <p:sp>
        <p:nvSpPr>
          <p:cNvPr id="5" name="Rectangle 4">
            <a:extLst>
              <a:ext uri="{FF2B5EF4-FFF2-40B4-BE49-F238E27FC236}">
                <a16:creationId xmlns:a16="http://schemas.microsoft.com/office/drawing/2014/main" id="{12B8538C-85FA-45E3-AE6A-0E00D59DBBE7}"/>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C371F0F-F133-4605-9066-B339B8639EA1}"/>
              </a:ext>
            </a:extLst>
          </p:cNvPr>
          <p:cNvCxnSpPr/>
          <p:nvPr/>
        </p:nvCxnSpPr>
        <p:spPr>
          <a:xfrm>
            <a:off x="152399" y="108224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77894-453E-43C4-92EE-AB63C4EAD4AB}"/>
              </a:ext>
            </a:extLst>
          </p:cNvPr>
          <p:cNvSpPr>
            <a:spLocks noGrp="1"/>
          </p:cNvSpPr>
          <p:nvPr>
            <p:ph idx="1"/>
          </p:nvPr>
        </p:nvSpPr>
        <p:spPr>
          <a:xfrm>
            <a:off x="3936609" y="2738095"/>
            <a:ext cx="4318782" cy="1381809"/>
          </a:xfrm>
        </p:spPr>
        <p:txBody>
          <a:bodyPr/>
          <a:lstStyle/>
          <a:p>
            <a:pPr marL="0" indent="0">
              <a:buNone/>
            </a:pPr>
            <a:r>
              <a:rPr lang="en-US" altLang="en-US" sz="4400" b="1" dirty="0"/>
              <a:t>I-Data Cleaning</a:t>
            </a:r>
          </a:p>
          <a:p>
            <a:endParaRPr lang="en-IN" dirty="0"/>
          </a:p>
        </p:txBody>
      </p:sp>
      <p:sp>
        <p:nvSpPr>
          <p:cNvPr id="4" name="Slide Number Placeholder 3">
            <a:extLst>
              <a:ext uri="{FF2B5EF4-FFF2-40B4-BE49-F238E27FC236}">
                <a16:creationId xmlns:a16="http://schemas.microsoft.com/office/drawing/2014/main" id="{E0FA1F47-9AC4-45B7-ACA8-73A37B005F10}"/>
              </a:ext>
            </a:extLst>
          </p:cNvPr>
          <p:cNvSpPr>
            <a:spLocks noGrp="1"/>
          </p:cNvSpPr>
          <p:nvPr>
            <p:ph type="sldNum" sz="quarter" idx="12"/>
          </p:nvPr>
        </p:nvSpPr>
        <p:spPr/>
        <p:txBody>
          <a:bodyPr/>
          <a:lstStyle/>
          <a:p>
            <a:fld id="{BE9E9CF8-411C-534F-ACCE-E5CD2A84B69C}" type="slidenum">
              <a:rPr lang="en-US" smtClean="0"/>
              <a:t>6</a:t>
            </a:fld>
            <a:endParaRPr lang="en-US"/>
          </a:p>
        </p:txBody>
      </p:sp>
      <p:sp>
        <p:nvSpPr>
          <p:cNvPr id="5" name="Rectangle 4">
            <a:extLst>
              <a:ext uri="{FF2B5EF4-FFF2-40B4-BE49-F238E27FC236}">
                <a16:creationId xmlns:a16="http://schemas.microsoft.com/office/drawing/2014/main" id="{58BAF816-0894-46BF-94DC-7F24DAE704E7}"/>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1135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7C4722C2-3CF5-7C44-B53F-20AA19BA3AF9}"/>
              </a:ext>
            </a:extLst>
          </p:cNvPr>
          <p:cNvSpPr>
            <a:spLocks noGrp="1" noChangeArrowheads="1"/>
          </p:cNvSpPr>
          <p:nvPr>
            <p:ph type="title"/>
          </p:nvPr>
        </p:nvSpPr>
        <p:spPr>
          <a:xfrm>
            <a:off x="293663" y="152400"/>
            <a:ext cx="9708466" cy="838200"/>
          </a:xfrm>
        </p:spPr>
        <p:txBody>
          <a:bodyPr>
            <a:normAutofit fontScale="90000"/>
          </a:bodyPr>
          <a:lstStyle/>
          <a:p>
            <a:pPr eaLnBrk="1" hangingPunct="1"/>
            <a:r>
              <a:rPr lang="en-US" altLang="en-US" b="1" dirty="0"/>
              <a:t>Nonparametric methods : Histogram Analysis</a:t>
            </a:r>
          </a:p>
        </p:txBody>
      </p:sp>
      <p:sp>
        <p:nvSpPr>
          <p:cNvPr id="82948" name="Rectangle 3">
            <a:extLst>
              <a:ext uri="{FF2B5EF4-FFF2-40B4-BE49-F238E27FC236}">
                <a16:creationId xmlns:a16="http://schemas.microsoft.com/office/drawing/2014/main" id="{38709E16-9962-0344-B5DF-29AC84311AE5}"/>
              </a:ext>
            </a:extLst>
          </p:cNvPr>
          <p:cNvSpPr>
            <a:spLocks noGrp="1" noChangeArrowheads="1"/>
          </p:cNvSpPr>
          <p:nvPr>
            <p:ph idx="1"/>
          </p:nvPr>
        </p:nvSpPr>
        <p:spPr>
          <a:xfrm>
            <a:off x="584887" y="1333500"/>
            <a:ext cx="4648200" cy="4191000"/>
          </a:xfrm>
        </p:spPr>
        <p:txBody>
          <a:bodyPr/>
          <a:lstStyle/>
          <a:p>
            <a:pPr eaLnBrk="1" hangingPunct="1">
              <a:lnSpc>
                <a:spcPct val="120000"/>
              </a:lnSpc>
            </a:pPr>
            <a:r>
              <a:rPr lang="en-US" altLang="en-US" sz="2400" dirty="0"/>
              <a:t>Divide data into buckets and store average (sum) for each bucket</a:t>
            </a:r>
          </a:p>
          <a:p>
            <a:pPr eaLnBrk="1" hangingPunct="1">
              <a:lnSpc>
                <a:spcPct val="120000"/>
              </a:lnSpc>
            </a:pPr>
            <a:r>
              <a:rPr lang="en-US" altLang="en-US" sz="2400" dirty="0"/>
              <a:t>Partitioning rules:</a:t>
            </a:r>
          </a:p>
          <a:p>
            <a:pPr lvl="1" eaLnBrk="1" hangingPunct="1">
              <a:lnSpc>
                <a:spcPct val="120000"/>
              </a:lnSpc>
            </a:pPr>
            <a:r>
              <a:rPr lang="en-US" altLang="en-US" dirty="0"/>
              <a:t>Equal-width: equal bucket range</a:t>
            </a:r>
          </a:p>
          <a:p>
            <a:pPr lvl="1" eaLnBrk="1" hangingPunct="1">
              <a:lnSpc>
                <a:spcPct val="120000"/>
              </a:lnSpc>
            </a:pPr>
            <a:r>
              <a:rPr lang="en-US" altLang="en-US" dirty="0"/>
              <a:t>Equal-frequency (or equal-depth)</a:t>
            </a:r>
          </a:p>
          <a:p>
            <a:pPr lvl="1" eaLnBrk="1" hangingPunct="1">
              <a:lnSpc>
                <a:spcPct val="120000"/>
              </a:lnSpc>
            </a:pPr>
            <a:endParaRPr lang="en-US" altLang="en-US" dirty="0"/>
          </a:p>
        </p:txBody>
      </p:sp>
      <p:sp>
        <p:nvSpPr>
          <p:cNvPr id="82946" name="Rectangle 2061">
            <a:extLst>
              <a:ext uri="{FF2B5EF4-FFF2-40B4-BE49-F238E27FC236}">
                <a16:creationId xmlns:a16="http://schemas.microsoft.com/office/drawing/2014/main" id="{CD47CD4D-A76D-4244-B4DC-4F4EAD9D02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47280FA-A565-1C47-BB00-597A205687A7}" type="slidenum">
              <a:rPr lang="en-US" altLang="en-US" sz="1200"/>
              <a:pPr>
                <a:spcBef>
                  <a:spcPct val="0"/>
                </a:spcBef>
                <a:buClrTx/>
                <a:buSzTx/>
                <a:buFontTx/>
                <a:buNone/>
              </a:pPr>
              <a:t>60</a:t>
            </a:fld>
            <a:endParaRPr lang="en-US" altLang="en-US" sz="1200"/>
          </a:p>
        </p:txBody>
      </p:sp>
      <p:graphicFrame>
        <p:nvGraphicFramePr>
          <p:cNvPr id="82949" name="Object 4">
            <a:extLst>
              <a:ext uri="{FF2B5EF4-FFF2-40B4-BE49-F238E27FC236}">
                <a16:creationId xmlns:a16="http://schemas.microsoft.com/office/drawing/2014/main" id="{FD4903D6-053E-6B43-8AFF-2C38956EABB8}"/>
              </a:ext>
            </a:extLst>
          </p:cNvPr>
          <p:cNvGraphicFramePr>
            <a:graphicFrameLocks/>
          </p:cNvGraphicFramePr>
          <p:nvPr/>
        </p:nvGraphicFramePr>
        <p:xfrm>
          <a:off x="5486400" y="1295400"/>
          <a:ext cx="6477000" cy="5410200"/>
        </p:xfrm>
        <a:graphic>
          <a:graphicData uri="http://schemas.openxmlformats.org/presentationml/2006/ole">
            <mc:AlternateContent xmlns:mc="http://schemas.openxmlformats.org/markup-compatibility/2006">
              <mc:Choice xmlns:v="urn:schemas-microsoft-com:vml" Requires="v">
                <p:oleObj name="Chart" r:id="rId3" imgW="7915242" imgH="3848250" progId="MSGraph.Chart.8">
                  <p:embed followColorScheme="full"/>
                </p:oleObj>
              </mc:Choice>
              <mc:Fallback>
                <p:oleObj name="Chart" r:id="rId3" imgW="7915242" imgH="3848250" progId="MSGraph.Chart.8">
                  <p:embed followColorScheme="full"/>
                  <p:pic>
                    <p:nvPicPr>
                      <p:cNvPr id="82949" name="Object 4">
                        <a:extLst>
                          <a:ext uri="{FF2B5EF4-FFF2-40B4-BE49-F238E27FC236}">
                            <a16:creationId xmlns:a16="http://schemas.microsoft.com/office/drawing/2014/main" id="{FD4903D6-053E-6B43-8AFF-2C38956EABB8}"/>
                          </a:ext>
                        </a:extLst>
                      </p:cNvPr>
                      <p:cNvPicPr>
                        <a:picLocks noChangeArrowheads="1"/>
                      </p:cNvPicPr>
                      <p:nvPr/>
                    </p:nvPicPr>
                    <p:blipFill>
                      <a:blip r:embed="rId4"/>
                      <a:srcRect/>
                      <a:stretch>
                        <a:fillRect/>
                      </a:stretch>
                    </p:blipFill>
                    <p:spPr bwMode="auto">
                      <a:xfrm>
                        <a:off x="5486400" y="1295400"/>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EF96E0C4-74ED-4D73-A8A4-99709CBF07EB}"/>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FAEAC040-B743-4E5A-B5EA-3AF2298BD928}"/>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78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FDEDE5B2-D678-5340-BA43-17BBC121A441}"/>
              </a:ext>
            </a:extLst>
          </p:cNvPr>
          <p:cNvSpPr>
            <a:spLocks noGrp="1" noChangeArrowheads="1"/>
          </p:cNvSpPr>
          <p:nvPr>
            <p:ph type="title"/>
          </p:nvPr>
        </p:nvSpPr>
        <p:spPr>
          <a:xfrm>
            <a:off x="298622" y="327025"/>
            <a:ext cx="9144000" cy="609600"/>
          </a:xfrm>
        </p:spPr>
        <p:txBody>
          <a:bodyPr>
            <a:normAutofit fontScale="90000"/>
          </a:bodyPr>
          <a:lstStyle/>
          <a:p>
            <a:pPr eaLnBrk="1" hangingPunct="1"/>
            <a:r>
              <a:rPr lang="en-US" altLang="en-US" b="1" dirty="0"/>
              <a:t>Nonparametric methods : Clustering</a:t>
            </a:r>
          </a:p>
        </p:txBody>
      </p:sp>
      <p:sp>
        <p:nvSpPr>
          <p:cNvPr id="84996" name="Rectangle 3">
            <a:extLst>
              <a:ext uri="{FF2B5EF4-FFF2-40B4-BE49-F238E27FC236}">
                <a16:creationId xmlns:a16="http://schemas.microsoft.com/office/drawing/2014/main" id="{63B98A6D-A036-254A-8CA9-E16EAD78DE5A}"/>
              </a:ext>
            </a:extLst>
          </p:cNvPr>
          <p:cNvSpPr>
            <a:spLocks noGrp="1" noChangeArrowheads="1"/>
          </p:cNvSpPr>
          <p:nvPr>
            <p:ph idx="1"/>
          </p:nvPr>
        </p:nvSpPr>
        <p:spPr>
          <a:xfrm>
            <a:off x="717453" y="1120775"/>
            <a:ext cx="11113476" cy="5105400"/>
          </a:xfrm>
        </p:spPr>
        <p:txBody>
          <a:bodyPr>
            <a:normAutofit/>
          </a:bodyPr>
          <a:lstStyle/>
          <a:p>
            <a:pPr algn="just" eaLnBrk="1" hangingPunct="1">
              <a:lnSpc>
                <a:spcPct val="120000"/>
              </a:lnSpc>
            </a:pPr>
            <a:r>
              <a:rPr lang="en-US" altLang="en-US" sz="2400" dirty="0"/>
              <a:t>Partition data set into clusters based on similarity, and store cluster representation (e.g., centroid and diameter) only</a:t>
            </a:r>
          </a:p>
          <a:p>
            <a:pPr algn="just" eaLnBrk="1" hangingPunct="1">
              <a:lnSpc>
                <a:spcPct val="120000"/>
              </a:lnSpc>
            </a:pPr>
            <a:r>
              <a:rPr lang="en-US" altLang="en-US" sz="2400" dirty="0"/>
              <a:t>Can be very effective if data is clustered but not if data is “smeared”</a:t>
            </a:r>
          </a:p>
          <a:p>
            <a:pPr algn="just" eaLnBrk="1" hangingPunct="1">
              <a:lnSpc>
                <a:spcPct val="120000"/>
              </a:lnSpc>
            </a:pPr>
            <a:r>
              <a:rPr lang="en-US" altLang="en-US" sz="2400" dirty="0"/>
              <a:t>Can have hierarchical clustering and be stored in multi-dimensional index tree structures</a:t>
            </a:r>
          </a:p>
          <a:p>
            <a:pPr algn="just" eaLnBrk="1" hangingPunct="1">
              <a:lnSpc>
                <a:spcPct val="120000"/>
              </a:lnSpc>
            </a:pPr>
            <a:r>
              <a:rPr lang="en-US" altLang="en-US" sz="2400" dirty="0"/>
              <a:t>There are many choices of clustering definitions and clustering algorithms</a:t>
            </a:r>
          </a:p>
        </p:txBody>
      </p:sp>
      <p:sp>
        <p:nvSpPr>
          <p:cNvPr id="84994" name="Rectangle 2061">
            <a:extLst>
              <a:ext uri="{FF2B5EF4-FFF2-40B4-BE49-F238E27FC236}">
                <a16:creationId xmlns:a16="http://schemas.microsoft.com/office/drawing/2014/main" id="{12F1EE31-FFE2-C440-8D2E-C3D93B2B1A6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81B7244-2C8F-EF47-B378-21B9DA9D7080}" type="slidenum">
              <a:rPr lang="en-US" altLang="en-US" sz="1200"/>
              <a:pPr>
                <a:spcBef>
                  <a:spcPct val="0"/>
                </a:spcBef>
                <a:buClrTx/>
                <a:buSzTx/>
                <a:buFontTx/>
                <a:buNone/>
              </a:pPr>
              <a:t>61</a:t>
            </a:fld>
            <a:endParaRPr lang="en-US" altLang="en-US" sz="1200"/>
          </a:p>
        </p:txBody>
      </p:sp>
      <p:sp>
        <p:nvSpPr>
          <p:cNvPr id="5" name="Rectangle 4">
            <a:extLst>
              <a:ext uri="{FF2B5EF4-FFF2-40B4-BE49-F238E27FC236}">
                <a16:creationId xmlns:a16="http://schemas.microsoft.com/office/drawing/2014/main" id="{FBE0CC8D-EE3D-48A0-83EB-0BF2D84E675B}"/>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5DEF8D1-1FA9-4ADB-9F10-1C2686DBA73C}"/>
              </a:ext>
            </a:extLst>
          </p:cNvPr>
          <p:cNvCxnSpPr/>
          <p:nvPr/>
        </p:nvCxnSpPr>
        <p:spPr>
          <a:xfrm>
            <a:off x="152400" y="9366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15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F350A85F-598B-6144-88FB-459EBB8AC54B}"/>
              </a:ext>
            </a:extLst>
          </p:cNvPr>
          <p:cNvSpPr>
            <a:spLocks noGrp="1" noChangeArrowheads="1"/>
          </p:cNvSpPr>
          <p:nvPr>
            <p:ph type="title"/>
          </p:nvPr>
        </p:nvSpPr>
        <p:spPr>
          <a:xfrm>
            <a:off x="457200" y="47625"/>
            <a:ext cx="9525000" cy="762000"/>
          </a:xfrm>
        </p:spPr>
        <p:txBody>
          <a:bodyPr/>
          <a:lstStyle/>
          <a:p>
            <a:pPr eaLnBrk="1" hangingPunct="1"/>
            <a:r>
              <a:rPr lang="en-US" altLang="en-US" b="1" dirty="0"/>
              <a:t>Nonparametric methods :  Sampling</a:t>
            </a:r>
          </a:p>
        </p:txBody>
      </p:sp>
      <p:sp>
        <p:nvSpPr>
          <p:cNvPr id="87044" name="Rectangle 3">
            <a:extLst>
              <a:ext uri="{FF2B5EF4-FFF2-40B4-BE49-F238E27FC236}">
                <a16:creationId xmlns:a16="http://schemas.microsoft.com/office/drawing/2014/main" id="{EBBE233F-C637-FD49-A24B-F5FF1A1830C5}"/>
              </a:ext>
            </a:extLst>
          </p:cNvPr>
          <p:cNvSpPr>
            <a:spLocks noGrp="1" noChangeArrowheads="1"/>
          </p:cNvSpPr>
          <p:nvPr>
            <p:ph idx="1"/>
          </p:nvPr>
        </p:nvSpPr>
        <p:spPr>
          <a:xfrm>
            <a:off x="1371600" y="1174750"/>
            <a:ext cx="9982200" cy="5181600"/>
          </a:xfrm>
        </p:spPr>
        <p:txBody>
          <a:bodyPr>
            <a:normAutofit/>
          </a:bodyPr>
          <a:lstStyle/>
          <a:p>
            <a:pPr algn="just" eaLnBrk="1" hangingPunct="1">
              <a:lnSpc>
                <a:spcPct val="120000"/>
              </a:lnSpc>
            </a:pPr>
            <a:r>
              <a:rPr lang="en-US" altLang="en-US" sz="2400" b="1" dirty="0"/>
              <a:t>Sampling</a:t>
            </a:r>
            <a:r>
              <a:rPr lang="en-US" altLang="en-US" sz="2400" dirty="0"/>
              <a:t>: obtaining a small sample </a:t>
            </a:r>
            <a:r>
              <a:rPr lang="en-US" altLang="en-US" sz="2400" i="1" dirty="0"/>
              <a:t>s</a:t>
            </a:r>
            <a:r>
              <a:rPr lang="en-US" altLang="en-US" sz="2400" dirty="0"/>
              <a:t> to represent the whole data set </a:t>
            </a:r>
            <a:r>
              <a:rPr lang="en-US" altLang="en-US" sz="2400" i="1" dirty="0"/>
              <a:t>N</a:t>
            </a:r>
          </a:p>
          <a:p>
            <a:pPr algn="just" eaLnBrk="1" hangingPunct="1">
              <a:lnSpc>
                <a:spcPct val="120000"/>
              </a:lnSpc>
            </a:pPr>
            <a:r>
              <a:rPr lang="en-US" altLang="en-US" sz="2400" dirty="0"/>
              <a:t>Allow a mining algorithm to run in complexity that is potentially sub-linear to the size of the data</a:t>
            </a:r>
          </a:p>
          <a:p>
            <a:pPr algn="just" eaLnBrk="1" hangingPunct="1">
              <a:lnSpc>
                <a:spcPct val="120000"/>
              </a:lnSpc>
            </a:pPr>
            <a:r>
              <a:rPr lang="en-US" altLang="en-US" sz="2400" b="1" dirty="0"/>
              <a:t>Key principle</a:t>
            </a:r>
            <a:r>
              <a:rPr lang="en-US" altLang="en-US" sz="2400" dirty="0"/>
              <a:t>: Choose a representative subset of the data</a:t>
            </a:r>
          </a:p>
          <a:p>
            <a:pPr lvl="1" algn="just" eaLnBrk="1" hangingPunct="1">
              <a:lnSpc>
                <a:spcPct val="120000"/>
              </a:lnSpc>
            </a:pPr>
            <a:r>
              <a:rPr lang="en-US" altLang="en-US" dirty="0"/>
              <a:t>Simple random sampling may have very poor performance in the presence of skew</a:t>
            </a:r>
          </a:p>
          <a:p>
            <a:pPr lvl="1" algn="just" eaLnBrk="1" hangingPunct="1">
              <a:lnSpc>
                <a:spcPct val="120000"/>
              </a:lnSpc>
            </a:pPr>
            <a:r>
              <a:rPr lang="en-US" altLang="en-US" dirty="0"/>
              <a:t>Develop adaptive sampling methods, e.g., stratified sampling: </a:t>
            </a:r>
          </a:p>
          <a:p>
            <a:pPr algn="just" eaLnBrk="1" hangingPunct="1">
              <a:lnSpc>
                <a:spcPct val="120000"/>
              </a:lnSpc>
            </a:pPr>
            <a:r>
              <a:rPr lang="en-US" altLang="en-US" sz="2400" dirty="0"/>
              <a:t>Note: Sampling may not reduce database I/</a:t>
            </a:r>
            <a:r>
              <a:rPr lang="en-US" altLang="en-US" sz="2400" dirty="0" err="1"/>
              <a:t>Os</a:t>
            </a:r>
            <a:r>
              <a:rPr lang="en-US" altLang="en-US" sz="2400" dirty="0"/>
              <a:t> (page at a time)</a:t>
            </a:r>
          </a:p>
        </p:txBody>
      </p:sp>
      <p:sp>
        <p:nvSpPr>
          <p:cNvPr id="87042" name="Rectangle 2061">
            <a:extLst>
              <a:ext uri="{FF2B5EF4-FFF2-40B4-BE49-F238E27FC236}">
                <a16:creationId xmlns:a16="http://schemas.microsoft.com/office/drawing/2014/main" id="{21587C0B-DE8F-EF40-BF8D-2FD30FF79E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BC3A50F-57F4-9744-8AE4-E35D86A9444D}" type="slidenum">
              <a:rPr lang="en-US" altLang="en-US" sz="1200"/>
              <a:pPr>
                <a:spcBef>
                  <a:spcPct val="0"/>
                </a:spcBef>
                <a:buClrTx/>
                <a:buSzTx/>
                <a:buFontTx/>
                <a:buNone/>
              </a:pPr>
              <a:t>62</a:t>
            </a:fld>
            <a:endParaRPr lang="en-US" altLang="en-US" sz="1200"/>
          </a:p>
        </p:txBody>
      </p:sp>
      <p:sp>
        <p:nvSpPr>
          <p:cNvPr id="5" name="Rectangle 4">
            <a:extLst>
              <a:ext uri="{FF2B5EF4-FFF2-40B4-BE49-F238E27FC236}">
                <a16:creationId xmlns:a16="http://schemas.microsoft.com/office/drawing/2014/main" id="{40AEA587-9DAE-4C2A-BFCF-FBE147CE11DA}"/>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8610FD4-76CA-4416-B2F3-AE1637F174AB}"/>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462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845C31B1-F176-FD4E-BE89-FE2A5894B72C}"/>
              </a:ext>
            </a:extLst>
          </p:cNvPr>
          <p:cNvSpPr>
            <a:spLocks noGrp="1" noChangeArrowheads="1"/>
          </p:cNvSpPr>
          <p:nvPr>
            <p:ph type="title"/>
          </p:nvPr>
        </p:nvSpPr>
        <p:spPr>
          <a:xfrm>
            <a:off x="457200" y="152400"/>
            <a:ext cx="9525000" cy="762000"/>
          </a:xfrm>
        </p:spPr>
        <p:txBody>
          <a:bodyPr>
            <a:normAutofit fontScale="90000"/>
          </a:bodyPr>
          <a:lstStyle/>
          <a:p>
            <a:pPr eaLnBrk="1" hangingPunct="1"/>
            <a:r>
              <a:rPr lang="en-US" altLang="en-US" b="1" dirty="0"/>
              <a:t>Nonparametric methods : Types of Sampling</a:t>
            </a:r>
          </a:p>
        </p:txBody>
      </p:sp>
      <p:sp>
        <p:nvSpPr>
          <p:cNvPr id="89092" name="Rectangle 3">
            <a:extLst>
              <a:ext uri="{FF2B5EF4-FFF2-40B4-BE49-F238E27FC236}">
                <a16:creationId xmlns:a16="http://schemas.microsoft.com/office/drawing/2014/main" id="{0524ED67-F1D2-C046-8F3F-2473FD9A2180}"/>
              </a:ext>
            </a:extLst>
          </p:cNvPr>
          <p:cNvSpPr>
            <a:spLocks noGrp="1" noChangeArrowheads="1"/>
          </p:cNvSpPr>
          <p:nvPr>
            <p:ph idx="1"/>
          </p:nvPr>
        </p:nvSpPr>
        <p:spPr>
          <a:xfrm>
            <a:off x="1371600" y="1250950"/>
            <a:ext cx="9982200" cy="5105400"/>
          </a:xfrm>
        </p:spPr>
        <p:txBody>
          <a:bodyPr>
            <a:normAutofit/>
          </a:bodyPr>
          <a:lstStyle/>
          <a:p>
            <a:pPr eaLnBrk="1" hangingPunct="1">
              <a:lnSpc>
                <a:spcPct val="90000"/>
              </a:lnSpc>
            </a:pPr>
            <a:r>
              <a:rPr lang="en-US" altLang="en-US" sz="2400" b="1" dirty="0"/>
              <a:t>Simple random sampling</a:t>
            </a:r>
          </a:p>
          <a:p>
            <a:pPr lvl="1" eaLnBrk="1" hangingPunct="1">
              <a:lnSpc>
                <a:spcPct val="90000"/>
              </a:lnSpc>
            </a:pPr>
            <a:r>
              <a:rPr lang="en-US" altLang="en-US" dirty="0"/>
              <a:t>There is an equal probability of selecting any particular item</a:t>
            </a:r>
          </a:p>
          <a:p>
            <a:pPr eaLnBrk="1" hangingPunct="1">
              <a:lnSpc>
                <a:spcPct val="90000"/>
              </a:lnSpc>
            </a:pPr>
            <a:r>
              <a:rPr lang="en-US" altLang="en-US" sz="2400" b="1" dirty="0"/>
              <a:t>Sampling without replacement</a:t>
            </a:r>
          </a:p>
          <a:p>
            <a:pPr lvl="1" eaLnBrk="1" hangingPunct="1">
              <a:lnSpc>
                <a:spcPct val="90000"/>
              </a:lnSpc>
            </a:pPr>
            <a:r>
              <a:rPr lang="en-US" altLang="en-US" dirty="0"/>
              <a:t>Once an object is selected, it is removed from the population</a:t>
            </a:r>
          </a:p>
          <a:p>
            <a:pPr eaLnBrk="1" hangingPunct="1">
              <a:lnSpc>
                <a:spcPct val="90000"/>
              </a:lnSpc>
            </a:pPr>
            <a:r>
              <a:rPr lang="en-US" altLang="en-US" sz="2400" b="1" dirty="0"/>
              <a:t>Sampling with replacement</a:t>
            </a:r>
          </a:p>
          <a:p>
            <a:pPr lvl="1" algn="just" eaLnBrk="1" hangingPunct="1">
              <a:lnSpc>
                <a:spcPct val="90000"/>
              </a:lnSpc>
            </a:pPr>
            <a:r>
              <a:rPr lang="en-US" altLang="en-US" dirty="0"/>
              <a:t>A selected object is not removed from the population</a:t>
            </a:r>
          </a:p>
          <a:p>
            <a:pPr eaLnBrk="1" hangingPunct="1">
              <a:lnSpc>
                <a:spcPct val="90000"/>
              </a:lnSpc>
            </a:pPr>
            <a:r>
              <a:rPr lang="en-US" altLang="en-US" sz="2400" b="1" dirty="0"/>
              <a:t>Stratified sampling: </a:t>
            </a:r>
          </a:p>
          <a:p>
            <a:pPr lvl="1" eaLnBrk="1" hangingPunct="1">
              <a:lnSpc>
                <a:spcPct val="90000"/>
              </a:lnSpc>
            </a:pPr>
            <a:r>
              <a:rPr lang="en-US" altLang="en-US" dirty="0"/>
              <a:t>Partition the data set, and draw samples from each partition (proportionally, i.e., approximately the same percentage of the data) </a:t>
            </a:r>
          </a:p>
          <a:p>
            <a:pPr lvl="1" eaLnBrk="1" hangingPunct="1">
              <a:lnSpc>
                <a:spcPct val="90000"/>
              </a:lnSpc>
            </a:pPr>
            <a:r>
              <a:rPr lang="en-US" altLang="en-US" dirty="0"/>
              <a:t>Used in conjunction with skewed data</a:t>
            </a:r>
          </a:p>
          <a:p>
            <a:pPr lvl="1" eaLnBrk="1" hangingPunct="1">
              <a:lnSpc>
                <a:spcPct val="90000"/>
              </a:lnSpc>
            </a:pPr>
            <a:endParaRPr lang="en-US" altLang="en-US" sz="2000" dirty="0"/>
          </a:p>
        </p:txBody>
      </p:sp>
      <p:sp>
        <p:nvSpPr>
          <p:cNvPr id="89090" name="Rectangle 2061">
            <a:extLst>
              <a:ext uri="{FF2B5EF4-FFF2-40B4-BE49-F238E27FC236}">
                <a16:creationId xmlns:a16="http://schemas.microsoft.com/office/drawing/2014/main" id="{CEBD55A6-D608-9F48-9C7C-6539868085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225E381-2015-CF44-8553-CA5AC2B8C08A}" type="slidenum">
              <a:rPr lang="en-US" altLang="en-US" sz="1200"/>
              <a:pPr>
                <a:spcBef>
                  <a:spcPct val="0"/>
                </a:spcBef>
                <a:buClrTx/>
                <a:buSzTx/>
                <a:buFontTx/>
                <a:buNone/>
              </a:pPr>
              <a:t>63</a:t>
            </a:fld>
            <a:endParaRPr lang="en-US" altLang="en-US" sz="1200"/>
          </a:p>
        </p:txBody>
      </p:sp>
      <p:sp>
        <p:nvSpPr>
          <p:cNvPr id="5" name="Rectangle 4">
            <a:extLst>
              <a:ext uri="{FF2B5EF4-FFF2-40B4-BE49-F238E27FC236}">
                <a16:creationId xmlns:a16="http://schemas.microsoft.com/office/drawing/2014/main" id="{45D7F49C-5B71-4BBA-919C-4E11CEE670A9}"/>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1CC527B0-7DA6-44E7-A38D-1D069EDD9D85}"/>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877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61">
            <a:extLst>
              <a:ext uri="{FF2B5EF4-FFF2-40B4-BE49-F238E27FC236}">
                <a16:creationId xmlns:a16="http://schemas.microsoft.com/office/drawing/2014/main" id="{CDFF90C0-F48E-214B-B7AD-280D76F1967C}"/>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3B56A6D4-063B-A44A-A2B2-F2F1E5B8D022}" type="slidenum">
              <a:rPr lang="en-US" altLang="en-US" sz="1200"/>
              <a:pPr algn="l">
                <a:spcBef>
                  <a:spcPct val="0"/>
                </a:spcBef>
                <a:buClrTx/>
                <a:buSzTx/>
                <a:buFontTx/>
                <a:buNone/>
              </a:pPr>
              <a:t>64</a:t>
            </a:fld>
            <a:endParaRPr lang="en-US" altLang="en-US" sz="1200"/>
          </a:p>
        </p:txBody>
      </p:sp>
      <p:sp>
        <p:nvSpPr>
          <p:cNvPr id="91139" name="Text Box 2">
            <a:extLst>
              <a:ext uri="{FF2B5EF4-FFF2-40B4-BE49-F238E27FC236}">
                <a16:creationId xmlns:a16="http://schemas.microsoft.com/office/drawing/2014/main" id="{4814B22D-13BE-584F-A0BC-1DD643C9B9CC}"/>
              </a:ext>
            </a:extLst>
          </p:cNvPr>
          <p:cNvSpPr txBox="1">
            <a:spLocks noChangeArrowheads="1"/>
          </p:cNvSpPr>
          <p:nvPr/>
        </p:nvSpPr>
        <p:spPr bwMode="auto">
          <a:xfrm>
            <a:off x="152400" y="292172"/>
            <a:ext cx="10947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3200" b="1" dirty="0">
                <a:latin typeface="+mj-lt"/>
              </a:rPr>
              <a:t>Nonparametric methods : Sampling: With or without Replacement</a:t>
            </a:r>
          </a:p>
        </p:txBody>
      </p:sp>
      <p:sp>
        <p:nvSpPr>
          <p:cNvPr id="91140" name="Text Box 3">
            <a:extLst>
              <a:ext uri="{FF2B5EF4-FFF2-40B4-BE49-F238E27FC236}">
                <a16:creationId xmlns:a16="http://schemas.microsoft.com/office/drawing/2014/main" id="{63225130-E19E-964F-85DC-ABFF4A7AE818}"/>
              </a:ext>
            </a:extLst>
          </p:cNvPr>
          <p:cNvSpPr txBox="1">
            <a:spLocks noChangeArrowheads="1"/>
          </p:cNvSpPr>
          <p:nvPr/>
        </p:nvSpPr>
        <p:spPr bwMode="auto">
          <a:xfrm rot="20586437">
            <a:off x="5247676" y="2810858"/>
            <a:ext cx="22252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SRSWOR</a:t>
            </a:r>
          </a:p>
          <a:p>
            <a:pPr>
              <a:spcBef>
                <a:spcPct val="0"/>
              </a:spcBef>
              <a:buClrTx/>
              <a:buSzTx/>
              <a:buFontTx/>
              <a:buNone/>
            </a:pPr>
            <a:r>
              <a:rPr lang="en-US" altLang="en-US" sz="2400">
                <a:latin typeface="Times New Roman" panose="02020603050405020304" pitchFamily="18" charset="0"/>
              </a:rPr>
              <a:t>(simple random</a:t>
            </a:r>
          </a:p>
          <a:p>
            <a:pPr>
              <a:spcBef>
                <a:spcPct val="0"/>
              </a:spcBef>
              <a:buClrTx/>
              <a:buSzTx/>
              <a:buFontTx/>
              <a:buNone/>
            </a:pPr>
            <a:r>
              <a:rPr lang="en-US" altLang="en-US" sz="2400">
                <a:latin typeface="Times New Roman" panose="02020603050405020304" pitchFamily="18" charset="0"/>
              </a:rPr>
              <a:t> sample without </a:t>
            </a:r>
          </a:p>
          <a:p>
            <a:pPr>
              <a:spcBef>
                <a:spcPct val="0"/>
              </a:spcBef>
              <a:buClrTx/>
              <a:buSzTx/>
              <a:buFontTx/>
              <a:buNone/>
            </a:pPr>
            <a:r>
              <a:rPr lang="en-US" altLang="en-US" sz="2400">
                <a:latin typeface="Times New Roman" panose="02020603050405020304" pitchFamily="18" charset="0"/>
              </a:rPr>
              <a:t>replacement)</a:t>
            </a:r>
          </a:p>
        </p:txBody>
      </p:sp>
      <p:grpSp>
        <p:nvGrpSpPr>
          <p:cNvPr id="91141" name="Group 4">
            <a:extLst>
              <a:ext uri="{FF2B5EF4-FFF2-40B4-BE49-F238E27FC236}">
                <a16:creationId xmlns:a16="http://schemas.microsoft.com/office/drawing/2014/main" id="{99EC3073-668E-884A-B2BC-5A276FBF2D02}"/>
              </a:ext>
            </a:extLst>
          </p:cNvPr>
          <p:cNvGrpSpPr>
            <a:grpSpLocks/>
          </p:cNvGrpSpPr>
          <p:nvPr/>
        </p:nvGrpSpPr>
        <p:grpSpPr bwMode="auto">
          <a:xfrm>
            <a:off x="7219950" y="1771650"/>
            <a:ext cx="2438400" cy="1676400"/>
            <a:chOff x="3588" y="1116"/>
            <a:chExt cx="1536" cy="1056"/>
          </a:xfrm>
        </p:grpSpPr>
        <p:sp>
          <p:nvSpPr>
            <p:cNvPr id="91162" name="AutoShape 5">
              <a:extLst>
                <a:ext uri="{FF2B5EF4-FFF2-40B4-BE49-F238E27FC236}">
                  <a16:creationId xmlns:a16="http://schemas.microsoft.com/office/drawing/2014/main" id="{4AEEE1F4-943B-F84F-842A-AC785673CB74}"/>
                </a:ext>
              </a:extLst>
            </p:cNvPr>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3" name="Oval 6">
              <a:extLst>
                <a:ext uri="{FF2B5EF4-FFF2-40B4-BE49-F238E27FC236}">
                  <a16:creationId xmlns:a16="http://schemas.microsoft.com/office/drawing/2014/main" id="{1D45055E-CC0D-2146-A8F8-6733F1EA57F0}"/>
                </a:ext>
              </a:extLst>
            </p:cNvPr>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4" name="Oval 7">
              <a:extLst>
                <a:ext uri="{FF2B5EF4-FFF2-40B4-BE49-F238E27FC236}">
                  <a16:creationId xmlns:a16="http://schemas.microsoft.com/office/drawing/2014/main" id="{1B11D39A-9010-B747-95F7-4853141098F8}"/>
                </a:ext>
              </a:extLst>
            </p:cNvPr>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5" name="Oval 8">
              <a:extLst>
                <a:ext uri="{FF2B5EF4-FFF2-40B4-BE49-F238E27FC236}">
                  <a16:creationId xmlns:a16="http://schemas.microsoft.com/office/drawing/2014/main" id="{58D754F2-539E-174E-8553-1CC74BAFF905}"/>
                </a:ext>
              </a:extLst>
            </p:cNvPr>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91142" name="Text Box 9">
            <a:extLst>
              <a:ext uri="{FF2B5EF4-FFF2-40B4-BE49-F238E27FC236}">
                <a16:creationId xmlns:a16="http://schemas.microsoft.com/office/drawing/2014/main" id="{AF07C59F-2416-4A44-93B8-8476F4177B24}"/>
              </a:ext>
            </a:extLst>
          </p:cNvPr>
          <p:cNvSpPr txBox="1">
            <a:spLocks noChangeArrowheads="1"/>
          </p:cNvSpPr>
          <p:nvPr/>
        </p:nvSpPr>
        <p:spPr bwMode="auto">
          <a:xfrm rot="848056">
            <a:off x="5486401" y="51054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SRSWR</a:t>
            </a:r>
          </a:p>
        </p:txBody>
      </p:sp>
      <p:grpSp>
        <p:nvGrpSpPr>
          <p:cNvPr id="91143" name="Group 10">
            <a:extLst>
              <a:ext uri="{FF2B5EF4-FFF2-40B4-BE49-F238E27FC236}">
                <a16:creationId xmlns:a16="http://schemas.microsoft.com/office/drawing/2014/main" id="{65D7DED5-E6A0-1847-B976-73F76E133B76}"/>
              </a:ext>
            </a:extLst>
          </p:cNvPr>
          <p:cNvGrpSpPr>
            <a:grpSpLocks/>
          </p:cNvGrpSpPr>
          <p:nvPr/>
        </p:nvGrpSpPr>
        <p:grpSpPr bwMode="auto">
          <a:xfrm>
            <a:off x="7296150" y="4457700"/>
            <a:ext cx="2438400" cy="1676400"/>
            <a:chOff x="3636" y="2808"/>
            <a:chExt cx="1536" cy="1056"/>
          </a:xfrm>
        </p:grpSpPr>
        <p:sp>
          <p:nvSpPr>
            <p:cNvPr id="91158" name="AutoShape 11">
              <a:extLst>
                <a:ext uri="{FF2B5EF4-FFF2-40B4-BE49-F238E27FC236}">
                  <a16:creationId xmlns:a16="http://schemas.microsoft.com/office/drawing/2014/main" id="{6940D521-9CA5-EB4B-BE5F-40D22832465B}"/>
                </a:ext>
              </a:extLst>
            </p:cNvPr>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9" name="Oval 12">
              <a:extLst>
                <a:ext uri="{FF2B5EF4-FFF2-40B4-BE49-F238E27FC236}">
                  <a16:creationId xmlns:a16="http://schemas.microsoft.com/office/drawing/2014/main" id="{D4C846D7-CA1B-B44C-AF82-88638A976613}"/>
                </a:ext>
              </a:extLst>
            </p:cNvPr>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0" name="Oval 13">
              <a:extLst>
                <a:ext uri="{FF2B5EF4-FFF2-40B4-BE49-F238E27FC236}">
                  <a16:creationId xmlns:a16="http://schemas.microsoft.com/office/drawing/2014/main" id="{ADACF771-F0B2-5546-AAD6-44E738161D58}"/>
                </a:ext>
              </a:extLst>
            </p:cNvPr>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61" name="Oval 14">
              <a:extLst>
                <a:ext uri="{FF2B5EF4-FFF2-40B4-BE49-F238E27FC236}">
                  <a16:creationId xmlns:a16="http://schemas.microsoft.com/office/drawing/2014/main" id="{092F9F9F-7532-0C4D-9293-668ACF2B5C9E}"/>
                </a:ext>
              </a:extLst>
            </p:cNvPr>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grpSp>
        <p:nvGrpSpPr>
          <p:cNvPr id="91144" name="Group 15">
            <a:extLst>
              <a:ext uri="{FF2B5EF4-FFF2-40B4-BE49-F238E27FC236}">
                <a16:creationId xmlns:a16="http://schemas.microsoft.com/office/drawing/2014/main" id="{D2893E52-DC98-5840-A3E5-5DFD320D02C8}"/>
              </a:ext>
            </a:extLst>
          </p:cNvPr>
          <p:cNvGrpSpPr>
            <a:grpSpLocks/>
          </p:cNvGrpSpPr>
          <p:nvPr/>
        </p:nvGrpSpPr>
        <p:grpSpPr bwMode="auto">
          <a:xfrm>
            <a:off x="2400300" y="1905001"/>
            <a:ext cx="2724150" cy="4556125"/>
            <a:chOff x="564" y="1284"/>
            <a:chExt cx="1716" cy="2870"/>
          </a:xfrm>
        </p:grpSpPr>
        <p:sp>
          <p:nvSpPr>
            <p:cNvPr id="91147" name="AutoShape 16">
              <a:extLst>
                <a:ext uri="{FF2B5EF4-FFF2-40B4-BE49-F238E27FC236}">
                  <a16:creationId xmlns:a16="http://schemas.microsoft.com/office/drawing/2014/main" id="{F626BD3B-3133-E446-A5CC-3EECD61A9CE3}"/>
                </a:ext>
              </a:extLst>
            </p:cNvPr>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48" name="Oval 17">
              <a:extLst>
                <a:ext uri="{FF2B5EF4-FFF2-40B4-BE49-F238E27FC236}">
                  <a16:creationId xmlns:a16="http://schemas.microsoft.com/office/drawing/2014/main" id="{1028D071-9D98-F944-8387-625828F83419}"/>
                </a:ext>
              </a:extLst>
            </p:cNvPr>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49" name="Oval 18">
              <a:extLst>
                <a:ext uri="{FF2B5EF4-FFF2-40B4-BE49-F238E27FC236}">
                  <a16:creationId xmlns:a16="http://schemas.microsoft.com/office/drawing/2014/main" id="{A2436A5F-2943-FE4E-937C-C3431121A7AD}"/>
                </a:ext>
              </a:extLst>
            </p:cNvPr>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0" name="Oval 19">
              <a:extLst>
                <a:ext uri="{FF2B5EF4-FFF2-40B4-BE49-F238E27FC236}">
                  <a16:creationId xmlns:a16="http://schemas.microsoft.com/office/drawing/2014/main" id="{465640CD-DDAE-A344-979D-70BE2BE98EC3}"/>
                </a:ext>
              </a:extLst>
            </p:cNvPr>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1" name="Oval 20">
              <a:extLst>
                <a:ext uri="{FF2B5EF4-FFF2-40B4-BE49-F238E27FC236}">
                  <a16:creationId xmlns:a16="http://schemas.microsoft.com/office/drawing/2014/main" id="{B7233B85-C71E-F74D-BF79-79B91B4C5766}"/>
                </a:ext>
              </a:extLst>
            </p:cNvPr>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2" name="Oval 21">
              <a:extLst>
                <a:ext uri="{FF2B5EF4-FFF2-40B4-BE49-F238E27FC236}">
                  <a16:creationId xmlns:a16="http://schemas.microsoft.com/office/drawing/2014/main" id="{ADA39C6B-743E-824F-990F-D7383CC5CA81}"/>
                </a:ext>
              </a:extLst>
            </p:cNvPr>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3" name="Oval 22">
              <a:extLst>
                <a:ext uri="{FF2B5EF4-FFF2-40B4-BE49-F238E27FC236}">
                  <a16:creationId xmlns:a16="http://schemas.microsoft.com/office/drawing/2014/main" id="{344E3406-E271-0E4A-BC8D-6B9851A9AE25}"/>
                </a:ext>
              </a:extLst>
            </p:cNvPr>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4" name="Oval 23">
              <a:extLst>
                <a:ext uri="{FF2B5EF4-FFF2-40B4-BE49-F238E27FC236}">
                  <a16:creationId xmlns:a16="http://schemas.microsoft.com/office/drawing/2014/main" id="{3AD7E510-C367-2D44-B7FC-B772697D7D10}"/>
                </a:ext>
              </a:extLst>
            </p:cNvPr>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5" name="Oval 24">
              <a:extLst>
                <a:ext uri="{FF2B5EF4-FFF2-40B4-BE49-F238E27FC236}">
                  <a16:creationId xmlns:a16="http://schemas.microsoft.com/office/drawing/2014/main" id="{73C4EF15-051E-8043-90E0-DF3B0AE0EDD6}"/>
                </a:ext>
              </a:extLst>
            </p:cNvPr>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6" name="Oval 25">
              <a:extLst>
                <a:ext uri="{FF2B5EF4-FFF2-40B4-BE49-F238E27FC236}">
                  <a16:creationId xmlns:a16="http://schemas.microsoft.com/office/drawing/2014/main" id="{F320467C-9C4E-5A49-A3DB-5E34D4CD4A1A}"/>
                </a:ext>
              </a:extLst>
            </p:cNvPr>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1157" name="Text Box 26">
              <a:extLst>
                <a:ext uri="{FF2B5EF4-FFF2-40B4-BE49-F238E27FC236}">
                  <a16:creationId xmlns:a16="http://schemas.microsoft.com/office/drawing/2014/main" id="{7FDCD3BC-90E5-AE44-91BD-C904842BBE3B}"/>
                </a:ext>
              </a:extLst>
            </p:cNvPr>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Raw Data</a:t>
              </a:r>
            </a:p>
          </p:txBody>
        </p:sp>
      </p:grpSp>
      <p:sp>
        <p:nvSpPr>
          <p:cNvPr id="91145" name="Line 27">
            <a:extLst>
              <a:ext uri="{FF2B5EF4-FFF2-40B4-BE49-F238E27FC236}">
                <a16:creationId xmlns:a16="http://schemas.microsoft.com/office/drawing/2014/main" id="{A70C08AA-7AB1-D54A-8062-BB004188BD06}"/>
              </a:ext>
            </a:extLst>
          </p:cNvPr>
          <p:cNvSpPr>
            <a:spLocks noChangeShapeType="1"/>
          </p:cNvSpPr>
          <p:nvPr/>
        </p:nvSpPr>
        <p:spPr bwMode="auto">
          <a:xfrm flipV="1">
            <a:off x="5334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46" name="Line 28">
            <a:extLst>
              <a:ext uri="{FF2B5EF4-FFF2-40B4-BE49-F238E27FC236}">
                <a16:creationId xmlns:a16="http://schemas.microsoft.com/office/drawing/2014/main" id="{E34A6655-3C8A-A74D-81EE-A866001FFA8B}"/>
              </a:ext>
            </a:extLst>
          </p:cNvPr>
          <p:cNvSpPr>
            <a:spLocks noChangeShapeType="1"/>
          </p:cNvSpPr>
          <p:nvPr/>
        </p:nvSpPr>
        <p:spPr bwMode="auto">
          <a:xfrm>
            <a:off x="5353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Rectangle 29">
            <a:extLst>
              <a:ext uri="{FF2B5EF4-FFF2-40B4-BE49-F238E27FC236}">
                <a16:creationId xmlns:a16="http://schemas.microsoft.com/office/drawing/2014/main" id="{4CF5629A-B55A-4715-8ED4-E9017B203A21}"/>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4D8E4B0C-2A57-48AD-94F0-DC6EEAA96382}"/>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716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84604882-3236-5D40-9787-FD895F14E23C}"/>
              </a:ext>
            </a:extLst>
          </p:cNvPr>
          <p:cNvSpPr>
            <a:spLocks noGrp="1" noChangeArrowheads="1"/>
          </p:cNvSpPr>
          <p:nvPr>
            <p:ph type="title"/>
          </p:nvPr>
        </p:nvSpPr>
        <p:spPr>
          <a:xfrm>
            <a:off x="477839" y="319089"/>
            <a:ext cx="8686800" cy="838200"/>
          </a:xfrm>
        </p:spPr>
        <p:txBody>
          <a:bodyPr>
            <a:normAutofit fontScale="90000"/>
          </a:bodyPr>
          <a:lstStyle/>
          <a:p>
            <a:pPr eaLnBrk="1" hangingPunct="1"/>
            <a:r>
              <a:rPr lang="en-US" altLang="en-US" b="1" dirty="0"/>
              <a:t>Sampling: Cluster or Stratified Sampling</a:t>
            </a:r>
          </a:p>
        </p:txBody>
      </p:sp>
      <p:sp>
        <p:nvSpPr>
          <p:cNvPr id="93186" name="Rectangle 2061">
            <a:extLst>
              <a:ext uri="{FF2B5EF4-FFF2-40B4-BE49-F238E27FC236}">
                <a16:creationId xmlns:a16="http://schemas.microsoft.com/office/drawing/2014/main" id="{019A4E12-F38C-F54B-98BC-BA04EDC1A28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A6FBFA8-065E-F043-89BC-EDFC184A7F53}" type="slidenum">
              <a:rPr lang="en-US" altLang="en-US" sz="1200"/>
              <a:pPr>
                <a:spcBef>
                  <a:spcPct val="0"/>
                </a:spcBef>
                <a:buClrTx/>
                <a:buSzTx/>
                <a:buFontTx/>
                <a:buNone/>
              </a:pPr>
              <a:t>65</a:t>
            </a:fld>
            <a:endParaRPr lang="en-US" altLang="en-US" sz="1200"/>
          </a:p>
        </p:txBody>
      </p:sp>
      <p:grpSp>
        <p:nvGrpSpPr>
          <p:cNvPr id="93188" name="Group 3">
            <a:extLst>
              <a:ext uri="{FF2B5EF4-FFF2-40B4-BE49-F238E27FC236}">
                <a16:creationId xmlns:a16="http://schemas.microsoft.com/office/drawing/2014/main" id="{FB400233-0FDF-764F-8663-A65CC2208989}"/>
              </a:ext>
            </a:extLst>
          </p:cNvPr>
          <p:cNvGrpSpPr>
            <a:grpSpLocks/>
          </p:cNvGrpSpPr>
          <p:nvPr/>
        </p:nvGrpSpPr>
        <p:grpSpPr bwMode="auto">
          <a:xfrm>
            <a:off x="2044701" y="2698750"/>
            <a:ext cx="3751263" cy="3348038"/>
            <a:chOff x="274" y="1418"/>
            <a:chExt cx="2363" cy="2109"/>
          </a:xfrm>
        </p:grpSpPr>
        <p:sp>
          <p:nvSpPr>
            <p:cNvPr id="93209" name="Rectangle 4">
              <a:extLst>
                <a:ext uri="{FF2B5EF4-FFF2-40B4-BE49-F238E27FC236}">
                  <a16:creationId xmlns:a16="http://schemas.microsoft.com/office/drawing/2014/main" id="{AA50005A-B90F-564A-8865-1E4B7819B90D}"/>
                </a:ext>
              </a:extLst>
            </p:cNvPr>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0" name="AutoShape 5">
              <a:extLst>
                <a:ext uri="{FF2B5EF4-FFF2-40B4-BE49-F238E27FC236}">
                  <a16:creationId xmlns:a16="http://schemas.microsoft.com/office/drawing/2014/main" id="{F70839E7-BC88-6042-A15C-C82E87971A1E}"/>
                </a:ext>
              </a:extLst>
            </p:cNvPr>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1" name="AutoShape 6">
              <a:extLst>
                <a:ext uri="{FF2B5EF4-FFF2-40B4-BE49-F238E27FC236}">
                  <a16:creationId xmlns:a16="http://schemas.microsoft.com/office/drawing/2014/main" id="{CC32DAF4-13B7-F74C-BE74-DBA197D3E623}"/>
                </a:ext>
              </a:extLst>
            </p:cNvPr>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2" name="AutoShape 7">
              <a:extLst>
                <a:ext uri="{FF2B5EF4-FFF2-40B4-BE49-F238E27FC236}">
                  <a16:creationId xmlns:a16="http://schemas.microsoft.com/office/drawing/2014/main" id="{580C61D1-90BC-5C4E-A2B5-20CB89B12B08}"/>
                </a:ext>
              </a:extLst>
            </p:cNvPr>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3" name="AutoShape 8">
              <a:extLst>
                <a:ext uri="{FF2B5EF4-FFF2-40B4-BE49-F238E27FC236}">
                  <a16:creationId xmlns:a16="http://schemas.microsoft.com/office/drawing/2014/main" id="{0FD74E59-A15A-E24A-9809-2AD349923431}"/>
                </a:ext>
              </a:extLst>
            </p:cNvPr>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4" name="AutoShape 9">
              <a:extLst>
                <a:ext uri="{FF2B5EF4-FFF2-40B4-BE49-F238E27FC236}">
                  <a16:creationId xmlns:a16="http://schemas.microsoft.com/office/drawing/2014/main" id="{2D8A0652-2730-024E-9D39-A2E504752CB0}"/>
                </a:ext>
              </a:extLst>
            </p:cNvPr>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5" name="AutoShape 10">
              <a:extLst>
                <a:ext uri="{FF2B5EF4-FFF2-40B4-BE49-F238E27FC236}">
                  <a16:creationId xmlns:a16="http://schemas.microsoft.com/office/drawing/2014/main" id="{679D8111-E510-EB48-97ED-DD05827C3237}"/>
                </a:ext>
              </a:extLst>
            </p:cNvPr>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6" name="AutoShape 11">
              <a:extLst>
                <a:ext uri="{FF2B5EF4-FFF2-40B4-BE49-F238E27FC236}">
                  <a16:creationId xmlns:a16="http://schemas.microsoft.com/office/drawing/2014/main" id="{8222F2D2-2101-0B4E-8AC1-4FCD9EE15BB7}"/>
                </a:ext>
              </a:extLst>
            </p:cNvPr>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7" name="AutoShape 12">
              <a:extLst>
                <a:ext uri="{FF2B5EF4-FFF2-40B4-BE49-F238E27FC236}">
                  <a16:creationId xmlns:a16="http://schemas.microsoft.com/office/drawing/2014/main" id="{27478D7B-425F-B441-A603-A190B398FE8B}"/>
                </a:ext>
              </a:extLst>
            </p:cNvPr>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18" name="Freeform 13">
              <a:extLst>
                <a:ext uri="{FF2B5EF4-FFF2-40B4-BE49-F238E27FC236}">
                  <a16:creationId xmlns:a16="http://schemas.microsoft.com/office/drawing/2014/main" id="{B1949F01-9E80-9E4A-AAC1-5D2D7A4EFE7E}"/>
                </a:ext>
              </a:extLst>
            </p:cNvPr>
            <p:cNvSpPr>
              <a:spLocks/>
            </p:cNvSpPr>
            <p:nvPr/>
          </p:nvSpPr>
          <p:spPr bwMode="auto">
            <a:xfrm>
              <a:off x="1376" y="1763"/>
              <a:ext cx="686" cy="877"/>
            </a:xfrm>
            <a:custGeom>
              <a:avLst/>
              <a:gdLst>
                <a:gd name="T0" fmla="*/ 38 w 1101"/>
                <a:gd name="T1" fmla="*/ 70 h 1077"/>
                <a:gd name="T2" fmla="*/ 39 w 1101"/>
                <a:gd name="T3" fmla="*/ 115 h 1077"/>
                <a:gd name="T4" fmla="*/ 37 w 1101"/>
                <a:gd name="T5" fmla="*/ 221 h 1077"/>
                <a:gd name="T6" fmla="*/ 34 w 1101"/>
                <a:gd name="T7" fmla="*/ 248 h 1077"/>
                <a:gd name="T8" fmla="*/ 31 w 1101"/>
                <a:gd name="T9" fmla="*/ 256 h 1077"/>
                <a:gd name="T10" fmla="*/ 22 w 1101"/>
                <a:gd name="T11" fmla="*/ 248 h 1077"/>
                <a:gd name="T12" fmla="*/ 18 w 1101"/>
                <a:gd name="T13" fmla="*/ 236 h 1077"/>
                <a:gd name="T14" fmla="*/ 17 w 1101"/>
                <a:gd name="T15" fmla="*/ 234 h 1077"/>
                <a:gd name="T16" fmla="*/ 12 w 1101"/>
                <a:gd name="T17" fmla="*/ 208 h 1077"/>
                <a:gd name="T18" fmla="*/ 9 w 1101"/>
                <a:gd name="T19" fmla="*/ 191 h 1077"/>
                <a:gd name="T20" fmla="*/ 4 w 1101"/>
                <a:gd name="T21" fmla="*/ 163 h 1077"/>
                <a:gd name="T22" fmla="*/ 1 w 1101"/>
                <a:gd name="T23" fmla="*/ 107 h 1077"/>
                <a:gd name="T24" fmla="*/ 1 w 1101"/>
                <a:gd name="T25" fmla="*/ 30 h 1077"/>
                <a:gd name="T26" fmla="*/ 7 w 1101"/>
                <a:gd name="T27" fmla="*/ 5 h 1077"/>
                <a:gd name="T28" fmla="*/ 8 w 1101"/>
                <a:gd name="T29" fmla="*/ 3 h 1077"/>
                <a:gd name="T30" fmla="*/ 16 w 1101"/>
                <a:gd name="T31" fmla="*/ 7 h 1077"/>
                <a:gd name="T32" fmla="*/ 21 w 1101"/>
                <a:gd name="T33" fmla="*/ 24 h 1077"/>
                <a:gd name="T34" fmla="*/ 25 w 1101"/>
                <a:gd name="T35" fmla="*/ 42 h 1077"/>
                <a:gd name="T36" fmla="*/ 28 w 1101"/>
                <a:gd name="T37" fmla="*/ 48 h 1077"/>
                <a:gd name="T38" fmla="*/ 38 w 1101"/>
                <a:gd name="T39" fmla="*/ 70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219" name="AutoShape 14">
              <a:extLst>
                <a:ext uri="{FF2B5EF4-FFF2-40B4-BE49-F238E27FC236}">
                  <a16:creationId xmlns:a16="http://schemas.microsoft.com/office/drawing/2014/main" id="{6B30D132-A141-9D4E-ADB3-556988CBF722}"/>
                </a:ext>
              </a:extLst>
            </p:cNvPr>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0" name="AutoShape 15">
              <a:extLst>
                <a:ext uri="{FF2B5EF4-FFF2-40B4-BE49-F238E27FC236}">
                  <a16:creationId xmlns:a16="http://schemas.microsoft.com/office/drawing/2014/main" id="{BDD7F733-4FC8-BB4F-AA82-E996CCB38604}"/>
                </a:ext>
              </a:extLst>
            </p:cNvPr>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1" name="AutoShape 16">
              <a:extLst>
                <a:ext uri="{FF2B5EF4-FFF2-40B4-BE49-F238E27FC236}">
                  <a16:creationId xmlns:a16="http://schemas.microsoft.com/office/drawing/2014/main" id="{B6D541AE-0A7D-1845-8D10-4341512E3B57}"/>
                </a:ext>
              </a:extLst>
            </p:cNvPr>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2" name="AutoShape 17">
              <a:extLst>
                <a:ext uri="{FF2B5EF4-FFF2-40B4-BE49-F238E27FC236}">
                  <a16:creationId xmlns:a16="http://schemas.microsoft.com/office/drawing/2014/main" id="{567D498C-3F84-9848-8627-0AF81669DF34}"/>
                </a:ext>
              </a:extLst>
            </p:cNvPr>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3" name="AutoShape 18">
              <a:extLst>
                <a:ext uri="{FF2B5EF4-FFF2-40B4-BE49-F238E27FC236}">
                  <a16:creationId xmlns:a16="http://schemas.microsoft.com/office/drawing/2014/main" id="{CD9C04B5-3B82-AE42-997D-336D3440C8B8}"/>
                </a:ext>
              </a:extLst>
            </p:cNvPr>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4" name="AutoShape 19">
              <a:extLst>
                <a:ext uri="{FF2B5EF4-FFF2-40B4-BE49-F238E27FC236}">
                  <a16:creationId xmlns:a16="http://schemas.microsoft.com/office/drawing/2014/main" id="{7C2750DE-5A73-1F46-8466-6C96A3C0678B}"/>
                </a:ext>
              </a:extLst>
            </p:cNvPr>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5" name="AutoShape 20">
              <a:extLst>
                <a:ext uri="{FF2B5EF4-FFF2-40B4-BE49-F238E27FC236}">
                  <a16:creationId xmlns:a16="http://schemas.microsoft.com/office/drawing/2014/main" id="{1E973A5E-D570-914B-957B-79D46219A89F}"/>
                </a:ext>
              </a:extLst>
            </p:cNvPr>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6" name="AutoShape 21">
              <a:extLst>
                <a:ext uri="{FF2B5EF4-FFF2-40B4-BE49-F238E27FC236}">
                  <a16:creationId xmlns:a16="http://schemas.microsoft.com/office/drawing/2014/main" id="{8EC36F4B-C24B-CE44-AB33-615123E29CC7}"/>
                </a:ext>
              </a:extLst>
            </p:cNvPr>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7" name="AutoShape 22">
              <a:extLst>
                <a:ext uri="{FF2B5EF4-FFF2-40B4-BE49-F238E27FC236}">
                  <a16:creationId xmlns:a16="http://schemas.microsoft.com/office/drawing/2014/main" id="{B5415ED5-B7AC-FA40-AE76-5ADB6E32CBEA}"/>
                </a:ext>
              </a:extLst>
            </p:cNvPr>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28" name="Freeform 23">
              <a:extLst>
                <a:ext uri="{FF2B5EF4-FFF2-40B4-BE49-F238E27FC236}">
                  <a16:creationId xmlns:a16="http://schemas.microsoft.com/office/drawing/2014/main" id="{DD3C5556-FA8E-AD49-94B1-09D9A8B87BE0}"/>
                </a:ext>
              </a:extLst>
            </p:cNvPr>
            <p:cNvSpPr>
              <a:spLocks/>
            </p:cNvSpPr>
            <p:nvPr/>
          </p:nvSpPr>
          <p:spPr bwMode="auto">
            <a:xfrm>
              <a:off x="1061" y="2373"/>
              <a:ext cx="573" cy="785"/>
            </a:xfrm>
            <a:custGeom>
              <a:avLst/>
              <a:gdLst>
                <a:gd name="T0" fmla="*/ 9 w 918"/>
                <a:gd name="T1" fmla="*/ 193 h 965"/>
                <a:gd name="T2" fmla="*/ 7 w 918"/>
                <a:gd name="T3" fmla="*/ 184 h 965"/>
                <a:gd name="T4" fmla="*/ 4 w 918"/>
                <a:gd name="T5" fmla="*/ 174 h 965"/>
                <a:gd name="T6" fmla="*/ 2 w 918"/>
                <a:gd name="T7" fmla="*/ 165 h 965"/>
                <a:gd name="T8" fmla="*/ 1 w 918"/>
                <a:gd name="T9" fmla="*/ 152 h 965"/>
                <a:gd name="T10" fmla="*/ 0 w 918"/>
                <a:gd name="T11" fmla="*/ 109 h 965"/>
                <a:gd name="T12" fmla="*/ 1 w 918"/>
                <a:gd name="T13" fmla="*/ 48 h 965"/>
                <a:gd name="T14" fmla="*/ 2 w 918"/>
                <a:gd name="T15" fmla="*/ 32 h 965"/>
                <a:gd name="T16" fmla="*/ 11 w 918"/>
                <a:gd name="T17" fmla="*/ 0 h 965"/>
                <a:gd name="T18" fmla="*/ 14 w 918"/>
                <a:gd name="T19" fmla="*/ 5 h 965"/>
                <a:gd name="T20" fmla="*/ 18 w 918"/>
                <a:gd name="T21" fmla="*/ 13 h 965"/>
                <a:gd name="T22" fmla="*/ 26 w 918"/>
                <a:gd name="T23" fmla="*/ 39 h 965"/>
                <a:gd name="T24" fmla="*/ 26 w 918"/>
                <a:gd name="T25" fmla="*/ 51 h 965"/>
                <a:gd name="T26" fmla="*/ 27 w 918"/>
                <a:gd name="T27" fmla="*/ 59 h 965"/>
                <a:gd name="T28" fmla="*/ 30 w 918"/>
                <a:gd name="T29" fmla="*/ 81 h 965"/>
                <a:gd name="T30" fmla="*/ 31 w 918"/>
                <a:gd name="T31" fmla="*/ 100 h 965"/>
                <a:gd name="T32" fmla="*/ 32 w 918"/>
                <a:gd name="T33" fmla="*/ 122 h 965"/>
                <a:gd name="T34" fmla="*/ 32 w 918"/>
                <a:gd name="T35" fmla="*/ 144 h 965"/>
                <a:gd name="T36" fmla="*/ 34 w 918"/>
                <a:gd name="T37" fmla="*/ 182 h 965"/>
                <a:gd name="T38" fmla="*/ 31 w 918"/>
                <a:gd name="T39" fmla="*/ 218 h 965"/>
                <a:gd name="T40" fmla="*/ 28 w 918"/>
                <a:gd name="T41" fmla="*/ 223 h 965"/>
                <a:gd name="T42" fmla="*/ 26 w 918"/>
                <a:gd name="T43" fmla="*/ 225 h 965"/>
                <a:gd name="T44" fmla="*/ 13 w 918"/>
                <a:gd name="T45" fmla="*/ 221 h 965"/>
                <a:gd name="T46" fmla="*/ 9 w 918"/>
                <a:gd name="T47" fmla="*/ 203 h 965"/>
                <a:gd name="T48" fmla="*/ 9 w 918"/>
                <a:gd name="T49" fmla="*/ 193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93229" name="Group 24">
              <a:extLst>
                <a:ext uri="{FF2B5EF4-FFF2-40B4-BE49-F238E27FC236}">
                  <a16:creationId xmlns:a16="http://schemas.microsoft.com/office/drawing/2014/main" id="{DEAB8152-A3DA-644F-B424-3B9D944302D2}"/>
                </a:ext>
              </a:extLst>
            </p:cNvPr>
            <p:cNvGrpSpPr>
              <a:grpSpLocks/>
            </p:cNvGrpSpPr>
            <p:nvPr/>
          </p:nvGrpSpPr>
          <p:grpSpPr bwMode="auto">
            <a:xfrm>
              <a:off x="551" y="1796"/>
              <a:ext cx="542" cy="954"/>
              <a:chOff x="551" y="1796"/>
              <a:chExt cx="542" cy="954"/>
            </a:xfrm>
          </p:grpSpPr>
          <p:sp>
            <p:nvSpPr>
              <p:cNvPr id="93230" name="AutoShape 25">
                <a:extLst>
                  <a:ext uri="{FF2B5EF4-FFF2-40B4-BE49-F238E27FC236}">
                    <a16:creationId xmlns:a16="http://schemas.microsoft.com/office/drawing/2014/main" id="{E2470366-AE1F-4948-B21F-91AE4D7A8034}"/>
                  </a:ext>
                </a:extLst>
              </p:cNvPr>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1" name="AutoShape 26">
                <a:extLst>
                  <a:ext uri="{FF2B5EF4-FFF2-40B4-BE49-F238E27FC236}">
                    <a16:creationId xmlns:a16="http://schemas.microsoft.com/office/drawing/2014/main" id="{94FF6109-297E-A444-A96C-9C9AF21FD2F1}"/>
                  </a:ext>
                </a:extLst>
              </p:cNvPr>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2" name="AutoShape 27">
                <a:extLst>
                  <a:ext uri="{FF2B5EF4-FFF2-40B4-BE49-F238E27FC236}">
                    <a16:creationId xmlns:a16="http://schemas.microsoft.com/office/drawing/2014/main" id="{0027C999-EB84-C640-99D6-AB4B4FDCCB26}"/>
                  </a:ext>
                </a:extLst>
              </p:cNvPr>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3" name="AutoShape 28">
                <a:extLst>
                  <a:ext uri="{FF2B5EF4-FFF2-40B4-BE49-F238E27FC236}">
                    <a16:creationId xmlns:a16="http://schemas.microsoft.com/office/drawing/2014/main" id="{0F3384BB-26D1-F646-939C-3B823B780A76}"/>
                  </a:ext>
                </a:extLst>
              </p:cNvPr>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4" name="AutoShape 29">
                <a:extLst>
                  <a:ext uri="{FF2B5EF4-FFF2-40B4-BE49-F238E27FC236}">
                    <a16:creationId xmlns:a16="http://schemas.microsoft.com/office/drawing/2014/main" id="{254F95D0-3679-8D41-AF0F-B7CC7E506035}"/>
                  </a:ext>
                </a:extLst>
              </p:cNvPr>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5" name="AutoShape 30">
                <a:extLst>
                  <a:ext uri="{FF2B5EF4-FFF2-40B4-BE49-F238E27FC236}">
                    <a16:creationId xmlns:a16="http://schemas.microsoft.com/office/drawing/2014/main" id="{8CB03A59-1170-A247-A64E-0AB06828CF6F}"/>
                  </a:ext>
                </a:extLst>
              </p:cNvPr>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6" name="AutoShape 31">
                <a:extLst>
                  <a:ext uri="{FF2B5EF4-FFF2-40B4-BE49-F238E27FC236}">
                    <a16:creationId xmlns:a16="http://schemas.microsoft.com/office/drawing/2014/main" id="{B76243AB-929A-C94E-B83B-038A785695B5}"/>
                  </a:ext>
                </a:extLst>
              </p:cNvPr>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7" name="AutoShape 32">
                <a:extLst>
                  <a:ext uri="{FF2B5EF4-FFF2-40B4-BE49-F238E27FC236}">
                    <a16:creationId xmlns:a16="http://schemas.microsoft.com/office/drawing/2014/main" id="{DADC797C-633D-2640-A001-D8672A5E27B8}"/>
                  </a:ext>
                </a:extLst>
              </p:cNvPr>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8" name="AutoShape 33">
                <a:extLst>
                  <a:ext uri="{FF2B5EF4-FFF2-40B4-BE49-F238E27FC236}">
                    <a16:creationId xmlns:a16="http://schemas.microsoft.com/office/drawing/2014/main" id="{C943B2EE-1B9F-4F4E-A4AC-CC0C68D63854}"/>
                  </a:ext>
                </a:extLst>
              </p:cNvPr>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39" name="AutoShape 34">
                <a:extLst>
                  <a:ext uri="{FF2B5EF4-FFF2-40B4-BE49-F238E27FC236}">
                    <a16:creationId xmlns:a16="http://schemas.microsoft.com/office/drawing/2014/main" id="{3FC69506-F1D9-EE41-96A3-DD530E4C9CA3}"/>
                  </a:ext>
                </a:extLst>
              </p:cNvPr>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40" name="Freeform 35">
                <a:extLst>
                  <a:ext uri="{FF2B5EF4-FFF2-40B4-BE49-F238E27FC236}">
                    <a16:creationId xmlns:a16="http://schemas.microsoft.com/office/drawing/2014/main" id="{6F8BCD9E-5C99-F748-A21D-5CAA5B4ECFA3}"/>
                  </a:ext>
                </a:extLst>
              </p:cNvPr>
              <p:cNvSpPr>
                <a:spLocks/>
              </p:cNvSpPr>
              <p:nvPr/>
            </p:nvSpPr>
            <p:spPr bwMode="auto">
              <a:xfrm>
                <a:off x="551" y="1796"/>
                <a:ext cx="542" cy="954"/>
              </a:xfrm>
              <a:custGeom>
                <a:avLst/>
                <a:gdLst>
                  <a:gd name="T0" fmla="*/ 27 w 869"/>
                  <a:gd name="T1" fmla="*/ 186 h 1173"/>
                  <a:gd name="T2" fmla="*/ 26 w 869"/>
                  <a:gd name="T3" fmla="*/ 222 h 1173"/>
                  <a:gd name="T4" fmla="*/ 24 w 869"/>
                  <a:gd name="T5" fmla="*/ 255 h 1173"/>
                  <a:gd name="T6" fmla="*/ 23 w 869"/>
                  <a:gd name="T7" fmla="*/ 268 h 1173"/>
                  <a:gd name="T8" fmla="*/ 23 w 869"/>
                  <a:gd name="T9" fmla="*/ 272 h 1173"/>
                  <a:gd name="T10" fmla="*/ 21 w 869"/>
                  <a:gd name="T11" fmla="*/ 276 h 1173"/>
                  <a:gd name="T12" fmla="*/ 11 w 869"/>
                  <a:gd name="T13" fmla="*/ 269 h 1173"/>
                  <a:gd name="T14" fmla="*/ 4 w 869"/>
                  <a:gd name="T15" fmla="*/ 252 h 1173"/>
                  <a:gd name="T16" fmla="*/ 1 w 869"/>
                  <a:gd name="T17" fmla="*/ 237 h 1173"/>
                  <a:gd name="T18" fmla="*/ 0 w 869"/>
                  <a:gd name="T19" fmla="*/ 225 h 1173"/>
                  <a:gd name="T20" fmla="*/ 2 w 869"/>
                  <a:gd name="T21" fmla="*/ 118 h 1173"/>
                  <a:gd name="T22" fmla="*/ 4 w 869"/>
                  <a:gd name="T23" fmla="*/ 55 h 1173"/>
                  <a:gd name="T24" fmla="*/ 6 w 869"/>
                  <a:gd name="T25" fmla="*/ 39 h 1173"/>
                  <a:gd name="T26" fmla="*/ 7 w 869"/>
                  <a:gd name="T27" fmla="*/ 32 h 1173"/>
                  <a:gd name="T28" fmla="*/ 11 w 869"/>
                  <a:gd name="T29" fmla="*/ 17 h 1173"/>
                  <a:gd name="T30" fmla="*/ 13 w 869"/>
                  <a:gd name="T31" fmla="*/ 11 h 1173"/>
                  <a:gd name="T32" fmla="*/ 16 w 869"/>
                  <a:gd name="T33" fmla="*/ 0 h 1173"/>
                  <a:gd name="T34" fmla="*/ 26 w 869"/>
                  <a:gd name="T35" fmla="*/ 20 h 1173"/>
                  <a:gd name="T36" fmla="*/ 29 w 869"/>
                  <a:gd name="T37" fmla="*/ 48 h 1173"/>
                  <a:gd name="T38" fmla="*/ 31 w 869"/>
                  <a:gd name="T39" fmla="*/ 59 h 1173"/>
                  <a:gd name="T40" fmla="*/ 32 w 869"/>
                  <a:gd name="T41" fmla="*/ 72 h 1173"/>
                  <a:gd name="T42" fmla="*/ 29 w 869"/>
                  <a:gd name="T43" fmla="*/ 167 h 1173"/>
                  <a:gd name="T44" fmla="*/ 27 w 869"/>
                  <a:gd name="T45" fmla="*/ 186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93189" name="Rectangle 36">
            <a:extLst>
              <a:ext uri="{FF2B5EF4-FFF2-40B4-BE49-F238E27FC236}">
                <a16:creationId xmlns:a16="http://schemas.microsoft.com/office/drawing/2014/main" id="{AA1B68F4-8F33-724D-83B8-40C10AE48099}"/>
              </a:ext>
            </a:extLst>
          </p:cNvPr>
          <p:cNvSpPr>
            <a:spLocks noChangeArrowheads="1"/>
          </p:cNvSpPr>
          <p:nvPr/>
        </p:nvSpPr>
        <p:spPr bwMode="auto">
          <a:xfrm>
            <a:off x="6326188" y="2678114"/>
            <a:ext cx="3751262" cy="334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93190" name="Group 37">
            <a:extLst>
              <a:ext uri="{FF2B5EF4-FFF2-40B4-BE49-F238E27FC236}">
                <a16:creationId xmlns:a16="http://schemas.microsoft.com/office/drawing/2014/main" id="{FE25BD92-5BAB-0746-924F-9B567944E582}"/>
              </a:ext>
            </a:extLst>
          </p:cNvPr>
          <p:cNvGrpSpPr>
            <a:grpSpLocks/>
          </p:cNvGrpSpPr>
          <p:nvPr/>
        </p:nvGrpSpPr>
        <p:grpSpPr bwMode="auto">
          <a:xfrm>
            <a:off x="6765926" y="3225801"/>
            <a:ext cx="2398713" cy="2214563"/>
            <a:chOff x="3302" y="2032"/>
            <a:chExt cx="1511" cy="1395"/>
          </a:xfrm>
        </p:grpSpPr>
        <p:sp>
          <p:nvSpPr>
            <p:cNvPr id="93193" name="AutoShape 38">
              <a:extLst>
                <a:ext uri="{FF2B5EF4-FFF2-40B4-BE49-F238E27FC236}">
                  <a16:creationId xmlns:a16="http://schemas.microsoft.com/office/drawing/2014/main" id="{A15B34A4-83DD-6E40-ADEE-924113FD78CD}"/>
                </a:ext>
              </a:extLst>
            </p:cNvPr>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4" name="AutoShape 39">
              <a:extLst>
                <a:ext uri="{FF2B5EF4-FFF2-40B4-BE49-F238E27FC236}">
                  <a16:creationId xmlns:a16="http://schemas.microsoft.com/office/drawing/2014/main" id="{02CDC639-C5ED-364B-85D2-58CF34139DB0}"/>
                </a:ext>
              </a:extLst>
            </p:cNvPr>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5" name="AutoShape 40">
              <a:extLst>
                <a:ext uri="{FF2B5EF4-FFF2-40B4-BE49-F238E27FC236}">
                  <a16:creationId xmlns:a16="http://schemas.microsoft.com/office/drawing/2014/main" id="{30F35BA2-EABA-2B40-B35F-1DAC5E95E0E5}"/>
                </a:ext>
              </a:extLst>
            </p:cNvPr>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6" name="AutoShape 41">
              <a:extLst>
                <a:ext uri="{FF2B5EF4-FFF2-40B4-BE49-F238E27FC236}">
                  <a16:creationId xmlns:a16="http://schemas.microsoft.com/office/drawing/2014/main" id="{9248AE18-C18C-AA40-9E5B-F4F434077999}"/>
                </a:ext>
              </a:extLst>
            </p:cNvPr>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7" name="AutoShape 42">
              <a:extLst>
                <a:ext uri="{FF2B5EF4-FFF2-40B4-BE49-F238E27FC236}">
                  <a16:creationId xmlns:a16="http://schemas.microsoft.com/office/drawing/2014/main" id="{A5392323-3CD2-424D-A31B-3E952A58C7CB}"/>
                </a:ext>
              </a:extLst>
            </p:cNvPr>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8" name="AutoShape 43">
              <a:extLst>
                <a:ext uri="{FF2B5EF4-FFF2-40B4-BE49-F238E27FC236}">
                  <a16:creationId xmlns:a16="http://schemas.microsoft.com/office/drawing/2014/main" id="{26F14458-9DC9-9D40-A93C-0C94533B260B}"/>
                </a:ext>
              </a:extLst>
            </p:cNvPr>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199" name="AutoShape 44">
              <a:extLst>
                <a:ext uri="{FF2B5EF4-FFF2-40B4-BE49-F238E27FC236}">
                  <a16:creationId xmlns:a16="http://schemas.microsoft.com/office/drawing/2014/main" id="{ACD2FF7D-3F18-D14B-87A5-0AFE93A15C10}"/>
                </a:ext>
              </a:extLst>
            </p:cNvPr>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0" name="AutoShape 45">
              <a:extLst>
                <a:ext uri="{FF2B5EF4-FFF2-40B4-BE49-F238E27FC236}">
                  <a16:creationId xmlns:a16="http://schemas.microsoft.com/office/drawing/2014/main" id="{0CC0A538-F219-7544-9368-C2D437330BD6}"/>
                </a:ext>
              </a:extLst>
            </p:cNvPr>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1" name="AutoShape 46">
              <a:extLst>
                <a:ext uri="{FF2B5EF4-FFF2-40B4-BE49-F238E27FC236}">
                  <a16:creationId xmlns:a16="http://schemas.microsoft.com/office/drawing/2014/main" id="{63E88CAC-34CC-1443-92C2-F40DA37244D4}"/>
                </a:ext>
              </a:extLst>
            </p:cNvPr>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2" name="AutoShape 47">
              <a:extLst>
                <a:ext uri="{FF2B5EF4-FFF2-40B4-BE49-F238E27FC236}">
                  <a16:creationId xmlns:a16="http://schemas.microsoft.com/office/drawing/2014/main" id="{1FDFBF76-6C5C-0849-B986-2777E0FC99F6}"/>
                </a:ext>
              </a:extLst>
            </p:cNvPr>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3" name="AutoShape 48">
              <a:extLst>
                <a:ext uri="{FF2B5EF4-FFF2-40B4-BE49-F238E27FC236}">
                  <a16:creationId xmlns:a16="http://schemas.microsoft.com/office/drawing/2014/main" id="{CE66520E-0D6E-164E-8D8B-3C3A05C2FB49}"/>
                </a:ext>
              </a:extLst>
            </p:cNvPr>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4" name="AutoShape 49">
              <a:extLst>
                <a:ext uri="{FF2B5EF4-FFF2-40B4-BE49-F238E27FC236}">
                  <a16:creationId xmlns:a16="http://schemas.microsoft.com/office/drawing/2014/main" id="{13D8D2B4-1036-1E49-8B1C-F862C12D71A0}"/>
                </a:ext>
              </a:extLst>
            </p:cNvPr>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5" name="AutoShape 50">
              <a:extLst>
                <a:ext uri="{FF2B5EF4-FFF2-40B4-BE49-F238E27FC236}">
                  <a16:creationId xmlns:a16="http://schemas.microsoft.com/office/drawing/2014/main" id="{786484E5-3BFB-E24F-846F-78FBEE40EA1A}"/>
                </a:ext>
              </a:extLst>
            </p:cNvPr>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3206" name="Freeform 51">
              <a:extLst>
                <a:ext uri="{FF2B5EF4-FFF2-40B4-BE49-F238E27FC236}">
                  <a16:creationId xmlns:a16="http://schemas.microsoft.com/office/drawing/2014/main" id="{57DD0592-E1AA-7F44-A358-5E0839B001FF}"/>
                </a:ext>
              </a:extLst>
            </p:cNvPr>
            <p:cNvSpPr>
              <a:spLocks/>
            </p:cNvSpPr>
            <p:nvPr/>
          </p:nvSpPr>
          <p:spPr bwMode="auto">
            <a:xfrm>
              <a:off x="4127" y="2032"/>
              <a:ext cx="686" cy="877"/>
            </a:xfrm>
            <a:custGeom>
              <a:avLst/>
              <a:gdLst>
                <a:gd name="T0" fmla="*/ 38 w 1101"/>
                <a:gd name="T1" fmla="*/ 70 h 1077"/>
                <a:gd name="T2" fmla="*/ 39 w 1101"/>
                <a:gd name="T3" fmla="*/ 115 h 1077"/>
                <a:gd name="T4" fmla="*/ 37 w 1101"/>
                <a:gd name="T5" fmla="*/ 221 h 1077"/>
                <a:gd name="T6" fmla="*/ 34 w 1101"/>
                <a:gd name="T7" fmla="*/ 248 h 1077"/>
                <a:gd name="T8" fmla="*/ 31 w 1101"/>
                <a:gd name="T9" fmla="*/ 256 h 1077"/>
                <a:gd name="T10" fmla="*/ 22 w 1101"/>
                <a:gd name="T11" fmla="*/ 248 h 1077"/>
                <a:gd name="T12" fmla="*/ 18 w 1101"/>
                <a:gd name="T13" fmla="*/ 236 h 1077"/>
                <a:gd name="T14" fmla="*/ 17 w 1101"/>
                <a:gd name="T15" fmla="*/ 234 h 1077"/>
                <a:gd name="T16" fmla="*/ 12 w 1101"/>
                <a:gd name="T17" fmla="*/ 208 h 1077"/>
                <a:gd name="T18" fmla="*/ 9 w 1101"/>
                <a:gd name="T19" fmla="*/ 191 h 1077"/>
                <a:gd name="T20" fmla="*/ 4 w 1101"/>
                <a:gd name="T21" fmla="*/ 163 h 1077"/>
                <a:gd name="T22" fmla="*/ 1 w 1101"/>
                <a:gd name="T23" fmla="*/ 107 h 1077"/>
                <a:gd name="T24" fmla="*/ 1 w 1101"/>
                <a:gd name="T25" fmla="*/ 30 h 1077"/>
                <a:gd name="T26" fmla="*/ 7 w 1101"/>
                <a:gd name="T27" fmla="*/ 5 h 1077"/>
                <a:gd name="T28" fmla="*/ 8 w 1101"/>
                <a:gd name="T29" fmla="*/ 3 h 1077"/>
                <a:gd name="T30" fmla="*/ 16 w 1101"/>
                <a:gd name="T31" fmla="*/ 7 h 1077"/>
                <a:gd name="T32" fmla="*/ 21 w 1101"/>
                <a:gd name="T33" fmla="*/ 24 h 1077"/>
                <a:gd name="T34" fmla="*/ 25 w 1101"/>
                <a:gd name="T35" fmla="*/ 42 h 1077"/>
                <a:gd name="T36" fmla="*/ 28 w 1101"/>
                <a:gd name="T37" fmla="*/ 48 h 1077"/>
                <a:gd name="T38" fmla="*/ 38 w 1101"/>
                <a:gd name="T39" fmla="*/ 70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207" name="Freeform 52">
              <a:extLst>
                <a:ext uri="{FF2B5EF4-FFF2-40B4-BE49-F238E27FC236}">
                  <a16:creationId xmlns:a16="http://schemas.microsoft.com/office/drawing/2014/main" id="{F5033599-C44A-B845-9795-16A5B9BBAD37}"/>
                </a:ext>
              </a:extLst>
            </p:cNvPr>
            <p:cNvSpPr>
              <a:spLocks/>
            </p:cNvSpPr>
            <p:nvPr/>
          </p:nvSpPr>
          <p:spPr bwMode="auto">
            <a:xfrm>
              <a:off x="3812" y="2642"/>
              <a:ext cx="573" cy="785"/>
            </a:xfrm>
            <a:custGeom>
              <a:avLst/>
              <a:gdLst>
                <a:gd name="T0" fmla="*/ 9 w 918"/>
                <a:gd name="T1" fmla="*/ 193 h 965"/>
                <a:gd name="T2" fmla="*/ 7 w 918"/>
                <a:gd name="T3" fmla="*/ 184 h 965"/>
                <a:gd name="T4" fmla="*/ 4 w 918"/>
                <a:gd name="T5" fmla="*/ 174 h 965"/>
                <a:gd name="T6" fmla="*/ 2 w 918"/>
                <a:gd name="T7" fmla="*/ 165 h 965"/>
                <a:gd name="T8" fmla="*/ 1 w 918"/>
                <a:gd name="T9" fmla="*/ 152 h 965"/>
                <a:gd name="T10" fmla="*/ 0 w 918"/>
                <a:gd name="T11" fmla="*/ 109 h 965"/>
                <a:gd name="T12" fmla="*/ 1 w 918"/>
                <a:gd name="T13" fmla="*/ 48 h 965"/>
                <a:gd name="T14" fmla="*/ 2 w 918"/>
                <a:gd name="T15" fmla="*/ 32 h 965"/>
                <a:gd name="T16" fmla="*/ 11 w 918"/>
                <a:gd name="T17" fmla="*/ 0 h 965"/>
                <a:gd name="T18" fmla="*/ 14 w 918"/>
                <a:gd name="T19" fmla="*/ 5 h 965"/>
                <a:gd name="T20" fmla="*/ 18 w 918"/>
                <a:gd name="T21" fmla="*/ 13 h 965"/>
                <a:gd name="T22" fmla="*/ 26 w 918"/>
                <a:gd name="T23" fmla="*/ 39 h 965"/>
                <a:gd name="T24" fmla="*/ 26 w 918"/>
                <a:gd name="T25" fmla="*/ 51 h 965"/>
                <a:gd name="T26" fmla="*/ 27 w 918"/>
                <a:gd name="T27" fmla="*/ 59 h 965"/>
                <a:gd name="T28" fmla="*/ 30 w 918"/>
                <a:gd name="T29" fmla="*/ 81 h 965"/>
                <a:gd name="T30" fmla="*/ 31 w 918"/>
                <a:gd name="T31" fmla="*/ 100 h 965"/>
                <a:gd name="T32" fmla="*/ 32 w 918"/>
                <a:gd name="T33" fmla="*/ 122 h 965"/>
                <a:gd name="T34" fmla="*/ 32 w 918"/>
                <a:gd name="T35" fmla="*/ 144 h 965"/>
                <a:gd name="T36" fmla="*/ 34 w 918"/>
                <a:gd name="T37" fmla="*/ 182 h 965"/>
                <a:gd name="T38" fmla="*/ 31 w 918"/>
                <a:gd name="T39" fmla="*/ 218 h 965"/>
                <a:gd name="T40" fmla="*/ 28 w 918"/>
                <a:gd name="T41" fmla="*/ 223 h 965"/>
                <a:gd name="T42" fmla="*/ 26 w 918"/>
                <a:gd name="T43" fmla="*/ 225 h 965"/>
                <a:gd name="T44" fmla="*/ 13 w 918"/>
                <a:gd name="T45" fmla="*/ 221 h 965"/>
                <a:gd name="T46" fmla="*/ 9 w 918"/>
                <a:gd name="T47" fmla="*/ 203 h 965"/>
                <a:gd name="T48" fmla="*/ 9 w 918"/>
                <a:gd name="T49" fmla="*/ 193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208" name="Freeform 53">
              <a:extLst>
                <a:ext uri="{FF2B5EF4-FFF2-40B4-BE49-F238E27FC236}">
                  <a16:creationId xmlns:a16="http://schemas.microsoft.com/office/drawing/2014/main" id="{CAB0AC3A-3369-F547-A588-C3F93F47DD99}"/>
                </a:ext>
              </a:extLst>
            </p:cNvPr>
            <p:cNvSpPr>
              <a:spLocks/>
            </p:cNvSpPr>
            <p:nvPr/>
          </p:nvSpPr>
          <p:spPr bwMode="auto">
            <a:xfrm>
              <a:off x="3302" y="2065"/>
              <a:ext cx="542" cy="954"/>
            </a:xfrm>
            <a:custGeom>
              <a:avLst/>
              <a:gdLst>
                <a:gd name="T0" fmla="*/ 27 w 869"/>
                <a:gd name="T1" fmla="*/ 186 h 1173"/>
                <a:gd name="T2" fmla="*/ 26 w 869"/>
                <a:gd name="T3" fmla="*/ 222 h 1173"/>
                <a:gd name="T4" fmla="*/ 24 w 869"/>
                <a:gd name="T5" fmla="*/ 255 h 1173"/>
                <a:gd name="T6" fmla="*/ 23 w 869"/>
                <a:gd name="T7" fmla="*/ 268 h 1173"/>
                <a:gd name="T8" fmla="*/ 23 w 869"/>
                <a:gd name="T9" fmla="*/ 272 h 1173"/>
                <a:gd name="T10" fmla="*/ 21 w 869"/>
                <a:gd name="T11" fmla="*/ 276 h 1173"/>
                <a:gd name="T12" fmla="*/ 11 w 869"/>
                <a:gd name="T13" fmla="*/ 269 h 1173"/>
                <a:gd name="T14" fmla="*/ 4 w 869"/>
                <a:gd name="T15" fmla="*/ 252 h 1173"/>
                <a:gd name="T16" fmla="*/ 1 w 869"/>
                <a:gd name="T17" fmla="*/ 237 h 1173"/>
                <a:gd name="T18" fmla="*/ 0 w 869"/>
                <a:gd name="T19" fmla="*/ 225 h 1173"/>
                <a:gd name="T20" fmla="*/ 2 w 869"/>
                <a:gd name="T21" fmla="*/ 118 h 1173"/>
                <a:gd name="T22" fmla="*/ 4 w 869"/>
                <a:gd name="T23" fmla="*/ 55 h 1173"/>
                <a:gd name="T24" fmla="*/ 6 w 869"/>
                <a:gd name="T25" fmla="*/ 39 h 1173"/>
                <a:gd name="T26" fmla="*/ 7 w 869"/>
                <a:gd name="T27" fmla="*/ 32 h 1173"/>
                <a:gd name="T28" fmla="*/ 11 w 869"/>
                <a:gd name="T29" fmla="*/ 17 h 1173"/>
                <a:gd name="T30" fmla="*/ 13 w 869"/>
                <a:gd name="T31" fmla="*/ 11 h 1173"/>
                <a:gd name="T32" fmla="*/ 16 w 869"/>
                <a:gd name="T33" fmla="*/ 0 h 1173"/>
                <a:gd name="T34" fmla="*/ 26 w 869"/>
                <a:gd name="T35" fmla="*/ 20 h 1173"/>
                <a:gd name="T36" fmla="*/ 29 w 869"/>
                <a:gd name="T37" fmla="*/ 48 h 1173"/>
                <a:gd name="T38" fmla="*/ 31 w 869"/>
                <a:gd name="T39" fmla="*/ 59 h 1173"/>
                <a:gd name="T40" fmla="*/ 32 w 869"/>
                <a:gd name="T41" fmla="*/ 72 h 1173"/>
                <a:gd name="T42" fmla="*/ 29 w 869"/>
                <a:gd name="T43" fmla="*/ 167 h 1173"/>
                <a:gd name="T44" fmla="*/ 27 w 869"/>
                <a:gd name="T45" fmla="*/ 186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3191" name="Text Box 54">
            <a:extLst>
              <a:ext uri="{FF2B5EF4-FFF2-40B4-BE49-F238E27FC236}">
                <a16:creationId xmlns:a16="http://schemas.microsoft.com/office/drawing/2014/main" id="{F5EE6BFA-D02B-1F47-BF7E-CD0DFF90684A}"/>
              </a:ext>
            </a:extLst>
          </p:cNvPr>
          <p:cNvSpPr txBox="1">
            <a:spLocks noChangeArrowheads="1"/>
          </p:cNvSpPr>
          <p:nvPr/>
        </p:nvSpPr>
        <p:spPr bwMode="auto">
          <a:xfrm>
            <a:off x="2987676" y="1897063"/>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Raw Data </a:t>
            </a:r>
          </a:p>
        </p:txBody>
      </p:sp>
      <p:sp>
        <p:nvSpPr>
          <p:cNvPr id="93192" name="Text Box 55">
            <a:extLst>
              <a:ext uri="{FF2B5EF4-FFF2-40B4-BE49-F238E27FC236}">
                <a16:creationId xmlns:a16="http://schemas.microsoft.com/office/drawing/2014/main" id="{D3E96ED8-4428-3042-A8A3-B5AAA6C73462}"/>
              </a:ext>
            </a:extLst>
          </p:cNvPr>
          <p:cNvSpPr txBox="1">
            <a:spLocks noChangeArrowheads="1"/>
          </p:cNvSpPr>
          <p:nvPr/>
        </p:nvSpPr>
        <p:spPr bwMode="auto">
          <a:xfrm>
            <a:off x="6567488" y="1839913"/>
            <a:ext cx="326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Cluster/Stratified Sample</a:t>
            </a:r>
          </a:p>
        </p:txBody>
      </p:sp>
      <p:sp>
        <p:nvSpPr>
          <p:cNvPr id="57" name="Rectangle 56">
            <a:extLst>
              <a:ext uri="{FF2B5EF4-FFF2-40B4-BE49-F238E27FC236}">
                <a16:creationId xmlns:a16="http://schemas.microsoft.com/office/drawing/2014/main" id="{91C7B36E-9E25-43AD-8539-206BBE0C53AF}"/>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681687D6-40FC-436E-BD55-C18254006BE0}"/>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655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61">
            <a:extLst>
              <a:ext uri="{FF2B5EF4-FFF2-40B4-BE49-F238E27FC236}">
                <a16:creationId xmlns:a16="http://schemas.microsoft.com/office/drawing/2014/main" id="{113FD993-A8E9-B343-B833-B8BE985BE2E0}"/>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455D5632-7E7F-E74B-9D34-088CB25C8378}" type="slidenum">
              <a:rPr lang="en-US" altLang="en-US" sz="1200"/>
              <a:pPr algn="l">
                <a:spcBef>
                  <a:spcPct val="0"/>
                </a:spcBef>
                <a:buClrTx/>
                <a:buSzTx/>
                <a:buFontTx/>
                <a:buNone/>
              </a:pPr>
              <a:t>66</a:t>
            </a:fld>
            <a:endParaRPr lang="en-US" altLang="en-US" sz="1200"/>
          </a:p>
        </p:txBody>
      </p:sp>
      <p:sp>
        <p:nvSpPr>
          <p:cNvPr id="95235" name="Rectangle 2">
            <a:extLst>
              <a:ext uri="{FF2B5EF4-FFF2-40B4-BE49-F238E27FC236}">
                <a16:creationId xmlns:a16="http://schemas.microsoft.com/office/drawing/2014/main" id="{8468E33E-0EA1-CA43-81F9-53F56FF04009}"/>
              </a:ext>
            </a:extLst>
          </p:cNvPr>
          <p:cNvSpPr>
            <a:spLocks noGrp="1" noChangeArrowheads="1"/>
          </p:cNvSpPr>
          <p:nvPr>
            <p:ph type="title" idx="4294967295"/>
          </p:nvPr>
        </p:nvSpPr>
        <p:spPr>
          <a:xfrm>
            <a:off x="365760" y="398311"/>
            <a:ext cx="10668000" cy="685800"/>
          </a:xfrm>
        </p:spPr>
        <p:txBody>
          <a:bodyPr>
            <a:normAutofit fontScale="90000"/>
          </a:bodyPr>
          <a:lstStyle/>
          <a:p>
            <a:pPr eaLnBrk="1" hangingPunct="1"/>
            <a:r>
              <a:rPr lang="en-US" altLang="en-US" b="1" dirty="0"/>
              <a:t>Nonparametric methods : Data Cube Aggregation</a:t>
            </a:r>
          </a:p>
        </p:txBody>
      </p:sp>
      <p:sp>
        <p:nvSpPr>
          <p:cNvPr id="95236" name="Rectangle 3">
            <a:extLst>
              <a:ext uri="{FF2B5EF4-FFF2-40B4-BE49-F238E27FC236}">
                <a16:creationId xmlns:a16="http://schemas.microsoft.com/office/drawing/2014/main" id="{AA505BD2-F5E0-5043-9BFA-09EC8A852946}"/>
              </a:ext>
            </a:extLst>
          </p:cNvPr>
          <p:cNvSpPr>
            <a:spLocks noGrp="1" noChangeArrowheads="1"/>
          </p:cNvSpPr>
          <p:nvPr>
            <p:ph type="body" idx="4294967295"/>
          </p:nvPr>
        </p:nvSpPr>
        <p:spPr>
          <a:xfrm>
            <a:off x="2419350" y="1371600"/>
            <a:ext cx="9772650" cy="5238750"/>
          </a:xfrm>
        </p:spPr>
        <p:txBody>
          <a:bodyPr>
            <a:normAutofit/>
          </a:bodyPr>
          <a:lstStyle/>
          <a:p>
            <a:pPr marL="63500" marR="177165" indent="456565" algn="just">
              <a:spcBef>
                <a:spcPts val="0"/>
              </a:spcBef>
              <a:spcAft>
                <a:spcPts val="0"/>
              </a:spcAft>
            </a:pP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cube</a:t>
            </a:r>
            <a:r>
              <a:rPr lang="en-US" sz="2400" spc="5" dirty="0">
                <a:effectLst/>
                <a:ea typeface="Times New Roman" panose="02020603050405020304" pitchFamily="18" charset="0"/>
              </a:rPr>
              <a:t> </a:t>
            </a:r>
            <a:r>
              <a:rPr lang="en-US" sz="2400" dirty="0">
                <a:effectLst/>
                <a:ea typeface="Times New Roman" panose="02020603050405020304" pitchFamily="18" charset="0"/>
              </a:rPr>
              <a:t>aggregation,</a:t>
            </a:r>
            <a:r>
              <a:rPr lang="en-US" sz="2400" spc="5" dirty="0">
                <a:effectLst/>
                <a:ea typeface="Times New Roman" panose="02020603050405020304" pitchFamily="18" charset="0"/>
              </a:rPr>
              <a:t> </a:t>
            </a:r>
            <a:r>
              <a:rPr lang="en-US" sz="2400" dirty="0">
                <a:effectLst/>
                <a:ea typeface="Times New Roman" panose="02020603050405020304" pitchFamily="18" charset="0"/>
              </a:rPr>
              <a:t>where</a:t>
            </a:r>
            <a:r>
              <a:rPr lang="en-US" sz="2400" spc="5" dirty="0">
                <a:effectLst/>
                <a:ea typeface="Times New Roman" panose="02020603050405020304" pitchFamily="18" charset="0"/>
              </a:rPr>
              <a:t> </a:t>
            </a:r>
            <a:r>
              <a:rPr lang="en-US" sz="2400" dirty="0">
                <a:effectLst/>
                <a:ea typeface="Times New Roman" panose="02020603050405020304" pitchFamily="18" charset="0"/>
              </a:rPr>
              <a:t>aggregation</a:t>
            </a:r>
            <a:r>
              <a:rPr lang="en-US" sz="2400" spc="5" dirty="0">
                <a:effectLst/>
                <a:ea typeface="Times New Roman" panose="02020603050405020304" pitchFamily="18" charset="0"/>
              </a:rPr>
              <a:t> </a:t>
            </a:r>
            <a:r>
              <a:rPr lang="en-US" sz="2400" dirty="0">
                <a:effectLst/>
                <a:ea typeface="Times New Roman" panose="02020603050405020304" pitchFamily="18" charset="0"/>
              </a:rPr>
              <a:t>operations</a:t>
            </a:r>
            <a:r>
              <a:rPr lang="en-US" sz="2400" spc="5" dirty="0">
                <a:effectLst/>
                <a:ea typeface="Times New Roman" panose="02020603050405020304" pitchFamily="18" charset="0"/>
              </a:rPr>
              <a:t> </a:t>
            </a:r>
            <a:r>
              <a:rPr lang="en-US" sz="2400" dirty="0">
                <a:effectLst/>
                <a:ea typeface="Times New Roman" panose="02020603050405020304" pitchFamily="18" charset="0"/>
              </a:rPr>
              <a:t>are</a:t>
            </a:r>
            <a:r>
              <a:rPr lang="en-US" sz="2400" spc="5" dirty="0">
                <a:effectLst/>
                <a:ea typeface="Times New Roman" panose="02020603050405020304" pitchFamily="18" charset="0"/>
              </a:rPr>
              <a:t> </a:t>
            </a:r>
            <a:r>
              <a:rPr lang="en-US" sz="2400" dirty="0">
                <a:effectLst/>
                <a:ea typeface="Times New Roman" panose="02020603050405020304" pitchFamily="18" charset="0"/>
              </a:rPr>
              <a:t>applied</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the</a:t>
            </a:r>
            <a:r>
              <a:rPr lang="en-US" sz="2400" spc="5" dirty="0">
                <a:effectLst/>
                <a:ea typeface="Times New Roman" panose="02020603050405020304" pitchFamily="18" charset="0"/>
              </a:rPr>
              <a:t> </a:t>
            </a: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for</a:t>
            </a:r>
            <a:r>
              <a:rPr lang="en-US" sz="2400" spc="-285" dirty="0">
                <a:effectLst/>
                <a:ea typeface="Times New Roman" panose="02020603050405020304" pitchFamily="18" charset="0"/>
              </a:rPr>
              <a:t> </a:t>
            </a:r>
            <a:r>
              <a:rPr lang="en-US" sz="2400" dirty="0">
                <a:effectLst/>
                <a:ea typeface="Times New Roman" panose="02020603050405020304" pitchFamily="18" charset="0"/>
              </a:rPr>
              <a:t>construction of a data cube. </a:t>
            </a:r>
          </a:p>
          <a:p>
            <a:pPr marL="63500" marR="177165" indent="0" algn="just">
              <a:spcBef>
                <a:spcPts val="0"/>
              </a:spcBef>
              <a:spcAft>
                <a:spcPts val="0"/>
              </a:spcAft>
              <a:buNone/>
            </a:pPr>
            <a:endParaRPr lang="en-US" sz="2400" dirty="0">
              <a:effectLst/>
              <a:ea typeface="Times New Roman" panose="02020603050405020304" pitchFamily="18" charset="0"/>
            </a:endParaRPr>
          </a:p>
          <a:p>
            <a:pPr marL="63500" marR="177165" indent="456565" algn="just">
              <a:spcBef>
                <a:spcPts val="0"/>
              </a:spcBef>
              <a:spcAft>
                <a:spcPts val="0"/>
              </a:spcAft>
            </a:pPr>
            <a:r>
              <a:rPr lang="en-US" sz="2400" dirty="0">
                <a:effectLst/>
                <a:ea typeface="Times New Roman" panose="02020603050405020304" pitchFamily="18" charset="0"/>
              </a:rPr>
              <a:t>Data cubes store multidimensional aggregated information. Each</a:t>
            </a:r>
            <a:r>
              <a:rPr lang="en-US" sz="2400" spc="5" dirty="0">
                <a:effectLst/>
                <a:ea typeface="Times New Roman" panose="02020603050405020304" pitchFamily="18" charset="0"/>
              </a:rPr>
              <a:t> </a:t>
            </a:r>
            <a:r>
              <a:rPr lang="en-US" sz="2400" dirty="0">
                <a:effectLst/>
                <a:ea typeface="Times New Roman" panose="02020603050405020304" pitchFamily="18" charset="0"/>
              </a:rPr>
              <a:t>cell holds an aggregate data value, corresponding to the data point in multidimensional space.</a:t>
            </a:r>
            <a:r>
              <a:rPr lang="en-US" sz="2400" spc="-285" dirty="0">
                <a:effectLst/>
                <a:ea typeface="Times New Roman" panose="02020603050405020304" pitchFamily="18" charset="0"/>
              </a:rPr>
              <a:t> </a:t>
            </a:r>
          </a:p>
          <a:p>
            <a:pPr marL="63500" marR="177165" indent="456565" algn="just">
              <a:spcBef>
                <a:spcPts val="0"/>
              </a:spcBef>
              <a:spcAft>
                <a:spcPts val="0"/>
              </a:spcAft>
            </a:pPr>
            <a:endParaRPr lang="en-US" sz="2400" spc="-285" dirty="0">
              <a:ea typeface="Times New Roman" panose="02020603050405020304" pitchFamily="18" charset="0"/>
            </a:endParaRPr>
          </a:p>
          <a:p>
            <a:pPr marL="63500" marR="177165" indent="456565" algn="just">
              <a:spcBef>
                <a:spcPts val="0"/>
              </a:spcBef>
              <a:spcAft>
                <a:spcPts val="0"/>
              </a:spcAft>
            </a:pPr>
            <a:r>
              <a:rPr lang="en-US" sz="2400" dirty="0">
                <a:effectLst/>
                <a:ea typeface="Times New Roman" panose="02020603050405020304" pitchFamily="18" charset="0"/>
              </a:rPr>
              <a:t>Concept</a:t>
            </a:r>
            <a:r>
              <a:rPr lang="en-US" sz="2400" spc="5" dirty="0">
                <a:effectLst/>
                <a:ea typeface="Times New Roman" panose="02020603050405020304" pitchFamily="18" charset="0"/>
              </a:rPr>
              <a:t> </a:t>
            </a:r>
            <a:r>
              <a:rPr lang="en-US" sz="2400" dirty="0">
                <a:effectLst/>
                <a:ea typeface="Times New Roman" panose="02020603050405020304" pitchFamily="18" charset="0"/>
              </a:rPr>
              <a:t>hierarchies may exist</a:t>
            </a:r>
            <a:r>
              <a:rPr lang="en-US" sz="2400" spc="5" dirty="0">
                <a:effectLst/>
                <a:ea typeface="Times New Roman" panose="02020603050405020304" pitchFamily="18" charset="0"/>
              </a:rPr>
              <a:t> </a:t>
            </a:r>
            <a:r>
              <a:rPr lang="en-US" sz="2400" dirty="0">
                <a:effectLst/>
                <a:ea typeface="Times New Roman" panose="02020603050405020304" pitchFamily="18" charset="0"/>
              </a:rPr>
              <a:t>for each attribute, allowing the analysis</a:t>
            </a:r>
            <a:r>
              <a:rPr lang="en-US" sz="2400" spc="5" dirty="0">
                <a:effectLst/>
                <a:ea typeface="Times New Roman" panose="02020603050405020304" pitchFamily="18" charset="0"/>
              </a:rPr>
              <a:t> </a:t>
            </a:r>
            <a:r>
              <a:rPr lang="en-US" sz="2400" dirty="0">
                <a:effectLst/>
                <a:ea typeface="Times New Roman" panose="02020603050405020304" pitchFamily="18" charset="0"/>
              </a:rPr>
              <a:t>of data at</a:t>
            </a:r>
            <a:r>
              <a:rPr lang="en-US" sz="2400" spc="300" dirty="0">
                <a:effectLst/>
                <a:ea typeface="Times New Roman" panose="02020603050405020304" pitchFamily="18" charset="0"/>
              </a:rPr>
              <a:t> </a:t>
            </a:r>
            <a:r>
              <a:rPr lang="en-US" sz="2400" dirty="0">
                <a:effectLst/>
                <a:ea typeface="Times New Roman" panose="02020603050405020304" pitchFamily="18" charset="0"/>
              </a:rPr>
              <a:t>multiple</a:t>
            </a:r>
            <a:r>
              <a:rPr lang="en-US" sz="2400" spc="5" dirty="0">
                <a:effectLst/>
                <a:ea typeface="Times New Roman" panose="02020603050405020304" pitchFamily="18" charset="0"/>
              </a:rPr>
              <a:t> </a:t>
            </a:r>
            <a:r>
              <a:rPr lang="en-US" sz="2400" dirty="0">
                <a:effectLst/>
                <a:ea typeface="Times New Roman" panose="02020603050405020304" pitchFamily="18" charset="0"/>
              </a:rPr>
              <a:t>level</a:t>
            </a:r>
            <a:r>
              <a:rPr lang="en-US" sz="2400" spc="5" dirty="0">
                <a:effectLst/>
                <a:ea typeface="Times New Roman" panose="02020603050405020304" pitchFamily="18" charset="0"/>
              </a:rPr>
              <a:t> </a:t>
            </a:r>
            <a:r>
              <a:rPr lang="en-US" sz="2400" dirty="0">
                <a:effectLst/>
                <a:ea typeface="Times New Roman" panose="02020603050405020304" pitchFamily="18" charset="0"/>
              </a:rPr>
              <a:t>of</a:t>
            </a:r>
            <a:r>
              <a:rPr lang="en-US" sz="2400" spc="5" dirty="0">
                <a:effectLst/>
                <a:ea typeface="Times New Roman" panose="02020603050405020304" pitchFamily="18" charset="0"/>
              </a:rPr>
              <a:t> </a:t>
            </a:r>
            <a:r>
              <a:rPr lang="en-US" sz="2400" dirty="0">
                <a:effectLst/>
                <a:ea typeface="Times New Roman" panose="02020603050405020304" pitchFamily="18" charset="0"/>
              </a:rPr>
              <a:t>abstraction.</a:t>
            </a:r>
            <a:r>
              <a:rPr lang="en-US" sz="2400" spc="5" dirty="0">
                <a:effectLst/>
                <a:ea typeface="Times New Roman" panose="02020603050405020304" pitchFamily="18" charset="0"/>
              </a:rPr>
              <a:t> </a:t>
            </a:r>
          </a:p>
          <a:p>
            <a:pPr marL="63500" marR="177165" indent="0" algn="just">
              <a:spcBef>
                <a:spcPts val="0"/>
              </a:spcBef>
              <a:spcAft>
                <a:spcPts val="0"/>
              </a:spcAft>
              <a:buNone/>
            </a:pPr>
            <a:endParaRPr lang="en-US" sz="2400" spc="5" dirty="0">
              <a:effectLst/>
              <a:ea typeface="Times New Roman" panose="02020603050405020304" pitchFamily="18" charset="0"/>
            </a:endParaRPr>
          </a:p>
          <a:p>
            <a:pPr marL="63500" marR="177165" indent="456565" algn="just">
              <a:spcBef>
                <a:spcPts val="0"/>
              </a:spcBef>
              <a:spcAft>
                <a:spcPts val="0"/>
              </a:spcAft>
            </a:pPr>
            <a:r>
              <a:rPr lang="en-US" sz="2400" dirty="0">
                <a:effectLst/>
                <a:ea typeface="Times New Roman" panose="02020603050405020304" pitchFamily="18" charset="0"/>
              </a:rPr>
              <a:t>Data</a:t>
            </a:r>
            <a:r>
              <a:rPr lang="en-US" sz="2400" spc="5" dirty="0">
                <a:effectLst/>
                <a:ea typeface="Times New Roman" panose="02020603050405020304" pitchFamily="18" charset="0"/>
              </a:rPr>
              <a:t> </a:t>
            </a:r>
            <a:r>
              <a:rPr lang="en-US" sz="2400" dirty="0">
                <a:effectLst/>
                <a:ea typeface="Times New Roman" panose="02020603050405020304" pitchFamily="18" charset="0"/>
              </a:rPr>
              <a:t>cubes</a:t>
            </a:r>
            <a:r>
              <a:rPr lang="en-US" sz="2400" spc="5" dirty="0">
                <a:effectLst/>
                <a:ea typeface="Times New Roman" panose="02020603050405020304" pitchFamily="18" charset="0"/>
              </a:rPr>
              <a:t> </a:t>
            </a:r>
            <a:r>
              <a:rPr lang="en-US" sz="2400" dirty="0">
                <a:effectLst/>
                <a:ea typeface="Times New Roman" panose="02020603050405020304" pitchFamily="18" charset="0"/>
              </a:rPr>
              <a:t>provide</a:t>
            </a:r>
            <a:r>
              <a:rPr lang="en-US" sz="2400" spc="5" dirty="0">
                <a:effectLst/>
                <a:ea typeface="Times New Roman" panose="02020603050405020304" pitchFamily="18" charset="0"/>
              </a:rPr>
              <a:t> </a:t>
            </a:r>
            <a:r>
              <a:rPr lang="en-US" sz="2400" dirty="0">
                <a:effectLst/>
                <a:ea typeface="Times New Roman" panose="02020603050405020304" pitchFamily="18" charset="0"/>
              </a:rPr>
              <a:t>fast</a:t>
            </a:r>
            <a:r>
              <a:rPr lang="en-US" sz="2400" spc="5" dirty="0">
                <a:effectLst/>
                <a:ea typeface="Times New Roman" panose="02020603050405020304" pitchFamily="18" charset="0"/>
              </a:rPr>
              <a:t> </a:t>
            </a:r>
            <a:r>
              <a:rPr lang="en-US" sz="2400" dirty="0">
                <a:effectLst/>
                <a:ea typeface="Times New Roman" panose="02020603050405020304" pitchFamily="18" charset="0"/>
              </a:rPr>
              <a:t>access</a:t>
            </a:r>
            <a:r>
              <a:rPr lang="en-US" sz="2400" spc="5" dirty="0">
                <a:effectLst/>
                <a:ea typeface="Times New Roman" panose="02020603050405020304" pitchFamily="18" charset="0"/>
              </a:rPr>
              <a:t> </a:t>
            </a:r>
            <a:r>
              <a:rPr lang="en-US" sz="2400" dirty="0">
                <a:effectLst/>
                <a:ea typeface="Times New Roman" panose="02020603050405020304" pitchFamily="18" charset="0"/>
              </a:rPr>
              <a:t>to</a:t>
            </a:r>
            <a:r>
              <a:rPr lang="en-US" sz="2400" spc="5" dirty="0">
                <a:effectLst/>
                <a:ea typeface="Times New Roman" panose="02020603050405020304" pitchFamily="18" charset="0"/>
              </a:rPr>
              <a:t> </a:t>
            </a:r>
            <a:r>
              <a:rPr lang="en-US" sz="2400" dirty="0">
                <a:effectLst/>
                <a:ea typeface="Times New Roman" panose="02020603050405020304" pitchFamily="18" charset="0"/>
              </a:rPr>
              <a:t>pre</a:t>
            </a:r>
            <a:r>
              <a:rPr lang="en-US" sz="2400" spc="5" dirty="0">
                <a:effectLst/>
                <a:ea typeface="Times New Roman" panose="02020603050405020304" pitchFamily="18" charset="0"/>
              </a:rPr>
              <a:t> </a:t>
            </a:r>
            <a:r>
              <a:rPr lang="en-US" sz="2400" dirty="0">
                <a:effectLst/>
                <a:ea typeface="Times New Roman" panose="02020603050405020304" pitchFamily="18" charset="0"/>
              </a:rPr>
              <a:t>computed</a:t>
            </a:r>
            <a:r>
              <a:rPr lang="en-US" sz="2400" spc="5" dirty="0">
                <a:effectLst/>
                <a:ea typeface="Times New Roman" panose="02020603050405020304" pitchFamily="18" charset="0"/>
              </a:rPr>
              <a:t> </a:t>
            </a:r>
            <a:r>
              <a:rPr lang="en-US" sz="2400" dirty="0">
                <a:effectLst/>
                <a:ea typeface="Times New Roman" panose="02020603050405020304" pitchFamily="18" charset="0"/>
              </a:rPr>
              <a:t>summarized</a:t>
            </a:r>
            <a:r>
              <a:rPr lang="en-US" sz="2400" spc="300" dirty="0">
                <a:effectLst/>
                <a:ea typeface="Times New Roman" panose="02020603050405020304" pitchFamily="18" charset="0"/>
              </a:rPr>
              <a:t> </a:t>
            </a:r>
            <a:r>
              <a:rPr lang="en-US" sz="2400" dirty="0">
                <a:effectLst/>
                <a:ea typeface="Times New Roman" panose="02020603050405020304" pitchFamily="18" charset="0"/>
              </a:rPr>
              <a:t>data,</a:t>
            </a:r>
            <a:r>
              <a:rPr lang="en-US" sz="2400" spc="-285" dirty="0">
                <a:effectLst/>
                <a:ea typeface="Times New Roman" panose="02020603050405020304" pitchFamily="18" charset="0"/>
              </a:rPr>
              <a:t> </a:t>
            </a:r>
            <a:r>
              <a:rPr lang="en-US" sz="2400" dirty="0">
                <a:effectLst/>
                <a:ea typeface="Times New Roman" panose="02020603050405020304" pitchFamily="18" charset="0"/>
              </a:rPr>
              <a:t>thereby</a:t>
            </a:r>
            <a:r>
              <a:rPr lang="en-US" sz="2400" spc="-30" dirty="0">
                <a:effectLst/>
                <a:ea typeface="Times New Roman" panose="02020603050405020304" pitchFamily="18" charset="0"/>
              </a:rPr>
              <a:t> </a:t>
            </a:r>
            <a:r>
              <a:rPr lang="en-US" sz="2400" dirty="0">
                <a:effectLst/>
                <a:ea typeface="Times New Roman" panose="02020603050405020304" pitchFamily="18" charset="0"/>
              </a:rPr>
              <a:t>benefiting</a:t>
            </a:r>
            <a:r>
              <a:rPr lang="en-US" sz="2400" spc="-10" dirty="0">
                <a:effectLst/>
                <a:ea typeface="Times New Roman" panose="02020603050405020304" pitchFamily="18" charset="0"/>
              </a:rPr>
              <a:t> </a:t>
            </a:r>
            <a:r>
              <a:rPr lang="en-US" sz="2400" dirty="0">
                <a:effectLst/>
                <a:ea typeface="Times New Roman" panose="02020603050405020304" pitchFamily="18" charset="0"/>
              </a:rPr>
              <a:t>on-line</a:t>
            </a:r>
            <a:r>
              <a:rPr lang="en-US" sz="2400" spc="-5" dirty="0">
                <a:effectLst/>
                <a:ea typeface="Times New Roman" panose="02020603050405020304" pitchFamily="18" charset="0"/>
              </a:rPr>
              <a:t> </a:t>
            </a:r>
            <a:r>
              <a:rPr lang="en-US" sz="2400" dirty="0">
                <a:effectLst/>
                <a:ea typeface="Times New Roman" panose="02020603050405020304" pitchFamily="18" charset="0"/>
              </a:rPr>
              <a:t>analytical processing</a:t>
            </a:r>
            <a:r>
              <a:rPr lang="en-US" sz="2400" spc="-15" dirty="0">
                <a:effectLst/>
                <a:ea typeface="Times New Roman" panose="02020603050405020304" pitchFamily="18" charset="0"/>
              </a:rPr>
              <a:t> </a:t>
            </a:r>
            <a:r>
              <a:rPr lang="en-US" sz="2400" dirty="0">
                <a:effectLst/>
                <a:ea typeface="Times New Roman" panose="02020603050405020304" pitchFamily="18" charset="0"/>
              </a:rPr>
              <a:t>as</a:t>
            </a:r>
            <a:r>
              <a:rPr lang="en-US" sz="2400" spc="10" dirty="0">
                <a:effectLst/>
                <a:ea typeface="Times New Roman" panose="02020603050405020304" pitchFamily="18" charset="0"/>
              </a:rPr>
              <a:t> </a:t>
            </a:r>
            <a:r>
              <a:rPr lang="en-US" sz="2400" dirty="0">
                <a:effectLst/>
                <a:ea typeface="Times New Roman" panose="02020603050405020304" pitchFamily="18" charset="0"/>
              </a:rPr>
              <a:t>well as data</a:t>
            </a:r>
            <a:r>
              <a:rPr lang="en-US" sz="2400" spc="-10" dirty="0">
                <a:effectLst/>
                <a:ea typeface="Times New Roman" panose="02020603050405020304" pitchFamily="18" charset="0"/>
              </a:rPr>
              <a:t> </a:t>
            </a:r>
            <a:r>
              <a:rPr lang="en-US" sz="2400" dirty="0">
                <a:effectLst/>
                <a:ea typeface="Times New Roman" panose="02020603050405020304" pitchFamily="18" charset="0"/>
              </a:rPr>
              <a:t>mining.</a:t>
            </a:r>
          </a:p>
        </p:txBody>
      </p:sp>
      <p:sp>
        <p:nvSpPr>
          <p:cNvPr id="5" name="Rectangle 4">
            <a:extLst>
              <a:ext uri="{FF2B5EF4-FFF2-40B4-BE49-F238E27FC236}">
                <a16:creationId xmlns:a16="http://schemas.microsoft.com/office/drawing/2014/main" id="{C14D3E46-2910-4D2E-A3C7-968E07BA1038}"/>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B9E77D1-8A26-41BF-9EB1-26A5443A9AD5}"/>
              </a:ext>
            </a:extLst>
          </p:cNvPr>
          <p:cNvCxnSpPr/>
          <p:nvPr/>
        </p:nvCxnSpPr>
        <p:spPr>
          <a:xfrm>
            <a:off x="152400" y="12827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423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61">
            <a:extLst>
              <a:ext uri="{FF2B5EF4-FFF2-40B4-BE49-F238E27FC236}">
                <a16:creationId xmlns:a16="http://schemas.microsoft.com/office/drawing/2014/main" id="{113FD993-A8E9-B343-B833-B8BE985BE2E0}"/>
              </a:ext>
            </a:extLst>
          </p:cNvPr>
          <p:cNvSpPr>
            <a:spLocks noGrp="1" noChangeArrowheads="1"/>
          </p:cNvSpPr>
          <p:nvPr>
            <p:ph type="sldNum" sz="quarter" idx="12"/>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l">
              <a:spcBef>
                <a:spcPct val="0"/>
              </a:spcBef>
              <a:buClrTx/>
              <a:buSzTx/>
              <a:buFontTx/>
              <a:buNone/>
            </a:pPr>
            <a:fld id="{455D5632-7E7F-E74B-9D34-088CB25C8378}" type="slidenum">
              <a:rPr lang="en-US" altLang="en-US" sz="1200"/>
              <a:pPr algn="l">
                <a:spcBef>
                  <a:spcPct val="0"/>
                </a:spcBef>
                <a:buClrTx/>
                <a:buSzTx/>
                <a:buFontTx/>
                <a:buNone/>
              </a:pPr>
              <a:t>67</a:t>
            </a:fld>
            <a:endParaRPr lang="en-US" altLang="en-US" sz="1200"/>
          </a:p>
        </p:txBody>
      </p:sp>
      <p:sp>
        <p:nvSpPr>
          <p:cNvPr id="95235" name="Rectangle 2">
            <a:extLst>
              <a:ext uri="{FF2B5EF4-FFF2-40B4-BE49-F238E27FC236}">
                <a16:creationId xmlns:a16="http://schemas.microsoft.com/office/drawing/2014/main" id="{8468E33E-0EA1-CA43-81F9-53F56FF04009}"/>
              </a:ext>
            </a:extLst>
          </p:cNvPr>
          <p:cNvSpPr>
            <a:spLocks noGrp="1" noChangeArrowheads="1"/>
          </p:cNvSpPr>
          <p:nvPr>
            <p:ph type="title" idx="4294967295"/>
          </p:nvPr>
        </p:nvSpPr>
        <p:spPr>
          <a:xfrm>
            <a:off x="497804" y="237721"/>
            <a:ext cx="10668000" cy="685800"/>
          </a:xfrm>
        </p:spPr>
        <p:txBody>
          <a:bodyPr>
            <a:normAutofit fontScale="90000"/>
          </a:bodyPr>
          <a:lstStyle/>
          <a:p>
            <a:pPr eaLnBrk="1" hangingPunct="1"/>
            <a:r>
              <a:rPr lang="en-US" altLang="en-US" b="1" dirty="0"/>
              <a:t>Nonparametric methods : Data Cube Aggregation</a:t>
            </a:r>
          </a:p>
        </p:txBody>
      </p:sp>
      <p:sp>
        <p:nvSpPr>
          <p:cNvPr id="95236" name="Rectangle 3">
            <a:extLst>
              <a:ext uri="{FF2B5EF4-FFF2-40B4-BE49-F238E27FC236}">
                <a16:creationId xmlns:a16="http://schemas.microsoft.com/office/drawing/2014/main" id="{AA505BD2-F5E0-5043-9BFA-09EC8A852946}"/>
              </a:ext>
            </a:extLst>
          </p:cNvPr>
          <p:cNvSpPr>
            <a:spLocks noGrp="1" noChangeArrowheads="1"/>
          </p:cNvSpPr>
          <p:nvPr>
            <p:ph type="body" idx="4294967295"/>
          </p:nvPr>
        </p:nvSpPr>
        <p:spPr>
          <a:xfrm>
            <a:off x="0" y="855663"/>
            <a:ext cx="11050588" cy="5621337"/>
          </a:xfrm>
        </p:spPr>
        <p:txBody>
          <a:bodyPr>
            <a:normAutofit/>
          </a:bodyPr>
          <a:lstStyle/>
          <a:p>
            <a:pPr marL="63500" marR="0" algn="just">
              <a:spcBef>
                <a:spcPts val="5"/>
              </a:spcBef>
              <a:spcAft>
                <a:spcPts val="0"/>
              </a:spcAft>
            </a:pPr>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cube can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 created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three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ways:</a:t>
            </a:r>
          </a:p>
          <a:p>
            <a:pPr marL="1600200" marR="176530" lvl="3" indent="-228600">
              <a:lnSpc>
                <a:spcPct val="113000"/>
              </a:lnSpc>
              <a:spcBef>
                <a:spcPts val="10"/>
              </a:spcBef>
              <a:spcAft>
                <a:spcPts val="0"/>
              </a:spcAft>
              <a:buSzPts val="1200"/>
              <a:buFont typeface="Symbol" panose="05050102010706020507" pitchFamily="18" charset="2"/>
              <a:buChar char=""/>
              <a:tabLst>
                <a:tab pos="520700" algn="l"/>
                <a:tab pos="521335" algn="l"/>
              </a:tabLst>
            </a:pPr>
            <a:r>
              <a:rPr lang="en-US" sz="2000" b="1" dirty="0">
                <a:effectLst/>
                <a:latin typeface="Times New Roman" panose="02020603050405020304" pitchFamily="18" charset="0"/>
                <a:ea typeface="Symbol" panose="05050102010706020507" pitchFamily="18" charset="2"/>
                <a:cs typeface="Symbol" panose="05050102010706020507" pitchFamily="18" charset="2"/>
              </a:rPr>
              <a:t>Based cuboid-</a:t>
            </a:r>
            <a:r>
              <a:rPr lang="en-US" sz="2000" b="1"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created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at the lowest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level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 abstraction 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referred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base</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cuboid.</a:t>
            </a:r>
          </a:p>
          <a:p>
            <a:pPr marL="1600200" marR="177800" lvl="3" indent="-228600">
              <a:lnSpc>
                <a:spcPct val="113000"/>
              </a:lnSpc>
              <a:spcBef>
                <a:spcPts val="15"/>
              </a:spcBef>
              <a:spcAft>
                <a:spcPts val="0"/>
              </a:spcAft>
              <a:buSzPts val="1200"/>
              <a:buFont typeface="Symbol" panose="05050102010706020507" pitchFamily="18" charset="2"/>
              <a:buChar char=""/>
              <a:tabLst>
                <a:tab pos="520700" algn="l"/>
                <a:tab pos="521335" algn="l"/>
              </a:tabLst>
            </a:pPr>
            <a:r>
              <a:rPr lang="en-US" sz="2000" b="1" dirty="0">
                <a:effectLst/>
                <a:latin typeface="Times New Roman" panose="02020603050405020304" pitchFamily="18" charset="0"/>
                <a:ea typeface="Symbol" panose="05050102010706020507" pitchFamily="18" charset="2"/>
                <a:cs typeface="Symbol" panose="05050102010706020507" pitchFamily="18" charset="2"/>
              </a:rPr>
              <a:t>Lattice</a:t>
            </a:r>
            <a:r>
              <a:rPr lang="en-US" sz="2000" b="1" spc="235" dirty="0">
                <a:effectLst/>
                <a:latin typeface="Times New Roman" panose="02020603050405020304" pitchFamily="18" charset="0"/>
                <a:ea typeface="Symbol" panose="05050102010706020507" pitchFamily="18" charset="2"/>
                <a:cs typeface="Symbol" panose="05050102010706020507" pitchFamily="18" charset="2"/>
              </a:rPr>
              <a:t> </a:t>
            </a:r>
            <a:r>
              <a:rPr lang="en-US" sz="2000" b="1" dirty="0">
                <a:effectLst/>
                <a:latin typeface="Times New Roman" panose="02020603050405020304" pitchFamily="18" charset="0"/>
                <a:ea typeface="Symbol" panose="05050102010706020507" pitchFamily="18" charset="2"/>
                <a:cs typeface="Symbol" panose="05050102010706020507" pitchFamily="18" charset="2"/>
              </a:rPr>
              <a:t>of</a:t>
            </a:r>
            <a:r>
              <a:rPr lang="en-US" sz="2000" b="1"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b="1" dirty="0">
                <a:effectLst/>
                <a:latin typeface="Times New Roman" panose="02020603050405020304" pitchFamily="18" charset="0"/>
                <a:ea typeface="Symbol" panose="05050102010706020507" pitchFamily="18" charset="2"/>
                <a:cs typeface="Symbol" panose="05050102010706020507" pitchFamily="18" charset="2"/>
              </a:rPr>
              <a:t>cuboids-</a:t>
            </a:r>
            <a:r>
              <a:rPr lang="en-US" sz="2000" b="1"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Data</a:t>
            </a:r>
            <a:r>
              <a:rPr lang="en-US" sz="20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cubes</a:t>
            </a:r>
            <a:r>
              <a:rPr lang="en-US" sz="2000" spc="2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created</a:t>
            </a:r>
            <a:r>
              <a:rPr lang="en-US" sz="20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for</a:t>
            </a:r>
            <a:r>
              <a:rPr lang="en-US" sz="20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varying</a:t>
            </a:r>
            <a:r>
              <a:rPr lang="en-US" sz="20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levels</a:t>
            </a:r>
            <a:r>
              <a:rPr lang="en-US" sz="2000" spc="2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abstraction</a:t>
            </a:r>
            <a:r>
              <a:rPr lang="en-US" sz="2000" spc="2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are</a:t>
            </a:r>
            <a:r>
              <a:rPr lang="en-US" sz="2000" spc="2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often</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referred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as cuboids.</a:t>
            </a:r>
          </a:p>
          <a:p>
            <a:pPr marL="1600200" marR="0" lvl="3" indent="-228600">
              <a:spcBef>
                <a:spcPts val="0"/>
              </a:spcBef>
              <a:spcAft>
                <a:spcPts val="0"/>
              </a:spcAft>
              <a:buSzPts val="1200"/>
              <a:buFont typeface="Symbol" panose="05050102010706020507" pitchFamily="18" charset="2"/>
              <a:buChar char=""/>
              <a:tabLst>
                <a:tab pos="520700" algn="l"/>
                <a:tab pos="521335" algn="l"/>
              </a:tabLst>
            </a:pPr>
            <a:r>
              <a:rPr lang="en-US" sz="2000" b="1" dirty="0">
                <a:effectLst/>
                <a:latin typeface="Times New Roman" panose="02020603050405020304" pitchFamily="18" charset="0"/>
                <a:ea typeface="Symbol" panose="05050102010706020507" pitchFamily="18" charset="2"/>
                <a:cs typeface="Symbol" panose="05050102010706020507" pitchFamily="18" charset="2"/>
              </a:rPr>
              <a:t>Apex cuboid</a:t>
            </a:r>
            <a:r>
              <a:rPr lang="en-US" sz="2000" b="1"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cube at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highest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level</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abstraction</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apex</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cuboid</a:t>
            </a:r>
          </a:p>
        </p:txBody>
      </p:sp>
      <p:pic>
        <p:nvPicPr>
          <p:cNvPr id="2" name="Picture 1">
            <a:extLst>
              <a:ext uri="{FF2B5EF4-FFF2-40B4-BE49-F238E27FC236}">
                <a16:creationId xmlns:a16="http://schemas.microsoft.com/office/drawing/2014/main" id="{F9622F4B-A537-4892-8075-648A6F55D565}"/>
              </a:ext>
            </a:extLst>
          </p:cNvPr>
          <p:cNvPicPr>
            <a:picLocks noChangeAspect="1"/>
          </p:cNvPicPr>
          <p:nvPr/>
        </p:nvPicPr>
        <p:blipFill>
          <a:blip r:embed="rId3"/>
          <a:stretch>
            <a:fillRect/>
          </a:stretch>
        </p:blipFill>
        <p:spPr>
          <a:xfrm>
            <a:off x="1289381" y="3063474"/>
            <a:ext cx="5761219" cy="3627434"/>
          </a:xfrm>
          <a:prstGeom prst="rect">
            <a:avLst/>
          </a:prstGeom>
        </p:spPr>
      </p:pic>
      <p:pic>
        <p:nvPicPr>
          <p:cNvPr id="3" name="Picture 2">
            <a:extLst>
              <a:ext uri="{FF2B5EF4-FFF2-40B4-BE49-F238E27FC236}">
                <a16:creationId xmlns:a16="http://schemas.microsoft.com/office/drawing/2014/main" id="{7310E284-52A4-4A1C-93E1-3CBCA144FA15}"/>
              </a:ext>
            </a:extLst>
          </p:cNvPr>
          <p:cNvPicPr>
            <a:picLocks noChangeAspect="1"/>
          </p:cNvPicPr>
          <p:nvPr/>
        </p:nvPicPr>
        <p:blipFill>
          <a:blip r:embed="rId4"/>
          <a:stretch>
            <a:fillRect/>
          </a:stretch>
        </p:blipFill>
        <p:spPr>
          <a:xfrm>
            <a:off x="7203000" y="3096740"/>
            <a:ext cx="4257799" cy="3487214"/>
          </a:xfrm>
          <a:prstGeom prst="rect">
            <a:avLst/>
          </a:prstGeom>
        </p:spPr>
      </p:pic>
      <p:sp>
        <p:nvSpPr>
          <p:cNvPr id="7" name="Rectangle 6">
            <a:extLst>
              <a:ext uri="{FF2B5EF4-FFF2-40B4-BE49-F238E27FC236}">
                <a16:creationId xmlns:a16="http://schemas.microsoft.com/office/drawing/2014/main" id="{560327E3-E5FE-4F3F-9F72-19CD321E3D76}"/>
              </a:ext>
            </a:extLst>
          </p:cNvPr>
          <p:cNvSpPr/>
          <p:nvPr/>
        </p:nvSpPr>
        <p:spPr>
          <a:xfrm>
            <a:off x="152400" y="167092"/>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5DE100E9-35C2-4C65-BE08-CE66A39002CE}"/>
              </a:ext>
            </a:extLst>
          </p:cNvPr>
          <p:cNvCxnSpPr/>
          <p:nvPr/>
        </p:nvCxnSpPr>
        <p:spPr>
          <a:xfrm>
            <a:off x="152400" y="115611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005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437" y="426586"/>
            <a:ext cx="7198053" cy="688424"/>
          </a:xfrm>
          <a:prstGeom prst="rect">
            <a:avLst/>
          </a:prstGeom>
        </p:spPr>
        <p:txBody>
          <a:bodyPr vert="horz" wrap="square" lIns="0" tIns="11206" rIns="0" bIns="0" rtlCol="0" anchor="ctr">
            <a:spAutoFit/>
          </a:bodyPr>
          <a:lstStyle/>
          <a:p>
            <a:pPr marL="11206">
              <a:lnSpc>
                <a:spcPct val="100000"/>
              </a:lnSpc>
              <a:spcBef>
                <a:spcPts val="88"/>
              </a:spcBef>
            </a:pPr>
            <a:r>
              <a:rPr lang="en-GB" b="1" dirty="0">
                <a:latin typeface="Times New Roman"/>
                <a:cs typeface="Times New Roman"/>
              </a:rPr>
              <a:t>IV- </a:t>
            </a:r>
            <a:r>
              <a:rPr b="1" dirty="0">
                <a:latin typeface="Times New Roman"/>
                <a:cs typeface="Times New Roman"/>
              </a:rPr>
              <a:t>Data</a:t>
            </a:r>
            <a:r>
              <a:rPr b="1" spc="-71" dirty="0">
                <a:latin typeface="Times New Roman"/>
                <a:cs typeface="Times New Roman"/>
              </a:rPr>
              <a:t> </a:t>
            </a:r>
            <a:r>
              <a:rPr b="1" dirty="0">
                <a:latin typeface="Times New Roman"/>
                <a:cs typeface="Times New Roman"/>
              </a:rPr>
              <a:t>Transformation</a:t>
            </a:r>
          </a:p>
        </p:txBody>
      </p:sp>
      <p:sp>
        <p:nvSpPr>
          <p:cNvPr id="3" name="object 3"/>
          <p:cNvSpPr txBox="1"/>
          <p:nvPr/>
        </p:nvSpPr>
        <p:spPr>
          <a:xfrm>
            <a:off x="1631852" y="1965052"/>
            <a:ext cx="7486455" cy="4086368"/>
          </a:xfrm>
          <a:prstGeom prst="rect">
            <a:avLst/>
          </a:prstGeom>
        </p:spPr>
        <p:txBody>
          <a:bodyPr vert="horz" wrap="square" lIns="0" tIns="101974" rIns="0" bIns="0" rtlCol="0">
            <a:spAutoFit/>
          </a:bodyPr>
          <a:lstStyle/>
          <a:p>
            <a:pPr marL="268956" indent="-258309">
              <a:spcBef>
                <a:spcPts val="803"/>
              </a:spcBef>
              <a:buClr>
                <a:srgbClr val="0B7A9C"/>
              </a:buClr>
              <a:buSzPct val="75000"/>
              <a:buFont typeface="Lucida Sans Unicode"/>
              <a:buChar char="•"/>
              <a:tabLst>
                <a:tab pos="269516" algn="l"/>
              </a:tabLst>
            </a:pPr>
            <a:r>
              <a:rPr sz="2471" b="1" spc="-9" dirty="0">
                <a:solidFill>
                  <a:srgbClr val="FF0000"/>
                </a:solidFill>
                <a:latin typeface="Times New Roman"/>
                <a:cs typeface="Times New Roman"/>
              </a:rPr>
              <a:t>Data</a:t>
            </a:r>
            <a:r>
              <a:rPr sz="2471" b="1" spc="-31" dirty="0">
                <a:solidFill>
                  <a:srgbClr val="FF0000"/>
                </a:solidFill>
                <a:latin typeface="Times New Roman"/>
                <a:cs typeface="Times New Roman"/>
              </a:rPr>
              <a:t> </a:t>
            </a:r>
            <a:r>
              <a:rPr sz="2471" b="1" spc="-4" dirty="0">
                <a:solidFill>
                  <a:srgbClr val="FF0000"/>
                </a:solidFill>
                <a:latin typeface="Times New Roman"/>
                <a:cs typeface="Times New Roman"/>
              </a:rPr>
              <a:t>transformation</a:t>
            </a:r>
            <a:endParaRPr sz="2471" b="1" dirty="0">
              <a:latin typeface="Times New Roman"/>
              <a:cs typeface="Times New Roman"/>
            </a:endParaRPr>
          </a:p>
          <a:p>
            <a:pPr marL="414640" lvl="1">
              <a:spcBef>
                <a:spcPts val="618"/>
              </a:spcBef>
              <a:buClr>
                <a:srgbClr val="0B7A9C"/>
              </a:buClr>
              <a:tabLst>
                <a:tab pos="716654" algn="l"/>
                <a:tab pos="717215" algn="l"/>
              </a:tabLst>
            </a:pPr>
            <a:r>
              <a:rPr lang="en-GB" sz="2118" dirty="0">
                <a:latin typeface="Times New Roman"/>
                <a:cs typeface="Times New Roman"/>
              </a:rPr>
              <a:t>T</a:t>
            </a:r>
            <a:r>
              <a:rPr sz="2118" dirty="0">
                <a:latin typeface="Times New Roman"/>
                <a:cs typeface="Times New Roman"/>
              </a:rPr>
              <a:t>he</a:t>
            </a:r>
            <a:r>
              <a:rPr sz="2118" spc="-26" dirty="0">
                <a:latin typeface="Times New Roman"/>
                <a:cs typeface="Times New Roman"/>
              </a:rPr>
              <a:t> </a:t>
            </a:r>
            <a:r>
              <a:rPr sz="2118" dirty="0">
                <a:latin typeface="Times New Roman"/>
                <a:cs typeface="Times New Roman"/>
              </a:rPr>
              <a:t>data</a:t>
            </a:r>
            <a:r>
              <a:rPr sz="2118" spc="-26" dirty="0">
                <a:latin typeface="Times New Roman"/>
                <a:cs typeface="Times New Roman"/>
              </a:rPr>
              <a:t> </a:t>
            </a:r>
            <a:r>
              <a:rPr sz="2118" dirty="0">
                <a:latin typeface="Times New Roman"/>
                <a:cs typeface="Times New Roman"/>
              </a:rPr>
              <a:t>are</a:t>
            </a:r>
            <a:r>
              <a:rPr sz="2118" spc="-9" dirty="0">
                <a:latin typeface="Times New Roman"/>
                <a:cs typeface="Times New Roman"/>
              </a:rPr>
              <a:t> </a:t>
            </a:r>
            <a:r>
              <a:rPr sz="2118" spc="-4" dirty="0">
                <a:latin typeface="Times New Roman"/>
                <a:cs typeface="Times New Roman"/>
              </a:rPr>
              <a:t>transformed</a:t>
            </a:r>
            <a:r>
              <a:rPr sz="2118" spc="-18" dirty="0">
                <a:latin typeface="Times New Roman"/>
                <a:cs typeface="Times New Roman"/>
              </a:rPr>
              <a:t> </a:t>
            </a:r>
            <a:r>
              <a:rPr sz="2118" dirty="0">
                <a:latin typeface="Times New Roman"/>
                <a:cs typeface="Times New Roman"/>
              </a:rPr>
              <a:t>into</a:t>
            </a:r>
            <a:r>
              <a:rPr sz="2118" spc="-18" dirty="0">
                <a:latin typeface="Times New Roman"/>
                <a:cs typeface="Times New Roman"/>
              </a:rPr>
              <a:t> </a:t>
            </a:r>
            <a:r>
              <a:rPr sz="2118" spc="-9" dirty="0">
                <a:latin typeface="Times New Roman"/>
                <a:cs typeface="Times New Roman"/>
              </a:rPr>
              <a:t>forms</a:t>
            </a:r>
            <a:r>
              <a:rPr sz="2118" spc="22" dirty="0">
                <a:latin typeface="Times New Roman"/>
                <a:cs typeface="Times New Roman"/>
              </a:rPr>
              <a:t> </a:t>
            </a:r>
            <a:r>
              <a:rPr sz="2118" dirty="0">
                <a:latin typeface="Times New Roman"/>
                <a:cs typeface="Times New Roman"/>
              </a:rPr>
              <a:t>appropriate</a:t>
            </a:r>
            <a:r>
              <a:rPr sz="2118" spc="-49" dirty="0">
                <a:latin typeface="Times New Roman"/>
                <a:cs typeface="Times New Roman"/>
              </a:rPr>
              <a:t> </a:t>
            </a:r>
            <a:r>
              <a:rPr sz="2118" spc="-4" dirty="0">
                <a:latin typeface="Times New Roman"/>
                <a:cs typeface="Times New Roman"/>
              </a:rPr>
              <a:t>for mining.</a:t>
            </a:r>
            <a:endParaRPr sz="2118" dirty="0">
              <a:latin typeface="Times New Roman"/>
              <a:cs typeface="Times New Roman"/>
            </a:endParaRPr>
          </a:p>
          <a:p>
            <a:pPr marL="268956" indent="-258309">
              <a:spcBef>
                <a:spcPts val="644"/>
              </a:spcBef>
              <a:buClr>
                <a:srgbClr val="0B7A9C"/>
              </a:buClr>
              <a:buSzPct val="75000"/>
              <a:buFont typeface="Lucida Sans Unicode"/>
              <a:buChar char="•"/>
              <a:tabLst>
                <a:tab pos="269516" algn="l"/>
              </a:tabLst>
            </a:pPr>
            <a:r>
              <a:rPr sz="2471" b="1" spc="-9" dirty="0">
                <a:solidFill>
                  <a:srgbClr val="FF0000"/>
                </a:solidFill>
                <a:latin typeface="Times New Roman"/>
                <a:cs typeface="Times New Roman"/>
              </a:rPr>
              <a:t>Data</a:t>
            </a:r>
            <a:r>
              <a:rPr sz="2471" b="1" spc="-22" dirty="0">
                <a:solidFill>
                  <a:srgbClr val="FF0000"/>
                </a:solidFill>
                <a:latin typeface="Times New Roman"/>
                <a:cs typeface="Times New Roman"/>
              </a:rPr>
              <a:t> </a:t>
            </a:r>
            <a:r>
              <a:rPr sz="2471" b="1" spc="-4" dirty="0">
                <a:solidFill>
                  <a:srgbClr val="FF0000"/>
                </a:solidFill>
                <a:latin typeface="Times New Roman"/>
                <a:cs typeface="Times New Roman"/>
              </a:rPr>
              <a:t>transformation</a:t>
            </a:r>
            <a:r>
              <a:rPr sz="2471" b="1" spc="-18" dirty="0">
                <a:solidFill>
                  <a:srgbClr val="FF0000"/>
                </a:solidFill>
                <a:latin typeface="Times New Roman"/>
                <a:cs typeface="Times New Roman"/>
              </a:rPr>
              <a:t> </a:t>
            </a:r>
            <a:r>
              <a:rPr sz="2471" b="1" spc="-4" dirty="0">
                <a:solidFill>
                  <a:srgbClr val="FF0000"/>
                </a:solidFill>
                <a:latin typeface="Times New Roman"/>
                <a:cs typeface="Times New Roman"/>
              </a:rPr>
              <a:t>tasks</a:t>
            </a:r>
            <a:r>
              <a:rPr sz="2471" b="1" spc="-4" dirty="0">
                <a:latin typeface="Times New Roman"/>
                <a:cs typeface="Times New Roman"/>
              </a:rPr>
              <a:t>:</a:t>
            </a:r>
            <a:endParaRPr sz="2471" b="1" dirty="0">
              <a:latin typeface="Times New Roman"/>
              <a:cs typeface="Times New Roman"/>
            </a:endParaRPr>
          </a:p>
          <a:p>
            <a:pPr marL="871840" lvl="1" indent="-457200">
              <a:spcBef>
                <a:spcPts val="618"/>
              </a:spcBef>
              <a:buClr>
                <a:srgbClr val="0B7A9C"/>
              </a:buClr>
              <a:buFont typeface="+mj-lt"/>
              <a:buAutoNum type="arabicPeriod"/>
              <a:tabLst>
                <a:tab pos="716654" algn="l"/>
                <a:tab pos="717215" algn="l"/>
              </a:tabLst>
            </a:pPr>
            <a:r>
              <a:rPr lang="en-GB" sz="2118" b="1" spc="-4" dirty="0">
                <a:latin typeface="Times New Roman"/>
                <a:cs typeface="Times New Roman"/>
              </a:rPr>
              <a:t>Smoothing</a:t>
            </a:r>
            <a:r>
              <a:rPr lang="en-GB" sz="2118" spc="-4" dirty="0">
                <a:latin typeface="Times New Roman"/>
                <a:cs typeface="Times New Roman"/>
              </a:rPr>
              <a:t>: Remove the noise  from the data. Techniques includes Binning, Regression, Clustering.</a:t>
            </a:r>
          </a:p>
          <a:p>
            <a:pPr marL="871840" lvl="1" indent="-457200">
              <a:spcBef>
                <a:spcPts val="618"/>
              </a:spcBef>
              <a:buClr>
                <a:srgbClr val="0B7A9C"/>
              </a:buClr>
              <a:buFont typeface="+mj-lt"/>
              <a:buAutoNum type="arabicPeriod"/>
              <a:tabLst>
                <a:tab pos="716654" algn="l"/>
                <a:tab pos="717215" algn="l"/>
              </a:tabLst>
            </a:pPr>
            <a:r>
              <a:rPr sz="2118" b="1" spc="-4" dirty="0">
                <a:latin typeface="Times New Roman"/>
                <a:cs typeface="Times New Roman"/>
              </a:rPr>
              <a:t>Normalization</a:t>
            </a:r>
            <a:endParaRPr sz="2118" b="1" dirty="0">
              <a:latin typeface="Times New Roman"/>
              <a:cs typeface="Times New Roman"/>
            </a:endParaRPr>
          </a:p>
          <a:p>
            <a:pPr marL="871840" lvl="1" indent="-457200">
              <a:spcBef>
                <a:spcPts val="604"/>
              </a:spcBef>
              <a:buClr>
                <a:srgbClr val="0B7A9C"/>
              </a:buClr>
              <a:buFont typeface="+mj-lt"/>
              <a:buAutoNum type="arabicPeriod"/>
              <a:tabLst>
                <a:tab pos="716654" algn="l"/>
                <a:tab pos="717215" algn="l"/>
              </a:tabLst>
            </a:pPr>
            <a:r>
              <a:rPr sz="2118" b="1" spc="-4" dirty="0">
                <a:latin typeface="Times New Roman"/>
                <a:cs typeface="Times New Roman"/>
              </a:rPr>
              <a:t>Attribute</a:t>
            </a:r>
            <a:r>
              <a:rPr sz="2118" b="1" spc="-66" dirty="0">
                <a:latin typeface="Times New Roman"/>
                <a:cs typeface="Times New Roman"/>
              </a:rPr>
              <a:t> </a:t>
            </a:r>
            <a:r>
              <a:rPr sz="2118" b="1" dirty="0">
                <a:latin typeface="Times New Roman"/>
                <a:cs typeface="Times New Roman"/>
              </a:rPr>
              <a:t>construction</a:t>
            </a:r>
            <a:r>
              <a:rPr lang="en-GB" sz="2118" dirty="0">
                <a:latin typeface="Times New Roman"/>
                <a:cs typeface="Times New Roman"/>
              </a:rPr>
              <a:t>, Subset selection</a:t>
            </a:r>
            <a:endParaRPr sz="2118" dirty="0">
              <a:latin typeface="Times New Roman"/>
              <a:cs typeface="Times New Roman"/>
            </a:endParaRPr>
          </a:p>
          <a:p>
            <a:pPr marL="871840" lvl="1" indent="-457200">
              <a:spcBef>
                <a:spcPts val="613"/>
              </a:spcBef>
              <a:buClr>
                <a:srgbClr val="0B7A9C"/>
              </a:buClr>
              <a:buFont typeface="+mj-lt"/>
              <a:buAutoNum type="arabicPeriod"/>
              <a:tabLst>
                <a:tab pos="716654" algn="l"/>
                <a:tab pos="717215" algn="l"/>
              </a:tabLst>
            </a:pPr>
            <a:r>
              <a:rPr sz="2118" b="1" spc="-4" dirty="0">
                <a:latin typeface="Times New Roman"/>
                <a:cs typeface="Times New Roman"/>
              </a:rPr>
              <a:t>Aggregation</a:t>
            </a:r>
            <a:endParaRPr sz="2118" b="1" dirty="0">
              <a:latin typeface="Times New Roman"/>
              <a:cs typeface="Times New Roman"/>
            </a:endParaRPr>
          </a:p>
          <a:p>
            <a:pPr marL="871840" lvl="1" indent="-457200">
              <a:spcBef>
                <a:spcPts val="600"/>
              </a:spcBef>
              <a:buClr>
                <a:srgbClr val="0B7A9C"/>
              </a:buClr>
              <a:buFont typeface="+mj-lt"/>
              <a:buAutoNum type="arabicPeriod"/>
              <a:tabLst>
                <a:tab pos="716654" algn="l"/>
                <a:tab pos="717215" algn="l"/>
              </a:tabLst>
            </a:pPr>
            <a:r>
              <a:rPr sz="2118" b="1" spc="-4" dirty="0">
                <a:latin typeface="Times New Roman"/>
                <a:cs typeface="Times New Roman"/>
              </a:rPr>
              <a:t>Discretization</a:t>
            </a:r>
            <a:endParaRPr sz="2118" b="1" dirty="0">
              <a:latin typeface="Times New Roman"/>
              <a:cs typeface="Times New Roman"/>
            </a:endParaRPr>
          </a:p>
          <a:p>
            <a:pPr marL="871840" lvl="1" indent="-457200">
              <a:spcBef>
                <a:spcPts val="618"/>
              </a:spcBef>
              <a:buClr>
                <a:srgbClr val="0B7A9C"/>
              </a:buClr>
              <a:buFont typeface="+mj-lt"/>
              <a:buAutoNum type="arabicPeriod"/>
              <a:tabLst>
                <a:tab pos="716654" algn="l"/>
                <a:tab pos="717215" algn="l"/>
              </a:tabLst>
            </a:pPr>
            <a:r>
              <a:rPr sz="2118" b="1" spc="-4" dirty="0">
                <a:latin typeface="Times New Roman"/>
                <a:cs typeface="Times New Roman"/>
              </a:rPr>
              <a:t>Generalization</a:t>
            </a:r>
            <a:endParaRPr sz="2118" b="1" dirty="0">
              <a:latin typeface="Times New Roman"/>
              <a:cs typeface="Times New Roman"/>
            </a:endParaRPr>
          </a:p>
        </p:txBody>
      </p:sp>
      <p:sp>
        <p:nvSpPr>
          <p:cNvPr id="4" name="Slide Number Placeholder 3">
            <a:extLst>
              <a:ext uri="{FF2B5EF4-FFF2-40B4-BE49-F238E27FC236}">
                <a16:creationId xmlns:a16="http://schemas.microsoft.com/office/drawing/2014/main" id="{FB88AF87-3E47-46FB-99B6-CA7ACEC55320}"/>
              </a:ext>
            </a:extLst>
          </p:cNvPr>
          <p:cNvSpPr>
            <a:spLocks noGrp="1"/>
          </p:cNvSpPr>
          <p:nvPr>
            <p:ph type="sldNum" sz="quarter" idx="12"/>
          </p:nvPr>
        </p:nvSpPr>
        <p:spPr/>
        <p:txBody>
          <a:bodyPr/>
          <a:lstStyle/>
          <a:p>
            <a:fld id="{BE9E9CF8-411C-534F-ACCE-E5CD2A84B69C}" type="slidenum">
              <a:rPr lang="en-US" smtClean="0"/>
              <a:t>68</a:t>
            </a:fld>
            <a:endParaRPr lang="en-US"/>
          </a:p>
        </p:txBody>
      </p:sp>
      <p:sp>
        <p:nvSpPr>
          <p:cNvPr id="5" name="Rectangle 4">
            <a:extLst>
              <a:ext uri="{FF2B5EF4-FFF2-40B4-BE49-F238E27FC236}">
                <a16:creationId xmlns:a16="http://schemas.microsoft.com/office/drawing/2014/main" id="{564687EE-7E97-4425-87F1-5B9DCAAE0DD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D35CDC7-6A67-4779-9CA6-2BD418BE2CC8}"/>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506" y="426586"/>
            <a:ext cx="7673682" cy="688424"/>
          </a:xfrm>
          <a:prstGeom prst="rect">
            <a:avLst/>
          </a:prstGeom>
        </p:spPr>
        <p:txBody>
          <a:bodyPr vert="horz" wrap="square" lIns="0" tIns="11206" rIns="0" bIns="0" rtlCol="0" anchor="ctr">
            <a:spAutoFit/>
          </a:bodyPr>
          <a:lstStyle/>
          <a:p>
            <a:pPr marL="11206">
              <a:lnSpc>
                <a:spcPct val="100000"/>
              </a:lnSpc>
              <a:spcBef>
                <a:spcPts val="88"/>
              </a:spcBef>
            </a:pPr>
            <a:r>
              <a:rPr b="1" dirty="0">
                <a:latin typeface="Times New Roman"/>
                <a:cs typeface="Times New Roman"/>
              </a:rPr>
              <a:t>Data</a:t>
            </a:r>
            <a:r>
              <a:rPr b="1" spc="-40" dirty="0">
                <a:latin typeface="Times New Roman"/>
                <a:cs typeface="Times New Roman"/>
              </a:rPr>
              <a:t> </a:t>
            </a:r>
            <a:r>
              <a:rPr b="1" dirty="0">
                <a:latin typeface="Times New Roman"/>
                <a:cs typeface="Times New Roman"/>
              </a:rPr>
              <a:t>Transformation</a:t>
            </a:r>
            <a:r>
              <a:rPr b="1" spc="-71" dirty="0">
                <a:latin typeface="Times New Roman"/>
                <a:cs typeface="Times New Roman"/>
              </a:rPr>
              <a:t> </a:t>
            </a:r>
            <a:r>
              <a:rPr b="1" spc="-4" dirty="0">
                <a:latin typeface="Times New Roman"/>
                <a:cs typeface="Times New Roman"/>
              </a:rPr>
              <a:t>Tasks</a:t>
            </a:r>
          </a:p>
        </p:txBody>
      </p:sp>
      <p:sp>
        <p:nvSpPr>
          <p:cNvPr id="3" name="object 3"/>
          <p:cNvSpPr txBox="1"/>
          <p:nvPr/>
        </p:nvSpPr>
        <p:spPr>
          <a:xfrm>
            <a:off x="520506" y="1435605"/>
            <a:ext cx="7120778" cy="3986790"/>
          </a:xfrm>
          <a:prstGeom prst="rect">
            <a:avLst/>
          </a:prstGeom>
        </p:spPr>
        <p:txBody>
          <a:bodyPr vert="horz" wrap="square" lIns="0" tIns="101974" rIns="0" bIns="0" rtlCol="0">
            <a:spAutoFit/>
          </a:bodyPr>
          <a:lstStyle/>
          <a:p>
            <a:pPr marL="268956" indent="-258309" algn="just">
              <a:spcBef>
                <a:spcPts val="803"/>
              </a:spcBef>
              <a:buClr>
                <a:srgbClr val="0B7A9C"/>
              </a:buClr>
              <a:buSzPct val="75000"/>
              <a:buFont typeface="Lucida Sans Unicode"/>
              <a:buChar char="•"/>
              <a:tabLst>
                <a:tab pos="269516" algn="l"/>
              </a:tabLst>
            </a:pPr>
            <a:r>
              <a:rPr sz="2471" b="1" spc="-4" dirty="0">
                <a:solidFill>
                  <a:srgbClr val="FF0000"/>
                </a:solidFill>
                <a:latin typeface="Times New Roman"/>
                <a:cs typeface="Times New Roman"/>
              </a:rPr>
              <a:t>Normalization</a:t>
            </a:r>
            <a:endParaRPr sz="2471" b="1" dirty="0">
              <a:latin typeface="Times New Roman"/>
              <a:cs typeface="Times New Roman"/>
            </a:endParaRPr>
          </a:p>
          <a:p>
            <a:pPr marL="717215" marR="574332" lvl="1" indent="-302575" algn="just">
              <a:spcBef>
                <a:spcPts val="618"/>
              </a:spcBef>
              <a:buClr>
                <a:srgbClr val="0B7A9C"/>
              </a:buClr>
              <a:buFont typeface="Arial"/>
              <a:buChar char="–"/>
              <a:tabLst>
                <a:tab pos="716654" algn="l"/>
                <a:tab pos="717215" algn="l"/>
              </a:tabLst>
            </a:pP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attribute</a:t>
            </a:r>
            <a:r>
              <a:rPr sz="2118" spc="-57" dirty="0">
                <a:latin typeface="Times New Roman"/>
                <a:cs typeface="Times New Roman"/>
              </a:rPr>
              <a:t> </a:t>
            </a:r>
            <a:r>
              <a:rPr sz="2118" dirty="0">
                <a:latin typeface="Times New Roman"/>
                <a:cs typeface="Times New Roman"/>
              </a:rPr>
              <a:t>data</a:t>
            </a:r>
            <a:r>
              <a:rPr sz="2118" spc="-13" dirty="0">
                <a:latin typeface="Times New Roman"/>
                <a:cs typeface="Times New Roman"/>
              </a:rPr>
              <a:t> </a:t>
            </a:r>
            <a:r>
              <a:rPr sz="2118" dirty="0">
                <a:latin typeface="Times New Roman"/>
                <a:cs typeface="Times New Roman"/>
              </a:rPr>
              <a:t>are</a:t>
            </a:r>
            <a:r>
              <a:rPr sz="2118" spc="-22" dirty="0">
                <a:latin typeface="Times New Roman"/>
                <a:cs typeface="Times New Roman"/>
              </a:rPr>
              <a:t> </a:t>
            </a:r>
            <a:r>
              <a:rPr sz="2118" dirty="0">
                <a:latin typeface="Times New Roman"/>
                <a:cs typeface="Times New Roman"/>
              </a:rPr>
              <a:t>scaled</a:t>
            </a:r>
            <a:r>
              <a:rPr sz="2118" spc="-26" dirty="0">
                <a:latin typeface="Times New Roman"/>
                <a:cs typeface="Times New Roman"/>
              </a:rPr>
              <a:t> </a:t>
            </a:r>
            <a:r>
              <a:rPr sz="2118" spc="-4" dirty="0">
                <a:latin typeface="Times New Roman"/>
                <a:cs typeface="Times New Roman"/>
              </a:rPr>
              <a:t>so </a:t>
            </a:r>
            <a:r>
              <a:rPr sz="2118" dirty="0">
                <a:latin typeface="Times New Roman"/>
                <a:cs typeface="Times New Roman"/>
              </a:rPr>
              <a:t>as</a:t>
            </a:r>
            <a:r>
              <a:rPr sz="2118" spc="-4" dirty="0">
                <a:latin typeface="Times New Roman"/>
                <a:cs typeface="Times New Roman"/>
              </a:rPr>
              <a:t> </a:t>
            </a:r>
            <a:r>
              <a:rPr sz="2118" dirty="0">
                <a:latin typeface="Times New Roman"/>
                <a:cs typeface="Times New Roman"/>
              </a:rPr>
              <a:t>to</a:t>
            </a:r>
            <a:r>
              <a:rPr sz="2118" spc="-13" dirty="0">
                <a:latin typeface="Times New Roman"/>
                <a:cs typeface="Times New Roman"/>
              </a:rPr>
              <a:t> </a:t>
            </a:r>
            <a:r>
              <a:rPr sz="2118" spc="-4" dirty="0">
                <a:latin typeface="Times New Roman"/>
                <a:cs typeface="Times New Roman"/>
              </a:rPr>
              <a:t>fall</a:t>
            </a:r>
            <a:r>
              <a:rPr sz="2118" spc="-13" dirty="0">
                <a:latin typeface="Times New Roman"/>
                <a:cs typeface="Times New Roman"/>
              </a:rPr>
              <a:t> </a:t>
            </a:r>
            <a:r>
              <a:rPr sz="2118" spc="-4" dirty="0">
                <a:latin typeface="Times New Roman"/>
                <a:cs typeface="Times New Roman"/>
              </a:rPr>
              <a:t>within</a:t>
            </a:r>
            <a:r>
              <a:rPr sz="2118" spc="-26" dirty="0">
                <a:latin typeface="Times New Roman"/>
                <a:cs typeface="Times New Roman"/>
              </a:rPr>
              <a:t> </a:t>
            </a:r>
            <a:r>
              <a:rPr sz="2118" dirty="0">
                <a:latin typeface="Times New Roman"/>
                <a:cs typeface="Times New Roman"/>
              </a:rPr>
              <a:t>a </a:t>
            </a:r>
            <a:r>
              <a:rPr sz="2118" spc="-4" dirty="0">
                <a:latin typeface="Times New Roman"/>
                <a:cs typeface="Times New Roman"/>
              </a:rPr>
              <a:t>small </a:t>
            </a:r>
            <a:r>
              <a:rPr sz="2118" spc="-516" dirty="0">
                <a:latin typeface="Times New Roman"/>
                <a:cs typeface="Times New Roman"/>
              </a:rPr>
              <a:t> </a:t>
            </a:r>
            <a:r>
              <a:rPr sz="2118" spc="-4" dirty="0">
                <a:latin typeface="Times New Roman"/>
                <a:cs typeface="Times New Roman"/>
              </a:rPr>
              <a:t>specified</a:t>
            </a:r>
            <a:r>
              <a:rPr sz="2118" spc="-40" dirty="0">
                <a:latin typeface="Times New Roman"/>
                <a:cs typeface="Times New Roman"/>
              </a:rPr>
              <a:t> </a:t>
            </a:r>
            <a:r>
              <a:rPr sz="2118" dirty="0">
                <a:latin typeface="Times New Roman"/>
                <a:cs typeface="Times New Roman"/>
              </a:rPr>
              <a:t>range,</a:t>
            </a:r>
            <a:r>
              <a:rPr sz="2118" spc="-18" dirty="0">
                <a:latin typeface="Times New Roman"/>
                <a:cs typeface="Times New Roman"/>
              </a:rPr>
              <a:t> </a:t>
            </a:r>
            <a:r>
              <a:rPr sz="2118" dirty="0">
                <a:latin typeface="Times New Roman"/>
                <a:cs typeface="Times New Roman"/>
              </a:rPr>
              <a:t>such</a:t>
            </a:r>
            <a:r>
              <a:rPr sz="2118" spc="-13" dirty="0">
                <a:latin typeface="Times New Roman"/>
                <a:cs typeface="Times New Roman"/>
              </a:rPr>
              <a:t> </a:t>
            </a:r>
            <a:r>
              <a:rPr sz="2118" dirty="0">
                <a:latin typeface="Times New Roman"/>
                <a:cs typeface="Times New Roman"/>
              </a:rPr>
              <a:t>as</a:t>
            </a:r>
            <a:r>
              <a:rPr sz="2118" spc="-4" dirty="0">
                <a:latin typeface="Times New Roman"/>
                <a:cs typeface="Times New Roman"/>
              </a:rPr>
              <a:t> </a:t>
            </a:r>
            <a:r>
              <a:rPr sz="2118" dirty="0">
                <a:latin typeface="Times New Roman"/>
                <a:cs typeface="Times New Roman"/>
              </a:rPr>
              <a:t>-1.0 to</a:t>
            </a:r>
            <a:r>
              <a:rPr sz="2118" spc="-18" dirty="0">
                <a:latin typeface="Times New Roman"/>
                <a:cs typeface="Times New Roman"/>
              </a:rPr>
              <a:t> </a:t>
            </a:r>
            <a:r>
              <a:rPr sz="2118" dirty="0">
                <a:latin typeface="Times New Roman"/>
                <a:cs typeface="Times New Roman"/>
              </a:rPr>
              <a:t>1.0, 0.0</a:t>
            </a:r>
            <a:r>
              <a:rPr sz="2118" spc="-4" dirty="0">
                <a:latin typeface="Times New Roman"/>
                <a:cs typeface="Times New Roman"/>
              </a:rPr>
              <a:t> </a:t>
            </a:r>
            <a:r>
              <a:rPr sz="2118" dirty="0">
                <a:latin typeface="Times New Roman"/>
                <a:cs typeface="Times New Roman"/>
              </a:rPr>
              <a:t>to</a:t>
            </a:r>
            <a:r>
              <a:rPr sz="2118" spc="-13" dirty="0">
                <a:latin typeface="Times New Roman"/>
                <a:cs typeface="Times New Roman"/>
              </a:rPr>
              <a:t> </a:t>
            </a:r>
            <a:r>
              <a:rPr sz="2118" dirty="0">
                <a:latin typeface="Times New Roman"/>
                <a:cs typeface="Times New Roman"/>
              </a:rPr>
              <a:t>1.0</a:t>
            </a:r>
          </a:p>
          <a:p>
            <a:pPr marL="268956" indent="-258309" algn="just">
              <a:spcBef>
                <a:spcPts val="644"/>
              </a:spcBef>
              <a:buClr>
                <a:srgbClr val="0B7A9C"/>
              </a:buClr>
              <a:buSzPct val="75000"/>
              <a:buFont typeface="Lucida Sans Unicode"/>
              <a:buChar char="•"/>
              <a:tabLst>
                <a:tab pos="269516" algn="l"/>
              </a:tabLst>
            </a:pPr>
            <a:r>
              <a:rPr sz="2471" b="1" spc="-4" dirty="0">
                <a:solidFill>
                  <a:srgbClr val="FF0000"/>
                </a:solidFill>
                <a:latin typeface="Times New Roman"/>
                <a:cs typeface="Times New Roman"/>
              </a:rPr>
              <a:t>Attribute</a:t>
            </a:r>
            <a:r>
              <a:rPr sz="2471" b="1" spc="-22" dirty="0">
                <a:solidFill>
                  <a:srgbClr val="FF0000"/>
                </a:solidFill>
                <a:latin typeface="Times New Roman"/>
                <a:cs typeface="Times New Roman"/>
              </a:rPr>
              <a:t> </a:t>
            </a:r>
            <a:r>
              <a:rPr sz="2471" b="1" spc="-4" dirty="0">
                <a:solidFill>
                  <a:srgbClr val="FF0000"/>
                </a:solidFill>
                <a:latin typeface="Times New Roman"/>
                <a:cs typeface="Times New Roman"/>
              </a:rPr>
              <a:t>construction</a:t>
            </a:r>
            <a:r>
              <a:rPr sz="2471" b="1" spc="-22" dirty="0">
                <a:solidFill>
                  <a:srgbClr val="FF0000"/>
                </a:solidFill>
                <a:latin typeface="Times New Roman"/>
                <a:cs typeface="Times New Roman"/>
              </a:rPr>
              <a:t> </a:t>
            </a:r>
            <a:r>
              <a:rPr sz="2471" dirty="0">
                <a:latin typeface="Times New Roman"/>
                <a:cs typeface="Times New Roman"/>
              </a:rPr>
              <a:t>(or</a:t>
            </a:r>
            <a:r>
              <a:rPr sz="2471" spc="18" dirty="0">
                <a:latin typeface="Times New Roman"/>
                <a:cs typeface="Times New Roman"/>
              </a:rPr>
              <a:t> </a:t>
            </a:r>
            <a:r>
              <a:rPr sz="2471" spc="-4" dirty="0">
                <a:latin typeface="Times New Roman"/>
                <a:cs typeface="Times New Roman"/>
              </a:rPr>
              <a:t>feature</a:t>
            </a:r>
            <a:r>
              <a:rPr sz="2471" dirty="0">
                <a:latin typeface="Times New Roman"/>
                <a:cs typeface="Times New Roman"/>
              </a:rPr>
              <a:t> </a:t>
            </a:r>
            <a:r>
              <a:rPr sz="2471" spc="-4" dirty="0">
                <a:latin typeface="Times New Roman"/>
                <a:cs typeface="Times New Roman"/>
              </a:rPr>
              <a:t>construction)</a:t>
            </a:r>
            <a:endParaRPr sz="2471" dirty="0">
              <a:latin typeface="Times New Roman"/>
              <a:cs typeface="Times New Roman"/>
            </a:endParaRPr>
          </a:p>
          <a:p>
            <a:pPr marL="717215" marR="4483" lvl="1" indent="-302575" algn="just">
              <a:spcBef>
                <a:spcPts val="618"/>
              </a:spcBef>
              <a:buClr>
                <a:srgbClr val="0B7A9C"/>
              </a:buClr>
              <a:buFont typeface="Arial"/>
              <a:buChar char="–"/>
              <a:tabLst>
                <a:tab pos="716654" algn="l"/>
                <a:tab pos="717215" algn="l"/>
              </a:tabLst>
            </a:pPr>
            <a:r>
              <a:rPr sz="2118" dirty="0">
                <a:latin typeface="Times New Roman"/>
                <a:cs typeface="Times New Roman"/>
              </a:rPr>
              <a:t>new</a:t>
            </a:r>
            <a:r>
              <a:rPr sz="2118" spc="-26" dirty="0">
                <a:latin typeface="Times New Roman"/>
                <a:cs typeface="Times New Roman"/>
              </a:rPr>
              <a:t> </a:t>
            </a:r>
            <a:r>
              <a:rPr sz="2118" dirty="0">
                <a:latin typeface="Times New Roman"/>
                <a:cs typeface="Times New Roman"/>
              </a:rPr>
              <a:t>attributes</a:t>
            </a:r>
            <a:r>
              <a:rPr sz="2118" spc="-53" dirty="0">
                <a:latin typeface="Times New Roman"/>
                <a:cs typeface="Times New Roman"/>
              </a:rPr>
              <a:t> </a:t>
            </a:r>
            <a:r>
              <a:rPr sz="2118" dirty="0">
                <a:latin typeface="Times New Roman"/>
                <a:cs typeface="Times New Roman"/>
              </a:rPr>
              <a:t>are</a:t>
            </a:r>
            <a:r>
              <a:rPr sz="2118" spc="-18" dirty="0">
                <a:latin typeface="Times New Roman"/>
                <a:cs typeface="Times New Roman"/>
              </a:rPr>
              <a:t> </a:t>
            </a:r>
            <a:r>
              <a:rPr sz="2118" dirty="0">
                <a:latin typeface="Times New Roman"/>
                <a:cs typeface="Times New Roman"/>
              </a:rPr>
              <a:t>constructed</a:t>
            </a:r>
            <a:r>
              <a:rPr sz="2118" spc="-44" dirty="0">
                <a:latin typeface="Times New Roman"/>
                <a:cs typeface="Times New Roman"/>
              </a:rPr>
              <a:t> </a:t>
            </a:r>
            <a:r>
              <a:rPr sz="2118" dirty="0">
                <a:latin typeface="Times New Roman"/>
                <a:cs typeface="Times New Roman"/>
              </a:rPr>
              <a:t>and</a:t>
            </a:r>
            <a:r>
              <a:rPr sz="2118" spc="-18" dirty="0">
                <a:latin typeface="Times New Roman"/>
                <a:cs typeface="Times New Roman"/>
              </a:rPr>
              <a:t> </a:t>
            </a:r>
            <a:r>
              <a:rPr sz="2118" dirty="0">
                <a:latin typeface="Times New Roman"/>
                <a:cs typeface="Times New Roman"/>
              </a:rPr>
              <a:t>added</a:t>
            </a:r>
            <a:r>
              <a:rPr sz="2118" spc="-22" dirty="0">
                <a:latin typeface="Times New Roman"/>
                <a:cs typeface="Times New Roman"/>
              </a:rPr>
              <a:t> </a:t>
            </a:r>
            <a:r>
              <a:rPr sz="2118" spc="-4" dirty="0">
                <a:latin typeface="Times New Roman"/>
                <a:cs typeface="Times New Roman"/>
              </a:rPr>
              <a:t>from</a:t>
            </a:r>
            <a:r>
              <a:rPr sz="2118" spc="-9" dirty="0">
                <a:latin typeface="Times New Roman"/>
                <a:cs typeface="Times New Roman"/>
              </a:rPr>
              <a:t> </a:t>
            </a:r>
            <a:r>
              <a:rPr sz="2118" dirty="0">
                <a:latin typeface="Times New Roman"/>
                <a:cs typeface="Times New Roman"/>
              </a:rPr>
              <a:t>the</a:t>
            </a:r>
            <a:r>
              <a:rPr sz="2118" spc="-18" dirty="0">
                <a:latin typeface="Times New Roman"/>
                <a:cs typeface="Times New Roman"/>
              </a:rPr>
              <a:t> </a:t>
            </a:r>
            <a:r>
              <a:rPr sz="2118" dirty="0">
                <a:latin typeface="Times New Roman"/>
                <a:cs typeface="Times New Roman"/>
              </a:rPr>
              <a:t>given</a:t>
            </a:r>
            <a:r>
              <a:rPr sz="2118" spc="-31" dirty="0">
                <a:latin typeface="Times New Roman"/>
                <a:cs typeface="Times New Roman"/>
              </a:rPr>
              <a:t> </a:t>
            </a:r>
            <a:r>
              <a:rPr sz="2118" dirty="0">
                <a:latin typeface="Times New Roman"/>
                <a:cs typeface="Times New Roman"/>
              </a:rPr>
              <a:t>set </a:t>
            </a:r>
            <a:r>
              <a:rPr sz="2118" spc="-516" dirty="0">
                <a:latin typeface="Times New Roman"/>
                <a:cs typeface="Times New Roman"/>
              </a:rPr>
              <a:t> </a:t>
            </a:r>
            <a:r>
              <a:rPr sz="2118" dirty="0">
                <a:latin typeface="Times New Roman"/>
                <a:cs typeface="Times New Roman"/>
              </a:rPr>
              <a:t>of</a:t>
            </a:r>
            <a:r>
              <a:rPr sz="2118" spc="-13" dirty="0">
                <a:latin typeface="Times New Roman"/>
                <a:cs typeface="Times New Roman"/>
              </a:rPr>
              <a:t> </a:t>
            </a:r>
            <a:r>
              <a:rPr sz="2118" spc="-4" dirty="0">
                <a:latin typeface="Times New Roman"/>
                <a:cs typeface="Times New Roman"/>
              </a:rPr>
              <a:t>attributes</a:t>
            </a:r>
            <a:r>
              <a:rPr sz="2118" spc="-44" dirty="0">
                <a:latin typeface="Times New Roman"/>
                <a:cs typeface="Times New Roman"/>
              </a:rPr>
              <a:t> </a:t>
            </a:r>
            <a:r>
              <a:rPr sz="2118" dirty="0">
                <a:latin typeface="Times New Roman"/>
                <a:cs typeface="Times New Roman"/>
              </a:rPr>
              <a:t>to help</a:t>
            </a:r>
            <a:r>
              <a:rPr sz="2118" spc="-22"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spc="-4" dirty="0">
                <a:latin typeface="Times New Roman"/>
                <a:cs typeface="Times New Roman"/>
              </a:rPr>
              <a:t>mining</a:t>
            </a:r>
            <a:r>
              <a:rPr sz="2118" dirty="0">
                <a:latin typeface="Times New Roman"/>
                <a:cs typeface="Times New Roman"/>
              </a:rPr>
              <a:t> process.</a:t>
            </a:r>
          </a:p>
          <a:p>
            <a:pPr marL="268956" indent="-258309" algn="just">
              <a:spcBef>
                <a:spcPts val="640"/>
              </a:spcBef>
              <a:buClr>
                <a:srgbClr val="0B7A9C"/>
              </a:buClr>
              <a:buSzPct val="75000"/>
              <a:buFont typeface="Lucida Sans Unicode"/>
              <a:buChar char="•"/>
              <a:tabLst>
                <a:tab pos="269516" algn="l"/>
              </a:tabLst>
            </a:pPr>
            <a:r>
              <a:rPr sz="2471" b="1" spc="-4" dirty="0">
                <a:solidFill>
                  <a:srgbClr val="FF0000"/>
                </a:solidFill>
                <a:latin typeface="Times New Roman"/>
                <a:cs typeface="Times New Roman"/>
              </a:rPr>
              <a:t>Aggregation</a:t>
            </a:r>
            <a:endParaRPr sz="2471" b="1" dirty="0">
              <a:latin typeface="Times New Roman"/>
              <a:cs typeface="Times New Roman"/>
            </a:endParaRPr>
          </a:p>
          <a:p>
            <a:pPr marL="717215" lvl="1" indent="-302575" algn="just">
              <a:spcBef>
                <a:spcPts val="618"/>
              </a:spcBef>
              <a:buClr>
                <a:srgbClr val="0B7A9C"/>
              </a:buClr>
              <a:buFont typeface="Arial"/>
              <a:buChar char="–"/>
              <a:tabLst>
                <a:tab pos="716654" algn="l"/>
                <a:tab pos="717215" algn="l"/>
              </a:tabLst>
            </a:pPr>
            <a:r>
              <a:rPr sz="2118" spc="-9" dirty="0">
                <a:latin typeface="Times New Roman"/>
                <a:cs typeface="Times New Roman"/>
              </a:rPr>
              <a:t>summary</a:t>
            </a:r>
            <a:r>
              <a:rPr sz="2118" dirty="0">
                <a:latin typeface="Times New Roman"/>
                <a:cs typeface="Times New Roman"/>
              </a:rPr>
              <a:t> or</a:t>
            </a:r>
            <a:r>
              <a:rPr sz="2118" spc="-13" dirty="0">
                <a:latin typeface="Times New Roman"/>
                <a:cs typeface="Times New Roman"/>
              </a:rPr>
              <a:t> </a:t>
            </a:r>
            <a:r>
              <a:rPr sz="2118" dirty="0">
                <a:latin typeface="Times New Roman"/>
                <a:cs typeface="Times New Roman"/>
              </a:rPr>
              <a:t>aggregation</a:t>
            </a:r>
            <a:r>
              <a:rPr sz="2118" spc="-40" dirty="0">
                <a:latin typeface="Times New Roman"/>
                <a:cs typeface="Times New Roman"/>
              </a:rPr>
              <a:t> </a:t>
            </a:r>
            <a:r>
              <a:rPr sz="2118" dirty="0">
                <a:latin typeface="Times New Roman"/>
                <a:cs typeface="Times New Roman"/>
              </a:rPr>
              <a:t>operations</a:t>
            </a:r>
            <a:r>
              <a:rPr sz="2118" spc="-40" dirty="0">
                <a:latin typeface="Times New Roman"/>
                <a:cs typeface="Times New Roman"/>
              </a:rPr>
              <a:t> </a:t>
            </a:r>
            <a:r>
              <a:rPr sz="2118" dirty="0">
                <a:latin typeface="Times New Roman"/>
                <a:cs typeface="Times New Roman"/>
              </a:rPr>
              <a:t>are</a:t>
            </a:r>
            <a:r>
              <a:rPr sz="2118" spc="-13" dirty="0">
                <a:latin typeface="Times New Roman"/>
                <a:cs typeface="Times New Roman"/>
              </a:rPr>
              <a:t> </a:t>
            </a:r>
            <a:r>
              <a:rPr sz="2118" dirty="0">
                <a:latin typeface="Times New Roman"/>
                <a:cs typeface="Times New Roman"/>
              </a:rPr>
              <a:t>applied</a:t>
            </a:r>
            <a:r>
              <a:rPr sz="2118" spc="-26" dirty="0">
                <a:latin typeface="Times New Roman"/>
                <a:cs typeface="Times New Roman"/>
              </a:rPr>
              <a:t> </a:t>
            </a:r>
            <a:r>
              <a:rPr sz="2118" dirty="0">
                <a:latin typeface="Times New Roman"/>
                <a:cs typeface="Times New Roman"/>
              </a:rPr>
              <a:t>to</a:t>
            </a:r>
            <a:r>
              <a:rPr sz="2118" spc="-22"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data.</a:t>
            </a:r>
          </a:p>
          <a:p>
            <a:pPr marL="717215" marR="184347" lvl="1" indent="-302575" algn="just">
              <a:spcBef>
                <a:spcPts val="604"/>
              </a:spcBef>
              <a:buClr>
                <a:srgbClr val="0B7A9C"/>
              </a:buClr>
              <a:buFont typeface="Arial"/>
              <a:buChar char="–"/>
              <a:tabLst>
                <a:tab pos="716654" algn="l"/>
                <a:tab pos="717215" algn="l"/>
              </a:tabLst>
            </a:pPr>
            <a:r>
              <a:rPr sz="2118" spc="-4" dirty="0">
                <a:latin typeface="Times New Roman"/>
                <a:cs typeface="Times New Roman"/>
              </a:rPr>
              <a:t>For</a:t>
            </a:r>
            <a:r>
              <a:rPr sz="2118" spc="-13" dirty="0">
                <a:latin typeface="Times New Roman"/>
                <a:cs typeface="Times New Roman"/>
              </a:rPr>
              <a:t> </a:t>
            </a:r>
            <a:r>
              <a:rPr sz="2118" spc="-4" dirty="0">
                <a:latin typeface="Times New Roman"/>
                <a:cs typeface="Times New Roman"/>
              </a:rPr>
              <a:t>example,</a:t>
            </a:r>
            <a:r>
              <a:rPr sz="2118" spc="-18"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daily</a:t>
            </a:r>
            <a:r>
              <a:rPr sz="2118" spc="-26" dirty="0">
                <a:latin typeface="Times New Roman"/>
                <a:cs typeface="Times New Roman"/>
              </a:rPr>
              <a:t> </a:t>
            </a:r>
            <a:r>
              <a:rPr sz="2118" dirty="0">
                <a:latin typeface="Times New Roman"/>
                <a:cs typeface="Times New Roman"/>
              </a:rPr>
              <a:t>sales</a:t>
            </a:r>
            <a:r>
              <a:rPr sz="2118" spc="-26" dirty="0">
                <a:latin typeface="Times New Roman"/>
                <a:cs typeface="Times New Roman"/>
              </a:rPr>
              <a:t> </a:t>
            </a:r>
            <a:r>
              <a:rPr sz="2118" dirty="0">
                <a:latin typeface="Times New Roman"/>
                <a:cs typeface="Times New Roman"/>
              </a:rPr>
              <a:t>data</a:t>
            </a:r>
            <a:r>
              <a:rPr sz="2118" spc="-13" dirty="0">
                <a:latin typeface="Times New Roman"/>
                <a:cs typeface="Times New Roman"/>
              </a:rPr>
              <a:t> </a:t>
            </a:r>
            <a:r>
              <a:rPr sz="2118" spc="-9" dirty="0">
                <a:latin typeface="Times New Roman"/>
                <a:cs typeface="Times New Roman"/>
              </a:rPr>
              <a:t>may</a:t>
            </a:r>
            <a:r>
              <a:rPr sz="2118" dirty="0">
                <a:latin typeface="Times New Roman"/>
                <a:cs typeface="Times New Roman"/>
              </a:rPr>
              <a:t> be</a:t>
            </a:r>
            <a:r>
              <a:rPr sz="2118" spc="-4" dirty="0">
                <a:latin typeface="Times New Roman"/>
                <a:cs typeface="Times New Roman"/>
              </a:rPr>
              <a:t> </a:t>
            </a:r>
            <a:r>
              <a:rPr sz="2118" dirty="0">
                <a:latin typeface="Times New Roman"/>
                <a:cs typeface="Times New Roman"/>
              </a:rPr>
              <a:t>aggregated</a:t>
            </a:r>
            <a:r>
              <a:rPr sz="2118" spc="-40" dirty="0">
                <a:latin typeface="Times New Roman"/>
                <a:cs typeface="Times New Roman"/>
              </a:rPr>
              <a:t> </a:t>
            </a:r>
            <a:r>
              <a:rPr sz="2118" spc="-4" dirty="0">
                <a:latin typeface="Times New Roman"/>
                <a:cs typeface="Times New Roman"/>
              </a:rPr>
              <a:t>so </a:t>
            </a:r>
            <a:r>
              <a:rPr sz="2118" dirty="0">
                <a:latin typeface="Times New Roman"/>
                <a:cs typeface="Times New Roman"/>
              </a:rPr>
              <a:t>as </a:t>
            </a:r>
            <a:r>
              <a:rPr sz="2118" spc="-516" dirty="0">
                <a:latin typeface="Times New Roman"/>
                <a:cs typeface="Times New Roman"/>
              </a:rPr>
              <a:t> </a:t>
            </a:r>
            <a:r>
              <a:rPr sz="2118" dirty="0">
                <a:latin typeface="Times New Roman"/>
                <a:cs typeface="Times New Roman"/>
              </a:rPr>
              <a:t>to</a:t>
            </a:r>
            <a:r>
              <a:rPr sz="2118" spc="-26" dirty="0">
                <a:latin typeface="Times New Roman"/>
                <a:cs typeface="Times New Roman"/>
              </a:rPr>
              <a:t> </a:t>
            </a:r>
            <a:r>
              <a:rPr sz="2118" spc="-4" dirty="0">
                <a:latin typeface="Times New Roman"/>
                <a:cs typeface="Times New Roman"/>
              </a:rPr>
              <a:t>compute</a:t>
            </a:r>
            <a:r>
              <a:rPr sz="2118" dirty="0">
                <a:latin typeface="Times New Roman"/>
                <a:cs typeface="Times New Roman"/>
              </a:rPr>
              <a:t> </a:t>
            </a:r>
            <a:r>
              <a:rPr sz="2118" spc="-4" dirty="0">
                <a:latin typeface="Times New Roman"/>
                <a:cs typeface="Times New Roman"/>
              </a:rPr>
              <a:t>monthly</a:t>
            </a:r>
            <a:r>
              <a:rPr sz="2118" spc="-18" dirty="0">
                <a:latin typeface="Times New Roman"/>
                <a:cs typeface="Times New Roman"/>
              </a:rPr>
              <a:t> </a:t>
            </a:r>
            <a:r>
              <a:rPr sz="2118" dirty="0">
                <a:latin typeface="Times New Roman"/>
                <a:cs typeface="Times New Roman"/>
              </a:rPr>
              <a:t>and annual</a:t>
            </a:r>
            <a:r>
              <a:rPr sz="2118" spc="-18" dirty="0">
                <a:latin typeface="Times New Roman"/>
                <a:cs typeface="Times New Roman"/>
              </a:rPr>
              <a:t> </a:t>
            </a:r>
            <a:r>
              <a:rPr sz="2118" dirty="0">
                <a:latin typeface="Times New Roman"/>
                <a:cs typeface="Times New Roman"/>
              </a:rPr>
              <a:t>total</a:t>
            </a:r>
            <a:r>
              <a:rPr sz="2118" spc="-35" dirty="0">
                <a:latin typeface="Times New Roman"/>
                <a:cs typeface="Times New Roman"/>
              </a:rPr>
              <a:t> </a:t>
            </a:r>
            <a:r>
              <a:rPr sz="2118" spc="-4" dirty="0">
                <a:latin typeface="Times New Roman"/>
                <a:cs typeface="Times New Roman"/>
              </a:rPr>
              <a:t>amounts.</a:t>
            </a:r>
            <a:endParaRPr sz="2118" dirty="0">
              <a:latin typeface="Times New Roman"/>
              <a:cs typeface="Times New Roman"/>
            </a:endParaRPr>
          </a:p>
        </p:txBody>
      </p:sp>
      <p:pic>
        <p:nvPicPr>
          <p:cNvPr id="4" name="Picture 3">
            <a:extLst>
              <a:ext uri="{FF2B5EF4-FFF2-40B4-BE49-F238E27FC236}">
                <a16:creationId xmlns:a16="http://schemas.microsoft.com/office/drawing/2014/main" id="{3F47A81C-80F9-451D-B4C1-DD051D7B2197}"/>
              </a:ext>
            </a:extLst>
          </p:cNvPr>
          <p:cNvPicPr>
            <a:picLocks noChangeAspect="1"/>
          </p:cNvPicPr>
          <p:nvPr/>
        </p:nvPicPr>
        <p:blipFill>
          <a:blip r:embed="rId2"/>
          <a:stretch>
            <a:fillRect/>
          </a:stretch>
        </p:blipFill>
        <p:spPr>
          <a:xfrm>
            <a:off x="8426547" y="1711279"/>
            <a:ext cx="3532153" cy="3435442"/>
          </a:xfrm>
          <a:prstGeom prst="rect">
            <a:avLst/>
          </a:prstGeom>
        </p:spPr>
      </p:pic>
      <p:sp>
        <p:nvSpPr>
          <p:cNvPr id="5" name="Slide Number Placeholder 4">
            <a:extLst>
              <a:ext uri="{FF2B5EF4-FFF2-40B4-BE49-F238E27FC236}">
                <a16:creationId xmlns:a16="http://schemas.microsoft.com/office/drawing/2014/main" id="{E15C89F1-4F21-4F46-8914-85196F24F780}"/>
              </a:ext>
            </a:extLst>
          </p:cNvPr>
          <p:cNvSpPr>
            <a:spLocks noGrp="1"/>
          </p:cNvSpPr>
          <p:nvPr>
            <p:ph type="sldNum" sz="quarter" idx="12"/>
          </p:nvPr>
        </p:nvSpPr>
        <p:spPr/>
        <p:txBody>
          <a:bodyPr/>
          <a:lstStyle/>
          <a:p>
            <a:fld id="{BE9E9CF8-411C-534F-ACCE-E5CD2A84B69C}" type="slidenum">
              <a:rPr lang="en-US" smtClean="0"/>
              <a:t>69</a:t>
            </a:fld>
            <a:endParaRPr lang="en-US"/>
          </a:p>
        </p:txBody>
      </p:sp>
      <p:sp>
        <p:nvSpPr>
          <p:cNvPr id="6" name="Rectangle 5">
            <a:extLst>
              <a:ext uri="{FF2B5EF4-FFF2-40B4-BE49-F238E27FC236}">
                <a16:creationId xmlns:a16="http://schemas.microsoft.com/office/drawing/2014/main" id="{FB611DA4-5D6C-41B3-8DFA-11865D2C9801}"/>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99C5C5FD-DBFD-4C18-A7BA-A90E398B76D5}"/>
              </a:ext>
            </a:extLst>
          </p:cNvPr>
          <p:cNvCxnSpPr/>
          <p:nvPr/>
        </p:nvCxnSpPr>
        <p:spPr>
          <a:xfrm>
            <a:off x="154745" y="125215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B312406B-6557-C74C-A244-83D390B40A3A}"/>
              </a:ext>
            </a:extLst>
          </p:cNvPr>
          <p:cNvSpPr>
            <a:spLocks noGrp="1" noChangeArrowheads="1"/>
          </p:cNvSpPr>
          <p:nvPr>
            <p:ph type="title"/>
          </p:nvPr>
        </p:nvSpPr>
        <p:spPr>
          <a:xfrm>
            <a:off x="206326" y="381000"/>
            <a:ext cx="9486314" cy="609600"/>
          </a:xfrm>
        </p:spPr>
        <p:txBody>
          <a:bodyPr>
            <a:normAutofit fontScale="90000"/>
          </a:bodyPr>
          <a:lstStyle/>
          <a:p>
            <a:pPr eaLnBrk="1" hangingPunct="1"/>
            <a:r>
              <a:rPr lang="en-US" altLang="en-US" b="1" dirty="0">
                <a:solidFill>
                  <a:srgbClr val="170981"/>
                </a:solidFill>
              </a:rPr>
              <a:t>I- Data Cleaning:  Incomplete (Missing) Data</a:t>
            </a:r>
          </a:p>
        </p:txBody>
      </p:sp>
      <p:sp>
        <p:nvSpPr>
          <p:cNvPr id="17412" name="Rectangle 3">
            <a:extLst>
              <a:ext uri="{FF2B5EF4-FFF2-40B4-BE49-F238E27FC236}">
                <a16:creationId xmlns:a16="http://schemas.microsoft.com/office/drawing/2014/main" id="{8D46F85D-A5AD-7A49-999F-B7041978F987}"/>
              </a:ext>
            </a:extLst>
          </p:cNvPr>
          <p:cNvSpPr>
            <a:spLocks noGrp="1" noChangeArrowheads="1"/>
          </p:cNvSpPr>
          <p:nvPr>
            <p:ph idx="1"/>
          </p:nvPr>
        </p:nvSpPr>
        <p:spPr>
          <a:xfrm>
            <a:off x="579437" y="978437"/>
            <a:ext cx="8305800" cy="5105400"/>
          </a:xfrm>
        </p:spPr>
        <p:txBody>
          <a:bodyPr>
            <a:normAutofit lnSpcReduction="10000"/>
          </a:bodyPr>
          <a:lstStyle/>
          <a:p>
            <a:pPr eaLnBrk="1" hangingPunct="1">
              <a:lnSpc>
                <a:spcPct val="110000"/>
              </a:lnSpc>
            </a:pPr>
            <a:r>
              <a:rPr lang="en-US" altLang="en-US" sz="2400" dirty="0"/>
              <a:t>Data is not always available</a:t>
            </a:r>
          </a:p>
          <a:p>
            <a:pPr lvl="1" eaLnBrk="1" hangingPunct="1">
              <a:lnSpc>
                <a:spcPct val="110000"/>
              </a:lnSpc>
            </a:pPr>
            <a:r>
              <a:rPr lang="en-US" altLang="en-US" dirty="0"/>
              <a:t>E.g., many tuples have no recorded value for several attributes, such as customer income in sales data</a:t>
            </a:r>
          </a:p>
          <a:p>
            <a:pPr eaLnBrk="1" hangingPunct="1">
              <a:lnSpc>
                <a:spcPct val="110000"/>
              </a:lnSpc>
            </a:pPr>
            <a:r>
              <a:rPr lang="en-US" altLang="en-US" sz="2400" dirty="0"/>
              <a:t>Missing data may be due to </a:t>
            </a:r>
          </a:p>
          <a:p>
            <a:pPr lvl="1" eaLnBrk="1" hangingPunct="1">
              <a:lnSpc>
                <a:spcPct val="110000"/>
              </a:lnSpc>
            </a:pPr>
            <a:r>
              <a:rPr lang="en-US" altLang="en-US" dirty="0"/>
              <a:t>equipment malfunction</a:t>
            </a:r>
          </a:p>
          <a:p>
            <a:pPr lvl="1" eaLnBrk="1" hangingPunct="1">
              <a:lnSpc>
                <a:spcPct val="110000"/>
              </a:lnSpc>
            </a:pPr>
            <a:r>
              <a:rPr lang="en-US" altLang="en-US" dirty="0"/>
              <a:t>inconsistent with other recorded data and thus deleted</a:t>
            </a:r>
          </a:p>
          <a:p>
            <a:pPr lvl="1" eaLnBrk="1" hangingPunct="1">
              <a:lnSpc>
                <a:spcPct val="110000"/>
              </a:lnSpc>
            </a:pPr>
            <a:r>
              <a:rPr lang="en-US" altLang="en-US" dirty="0"/>
              <a:t>data not entered due to misunderstanding</a:t>
            </a:r>
          </a:p>
          <a:p>
            <a:pPr lvl="1" eaLnBrk="1" hangingPunct="1">
              <a:lnSpc>
                <a:spcPct val="110000"/>
              </a:lnSpc>
            </a:pPr>
            <a:r>
              <a:rPr lang="en-US" altLang="en-US" dirty="0"/>
              <a:t>certain data may not be considered important at the time of entry</a:t>
            </a:r>
          </a:p>
          <a:p>
            <a:pPr lvl="1" eaLnBrk="1" hangingPunct="1">
              <a:lnSpc>
                <a:spcPct val="110000"/>
              </a:lnSpc>
            </a:pPr>
            <a:r>
              <a:rPr lang="en-US" altLang="en-US" dirty="0"/>
              <a:t>not register history or changes of the data</a:t>
            </a:r>
          </a:p>
          <a:p>
            <a:pPr eaLnBrk="1" hangingPunct="1">
              <a:lnSpc>
                <a:spcPct val="110000"/>
              </a:lnSpc>
            </a:pPr>
            <a:r>
              <a:rPr lang="en-US" altLang="en-US" sz="2400" dirty="0"/>
              <a:t>Missing data may need to be inferred</a:t>
            </a:r>
          </a:p>
        </p:txBody>
      </p:sp>
      <p:sp>
        <p:nvSpPr>
          <p:cNvPr id="17410" name="Rectangle 2061">
            <a:extLst>
              <a:ext uri="{FF2B5EF4-FFF2-40B4-BE49-F238E27FC236}">
                <a16:creationId xmlns:a16="http://schemas.microsoft.com/office/drawing/2014/main" id="{32813B82-5824-F242-8DDB-5642C4F77C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8F9285B-48C0-C649-8D47-4BEF0C1FA67B}" type="slidenum">
              <a:rPr lang="en-US" altLang="en-US" sz="1200"/>
              <a:pPr>
                <a:spcBef>
                  <a:spcPct val="0"/>
                </a:spcBef>
                <a:buClrTx/>
                <a:buSzTx/>
                <a:buFontTx/>
                <a:buNone/>
              </a:pPr>
              <a:t>7</a:t>
            </a:fld>
            <a:endParaRPr lang="en-US" altLang="en-US" sz="1200"/>
          </a:p>
        </p:txBody>
      </p:sp>
      <p:pic>
        <p:nvPicPr>
          <p:cNvPr id="2" name="Picture 1">
            <a:extLst>
              <a:ext uri="{FF2B5EF4-FFF2-40B4-BE49-F238E27FC236}">
                <a16:creationId xmlns:a16="http://schemas.microsoft.com/office/drawing/2014/main" id="{012B00DC-0F9A-4106-A72A-A41BF350E193}"/>
              </a:ext>
            </a:extLst>
          </p:cNvPr>
          <p:cNvPicPr>
            <a:picLocks noChangeAspect="1"/>
          </p:cNvPicPr>
          <p:nvPr/>
        </p:nvPicPr>
        <p:blipFill>
          <a:blip r:embed="rId3"/>
          <a:stretch>
            <a:fillRect/>
          </a:stretch>
        </p:blipFill>
        <p:spPr>
          <a:xfrm>
            <a:off x="5940400" y="5163166"/>
            <a:ext cx="5889674" cy="1432794"/>
          </a:xfrm>
          <a:prstGeom prst="rect">
            <a:avLst/>
          </a:prstGeom>
        </p:spPr>
      </p:pic>
      <p:sp>
        <p:nvSpPr>
          <p:cNvPr id="6" name="Rectangle 5">
            <a:extLst>
              <a:ext uri="{FF2B5EF4-FFF2-40B4-BE49-F238E27FC236}">
                <a16:creationId xmlns:a16="http://schemas.microsoft.com/office/drawing/2014/main" id="{836395A5-965B-44FF-8F40-EB691574712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872C392B-D7C2-4126-96F2-6ADC46FC7354}"/>
              </a:ext>
            </a:extLst>
          </p:cNvPr>
          <p:cNvCxnSpPr/>
          <p:nvPr/>
        </p:nvCxnSpPr>
        <p:spPr>
          <a:xfrm>
            <a:off x="150055" y="9906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6526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422" y="426586"/>
            <a:ext cx="7898765" cy="688424"/>
          </a:xfrm>
          <a:prstGeom prst="rect">
            <a:avLst/>
          </a:prstGeom>
        </p:spPr>
        <p:txBody>
          <a:bodyPr vert="horz" wrap="square" lIns="0" tIns="11206" rIns="0" bIns="0" rtlCol="0" anchor="ctr">
            <a:spAutoFit/>
          </a:bodyPr>
          <a:lstStyle/>
          <a:p>
            <a:pPr marL="11206">
              <a:lnSpc>
                <a:spcPct val="100000"/>
              </a:lnSpc>
              <a:spcBef>
                <a:spcPts val="88"/>
              </a:spcBef>
            </a:pPr>
            <a:r>
              <a:rPr b="1" dirty="0">
                <a:latin typeface="Times New Roman"/>
                <a:cs typeface="Times New Roman"/>
              </a:rPr>
              <a:t>Data</a:t>
            </a:r>
            <a:r>
              <a:rPr b="1" spc="-40" dirty="0">
                <a:latin typeface="Times New Roman"/>
                <a:cs typeface="Times New Roman"/>
              </a:rPr>
              <a:t> </a:t>
            </a:r>
            <a:r>
              <a:rPr b="1" dirty="0">
                <a:latin typeface="Times New Roman"/>
                <a:cs typeface="Times New Roman"/>
              </a:rPr>
              <a:t>Transformation</a:t>
            </a:r>
            <a:r>
              <a:rPr b="1" spc="-71" dirty="0">
                <a:latin typeface="Times New Roman"/>
                <a:cs typeface="Times New Roman"/>
              </a:rPr>
              <a:t> </a:t>
            </a:r>
            <a:r>
              <a:rPr b="1" spc="-4" dirty="0">
                <a:latin typeface="Times New Roman"/>
                <a:cs typeface="Times New Roman"/>
              </a:rPr>
              <a:t>Tasks</a:t>
            </a:r>
          </a:p>
        </p:txBody>
      </p:sp>
      <p:sp>
        <p:nvSpPr>
          <p:cNvPr id="3" name="object 3"/>
          <p:cNvSpPr txBox="1"/>
          <p:nvPr/>
        </p:nvSpPr>
        <p:spPr>
          <a:xfrm>
            <a:off x="1667467" y="1880879"/>
            <a:ext cx="8559745" cy="3529614"/>
          </a:xfrm>
          <a:prstGeom prst="rect">
            <a:avLst/>
          </a:prstGeom>
        </p:spPr>
        <p:txBody>
          <a:bodyPr vert="horz" wrap="square" lIns="0" tIns="101974" rIns="0" bIns="0" rtlCol="0">
            <a:spAutoFit/>
          </a:bodyPr>
          <a:lstStyle/>
          <a:p>
            <a:pPr marL="268956" indent="-258309" algn="just">
              <a:spcBef>
                <a:spcPts val="803"/>
              </a:spcBef>
              <a:buClr>
                <a:srgbClr val="0B7A9C"/>
              </a:buClr>
              <a:buSzPct val="75000"/>
              <a:buFont typeface="Lucida Sans Unicode"/>
              <a:buChar char="•"/>
              <a:tabLst>
                <a:tab pos="269516" algn="l"/>
              </a:tabLst>
            </a:pPr>
            <a:r>
              <a:rPr sz="2471" b="1" spc="-4" dirty="0">
                <a:solidFill>
                  <a:srgbClr val="FF0000"/>
                </a:solidFill>
                <a:latin typeface="Times New Roman"/>
                <a:cs typeface="Times New Roman"/>
              </a:rPr>
              <a:t>Discretization</a:t>
            </a:r>
            <a:endParaRPr sz="2471" b="1" dirty="0">
              <a:latin typeface="Times New Roman"/>
              <a:cs typeface="Times New Roman"/>
            </a:endParaRPr>
          </a:p>
          <a:p>
            <a:pPr marL="717215" lvl="1" indent="-302575" algn="just">
              <a:spcBef>
                <a:spcPts val="618"/>
              </a:spcBef>
              <a:buClr>
                <a:srgbClr val="0B7A9C"/>
              </a:buClr>
              <a:buFont typeface="Arial"/>
              <a:buChar char="–"/>
              <a:tabLst>
                <a:tab pos="716654" algn="l"/>
                <a:tab pos="717215" algn="l"/>
              </a:tabLst>
            </a:pPr>
            <a:r>
              <a:rPr sz="2118" spc="-4" dirty="0">
                <a:latin typeface="Times New Roman"/>
                <a:cs typeface="Times New Roman"/>
              </a:rPr>
              <a:t>Dividing</a:t>
            </a:r>
            <a:r>
              <a:rPr sz="2118" spc="-44"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range</a:t>
            </a:r>
            <a:r>
              <a:rPr sz="2118" spc="-13" dirty="0">
                <a:latin typeface="Times New Roman"/>
                <a:cs typeface="Times New Roman"/>
              </a:rPr>
              <a:t> </a:t>
            </a:r>
            <a:r>
              <a:rPr sz="2118" dirty="0">
                <a:latin typeface="Times New Roman"/>
                <a:cs typeface="Times New Roman"/>
              </a:rPr>
              <a:t>of</a:t>
            </a:r>
            <a:r>
              <a:rPr sz="2118" spc="-4" dirty="0">
                <a:latin typeface="Times New Roman"/>
                <a:cs typeface="Times New Roman"/>
              </a:rPr>
              <a:t> </a:t>
            </a:r>
            <a:r>
              <a:rPr sz="2118" dirty="0">
                <a:latin typeface="Times New Roman"/>
                <a:cs typeface="Times New Roman"/>
              </a:rPr>
              <a:t>a</a:t>
            </a:r>
            <a:r>
              <a:rPr sz="2118" spc="-18" dirty="0">
                <a:latin typeface="Times New Roman"/>
                <a:cs typeface="Times New Roman"/>
              </a:rPr>
              <a:t> </a:t>
            </a:r>
            <a:r>
              <a:rPr sz="2118" dirty="0">
                <a:latin typeface="Times New Roman"/>
                <a:cs typeface="Times New Roman"/>
              </a:rPr>
              <a:t>continuous</a:t>
            </a:r>
            <a:r>
              <a:rPr sz="2118" spc="-26" dirty="0">
                <a:latin typeface="Times New Roman"/>
                <a:cs typeface="Times New Roman"/>
              </a:rPr>
              <a:t> </a:t>
            </a:r>
            <a:r>
              <a:rPr sz="2118" dirty="0">
                <a:latin typeface="Times New Roman"/>
                <a:cs typeface="Times New Roman"/>
              </a:rPr>
              <a:t>attribute</a:t>
            </a:r>
            <a:r>
              <a:rPr sz="2118" spc="-49" dirty="0">
                <a:latin typeface="Times New Roman"/>
                <a:cs typeface="Times New Roman"/>
              </a:rPr>
              <a:t> </a:t>
            </a:r>
            <a:r>
              <a:rPr sz="2118" dirty="0">
                <a:latin typeface="Times New Roman"/>
                <a:cs typeface="Times New Roman"/>
              </a:rPr>
              <a:t>into</a:t>
            </a:r>
            <a:r>
              <a:rPr sz="2118" spc="-26" dirty="0">
                <a:latin typeface="Times New Roman"/>
                <a:cs typeface="Times New Roman"/>
              </a:rPr>
              <a:t> </a:t>
            </a:r>
            <a:r>
              <a:rPr sz="2118" dirty="0">
                <a:latin typeface="Times New Roman"/>
                <a:cs typeface="Times New Roman"/>
              </a:rPr>
              <a:t>intervals</a:t>
            </a:r>
          </a:p>
          <a:p>
            <a:pPr marL="717215" marR="4483" lvl="1" indent="-302575" algn="just">
              <a:spcBef>
                <a:spcPts val="613"/>
              </a:spcBef>
              <a:buClr>
                <a:srgbClr val="0B7A9C"/>
              </a:buClr>
              <a:buFont typeface="Arial"/>
              <a:buChar char="–"/>
              <a:tabLst>
                <a:tab pos="716654" algn="l"/>
                <a:tab pos="717215" algn="l"/>
              </a:tabLst>
            </a:pPr>
            <a:r>
              <a:rPr sz="2118" b="1" spc="-4" dirty="0">
                <a:latin typeface="Times New Roman"/>
                <a:cs typeface="Times New Roman"/>
              </a:rPr>
              <a:t>For example, </a:t>
            </a:r>
            <a:r>
              <a:rPr sz="2118" dirty="0">
                <a:latin typeface="Times New Roman"/>
                <a:cs typeface="Times New Roman"/>
              </a:rPr>
              <a:t>values </a:t>
            </a:r>
            <a:r>
              <a:rPr sz="2118" spc="-4" dirty="0">
                <a:latin typeface="Times New Roman"/>
                <a:cs typeface="Times New Roman"/>
              </a:rPr>
              <a:t>for numerical attributes, </a:t>
            </a:r>
            <a:r>
              <a:rPr sz="2118" dirty="0">
                <a:latin typeface="Times New Roman"/>
                <a:cs typeface="Times New Roman"/>
              </a:rPr>
              <a:t>like </a:t>
            </a:r>
            <a:r>
              <a:rPr sz="2118" b="1" dirty="0">
                <a:latin typeface="Times New Roman"/>
                <a:cs typeface="Times New Roman"/>
              </a:rPr>
              <a:t>age</a:t>
            </a:r>
            <a:r>
              <a:rPr sz="2118" dirty="0">
                <a:latin typeface="Times New Roman"/>
                <a:cs typeface="Times New Roman"/>
              </a:rPr>
              <a:t>, </a:t>
            </a:r>
            <a:r>
              <a:rPr sz="2118" spc="-9" dirty="0">
                <a:latin typeface="Times New Roman"/>
                <a:cs typeface="Times New Roman"/>
              </a:rPr>
              <a:t>may </a:t>
            </a:r>
            <a:r>
              <a:rPr sz="2118" spc="-516" dirty="0">
                <a:latin typeface="Times New Roman"/>
                <a:cs typeface="Times New Roman"/>
              </a:rPr>
              <a:t> </a:t>
            </a:r>
            <a:r>
              <a:rPr sz="2118" dirty="0">
                <a:latin typeface="Times New Roman"/>
                <a:cs typeface="Times New Roman"/>
              </a:rPr>
              <a:t>be </a:t>
            </a:r>
            <a:r>
              <a:rPr sz="2118" spc="-4" dirty="0">
                <a:latin typeface="Times New Roman"/>
                <a:cs typeface="Times New Roman"/>
              </a:rPr>
              <a:t>mapped </a:t>
            </a:r>
            <a:r>
              <a:rPr sz="2118" dirty="0">
                <a:latin typeface="Times New Roman"/>
                <a:cs typeface="Times New Roman"/>
              </a:rPr>
              <a:t>to higher-level concepts, like </a:t>
            </a:r>
            <a:r>
              <a:rPr sz="2118" b="1" spc="-4" dirty="0">
                <a:latin typeface="Times New Roman"/>
                <a:cs typeface="Times New Roman"/>
              </a:rPr>
              <a:t>youth</a:t>
            </a:r>
            <a:r>
              <a:rPr sz="2118" spc="-4" dirty="0">
                <a:latin typeface="Times New Roman"/>
                <a:cs typeface="Times New Roman"/>
              </a:rPr>
              <a:t>, </a:t>
            </a:r>
            <a:r>
              <a:rPr sz="2118" b="1" spc="-4" dirty="0">
                <a:latin typeface="Times New Roman"/>
                <a:cs typeface="Times New Roman"/>
              </a:rPr>
              <a:t>middle- </a:t>
            </a:r>
            <a:r>
              <a:rPr sz="2118" b="1" dirty="0">
                <a:latin typeface="Times New Roman"/>
                <a:cs typeface="Times New Roman"/>
              </a:rPr>
              <a:t> </a:t>
            </a:r>
            <a:r>
              <a:rPr sz="2118" b="1" spc="-4" dirty="0">
                <a:latin typeface="Times New Roman"/>
                <a:cs typeface="Times New Roman"/>
              </a:rPr>
              <a:t>aged</a:t>
            </a:r>
            <a:r>
              <a:rPr sz="2118" spc="-4" dirty="0">
                <a:latin typeface="Times New Roman"/>
                <a:cs typeface="Times New Roman"/>
              </a:rPr>
              <a:t>,</a:t>
            </a:r>
            <a:r>
              <a:rPr sz="2118" spc="-18" dirty="0">
                <a:latin typeface="Times New Roman"/>
                <a:cs typeface="Times New Roman"/>
              </a:rPr>
              <a:t> </a:t>
            </a:r>
            <a:r>
              <a:rPr sz="2118" dirty="0">
                <a:latin typeface="Times New Roman"/>
                <a:cs typeface="Times New Roman"/>
              </a:rPr>
              <a:t>and </a:t>
            </a:r>
            <a:r>
              <a:rPr sz="2118" b="1" spc="-4" dirty="0">
                <a:latin typeface="Times New Roman"/>
                <a:cs typeface="Times New Roman"/>
              </a:rPr>
              <a:t>senior</a:t>
            </a:r>
            <a:r>
              <a:rPr sz="2118" spc="-4" dirty="0">
                <a:latin typeface="Times New Roman"/>
                <a:cs typeface="Times New Roman"/>
              </a:rPr>
              <a:t>.</a:t>
            </a:r>
            <a:endParaRPr sz="2118" dirty="0">
              <a:latin typeface="Times New Roman"/>
              <a:cs typeface="Times New Roman"/>
            </a:endParaRPr>
          </a:p>
          <a:p>
            <a:pPr marL="268956" indent="-258309" algn="just">
              <a:spcBef>
                <a:spcPts val="635"/>
              </a:spcBef>
              <a:buClr>
                <a:srgbClr val="0B7A9C"/>
              </a:buClr>
              <a:buSzPct val="75000"/>
              <a:buFont typeface="Lucida Sans Unicode"/>
              <a:buChar char="•"/>
              <a:tabLst>
                <a:tab pos="269516" algn="l"/>
              </a:tabLst>
            </a:pPr>
            <a:r>
              <a:rPr sz="2471" b="1" spc="-4" dirty="0">
                <a:solidFill>
                  <a:srgbClr val="FF0000"/>
                </a:solidFill>
                <a:latin typeface="Times New Roman"/>
                <a:cs typeface="Times New Roman"/>
              </a:rPr>
              <a:t>Generalization</a:t>
            </a:r>
            <a:endParaRPr sz="2471" b="1" dirty="0">
              <a:latin typeface="Times New Roman"/>
              <a:cs typeface="Times New Roman"/>
            </a:endParaRPr>
          </a:p>
          <a:p>
            <a:pPr marL="717215" marR="160253" lvl="1" indent="-302575" algn="just">
              <a:spcBef>
                <a:spcPts val="618"/>
              </a:spcBef>
              <a:buClr>
                <a:srgbClr val="0B7A9C"/>
              </a:buClr>
              <a:buFont typeface="Arial"/>
              <a:buChar char="–"/>
              <a:tabLst>
                <a:tab pos="716654" algn="l"/>
                <a:tab pos="717215" algn="l"/>
              </a:tabLst>
            </a:pPr>
            <a:r>
              <a:rPr sz="2118" spc="-4" dirty="0">
                <a:latin typeface="Times New Roman"/>
                <a:cs typeface="Times New Roman"/>
              </a:rPr>
              <a:t>where</a:t>
            </a:r>
            <a:r>
              <a:rPr sz="2118" spc="-9" dirty="0">
                <a:latin typeface="Times New Roman"/>
                <a:cs typeface="Times New Roman"/>
              </a:rPr>
              <a:t> </a:t>
            </a:r>
            <a:r>
              <a:rPr sz="2118" spc="-4" dirty="0">
                <a:latin typeface="Times New Roman"/>
                <a:cs typeface="Times New Roman"/>
              </a:rPr>
              <a:t>low-level</a:t>
            </a:r>
            <a:r>
              <a:rPr sz="2118" spc="-26" dirty="0">
                <a:latin typeface="Times New Roman"/>
                <a:cs typeface="Times New Roman"/>
              </a:rPr>
              <a:t> </a:t>
            </a:r>
            <a:r>
              <a:rPr sz="2118" dirty="0">
                <a:latin typeface="Times New Roman"/>
                <a:cs typeface="Times New Roman"/>
              </a:rPr>
              <a:t>or</a:t>
            </a:r>
            <a:r>
              <a:rPr sz="2118" spc="-9" dirty="0">
                <a:latin typeface="Times New Roman"/>
                <a:cs typeface="Times New Roman"/>
              </a:rPr>
              <a:t> </a:t>
            </a:r>
            <a:r>
              <a:rPr sz="2118" spc="-4" dirty="0">
                <a:latin typeface="Times New Roman"/>
                <a:cs typeface="Times New Roman"/>
              </a:rPr>
              <a:t>“primitive”</a:t>
            </a:r>
            <a:r>
              <a:rPr sz="2118" spc="-26" dirty="0">
                <a:latin typeface="Times New Roman"/>
                <a:cs typeface="Times New Roman"/>
              </a:rPr>
              <a:t> </a:t>
            </a:r>
            <a:r>
              <a:rPr sz="2118" spc="-4" dirty="0">
                <a:latin typeface="Times New Roman"/>
                <a:cs typeface="Times New Roman"/>
              </a:rPr>
              <a:t>(raw)</a:t>
            </a:r>
            <a:r>
              <a:rPr sz="2118" spc="-9" dirty="0">
                <a:latin typeface="Times New Roman"/>
                <a:cs typeface="Times New Roman"/>
              </a:rPr>
              <a:t> </a:t>
            </a:r>
            <a:r>
              <a:rPr sz="2118" dirty="0">
                <a:latin typeface="Times New Roman"/>
                <a:cs typeface="Times New Roman"/>
              </a:rPr>
              <a:t>data</a:t>
            </a:r>
            <a:r>
              <a:rPr sz="2118" spc="-18" dirty="0">
                <a:latin typeface="Times New Roman"/>
                <a:cs typeface="Times New Roman"/>
              </a:rPr>
              <a:t> </a:t>
            </a:r>
            <a:r>
              <a:rPr sz="2118" dirty="0">
                <a:latin typeface="Times New Roman"/>
                <a:cs typeface="Times New Roman"/>
              </a:rPr>
              <a:t>are</a:t>
            </a:r>
            <a:r>
              <a:rPr sz="2118" spc="-4" dirty="0">
                <a:latin typeface="Times New Roman"/>
                <a:cs typeface="Times New Roman"/>
              </a:rPr>
              <a:t> </a:t>
            </a:r>
            <a:r>
              <a:rPr sz="2118" dirty="0">
                <a:latin typeface="Times New Roman"/>
                <a:cs typeface="Times New Roman"/>
              </a:rPr>
              <a:t>replaced</a:t>
            </a:r>
            <a:r>
              <a:rPr sz="2118" spc="-35" dirty="0">
                <a:latin typeface="Times New Roman"/>
                <a:cs typeface="Times New Roman"/>
              </a:rPr>
              <a:t> </a:t>
            </a:r>
            <a:r>
              <a:rPr sz="2118" dirty="0">
                <a:latin typeface="Times New Roman"/>
                <a:cs typeface="Times New Roman"/>
              </a:rPr>
              <a:t>by </a:t>
            </a:r>
            <a:r>
              <a:rPr sz="2118" spc="-516" dirty="0">
                <a:latin typeface="Times New Roman"/>
                <a:cs typeface="Times New Roman"/>
              </a:rPr>
              <a:t> </a:t>
            </a:r>
            <a:r>
              <a:rPr sz="2118" spc="-4" dirty="0">
                <a:latin typeface="Times New Roman"/>
                <a:cs typeface="Times New Roman"/>
              </a:rPr>
              <a:t>higher-level </a:t>
            </a:r>
            <a:r>
              <a:rPr sz="2118" dirty="0">
                <a:latin typeface="Times New Roman"/>
                <a:cs typeface="Times New Roman"/>
              </a:rPr>
              <a:t>concepts through the use of concept </a:t>
            </a:r>
            <a:r>
              <a:rPr sz="2118" spc="4" dirty="0">
                <a:latin typeface="Times New Roman"/>
                <a:cs typeface="Times New Roman"/>
              </a:rPr>
              <a:t> </a:t>
            </a:r>
            <a:r>
              <a:rPr sz="2118" spc="-4" dirty="0">
                <a:latin typeface="Times New Roman"/>
                <a:cs typeface="Times New Roman"/>
              </a:rPr>
              <a:t>hierarchies.</a:t>
            </a:r>
            <a:endParaRPr sz="2118" dirty="0">
              <a:latin typeface="Times New Roman"/>
              <a:cs typeface="Times New Roman"/>
            </a:endParaRPr>
          </a:p>
          <a:p>
            <a:pPr marL="717215" marR="121030" lvl="1" indent="-302575" algn="just">
              <a:spcBef>
                <a:spcPts val="613"/>
              </a:spcBef>
              <a:buClr>
                <a:srgbClr val="0B7A9C"/>
              </a:buClr>
              <a:buFont typeface="Arial"/>
              <a:buChar char="–"/>
              <a:tabLst>
                <a:tab pos="716654" algn="l"/>
                <a:tab pos="717215" algn="l"/>
              </a:tabLst>
            </a:pPr>
            <a:r>
              <a:rPr sz="2118" b="1" spc="-4" dirty="0">
                <a:latin typeface="Times New Roman"/>
                <a:cs typeface="Times New Roman"/>
              </a:rPr>
              <a:t>For example</a:t>
            </a:r>
            <a:r>
              <a:rPr sz="2118" spc="-4" dirty="0">
                <a:latin typeface="Times New Roman"/>
                <a:cs typeface="Times New Roman"/>
              </a:rPr>
              <a:t>, </a:t>
            </a:r>
            <a:r>
              <a:rPr sz="2118" dirty="0">
                <a:latin typeface="Times New Roman"/>
                <a:cs typeface="Times New Roman"/>
              </a:rPr>
              <a:t>categorical attributes, like </a:t>
            </a:r>
            <a:r>
              <a:rPr sz="2118" b="1" dirty="0">
                <a:latin typeface="Times New Roman"/>
                <a:cs typeface="Times New Roman"/>
              </a:rPr>
              <a:t>street</a:t>
            </a:r>
            <a:r>
              <a:rPr sz="2118" dirty="0">
                <a:latin typeface="Times New Roman"/>
                <a:cs typeface="Times New Roman"/>
              </a:rPr>
              <a:t>, can be </a:t>
            </a:r>
            <a:r>
              <a:rPr sz="2118" spc="4" dirty="0">
                <a:latin typeface="Times New Roman"/>
                <a:cs typeface="Times New Roman"/>
              </a:rPr>
              <a:t> </a:t>
            </a:r>
            <a:r>
              <a:rPr sz="2118" spc="-4" dirty="0">
                <a:latin typeface="Times New Roman"/>
                <a:cs typeface="Times New Roman"/>
              </a:rPr>
              <a:t>generalized</a:t>
            </a:r>
            <a:r>
              <a:rPr sz="2118" spc="-49" dirty="0">
                <a:latin typeface="Times New Roman"/>
                <a:cs typeface="Times New Roman"/>
              </a:rPr>
              <a:t> </a:t>
            </a:r>
            <a:r>
              <a:rPr sz="2118" dirty="0">
                <a:latin typeface="Times New Roman"/>
                <a:cs typeface="Times New Roman"/>
              </a:rPr>
              <a:t>to</a:t>
            </a:r>
            <a:r>
              <a:rPr sz="2118" spc="-13" dirty="0">
                <a:latin typeface="Times New Roman"/>
                <a:cs typeface="Times New Roman"/>
              </a:rPr>
              <a:t> </a:t>
            </a:r>
            <a:r>
              <a:rPr sz="2118" dirty="0">
                <a:latin typeface="Times New Roman"/>
                <a:cs typeface="Times New Roman"/>
              </a:rPr>
              <a:t>higher-level</a:t>
            </a:r>
            <a:r>
              <a:rPr sz="2118" spc="-44" dirty="0">
                <a:latin typeface="Times New Roman"/>
                <a:cs typeface="Times New Roman"/>
              </a:rPr>
              <a:t> </a:t>
            </a:r>
            <a:r>
              <a:rPr sz="2118" dirty="0">
                <a:latin typeface="Times New Roman"/>
                <a:cs typeface="Times New Roman"/>
              </a:rPr>
              <a:t>concepts,</a:t>
            </a:r>
            <a:r>
              <a:rPr sz="2118" spc="-22" dirty="0">
                <a:latin typeface="Times New Roman"/>
                <a:cs typeface="Times New Roman"/>
              </a:rPr>
              <a:t> </a:t>
            </a:r>
            <a:r>
              <a:rPr sz="2118" dirty="0">
                <a:latin typeface="Times New Roman"/>
                <a:cs typeface="Times New Roman"/>
              </a:rPr>
              <a:t>like</a:t>
            </a:r>
            <a:r>
              <a:rPr sz="2118" spc="-26" dirty="0">
                <a:latin typeface="Times New Roman"/>
                <a:cs typeface="Times New Roman"/>
              </a:rPr>
              <a:t> </a:t>
            </a:r>
            <a:r>
              <a:rPr sz="2118" b="1" dirty="0">
                <a:latin typeface="Times New Roman"/>
                <a:cs typeface="Times New Roman"/>
              </a:rPr>
              <a:t>city</a:t>
            </a:r>
            <a:r>
              <a:rPr sz="2118" b="1" spc="-22" dirty="0">
                <a:latin typeface="Times New Roman"/>
                <a:cs typeface="Times New Roman"/>
              </a:rPr>
              <a:t> </a:t>
            </a:r>
            <a:r>
              <a:rPr sz="2118" dirty="0">
                <a:latin typeface="Times New Roman"/>
                <a:cs typeface="Times New Roman"/>
              </a:rPr>
              <a:t>or</a:t>
            </a:r>
            <a:r>
              <a:rPr sz="2118" spc="-4" dirty="0">
                <a:latin typeface="Times New Roman"/>
                <a:cs typeface="Times New Roman"/>
              </a:rPr>
              <a:t> </a:t>
            </a:r>
            <a:r>
              <a:rPr sz="2118" b="1" spc="-4" dirty="0">
                <a:latin typeface="Times New Roman"/>
                <a:cs typeface="Times New Roman"/>
              </a:rPr>
              <a:t>country</a:t>
            </a:r>
            <a:r>
              <a:rPr sz="2118" spc="-4" dirty="0">
                <a:latin typeface="Times New Roman"/>
                <a:cs typeface="Times New Roman"/>
              </a:rPr>
              <a:t>.</a:t>
            </a:r>
            <a:endParaRPr sz="2118" dirty="0">
              <a:latin typeface="Times New Roman"/>
              <a:cs typeface="Times New Roman"/>
            </a:endParaRPr>
          </a:p>
        </p:txBody>
      </p:sp>
      <p:sp>
        <p:nvSpPr>
          <p:cNvPr id="4" name="Slide Number Placeholder 3">
            <a:extLst>
              <a:ext uri="{FF2B5EF4-FFF2-40B4-BE49-F238E27FC236}">
                <a16:creationId xmlns:a16="http://schemas.microsoft.com/office/drawing/2014/main" id="{E1874E7A-0173-4A4E-85A4-0642472F7FEC}"/>
              </a:ext>
            </a:extLst>
          </p:cNvPr>
          <p:cNvSpPr>
            <a:spLocks noGrp="1"/>
          </p:cNvSpPr>
          <p:nvPr>
            <p:ph type="sldNum" sz="quarter" idx="12"/>
          </p:nvPr>
        </p:nvSpPr>
        <p:spPr/>
        <p:txBody>
          <a:bodyPr/>
          <a:lstStyle/>
          <a:p>
            <a:fld id="{BE9E9CF8-411C-534F-ACCE-E5CD2A84B69C}" type="slidenum">
              <a:rPr lang="en-US" smtClean="0"/>
              <a:t>70</a:t>
            </a:fld>
            <a:endParaRPr lang="en-US"/>
          </a:p>
        </p:txBody>
      </p:sp>
      <p:sp>
        <p:nvSpPr>
          <p:cNvPr id="5" name="Rectangle 4">
            <a:extLst>
              <a:ext uri="{FF2B5EF4-FFF2-40B4-BE49-F238E27FC236}">
                <a16:creationId xmlns:a16="http://schemas.microsoft.com/office/drawing/2014/main" id="{582F4C9A-4B0A-4729-8934-810E37723407}"/>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5B04225-6DC1-42A2-8750-DEE50E3193B8}"/>
              </a:ext>
            </a:extLst>
          </p:cNvPr>
          <p:cNvCxnSpPr/>
          <p:nvPr/>
        </p:nvCxnSpPr>
        <p:spPr>
          <a:xfrm>
            <a:off x="295422" y="115734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624" y="205740"/>
            <a:ext cx="10339753" cy="688424"/>
          </a:xfrm>
          <a:prstGeom prst="rect">
            <a:avLst/>
          </a:prstGeom>
        </p:spPr>
        <p:txBody>
          <a:bodyPr vert="horz" wrap="square" lIns="0" tIns="11206" rIns="0" bIns="0" rtlCol="0" anchor="ctr">
            <a:spAutoFit/>
          </a:bodyPr>
          <a:lstStyle/>
          <a:p>
            <a:pPr marL="11206">
              <a:lnSpc>
                <a:spcPct val="100000"/>
              </a:lnSpc>
              <a:spcBef>
                <a:spcPts val="88"/>
              </a:spcBef>
            </a:pPr>
            <a:r>
              <a:rPr lang="en-GB" b="1" dirty="0">
                <a:latin typeface="Times New Roman"/>
                <a:cs typeface="Times New Roman"/>
              </a:rPr>
              <a:t>2. </a:t>
            </a:r>
            <a:r>
              <a:rPr b="1" dirty="0">
                <a:latin typeface="Times New Roman"/>
                <a:cs typeface="Times New Roman"/>
              </a:rPr>
              <a:t>Normalization</a:t>
            </a:r>
          </a:p>
        </p:txBody>
      </p:sp>
      <p:sp>
        <p:nvSpPr>
          <p:cNvPr id="3" name="object 3"/>
          <p:cNvSpPr txBox="1"/>
          <p:nvPr/>
        </p:nvSpPr>
        <p:spPr>
          <a:xfrm>
            <a:off x="478302" y="867063"/>
            <a:ext cx="11338559" cy="3264589"/>
          </a:xfrm>
          <a:prstGeom prst="rect">
            <a:avLst/>
          </a:prstGeom>
        </p:spPr>
        <p:txBody>
          <a:bodyPr vert="horz" wrap="square" lIns="0" tIns="10646" rIns="0" bIns="0" rtlCol="0">
            <a:spAutoFit/>
          </a:bodyPr>
          <a:lstStyle/>
          <a:p>
            <a:pPr marL="268956" marR="72282" indent="-258309" algn="just">
              <a:spcBef>
                <a:spcPts val="84"/>
              </a:spcBef>
              <a:buClr>
                <a:srgbClr val="0B7A9C"/>
              </a:buClr>
              <a:buSzPct val="75000"/>
              <a:buFont typeface="Lucida Sans Unicode"/>
              <a:buChar char="•"/>
              <a:tabLst>
                <a:tab pos="269516" algn="l"/>
              </a:tabLst>
            </a:pPr>
            <a:r>
              <a:rPr sz="2471" spc="-9" dirty="0">
                <a:latin typeface="Times New Roman"/>
                <a:cs typeface="Times New Roman"/>
              </a:rPr>
              <a:t>An </a:t>
            </a:r>
            <a:r>
              <a:rPr sz="2471" spc="-4" dirty="0">
                <a:latin typeface="Times New Roman"/>
                <a:cs typeface="Times New Roman"/>
              </a:rPr>
              <a:t>attribute is </a:t>
            </a:r>
            <a:r>
              <a:rPr sz="2471" spc="-9" dirty="0">
                <a:latin typeface="Times New Roman"/>
                <a:cs typeface="Times New Roman"/>
              </a:rPr>
              <a:t>normalized </a:t>
            </a:r>
            <a:r>
              <a:rPr sz="2471" dirty="0">
                <a:latin typeface="Times New Roman"/>
                <a:cs typeface="Times New Roman"/>
              </a:rPr>
              <a:t>by </a:t>
            </a:r>
            <a:r>
              <a:rPr sz="2471" spc="-4" dirty="0">
                <a:latin typeface="Times New Roman"/>
                <a:cs typeface="Times New Roman"/>
              </a:rPr>
              <a:t>scaling its values so that </a:t>
            </a:r>
            <a:r>
              <a:rPr sz="2471" spc="-604" dirty="0">
                <a:latin typeface="Times New Roman"/>
                <a:cs typeface="Times New Roman"/>
              </a:rPr>
              <a:t> </a:t>
            </a:r>
            <a:r>
              <a:rPr sz="2471" spc="-4" dirty="0">
                <a:latin typeface="Times New Roman"/>
                <a:cs typeface="Times New Roman"/>
              </a:rPr>
              <a:t>they fall within a </a:t>
            </a:r>
            <a:r>
              <a:rPr sz="2471" spc="-9" dirty="0">
                <a:latin typeface="Times New Roman"/>
                <a:cs typeface="Times New Roman"/>
              </a:rPr>
              <a:t>small </a:t>
            </a:r>
            <a:r>
              <a:rPr sz="2471" spc="-4" dirty="0">
                <a:latin typeface="Times New Roman"/>
                <a:cs typeface="Times New Roman"/>
              </a:rPr>
              <a:t>specified range, such </a:t>
            </a:r>
            <a:r>
              <a:rPr sz="2471" spc="-9" dirty="0">
                <a:latin typeface="Times New Roman"/>
                <a:cs typeface="Times New Roman"/>
              </a:rPr>
              <a:t>as </a:t>
            </a:r>
            <a:r>
              <a:rPr sz="2471" spc="-4" dirty="0">
                <a:latin typeface="Times New Roman"/>
                <a:cs typeface="Times New Roman"/>
              </a:rPr>
              <a:t>0.0 to </a:t>
            </a:r>
            <a:r>
              <a:rPr sz="2471" spc="-604" dirty="0">
                <a:latin typeface="Times New Roman"/>
                <a:cs typeface="Times New Roman"/>
              </a:rPr>
              <a:t> </a:t>
            </a:r>
            <a:r>
              <a:rPr sz="2471" spc="-4" dirty="0">
                <a:latin typeface="Times New Roman"/>
                <a:cs typeface="Times New Roman"/>
              </a:rPr>
              <a:t>1.0.</a:t>
            </a:r>
            <a:endParaRPr sz="2471" dirty="0">
              <a:latin typeface="Times New Roman"/>
              <a:cs typeface="Times New Roman"/>
            </a:endParaRPr>
          </a:p>
          <a:p>
            <a:pPr marL="268956" marR="225810" indent="-258309" algn="just">
              <a:spcBef>
                <a:spcPts val="657"/>
              </a:spcBef>
              <a:buClr>
                <a:srgbClr val="0B7A9C"/>
              </a:buClr>
              <a:buSzPct val="75000"/>
              <a:buFont typeface="Lucida Sans Unicode"/>
              <a:buChar char="•"/>
              <a:tabLst>
                <a:tab pos="269516" algn="l"/>
              </a:tabLst>
            </a:pPr>
            <a:r>
              <a:rPr sz="2471" spc="-4" dirty="0">
                <a:latin typeface="Times New Roman"/>
                <a:cs typeface="Times New Roman"/>
              </a:rPr>
              <a:t>Normalization is particularly useful </a:t>
            </a:r>
            <a:r>
              <a:rPr sz="2471" dirty="0">
                <a:latin typeface="Times New Roman"/>
                <a:cs typeface="Times New Roman"/>
              </a:rPr>
              <a:t>for </a:t>
            </a:r>
            <a:r>
              <a:rPr sz="2471" spc="-4" dirty="0">
                <a:latin typeface="Times New Roman"/>
                <a:cs typeface="Times New Roman"/>
              </a:rPr>
              <a:t>classification </a:t>
            </a:r>
            <a:r>
              <a:rPr sz="2471" spc="-604" dirty="0">
                <a:latin typeface="Times New Roman"/>
                <a:cs typeface="Times New Roman"/>
              </a:rPr>
              <a:t> </a:t>
            </a:r>
            <a:r>
              <a:rPr sz="2471" spc="-4" dirty="0">
                <a:latin typeface="Times New Roman"/>
                <a:cs typeface="Times New Roman"/>
              </a:rPr>
              <a:t>algorithms</a:t>
            </a:r>
            <a:r>
              <a:rPr sz="2471" spc="-26" dirty="0">
                <a:latin typeface="Times New Roman"/>
                <a:cs typeface="Times New Roman"/>
              </a:rPr>
              <a:t> </a:t>
            </a:r>
            <a:r>
              <a:rPr sz="2471" dirty="0">
                <a:latin typeface="Times New Roman"/>
                <a:cs typeface="Times New Roman"/>
              </a:rPr>
              <a:t>involving</a:t>
            </a:r>
          </a:p>
          <a:p>
            <a:pPr marL="717215" lvl="1" indent="-302575" algn="just">
              <a:spcBef>
                <a:spcPts val="618"/>
              </a:spcBef>
              <a:buClr>
                <a:srgbClr val="0B7A9C"/>
              </a:buClr>
              <a:buFont typeface="Arial"/>
              <a:buChar char="–"/>
              <a:tabLst>
                <a:tab pos="717215" algn="l"/>
              </a:tabLst>
            </a:pPr>
            <a:r>
              <a:rPr sz="2118" dirty="0">
                <a:latin typeface="Times New Roman"/>
                <a:cs typeface="Times New Roman"/>
              </a:rPr>
              <a:t>neural</a:t>
            </a:r>
            <a:r>
              <a:rPr sz="2118" spc="-57" dirty="0">
                <a:latin typeface="Times New Roman"/>
                <a:cs typeface="Times New Roman"/>
              </a:rPr>
              <a:t> </a:t>
            </a:r>
            <a:r>
              <a:rPr sz="2118" spc="-4" dirty="0">
                <a:latin typeface="Times New Roman"/>
                <a:cs typeface="Times New Roman"/>
              </a:rPr>
              <a:t>networks</a:t>
            </a:r>
            <a:endParaRPr sz="2118" dirty="0">
              <a:latin typeface="Times New Roman"/>
              <a:cs typeface="Times New Roman"/>
            </a:endParaRPr>
          </a:p>
          <a:p>
            <a:pPr marL="717215" marR="1207498" lvl="1" indent="-302575" algn="just">
              <a:spcBef>
                <a:spcPts val="600"/>
              </a:spcBef>
              <a:buClr>
                <a:srgbClr val="0B7A9C"/>
              </a:buClr>
              <a:buFont typeface="Arial"/>
              <a:buChar char="–"/>
              <a:tabLst>
                <a:tab pos="717215" algn="l"/>
              </a:tabLst>
            </a:pPr>
            <a:r>
              <a:rPr sz="2118" dirty="0">
                <a:latin typeface="Times New Roman"/>
                <a:cs typeface="Times New Roman"/>
              </a:rPr>
              <a:t>distance</a:t>
            </a:r>
            <a:r>
              <a:rPr sz="2118" spc="-62" dirty="0">
                <a:latin typeface="Times New Roman"/>
                <a:cs typeface="Times New Roman"/>
              </a:rPr>
              <a:t> </a:t>
            </a:r>
            <a:r>
              <a:rPr sz="2118" spc="-4" dirty="0">
                <a:latin typeface="Times New Roman"/>
                <a:cs typeface="Times New Roman"/>
              </a:rPr>
              <a:t>measurements</a:t>
            </a:r>
            <a:r>
              <a:rPr sz="2118" spc="-18" dirty="0">
                <a:latin typeface="Times New Roman"/>
                <a:cs typeface="Times New Roman"/>
              </a:rPr>
              <a:t> </a:t>
            </a:r>
            <a:r>
              <a:rPr sz="2118" dirty="0">
                <a:latin typeface="Times New Roman"/>
                <a:cs typeface="Times New Roman"/>
              </a:rPr>
              <a:t>such</a:t>
            </a:r>
            <a:r>
              <a:rPr sz="2118" spc="-13" dirty="0">
                <a:latin typeface="Times New Roman"/>
                <a:cs typeface="Times New Roman"/>
              </a:rPr>
              <a:t> </a:t>
            </a:r>
            <a:r>
              <a:rPr sz="2118" dirty="0">
                <a:latin typeface="Times New Roman"/>
                <a:cs typeface="Times New Roman"/>
              </a:rPr>
              <a:t>as</a:t>
            </a:r>
            <a:r>
              <a:rPr sz="2118" spc="-26" dirty="0">
                <a:latin typeface="Times New Roman"/>
                <a:cs typeface="Times New Roman"/>
              </a:rPr>
              <a:t> </a:t>
            </a:r>
            <a:r>
              <a:rPr sz="2118" dirty="0">
                <a:latin typeface="Times New Roman"/>
                <a:cs typeface="Times New Roman"/>
              </a:rPr>
              <a:t>nearest-neighbor </a:t>
            </a:r>
            <a:r>
              <a:rPr sz="2118" spc="-516" dirty="0">
                <a:latin typeface="Times New Roman"/>
                <a:cs typeface="Times New Roman"/>
              </a:rPr>
              <a:t> </a:t>
            </a:r>
            <a:r>
              <a:rPr sz="2118" spc="-4" dirty="0">
                <a:latin typeface="Times New Roman"/>
                <a:cs typeface="Times New Roman"/>
              </a:rPr>
              <a:t>classification</a:t>
            </a:r>
            <a:r>
              <a:rPr sz="2118" spc="-49" dirty="0">
                <a:latin typeface="Times New Roman"/>
                <a:cs typeface="Times New Roman"/>
              </a:rPr>
              <a:t> </a:t>
            </a:r>
            <a:r>
              <a:rPr sz="2118" dirty="0">
                <a:latin typeface="Times New Roman"/>
                <a:cs typeface="Times New Roman"/>
              </a:rPr>
              <a:t>and clustering.</a:t>
            </a:r>
          </a:p>
          <a:p>
            <a:pPr marL="268956" marR="4483" indent="-258309" algn="just">
              <a:spcBef>
                <a:spcPts val="644"/>
              </a:spcBef>
              <a:buClr>
                <a:srgbClr val="0B7A9C"/>
              </a:buClr>
              <a:buSzPct val="75000"/>
              <a:buFont typeface="Lucida Sans Unicode"/>
              <a:buChar char="•"/>
              <a:tabLst>
                <a:tab pos="269516" algn="l"/>
              </a:tabLst>
            </a:pPr>
            <a:r>
              <a:rPr sz="2471" spc="-4" dirty="0">
                <a:latin typeface="Times New Roman"/>
                <a:cs typeface="Times New Roman"/>
              </a:rPr>
              <a:t>If </a:t>
            </a:r>
            <a:r>
              <a:rPr sz="2471" dirty="0">
                <a:latin typeface="Times New Roman"/>
                <a:cs typeface="Times New Roman"/>
              </a:rPr>
              <a:t>using the </a:t>
            </a:r>
            <a:r>
              <a:rPr sz="2471" spc="-4" dirty="0">
                <a:latin typeface="Times New Roman"/>
                <a:cs typeface="Times New Roman"/>
              </a:rPr>
              <a:t>neural network backpropagation algorithm </a:t>
            </a:r>
            <a:r>
              <a:rPr sz="2471" spc="-604" dirty="0">
                <a:latin typeface="Times New Roman"/>
                <a:cs typeface="Times New Roman"/>
              </a:rPr>
              <a:t> </a:t>
            </a:r>
            <a:r>
              <a:rPr sz="2471" dirty="0">
                <a:latin typeface="Times New Roman"/>
                <a:cs typeface="Times New Roman"/>
              </a:rPr>
              <a:t>for </a:t>
            </a:r>
            <a:r>
              <a:rPr sz="2471" spc="-4" dirty="0">
                <a:latin typeface="Times New Roman"/>
                <a:cs typeface="Times New Roman"/>
              </a:rPr>
              <a:t>classification mining, normalizing </a:t>
            </a:r>
            <a:r>
              <a:rPr sz="2471" dirty="0">
                <a:latin typeface="Times New Roman"/>
                <a:cs typeface="Times New Roman"/>
              </a:rPr>
              <a:t>the input </a:t>
            </a:r>
            <a:r>
              <a:rPr sz="2471" spc="-4" dirty="0">
                <a:latin typeface="Times New Roman"/>
                <a:cs typeface="Times New Roman"/>
              </a:rPr>
              <a:t>values </a:t>
            </a:r>
            <a:r>
              <a:rPr sz="2471" spc="-604" dirty="0">
                <a:latin typeface="Times New Roman"/>
                <a:cs typeface="Times New Roman"/>
              </a:rPr>
              <a:t> </a:t>
            </a:r>
            <a:r>
              <a:rPr sz="2471" dirty="0">
                <a:latin typeface="Times New Roman"/>
                <a:cs typeface="Times New Roman"/>
              </a:rPr>
              <a:t>for </a:t>
            </a:r>
            <a:r>
              <a:rPr sz="2471" spc="-9" dirty="0">
                <a:latin typeface="Times New Roman"/>
                <a:cs typeface="Times New Roman"/>
              </a:rPr>
              <a:t>each </a:t>
            </a:r>
            <a:r>
              <a:rPr sz="2471" spc="-4" dirty="0">
                <a:latin typeface="Times New Roman"/>
                <a:cs typeface="Times New Roman"/>
              </a:rPr>
              <a:t>attribute </a:t>
            </a:r>
            <a:r>
              <a:rPr sz="2471" spc="-9" dirty="0">
                <a:latin typeface="Times New Roman"/>
                <a:cs typeface="Times New Roman"/>
              </a:rPr>
              <a:t>measured </a:t>
            </a:r>
            <a:r>
              <a:rPr sz="2471" spc="-4" dirty="0">
                <a:latin typeface="Times New Roman"/>
                <a:cs typeface="Times New Roman"/>
              </a:rPr>
              <a:t>in </a:t>
            </a:r>
            <a:r>
              <a:rPr sz="2471" dirty="0">
                <a:latin typeface="Times New Roman"/>
                <a:cs typeface="Times New Roman"/>
              </a:rPr>
              <a:t>the </a:t>
            </a:r>
            <a:r>
              <a:rPr sz="2471" spc="-4" dirty="0">
                <a:latin typeface="Times New Roman"/>
                <a:cs typeface="Times New Roman"/>
              </a:rPr>
              <a:t>training instances </a:t>
            </a:r>
            <a:r>
              <a:rPr sz="2471" dirty="0">
                <a:latin typeface="Times New Roman"/>
                <a:cs typeface="Times New Roman"/>
              </a:rPr>
              <a:t> </a:t>
            </a:r>
            <a:r>
              <a:rPr sz="2471" spc="-4" dirty="0">
                <a:latin typeface="Times New Roman"/>
                <a:cs typeface="Times New Roman"/>
              </a:rPr>
              <a:t>will</a:t>
            </a:r>
            <a:r>
              <a:rPr sz="2471" spc="-18" dirty="0">
                <a:latin typeface="Times New Roman"/>
                <a:cs typeface="Times New Roman"/>
              </a:rPr>
              <a:t> </a:t>
            </a:r>
            <a:r>
              <a:rPr sz="2471" spc="-4" dirty="0">
                <a:latin typeface="Times New Roman"/>
                <a:cs typeface="Times New Roman"/>
              </a:rPr>
              <a:t>help</a:t>
            </a:r>
            <a:r>
              <a:rPr sz="2471" spc="-9" dirty="0">
                <a:latin typeface="Times New Roman"/>
                <a:cs typeface="Times New Roman"/>
              </a:rPr>
              <a:t> </a:t>
            </a:r>
            <a:r>
              <a:rPr sz="2471" spc="-4" dirty="0">
                <a:latin typeface="Times New Roman"/>
                <a:cs typeface="Times New Roman"/>
              </a:rPr>
              <a:t>speed</a:t>
            </a:r>
            <a:r>
              <a:rPr sz="2471" dirty="0">
                <a:latin typeface="Times New Roman"/>
                <a:cs typeface="Times New Roman"/>
              </a:rPr>
              <a:t> up</a:t>
            </a:r>
            <a:r>
              <a:rPr sz="2471" spc="-13" dirty="0">
                <a:latin typeface="Times New Roman"/>
                <a:cs typeface="Times New Roman"/>
              </a:rPr>
              <a:t> </a:t>
            </a:r>
            <a:r>
              <a:rPr sz="2471" dirty="0">
                <a:latin typeface="Times New Roman"/>
                <a:cs typeface="Times New Roman"/>
              </a:rPr>
              <a:t>the</a:t>
            </a:r>
            <a:r>
              <a:rPr sz="2471" spc="-9" dirty="0">
                <a:latin typeface="Times New Roman"/>
                <a:cs typeface="Times New Roman"/>
              </a:rPr>
              <a:t> </a:t>
            </a:r>
            <a:r>
              <a:rPr sz="2471" spc="-4" dirty="0">
                <a:latin typeface="Times New Roman"/>
                <a:cs typeface="Times New Roman"/>
              </a:rPr>
              <a:t>learning</a:t>
            </a:r>
            <a:r>
              <a:rPr sz="2471" spc="-9" dirty="0">
                <a:latin typeface="Times New Roman"/>
                <a:cs typeface="Times New Roman"/>
              </a:rPr>
              <a:t> </a:t>
            </a:r>
            <a:r>
              <a:rPr sz="2471" spc="-4" dirty="0">
                <a:latin typeface="Times New Roman"/>
                <a:cs typeface="Times New Roman"/>
              </a:rPr>
              <a:t>phase.</a:t>
            </a:r>
            <a:endParaRPr sz="2471" dirty="0">
              <a:latin typeface="Times New Roman"/>
              <a:cs typeface="Times New Roman"/>
            </a:endParaRPr>
          </a:p>
        </p:txBody>
      </p:sp>
      <p:sp>
        <p:nvSpPr>
          <p:cNvPr id="4" name="Slide Number Placeholder 3">
            <a:extLst>
              <a:ext uri="{FF2B5EF4-FFF2-40B4-BE49-F238E27FC236}">
                <a16:creationId xmlns:a16="http://schemas.microsoft.com/office/drawing/2014/main" id="{25627B81-05BE-4340-B72E-30617704FB79}"/>
              </a:ext>
            </a:extLst>
          </p:cNvPr>
          <p:cNvSpPr>
            <a:spLocks noGrp="1"/>
          </p:cNvSpPr>
          <p:nvPr>
            <p:ph type="sldNum" sz="quarter" idx="12"/>
          </p:nvPr>
        </p:nvSpPr>
        <p:spPr/>
        <p:txBody>
          <a:bodyPr/>
          <a:lstStyle/>
          <a:p>
            <a:fld id="{BE9E9CF8-411C-534F-ACCE-E5CD2A84B69C}" type="slidenum">
              <a:rPr lang="en-US" smtClean="0"/>
              <a:t>71</a:t>
            </a:fld>
            <a:endParaRPr lang="en-US"/>
          </a:p>
        </p:txBody>
      </p:sp>
      <p:sp>
        <p:nvSpPr>
          <p:cNvPr id="5" name="Rectangle 4">
            <a:extLst>
              <a:ext uri="{FF2B5EF4-FFF2-40B4-BE49-F238E27FC236}">
                <a16:creationId xmlns:a16="http://schemas.microsoft.com/office/drawing/2014/main" id="{3E013CE4-6469-4505-8132-14311774DAA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4E6EF89-6AC2-4917-BE78-94E82884DD23}"/>
              </a:ext>
            </a:extLst>
          </p:cNvPr>
          <p:cNvCxnSpPr/>
          <p:nvPr/>
        </p:nvCxnSpPr>
        <p:spPr>
          <a:xfrm>
            <a:off x="154745" y="897827"/>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4854C8E7-F912-45AE-8AD3-FD7EF27A5DBE}"/>
              </a:ext>
            </a:extLst>
          </p:cNvPr>
          <p:cNvSpPr txBox="1"/>
          <p:nvPr/>
        </p:nvSpPr>
        <p:spPr>
          <a:xfrm>
            <a:off x="478303" y="4108214"/>
            <a:ext cx="11338558" cy="2843134"/>
          </a:xfrm>
          <a:prstGeom prst="rect">
            <a:avLst/>
          </a:prstGeom>
        </p:spPr>
        <p:txBody>
          <a:bodyPr vert="horz" wrap="square" lIns="0" tIns="22971" rIns="0" bIns="0" rtlCol="0">
            <a:spAutoFit/>
          </a:bodyPr>
          <a:lstStyle/>
          <a:p>
            <a:pPr marL="268956" marR="4483" indent="-258309" algn="just">
              <a:lnSpc>
                <a:spcPts val="2965"/>
              </a:lnSpc>
              <a:spcBef>
                <a:spcPts val="180"/>
              </a:spcBef>
              <a:buClr>
                <a:srgbClr val="0B7A9C"/>
              </a:buClr>
              <a:buSzPct val="75000"/>
              <a:buFont typeface="Lucida Sans Unicode"/>
              <a:buChar char="•"/>
              <a:tabLst>
                <a:tab pos="269516" algn="l"/>
              </a:tabLst>
            </a:pPr>
            <a:r>
              <a:rPr sz="2471" dirty="0">
                <a:latin typeface="Times New Roman"/>
                <a:cs typeface="Times New Roman"/>
              </a:rPr>
              <a:t>For </a:t>
            </a:r>
            <a:r>
              <a:rPr sz="2471" spc="-4" dirty="0">
                <a:latin typeface="Times New Roman"/>
                <a:cs typeface="Times New Roman"/>
              </a:rPr>
              <a:t>distance-based methods, normalization helps </a:t>
            </a:r>
            <a:r>
              <a:rPr sz="2471" dirty="0">
                <a:latin typeface="Times New Roman"/>
                <a:cs typeface="Times New Roman"/>
              </a:rPr>
              <a:t> </a:t>
            </a:r>
            <a:r>
              <a:rPr sz="2471" spc="-4" dirty="0">
                <a:latin typeface="Times New Roman"/>
                <a:cs typeface="Times New Roman"/>
              </a:rPr>
              <a:t>prevent attributes with initially large ranges (e.g., </a:t>
            </a:r>
            <a:r>
              <a:rPr sz="2471" dirty="0">
                <a:latin typeface="Times New Roman"/>
                <a:cs typeface="Times New Roman"/>
              </a:rPr>
              <a:t> </a:t>
            </a:r>
            <a:r>
              <a:rPr sz="2603" b="1" i="1" spc="-44" dirty="0">
                <a:latin typeface="Times New Roman"/>
                <a:cs typeface="Times New Roman"/>
              </a:rPr>
              <a:t>income</a:t>
            </a:r>
            <a:r>
              <a:rPr sz="2471" spc="-44" dirty="0">
                <a:latin typeface="Times New Roman"/>
                <a:cs typeface="Times New Roman"/>
              </a:rPr>
              <a:t>)</a:t>
            </a:r>
            <a:r>
              <a:rPr sz="2471" spc="9" dirty="0">
                <a:latin typeface="Times New Roman"/>
                <a:cs typeface="Times New Roman"/>
              </a:rPr>
              <a:t> </a:t>
            </a:r>
            <a:r>
              <a:rPr sz="2471" spc="-4" dirty="0">
                <a:latin typeface="Times New Roman"/>
                <a:cs typeface="Times New Roman"/>
              </a:rPr>
              <a:t>from</a:t>
            </a:r>
            <a:r>
              <a:rPr sz="2471" dirty="0">
                <a:latin typeface="Times New Roman"/>
                <a:cs typeface="Times New Roman"/>
              </a:rPr>
              <a:t> </a:t>
            </a:r>
            <a:r>
              <a:rPr sz="2471" spc="-4" dirty="0">
                <a:latin typeface="Times New Roman"/>
                <a:cs typeface="Times New Roman"/>
              </a:rPr>
              <a:t>out-weighing</a:t>
            </a:r>
            <a:r>
              <a:rPr sz="2471" spc="4" dirty="0">
                <a:latin typeface="Times New Roman"/>
                <a:cs typeface="Times New Roman"/>
              </a:rPr>
              <a:t> </a:t>
            </a:r>
            <a:r>
              <a:rPr sz="2471" spc="-4" dirty="0">
                <a:latin typeface="Times New Roman"/>
                <a:cs typeface="Times New Roman"/>
              </a:rPr>
              <a:t>attributes</a:t>
            </a:r>
            <a:r>
              <a:rPr sz="2471" spc="-13" dirty="0">
                <a:latin typeface="Times New Roman"/>
                <a:cs typeface="Times New Roman"/>
              </a:rPr>
              <a:t> </a:t>
            </a:r>
            <a:r>
              <a:rPr sz="2471" spc="-4" dirty="0">
                <a:latin typeface="Times New Roman"/>
                <a:cs typeface="Times New Roman"/>
              </a:rPr>
              <a:t>with</a:t>
            </a:r>
            <a:r>
              <a:rPr sz="2471" dirty="0">
                <a:latin typeface="Times New Roman"/>
                <a:cs typeface="Times New Roman"/>
              </a:rPr>
              <a:t> </a:t>
            </a:r>
            <a:r>
              <a:rPr sz="2471" spc="-4" dirty="0">
                <a:latin typeface="Times New Roman"/>
                <a:cs typeface="Times New Roman"/>
              </a:rPr>
              <a:t>initially </a:t>
            </a:r>
            <a:r>
              <a:rPr sz="2471" spc="-604" dirty="0">
                <a:latin typeface="Times New Roman"/>
                <a:cs typeface="Times New Roman"/>
              </a:rPr>
              <a:t> </a:t>
            </a:r>
            <a:r>
              <a:rPr sz="2471" spc="-9" dirty="0">
                <a:latin typeface="Times New Roman"/>
                <a:cs typeface="Times New Roman"/>
              </a:rPr>
              <a:t>smaller</a:t>
            </a:r>
            <a:r>
              <a:rPr sz="2471" spc="-4" dirty="0">
                <a:latin typeface="Times New Roman"/>
                <a:cs typeface="Times New Roman"/>
              </a:rPr>
              <a:t> ranges</a:t>
            </a:r>
            <a:r>
              <a:rPr sz="2471" spc="-13" dirty="0">
                <a:latin typeface="Times New Roman"/>
                <a:cs typeface="Times New Roman"/>
              </a:rPr>
              <a:t> </a:t>
            </a:r>
            <a:r>
              <a:rPr sz="2471" spc="-4" dirty="0">
                <a:latin typeface="Times New Roman"/>
                <a:cs typeface="Times New Roman"/>
              </a:rPr>
              <a:t>(e.g.,</a:t>
            </a:r>
            <a:r>
              <a:rPr sz="2471" spc="13" dirty="0">
                <a:latin typeface="Times New Roman"/>
                <a:cs typeface="Times New Roman"/>
              </a:rPr>
              <a:t> </a:t>
            </a:r>
            <a:r>
              <a:rPr sz="2471" spc="-4" dirty="0">
                <a:latin typeface="Times New Roman"/>
                <a:cs typeface="Times New Roman"/>
              </a:rPr>
              <a:t>binary</a:t>
            </a:r>
            <a:r>
              <a:rPr sz="2471" spc="-9" dirty="0">
                <a:latin typeface="Times New Roman"/>
                <a:cs typeface="Times New Roman"/>
              </a:rPr>
              <a:t> </a:t>
            </a:r>
            <a:r>
              <a:rPr sz="2471" spc="-4" dirty="0">
                <a:latin typeface="Times New Roman"/>
                <a:cs typeface="Times New Roman"/>
              </a:rPr>
              <a:t>attributes).</a:t>
            </a:r>
            <a:endParaRPr sz="2471" dirty="0">
              <a:latin typeface="Times New Roman"/>
              <a:cs typeface="Times New Roman"/>
            </a:endParaRPr>
          </a:p>
          <a:p>
            <a:pPr marL="268956" indent="-258309" algn="just">
              <a:spcBef>
                <a:spcPts val="560"/>
              </a:spcBef>
              <a:buClr>
                <a:srgbClr val="0B7A9C"/>
              </a:buClr>
              <a:buSzPct val="75000"/>
              <a:buFont typeface="Lucida Sans Unicode"/>
              <a:buChar char="•"/>
              <a:tabLst>
                <a:tab pos="269516" algn="l"/>
              </a:tabLst>
            </a:pPr>
            <a:r>
              <a:rPr sz="2471" b="1" spc="-4" dirty="0">
                <a:solidFill>
                  <a:srgbClr val="FF0000"/>
                </a:solidFill>
                <a:latin typeface="Times New Roman"/>
                <a:cs typeface="Times New Roman"/>
              </a:rPr>
              <a:t>Normalization</a:t>
            </a:r>
            <a:r>
              <a:rPr sz="2471" b="1" spc="-18" dirty="0">
                <a:solidFill>
                  <a:srgbClr val="FF0000"/>
                </a:solidFill>
                <a:latin typeface="Times New Roman"/>
                <a:cs typeface="Times New Roman"/>
              </a:rPr>
              <a:t> </a:t>
            </a:r>
            <a:r>
              <a:rPr sz="2471" b="1" spc="-4" dirty="0">
                <a:solidFill>
                  <a:srgbClr val="FF0000"/>
                </a:solidFill>
                <a:latin typeface="Times New Roman"/>
                <a:cs typeface="Times New Roman"/>
              </a:rPr>
              <a:t>methods</a:t>
            </a:r>
            <a:endParaRPr sz="2471" dirty="0">
              <a:latin typeface="Times New Roman"/>
              <a:cs typeface="Times New Roman"/>
            </a:endParaRPr>
          </a:p>
          <a:p>
            <a:pPr marL="928990" lvl="1" indent="-514350" algn="just">
              <a:spcBef>
                <a:spcPts val="618"/>
              </a:spcBef>
              <a:buClr>
                <a:srgbClr val="0B7A9C"/>
              </a:buClr>
              <a:buFont typeface="+mj-lt"/>
              <a:buAutoNum type="romanUcPeriod"/>
              <a:tabLst>
                <a:tab pos="716654" algn="l"/>
                <a:tab pos="717215" algn="l"/>
              </a:tabLst>
            </a:pPr>
            <a:r>
              <a:rPr sz="2118" spc="-4" dirty="0">
                <a:latin typeface="Times New Roman"/>
                <a:cs typeface="Times New Roman"/>
              </a:rPr>
              <a:t>Min-max</a:t>
            </a:r>
            <a:r>
              <a:rPr sz="2118" spc="-31" dirty="0">
                <a:latin typeface="Times New Roman"/>
                <a:cs typeface="Times New Roman"/>
              </a:rPr>
              <a:t> </a:t>
            </a:r>
            <a:r>
              <a:rPr sz="2118" spc="-4" dirty="0">
                <a:latin typeface="Times New Roman"/>
                <a:cs typeface="Times New Roman"/>
              </a:rPr>
              <a:t>normalization</a:t>
            </a:r>
            <a:endParaRPr sz="2118" dirty="0">
              <a:latin typeface="Times New Roman"/>
              <a:cs typeface="Times New Roman"/>
            </a:endParaRPr>
          </a:p>
          <a:p>
            <a:pPr marL="928990" lvl="1" indent="-514350" algn="just">
              <a:spcBef>
                <a:spcPts val="600"/>
              </a:spcBef>
              <a:buClr>
                <a:srgbClr val="0B7A9C"/>
              </a:buClr>
              <a:buFont typeface="+mj-lt"/>
              <a:buAutoNum type="romanUcPeriod"/>
              <a:tabLst>
                <a:tab pos="716654" algn="l"/>
                <a:tab pos="717215" algn="l"/>
              </a:tabLst>
            </a:pPr>
            <a:r>
              <a:rPr sz="2118" dirty="0">
                <a:latin typeface="Times New Roman"/>
                <a:cs typeface="Times New Roman"/>
              </a:rPr>
              <a:t>z-score</a:t>
            </a:r>
            <a:r>
              <a:rPr sz="2118" spc="-53" dirty="0">
                <a:latin typeface="Times New Roman"/>
                <a:cs typeface="Times New Roman"/>
              </a:rPr>
              <a:t> </a:t>
            </a:r>
            <a:r>
              <a:rPr sz="2118" spc="-4" dirty="0">
                <a:latin typeface="Times New Roman"/>
                <a:cs typeface="Times New Roman"/>
              </a:rPr>
              <a:t>normalization</a:t>
            </a:r>
            <a:endParaRPr sz="2118" dirty="0">
              <a:latin typeface="Times New Roman"/>
              <a:cs typeface="Times New Roman"/>
            </a:endParaRPr>
          </a:p>
          <a:p>
            <a:pPr marL="928990" lvl="1" indent="-514350" algn="just">
              <a:spcBef>
                <a:spcPts val="604"/>
              </a:spcBef>
              <a:buClr>
                <a:srgbClr val="0B7A9C"/>
              </a:buClr>
              <a:buFont typeface="+mj-lt"/>
              <a:buAutoNum type="romanUcPeriod"/>
              <a:tabLst>
                <a:tab pos="716654" algn="l"/>
                <a:tab pos="717215" algn="l"/>
              </a:tabLst>
            </a:pPr>
            <a:r>
              <a:rPr sz="2118" spc="-4" dirty="0">
                <a:latin typeface="Times New Roman"/>
                <a:cs typeface="Times New Roman"/>
              </a:rPr>
              <a:t>Normalization</a:t>
            </a:r>
            <a:r>
              <a:rPr sz="2118" spc="-53" dirty="0">
                <a:latin typeface="Times New Roman"/>
                <a:cs typeface="Times New Roman"/>
              </a:rPr>
              <a:t> </a:t>
            </a:r>
            <a:r>
              <a:rPr sz="2118" dirty="0">
                <a:latin typeface="Times New Roman"/>
                <a:cs typeface="Times New Roman"/>
              </a:rPr>
              <a:t>by</a:t>
            </a:r>
            <a:r>
              <a:rPr sz="2118" spc="-9" dirty="0">
                <a:latin typeface="Times New Roman"/>
                <a:cs typeface="Times New Roman"/>
              </a:rPr>
              <a:t> </a:t>
            </a:r>
            <a:r>
              <a:rPr sz="2118" spc="-4" dirty="0">
                <a:latin typeface="Times New Roman"/>
                <a:cs typeface="Times New Roman"/>
              </a:rPr>
              <a:t>decimal</a:t>
            </a:r>
            <a:r>
              <a:rPr sz="2118" spc="-26" dirty="0">
                <a:latin typeface="Times New Roman"/>
                <a:cs typeface="Times New Roman"/>
              </a:rPr>
              <a:t> </a:t>
            </a:r>
            <a:r>
              <a:rPr sz="2118" dirty="0">
                <a:latin typeface="Times New Roman"/>
                <a:cs typeface="Times New Roman"/>
              </a:rPr>
              <a:t>scaling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469" y="426587"/>
            <a:ext cx="11399866" cy="688424"/>
          </a:xfrm>
          <a:prstGeom prst="rect">
            <a:avLst/>
          </a:prstGeom>
        </p:spPr>
        <p:txBody>
          <a:bodyPr vert="horz" wrap="square" lIns="0" tIns="11206" rIns="0" bIns="0" rtlCol="0" anchor="ctr">
            <a:spAutoFit/>
          </a:bodyPr>
          <a:lstStyle/>
          <a:p>
            <a:pPr marL="11206">
              <a:lnSpc>
                <a:spcPct val="100000"/>
              </a:lnSpc>
              <a:spcBef>
                <a:spcPts val="88"/>
              </a:spcBef>
            </a:pPr>
            <a:r>
              <a:rPr b="1" spc="-4" dirty="0">
                <a:latin typeface="Times New Roman"/>
                <a:cs typeface="Times New Roman"/>
              </a:rPr>
              <a:t>Min-max</a:t>
            </a:r>
            <a:r>
              <a:rPr b="1" spc="-53" dirty="0">
                <a:latin typeface="Times New Roman"/>
                <a:cs typeface="Times New Roman"/>
              </a:rPr>
              <a:t> </a:t>
            </a:r>
            <a:r>
              <a:rPr b="1" dirty="0">
                <a:latin typeface="Times New Roman"/>
                <a:cs typeface="Times New Roman"/>
              </a:rPr>
              <a:t>Normalization</a:t>
            </a:r>
          </a:p>
        </p:txBody>
      </p:sp>
      <p:sp>
        <p:nvSpPr>
          <p:cNvPr id="3" name="object 3"/>
          <p:cNvSpPr txBox="1"/>
          <p:nvPr/>
        </p:nvSpPr>
        <p:spPr>
          <a:xfrm>
            <a:off x="2470667" y="1580932"/>
            <a:ext cx="7009279" cy="2909444"/>
          </a:xfrm>
          <a:prstGeom prst="rect">
            <a:avLst/>
          </a:prstGeom>
        </p:spPr>
        <p:txBody>
          <a:bodyPr vert="horz" wrap="square" lIns="0" tIns="101974" rIns="0" bIns="0" rtlCol="0">
            <a:spAutoFit/>
          </a:bodyPr>
          <a:lstStyle/>
          <a:p>
            <a:pPr marL="291368" indent="-258309">
              <a:spcBef>
                <a:spcPts val="803"/>
              </a:spcBef>
              <a:buClr>
                <a:srgbClr val="0B7A9C"/>
              </a:buClr>
              <a:buSzPct val="75000"/>
              <a:buFont typeface="Lucida Sans Unicode"/>
              <a:buChar char="•"/>
              <a:tabLst>
                <a:tab pos="291929" algn="l"/>
              </a:tabLst>
            </a:pPr>
            <a:r>
              <a:rPr sz="2471" spc="-9" dirty="0">
                <a:solidFill>
                  <a:srgbClr val="FF0000"/>
                </a:solidFill>
                <a:latin typeface="Times New Roman"/>
                <a:cs typeface="Times New Roman"/>
              </a:rPr>
              <a:t>Min-max</a:t>
            </a:r>
            <a:r>
              <a:rPr sz="2471" spc="-26" dirty="0">
                <a:solidFill>
                  <a:srgbClr val="FF0000"/>
                </a:solidFill>
                <a:latin typeface="Times New Roman"/>
                <a:cs typeface="Times New Roman"/>
              </a:rPr>
              <a:t> </a:t>
            </a:r>
            <a:r>
              <a:rPr sz="2471" spc="-4" dirty="0">
                <a:solidFill>
                  <a:srgbClr val="FF0000"/>
                </a:solidFill>
                <a:latin typeface="Times New Roman"/>
                <a:cs typeface="Times New Roman"/>
              </a:rPr>
              <a:t>normalization</a:t>
            </a:r>
            <a:endParaRPr sz="2471" dirty="0">
              <a:latin typeface="Times New Roman"/>
              <a:cs typeface="Times New Roman"/>
            </a:endParaRPr>
          </a:p>
          <a:p>
            <a:pPr marL="739628" lvl="1" indent="-302575">
              <a:spcBef>
                <a:spcPts val="618"/>
              </a:spcBef>
              <a:buClr>
                <a:srgbClr val="0B7A9C"/>
              </a:buClr>
              <a:buFont typeface="Arial"/>
              <a:buChar char="–"/>
              <a:tabLst>
                <a:tab pos="739067" algn="l"/>
                <a:tab pos="739628" algn="l"/>
              </a:tabLst>
            </a:pPr>
            <a:r>
              <a:rPr sz="2118" spc="-4" dirty="0">
                <a:latin typeface="Times New Roman"/>
                <a:cs typeface="Times New Roman"/>
              </a:rPr>
              <a:t>performs</a:t>
            </a:r>
            <a:r>
              <a:rPr sz="2118" spc="-9" dirty="0">
                <a:latin typeface="Times New Roman"/>
                <a:cs typeface="Times New Roman"/>
              </a:rPr>
              <a:t> </a:t>
            </a:r>
            <a:r>
              <a:rPr sz="2118" dirty="0">
                <a:latin typeface="Times New Roman"/>
                <a:cs typeface="Times New Roman"/>
              </a:rPr>
              <a:t>a</a:t>
            </a:r>
            <a:r>
              <a:rPr sz="2118" spc="-13" dirty="0">
                <a:latin typeface="Times New Roman"/>
                <a:cs typeface="Times New Roman"/>
              </a:rPr>
              <a:t> </a:t>
            </a:r>
            <a:r>
              <a:rPr sz="2118" dirty="0">
                <a:latin typeface="Times New Roman"/>
                <a:cs typeface="Times New Roman"/>
              </a:rPr>
              <a:t>linear</a:t>
            </a:r>
            <a:r>
              <a:rPr sz="2118" spc="-22" dirty="0">
                <a:latin typeface="Times New Roman"/>
                <a:cs typeface="Times New Roman"/>
              </a:rPr>
              <a:t> </a:t>
            </a:r>
            <a:r>
              <a:rPr sz="2118" spc="-4" dirty="0">
                <a:latin typeface="Times New Roman"/>
                <a:cs typeface="Times New Roman"/>
              </a:rPr>
              <a:t>transformation</a:t>
            </a:r>
            <a:r>
              <a:rPr sz="2118" spc="-26" dirty="0">
                <a:latin typeface="Times New Roman"/>
                <a:cs typeface="Times New Roman"/>
              </a:rPr>
              <a:t> </a:t>
            </a:r>
            <a:r>
              <a:rPr sz="2118" dirty="0">
                <a:latin typeface="Times New Roman"/>
                <a:cs typeface="Times New Roman"/>
              </a:rPr>
              <a:t>on</a:t>
            </a:r>
            <a:r>
              <a:rPr sz="2118" spc="-4" dirty="0">
                <a:latin typeface="Times New Roman"/>
                <a:cs typeface="Times New Roman"/>
              </a:rPr>
              <a:t> </a:t>
            </a: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original</a:t>
            </a:r>
            <a:r>
              <a:rPr sz="2118" spc="-35" dirty="0">
                <a:latin typeface="Times New Roman"/>
                <a:cs typeface="Times New Roman"/>
              </a:rPr>
              <a:t> </a:t>
            </a:r>
            <a:r>
              <a:rPr sz="2118" dirty="0">
                <a:latin typeface="Times New Roman"/>
                <a:cs typeface="Times New Roman"/>
              </a:rPr>
              <a:t>data.</a:t>
            </a:r>
          </a:p>
          <a:p>
            <a:pPr marL="291368" indent="-258309">
              <a:spcBef>
                <a:spcPts val="644"/>
              </a:spcBef>
              <a:buClr>
                <a:srgbClr val="0B7A9C"/>
              </a:buClr>
              <a:buSzPct val="75000"/>
              <a:buFont typeface="Lucida Sans Unicode"/>
              <a:buChar char="•"/>
              <a:tabLst>
                <a:tab pos="291929" algn="l"/>
              </a:tabLst>
            </a:pPr>
            <a:r>
              <a:rPr sz="2471" dirty="0">
                <a:latin typeface="Times New Roman"/>
                <a:cs typeface="Times New Roman"/>
              </a:rPr>
              <a:t>Suppose</a:t>
            </a:r>
            <a:r>
              <a:rPr sz="2471" spc="-62" dirty="0">
                <a:latin typeface="Times New Roman"/>
                <a:cs typeface="Times New Roman"/>
              </a:rPr>
              <a:t> </a:t>
            </a:r>
            <a:r>
              <a:rPr sz="2471" spc="-4" dirty="0">
                <a:latin typeface="Times New Roman"/>
                <a:cs typeface="Times New Roman"/>
              </a:rPr>
              <a:t>that:</a:t>
            </a:r>
            <a:endParaRPr sz="2471" dirty="0">
              <a:latin typeface="Times New Roman"/>
              <a:cs typeface="Times New Roman"/>
            </a:endParaRPr>
          </a:p>
          <a:p>
            <a:pPr marL="739628" marR="48188" lvl="1" indent="-302575">
              <a:spcBef>
                <a:spcPts val="618"/>
              </a:spcBef>
              <a:buClr>
                <a:srgbClr val="0B7A9C"/>
              </a:buClr>
              <a:buFont typeface="Arial"/>
              <a:buChar char="–"/>
              <a:tabLst>
                <a:tab pos="739067" algn="l"/>
                <a:tab pos="739628" algn="l"/>
              </a:tabLst>
            </a:pPr>
            <a:r>
              <a:rPr sz="2118" spc="-9" dirty="0">
                <a:latin typeface="Times New Roman"/>
                <a:cs typeface="Times New Roman"/>
              </a:rPr>
              <a:t>min</a:t>
            </a:r>
            <a:r>
              <a:rPr sz="2118" spc="-13" baseline="-20833" dirty="0">
                <a:latin typeface="Times New Roman"/>
                <a:cs typeface="Times New Roman"/>
              </a:rPr>
              <a:t>A </a:t>
            </a:r>
            <a:r>
              <a:rPr sz="2118" dirty="0">
                <a:latin typeface="Times New Roman"/>
                <a:cs typeface="Times New Roman"/>
              </a:rPr>
              <a:t>and </a:t>
            </a:r>
            <a:r>
              <a:rPr sz="2118" spc="-9" dirty="0">
                <a:latin typeface="Times New Roman"/>
                <a:cs typeface="Times New Roman"/>
              </a:rPr>
              <a:t>max</a:t>
            </a:r>
            <a:r>
              <a:rPr sz="2118" spc="-13" baseline="-20833" dirty="0">
                <a:latin typeface="Times New Roman"/>
                <a:cs typeface="Times New Roman"/>
              </a:rPr>
              <a:t>A</a:t>
            </a:r>
            <a:r>
              <a:rPr sz="2118" spc="-6" baseline="-20833" dirty="0">
                <a:latin typeface="Times New Roman"/>
                <a:cs typeface="Times New Roman"/>
              </a:rPr>
              <a:t> </a:t>
            </a:r>
            <a:r>
              <a:rPr sz="2118" dirty="0">
                <a:latin typeface="Times New Roman"/>
                <a:cs typeface="Times New Roman"/>
              </a:rPr>
              <a:t>are the </a:t>
            </a:r>
            <a:r>
              <a:rPr sz="2118" spc="-9" dirty="0">
                <a:latin typeface="Times New Roman"/>
                <a:cs typeface="Times New Roman"/>
              </a:rPr>
              <a:t>minimum </a:t>
            </a:r>
            <a:r>
              <a:rPr sz="2118" dirty="0">
                <a:latin typeface="Times New Roman"/>
                <a:cs typeface="Times New Roman"/>
              </a:rPr>
              <a:t>and </a:t>
            </a:r>
            <a:r>
              <a:rPr sz="2118" spc="-9" dirty="0">
                <a:latin typeface="Times New Roman"/>
                <a:cs typeface="Times New Roman"/>
              </a:rPr>
              <a:t>maximum </a:t>
            </a:r>
            <a:r>
              <a:rPr sz="2118" dirty="0">
                <a:latin typeface="Times New Roman"/>
                <a:cs typeface="Times New Roman"/>
              </a:rPr>
              <a:t>values of </a:t>
            </a:r>
            <a:r>
              <a:rPr sz="2118" spc="-516" dirty="0">
                <a:latin typeface="Times New Roman"/>
                <a:cs typeface="Times New Roman"/>
              </a:rPr>
              <a:t> </a:t>
            </a:r>
            <a:r>
              <a:rPr sz="2118" dirty="0">
                <a:latin typeface="Times New Roman"/>
                <a:cs typeface="Times New Roman"/>
              </a:rPr>
              <a:t>an</a:t>
            </a:r>
            <a:r>
              <a:rPr sz="2118" spc="-18" dirty="0">
                <a:latin typeface="Times New Roman"/>
                <a:cs typeface="Times New Roman"/>
              </a:rPr>
              <a:t> </a:t>
            </a:r>
            <a:r>
              <a:rPr sz="2118" spc="-4" dirty="0">
                <a:latin typeface="Times New Roman"/>
                <a:cs typeface="Times New Roman"/>
              </a:rPr>
              <a:t>attribute,</a:t>
            </a:r>
            <a:r>
              <a:rPr sz="2118" spc="-44" dirty="0">
                <a:latin typeface="Times New Roman"/>
                <a:cs typeface="Times New Roman"/>
              </a:rPr>
              <a:t> </a:t>
            </a:r>
            <a:r>
              <a:rPr sz="2118" spc="-4" dirty="0">
                <a:latin typeface="Times New Roman"/>
                <a:cs typeface="Times New Roman"/>
              </a:rPr>
              <a:t>A.</a:t>
            </a:r>
            <a:endParaRPr sz="2118" dirty="0">
              <a:latin typeface="Times New Roman"/>
              <a:cs typeface="Times New Roman"/>
            </a:endParaRPr>
          </a:p>
          <a:p>
            <a:pPr marL="291368" marR="26896" indent="-258309">
              <a:spcBef>
                <a:spcPts val="640"/>
              </a:spcBef>
              <a:buClr>
                <a:srgbClr val="0B7A9C"/>
              </a:buClr>
              <a:buSzPct val="75000"/>
              <a:buFont typeface="Lucida Sans Unicode"/>
              <a:buChar char="•"/>
              <a:tabLst>
                <a:tab pos="291929" algn="l"/>
              </a:tabLst>
            </a:pPr>
            <a:r>
              <a:rPr sz="2471" spc="-9" dirty="0">
                <a:latin typeface="Times New Roman"/>
                <a:cs typeface="Times New Roman"/>
              </a:rPr>
              <a:t>Min-max</a:t>
            </a:r>
            <a:r>
              <a:rPr sz="2471" spc="-4" dirty="0">
                <a:latin typeface="Times New Roman"/>
                <a:cs typeface="Times New Roman"/>
              </a:rPr>
              <a:t> normalization</a:t>
            </a:r>
            <a:r>
              <a:rPr sz="2471" spc="-9" dirty="0">
                <a:latin typeface="Times New Roman"/>
                <a:cs typeface="Times New Roman"/>
              </a:rPr>
              <a:t> maps</a:t>
            </a:r>
            <a:r>
              <a:rPr sz="2471" spc="4" dirty="0">
                <a:latin typeface="Times New Roman"/>
                <a:cs typeface="Times New Roman"/>
              </a:rPr>
              <a:t> </a:t>
            </a:r>
            <a:r>
              <a:rPr sz="2471" spc="-4" dirty="0">
                <a:latin typeface="Times New Roman"/>
                <a:cs typeface="Times New Roman"/>
              </a:rPr>
              <a:t>a</a:t>
            </a:r>
            <a:r>
              <a:rPr sz="2471" dirty="0">
                <a:latin typeface="Times New Roman"/>
                <a:cs typeface="Times New Roman"/>
              </a:rPr>
              <a:t> </a:t>
            </a:r>
            <a:r>
              <a:rPr sz="2471" spc="-4" dirty="0">
                <a:latin typeface="Times New Roman"/>
                <a:cs typeface="Times New Roman"/>
              </a:rPr>
              <a:t>value,</a:t>
            </a:r>
            <a:r>
              <a:rPr sz="2471" spc="-18" dirty="0">
                <a:latin typeface="Times New Roman"/>
                <a:cs typeface="Times New Roman"/>
              </a:rPr>
              <a:t> </a:t>
            </a:r>
            <a:r>
              <a:rPr sz="2471" dirty="0">
                <a:latin typeface="Times New Roman"/>
                <a:cs typeface="Times New Roman"/>
              </a:rPr>
              <a:t>v, of </a:t>
            </a:r>
            <a:r>
              <a:rPr sz="2471" spc="-4" dirty="0">
                <a:latin typeface="Times New Roman"/>
                <a:cs typeface="Times New Roman"/>
              </a:rPr>
              <a:t>A</a:t>
            </a:r>
            <a:r>
              <a:rPr sz="2471" spc="4" dirty="0">
                <a:latin typeface="Times New Roman"/>
                <a:cs typeface="Times New Roman"/>
              </a:rPr>
              <a:t> </a:t>
            </a:r>
            <a:r>
              <a:rPr sz="2471" spc="-4" dirty="0">
                <a:latin typeface="Times New Roman"/>
                <a:cs typeface="Times New Roman"/>
              </a:rPr>
              <a:t>to </a:t>
            </a:r>
            <a:r>
              <a:rPr sz="2471" dirty="0">
                <a:latin typeface="Times New Roman"/>
                <a:cs typeface="Times New Roman"/>
              </a:rPr>
              <a:t>v′</a:t>
            </a:r>
            <a:r>
              <a:rPr sz="2471" spc="-4" dirty="0">
                <a:latin typeface="Times New Roman"/>
                <a:cs typeface="Times New Roman"/>
              </a:rPr>
              <a:t> in </a:t>
            </a:r>
            <a:r>
              <a:rPr sz="2471" spc="-604" dirty="0">
                <a:latin typeface="Times New Roman"/>
                <a:cs typeface="Times New Roman"/>
              </a:rPr>
              <a:t> </a:t>
            </a:r>
            <a:r>
              <a:rPr sz="2471" dirty="0">
                <a:latin typeface="Times New Roman"/>
                <a:cs typeface="Times New Roman"/>
              </a:rPr>
              <a:t>the</a:t>
            </a:r>
            <a:r>
              <a:rPr sz="2471" spc="-26" dirty="0">
                <a:latin typeface="Times New Roman"/>
                <a:cs typeface="Times New Roman"/>
              </a:rPr>
              <a:t> </a:t>
            </a:r>
            <a:r>
              <a:rPr sz="2471" spc="-4" dirty="0">
                <a:latin typeface="Times New Roman"/>
                <a:cs typeface="Times New Roman"/>
              </a:rPr>
              <a:t>range</a:t>
            </a:r>
            <a:r>
              <a:rPr sz="2471" spc="-9" dirty="0">
                <a:latin typeface="Times New Roman"/>
                <a:cs typeface="Times New Roman"/>
              </a:rPr>
              <a:t> </a:t>
            </a:r>
            <a:r>
              <a:rPr sz="2471" spc="-4" dirty="0">
                <a:latin typeface="Times New Roman"/>
                <a:cs typeface="Times New Roman"/>
              </a:rPr>
              <a:t>[new_min</a:t>
            </a:r>
            <a:r>
              <a:rPr sz="2449" spc="-6" baseline="-21021" dirty="0">
                <a:latin typeface="Times New Roman"/>
                <a:cs typeface="Times New Roman"/>
              </a:rPr>
              <a:t>A</a:t>
            </a:r>
            <a:r>
              <a:rPr sz="2471" spc="-4" dirty="0">
                <a:latin typeface="Times New Roman"/>
                <a:cs typeface="Times New Roman"/>
              </a:rPr>
              <a:t>,</a:t>
            </a:r>
            <a:r>
              <a:rPr sz="2471" spc="13" dirty="0">
                <a:latin typeface="Times New Roman"/>
                <a:cs typeface="Times New Roman"/>
              </a:rPr>
              <a:t> </a:t>
            </a:r>
            <a:r>
              <a:rPr sz="2471" spc="-4" dirty="0">
                <a:latin typeface="Times New Roman"/>
                <a:cs typeface="Times New Roman"/>
              </a:rPr>
              <a:t>new_max</a:t>
            </a:r>
            <a:r>
              <a:rPr sz="2449" spc="-6" baseline="-21021" dirty="0">
                <a:latin typeface="Times New Roman"/>
                <a:cs typeface="Times New Roman"/>
              </a:rPr>
              <a:t>A</a:t>
            </a:r>
            <a:r>
              <a:rPr sz="2471" spc="-4" dirty="0">
                <a:latin typeface="Times New Roman"/>
                <a:cs typeface="Times New Roman"/>
              </a:rPr>
              <a:t>]</a:t>
            </a:r>
            <a:r>
              <a:rPr sz="2471" spc="4" dirty="0">
                <a:latin typeface="Times New Roman"/>
                <a:cs typeface="Times New Roman"/>
              </a:rPr>
              <a:t> </a:t>
            </a:r>
            <a:r>
              <a:rPr sz="2471" dirty="0">
                <a:latin typeface="Times New Roman"/>
                <a:cs typeface="Times New Roman"/>
              </a:rPr>
              <a:t>by </a:t>
            </a:r>
            <a:r>
              <a:rPr sz="2471" spc="-4" dirty="0">
                <a:latin typeface="Times New Roman"/>
                <a:cs typeface="Times New Roman"/>
              </a:rPr>
              <a:t>computing:</a:t>
            </a:r>
            <a:endParaRPr sz="2471" dirty="0">
              <a:latin typeface="Times New Roman"/>
              <a:cs typeface="Times New Roman"/>
            </a:endParaRPr>
          </a:p>
        </p:txBody>
      </p:sp>
      <p:sp>
        <p:nvSpPr>
          <p:cNvPr id="5" name="object 5"/>
          <p:cNvSpPr txBox="1"/>
          <p:nvPr/>
        </p:nvSpPr>
        <p:spPr>
          <a:xfrm>
            <a:off x="3329491" y="4852249"/>
            <a:ext cx="1429310" cy="388776"/>
          </a:xfrm>
          <a:prstGeom prst="rect">
            <a:avLst/>
          </a:prstGeom>
        </p:spPr>
        <p:txBody>
          <a:bodyPr vert="horz" wrap="square" lIns="0" tIns="15128" rIns="0" bIns="0" rtlCol="0">
            <a:spAutoFit/>
          </a:bodyPr>
          <a:lstStyle/>
          <a:p>
            <a:pPr marL="11206">
              <a:spcBef>
                <a:spcPts val="119"/>
              </a:spcBef>
            </a:pPr>
            <a:r>
              <a:rPr sz="2427" i="1" spc="22" dirty="0">
                <a:latin typeface="Times New Roman"/>
                <a:cs typeface="Times New Roman"/>
              </a:rPr>
              <a:t>m</a:t>
            </a:r>
            <a:r>
              <a:rPr sz="2427" i="1" spc="9" dirty="0">
                <a:latin typeface="Times New Roman"/>
                <a:cs typeface="Times New Roman"/>
              </a:rPr>
              <a:t>a</a:t>
            </a:r>
            <a:r>
              <a:rPr sz="2427" i="1" spc="-66" dirty="0">
                <a:latin typeface="Times New Roman"/>
                <a:cs typeface="Times New Roman"/>
              </a:rPr>
              <a:t>x</a:t>
            </a:r>
            <a:r>
              <a:rPr sz="1015" i="1" spc="4" dirty="0">
                <a:latin typeface="Times New Roman"/>
                <a:cs typeface="Times New Roman"/>
              </a:rPr>
              <a:t>A</a:t>
            </a:r>
            <a:r>
              <a:rPr sz="1015" i="1" dirty="0">
                <a:latin typeface="Times New Roman"/>
                <a:cs typeface="Times New Roman"/>
              </a:rPr>
              <a:t> </a:t>
            </a:r>
            <a:r>
              <a:rPr sz="1015" i="1" spc="-88" dirty="0">
                <a:latin typeface="Times New Roman"/>
                <a:cs typeface="Times New Roman"/>
              </a:rPr>
              <a:t> </a:t>
            </a:r>
            <a:r>
              <a:rPr sz="2427" spc="18" dirty="0">
                <a:latin typeface="Symbol"/>
                <a:cs typeface="Symbol"/>
              </a:rPr>
              <a:t></a:t>
            </a:r>
            <a:r>
              <a:rPr sz="2427" spc="-221" dirty="0">
                <a:latin typeface="Times New Roman"/>
                <a:cs typeface="Times New Roman"/>
              </a:rPr>
              <a:t> </a:t>
            </a:r>
            <a:r>
              <a:rPr sz="2427" i="1" spc="22" dirty="0">
                <a:latin typeface="Times New Roman"/>
                <a:cs typeface="Times New Roman"/>
              </a:rPr>
              <a:t>m</a:t>
            </a:r>
            <a:r>
              <a:rPr sz="2427" i="1" dirty="0">
                <a:latin typeface="Times New Roman"/>
                <a:cs typeface="Times New Roman"/>
              </a:rPr>
              <a:t>i</a:t>
            </a:r>
            <a:r>
              <a:rPr sz="2427" i="1" spc="-31" dirty="0">
                <a:latin typeface="Times New Roman"/>
                <a:cs typeface="Times New Roman"/>
              </a:rPr>
              <a:t>n</a:t>
            </a:r>
            <a:r>
              <a:rPr sz="1015" i="1" spc="4" dirty="0">
                <a:latin typeface="Times New Roman"/>
                <a:cs typeface="Times New Roman"/>
              </a:rPr>
              <a:t>A</a:t>
            </a:r>
            <a:endParaRPr sz="1015" dirty="0">
              <a:latin typeface="Times New Roman"/>
              <a:cs typeface="Times New Roman"/>
            </a:endParaRPr>
          </a:p>
        </p:txBody>
      </p:sp>
      <p:sp>
        <p:nvSpPr>
          <p:cNvPr id="6" name="object 6"/>
          <p:cNvSpPr txBox="1"/>
          <p:nvPr/>
        </p:nvSpPr>
        <p:spPr>
          <a:xfrm>
            <a:off x="3309317" y="4411185"/>
            <a:ext cx="1465729" cy="388776"/>
          </a:xfrm>
          <a:prstGeom prst="rect">
            <a:avLst/>
          </a:prstGeom>
        </p:spPr>
        <p:txBody>
          <a:bodyPr vert="horz" wrap="square" lIns="0" tIns="15128" rIns="0" bIns="0" rtlCol="0">
            <a:spAutoFit/>
          </a:bodyPr>
          <a:lstStyle/>
          <a:p>
            <a:pPr marL="11206">
              <a:spcBef>
                <a:spcPts val="119"/>
              </a:spcBef>
              <a:tabLst>
                <a:tab pos="254387" algn="l"/>
                <a:tab pos="1454041" algn="l"/>
              </a:tabLst>
            </a:pPr>
            <a:r>
              <a:rPr sz="2427" u="heavy" spc="4" dirty="0">
                <a:uFill>
                  <a:solidFill>
                    <a:srgbClr val="000000"/>
                  </a:solidFill>
                </a:uFill>
                <a:latin typeface="Times New Roman"/>
                <a:cs typeface="Times New Roman"/>
              </a:rPr>
              <a:t> 	</a:t>
            </a:r>
            <a:r>
              <a:rPr sz="2427" i="1" u="heavy" spc="13" dirty="0">
                <a:uFill>
                  <a:solidFill>
                    <a:srgbClr val="000000"/>
                  </a:solidFill>
                </a:uFill>
                <a:latin typeface="Times New Roman"/>
                <a:cs typeface="Times New Roman"/>
              </a:rPr>
              <a:t>v</a:t>
            </a:r>
            <a:r>
              <a:rPr sz="2427" i="1" u="heavy" spc="-176" dirty="0">
                <a:uFill>
                  <a:solidFill>
                    <a:srgbClr val="000000"/>
                  </a:solidFill>
                </a:uFill>
                <a:latin typeface="Times New Roman"/>
                <a:cs typeface="Times New Roman"/>
              </a:rPr>
              <a:t> </a:t>
            </a:r>
            <a:r>
              <a:rPr sz="2427" u="heavy" spc="18" dirty="0">
                <a:uFill>
                  <a:solidFill>
                    <a:srgbClr val="000000"/>
                  </a:solidFill>
                </a:uFill>
                <a:latin typeface="Symbol"/>
                <a:cs typeface="Symbol"/>
              </a:rPr>
              <a:t></a:t>
            </a:r>
            <a:r>
              <a:rPr sz="2427" u="heavy" spc="-221" dirty="0">
                <a:uFill>
                  <a:solidFill>
                    <a:srgbClr val="000000"/>
                  </a:solidFill>
                </a:uFill>
                <a:latin typeface="Times New Roman"/>
                <a:cs typeface="Times New Roman"/>
              </a:rPr>
              <a:t> </a:t>
            </a:r>
            <a:r>
              <a:rPr sz="2427" i="1" u="heavy" spc="22" dirty="0">
                <a:uFill>
                  <a:solidFill>
                    <a:srgbClr val="000000"/>
                  </a:solidFill>
                </a:uFill>
                <a:latin typeface="Times New Roman"/>
                <a:cs typeface="Times New Roman"/>
              </a:rPr>
              <a:t>m</a:t>
            </a:r>
            <a:r>
              <a:rPr sz="2427" i="1" u="heavy" dirty="0">
                <a:uFill>
                  <a:solidFill>
                    <a:srgbClr val="000000"/>
                  </a:solidFill>
                </a:uFill>
                <a:latin typeface="Times New Roman"/>
                <a:cs typeface="Times New Roman"/>
              </a:rPr>
              <a:t>i</a:t>
            </a:r>
            <a:r>
              <a:rPr sz="2427" i="1" u="heavy" spc="-31" dirty="0">
                <a:uFill>
                  <a:solidFill>
                    <a:srgbClr val="000000"/>
                  </a:solidFill>
                </a:uFill>
                <a:latin typeface="Times New Roman"/>
                <a:cs typeface="Times New Roman"/>
              </a:rPr>
              <a:t>n</a:t>
            </a:r>
            <a:r>
              <a:rPr sz="1015" i="1" u="heavy" spc="4" dirty="0">
                <a:uFill>
                  <a:solidFill>
                    <a:srgbClr val="000000"/>
                  </a:solidFill>
                </a:uFill>
                <a:latin typeface="Times New Roman"/>
                <a:cs typeface="Times New Roman"/>
              </a:rPr>
              <a:t>A</a:t>
            </a:r>
            <a:r>
              <a:rPr sz="1015" i="1" u="heavy" dirty="0">
                <a:uFill>
                  <a:solidFill>
                    <a:srgbClr val="000000"/>
                  </a:solidFill>
                </a:uFill>
                <a:latin typeface="Times New Roman"/>
                <a:cs typeface="Times New Roman"/>
              </a:rPr>
              <a:t>	</a:t>
            </a:r>
            <a:endParaRPr sz="1015">
              <a:latin typeface="Times New Roman"/>
              <a:cs typeface="Times New Roman"/>
            </a:endParaRPr>
          </a:p>
        </p:txBody>
      </p:sp>
      <p:sp>
        <p:nvSpPr>
          <p:cNvPr id="7" name="object 7"/>
          <p:cNvSpPr txBox="1"/>
          <p:nvPr/>
        </p:nvSpPr>
        <p:spPr>
          <a:xfrm>
            <a:off x="2788914" y="4542664"/>
            <a:ext cx="6691032" cy="388776"/>
          </a:xfrm>
          <a:prstGeom prst="rect">
            <a:avLst/>
          </a:prstGeom>
        </p:spPr>
        <p:txBody>
          <a:bodyPr vert="horz" wrap="square" lIns="0" tIns="15128" rIns="0" bIns="0" rtlCol="0">
            <a:spAutoFit/>
          </a:bodyPr>
          <a:lstStyle/>
          <a:p>
            <a:pPr marL="11206">
              <a:spcBef>
                <a:spcPts val="119"/>
              </a:spcBef>
              <a:tabLst>
                <a:tab pos="1979625" algn="l"/>
              </a:tabLst>
            </a:pPr>
            <a:r>
              <a:rPr sz="2427" i="1" spc="62" dirty="0">
                <a:latin typeface="Times New Roman"/>
                <a:cs typeface="Times New Roman"/>
              </a:rPr>
              <a:t>v</a:t>
            </a:r>
            <a:r>
              <a:rPr sz="2427" spc="4" dirty="0">
                <a:latin typeface="Times New Roman"/>
                <a:cs typeface="Times New Roman"/>
              </a:rPr>
              <a:t>'</a:t>
            </a:r>
            <a:r>
              <a:rPr sz="2427" spc="-375" dirty="0">
                <a:latin typeface="Times New Roman"/>
                <a:cs typeface="Times New Roman"/>
              </a:rPr>
              <a:t> </a:t>
            </a:r>
            <a:r>
              <a:rPr sz="2427" spc="18" dirty="0">
                <a:latin typeface="Symbol"/>
                <a:cs typeface="Symbol"/>
              </a:rPr>
              <a:t></a:t>
            </a:r>
            <a:r>
              <a:rPr sz="2427" dirty="0">
                <a:latin typeface="Times New Roman"/>
                <a:cs typeface="Times New Roman"/>
              </a:rPr>
              <a:t>	</a:t>
            </a:r>
            <a:r>
              <a:rPr sz="2427" spc="66" dirty="0">
                <a:latin typeface="Times New Roman"/>
                <a:cs typeface="Times New Roman"/>
              </a:rPr>
              <a:t>(</a:t>
            </a:r>
            <a:r>
              <a:rPr sz="2427" i="1" spc="9" dirty="0">
                <a:latin typeface="Times New Roman"/>
                <a:cs typeface="Times New Roman"/>
              </a:rPr>
              <a:t>ne</a:t>
            </a:r>
            <a:r>
              <a:rPr sz="2427" i="1" spc="18" dirty="0">
                <a:latin typeface="Times New Roman"/>
                <a:cs typeface="Times New Roman"/>
              </a:rPr>
              <a:t>w</a:t>
            </a:r>
            <a:r>
              <a:rPr sz="2427" i="1" spc="-322" dirty="0">
                <a:latin typeface="Times New Roman"/>
                <a:cs typeface="Times New Roman"/>
              </a:rPr>
              <a:t> </a:t>
            </a:r>
            <a:r>
              <a:rPr sz="2427" spc="13" dirty="0">
                <a:latin typeface="Times New Roman"/>
                <a:cs typeface="Times New Roman"/>
              </a:rPr>
              <a:t>_</a:t>
            </a:r>
            <a:r>
              <a:rPr sz="2427" spc="-176" dirty="0">
                <a:latin typeface="Times New Roman"/>
                <a:cs typeface="Times New Roman"/>
              </a:rPr>
              <a:t> </a:t>
            </a:r>
            <a:r>
              <a:rPr sz="2427" i="1" spc="22" dirty="0">
                <a:latin typeface="Times New Roman"/>
                <a:cs typeface="Times New Roman"/>
              </a:rPr>
              <a:t>m</a:t>
            </a:r>
            <a:r>
              <a:rPr sz="2427" i="1" spc="9" dirty="0">
                <a:latin typeface="Times New Roman"/>
                <a:cs typeface="Times New Roman"/>
              </a:rPr>
              <a:t>a</a:t>
            </a:r>
            <a:r>
              <a:rPr sz="2427" i="1" spc="-66" dirty="0">
                <a:latin typeface="Times New Roman"/>
                <a:cs typeface="Times New Roman"/>
              </a:rPr>
              <a:t>x</a:t>
            </a:r>
            <a:r>
              <a:rPr sz="1015" i="1" spc="4" dirty="0">
                <a:latin typeface="Times New Roman"/>
                <a:cs typeface="Times New Roman"/>
              </a:rPr>
              <a:t>A</a:t>
            </a:r>
            <a:r>
              <a:rPr sz="1015" i="1" dirty="0">
                <a:latin typeface="Times New Roman"/>
                <a:cs typeface="Times New Roman"/>
              </a:rPr>
              <a:t> </a:t>
            </a:r>
            <a:r>
              <a:rPr sz="1015" i="1" spc="-88" dirty="0">
                <a:latin typeface="Times New Roman"/>
                <a:cs typeface="Times New Roman"/>
              </a:rPr>
              <a:t> </a:t>
            </a:r>
            <a:r>
              <a:rPr sz="2427" spc="18" dirty="0">
                <a:latin typeface="Symbol"/>
                <a:cs typeface="Symbol"/>
              </a:rPr>
              <a:t></a:t>
            </a:r>
            <a:r>
              <a:rPr sz="2427" spc="-221" dirty="0">
                <a:latin typeface="Times New Roman"/>
                <a:cs typeface="Times New Roman"/>
              </a:rPr>
              <a:t> </a:t>
            </a:r>
            <a:r>
              <a:rPr sz="2427" i="1" spc="9" dirty="0">
                <a:latin typeface="Times New Roman"/>
                <a:cs typeface="Times New Roman"/>
              </a:rPr>
              <a:t>ne</a:t>
            </a:r>
            <a:r>
              <a:rPr sz="2427" i="1" spc="18" dirty="0">
                <a:latin typeface="Times New Roman"/>
                <a:cs typeface="Times New Roman"/>
              </a:rPr>
              <a:t>w</a:t>
            </a:r>
            <a:r>
              <a:rPr sz="2427" i="1" spc="-313" dirty="0">
                <a:latin typeface="Times New Roman"/>
                <a:cs typeface="Times New Roman"/>
              </a:rPr>
              <a:t> </a:t>
            </a:r>
            <a:r>
              <a:rPr sz="2427" spc="13" dirty="0">
                <a:latin typeface="Times New Roman"/>
                <a:cs typeface="Times New Roman"/>
              </a:rPr>
              <a:t>_</a:t>
            </a:r>
            <a:r>
              <a:rPr sz="2427" spc="-176" dirty="0">
                <a:latin typeface="Times New Roman"/>
                <a:cs typeface="Times New Roman"/>
              </a:rPr>
              <a:t> </a:t>
            </a:r>
            <a:r>
              <a:rPr sz="2427" i="1" spc="22" dirty="0">
                <a:latin typeface="Times New Roman"/>
                <a:cs typeface="Times New Roman"/>
              </a:rPr>
              <a:t>m</a:t>
            </a:r>
            <a:r>
              <a:rPr sz="2427" i="1" dirty="0">
                <a:latin typeface="Times New Roman"/>
                <a:cs typeface="Times New Roman"/>
              </a:rPr>
              <a:t>i</a:t>
            </a:r>
            <a:r>
              <a:rPr sz="2427" i="1" spc="-31" dirty="0">
                <a:latin typeface="Times New Roman"/>
                <a:cs typeface="Times New Roman"/>
              </a:rPr>
              <a:t>n</a:t>
            </a:r>
            <a:r>
              <a:rPr sz="1015" i="1" spc="44" dirty="0">
                <a:latin typeface="Times New Roman"/>
                <a:cs typeface="Times New Roman"/>
              </a:rPr>
              <a:t>A</a:t>
            </a:r>
            <a:r>
              <a:rPr sz="2427" spc="9" dirty="0">
                <a:latin typeface="Times New Roman"/>
                <a:cs typeface="Times New Roman"/>
              </a:rPr>
              <a:t>)</a:t>
            </a:r>
            <a:r>
              <a:rPr sz="2427" spc="-212" dirty="0">
                <a:latin typeface="Times New Roman"/>
                <a:cs typeface="Times New Roman"/>
              </a:rPr>
              <a:t> </a:t>
            </a:r>
            <a:r>
              <a:rPr sz="2427" spc="18" dirty="0">
                <a:latin typeface="Symbol"/>
                <a:cs typeface="Symbol"/>
              </a:rPr>
              <a:t></a:t>
            </a:r>
            <a:r>
              <a:rPr sz="2427" spc="-180" dirty="0">
                <a:latin typeface="Times New Roman"/>
                <a:cs typeface="Times New Roman"/>
              </a:rPr>
              <a:t> </a:t>
            </a:r>
            <a:r>
              <a:rPr sz="2427" i="1" spc="9" dirty="0">
                <a:latin typeface="Times New Roman"/>
                <a:cs typeface="Times New Roman"/>
              </a:rPr>
              <a:t>ne</a:t>
            </a:r>
            <a:r>
              <a:rPr sz="2427" i="1" spc="18" dirty="0">
                <a:latin typeface="Times New Roman"/>
                <a:cs typeface="Times New Roman"/>
              </a:rPr>
              <a:t>w</a:t>
            </a:r>
            <a:r>
              <a:rPr sz="2427" i="1" spc="-322" dirty="0">
                <a:latin typeface="Times New Roman"/>
                <a:cs typeface="Times New Roman"/>
              </a:rPr>
              <a:t> </a:t>
            </a:r>
            <a:r>
              <a:rPr sz="2427" spc="13" dirty="0">
                <a:latin typeface="Times New Roman"/>
                <a:cs typeface="Times New Roman"/>
              </a:rPr>
              <a:t>_</a:t>
            </a:r>
            <a:r>
              <a:rPr sz="2427" spc="-168" dirty="0">
                <a:latin typeface="Times New Roman"/>
                <a:cs typeface="Times New Roman"/>
              </a:rPr>
              <a:t> </a:t>
            </a:r>
            <a:r>
              <a:rPr sz="2427" i="1" spc="22" dirty="0">
                <a:latin typeface="Times New Roman"/>
                <a:cs typeface="Times New Roman"/>
              </a:rPr>
              <a:t>m</a:t>
            </a:r>
            <a:r>
              <a:rPr sz="2427" i="1" dirty="0">
                <a:latin typeface="Times New Roman"/>
                <a:cs typeface="Times New Roman"/>
              </a:rPr>
              <a:t>i</a:t>
            </a:r>
            <a:r>
              <a:rPr sz="2427" i="1" spc="-31" dirty="0">
                <a:latin typeface="Times New Roman"/>
                <a:cs typeface="Times New Roman"/>
              </a:rPr>
              <a:t>n</a:t>
            </a:r>
            <a:r>
              <a:rPr sz="1015" i="1" spc="4" dirty="0">
                <a:latin typeface="Times New Roman"/>
                <a:cs typeface="Times New Roman"/>
              </a:rPr>
              <a:t>A</a:t>
            </a:r>
            <a:endParaRPr sz="1015" dirty="0">
              <a:latin typeface="Times New Roman"/>
              <a:cs typeface="Times New Roman"/>
            </a:endParaRPr>
          </a:p>
        </p:txBody>
      </p:sp>
      <p:sp>
        <p:nvSpPr>
          <p:cNvPr id="4" name="Slide Number Placeholder 3">
            <a:extLst>
              <a:ext uri="{FF2B5EF4-FFF2-40B4-BE49-F238E27FC236}">
                <a16:creationId xmlns:a16="http://schemas.microsoft.com/office/drawing/2014/main" id="{43408730-1403-4D58-9A4E-82E4A318EE3B}"/>
              </a:ext>
            </a:extLst>
          </p:cNvPr>
          <p:cNvSpPr>
            <a:spLocks noGrp="1"/>
          </p:cNvSpPr>
          <p:nvPr>
            <p:ph type="sldNum" sz="quarter" idx="12"/>
          </p:nvPr>
        </p:nvSpPr>
        <p:spPr/>
        <p:txBody>
          <a:bodyPr/>
          <a:lstStyle/>
          <a:p>
            <a:fld id="{BE9E9CF8-411C-534F-ACCE-E5CD2A84B69C}" type="slidenum">
              <a:rPr lang="en-US" smtClean="0"/>
              <a:t>72</a:t>
            </a:fld>
            <a:endParaRPr lang="en-US"/>
          </a:p>
        </p:txBody>
      </p:sp>
      <p:sp>
        <p:nvSpPr>
          <p:cNvPr id="8" name="Rectangle 7">
            <a:extLst>
              <a:ext uri="{FF2B5EF4-FFF2-40B4-BE49-F238E27FC236}">
                <a16:creationId xmlns:a16="http://schemas.microsoft.com/office/drawing/2014/main" id="{3FD8F9D2-1138-4BAD-B167-999D2F162ACB}"/>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3A452D28-FD58-4E79-9175-C76BF49A116C}"/>
              </a:ext>
            </a:extLst>
          </p:cNvPr>
          <p:cNvCxnSpPr/>
          <p:nvPr/>
        </p:nvCxnSpPr>
        <p:spPr>
          <a:xfrm>
            <a:off x="154745" y="1660121"/>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id="{33C54730-20A9-4DC3-8EB1-B890E637ADC0}"/>
              </a:ext>
            </a:extLst>
          </p:cNvPr>
          <p:cNvSpPr>
            <a:spLocks noGrp="1" noChangeArrowheads="1"/>
          </p:cNvSpPr>
          <p:nvPr>
            <p:ph type="title"/>
          </p:nvPr>
        </p:nvSpPr>
        <p:spPr/>
        <p:txBody>
          <a:bodyPr>
            <a:normAutofit fontScale="90000"/>
          </a:bodyPr>
          <a:lstStyle/>
          <a:p>
            <a:pPr eaLnBrk="1" hangingPunct="1">
              <a:defRPr/>
            </a:pPr>
            <a:r>
              <a:rPr lang="en-US" b="1" dirty="0">
                <a:cs typeface="+mj-cs"/>
              </a:rPr>
              <a:t>Normalization</a:t>
            </a:r>
          </a:p>
        </p:txBody>
      </p:sp>
      <p:sp>
        <p:nvSpPr>
          <p:cNvPr id="37894" name="Rectangle 3">
            <a:extLst>
              <a:ext uri="{FF2B5EF4-FFF2-40B4-BE49-F238E27FC236}">
                <a16:creationId xmlns:a16="http://schemas.microsoft.com/office/drawing/2014/main" id="{71BE6254-BDD5-4A2A-BE9C-A98B73F189D9}"/>
              </a:ext>
            </a:extLst>
          </p:cNvPr>
          <p:cNvSpPr>
            <a:spLocks noGrp="1" noChangeArrowheads="1"/>
          </p:cNvSpPr>
          <p:nvPr>
            <p:ph type="body" sz="half" idx="1"/>
          </p:nvPr>
        </p:nvSpPr>
        <p:spPr>
          <a:xfrm>
            <a:off x="1885951" y="1306098"/>
            <a:ext cx="8305800" cy="5029200"/>
          </a:xfrm>
        </p:spPr>
        <p:txBody>
          <a:bodyPr/>
          <a:lstStyle/>
          <a:p>
            <a:pPr eaLnBrk="1" hangingPunct="1">
              <a:lnSpc>
                <a:spcPct val="120000"/>
              </a:lnSpc>
            </a:pPr>
            <a:r>
              <a:rPr lang="en-US" altLang="en-US" sz="2000" b="1" dirty="0">
                <a:ea typeface="ＭＳ Ｐゴシック" panose="020B0600070205080204" pitchFamily="34" charset="-128"/>
              </a:rPr>
              <a:t>Min-max normalization: </a:t>
            </a:r>
            <a:r>
              <a:rPr lang="en-US" altLang="en-US" sz="2000" dirty="0">
                <a:ea typeface="ＭＳ Ｐゴシック" panose="020B0600070205080204" pitchFamily="34" charset="-128"/>
              </a:rPr>
              <a:t>to [</a:t>
            </a:r>
            <a:r>
              <a:rPr lang="en-US" altLang="en-US" sz="2000" dirty="0" err="1">
                <a:ea typeface="ＭＳ Ｐゴシック" panose="020B0600070205080204" pitchFamily="34" charset="-128"/>
              </a:rPr>
              <a:t>new_min</a:t>
            </a:r>
            <a:r>
              <a:rPr lang="en-US" altLang="en-US" sz="2000" baseline="-25000" dirty="0" err="1">
                <a:ea typeface="ＭＳ Ｐゴシック" panose="020B0600070205080204" pitchFamily="34" charset="-128"/>
              </a:rPr>
              <a:t>A</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new_max</a:t>
            </a:r>
            <a:r>
              <a:rPr lang="en-US" altLang="en-US" sz="2000" baseline="-25000" dirty="0" err="1">
                <a:ea typeface="ＭＳ Ｐゴシック" panose="020B0600070205080204" pitchFamily="34" charset="-128"/>
              </a:rPr>
              <a:t>A</a:t>
            </a:r>
            <a:r>
              <a:rPr lang="en-US" altLang="en-US" sz="2000" dirty="0">
                <a:ea typeface="ＭＳ Ｐゴシック" panose="020B0600070205080204" pitchFamily="34" charset="-128"/>
              </a:rPr>
              <a:t>]</a:t>
            </a:r>
          </a:p>
          <a:p>
            <a:pPr lvl="1" eaLnBrk="1" hangingPunct="1">
              <a:lnSpc>
                <a:spcPct val="120000"/>
              </a:lnSpc>
            </a:pPr>
            <a:endParaRPr lang="en-US" altLang="en-US" sz="2000" dirty="0">
              <a:ea typeface="ＭＳ Ｐゴシック" panose="020B0600070205080204" pitchFamily="34" charset="-128"/>
            </a:endParaRPr>
          </a:p>
          <a:p>
            <a:pPr lvl="1" eaLnBrk="1" hangingPunct="1">
              <a:lnSpc>
                <a:spcPct val="120000"/>
              </a:lnSpc>
            </a:pPr>
            <a:endParaRPr lang="en-US" altLang="en-US" sz="2000" dirty="0">
              <a:ea typeface="ＭＳ Ｐゴシック" panose="020B0600070205080204" pitchFamily="34" charset="-128"/>
            </a:endParaRPr>
          </a:p>
          <a:p>
            <a:pPr lvl="1" eaLnBrk="1" hangingPunct="1">
              <a:lnSpc>
                <a:spcPct val="120000"/>
              </a:lnSpc>
            </a:pPr>
            <a:r>
              <a:rPr lang="en-US" altLang="en-US" sz="2000" dirty="0">
                <a:ea typeface="ＭＳ Ｐゴシック" panose="020B0600070205080204" pitchFamily="34" charset="-128"/>
              </a:rPr>
              <a:t>Ex.  Let income range $12,000 to $98,000 normalized to [0.0, 1.0].  Then $73,000 is mapped to  </a:t>
            </a:r>
          </a:p>
          <a:p>
            <a:pPr eaLnBrk="1" hangingPunct="1">
              <a:lnSpc>
                <a:spcPct val="120000"/>
              </a:lnSpc>
            </a:pPr>
            <a:r>
              <a:rPr lang="en-US" altLang="en-US" sz="2000" b="1" dirty="0">
                <a:ea typeface="ＭＳ Ｐゴシック" panose="020B0600070205080204" pitchFamily="34" charset="-128"/>
              </a:rPr>
              <a:t>Z-score normalization </a:t>
            </a:r>
            <a:r>
              <a:rPr lang="en-US" altLang="en-US" sz="2000" dirty="0">
                <a:ea typeface="ＭＳ Ｐゴシック" panose="020B0600070205080204" pitchFamily="34" charset="-128"/>
              </a:rPr>
              <a:t>(</a:t>
            </a:r>
            <a:r>
              <a:rPr lang="el-GR" altLang="en-US" sz="2000" dirty="0">
                <a:ea typeface="ＭＳ Ｐゴシック" panose="020B0600070205080204" pitchFamily="34" charset="-128"/>
              </a:rPr>
              <a:t>μ</a:t>
            </a:r>
            <a:r>
              <a:rPr lang="en-US" altLang="en-US" sz="2000" dirty="0">
                <a:ea typeface="ＭＳ Ｐゴシック" panose="020B0600070205080204" pitchFamily="34" charset="-128"/>
              </a:rPr>
              <a:t>: mean, </a:t>
            </a:r>
            <a:r>
              <a:rPr lang="el-GR" altLang="en-US" sz="2000" dirty="0">
                <a:ea typeface="ＭＳ Ｐゴシック" panose="020B0600070205080204" pitchFamily="34" charset="-128"/>
              </a:rPr>
              <a:t>σ</a:t>
            </a:r>
            <a:r>
              <a:rPr lang="en-US" altLang="en-US" sz="2000" dirty="0">
                <a:ea typeface="ＭＳ Ｐゴシック" panose="020B0600070205080204" pitchFamily="34" charset="-128"/>
              </a:rPr>
              <a:t>: standard deviation):</a:t>
            </a:r>
          </a:p>
          <a:p>
            <a:pPr eaLnBrk="1" hangingPunct="1">
              <a:lnSpc>
                <a:spcPct val="120000"/>
              </a:lnSpc>
            </a:pPr>
            <a:endParaRPr lang="en-US" altLang="en-US" sz="2000" dirty="0">
              <a:ea typeface="ＭＳ Ｐゴシック" panose="020B0600070205080204" pitchFamily="34" charset="-128"/>
            </a:endParaRPr>
          </a:p>
          <a:p>
            <a:pPr lvl="1" eaLnBrk="1" hangingPunct="1">
              <a:lnSpc>
                <a:spcPct val="120000"/>
              </a:lnSpc>
            </a:pPr>
            <a:endParaRPr lang="en-US" altLang="en-US" sz="2000" dirty="0">
              <a:ea typeface="ＭＳ Ｐゴシック" panose="020B0600070205080204" pitchFamily="34" charset="-128"/>
            </a:endParaRPr>
          </a:p>
          <a:p>
            <a:pPr lvl="1" eaLnBrk="1" hangingPunct="1">
              <a:lnSpc>
                <a:spcPct val="120000"/>
              </a:lnSpc>
            </a:pPr>
            <a:r>
              <a:rPr lang="en-US" altLang="en-US" sz="2000" dirty="0">
                <a:ea typeface="ＭＳ Ｐゴシック" panose="020B0600070205080204" pitchFamily="34" charset="-128"/>
              </a:rPr>
              <a:t>Ex. Let </a:t>
            </a:r>
            <a:r>
              <a:rPr lang="el-GR" altLang="en-US" sz="2000" dirty="0">
                <a:ea typeface="ＭＳ Ｐゴシック" panose="020B0600070205080204" pitchFamily="34" charset="-128"/>
              </a:rPr>
              <a:t>μ</a:t>
            </a:r>
            <a:r>
              <a:rPr lang="en-US" altLang="en-US" sz="2000" dirty="0">
                <a:ea typeface="ＭＳ Ｐゴシック" panose="020B0600070205080204" pitchFamily="34" charset="-128"/>
              </a:rPr>
              <a:t> = 54,000, </a:t>
            </a:r>
            <a:r>
              <a:rPr lang="el-GR" altLang="en-US" sz="2000" dirty="0">
                <a:ea typeface="ＭＳ Ｐゴシック" panose="020B0600070205080204" pitchFamily="34" charset="-128"/>
              </a:rPr>
              <a:t>σ</a:t>
            </a:r>
            <a:r>
              <a:rPr lang="en-US" altLang="en-US" sz="2000" dirty="0">
                <a:ea typeface="ＭＳ Ｐゴシック" panose="020B0600070205080204" pitchFamily="34" charset="-128"/>
              </a:rPr>
              <a:t> = 16,000.  Then</a:t>
            </a:r>
            <a:endParaRPr lang="el-GR" altLang="en-US" sz="2000" dirty="0">
              <a:ea typeface="ＭＳ Ｐゴシック" panose="020B0600070205080204" pitchFamily="34" charset="-128"/>
            </a:endParaRPr>
          </a:p>
          <a:p>
            <a:pPr eaLnBrk="1" hangingPunct="1">
              <a:lnSpc>
                <a:spcPct val="120000"/>
              </a:lnSpc>
            </a:pPr>
            <a:r>
              <a:rPr lang="en-US" altLang="en-US" sz="2000" b="1" dirty="0">
                <a:ea typeface="ＭＳ Ｐゴシック" panose="020B0600070205080204" pitchFamily="34" charset="-128"/>
              </a:rPr>
              <a:t>Normalization by decimal scaling</a:t>
            </a:r>
          </a:p>
        </p:txBody>
      </p:sp>
      <p:graphicFrame>
        <p:nvGraphicFramePr>
          <p:cNvPr id="37895" name="Object 10">
            <a:extLst>
              <a:ext uri="{FF2B5EF4-FFF2-40B4-BE49-F238E27FC236}">
                <a16:creationId xmlns:a16="http://schemas.microsoft.com/office/drawing/2014/main" id="{F7821E09-229B-4683-80C2-A5EB3B077CB8}"/>
              </a:ext>
            </a:extLst>
          </p:cNvPr>
          <p:cNvGraphicFramePr>
            <a:graphicFrameLocks noGrp="1" noChangeAspect="1"/>
          </p:cNvGraphicFramePr>
          <p:nvPr>
            <p:ph sz="quarter" idx="2"/>
          </p:nvPr>
        </p:nvGraphicFramePr>
        <p:xfrm>
          <a:off x="6629400" y="2971800"/>
          <a:ext cx="2514600" cy="474663"/>
        </p:xfrm>
        <a:graphic>
          <a:graphicData uri="http://schemas.openxmlformats.org/presentationml/2006/ole">
            <mc:AlternateContent xmlns:mc="http://schemas.openxmlformats.org/markup-compatibility/2006">
              <mc:Choice xmlns:v="urn:schemas-microsoft-com:vml" Requires="v">
                <p:oleObj name="Equation" r:id="rId2" imgW="2222500" imgH="419100" progId="Equation.3">
                  <p:embed/>
                </p:oleObj>
              </mc:Choice>
              <mc:Fallback>
                <p:oleObj name="Equation" r:id="rId2" imgW="2222500" imgH="419100" progId="Equation.3">
                  <p:embed/>
                  <p:pic>
                    <p:nvPicPr>
                      <p:cNvPr id="37895" name="Object 10">
                        <a:extLst>
                          <a:ext uri="{FF2B5EF4-FFF2-40B4-BE49-F238E27FC236}">
                            <a16:creationId xmlns:a16="http://schemas.microsoft.com/office/drawing/2014/main" id="{F7821E09-229B-4683-80C2-A5EB3B077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971800"/>
                        <a:ext cx="25146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1" name="Object 12">
            <a:extLst>
              <a:ext uri="{FF2B5EF4-FFF2-40B4-BE49-F238E27FC236}">
                <a16:creationId xmlns:a16="http://schemas.microsoft.com/office/drawing/2014/main" id="{82C19709-A5A8-4ACD-9AA5-66C16C8D3908}"/>
              </a:ext>
            </a:extLst>
          </p:cNvPr>
          <p:cNvGraphicFramePr>
            <a:graphicFrameLocks noGrp="1" noChangeAspect="1"/>
          </p:cNvGraphicFramePr>
          <p:nvPr>
            <p:ph sz="quarter" idx="3"/>
          </p:nvPr>
        </p:nvGraphicFramePr>
        <p:xfrm>
          <a:off x="7086600" y="4648200"/>
          <a:ext cx="1952625" cy="546100"/>
        </p:xfrm>
        <a:graphic>
          <a:graphicData uri="http://schemas.openxmlformats.org/presentationml/2006/ole">
            <mc:AlternateContent xmlns:mc="http://schemas.openxmlformats.org/markup-compatibility/2006">
              <mc:Choice xmlns:v="urn:schemas-microsoft-com:vml" Requires="v">
                <p:oleObj name="Equation" r:id="rId4" imgW="1498600" imgH="419100" progId="Equation.3">
                  <p:embed/>
                </p:oleObj>
              </mc:Choice>
              <mc:Fallback>
                <p:oleObj name="Equation" r:id="rId4" imgW="1498600" imgH="419100" progId="Equation.3">
                  <p:embed/>
                  <p:pic>
                    <p:nvPicPr>
                      <p:cNvPr id="37901" name="Object 12">
                        <a:extLst>
                          <a:ext uri="{FF2B5EF4-FFF2-40B4-BE49-F238E27FC236}">
                            <a16:creationId xmlns:a16="http://schemas.microsoft.com/office/drawing/2014/main" id="{82C19709-A5A8-4ACD-9AA5-66C16C8D3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648200"/>
                        <a:ext cx="19526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2" name="Slide Number Placeholder 7">
            <a:extLst>
              <a:ext uri="{FF2B5EF4-FFF2-40B4-BE49-F238E27FC236}">
                <a16:creationId xmlns:a16="http://schemas.microsoft.com/office/drawing/2014/main" id="{87EBC16F-F304-49FE-BF46-A36B63CAA5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2C41C590-7C6D-4B13-AD20-DE95DBA69857}" type="slidenum">
              <a:rPr lang="en-US" altLang="en-US" sz="1200"/>
              <a:pPr>
                <a:spcBef>
                  <a:spcPct val="0"/>
                </a:spcBef>
                <a:buClrTx/>
                <a:buSzTx/>
                <a:buFontTx/>
                <a:buNone/>
              </a:pPr>
              <a:t>73</a:t>
            </a:fld>
            <a:endParaRPr lang="en-US" altLang="en-US" sz="1200"/>
          </a:p>
        </p:txBody>
      </p:sp>
      <p:graphicFrame>
        <p:nvGraphicFramePr>
          <p:cNvPr id="37896" name="Object 4">
            <a:extLst>
              <a:ext uri="{FF2B5EF4-FFF2-40B4-BE49-F238E27FC236}">
                <a16:creationId xmlns:a16="http://schemas.microsoft.com/office/drawing/2014/main" id="{E14C76E7-1C52-430A-B4AE-19A9E08F2D0F}"/>
              </a:ext>
            </a:extLst>
          </p:cNvPr>
          <p:cNvGraphicFramePr>
            <a:graphicFrameLocks noChangeAspect="1"/>
          </p:cNvGraphicFramePr>
          <p:nvPr/>
        </p:nvGraphicFramePr>
        <p:xfrm>
          <a:off x="3429000" y="1828801"/>
          <a:ext cx="5943600" cy="709613"/>
        </p:xfrm>
        <a:graphic>
          <a:graphicData uri="http://schemas.openxmlformats.org/presentationml/2006/ole">
            <mc:AlternateContent xmlns:mc="http://schemas.openxmlformats.org/markup-compatibility/2006">
              <mc:Choice xmlns:v="urn:schemas-microsoft-com:vml" Requires="v">
                <p:oleObj name="Equation" r:id="rId6" imgW="3340100" imgH="393700" progId="Equation.3">
                  <p:embed/>
                </p:oleObj>
              </mc:Choice>
              <mc:Fallback>
                <p:oleObj name="Equation" r:id="rId6" imgW="3340100" imgH="393700" progId="Equation.3">
                  <p:embed/>
                  <p:pic>
                    <p:nvPicPr>
                      <p:cNvPr id="37896" name="Object 4">
                        <a:extLst>
                          <a:ext uri="{FF2B5EF4-FFF2-40B4-BE49-F238E27FC236}">
                            <a16:creationId xmlns:a16="http://schemas.microsoft.com/office/drawing/2014/main" id="{E14C76E7-1C52-430A-B4AE-19A9E08F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828801"/>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897" name="Object 5">
            <a:extLst>
              <a:ext uri="{FF2B5EF4-FFF2-40B4-BE49-F238E27FC236}">
                <a16:creationId xmlns:a16="http://schemas.microsoft.com/office/drawing/2014/main" id="{49487A2E-3855-478E-8E7A-DBB49AC2ACAE}"/>
              </a:ext>
            </a:extLst>
          </p:cNvPr>
          <p:cNvGraphicFramePr>
            <a:graphicFrameLocks noChangeAspect="1"/>
          </p:cNvGraphicFramePr>
          <p:nvPr/>
        </p:nvGraphicFramePr>
        <p:xfrm>
          <a:off x="3505200" y="3886200"/>
          <a:ext cx="1447800" cy="679450"/>
        </p:xfrm>
        <a:graphic>
          <a:graphicData uri="http://schemas.openxmlformats.org/presentationml/2006/ole">
            <mc:AlternateContent xmlns:mc="http://schemas.openxmlformats.org/markup-compatibility/2006">
              <mc:Choice xmlns:v="urn:schemas-microsoft-com:vml" Requires="v">
                <p:oleObj name="Equation" r:id="rId8" imgW="634725" imgH="393529" progId="Equation.3">
                  <p:embed/>
                </p:oleObj>
              </mc:Choice>
              <mc:Fallback>
                <p:oleObj name="Equation" r:id="rId8" imgW="634725" imgH="393529" progId="Equation.3">
                  <p:embed/>
                  <p:pic>
                    <p:nvPicPr>
                      <p:cNvPr id="37897" name="Object 5">
                        <a:extLst>
                          <a:ext uri="{FF2B5EF4-FFF2-40B4-BE49-F238E27FC236}">
                            <a16:creationId xmlns:a16="http://schemas.microsoft.com/office/drawing/2014/main" id="{49487A2E-3855-478E-8E7A-DBB49AC2AC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3886200"/>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898" name="Object 6">
            <a:extLst>
              <a:ext uri="{FF2B5EF4-FFF2-40B4-BE49-F238E27FC236}">
                <a16:creationId xmlns:a16="http://schemas.microsoft.com/office/drawing/2014/main" id="{337E016D-89FC-466F-92EF-943D8C18FBEA}"/>
              </a:ext>
            </a:extLst>
          </p:cNvPr>
          <p:cNvGraphicFramePr>
            <a:graphicFrameLocks noChangeAspect="1"/>
          </p:cNvGraphicFramePr>
          <p:nvPr/>
        </p:nvGraphicFramePr>
        <p:xfrm>
          <a:off x="2743200" y="5486401"/>
          <a:ext cx="1066800" cy="847725"/>
        </p:xfrm>
        <a:graphic>
          <a:graphicData uri="http://schemas.openxmlformats.org/presentationml/2006/ole">
            <mc:AlternateContent xmlns:mc="http://schemas.openxmlformats.org/markup-compatibility/2006">
              <mc:Choice xmlns:v="urn:schemas-microsoft-com:vml" Requires="v">
                <p:oleObj name="Equation" r:id="rId10" imgW="495085" imgH="393529" progId="Equation.3">
                  <p:embed/>
                </p:oleObj>
              </mc:Choice>
              <mc:Fallback>
                <p:oleObj name="Equation" r:id="rId10" imgW="495085" imgH="393529" progId="Equation.3">
                  <p:embed/>
                  <p:pic>
                    <p:nvPicPr>
                      <p:cNvPr id="37898" name="Object 6">
                        <a:extLst>
                          <a:ext uri="{FF2B5EF4-FFF2-40B4-BE49-F238E27FC236}">
                            <a16:creationId xmlns:a16="http://schemas.microsoft.com/office/drawing/2014/main" id="{337E016D-89FC-466F-92EF-943D8C18FB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5486401"/>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899" name="Object 7">
            <a:extLst>
              <a:ext uri="{FF2B5EF4-FFF2-40B4-BE49-F238E27FC236}">
                <a16:creationId xmlns:a16="http://schemas.microsoft.com/office/drawing/2014/main" id="{A73520A4-E9C5-4A48-A691-93347C921B20}"/>
              </a:ext>
            </a:extLst>
          </p:cNvPr>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name="Equation" r:id="rId12" imgW="114151" imgH="215619" progId="Equation.3">
                  <p:embed/>
                </p:oleObj>
              </mc:Choice>
              <mc:Fallback>
                <p:oleObj name="Equation" r:id="rId12" imgW="114151" imgH="215619" progId="Equation.3">
                  <p:embed/>
                  <p:pic>
                    <p:nvPicPr>
                      <p:cNvPr id="37899" name="Object 7">
                        <a:extLst>
                          <a:ext uri="{FF2B5EF4-FFF2-40B4-BE49-F238E27FC236}">
                            <a16:creationId xmlns:a16="http://schemas.microsoft.com/office/drawing/2014/main" id="{A73520A4-E9C5-4A48-A691-93347C921B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7900" name="Text Box 8">
            <a:extLst>
              <a:ext uri="{FF2B5EF4-FFF2-40B4-BE49-F238E27FC236}">
                <a16:creationId xmlns:a16="http://schemas.microsoft.com/office/drawing/2014/main" id="{EEBBD31E-D4E6-4A72-92DC-F6A7F170DC24}"/>
              </a:ext>
            </a:extLst>
          </p:cNvPr>
          <p:cNvSpPr txBox="1">
            <a:spLocks noChangeArrowheads="1"/>
          </p:cNvSpPr>
          <p:nvPr/>
        </p:nvSpPr>
        <p:spPr bwMode="auto">
          <a:xfrm>
            <a:off x="4038601" y="5638800"/>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2000">
                <a:latin typeface="Times New Roman" panose="02020603050405020304" pitchFamily="18" charset="0"/>
              </a:rPr>
              <a:t>Where </a:t>
            </a:r>
            <a:r>
              <a:rPr lang="en-US" altLang="en-US" sz="2400" i="1">
                <a:latin typeface="Times New Roman" panose="02020603050405020304" pitchFamily="18" charset="0"/>
              </a:rPr>
              <a:t>j</a:t>
            </a:r>
            <a:r>
              <a:rPr lang="en-US" altLang="en-US" sz="2000">
                <a:latin typeface="Times New Roman" panose="02020603050405020304" pitchFamily="18" charset="0"/>
              </a:rPr>
              <a:t> is the smallest integer such that Max(|</a:t>
            </a:r>
            <a:r>
              <a:rPr lang="el-GR" altLang="en-US" sz="2000">
                <a:latin typeface="Times New Roman" panose="02020603050405020304" pitchFamily="18" charset="0"/>
                <a:cs typeface="Times New Roman" panose="02020603050405020304" pitchFamily="18" charset="0"/>
              </a:rPr>
              <a:t>ν</a:t>
            </a:r>
            <a:r>
              <a:rPr lang="ja-JP" altLang="en-US" sz="2000">
                <a:latin typeface="Times New Roman" panose="02020603050405020304" pitchFamily="18" charset="0"/>
                <a:cs typeface="Times New Roman" panose="02020603050405020304" pitchFamily="18" charset="0"/>
              </a:rPr>
              <a:t>’</a:t>
            </a:r>
            <a:r>
              <a:rPr lang="en-US" altLang="ja-JP" sz="2000">
                <a:latin typeface="Times New Roman" panose="02020603050405020304" pitchFamily="18" charset="0"/>
                <a:cs typeface="Times New Roman" panose="02020603050405020304" pitchFamily="18" charset="0"/>
              </a:rPr>
              <a:t>|) &lt; 1</a:t>
            </a:r>
            <a:endParaRPr lang="en-US" altLang="en-US" sz="240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77845AD-57A7-49E3-A184-ACFEBA4BE1A3}"/>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202978E1-5696-4D63-ACC1-B0E505B0A517}"/>
              </a:ext>
            </a:extLst>
          </p:cNvPr>
          <p:cNvCxnSpPr/>
          <p:nvPr/>
        </p:nvCxnSpPr>
        <p:spPr>
          <a:xfrm>
            <a:off x="154745" y="9144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195680"/>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327" y="198080"/>
            <a:ext cx="10595973" cy="565313"/>
          </a:xfrm>
          <a:prstGeom prst="rect">
            <a:avLst/>
          </a:prstGeom>
        </p:spPr>
        <p:txBody>
          <a:bodyPr vert="horz" wrap="square" lIns="0" tIns="11206" rIns="0" bIns="0" rtlCol="0" anchor="ctr">
            <a:spAutoFit/>
          </a:bodyPr>
          <a:lstStyle/>
          <a:p>
            <a:pPr marL="11206">
              <a:lnSpc>
                <a:spcPct val="100000"/>
              </a:lnSpc>
              <a:spcBef>
                <a:spcPts val="88"/>
              </a:spcBef>
            </a:pPr>
            <a:r>
              <a:rPr lang="en-GB" sz="3600" b="1" dirty="0">
                <a:latin typeface="Times New Roman"/>
                <a:cs typeface="Times New Roman"/>
              </a:rPr>
              <a:t>3. </a:t>
            </a:r>
            <a:r>
              <a:rPr sz="3600" b="1" dirty="0">
                <a:latin typeface="Times New Roman"/>
                <a:cs typeface="Times New Roman"/>
              </a:rPr>
              <a:t>Data</a:t>
            </a:r>
            <a:r>
              <a:rPr sz="3600" b="1" spc="-66" dirty="0">
                <a:latin typeface="Times New Roman"/>
                <a:cs typeface="Times New Roman"/>
              </a:rPr>
              <a:t> </a:t>
            </a:r>
            <a:r>
              <a:rPr sz="3600" b="1" dirty="0">
                <a:latin typeface="Times New Roman"/>
                <a:cs typeface="Times New Roman"/>
              </a:rPr>
              <a:t>Aggregation</a:t>
            </a:r>
          </a:p>
        </p:txBody>
      </p:sp>
      <p:sp>
        <p:nvSpPr>
          <p:cNvPr id="3" name="object 3"/>
          <p:cNvSpPr txBox="1"/>
          <p:nvPr/>
        </p:nvSpPr>
        <p:spPr>
          <a:xfrm>
            <a:off x="674453" y="899256"/>
            <a:ext cx="10843093" cy="1073529"/>
          </a:xfrm>
          <a:prstGeom prst="rect">
            <a:avLst/>
          </a:prstGeom>
        </p:spPr>
        <p:txBody>
          <a:bodyPr vert="horz" wrap="square" lIns="0" tIns="11206" rIns="0" bIns="0" rtlCol="0">
            <a:spAutoFit/>
          </a:bodyPr>
          <a:lstStyle/>
          <a:p>
            <a:pPr marL="268956" marR="4483" indent="-258309">
              <a:spcBef>
                <a:spcPts val="88"/>
              </a:spcBef>
              <a:buClr>
                <a:srgbClr val="0B7A9C"/>
              </a:buClr>
              <a:buSzPct val="75000"/>
              <a:buFont typeface="Lucida Sans Unicode"/>
              <a:buChar char="•"/>
              <a:tabLst>
                <a:tab pos="269516" algn="l"/>
              </a:tabLst>
            </a:pPr>
            <a:r>
              <a:rPr sz="2118" spc="-4" dirty="0">
                <a:latin typeface="Times New Roman"/>
                <a:cs typeface="Times New Roman"/>
              </a:rPr>
              <a:t>On </a:t>
            </a:r>
            <a:r>
              <a:rPr sz="2118" dirty="0">
                <a:latin typeface="Times New Roman"/>
                <a:cs typeface="Times New Roman"/>
              </a:rPr>
              <a:t>the</a:t>
            </a:r>
            <a:r>
              <a:rPr sz="2118" spc="-13" dirty="0">
                <a:latin typeface="Times New Roman"/>
                <a:cs typeface="Times New Roman"/>
              </a:rPr>
              <a:t> </a:t>
            </a:r>
            <a:r>
              <a:rPr sz="2118" spc="-4" dirty="0">
                <a:latin typeface="Times New Roman"/>
                <a:cs typeface="Times New Roman"/>
              </a:rPr>
              <a:t>left,</a:t>
            </a:r>
            <a:r>
              <a:rPr sz="2118" spc="-26"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sales</a:t>
            </a:r>
            <a:r>
              <a:rPr sz="2118" spc="-22" dirty="0">
                <a:latin typeface="Times New Roman"/>
                <a:cs typeface="Times New Roman"/>
              </a:rPr>
              <a:t> </a:t>
            </a:r>
            <a:r>
              <a:rPr sz="2118" dirty="0">
                <a:latin typeface="Times New Roman"/>
                <a:cs typeface="Times New Roman"/>
              </a:rPr>
              <a:t>are</a:t>
            </a:r>
            <a:r>
              <a:rPr sz="2118" spc="-13" dirty="0">
                <a:latin typeface="Times New Roman"/>
                <a:cs typeface="Times New Roman"/>
              </a:rPr>
              <a:t> </a:t>
            </a:r>
            <a:r>
              <a:rPr sz="2118" spc="-4" dirty="0">
                <a:latin typeface="Times New Roman"/>
                <a:cs typeface="Times New Roman"/>
              </a:rPr>
              <a:t>shown</a:t>
            </a:r>
            <a:r>
              <a:rPr sz="2118" spc="4" dirty="0">
                <a:latin typeface="Times New Roman"/>
                <a:cs typeface="Times New Roman"/>
              </a:rPr>
              <a:t> </a:t>
            </a:r>
            <a:r>
              <a:rPr sz="2118" dirty="0">
                <a:latin typeface="Times New Roman"/>
                <a:cs typeface="Times New Roman"/>
              </a:rPr>
              <a:t>per</a:t>
            </a:r>
            <a:r>
              <a:rPr sz="2118" spc="-13" dirty="0">
                <a:latin typeface="Times New Roman"/>
                <a:cs typeface="Times New Roman"/>
              </a:rPr>
              <a:t> </a:t>
            </a:r>
            <a:r>
              <a:rPr sz="2118" dirty="0">
                <a:latin typeface="Times New Roman"/>
                <a:cs typeface="Times New Roman"/>
              </a:rPr>
              <a:t>quarter.</a:t>
            </a:r>
            <a:r>
              <a:rPr sz="2118" spc="-26" dirty="0">
                <a:latin typeface="Times New Roman"/>
                <a:cs typeface="Times New Roman"/>
              </a:rPr>
              <a:t> </a:t>
            </a:r>
            <a:r>
              <a:rPr sz="2118" spc="-4" dirty="0">
                <a:latin typeface="Times New Roman"/>
                <a:cs typeface="Times New Roman"/>
              </a:rPr>
              <a:t>On</a:t>
            </a:r>
            <a:r>
              <a:rPr sz="2118" spc="4" dirty="0">
                <a:latin typeface="Times New Roman"/>
                <a:cs typeface="Times New Roman"/>
              </a:rPr>
              <a:t> </a:t>
            </a:r>
            <a:r>
              <a:rPr sz="2118" dirty="0">
                <a:latin typeface="Times New Roman"/>
                <a:cs typeface="Times New Roman"/>
              </a:rPr>
              <a:t>the</a:t>
            </a:r>
            <a:r>
              <a:rPr sz="2118" spc="-9" dirty="0">
                <a:latin typeface="Times New Roman"/>
                <a:cs typeface="Times New Roman"/>
              </a:rPr>
              <a:t> </a:t>
            </a:r>
            <a:r>
              <a:rPr sz="2118" dirty="0">
                <a:latin typeface="Times New Roman"/>
                <a:cs typeface="Times New Roman"/>
              </a:rPr>
              <a:t>right,</a:t>
            </a:r>
            <a:r>
              <a:rPr sz="2118" spc="-26" dirty="0">
                <a:latin typeface="Times New Roman"/>
                <a:cs typeface="Times New Roman"/>
              </a:rPr>
              <a:t> </a:t>
            </a:r>
            <a:r>
              <a:rPr sz="2118" dirty="0">
                <a:latin typeface="Times New Roman"/>
                <a:cs typeface="Times New Roman"/>
              </a:rPr>
              <a:t>the </a:t>
            </a:r>
            <a:r>
              <a:rPr sz="2118" spc="-516" dirty="0">
                <a:latin typeface="Times New Roman"/>
                <a:cs typeface="Times New Roman"/>
              </a:rPr>
              <a:t> </a:t>
            </a:r>
            <a:r>
              <a:rPr sz="2118" dirty="0">
                <a:latin typeface="Times New Roman"/>
                <a:cs typeface="Times New Roman"/>
              </a:rPr>
              <a:t>data</a:t>
            </a:r>
            <a:r>
              <a:rPr sz="2118" spc="-35" dirty="0">
                <a:latin typeface="Times New Roman"/>
                <a:cs typeface="Times New Roman"/>
              </a:rPr>
              <a:t> </a:t>
            </a:r>
            <a:r>
              <a:rPr sz="2118" dirty="0">
                <a:latin typeface="Times New Roman"/>
                <a:cs typeface="Times New Roman"/>
              </a:rPr>
              <a:t>are</a:t>
            </a:r>
            <a:r>
              <a:rPr sz="2118" spc="-13" dirty="0">
                <a:latin typeface="Times New Roman"/>
                <a:cs typeface="Times New Roman"/>
              </a:rPr>
              <a:t> </a:t>
            </a:r>
            <a:r>
              <a:rPr sz="2118" dirty="0">
                <a:latin typeface="Times New Roman"/>
                <a:cs typeface="Times New Roman"/>
              </a:rPr>
              <a:t>aggregated</a:t>
            </a:r>
            <a:r>
              <a:rPr sz="2118" spc="-35" dirty="0">
                <a:latin typeface="Times New Roman"/>
                <a:cs typeface="Times New Roman"/>
              </a:rPr>
              <a:t> </a:t>
            </a:r>
            <a:r>
              <a:rPr sz="2118" dirty="0">
                <a:latin typeface="Times New Roman"/>
                <a:cs typeface="Times New Roman"/>
              </a:rPr>
              <a:t>to</a:t>
            </a:r>
            <a:r>
              <a:rPr sz="2118" spc="-18" dirty="0">
                <a:latin typeface="Times New Roman"/>
                <a:cs typeface="Times New Roman"/>
              </a:rPr>
              <a:t> </a:t>
            </a:r>
            <a:r>
              <a:rPr sz="2118" dirty="0">
                <a:latin typeface="Times New Roman"/>
                <a:cs typeface="Times New Roman"/>
              </a:rPr>
              <a:t>provide</a:t>
            </a:r>
            <a:r>
              <a:rPr sz="2118" spc="-13" dirty="0">
                <a:latin typeface="Times New Roman"/>
                <a:cs typeface="Times New Roman"/>
              </a:rPr>
              <a:t> </a:t>
            </a:r>
            <a:r>
              <a:rPr sz="2118" dirty="0">
                <a:latin typeface="Times New Roman"/>
                <a:cs typeface="Times New Roman"/>
              </a:rPr>
              <a:t>the</a:t>
            </a:r>
            <a:r>
              <a:rPr sz="2118" spc="-22" dirty="0">
                <a:latin typeface="Times New Roman"/>
                <a:cs typeface="Times New Roman"/>
              </a:rPr>
              <a:t> </a:t>
            </a:r>
            <a:r>
              <a:rPr sz="2118" dirty="0">
                <a:latin typeface="Times New Roman"/>
                <a:cs typeface="Times New Roman"/>
              </a:rPr>
              <a:t>annual</a:t>
            </a:r>
            <a:r>
              <a:rPr sz="2118" spc="-13" dirty="0">
                <a:latin typeface="Times New Roman"/>
                <a:cs typeface="Times New Roman"/>
              </a:rPr>
              <a:t> </a:t>
            </a:r>
            <a:r>
              <a:rPr sz="2118" dirty="0">
                <a:latin typeface="Times New Roman"/>
                <a:cs typeface="Times New Roman"/>
              </a:rPr>
              <a:t>sales</a:t>
            </a:r>
          </a:p>
          <a:p>
            <a:pPr marL="268956" marR="73963" indent="-258309">
              <a:lnSpc>
                <a:spcPts val="2541"/>
              </a:lnSpc>
              <a:spcBef>
                <a:spcPts val="688"/>
              </a:spcBef>
              <a:buClr>
                <a:srgbClr val="0B7A9C"/>
              </a:buClr>
              <a:buSzPct val="75000"/>
              <a:buFont typeface="Lucida Sans Unicode"/>
              <a:buChar char="•"/>
              <a:tabLst>
                <a:tab pos="269516" algn="l"/>
              </a:tabLst>
            </a:pPr>
            <a:r>
              <a:rPr sz="2118" spc="-4" dirty="0">
                <a:latin typeface="Times New Roman"/>
                <a:cs typeface="Times New Roman"/>
              </a:rPr>
              <a:t>Sales</a:t>
            </a:r>
            <a:r>
              <a:rPr sz="2118" spc="-26" dirty="0">
                <a:latin typeface="Times New Roman"/>
                <a:cs typeface="Times New Roman"/>
              </a:rPr>
              <a:t> </a:t>
            </a:r>
            <a:r>
              <a:rPr sz="2118" dirty="0">
                <a:latin typeface="Times New Roman"/>
                <a:cs typeface="Times New Roman"/>
              </a:rPr>
              <a:t>data</a:t>
            </a:r>
            <a:r>
              <a:rPr sz="2118" spc="-26" dirty="0">
                <a:latin typeface="Times New Roman"/>
                <a:cs typeface="Times New Roman"/>
              </a:rPr>
              <a:t> </a:t>
            </a:r>
            <a:r>
              <a:rPr sz="2118" spc="-4" dirty="0">
                <a:latin typeface="Times New Roman"/>
                <a:cs typeface="Times New Roman"/>
              </a:rPr>
              <a:t>for</a:t>
            </a:r>
            <a:r>
              <a:rPr sz="2118" spc="13" dirty="0">
                <a:latin typeface="Times New Roman"/>
                <a:cs typeface="Times New Roman"/>
              </a:rPr>
              <a:t> </a:t>
            </a:r>
            <a:r>
              <a:rPr sz="2118" dirty="0">
                <a:latin typeface="Times New Roman"/>
                <a:cs typeface="Times New Roman"/>
              </a:rPr>
              <a:t>a</a:t>
            </a:r>
            <a:r>
              <a:rPr sz="2118" spc="-13" dirty="0">
                <a:latin typeface="Times New Roman"/>
                <a:cs typeface="Times New Roman"/>
              </a:rPr>
              <a:t> </a:t>
            </a:r>
            <a:r>
              <a:rPr sz="2118" dirty="0">
                <a:latin typeface="Times New Roman"/>
                <a:cs typeface="Times New Roman"/>
              </a:rPr>
              <a:t>given</a:t>
            </a:r>
            <a:r>
              <a:rPr sz="2118" spc="-18" dirty="0">
                <a:latin typeface="Times New Roman"/>
                <a:cs typeface="Times New Roman"/>
              </a:rPr>
              <a:t> </a:t>
            </a:r>
            <a:r>
              <a:rPr sz="2118" dirty="0">
                <a:latin typeface="Times New Roman"/>
                <a:cs typeface="Times New Roman"/>
              </a:rPr>
              <a:t>branch</a:t>
            </a:r>
            <a:r>
              <a:rPr sz="2118" spc="-13" dirty="0">
                <a:latin typeface="Times New Roman"/>
                <a:cs typeface="Times New Roman"/>
              </a:rPr>
              <a:t> </a:t>
            </a:r>
            <a:r>
              <a:rPr sz="2118" dirty="0">
                <a:latin typeface="Times New Roman"/>
                <a:cs typeface="Times New Roman"/>
              </a:rPr>
              <a:t>of</a:t>
            </a:r>
            <a:r>
              <a:rPr sz="2118" spc="-13" dirty="0">
                <a:latin typeface="Times New Roman"/>
                <a:cs typeface="Times New Roman"/>
              </a:rPr>
              <a:t> </a:t>
            </a:r>
            <a:r>
              <a:rPr sz="2206" i="1" spc="-31" dirty="0">
                <a:latin typeface="Times New Roman"/>
                <a:cs typeface="Times New Roman"/>
              </a:rPr>
              <a:t>AllElectronics</a:t>
            </a:r>
            <a:r>
              <a:rPr sz="2206" i="1" spc="-71" dirty="0">
                <a:latin typeface="Times New Roman"/>
                <a:cs typeface="Times New Roman"/>
              </a:rPr>
              <a:t> </a:t>
            </a:r>
            <a:r>
              <a:rPr sz="2118" spc="-4" dirty="0">
                <a:latin typeface="Times New Roman"/>
                <a:cs typeface="Times New Roman"/>
              </a:rPr>
              <a:t>for</a:t>
            </a:r>
            <a:r>
              <a:rPr sz="2118" spc="13" dirty="0">
                <a:latin typeface="Times New Roman"/>
                <a:cs typeface="Times New Roman"/>
              </a:rPr>
              <a:t> </a:t>
            </a: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years </a:t>
            </a:r>
            <a:r>
              <a:rPr sz="2118" spc="-516" dirty="0">
                <a:latin typeface="Times New Roman"/>
                <a:cs typeface="Times New Roman"/>
              </a:rPr>
              <a:t> </a:t>
            </a:r>
            <a:r>
              <a:rPr sz="2118" dirty="0">
                <a:latin typeface="Times New Roman"/>
                <a:cs typeface="Times New Roman"/>
              </a:rPr>
              <a:t>2002</a:t>
            </a:r>
            <a:r>
              <a:rPr sz="2118" spc="-18" dirty="0">
                <a:latin typeface="Times New Roman"/>
                <a:cs typeface="Times New Roman"/>
              </a:rPr>
              <a:t> </a:t>
            </a:r>
            <a:r>
              <a:rPr sz="2118" dirty="0">
                <a:latin typeface="Times New Roman"/>
                <a:cs typeface="Times New Roman"/>
              </a:rPr>
              <a:t>to</a:t>
            </a:r>
            <a:r>
              <a:rPr sz="2118" spc="-13" dirty="0">
                <a:latin typeface="Times New Roman"/>
                <a:cs typeface="Times New Roman"/>
              </a:rPr>
              <a:t> </a:t>
            </a:r>
            <a:r>
              <a:rPr sz="2118" dirty="0">
                <a:latin typeface="Times New Roman"/>
                <a:cs typeface="Times New Roman"/>
              </a:rPr>
              <a:t>2004.</a:t>
            </a:r>
          </a:p>
        </p:txBody>
      </p:sp>
      <p:pic>
        <p:nvPicPr>
          <p:cNvPr id="5" name="object 5"/>
          <p:cNvPicPr/>
          <p:nvPr/>
        </p:nvPicPr>
        <p:blipFill>
          <a:blip r:embed="rId2" cstate="print"/>
          <a:stretch>
            <a:fillRect/>
          </a:stretch>
        </p:blipFill>
        <p:spPr>
          <a:xfrm>
            <a:off x="986117" y="2029227"/>
            <a:ext cx="5109882" cy="3009452"/>
          </a:xfrm>
          <a:prstGeom prst="rect">
            <a:avLst/>
          </a:prstGeom>
        </p:spPr>
      </p:pic>
      <p:sp>
        <p:nvSpPr>
          <p:cNvPr id="4" name="Slide Number Placeholder 3">
            <a:extLst>
              <a:ext uri="{FF2B5EF4-FFF2-40B4-BE49-F238E27FC236}">
                <a16:creationId xmlns:a16="http://schemas.microsoft.com/office/drawing/2014/main" id="{BBBB7776-E024-4AF3-BA3C-8E0EAFE1C507}"/>
              </a:ext>
            </a:extLst>
          </p:cNvPr>
          <p:cNvSpPr>
            <a:spLocks noGrp="1"/>
          </p:cNvSpPr>
          <p:nvPr>
            <p:ph type="sldNum" sz="quarter" idx="12"/>
          </p:nvPr>
        </p:nvSpPr>
        <p:spPr/>
        <p:txBody>
          <a:bodyPr/>
          <a:lstStyle/>
          <a:p>
            <a:fld id="{BE9E9CF8-411C-534F-ACCE-E5CD2A84B69C}" type="slidenum">
              <a:rPr lang="en-US" smtClean="0"/>
              <a:t>74</a:t>
            </a:fld>
            <a:endParaRPr lang="en-US"/>
          </a:p>
        </p:txBody>
      </p:sp>
      <p:sp>
        <p:nvSpPr>
          <p:cNvPr id="6" name="Rectangle 5">
            <a:extLst>
              <a:ext uri="{FF2B5EF4-FFF2-40B4-BE49-F238E27FC236}">
                <a16:creationId xmlns:a16="http://schemas.microsoft.com/office/drawing/2014/main" id="{0F56E4F5-CE00-4B45-BE2B-C6E43287564D}"/>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03235A4-0411-495A-851F-4ACA27360213}"/>
              </a:ext>
            </a:extLst>
          </p:cNvPr>
          <p:cNvCxnSpPr/>
          <p:nvPr/>
        </p:nvCxnSpPr>
        <p:spPr>
          <a:xfrm>
            <a:off x="154745" y="8428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5ED591C-458F-4CB2-9B01-00AA1BBFCC49}"/>
              </a:ext>
            </a:extLst>
          </p:cNvPr>
          <p:cNvPicPr>
            <a:picLocks noChangeAspect="1"/>
          </p:cNvPicPr>
          <p:nvPr/>
        </p:nvPicPr>
        <p:blipFill>
          <a:blip r:embed="rId3"/>
          <a:stretch>
            <a:fillRect/>
          </a:stretch>
        </p:blipFill>
        <p:spPr>
          <a:xfrm>
            <a:off x="7712453" y="1972785"/>
            <a:ext cx="3968840" cy="3164098"/>
          </a:xfrm>
          <a:prstGeom prst="rect">
            <a:avLst/>
          </a:prstGeom>
        </p:spPr>
      </p:pic>
      <p:sp>
        <p:nvSpPr>
          <p:cNvPr id="9" name="object 3">
            <a:extLst>
              <a:ext uri="{FF2B5EF4-FFF2-40B4-BE49-F238E27FC236}">
                <a16:creationId xmlns:a16="http://schemas.microsoft.com/office/drawing/2014/main" id="{2EC88E82-F245-4A07-8DD9-94971FDDBDD8}"/>
              </a:ext>
            </a:extLst>
          </p:cNvPr>
          <p:cNvSpPr txBox="1"/>
          <p:nvPr/>
        </p:nvSpPr>
        <p:spPr>
          <a:xfrm>
            <a:off x="838200" y="5042406"/>
            <a:ext cx="10843093" cy="1443676"/>
          </a:xfrm>
          <a:prstGeom prst="rect">
            <a:avLst/>
          </a:prstGeom>
        </p:spPr>
        <p:txBody>
          <a:bodyPr vert="horz" wrap="square" lIns="0" tIns="85165" rIns="0" bIns="0" rtlCol="0">
            <a:spAutoFit/>
          </a:bodyPr>
          <a:lstStyle/>
          <a:p>
            <a:pPr marL="268956" indent="-258309">
              <a:spcBef>
                <a:spcPts val="671"/>
              </a:spcBef>
              <a:buClr>
                <a:srgbClr val="0B7A9C"/>
              </a:buClr>
              <a:buSzPct val="75000"/>
              <a:buFont typeface="Lucida Sans Unicode"/>
              <a:buChar char="•"/>
              <a:tabLst>
                <a:tab pos="268956" algn="l"/>
                <a:tab pos="269516" algn="l"/>
              </a:tabLst>
            </a:pPr>
            <a:r>
              <a:rPr sz="1941" spc="-4" dirty="0">
                <a:latin typeface="Times New Roman"/>
                <a:cs typeface="Times New Roman"/>
              </a:rPr>
              <a:t>Data cubes</a:t>
            </a:r>
            <a:r>
              <a:rPr sz="1941" spc="-9" dirty="0">
                <a:latin typeface="Times New Roman"/>
                <a:cs typeface="Times New Roman"/>
              </a:rPr>
              <a:t> </a:t>
            </a:r>
            <a:r>
              <a:rPr sz="1941" spc="-4" dirty="0">
                <a:latin typeface="Times New Roman"/>
                <a:cs typeface="Times New Roman"/>
              </a:rPr>
              <a:t>store</a:t>
            </a:r>
            <a:r>
              <a:rPr sz="1941" dirty="0">
                <a:latin typeface="Times New Roman"/>
                <a:cs typeface="Times New Roman"/>
              </a:rPr>
              <a:t> </a:t>
            </a:r>
            <a:r>
              <a:rPr sz="1941" spc="-4" dirty="0">
                <a:latin typeface="Times New Roman"/>
                <a:cs typeface="Times New Roman"/>
              </a:rPr>
              <a:t>multidimensional</a:t>
            </a:r>
            <a:r>
              <a:rPr sz="1941" spc="26" dirty="0">
                <a:latin typeface="Times New Roman"/>
                <a:cs typeface="Times New Roman"/>
              </a:rPr>
              <a:t> </a:t>
            </a:r>
            <a:r>
              <a:rPr sz="1941" spc="-4" dirty="0">
                <a:latin typeface="Times New Roman"/>
                <a:cs typeface="Times New Roman"/>
              </a:rPr>
              <a:t>aggregated</a:t>
            </a:r>
            <a:r>
              <a:rPr sz="1941" spc="9" dirty="0">
                <a:latin typeface="Times New Roman"/>
                <a:cs typeface="Times New Roman"/>
              </a:rPr>
              <a:t> </a:t>
            </a:r>
            <a:r>
              <a:rPr sz="1941" spc="-4" dirty="0">
                <a:latin typeface="Times New Roman"/>
                <a:cs typeface="Times New Roman"/>
              </a:rPr>
              <a:t>information.</a:t>
            </a:r>
            <a:endParaRPr sz="1941" dirty="0">
              <a:latin typeface="Times New Roman"/>
              <a:cs typeface="Times New Roman"/>
            </a:endParaRPr>
          </a:p>
          <a:p>
            <a:pPr marL="268956" marR="4483" indent="-258309">
              <a:spcBef>
                <a:spcPts val="582"/>
              </a:spcBef>
              <a:buClr>
                <a:srgbClr val="0B7A9C"/>
              </a:buClr>
              <a:buSzPct val="75000"/>
              <a:buFont typeface="Lucida Sans Unicode"/>
              <a:buChar char="•"/>
              <a:tabLst>
                <a:tab pos="268956" algn="l"/>
                <a:tab pos="269516" algn="l"/>
              </a:tabLst>
            </a:pPr>
            <a:r>
              <a:rPr sz="1941" spc="-4" dirty="0">
                <a:latin typeface="Times New Roman"/>
                <a:cs typeface="Times New Roman"/>
              </a:rPr>
              <a:t>Data cubes</a:t>
            </a:r>
            <a:r>
              <a:rPr sz="1941" spc="-9" dirty="0">
                <a:latin typeface="Times New Roman"/>
                <a:cs typeface="Times New Roman"/>
              </a:rPr>
              <a:t> </a:t>
            </a:r>
            <a:r>
              <a:rPr sz="1941" dirty="0">
                <a:latin typeface="Times New Roman"/>
                <a:cs typeface="Times New Roman"/>
              </a:rPr>
              <a:t>provide</a:t>
            </a:r>
            <a:r>
              <a:rPr sz="1941" spc="-9" dirty="0">
                <a:latin typeface="Times New Roman"/>
                <a:cs typeface="Times New Roman"/>
              </a:rPr>
              <a:t> </a:t>
            </a:r>
            <a:r>
              <a:rPr sz="1941" spc="-4" dirty="0">
                <a:latin typeface="Times New Roman"/>
                <a:cs typeface="Times New Roman"/>
              </a:rPr>
              <a:t>fast</a:t>
            </a:r>
            <a:r>
              <a:rPr sz="1941" spc="18" dirty="0">
                <a:latin typeface="Times New Roman"/>
                <a:cs typeface="Times New Roman"/>
              </a:rPr>
              <a:t> </a:t>
            </a:r>
            <a:r>
              <a:rPr sz="1941" spc="-9" dirty="0">
                <a:latin typeface="Times New Roman"/>
                <a:cs typeface="Times New Roman"/>
              </a:rPr>
              <a:t>access</a:t>
            </a:r>
            <a:r>
              <a:rPr sz="1941" dirty="0">
                <a:latin typeface="Times New Roman"/>
                <a:cs typeface="Times New Roman"/>
              </a:rPr>
              <a:t> </a:t>
            </a:r>
            <a:r>
              <a:rPr sz="1941" spc="-4" dirty="0">
                <a:latin typeface="Times New Roman"/>
                <a:cs typeface="Times New Roman"/>
              </a:rPr>
              <a:t>to</a:t>
            </a:r>
            <a:r>
              <a:rPr sz="1941" spc="9" dirty="0">
                <a:latin typeface="Times New Roman"/>
                <a:cs typeface="Times New Roman"/>
              </a:rPr>
              <a:t> </a:t>
            </a:r>
            <a:r>
              <a:rPr sz="1941" spc="-4" dirty="0">
                <a:latin typeface="Times New Roman"/>
                <a:cs typeface="Times New Roman"/>
              </a:rPr>
              <a:t>precomputed,</a:t>
            </a:r>
            <a:r>
              <a:rPr sz="1941" spc="13" dirty="0">
                <a:latin typeface="Times New Roman"/>
                <a:cs typeface="Times New Roman"/>
              </a:rPr>
              <a:t> </a:t>
            </a:r>
            <a:r>
              <a:rPr sz="1941" spc="-9" dirty="0">
                <a:latin typeface="Times New Roman"/>
                <a:cs typeface="Times New Roman"/>
              </a:rPr>
              <a:t>summarized</a:t>
            </a:r>
            <a:r>
              <a:rPr sz="1941" spc="53" dirty="0">
                <a:latin typeface="Times New Roman"/>
                <a:cs typeface="Times New Roman"/>
              </a:rPr>
              <a:t> </a:t>
            </a:r>
            <a:r>
              <a:rPr sz="1941" spc="-4" dirty="0">
                <a:latin typeface="Times New Roman"/>
                <a:cs typeface="Times New Roman"/>
              </a:rPr>
              <a:t>data, </a:t>
            </a:r>
            <a:r>
              <a:rPr sz="1941" spc="-472" dirty="0">
                <a:latin typeface="Times New Roman"/>
                <a:cs typeface="Times New Roman"/>
              </a:rPr>
              <a:t> </a:t>
            </a:r>
            <a:r>
              <a:rPr sz="1941" spc="-4" dirty="0">
                <a:latin typeface="Times New Roman"/>
                <a:cs typeface="Times New Roman"/>
              </a:rPr>
              <a:t>thereby benefiting</a:t>
            </a:r>
            <a:r>
              <a:rPr sz="1941" dirty="0">
                <a:latin typeface="Times New Roman"/>
                <a:cs typeface="Times New Roman"/>
              </a:rPr>
              <a:t> on-line </a:t>
            </a:r>
            <a:r>
              <a:rPr sz="1941" spc="-4" dirty="0">
                <a:latin typeface="Times New Roman"/>
                <a:cs typeface="Times New Roman"/>
              </a:rPr>
              <a:t>analytical processing</a:t>
            </a:r>
            <a:r>
              <a:rPr sz="1941" spc="9" dirty="0">
                <a:latin typeface="Times New Roman"/>
                <a:cs typeface="Times New Roman"/>
              </a:rPr>
              <a:t> </a:t>
            </a:r>
            <a:r>
              <a:rPr sz="1941" spc="-4" dirty="0">
                <a:latin typeface="Times New Roman"/>
                <a:cs typeface="Times New Roman"/>
              </a:rPr>
              <a:t>as</a:t>
            </a:r>
            <a:r>
              <a:rPr sz="1941" spc="-9" dirty="0">
                <a:latin typeface="Times New Roman"/>
                <a:cs typeface="Times New Roman"/>
              </a:rPr>
              <a:t> </a:t>
            </a:r>
            <a:r>
              <a:rPr sz="1941" spc="-4" dirty="0">
                <a:latin typeface="Times New Roman"/>
                <a:cs typeface="Times New Roman"/>
              </a:rPr>
              <a:t>well</a:t>
            </a:r>
            <a:r>
              <a:rPr sz="1941" spc="18" dirty="0">
                <a:latin typeface="Times New Roman"/>
                <a:cs typeface="Times New Roman"/>
              </a:rPr>
              <a:t> </a:t>
            </a:r>
            <a:r>
              <a:rPr sz="1941" spc="-4" dirty="0">
                <a:latin typeface="Times New Roman"/>
                <a:cs typeface="Times New Roman"/>
              </a:rPr>
              <a:t>as data </a:t>
            </a:r>
            <a:r>
              <a:rPr sz="1941" dirty="0">
                <a:latin typeface="Times New Roman"/>
                <a:cs typeface="Times New Roman"/>
              </a:rPr>
              <a:t> </a:t>
            </a:r>
            <a:r>
              <a:rPr sz="1941" spc="-4" dirty="0">
                <a:latin typeface="Times New Roman"/>
                <a:cs typeface="Times New Roman"/>
              </a:rPr>
              <a:t>mining.</a:t>
            </a:r>
            <a:endParaRPr sz="1941" dirty="0">
              <a:latin typeface="Times New Roman"/>
              <a:cs typeface="Times New Roman"/>
            </a:endParaRPr>
          </a:p>
          <a:p>
            <a:pPr marL="268956" marR="4411991" indent="-258309">
              <a:lnSpc>
                <a:spcPts val="2330"/>
              </a:lnSpc>
              <a:spcBef>
                <a:spcPts val="671"/>
              </a:spcBef>
              <a:buClr>
                <a:srgbClr val="0B7A9C"/>
              </a:buClr>
              <a:buSzPct val="75000"/>
              <a:buFont typeface="Lucida Sans Unicode"/>
              <a:buChar char="•"/>
              <a:tabLst>
                <a:tab pos="268956" algn="l"/>
                <a:tab pos="269516" algn="l"/>
              </a:tabLst>
            </a:pPr>
            <a:r>
              <a:rPr sz="1941" spc="-4" dirty="0">
                <a:latin typeface="Times New Roman"/>
                <a:cs typeface="Times New Roman"/>
              </a:rPr>
              <a:t>A</a:t>
            </a:r>
            <a:r>
              <a:rPr sz="1941" spc="-31" dirty="0">
                <a:latin typeface="Times New Roman"/>
                <a:cs typeface="Times New Roman"/>
              </a:rPr>
              <a:t> </a:t>
            </a:r>
            <a:r>
              <a:rPr sz="1941" spc="-4" dirty="0">
                <a:latin typeface="Times New Roman"/>
                <a:cs typeface="Times New Roman"/>
              </a:rPr>
              <a:t>data</a:t>
            </a:r>
            <a:r>
              <a:rPr sz="1941" spc="-18" dirty="0">
                <a:latin typeface="Times New Roman"/>
                <a:cs typeface="Times New Roman"/>
              </a:rPr>
              <a:t> </a:t>
            </a:r>
            <a:r>
              <a:rPr sz="1941" spc="-4" dirty="0">
                <a:latin typeface="Times New Roman"/>
                <a:cs typeface="Times New Roman"/>
              </a:rPr>
              <a:t>cube</a:t>
            </a:r>
            <a:r>
              <a:rPr sz="1941" spc="-18" dirty="0">
                <a:latin typeface="Times New Roman"/>
                <a:cs typeface="Times New Roman"/>
              </a:rPr>
              <a:t> </a:t>
            </a:r>
            <a:r>
              <a:rPr sz="1941" dirty="0">
                <a:latin typeface="Times New Roman"/>
                <a:cs typeface="Times New Roman"/>
              </a:rPr>
              <a:t>for</a:t>
            </a:r>
            <a:r>
              <a:rPr sz="1941" spc="-13" dirty="0">
                <a:latin typeface="Times New Roman"/>
                <a:cs typeface="Times New Roman"/>
              </a:rPr>
              <a:t> </a:t>
            </a:r>
            <a:r>
              <a:rPr sz="1941" spc="-4" dirty="0">
                <a:latin typeface="Times New Roman"/>
                <a:cs typeface="Times New Roman"/>
              </a:rPr>
              <a:t>sales </a:t>
            </a:r>
            <a:r>
              <a:rPr sz="1941" spc="-472" dirty="0">
                <a:latin typeface="Times New Roman"/>
                <a:cs typeface="Times New Roman"/>
              </a:rPr>
              <a:t> </a:t>
            </a:r>
            <a:r>
              <a:rPr sz="1941" spc="-4" dirty="0">
                <a:latin typeface="Times New Roman"/>
                <a:cs typeface="Times New Roman"/>
              </a:rPr>
              <a:t>at</a:t>
            </a:r>
            <a:r>
              <a:rPr sz="1941" spc="-22" dirty="0">
                <a:latin typeface="Times New Roman"/>
                <a:cs typeface="Times New Roman"/>
              </a:rPr>
              <a:t> </a:t>
            </a:r>
            <a:r>
              <a:rPr sz="2030" i="1" spc="-31" dirty="0">
                <a:latin typeface="Times New Roman"/>
                <a:cs typeface="Times New Roman"/>
              </a:rPr>
              <a:t>AllElectronics.</a:t>
            </a:r>
            <a:endParaRPr sz="2030" dirty="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259" y="371313"/>
            <a:ext cx="10660338" cy="565313"/>
          </a:xfrm>
          <a:prstGeom prst="rect">
            <a:avLst/>
          </a:prstGeom>
        </p:spPr>
        <p:txBody>
          <a:bodyPr vert="horz" wrap="square" lIns="0" tIns="11206" rIns="0" bIns="0" rtlCol="0" anchor="ctr">
            <a:spAutoFit/>
          </a:bodyPr>
          <a:lstStyle/>
          <a:p>
            <a:pPr marL="11206">
              <a:lnSpc>
                <a:spcPct val="100000"/>
              </a:lnSpc>
              <a:spcBef>
                <a:spcPts val="88"/>
              </a:spcBef>
            </a:pPr>
            <a:r>
              <a:rPr lang="en-GB" sz="3600" b="1" spc="-4" dirty="0">
                <a:latin typeface="Times New Roman"/>
                <a:cs typeface="Times New Roman"/>
              </a:rPr>
              <a:t>4. </a:t>
            </a:r>
            <a:r>
              <a:rPr sz="3600" b="1" spc="-4" dirty="0">
                <a:latin typeface="Times New Roman"/>
                <a:cs typeface="Times New Roman"/>
              </a:rPr>
              <a:t>Attribute</a:t>
            </a:r>
            <a:r>
              <a:rPr sz="3600" b="1" spc="-71" dirty="0">
                <a:latin typeface="Times New Roman"/>
                <a:cs typeface="Times New Roman"/>
              </a:rPr>
              <a:t> </a:t>
            </a:r>
            <a:r>
              <a:rPr sz="3600" b="1" dirty="0">
                <a:latin typeface="Times New Roman"/>
                <a:cs typeface="Times New Roman"/>
              </a:rPr>
              <a:t>Construction</a:t>
            </a:r>
          </a:p>
        </p:txBody>
      </p:sp>
      <p:sp>
        <p:nvSpPr>
          <p:cNvPr id="3" name="object 3"/>
          <p:cNvSpPr txBox="1"/>
          <p:nvPr/>
        </p:nvSpPr>
        <p:spPr>
          <a:xfrm>
            <a:off x="838201" y="980810"/>
            <a:ext cx="10711374" cy="2536713"/>
          </a:xfrm>
          <a:prstGeom prst="rect">
            <a:avLst/>
          </a:prstGeom>
        </p:spPr>
        <p:txBody>
          <a:bodyPr vert="horz" wrap="square" lIns="0" tIns="101974" rIns="0" bIns="0" rtlCol="0">
            <a:spAutoFit/>
          </a:bodyPr>
          <a:lstStyle/>
          <a:p>
            <a:pPr marL="268956" indent="-258309" algn="just">
              <a:spcBef>
                <a:spcPts val="803"/>
              </a:spcBef>
              <a:buClr>
                <a:srgbClr val="0B7A9C"/>
              </a:buClr>
              <a:buSzPct val="75000"/>
              <a:buFont typeface="Lucida Sans Unicode"/>
              <a:buChar char="•"/>
              <a:tabLst>
                <a:tab pos="269516" algn="l"/>
              </a:tabLst>
            </a:pPr>
            <a:r>
              <a:rPr sz="2471" spc="-4" dirty="0">
                <a:solidFill>
                  <a:srgbClr val="FF0000"/>
                </a:solidFill>
                <a:latin typeface="Times New Roman"/>
                <a:cs typeface="Times New Roman"/>
              </a:rPr>
              <a:t>Attribute</a:t>
            </a:r>
            <a:r>
              <a:rPr sz="2471" spc="-26" dirty="0">
                <a:solidFill>
                  <a:srgbClr val="FF0000"/>
                </a:solidFill>
                <a:latin typeface="Times New Roman"/>
                <a:cs typeface="Times New Roman"/>
              </a:rPr>
              <a:t> </a:t>
            </a:r>
            <a:r>
              <a:rPr sz="2471" spc="-4" dirty="0">
                <a:solidFill>
                  <a:srgbClr val="FF0000"/>
                </a:solidFill>
                <a:latin typeface="Times New Roman"/>
                <a:cs typeface="Times New Roman"/>
              </a:rPr>
              <a:t>construction</a:t>
            </a:r>
            <a:r>
              <a:rPr sz="2471" spc="-22" dirty="0">
                <a:solidFill>
                  <a:srgbClr val="FF0000"/>
                </a:solidFill>
                <a:latin typeface="Times New Roman"/>
                <a:cs typeface="Times New Roman"/>
              </a:rPr>
              <a:t> </a:t>
            </a:r>
            <a:r>
              <a:rPr sz="2471" spc="-4" dirty="0">
                <a:latin typeface="Times New Roman"/>
                <a:cs typeface="Times New Roman"/>
              </a:rPr>
              <a:t>(feature</a:t>
            </a:r>
            <a:r>
              <a:rPr sz="2471" spc="13" dirty="0">
                <a:latin typeface="Times New Roman"/>
                <a:cs typeface="Times New Roman"/>
              </a:rPr>
              <a:t> </a:t>
            </a:r>
            <a:r>
              <a:rPr sz="2471" spc="-4" dirty="0">
                <a:latin typeface="Times New Roman"/>
                <a:cs typeface="Times New Roman"/>
              </a:rPr>
              <a:t>construction)</a:t>
            </a:r>
            <a:endParaRPr sz="2471" dirty="0">
              <a:latin typeface="Times New Roman"/>
              <a:cs typeface="Times New Roman"/>
            </a:endParaRPr>
          </a:p>
          <a:p>
            <a:pPr marL="717215" marR="4483" lvl="1" indent="-302575" algn="just">
              <a:spcBef>
                <a:spcPts val="618"/>
              </a:spcBef>
              <a:buClr>
                <a:srgbClr val="0B7A9C"/>
              </a:buClr>
              <a:buFont typeface="Arial"/>
              <a:buChar char="–"/>
              <a:tabLst>
                <a:tab pos="716654" algn="l"/>
                <a:tab pos="717215" algn="l"/>
              </a:tabLst>
            </a:pPr>
            <a:r>
              <a:rPr sz="2118" dirty="0">
                <a:latin typeface="Times New Roman"/>
                <a:cs typeface="Times New Roman"/>
              </a:rPr>
              <a:t>new</a:t>
            </a:r>
            <a:r>
              <a:rPr sz="2118" spc="-26" dirty="0">
                <a:latin typeface="Times New Roman"/>
                <a:cs typeface="Times New Roman"/>
              </a:rPr>
              <a:t> </a:t>
            </a:r>
            <a:r>
              <a:rPr sz="2118" dirty="0">
                <a:latin typeface="Times New Roman"/>
                <a:cs typeface="Times New Roman"/>
              </a:rPr>
              <a:t>attributes</a:t>
            </a:r>
            <a:r>
              <a:rPr sz="2118" spc="-44" dirty="0">
                <a:latin typeface="Times New Roman"/>
                <a:cs typeface="Times New Roman"/>
              </a:rPr>
              <a:t> </a:t>
            </a:r>
            <a:r>
              <a:rPr sz="2118" dirty="0">
                <a:latin typeface="Times New Roman"/>
                <a:cs typeface="Times New Roman"/>
              </a:rPr>
              <a:t>are</a:t>
            </a:r>
            <a:r>
              <a:rPr sz="2118" spc="-18" dirty="0">
                <a:latin typeface="Times New Roman"/>
                <a:cs typeface="Times New Roman"/>
              </a:rPr>
              <a:t> </a:t>
            </a:r>
            <a:r>
              <a:rPr sz="2118" dirty="0">
                <a:latin typeface="Times New Roman"/>
                <a:cs typeface="Times New Roman"/>
              </a:rPr>
              <a:t>constructed</a:t>
            </a:r>
            <a:r>
              <a:rPr sz="2118" spc="-35" dirty="0">
                <a:latin typeface="Times New Roman"/>
                <a:cs typeface="Times New Roman"/>
              </a:rPr>
              <a:t> </a:t>
            </a:r>
            <a:r>
              <a:rPr sz="2118" spc="-4" dirty="0">
                <a:latin typeface="Times New Roman"/>
                <a:cs typeface="Times New Roman"/>
              </a:rPr>
              <a:t>from</a:t>
            </a:r>
            <a:r>
              <a:rPr sz="2118" spc="-18"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given</a:t>
            </a:r>
            <a:r>
              <a:rPr sz="2118" spc="-18" dirty="0">
                <a:latin typeface="Times New Roman"/>
                <a:cs typeface="Times New Roman"/>
              </a:rPr>
              <a:t> </a:t>
            </a:r>
            <a:r>
              <a:rPr sz="2118" spc="-4" dirty="0">
                <a:latin typeface="Times New Roman"/>
                <a:cs typeface="Times New Roman"/>
              </a:rPr>
              <a:t>attributes</a:t>
            </a:r>
            <a:r>
              <a:rPr sz="2118" spc="-49" dirty="0">
                <a:latin typeface="Times New Roman"/>
                <a:cs typeface="Times New Roman"/>
              </a:rPr>
              <a:t> </a:t>
            </a:r>
            <a:r>
              <a:rPr sz="2118" dirty="0">
                <a:latin typeface="Times New Roman"/>
                <a:cs typeface="Times New Roman"/>
              </a:rPr>
              <a:t>and </a:t>
            </a:r>
            <a:r>
              <a:rPr sz="2118" spc="-516" dirty="0">
                <a:latin typeface="Times New Roman"/>
                <a:cs typeface="Times New Roman"/>
              </a:rPr>
              <a:t> </a:t>
            </a:r>
            <a:r>
              <a:rPr sz="2118" dirty="0">
                <a:latin typeface="Times New Roman"/>
                <a:cs typeface="Times New Roman"/>
              </a:rPr>
              <a:t>added in order to help </a:t>
            </a:r>
            <a:r>
              <a:rPr sz="2118" spc="-4" dirty="0">
                <a:latin typeface="Times New Roman"/>
                <a:cs typeface="Times New Roman"/>
              </a:rPr>
              <a:t>improve </a:t>
            </a:r>
            <a:r>
              <a:rPr sz="2118" dirty="0">
                <a:latin typeface="Times New Roman"/>
                <a:cs typeface="Times New Roman"/>
              </a:rPr>
              <a:t>the accuracy and </a:t>
            </a:r>
            <a:r>
              <a:rPr sz="2118" spc="4" dirty="0">
                <a:latin typeface="Times New Roman"/>
                <a:cs typeface="Times New Roman"/>
              </a:rPr>
              <a:t> </a:t>
            </a:r>
            <a:r>
              <a:rPr sz="2118" dirty="0">
                <a:latin typeface="Times New Roman"/>
                <a:cs typeface="Times New Roman"/>
              </a:rPr>
              <a:t>understanding</a:t>
            </a:r>
            <a:r>
              <a:rPr sz="2118" spc="-49" dirty="0">
                <a:latin typeface="Times New Roman"/>
                <a:cs typeface="Times New Roman"/>
              </a:rPr>
              <a:t> </a:t>
            </a:r>
            <a:r>
              <a:rPr sz="2118" dirty="0">
                <a:latin typeface="Times New Roman"/>
                <a:cs typeface="Times New Roman"/>
              </a:rPr>
              <a:t>of structure</a:t>
            </a:r>
            <a:r>
              <a:rPr sz="2118" spc="-35" dirty="0">
                <a:latin typeface="Times New Roman"/>
                <a:cs typeface="Times New Roman"/>
              </a:rPr>
              <a:t> </a:t>
            </a:r>
            <a:r>
              <a:rPr sz="2118" dirty="0">
                <a:latin typeface="Times New Roman"/>
                <a:cs typeface="Times New Roman"/>
              </a:rPr>
              <a:t>in</a:t>
            </a:r>
            <a:r>
              <a:rPr sz="2118" spc="-13" dirty="0">
                <a:latin typeface="Times New Roman"/>
                <a:cs typeface="Times New Roman"/>
              </a:rPr>
              <a:t> </a:t>
            </a:r>
            <a:r>
              <a:rPr sz="2118" spc="-4" dirty="0">
                <a:latin typeface="Times New Roman"/>
                <a:cs typeface="Times New Roman"/>
              </a:rPr>
              <a:t>high-dimensional</a:t>
            </a:r>
            <a:r>
              <a:rPr sz="2118" spc="-35" dirty="0">
                <a:latin typeface="Times New Roman"/>
                <a:cs typeface="Times New Roman"/>
              </a:rPr>
              <a:t> </a:t>
            </a:r>
            <a:r>
              <a:rPr sz="2118" dirty="0">
                <a:latin typeface="Times New Roman"/>
                <a:cs typeface="Times New Roman"/>
              </a:rPr>
              <a:t>data.</a:t>
            </a:r>
          </a:p>
          <a:p>
            <a:pPr marL="268956" indent="-258309" algn="just">
              <a:spcBef>
                <a:spcPts val="644"/>
              </a:spcBef>
              <a:buClr>
                <a:srgbClr val="0B7A9C"/>
              </a:buClr>
              <a:buSzPct val="75000"/>
              <a:buFont typeface="Lucida Sans Unicode"/>
              <a:buChar char="•"/>
              <a:tabLst>
                <a:tab pos="269516" algn="l"/>
              </a:tabLst>
            </a:pPr>
            <a:r>
              <a:rPr sz="2471" spc="-9" dirty="0">
                <a:latin typeface="Times New Roman"/>
                <a:cs typeface="Times New Roman"/>
              </a:rPr>
              <a:t>Example</a:t>
            </a:r>
            <a:endParaRPr sz="2471" dirty="0">
              <a:latin typeface="Times New Roman"/>
              <a:cs typeface="Times New Roman"/>
            </a:endParaRPr>
          </a:p>
          <a:p>
            <a:pPr marL="717215" marR="895958" lvl="1" indent="-302575" algn="just">
              <a:lnSpc>
                <a:spcPts val="2541"/>
              </a:lnSpc>
              <a:spcBef>
                <a:spcPts val="702"/>
              </a:spcBef>
              <a:buClr>
                <a:srgbClr val="0B7A9C"/>
              </a:buClr>
              <a:buFont typeface="Arial"/>
              <a:buChar char="–"/>
              <a:tabLst>
                <a:tab pos="716654" algn="l"/>
                <a:tab pos="717215" algn="l"/>
              </a:tabLst>
            </a:pPr>
            <a:r>
              <a:rPr sz="2118" spc="-4" dirty="0">
                <a:latin typeface="Times New Roman"/>
                <a:cs typeface="Times New Roman"/>
              </a:rPr>
              <a:t>we</a:t>
            </a:r>
            <a:r>
              <a:rPr sz="2118" spc="-18" dirty="0">
                <a:latin typeface="Times New Roman"/>
                <a:cs typeface="Times New Roman"/>
              </a:rPr>
              <a:t> </a:t>
            </a:r>
            <a:r>
              <a:rPr sz="2118" spc="-9" dirty="0">
                <a:latin typeface="Times New Roman"/>
                <a:cs typeface="Times New Roman"/>
              </a:rPr>
              <a:t>may</a:t>
            </a:r>
            <a:r>
              <a:rPr sz="2118" spc="4" dirty="0">
                <a:latin typeface="Times New Roman"/>
                <a:cs typeface="Times New Roman"/>
              </a:rPr>
              <a:t> </a:t>
            </a:r>
            <a:r>
              <a:rPr sz="2118" spc="-4" dirty="0">
                <a:latin typeface="Times New Roman"/>
                <a:cs typeface="Times New Roman"/>
              </a:rPr>
              <a:t>wish </a:t>
            </a:r>
            <a:r>
              <a:rPr sz="2118" dirty="0">
                <a:latin typeface="Times New Roman"/>
                <a:cs typeface="Times New Roman"/>
              </a:rPr>
              <a:t>to</a:t>
            </a:r>
            <a:r>
              <a:rPr sz="2118" spc="-18" dirty="0">
                <a:latin typeface="Times New Roman"/>
                <a:cs typeface="Times New Roman"/>
              </a:rPr>
              <a:t> </a:t>
            </a:r>
            <a:r>
              <a:rPr sz="2118" dirty="0">
                <a:latin typeface="Times New Roman"/>
                <a:cs typeface="Times New Roman"/>
              </a:rPr>
              <a:t>add</a:t>
            </a:r>
            <a:r>
              <a:rPr sz="2118" spc="-4"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attribute</a:t>
            </a:r>
            <a:r>
              <a:rPr sz="2118" spc="-57" dirty="0">
                <a:latin typeface="Times New Roman"/>
                <a:cs typeface="Times New Roman"/>
              </a:rPr>
              <a:t> </a:t>
            </a:r>
            <a:r>
              <a:rPr sz="2206" b="1" i="1" spc="-13" dirty="0">
                <a:latin typeface="Times New Roman"/>
                <a:cs typeface="Times New Roman"/>
              </a:rPr>
              <a:t>area</a:t>
            </a:r>
            <a:r>
              <a:rPr sz="2206" b="1" i="1" spc="-40" dirty="0">
                <a:latin typeface="Times New Roman"/>
                <a:cs typeface="Times New Roman"/>
              </a:rPr>
              <a:t> </a:t>
            </a:r>
            <a:r>
              <a:rPr sz="2118" dirty="0">
                <a:latin typeface="Times New Roman"/>
                <a:cs typeface="Times New Roman"/>
              </a:rPr>
              <a:t>based</a:t>
            </a:r>
            <a:r>
              <a:rPr sz="2118" spc="-4" dirty="0">
                <a:latin typeface="Times New Roman"/>
                <a:cs typeface="Times New Roman"/>
              </a:rPr>
              <a:t> </a:t>
            </a:r>
            <a:r>
              <a:rPr sz="2118" dirty="0">
                <a:latin typeface="Times New Roman"/>
                <a:cs typeface="Times New Roman"/>
              </a:rPr>
              <a:t>on</a:t>
            </a:r>
            <a:r>
              <a:rPr sz="2118" spc="-9" dirty="0">
                <a:latin typeface="Times New Roman"/>
                <a:cs typeface="Times New Roman"/>
              </a:rPr>
              <a:t> </a:t>
            </a:r>
            <a:r>
              <a:rPr sz="2118" dirty="0">
                <a:latin typeface="Times New Roman"/>
                <a:cs typeface="Times New Roman"/>
              </a:rPr>
              <a:t>the </a:t>
            </a:r>
            <a:r>
              <a:rPr sz="2118" spc="-516" dirty="0">
                <a:latin typeface="Times New Roman"/>
                <a:cs typeface="Times New Roman"/>
              </a:rPr>
              <a:t> </a:t>
            </a:r>
            <a:r>
              <a:rPr sz="2118" spc="-4" dirty="0">
                <a:latin typeface="Times New Roman"/>
                <a:cs typeface="Times New Roman"/>
              </a:rPr>
              <a:t>attributes</a:t>
            </a:r>
            <a:r>
              <a:rPr sz="2118" spc="-49" dirty="0">
                <a:latin typeface="Times New Roman"/>
                <a:cs typeface="Times New Roman"/>
              </a:rPr>
              <a:t> </a:t>
            </a:r>
            <a:r>
              <a:rPr sz="2206" b="1" i="1" spc="-22" dirty="0">
                <a:latin typeface="Times New Roman"/>
                <a:cs typeface="Times New Roman"/>
              </a:rPr>
              <a:t>height</a:t>
            </a:r>
            <a:r>
              <a:rPr sz="2206" b="1" i="1" spc="-31" dirty="0">
                <a:latin typeface="Times New Roman"/>
                <a:cs typeface="Times New Roman"/>
              </a:rPr>
              <a:t> </a:t>
            </a:r>
            <a:r>
              <a:rPr sz="2118" dirty="0">
                <a:latin typeface="Times New Roman"/>
                <a:cs typeface="Times New Roman"/>
              </a:rPr>
              <a:t>and </a:t>
            </a:r>
            <a:r>
              <a:rPr sz="2206" b="1" i="1" spc="13" dirty="0">
                <a:latin typeface="Times New Roman"/>
                <a:cs typeface="Times New Roman"/>
              </a:rPr>
              <a:t>width</a:t>
            </a:r>
            <a:r>
              <a:rPr sz="2206" i="1" spc="13" dirty="0">
                <a:latin typeface="Times New Roman"/>
                <a:cs typeface="Times New Roman"/>
              </a:rPr>
              <a:t>.</a:t>
            </a:r>
            <a:endParaRPr sz="2206" dirty="0">
              <a:latin typeface="Times New Roman"/>
              <a:cs typeface="Times New Roman"/>
            </a:endParaRPr>
          </a:p>
          <a:p>
            <a:pPr marL="268956" marR="1014747" indent="-258309" algn="just">
              <a:spcBef>
                <a:spcPts val="556"/>
              </a:spcBef>
              <a:buClr>
                <a:srgbClr val="0B7A9C"/>
              </a:buClr>
              <a:buSzPct val="75000"/>
              <a:buFont typeface="Lucida Sans Unicode"/>
              <a:buChar char="•"/>
              <a:tabLst>
                <a:tab pos="269516" algn="l"/>
              </a:tabLst>
            </a:pPr>
            <a:r>
              <a:rPr sz="2471" spc="-4" dirty="0">
                <a:latin typeface="Times New Roman"/>
                <a:cs typeface="Times New Roman"/>
              </a:rPr>
              <a:t>By attribute construction </a:t>
            </a:r>
            <a:r>
              <a:rPr sz="2471" spc="-9" dirty="0">
                <a:latin typeface="Times New Roman"/>
                <a:cs typeface="Times New Roman"/>
              </a:rPr>
              <a:t>can </a:t>
            </a:r>
            <a:r>
              <a:rPr sz="2471" spc="-4" dirty="0">
                <a:latin typeface="Times New Roman"/>
                <a:cs typeface="Times New Roman"/>
              </a:rPr>
              <a:t>discover missing </a:t>
            </a:r>
            <a:r>
              <a:rPr sz="2471" spc="-604" dirty="0">
                <a:latin typeface="Times New Roman"/>
                <a:cs typeface="Times New Roman"/>
              </a:rPr>
              <a:t> </a:t>
            </a:r>
            <a:r>
              <a:rPr sz="2471" spc="-4" dirty="0">
                <a:latin typeface="Times New Roman"/>
                <a:cs typeface="Times New Roman"/>
              </a:rPr>
              <a:t>information.</a:t>
            </a:r>
            <a:endParaRPr sz="2471" dirty="0">
              <a:latin typeface="Times New Roman"/>
              <a:cs typeface="Times New Roman"/>
            </a:endParaRPr>
          </a:p>
        </p:txBody>
      </p:sp>
      <p:sp>
        <p:nvSpPr>
          <p:cNvPr id="4" name="Slide Number Placeholder 3">
            <a:extLst>
              <a:ext uri="{FF2B5EF4-FFF2-40B4-BE49-F238E27FC236}">
                <a16:creationId xmlns:a16="http://schemas.microsoft.com/office/drawing/2014/main" id="{EC418F3C-C96F-4C22-A483-ACEFB75F7FA0}"/>
              </a:ext>
            </a:extLst>
          </p:cNvPr>
          <p:cNvSpPr>
            <a:spLocks noGrp="1"/>
          </p:cNvSpPr>
          <p:nvPr>
            <p:ph type="sldNum" sz="quarter" idx="12"/>
          </p:nvPr>
        </p:nvSpPr>
        <p:spPr/>
        <p:txBody>
          <a:bodyPr/>
          <a:lstStyle/>
          <a:p>
            <a:fld id="{BE9E9CF8-411C-534F-ACCE-E5CD2A84B69C}" type="slidenum">
              <a:rPr lang="en-US" smtClean="0"/>
              <a:t>75</a:t>
            </a:fld>
            <a:endParaRPr lang="en-US"/>
          </a:p>
        </p:txBody>
      </p:sp>
      <p:sp>
        <p:nvSpPr>
          <p:cNvPr id="5" name="Rectangle 4">
            <a:extLst>
              <a:ext uri="{FF2B5EF4-FFF2-40B4-BE49-F238E27FC236}">
                <a16:creationId xmlns:a16="http://schemas.microsoft.com/office/drawing/2014/main" id="{671FBF95-85EB-4323-B6E6-420D63D4B89C}"/>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74FE87C8-7857-4AC2-AD88-7D2710F9BFDE}"/>
              </a:ext>
            </a:extLst>
          </p:cNvPr>
          <p:cNvCxnSpPr/>
          <p:nvPr/>
        </p:nvCxnSpPr>
        <p:spPr>
          <a:xfrm>
            <a:off x="154745" y="93662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0EB92E00-05F2-4856-9FCB-7243FA622D8B}"/>
              </a:ext>
            </a:extLst>
          </p:cNvPr>
          <p:cNvSpPr txBox="1"/>
          <p:nvPr/>
        </p:nvSpPr>
        <p:spPr>
          <a:xfrm>
            <a:off x="838201" y="3497574"/>
            <a:ext cx="10894254" cy="2720738"/>
          </a:xfrm>
          <a:prstGeom prst="rect">
            <a:avLst/>
          </a:prstGeom>
        </p:spPr>
        <p:txBody>
          <a:bodyPr vert="horz" wrap="square" lIns="0" tIns="101974" rIns="0" bIns="0" rtlCol="0">
            <a:spAutoFit/>
          </a:bodyPr>
          <a:lstStyle/>
          <a:p>
            <a:pPr marL="268956" indent="-258309" algn="just">
              <a:spcBef>
                <a:spcPts val="803"/>
              </a:spcBef>
              <a:buClr>
                <a:srgbClr val="0B7A9C"/>
              </a:buClr>
              <a:buSzPct val="75000"/>
              <a:buFont typeface="Lucida Sans Unicode"/>
              <a:buChar char="•"/>
              <a:tabLst>
                <a:tab pos="269516" algn="l"/>
              </a:tabLst>
            </a:pPr>
            <a:r>
              <a:rPr sz="2471" spc="-4" dirty="0">
                <a:latin typeface="Times New Roman"/>
                <a:cs typeface="Times New Roman"/>
              </a:rPr>
              <a:t>Why</a:t>
            </a:r>
            <a:r>
              <a:rPr sz="2471" spc="-31" dirty="0">
                <a:latin typeface="Times New Roman"/>
                <a:cs typeface="Times New Roman"/>
              </a:rPr>
              <a:t> </a:t>
            </a:r>
            <a:r>
              <a:rPr sz="2471" spc="-4" dirty="0">
                <a:latin typeface="Times New Roman"/>
                <a:cs typeface="Times New Roman"/>
              </a:rPr>
              <a:t>attribute</a:t>
            </a:r>
            <a:r>
              <a:rPr sz="2471" spc="-26" dirty="0">
                <a:latin typeface="Times New Roman"/>
                <a:cs typeface="Times New Roman"/>
              </a:rPr>
              <a:t> </a:t>
            </a:r>
            <a:r>
              <a:rPr sz="2471" spc="-4" dirty="0">
                <a:latin typeface="Times New Roman"/>
                <a:cs typeface="Times New Roman"/>
              </a:rPr>
              <a:t>subset</a:t>
            </a:r>
            <a:r>
              <a:rPr sz="2471" spc="-31" dirty="0">
                <a:latin typeface="Times New Roman"/>
                <a:cs typeface="Times New Roman"/>
              </a:rPr>
              <a:t> </a:t>
            </a:r>
            <a:r>
              <a:rPr sz="2471" spc="-4" dirty="0">
                <a:latin typeface="Times New Roman"/>
                <a:cs typeface="Times New Roman"/>
              </a:rPr>
              <a:t>selection</a:t>
            </a:r>
            <a:endParaRPr sz="2471" dirty="0">
              <a:latin typeface="Times New Roman"/>
              <a:cs typeface="Times New Roman"/>
            </a:endParaRPr>
          </a:p>
          <a:p>
            <a:pPr marL="717215" marR="201717" lvl="1" indent="-302575" algn="just">
              <a:spcBef>
                <a:spcPts val="618"/>
              </a:spcBef>
              <a:buClr>
                <a:srgbClr val="0B7A9C"/>
              </a:buClr>
              <a:buFont typeface="Arial"/>
              <a:buChar char="–"/>
              <a:tabLst>
                <a:tab pos="716654" algn="l"/>
                <a:tab pos="717215" algn="l"/>
              </a:tabLst>
            </a:pPr>
            <a:r>
              <a:rPr sz="2118" spc="-4" dirty="0">
                <a:latin typeface="Times New Roman"/>
                <a:cs typeface="Times New Roman"/>
              </a:rPr>
              <a:t>Data</a:t>
            </a:r>
            <a:r>
              <a:rPr sz="2118" spc="-31" dirty="0">
                <a:latin typeface="Times New Roman"/>
                <a:cs typeface="Times New Roman"/>
              </a:rPr>
              <a:t> </a:t>
            </a:r>
            <a:r>
              <a:rPr sz="2118" dirty="0">
                <a:latin typeface="Times New Roman"/>
                <a:cs typeface="Times New Roman"/>
              </a:rPr>
              <a:t>sets</a:t>
            </a:r>
            <a:r>
              <a:rPr sz="2118" spc="-18" dirty="0">
                <a:latin typeface="Times New Roman"/>
                <a:cs typeface="Times New Roman"/>
              </a:rPr>
              <a:t> </a:t>
            </a:r>
            <a:r>
              <a:rPr sz="2118" spc="-4" dirty="0">
                <a:latin typeface="Times New Roman"/>
                <a:cs typeface="Times New Roman"/>
              </a:rPr>
              <a:t>for </a:t>
            </a:r>
            <a:r>
              <a:rPr sz="2118" dirty="0">
                <a:latin typeface="Times New Roman"/>
                <a:cs typeface="Times New Roman"/>
              </a:rPr>
              <a:t>analysis</a:t>
            </a:r>
            <a:r>
              <a:rPr sz="2118" spc="-31" dirty="0">
                <a:latin typeface="Times New Roman"/>
                <a:cs typeface="Times New Roman"/>
              </a:rPr>
              <a:t> </a:t>
            </a:r>
            <a:r>
              <a:rPr sz="2118" spc="-9" dirty="0">
                <a:latin typeface="Times New Roman"/>
                <a:cs typeface="Times New Roman"/>
              </a:rPr>
              <a:t>may</a:t>
            </a:r>
            <a:r>
              <a:rPr sz="2118" spc="4" dirty="0">
                <a:latin typeface="Times New Roman"/>
                <a:cs typeface="Times New Roman"/>
              </a:rPr>
              <a:t> </a:t>
            </a:r>
            <a:r>
              <a:rPr sz="2118" dirty="0">
                <a:latin typeface="Times New Roman"/>
                <a:cs typeface="Times New Roman"/>
              </a:rPr>
              <a:t>contain</a:t>
            </a:r>
            <a:r>
              <a:rPr sz="2118" spc="-44" dirty="0">
                <a:latin typeface="Times New Roman"/>
                <a:cs typeface="Times New Roman"/>
              </a:rPr>
              <a:t> </a:t>
            </a:r>
            <a:r>
              <a:rPr sz="2118" dirty="0">
                <a:latin typeface="Times New Roman"/>
                <a:cs typeface="Times New Roman"/>
              </a:rPr>
              <a:t>hundreds</a:t>
            </a:r>
            <a:r>
              <a:rPr sz="2118" spc="-4" dirty="0">
                <a:latin typeface="Times New Roman"/>
                <a:cs typeface="Times New Roman"/>
              </a:rPr>
              <a:t> </a:t>
            </a:r>
            <a:r>
              <a:rPr sz="2118" dirty="0">
                <a:latin typeface="Times New Roman"/>
                <a:cs typeface="Times New Roman"/>
              </a:rPr>
              <a:t>of</a:t>
            </a:r>
            <a:r>
              <a:rPr sz="2118" spc="-18" dirty="0">
                <a:latin typeface="Times New Roman"/>
                <a:cs typeface="Times New Roman"/>
              </a:rPr>
              <a:t> </a:t>
            </a:r>
            <a:r>
              <a:rPr sz="2118" dirty="0">
                <a:latin typeface="Times New Roman"/>
                <a:cs typeface="Times New Roman"/>
              </a:rPr>
              <a:t>attributes, </a:t>
            </a:r>
            <a:r>
              <a:rPr sz="2118" spc="-516" dirty="0">
                <a:latin typeface="Times New Roman"/>
                <a:cs typeface="Times New Roman"/>
              </a:rPr>
              <a:t> </a:t>
            </a:r>
            <a:r>
              <a:rPr sz="2118" spc="-4" dirty="0">
                <a:latin typeface="Times New Roman"/>
                <a:cs typeface="Times New Roman"/>
              </a:rPr>
              <a:t>many </a:t>
            </a:r>
            <a:r>
              <a:rPr sz="2118" dirty="0">
                <a:latin typeface="Times New Roman"/>
                <a:cs typeface="Times New Roman"/>
              </a:rPr>
              <a:t>of </a:t>
            </a:r>
            <a:r>
              <a:rPr sz="2118" spc="-4" dirty="0">
                <a:latin typeface="Times New Roman"/>
                <a:cs typeface="Times New Roman"/>
              </a:rPr>
              <a:t>which </a:t>
            </a:r>
            <a:r>
              <a:rPr sz="2118" spc="-9" dirty="0">
                <a:latin typeface="Times New Roman"/>
                <a:cs typeface="Times New Roman"/>
              </a:rPr>
              <a:t>may </a:t>
            </a:r>
            <a:r>
              <a:rPr sz="2118" dirty="0">
                <a:latin typeface="Times New Roman"/>
                <a:cs typeface="Times New Roman"/>
              </a:rPr>
              <a:t>be irrelevant to the </a:t>
            </a:r>
            <a:r>
              <a:rPr sz="2118" spc="-4" dirty="0">
                <a:latin typeface="Times New Roman"/>
                <a:cs typeface="Times New Roman"/>
              </a:rPr>
              <a:t>mining </a:t>
            </a:r>
            <a:r>
              <a:rPr sz="2118" dirty="0">
                <a:latin typeface="Times New Roman"/>
                <a:cs typeface="Times New Roman"/>
              </a:rPr>
              <a:t>task or </a:t>
            </a:r>
            <a:r>
              <a:rPr sz="2118" spc="4" dirty="0">
                <a:latin typeface="Times New Roman"/>
                <a:cs typeface="Times New Roman"/>
              </a:rPr>
              <a:t> </a:t>
            </a:r>
            <a:r>
              <a:rPr sz="2118" dirty="0">
                <a:latin typeface="Times New Roman"/>
                <a:cs typeface="Times New Roman"/>
              </a:rPr>
              <a:t>redundant.</a:t>
            </a:r>
          </a:p>
          <a:p>
            <a:pPr marL="268956" indent="-258309" algn="just">
              <a:spcBef>
                <a:spcPts val="644"/>
              </a:spcBef>
              <a:buClr>
                <a:srgbClr val="0B7A9C"/>
              </a:buClr>
              <a:buSzPct val="75000"/>
              <a:buFont typeface="Lucida Sans Unicode"/>
              <a:buChar char="•"/>
              <a:tabLst>
                <a:tab pos="269516" algn="l"/>
              </a:tabLst>
            </a:pPr>
            <a:r>
              <a:rPr sz="2471" dirty="0">
                <a:latin typeface="Times New Roman"/>
                <a:cs typeface="Times New Roman"/>
              </a:rPr>
              <a:t>For</a:t>
            </a:r>
            <a:r>
              <a:rPr sz="2471" spc="-40" dirty="0">
                <a:latin typeface="Times New Roman"/>
                <a:cs typeface="Times New Roman"/>
              </a:rPr>
              <a:t> </a:t>
            </a:r>
            <a:r>
              <a:rPr sz="2471" spc="-9" dirty="0">
                <a:latin typeface="Times New Roman"/>
                <a:cs typeface="Times New Roman"/>
              </a:rPr>
              <a:t>example,</a:t>
            </a:r>
            <a:endParaRPr sz="2471" dirty="0">
              <a:latin typeface="Times New Roman"/>
              <a:cs typeface="Times New Roman"/>
            </a:endParaRPr>
          </a:p>
          <a:p>
            <a:pPr marL="717215" marR="4483" lvl="1" indent="-302575" algn="just">
              <a:lnSpc>
                <a:spcPts val="2541"/>
              </a:lnSpc>
              <a:spcBef>
                <a:spcPts val="702"/>
              </a:spcBef>
              <a:buClr>
                <a:srgbClr val="0B7A9C"/>
              </a:buClr>
              <a:buFont typeface="Arial"/>
              <a:buChar char="–"/>
              <a:tabLst>
                <a:tab pos="716654" algn="l"/>
                <a:tab pos="717215" algn="l"/>
              </a:tabLst>
            </a:pPr>
            <a:r>
              <a:rPr sz="2118" dirty="0">
                <a:latin typeface="Times New Roman"/>
                <a:cs typeface="Times New Roman"/>
              </a:rPr>
              <a:t>if</a:t>
            </a:r>
            <a:r>
              <a:rPr sz="2118" spc="-22" dirty="0">
                <a:latin typeface="Times New Roman"/>
                <a:cs typeface="Times New Roman"/>
              </a:rPr>
              <a:t> </a:t>
            </a:r>
            <a:r>
              <a:rPr sz="2118" dirty="0">
                <a:latin typeface="Times New Roman"/>
                <a:cs typeface="Times New Roman"/>
              </a:rPr>
              <a:t>the</a:t>
            </a:r>
            <a:r>
              <a:rPr sz="2118" spc="-9" dirty="0">
                <a:latin typeface="Times New Roman"/>
                <a:cs typeface="Times New Roman"/>
              </a:rPr>
              <a:t> </a:t>
            </a:r>
            <a:r>
              <a:rPr sz="2118" dirty="0">
                <a:latin typeface="Times New Roman"/>
                <a:cs typeface="Times New Roman"/>
              </a:rPr>
              <a:t>task</a:t>
            </a:r>
            <a:r>
              <a:rPr sz="2118" spc="-22" dirty="0">
                <a:latin typeface="Times New Roman"/>
                <a:cs typeface="Times New Roman"/>
              </a:rPr>
              <a:t> </a:t>
            </a:r>
            <a:r>
              <a:rPr sz="2118" dirty="0">
                <a:latin typeface="Times New Roman"/>
                <a:cs typeface="Times New Roman"/>
              </a:rPr>
              <a:t>is to</a:t>
            </a:r>
            <a:r>
              <a:rPr sz="2118" spc="-13" dirty="0">
                <a:latin typeface="Times New Roman"/>
                <a:cs typeface="Times New Roman"/>
              </a:rPr>
              <a:t> </a:t>
            </a:r>
            <a:r>
              <a:rPr sz="2118" spc="-4" dirty="0">
                <a:latin typeface="Times New Roman"/>
                <a:cs typeface="Times New Roman"/>
              </a:rPr>
              <a:t>classify</a:t>
            </a:r>
            <a:r>
              <a:rPr sz="2118" spc="-22" dirty="0">
                <a:latin typeface="Times New Roman"/>
                <a:cs typeface="Times New Roman"/>
              </a:rPr>
              <a:t> </a:t>
            </a:r>
            <a:r>
              <a:rPr sz="2118" spc="-4" dirty="0">
                <a:latin typeface="Times New Roman"/>
                <a:cs typeface="Times New Roman"/>
              </a:rPr>
              <a:t>customers </a:t>
            </a:r>
            <a:r>
              <a:rPr sz="2118" dirty="0">
                <a:latin typeface="Times New Roman"/>
                <a:cs typeface="Times New Roman"/>
              </a:rPr>
              <a:t>as to</a:t>
            </a:r>
            <a:r>
              <a:rPr sz="2118" spc="-13" dirty="0">
                <a:latin typeface="Times New Roman"/>
                <a:cs typeface="Times New Roman"/>
              </a:rPr>
              <a:t> </a:t>
            </a:r>
            <a:r>
              <a:rPr sz="2118" spc="-4" dirty="0">
                <a:latin typeface="Times New Roman"/>
                <a:cs typeface="Times New Roman"/>
              </a:rPr>
              <a:t>whether</a:t>
            </a:r>
            <a:r>
              <a:rPr sz="2118" spc="-9" dirty="0">
                <a:latin typeface="Times New Roman"/>
                <a:cs typeface="Times New Roman"/>
              </a:rPr>
              <a:t> </a:t>
            </a:r>
            <a:r>
              <a:rPr sz="2118" dirty="0">
                <a:latin typeface="Times New Roman"/>
                <a:cs typeface="Times New Roman"/>
              </a:rPr>
              <a:t>or</a:t>
            </a:r>
            <a:r>
              <a:rPr sz="2118" spc="-9" dirty="0">
                <a:latin typeface="Times New Roman"/>
                <a:cs typeface="Times New Roman"/>
              </a:rPr>
              <a:t> </a:t>
            </a:r>
            <a:r>
              <a:rPr sz="2118" dirty="0">
                <a:latin typeface="Times New Roman"/>
                <a:cs typeface="Times New Roman"/>
              </a:rPr>
              <a:t>not</a:t>
            </a:r>
            <a:r>
              <a:rPr sz="2118" spc="-9" dirty="0">
                <a:latin typeface="Times New Roman"/>
                <a:cs typeface="Times New Roman"/>
              </a:rPr>
              <a:t> </a:t>
            </a:r>
            <a:r>
              <a:rPr sz="2118" dirty="0">
                <a:latin typeface="Times New Roman"/>
                <a:cs typeface="Times New Roman"/>
              </a:rPr>
              <a:t>they </a:t>
            </a:r>
            <a:r>
              <a:rPr sz="2118" spc="-516" dirty="0">
                <a:latin typeface="Times New Roman"/>
                <a:cs typeface="Times New Roman"/>
              </a:rPr>
              <a:t> </a:t>
            </a:r>
            <a:r>
              <a:rPr sz="2118" dirty="0">
                <a:latin typeface="Times New Roman"/>
                <a:cs typeface="Times New Roman"/>
              </a:rPr>
              <a:t>are likely to purchase a popular new </a:t>
            </a:r>
            <a:r>
              <a:rPr sz="2118" spc="-4" dirty="0">
                <a:latin typeface="Times New Roman"/>
                <a:cs typeface="Times New Roman"/>
              </a:rPr>
              <a:t>CD </a:t>
            </a:r>
            <a:r>
              <a:rPr sz="2118" dirty="0">
                <a:latin typeface="Times New Roman"/>
                <a:cs typeface="Times New Roman"/>
              </a:rPr>
              <a:t>at </a:t>
            </a:r>
            <a:r>
              <a:rPr sz="2206" i="1" spc="-31" dirty="0">
                <a:latin typeface="Times New Roman"/>
                <a:cs typeface="Times New Roman"/>
              </a:rPr>
              <a:t>AllElectronics </a:t>
            </a:r>
            <a:r>
              <a:rPr sz="2206" i="1" spc="-26" dirty="0">
                <a:latin typeface="Times New Roman"/>
                <a:cs typeface="Times New Roman"/>
              </a:rPr>
              <a:t> </a:t>
            </a:r>
            <a:r>
              <a:rPr sz="2118" spc="-4" dirty="0">
                <a:latin typeface="Times New Roman"/>
                <a:cs typeface="Times New Roman"/>
              </a:rPr>
              <a:t>when notified </a:t>
            </a:r>
            <a:r>
              <a:rPr sz="2118" dirty="0">
                <a:latin typeface="Times New Roman"/>
                <a:cs typeface="Times New Roman"/>
              </a:rPr>
              <a:t>of a sale, </a:t>
            </a:r>
            <a:r>
              <a:rPr sz="2118" spc="-4" dirty="0">
                <a:latin typeface="Times New Roman"/>
                <a:cs typeface="Times New Roman"/>
              </a:rPr>
              <a:t>attributes </a:t>
            </a:r>
            <a:r>
              <a:rPr sz="2118" dirty="0">
                <a:latin typeface="Times New Roman"/>
                <a:cs typeface="Times New Roman"/>
              </a:rPr>
              <a:t>such as the </a:t>
            </a:r>
            <a:r>
              <a:rPr sz="2118" b="1" spc="-4" dirty="0">
                <a:latin typeface="Times New Roman"/>
                <a:cs typeface="Times New Roman"/>
              </a:rPr>
              <a:t>customer’s </a:t>
            </a:r>
            <a:r>
              <a:rPr sz="2118" b="1" dirty="0">
                <a:latin typeface="Times New Roman"/>
                <a:cs typeface="Times New Roman"/>
              </a:rPr>
              <a:t> </a:t>
            </a:r>
            <a:r>
              <a:rPr sz="2118" b="1" spc="-4" dirty="0">
                <a:latin typeface="Times New Roman"/>
                <a:cs typeface="Times New Roman"/>
              </a:rPr>
              <a:t>telephone number </a:t>
            </a:r>
            <a:r>
              <a:rPr sz="2118" dirty="0">
                <a:latin typeface="Times New Roman"/>
                <a:cs typeface="Times New Roman"/>
              </a:rPr>
              <a:t>are likely to be </a:t>
            </a:r>
            <a:r>
              <a:rPr sz="2118" spc="-4" dirty="0">
                <a:latin typeface="Times New Roman"/>
                <a:cs typeface="Times New Roman"/>
              </a:rPr>
              <a:t>irrelevant, </a:t>
            </a:r>
            <a:r>
              <a:rPr sz="2118" dirty="0">
                <a:latin typeface="Times New Roman"/>
                <a:cs typeface="Times New Roman"/>
              </a:rPr>
              <a:t>unlike </a:t>
            </a:r>
            <a:r>
              <a:rPr sz="2118" spc="4" dirty="0">
                <a:latin typeface="Times New Roman"/>
                <a:cs typeface="Times New Roman"/>
              </a:rPr>
              <a:t> </a:t>
            </a:r>
            <a:r>
              <a:rPr sz="2118" spc="-4" dirty="0">
                <a:latin typeface="Times New Roman"/>
                <a:cs typeface="Times New Roman"/>
              </a:rPr>
              <a:t>attributes</a:t>
            </a:r>
            <a:r>
              <a:rPr sz="2118" spc="-49" dirty="0">
                <a:latin typeface="Times New Roman"/>
                <a:cs typeface="Times New Roman"/>
              </a:rPr>
              <a:t> </a:t>
            </a:r>
            <a:r>
              <a:rPr sz="2118" dirty="0">
                <a:latin typeface="Times New Roman"/>
                <a:cs typeface="Times New Roman"/>
              </a:rPr>
              <a:t>such</a:t>
            </a:r>
            <a:r>
              <a:rPr sz="2118" spc="-13" dirty="0">
                <a:latin typeface="Times New Roman"/>
                <a:cs typeface="Times New Roman"/>
              </a:rPr>
              <a:t> </a:t>
            </a:r>
            <a:r>
              <a:rPr sz="2118" dirty="0">
                <a:latin typeface="Times New Roman"/>
                <a:cs typeface="Times New Roman"/>
              </a:rPr>
              <a:t>as </a:t>
            </a:r>
            <a:r>
              <a:rPr sz="2206" b="1" i="1" spc="-44" dirty="0">
                <a:latin typeface="Times New Roman"/>
                <a:cs typeface="Times New Roman"/>
              </a:rPr>
              <a:t>age</a:t>
            </a:r>
            <a:r>
              <a:rPr sz="2206" b="1" i="1" spc="-22" dirty="0">
                <a:latin typeface="Times New Roman"/>
                <a:cs typeface="Times New Roman"/>
              </a:rPr>
              <a:t> </a:t>
            </a:r>
            <a:r>
              <a:rPr sz="2118" dirty="0">
                <a:latin typeface="Times New Roman"/>
                <a:cs typeface="Times New Roman"/>
              </a:rPr>
              <a:t>or</a:t>
            </a:r>
            <a:r>
              <a:rPr sz="2118" spc="-13" dirty="0">
                <a:latin typeface="Times New Roman"/>
                <a:cs typeface="Times New Roman"/>
              </a:rPr>
              <a:t> </a:t>
            </a:r>
            <a:r>
              <a:rPr sz="2206" b="1" i="1" spc="-9" dirty="0">
                <a:latin typeface="Times New Roman"/>
                <a:cs typeface="Times New Roman"/>
              </a:rPr>
              <a:t>music_taste</a:t>
            </a:r>
            <a:r>
              <a:rPr sz="2206" i="1" spc="-9" dirty="0">
                <a:latin typeface="Times New Roman"/>
                <a:cs typeface="Times New Roman"/>
              </a:rPr>
              <a:t>.</a:t>
            </a:r>
            <a:endParaRPr sz="2206" dirty="0">
              <a:latin typeface="Times New Roman"/>
              <a:cs typeface="Times New Roman"/>
            </a:endParaRPr>
          </a:p>
        </p:txBody>
      </p:sp>
    </p:spTree>
    <p:extLst>
      <p:ext uri="{BB962C8B-B14F-4D97-AF65-F5344CB8AC3E}">
        <p14:creationId xmlns:p14="http://schemas.microsoft.com/office/powerpoint/2010/main" val="493034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357" y="267296"/>
            <a:ext cx="11118443" cy="565313"/>
          </a:xfrm>
          <a:prstGeom prst="rect">
            <a:avLst/>
          </a:prstGeom>
        </p:spPr>
        <p:txBody>
          <a:bodyPr vert="horz" wrap="square" lIns="0" tIns="11206" rIns="0" bIns="0" rtlCol="0" anchor="ctr">
            <a:spAutoFit/>
          </a:bodyPr>
          <a:lstStyle/>
          <a:p>
            <a:pPr marL="11206">
              <a:lnSpc>
                <a:spcPct val="100000"/>
              </a:lnSpc>
              <a:spcBef>
                <a:spcPts val="88"/>
              </a:spcBef>
            </a:pPr>
            <a:r>
              <a:rPr sz="3600" b="1" spc="-4" dirty="0">
                <a:latin typeface="Times New Roman"/>
                <a:cs typeface="Times New Roman"/>
              </a:rPr>
              <a:t>Attribute</a:t>
            </a:r>
            <a:r>
              <a:rPr sz="3600" b="1" spc="-49" dirty="0">
                <a:latin typeface="Times New Roman"/>
                <a:cs typeface="Times New Roman"/>
              </a:rPr>
              <a:t> </a:t>
            </a:r>
            <a:r>
              <a:rPr sz="3600" b="1" spc="-4" dirty="0">
                <a:latin typeface="Times New Roman"/>
                <a:cs typeface="Times New Roman"/>
              </a:rPr>
              <a:t>Subset</a:t>
            </a:r>
            <a:r>
              <a:rPr sz="3600" b="1" spc="-18" dirty="0">
                <a:latin typeface="Times New Roman"/>
                <a:cs typeface="Times New Roman"/>
              </a:rPr>
              <a:t> </a:t>
            </a:r>
            <a:r>
              <a:rPr sz="3600" b="1" dirty="0">
                <a:latin typeface="Times New Roman"/>
                <a:cs typeface="Times New Roman"/>
              </a:rPr>
              <a:t>Selection</a:t>
            </a:r>
          </a:p>
        </p:txBody>
      </p:sp>
      <p:sp>
        <p:nvSpPr>
          <p:cNvPr id="3" name="object 3"/>
          <p:cNvSpPr txBox="1"/>
          <p:nvPr/>
        </p:nvSpPr>
        <p:spPr>
          <a:xfrm>
            <a:off x="689317" y="963380"/>
            <a:ext cx="10972800" cy="2794589"/>
          </a:xfrm>
          <a:prstGeom prst="rect">
            <a:avLst/>
          </a:prstGeom>
        </p:spPr>
        <p:txBody>
          <a:bodyPr vert="horz" wrap="square" lIns="0" tIns="10646" rIns="0" bIns="0" rtlCol="0">
            <a:spAutoFit/>
          </a:bodyPr>
          <a:lstStyle/>
          <a:p>
            <a:pPr marL="268956" marR="394468" indent="-258309" algn="just">
              <a:spcBef>
                <a:spcPts val="84"/>
              </a:spcBef>
              <a:buClr>
                <a:srgbClr val="0B7A9C"/>
              </a:buClr>
              <a:buSzPct val="75000"/>
              <a:buFont typeface="Lucida Sans Unicode"/>
              <a:buChar char="•"/>
              <a:tabLst>
                <a:tab pos="269516" algn="l"/>
              </a:tabLst>
            </a:pPr>
            <a:r>
              <a:rPr sz="2471" spc="-4" dirty="0">
                <a:latin typeface="Times New Roman"/>
                <a:cs typeface="Times New Roman"/>
              </a:rPr>
              <a:t>Using</a:t>
            </a:r>
            <a:r>
              <a:rPr sz="2471" spc="-9" dirty="0">
                <a:latin typeface="Times New Roman"/>
                <a:cs typeface="Times New Roman"/>
              </a:rPr>
              <a:t> domain</a:t>
            </a:r>
            <a:r>
              <a:rPr sz="2471" dirty="0">
                <a:latin typeface="Times New Roman"/>
                <a:cs typeface="Times New Roman"/>
              </a:rPr>
              <a:t> </a:t>
            </a:r>
            <a:r>
              <a:rPr sz="2471" spc="-4" dirty="0">
                <a:latin typeface="Times New Roman"/>
                <a:cs typeface="Times New Roman"/>
              </a:rPr>
              <a:t>expert</a:t>
            </a:r>
            <a:r>
              <a:rPr sz="2471" dirty="0">
                <a:latin typeface="Times New Roman"/>
                <a:cs typeface="Times New Roman"/>
              </a:rPr>
              <a:t> </a:t>
            </a:r>
            <a:r>
              <a:rPr sz="2471" spc="-4" dirty="0">
                <a:latin typeface="Times New Roman"/>
                <a:cs typeface="Times New Roman"/>
              </a:rPr>
              <a:t>to</a:t>
            </a:r>
            <a:r>
              <a:rPr sz="2471" spc="-9" dirty="0">
                <a:latin typeface="Times New Roman"/>
                <a:cs typeface="Times New Roman"/>
              </a:rPr>
              <a:t> </a:t>
            </a:r>
            <a:r>
              <a:rPr sz="2471" spc="-4" dirty="0">
                <a:latin typeface="Times New Roman"/>
                <a:cs typeface="Times New Roman"/>
              </a:rPr>
              <a:t>pick</a:t>
            </a:r>
            <a:r>
              <a:rPr sz="2471" dirty="0">
                <a:latin typeface="Times New Roman"/>
                <a:cs typeface="Times New Roman"/>
              </a:rPr>
              <a:t> out</a:t>
            </a:r>
            <a:r>
              <a:rPr sz="2471" spc="-9" dirty="0">
                <a:latin typeface="Times New Roman"/>
                <a:cs typeface="Times New Roman"/>
              </a:rPr>
              <a:t> some</a:t>
            </a:r>
            <a:r>
              <a:rPr sz="2471" dirty="0">
                <a:latin typeface="Times New Roman"/>
                <a:cs typeface="Times New Roman"/>
              </a:rPr>
              <a:t> of</a:t>
            </a:r>
            <a:r>
              <a:rPr sz="2471" spc="4" dirty="0">
                <a:latin typeface="Times New Roman"/>
                <a:cs typeface="Times New Roman"/>
              </a:rPr>
              <a:t> </a:t>
            </a:r>
            <a:r>
              <a:rPr sz="2471" dirty="0">
                <a:latin typeface="Times New Roman"/>
                <a:cs typeface="Times New Roman"/>
              </a:rPr>
              <a:t>the</a:t>
            </a:r>
            <a:r>
              <a:rPr sz="2471" spc="-9" dirty="0">
                <a:latin typeface="Times New Roman"/>
                <a:cs typeface="Times New Roman"/>
              </a:rPr>
              <a:t> </a:t>
            </a:r>
            <a:r>
              <a:rPr sz="2471" spc="-4" dirty="0">
                <a:latin typeface="Times New Roman"/>
                <a:cs typeface="Times New Roman"/>
              </a:rPr>
              <a:t>useful </a:t>
            </a:r>
            <a:r>
              <a:rPr sz="2471" spc="-604" dirty="0">
                <a:latin typeface="Times New Roman"/>
                <a:cs typeface="Times New Roman"/>
              </a:rPr>
              <a:t> </a:t>
            </a:r>
            <a:r>
              <a:rPr sz="2471" spc="-4" dirty="0">
                <a:latin typeface="Times New Roman"/>
                <a:cs typeface="Times New Roman"/>
              </a:rPr>
              <a:t>attributes</a:t>
            </a:r>
            <a:endParaRPr sz="2471" dirty="0">
              <a:latin typeface="Times New Roman"/>
              <a:cs typeface="Times New Roman"/>
            </a:endParaRPr>
          </a:p>
          <a:p>
            <a:pPr marL="717215" marR="4483" indent="-302575" algn="just">
              <a:spcBef>
                <a:spcPts val="618"/>
              </a:spcBef>
              <a:tabLst>
                <a:tab pos="716654" algn="l"/>
              </a:tabLst>
            </a:pPr>
            <a:r>
              <a:rPr sz="2118" spc="-4" dirty="0">
                <a:solidFill>
                  <a:srgbClr val="0B7A9C"/>
                </a:solidFill>
                <a:latin typeface="Arial"/>
                <a:cs typeface="Arial"/>
              </a:rPr>
              <a:t>–	</a:t>
            </a:r>
            <a:r>
              <a:rPr sz="2118" spc="-4" dirty="0">
                <a:latin typeface="Times New Roman"/>
                <a:cs typeface="Times New Roman"/>
              </a:rPr>
              <a:t>Sometimes </a:t>
            </a:r>
            <a:r>
              <a:rPr sz="2118" dirty="0">
                <a:latin typeface="Times New Roman"/>
                <a:cs typeface="Times New Roman"/>
              </a:rPr>
              <a:t>this can be a </a:t>
            </a:r>
            <a:r>
              <a:rPr sz="2118" spc="-4" dirty="0">
                <a:latin typeface="Times New Roman"/>
                <a:cs typeface="Times New Roman"/>
              </a:rPr>
              <a:t>difficult </a:t>
            </a:r>
            <a:r>
              <a:rPr sz="2118" dirty="0">
                <a:latin typeface="Times New Roman"/>
                <a:cs typeface="Times New Roman"/>
              </a:rPr>
              <a:t>and </a:t>
            </a:r>
            <a:r>
              <a:rPr sz="2118" spc="-4" dirty="0">
                <a:latin typeface="Times New Roman"/>
                <a:cs typeface="Times New Roman"/>
              </a:rPr>
              <a:t>time-consuming </a:t>
            </a:r>
            <a:r>
              <a:rPr sz="2118" dirty="0">
                <a:latin typeface="Times New Roman"/>
                <a:cs typeface="Times New Roman"/>
              </a:rPr>
              <a:t>task, </a:t>
            </a:r>
            <a:r>
              <a:rPr sz="2118" spc="-516" dirty="0">
                <a:latin typeface="Times New Roman"/>
                <a:cs typeface="Times New Roman"/>
              </a:rPr>
              <a:t> </a:t>
            </a:r>
            <a:r>
              <a:rPr sz="2118" spc="-4" dirty="0">
                <a:latin typeface="Times New Roman"/>
                <a:cs typeface="Times New Roman"/>
              </a:rPr>
              <a:t>especially</a:t>
            </a:r>
            <a:r>
              <a:rPr sz="2118" spc="-44" dirty="0">
                <a:latin typeface="Times New Roman"/>
                <a:cs typeface="Times New Roman"/>
              </a:rPr>
              <a:t> </a:t>
            </a:r>
            <a:r>
              <a:rPr sz="2118" spc="-4" dirty="0">
                <a:latin typeface="Times New Roman"/>
                <a:cs typeface="Times New Roman"/>
              </a:rPr>
              <a:t>when</a:t>
            </a:r>
            <a:r>
              <a:rPr sz="2118" dirty="0">
                <a:latin typeface="Times New Roman"/>
                <a:cs typeface="Times New Roman"/>
              </a:rPr>
              <a:t> the</a:t>
            </a:r>
            <a:r>
              <a:rPr sz="2118" spc="-9" dirty="0">
                <a:latin typeface="Times New Roman"/>
                <a:cs typeface="Times New Roman"/>
              </a:rPr>
              <a:t> </a:t>
            </a:r>
            <a:r>
              <a:rPr sz="2118" dirty="0">
                <a:latin typeface="Times New Roman"/>
                <a:cs typeface="Times New Roman"/>
              </a:rPr>
              <a:t>behavior</a:t>
            </a:r>
            <a:r>
              <a:rPr sz="2118" spc="-18" dirty="0">
                <a:latin typeface="Times New Roman"/>
                <a:cs typeface="Times New Roman"/>
              </a:rPr>
              <a:t> </a:t>
            </a:r>
            <a:r>
              <a:rPr sz="2118" dirty="0">
                <a:latin typeface="Times New Roman"/>
                <a:cs typeface="Times New Roman"/>
              </a:rPr>
              <a:t>of the</a:t>
            </a:r>
            <a:r>
              <a:rPr sz="2118" spc="-22" dirty="0">
                <a:latin typeface="Times New Roman"/>
                <a:cs typeface="Times New Roman"/>
              </a:rPr>
              <a:t> </a:t>
            </a:r>
            <a:r>
              <a:rPr sz="2118" dirty="0">
                <a:latin typeface="Times New Roman"/>
                <a:cs typeface="Times New Roman"/>
              </a:rPr>
              <a:t>data</a:t>
            </a:r>
            <a:r>
              <a:rPr sz="2118" spc="-9" dirty="0">
                <a:latin typeface="Times New Roman"/>
                <a:cs typeface="Times New Roman"/>
              </a:rPr>
              <a:t> </a:t>
            </a:r>
            <a:r>
              <a:rPr sz="2118" dirty="0">
                <a:latin typeface="Times New Roman"/>
                <a:cs typeface="Times New Roman"/>
              </a:rPr>
              <a:t>is</a:t>
            </a:r>
            <a:r>
              <a:rPr sz="2118" spc="-9" dirty="0">
                <a:latin typeface="Times New Roman"/>
                <a:cs typeface="Times New Roman"/>
              </a:rPr>
              <a:t> </a:t>
            </a:r>
            <a:r>
              <a:rPr sz="2118" dirty="0">
                <a:latin typeface="Times New Roman"/>
                <a:cs typeface="Times New Roman"/>
              </a:rPr>
              <a:t>not</a:t>
            </a:r>
            <a:r>
              <a:rPr sz="2118" spc="-9" dirty="0">
                <a:latin typeface="Times New Roman"/>
                <a:cs typeface="Times New Roman"/>
              </a:rPr>
              <a:t> </a:t>
            </a:r>
            <a:r>
              <a:rPr sz="2118" spc="-4" dirty="0">
                <a:latin typeface="Times New Roman"/>
                <a:cs typeface="Times New Roman"/>
              </a:rPr>
              <a:t>well</a:t>
            </a:r>
            <a:r>
              <a:rPr sz="2118" spc="-9" dirty="0">
                <a:latin typeface="Times New Roman"/>
                <a:cs typeface="Times New Roman"/>
              </a:rPr>
              <a:t> </a:t>
            </a:r>
            <a:r>
              <a:rPr sz="2118" spc="-4" dirty="0">
                <a:latin typeface="Times New Roman"/>
                <a:cs typeface="Times New Roman"/>
              </a:rPr>
              <a:t>known.</a:t>
            </a:r>
            <a:endParaRPr sz="2118" dirty="0">
              <a:latin typeface="Times New Roman"/>
              <a:cs typeface="Times New Roman"/>
            </a:endParaRPr>
          </a:p>
          <a:p>
            <a:pPr marL="268956" marR="37542" indent="-258309" algn="just">
              <a:spcBef>
                <a:spcPts val="640"/>
              </a:spcBef>
              <a:buClr>
                <a:srgbClr val="0B7A9C"/>
              </a:buClr>
              <a:buSzPct val="75000"/>
              <a:buFont typeface="Lucida Sans Unicode"/>
              <a:buChar char="•"/>
              <a:tabLst>
                <a:tab pos="269516" algn="l"/>
              </a:tabLst>
            </a:pPr>
            <a:r>
              <a:rPr sz="2471" spc="-4" dirty="0">
                <a:latin typeface="Times New Roman"/>
                <a:cs typeface="Times New Roman"/>
              </a:rPr>
              <a:t>Leaving </a:t>
            </a:r>
            <a:r>
              <a:rPr sz="2471" dirty="0">
                <a:latin typeface="Times New Roman"/>
                <a:cs typeface="Times New Roman"/>
              </a:rPr>
              <a:t>out </a:t>
            </a:r>
            <a:r>
              <a:rPr sz="2471" spc="-4" dirty="0">
                <a:latin typeface="Times New Roman"/>
                <a:cs typeface="Times New Roman"/>
              </a:rPr>
              <a:t>relevant attributes </a:t>
            </a:r>
            <a:r>
              <a:rPr sz="2471" dirty="0">
                <a:latin typeface="Times New Roman"/>
                <a:cs typeface="Times New Roman"/>
              </a:rPr>
              <a:t>or </a:t>
            </a:r>
            <a:r>
              <a:rPr sz="2471" spc="-4" dirty="0">
                <a:latin typeface="Times New Roman"/>
                <a:cs typeface="Times New Roman"/>
              </a:rPr>
              <a:t>keeping irrelevant </a:t>
            </a:r>
            <a:r>
              <a:rPr sz="2471" dirty="0">
                <a:latin typeface="Times New Roman"/>
                <a:cs typeface="Times New Roman"/>
              </a:rPr>
              <a:t> </a:t>
            </a:r>
            <a:r>
              <a:rPr sz="2471" spc="-4" dirty="0">
                <a:latin typeface="Times New Roman"/>
                <a:cs typeface="Times New Roman"/>
              </a:rPr>
              <a:t>attributes</a:t>
            </a:r>
            <a:r>
              <a:rPr sz="2471" spc="-35" dirty="0">
                <a:latin typeface="Times New Roman"/>
                <a:cs typeface="Times New Roman"/>
              </a:rPr>
              <a:t> </a:t>
            </a:r>
            <a:r>
              <a:rPr sz="2471" spc="-4" dirty="0">
                <a:latin typeface="Times New Roman"/>
                <a:cs typeface="Times New Roman"/>
              </a:rPr>
              <a:t>result</a:t>
            </a:r>
            <a:r>
              <a:rPr sz="2471" spc="-9" dirty="0">
                <a:latin typeface="Times New Roman"/>
                <a:cs typeface="Times New Roman"/>
              </a:rPr>
              <a:t> </a:t>
            </a:r>
            <a:r>
              <a:rPr sz="2471" spc="-4" dirty="0">
                <a:latin typeface="Times New Roman"/>
                <a:cs typeface="Times New Roman"/>
              </a:rPr>
              <a:t>in</a:t>
            </a:r>
            <a:r>
              <a:rPr sz="2471" spc="4" dirty="0">
                <a:latin typeface="Times New Roman"/>
                <a:cs typeface="Times New Roman"/>
              </a:rPr>
              <a:t> </a:t>
            </a:r>
            <a:r>
              <a:rPr sz="2471" spc="-4" dirty="0">
                <a:latin typeface="Times New Roman"/>
                <a:cs typeface="Times New Roman"/>
              </a:rPr>
              <a:t>discovered</a:t>
            </a:r>
            <a:r>
              <a:rPr sz="2471" spc="-18" dirty="0">
                <a:latin typeface="Times New Roman"/>
                <a:cs typeface="Times New Roman"/>
              </a:rPr>
              <a:t> </a:t>
            </a:r>
            <a:r>
              <a:rPr sz="2471" spc="-4" dirty="0">
                <a:latin typeface="Times New Roman"/>
                <a:cs typeface="Times New Roman"/>
              </a:rPr>
              <a:t>patterns</a:t>
            </a:r>
            <a:r>
              <a:rPr sz="2471" spc="-9" dirty="0">
                <a:latin typeface="Times New Roman"/>
                <a:cs typeface="Times New Roman"/>
              </a:rPr>
              <a:t> </a:t>
            </a:r>
            <a:r>
              <a:rPr sz="2471" dirty="0">
                <a:latin typeface="Times New Roman"/>
                <a:cs typeface="Times New Roman"/>
              </a:rPr>
              <a:t>of</a:t>
            </a:r>
            <a:r>
              <a:rPr sz="2471" spc="4" dirty="0">
                <a:latin typeface="Times New Roman"/>
                <a:cs typeface="Times New Roman"/>
              </a:rPr>
              <a:t> </a:t>
            </a:r>
            <a:r>
              <a:rPr sz="2471" dirty="0">
                <a:latin typeface="Times New Roman"/>
                <a:cs typeface="Times New Roman"/>
              </a:rPr>
              <a:t>poor</a:t>
            </a:r>
            <a:r>
              <a:rPr sz="2471" spc="4" dirty="0">
                <a:latin typeface="Times New Roman"/>
                <a:cs typeface="Times New Roman"/>
              </a:rPr>
              <a:t> </a:t>
            </a:r>
            <a:r>
              <a:rPr sz="2471" spc="-4" dirty="0">
                <a:latin typeface="Times New Roman"/>
                <a:cs typeface="Times New Roman"/>
              </a:rPr>
              <a:t>quality.</a:t>
            </a:r>
            <a:endParaRPr sz="2471" dirty="0">
              <a:latin typeface="Times New Roman"/>
              <a:cs typeface="Times New Roman"/>
            </a:endParaRPr>
          </a:p>
          <a:p>
            <a:pPr marL="268956" marR="908845" indent="-258309" algn="just">
              <a:spcBef>
                <a:spcPts val="649"/>
              </a:spcBef>
              <a:buClr>
                <a:srgbClr val="0B7A9C"/>
              </a:buClr>
              <a:buSzPct val="75000"/>
              <a:buFont typeface="Lucida Sans Unicode"/>
              <a:buChar char="•"/>
              <a:tabLst>
                <a:tab pos="269516" algn="l"/>
              </a:tabLst>
            </a:pPr>
            <a:r>
              <a:rPr sz="2471" spc="-4" dirty="0">
                <a:latin typeface="Times New Roman"/>
                <a:cs typeface="Times New Roman"/>
              </a:rPr>
              <a:t>In addition, </a:t>
            </a:r>
            <a:r>
              <a:rPr sz="2471" dirty="0">
                <a:latin typeface="Times New Roman"/>
                <a:cs typeface="Times New Roman"/>
              </a:rPr>
              <a:t>the </a:t>
            </a:r>
            <a:r>
              <a:rPr sz="2471" spc="-4" dirty="0">
                <a:latin typeface="Times New Roman"/>
                <a:cs typeface="Times New Roman"/>
              </a:rPr>
              <a:t>added volume </a:t>
            </a:r>
            <a:r>
              <a:rPr sz="2471" dirty="0">
                <a:latin typeface="Times New Roman"/>
                <a:cs typeface="Times New Roman"/>
              </a:rPr>
              <a:t>of </a:t>
            </a:r>
            <a:r>
              <a:rPr sz="2471" spc="-4" dirty="0">
                <a:latin typeface="Times New Roman"/>
                <a:cs typeface="Times New Roman"/>
              </a:rPr>
              <a:t>irrelevant </a:t>
            </a:r>
            <a:r>
              <a:rPr sz="2471" dirty="0">
                <a:latin typeface="Times New Roman"/>
                <a:cs typeface="Times New Roman"/>
              </a:rPr>
              <a:t>or </a:t>
            </a:r>
            <a:r>
              <a:rPr sz="2471" spc="4" dirty="0">
                <a:latin typeface="Times New Roman"/>
                <a:cs typeface="Times New Roman"/>
              </a:rPr>
              <a:t> </a:t>
            </a:r>
            <a:r>
              <a:rPr sz="2471" spc="-4" dirty="0">
                <a:latin typeface="Times New Roman"/>
                <a:cs typeface="Times New Roman"/>
              </a:rPr>
              <a:t>redundant</a:t>
            </a:r>
            <a:r>
              <a:rPr sz="2471" spc="-26" dirty="0">
                <a:latin typeface="Times New Roman"/>
                <a:cs typeface="Times New Roman"/>
              </a:rPr>
              <a:t> </a:t>
            </a:r>
            <a:r>
              <a:rPr sz="2471" spc="-4" dirty="0">
                <a:latin typeface="Times New Roman"/>
                <a:cs typeface="Times New Roman"/>
              </a:rPr>
              <a:t>attributes</a:t>
            </a:r>
            <a:r>
              <a:rPr sz="2471" spc="-22" dirty="0">
                <a:latin typeface="Times New Roman"/>
                <a:cs typeface="Times New Roman"/>
              </a:rPr>
              <a:t> </a:t>
            </a:r>
            <a:r>
              <a:rPr sz="2471" spc="-9" dirty="0">
                <a:latin typeface="Times New Roman"/>
                <a:cs typeface="Times New Roman"/>
              </a:rPr>
              <a:t>can</a:t>
            </a:r>
            <a:r>
              <a:rPr sz="2471" dirty="0">
                <a:latin typeface="Times New Roman"/>
                <a:cs typeface="Times New Roman"/>
              </a:rPr>
              <a:t> </a:t>
            </a:r>
            <a:r>
              <a:rPr sz="2471" b="1" spc="-4" dirty="0">
                <a:latin typeface="Times New Roman"/>
                <a:cs typeface="Times New Roman"/>
              </a:rPr>
              <a:t>slow</a:t>
            </a:r>
            <a:r>
              <a:rPr sz="2471" b="1" spc="-9" dirty="0">
                <a:latin typeface="Times New Roman"/>
                <a:cs typeface="Times New Roman"/>
              </a:rPr>
              <a:t> down</a:t>
            </a:r>
            <a:r>
              <a:rPr sz="2471" b="1" spc="31" dirty="0">
                <a:latin typeface="Times New Roman"/>
                <a:cs typeface="Times New Roman"/>
              </a:rPr>
              <a:t> </a:t>
            </a:r>
            <a:r>
              <a:rPr sz="2471" dirty="0">
                <a:latin typeface="Times New Roman"/>
                <a:cs typeface="Times New Roman"/>
              </a:rPr>
              <a:t>the</a:t>
            </a:r>
            <a:r>
              <a:rPr sz="2471" spc="-4" dirty="0">
                <a:latin typeface="Times New Roman"/>
                <a:cs typeface="Times New Roman"/>
              </a:rPr>
              <a:t> mining </a:t>
            </a:r>
            <a:r>
              <a:rPr sz="2471" spc="-604" dirty="0">
                <a:latin typeface="Times New Roman"/>
                <a:cs typeface="Times New Roman"/>
              </a:rPr>
              <a:t> </a:t>
            </a:r>
            <a:r>
              <a:rPr sz="2471" spc="-4" dirty="0">
                <a:latin typeface="Times New Roman"/>
                <a:cs typeface="Times New Roman"/>
              </a:rPr>
              <a:t>process.</a:t>
            </a:r>
            <a:endParaRPr sz="2471" dirty="0">
              <a:latin typeface="Times New Roman"/>
              <a:cs typeface="Times New Roman"/>
            </a:endParaRPr>
          </a:p>
        </p:txBody>
      </p:sp>
      <p:sp>
        <p:nvSpPr>
          <p:cNvPr id="4" name="Slide Number Placeholder 3">
            <a:extLst>
              <a:ext uri="{FF2B5EF4-FFF2-40B4-BE49-F238E27FC236}">
                <a16:creationId xmlns:a16="http://schemas.microsoft.com/office/drawing/2014/main" id="{7D277A55-0636-4A92-935A-6EED33DC27FF}"/>
              </a:ext>
            </a:extLst>
          </p:cNvPr>
          <p:cNvSpPr>
            <a:spLocks noGrp="1"/>
          </p:cNvSpPr>
          <p:nvPr>
            <p:ph type="sldNum" sz="quarter" idx="12"/>
          </p:nvPr>
        </p:nvSpPr>
        <p:spPr/>
        <p:txBody>
          <a:bodyPr/>
          <a:lstStyle/>
          <a:p>
            <a:fld id="{BE9E9CF8-411C-534F-ACCE-E5CD2A84B69C}" type="slidenum">
              <a:rPr lang="en-US" smtClean="0"/>
              <a:t>76</a:t>
            </a:fld>
            <a:endParaRPr lang="en-US"/>
          </a:p>
        </p:txBody>
      </p:sp>
      <p:sp>
        <p:nvSpPr>
          <p:cNvPr id="5" name="Rectangle 4">
            <a:extLst>
              <a:ext uri="{FF2B5EF4-FFF2-40B4-BE49-F238E27FC236}">
                <a16:creationId xmlns:a16="http://schemas.microsoft.com/office/drawing/2014/main" id="{8DE47E9F-35C7-42C6-8F43-E3249C279779}"/>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D148C87-B9DA-4309-AD87-058321A50C9A}"/>
              </a:ext>
            </a:extLst>
          </p:cNvPr>
          <p:cNvCxnSpPr/>
          <p:nvPr/>
        </p:nvCxnSpPr>
        <p:spPr>
          <a:xfrm>
            <a:off x="154745" y="83260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91F12FD4-9425-429C-A4CC-4FA55CEF41C5}"/>
              </a:ext>
            </a:extLst>
          </p:cNvPr>
          <p:cNvSpPr txBox="1"/>
          <p:nvPr/>
        </p:nvSpPr>
        <p:spPr>
          <a:xfrm>
            <a:off x="529883" y="3594730"/>
            <a:ext cx="10972800" cy="3126746"/>
          </a:xfrm>
          <a:prstGeom prst="rect">
            <a:avLst/>
          </a:prstGeom>
        </p:spPr>
        <p:txBody>
          <a:bodyPr vert="horz" wrap="square" lIns="0" tIns="101974" rIns="0" bIns="0" rtlCol="0">
            <a:spAutoFit/>
          </a:bodyPr>
          <a:lstStyle/>
          <a:p>
            <a:pPr marL="268956" indent="-258309" algn="just">
              <a:spcBef>
                <a:spcPts val="803"/>
              </a:spcBef>
              <a:buClr>
                <a:srgbClr val="0B7A9C"/>
              </a:buClr>
              <a:buSzPct val="75000"/>
              <a:buFont typeface="Lucida Sans Unicode"/>
              <a:buChar char="•"/>
              <a:tabLst>
                <a:tab pos="269516" algn="l"/>
              </a:tabLst>
            </a:pPr>
            <a:r>
              <a:rPr sz="2471" spc="-4" dirty="0">
                <a:solidFill>
                  <a:srgbClr val="FF0000"/>
                </a:solidFill>
                <a:latin typeface="Times New Roman"/>
                <a:cs typeface="Times New Roman"/>
              </a:rPr>
              <a:t>Attribute</a:t>
            </a:r>
            <a:r>
              <a:rPr sz="2471" spc="-31" dirty="0">
                <a:solidFill>
                  <a:srgbClr val="FF0000"/>
                </a:solidFill>
                <a:latin typeface="Times New Roman"/>
                <a:cs typeface="Times New Roman"/>
              </a:rPr>
              <a:t> </a:t>
            </a:r>
            <a:r>
              <a:rPr sz="2471" spc="-4" dirty="0">
                <a:solidFill>
                  <a:srgbClr val="FF0000"/>
                </a:solidFill>
                <a:latin typeface="Times New Roman"/>
                <a:cs typeface="Times New Roman"/>
              </a:rPr>
              <a:t>subset</a:t>
            </a:r>
            <a:r>
              <a:rPr sz="2471" spc="-13" dirty="0">
                <a:solidFill>
                  <a:srgbClr val="FF0000"/>
                </a:solidFill>
                <a:latin typeface="Times New Roman"/>
                <a:cs typeface="Times New Roman"/>
              </a:rPr>
              <a:t> </a:t>
            </a:r>
            <a:r>
              <a:rPr sz="2471" spc="-4" dirty="0">
                <a:solidFill>
                  <a:srgbClr val="FF0000"/>
                </a:solidFill>
                <a:latin typeface="Times New Roman"/>
                <a:cs typeface="Times New Roman"/>
              </a:rPr>
              <a:t>selection</a:t>
            </a:r>
            <a:r>
              <a:rPr sz="2471" spc="-22" dirty="0">
                <a:solidFill>
                  <a:srgbClr val="FF0000"/>
                </a:solidFill>
                <a:latin typeface="Times New Roman"/>
                <a:cs typeface="Times New Roman"/>
              </a:rPr>
              <a:t> </a:t>
            </a:r>
            <a:r>
              <a:rPr sz="2471" spc="-4" dirty="0">
                <a:latin typeface="Times New Roman"/>
                <a:cs typeface="Times New Roman"/>
              </a:rPr>
              <a:t>(feature</a:t>
            </a:r>
            <a:r>
              <a:rPr sz="2471" spc="-9" dirty="0">
                <a:latin typeface="Times New Roman"/>
                <a:cs typeface="Times New Roman"/>
              </a:rPr>
              <a:t> </a:t>
            </a:r>
            <a:r>
              <a:rPr sz="2471" spc="-4" dirty="0">
                <a:latin typeface="Times New Roman"/>
                <a:cs typeface="Times New Roman"/>
              </a:rPr>
              <a:t>selection):</a:t>
            </a:r>
            <a:endParaRPr sz="2471" dirty="0">
              <a:latin typeface="Times New Roman"/>
              <a:cs typeface="Times New Roman"/>
            </a:endParaRPr>
          </a:p>
          <a:p>
            <a:pPr marL="717215" marR="1014186" lvl="1" indent="-302575" algn="just">
              <a:spcBef>
                <a:spcPts val="618"/>
              </a:spcBef>
              <a:buClr>
                <a:srgbClr val="0B7A9C"/>
              </a:buClr>
              <a:buFont typeface="Arial"/>
              <a:buChar char="–"/>
              <a:tabLst>
                <a:tab pos="716654" algn="l"/>
                <a:tab pos="717215" algn="l"/>
              </a:tabLst>
            </a:pPr>
            <a:r>
              <a:rPr sz="2118" spc="-4" dirty="0">
                <a:latin typeface="Times New Roman"/>
                <a:cs typeface="Times New Roman"/>
              </a:rPr>
              <a:t>Reduce</a:t>
            </a:r>
            <a:r>
              <a:rPr sz="2118" spc="-31"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data</a:t>
            </a:r>
            <a:r>
              <a:rPr sz="2118" spc="-26" dirty="0">
                <a:latin typeface="Times New Roman"/>
                <a:cs typeface="Times New Roman"/>
              </a:rPr>
              <a:t> </a:t>
            </a:r>
            <a:r>
              <a:rPr sz="2118" dirty="0">
                <a:latin typeface="Times New Roman"/>
                <a:cs typeface="Times New Roman"/>
              </a:rPr>
              <a:t>set</a:t>
            </a:r>
            <a:r>
              <a:rPr sz="2118" spc="-13" dirty="0">
                <a:latin typeface="Times New Roman"/>
                <a:cs typeface="Times New Roman"/>
              </a:rPr>
              <a:t> </a:t>
            </a:r>
            <a:r>
              <a:rPr sz="2118" dirty="0">
                <a:latin typeface="Times New Roman"/>
                <a:cs typeface="Times New Roman"/>
              </a:rPr>
              <a:t>size</a:t>
            </a:r>
            <a:r>
              <a:rPr sz="2118" spc="-26" dirty="0">
                <a:latin typeface="Times New Roman"/>
                <a:cs typeface="Times New Roman"/>
              </a:rPr>
              <a:t> </a:t>
            </a:r>
            <a:r>
              <a:rPr sz="2118" dirty="0">
                <a:latin typeface="Times New Roman"/>
                <a:cs typeface="Times New Roman"/>
              </a:rPr>
              <a:t>by</a:t>
            </a:r>
            <a:r>
              <a:rPr sz="2118" spc="-4" dirty="0">
                <a:latin typeface="Times New Roman"/>
                <a:cs typeface="Times New Roman"/>
              </a:rPr>
              <a:t> removing</a:t>
            </a:r>
            <a:r>
              <a:rPr sz="2118" spc="-9" dirty="0">
                <a:latin typeface="Times New Roman"/>
                <a:cs typeface="Times New Roman"/>
              </a:rPr>
              <a:t> </a:t>
            </a:r>
            <a:r>
              <a:rPr sz="2118" dirty="0">
                <a:latin typeface="Times New Roman"/>
                <a:cs typeface="Times New Roman"/>
              </a:rPr>
              <a:t>irrelevant</a:t>
            </a:r>
            <a:r>
              <a:rPr sz="2118" spc="-44" dirty="0">
                <a:latin typeface="Times New Roman"/>
                <a:cs typeface="Times New Roman"/>
              </a:rPr>
              <a:t> </a:t>
            </a:r>
            <a:r>
              <a:rPr sz="2118" dirty="0">
                <a:latin typeface="Times New Roman"/>
                <a:cs typeface="Times New Roman"/>
              </a:rPr>
              <a:t>or </a:t>
            </a:r>
            <a:r>
              <a:rPr sz="2118" spc="-516" dirty="0">
                <a:latin typeface="Times New Roman"/>
                <a:cs typeface="Times New Roman"/>
              </a:rPr>
              <a:t> </a:t>
            </a:r>
            <a:r>
              <a:rPr sz="2118" dirty="0">
                <a:latin typeface="Times New Roman"/>
                <a:cs typeface="Times New Roman"/>
              </a:rPr>
              <a:t>redundant</a:t>
            </a:r>
            <a:r>
              <a:rPr sz="2118" spc="-35" dirty="0">
                <a:latin typeface="Times New Roman"/>
                <a:cs typeface="Times New Roman"/>
              </a:rPr>
              <a:t> </a:t>
            </a:r>
            <a:r>
              <a:rPr sz="2118" dirty="0">
                <a:latin typeface="Times New Roman"/>
                <a:cs typeface="Times New Roman"/>
              </a:rPr>
              <a:t>attributes</a:t>
            </a:r>
          </a:p>
          <a:p>
            <a:pPr marL="268956" indent="-258309" algn="just">
              <a:spcBef>
                <a:spcPts val="644"/>
              </a:spcBef>
              <a:buClr>
                <a:srgbClr val="0B7A9C"/>
              </a:buClr>
              <a:buSzPct val="75000"/>
              <a:buFont typeface="Lucida Sans Unicode"/>
              <a:buChar char="•"/>
              <a:tabLst>
                <a:tab pos="269516" algn="l"/>
              </a:tabLst>
            </a:pPr>
            <a:r>
              <a:rPr sz="2471" b="1" spc="-4" dirty="0">
                <a:latin typeface="Times New Roman"/>
                <a:cs typeface="Times New Roman"/>
              </a:rPr>
              <a:t>Goal</a:t>
            </a:r>
            <a:r>
              <a:rPr sz="2471" spc="-4" dirty="0">
                <a:latin typeface="Times New Roman"/>
                <a:cs typeface="Times New Roman"/>
              </a:rPr>
              <a:t>:</a:t>
            </a:r>
            <a:endParaRPr sz="2471" dirty="0">
              <a:latin typeface="Times New Roman"/>
              <a:cs typeface="Times New Roman"/>
            </a:endParaRPr>
          </a:p>
          <a:p>
            <a:pPr marL="717215" marR="4483" lvl="1" indent="-302575" algn="just">
              <a:spcBef>
                <a:spcPts val="618"/>
              </a:spcBef>
              <a:buClr>
                <a:srgbClr val="0B7A9C"/>
              </a:buClr>
              <a:buFont typeface="Arial"/>
              <a:buChar char="–"/>
              <a:tabLst>
                <a:tab pos="716654" algn="l"/>
                <a:tab pos="717215" algn="l"/>
              </a:tabLst>
            </a:pPr>
            <a:r>
              <a:rPr sz="2118" dirty="0">
                <a:latin typeface="Times New Roman"/>
                <a:cs typeface="Times New Roman"/>
              </a:rPr>
              <a:t>select a </a:t>
            </a:r>
            <a:r>
              <a:rPr sz="2118" spc="-9" dirty="0">
                <a:latin typeface="Times New Roman"/>
                <a:cs typeface="Times New Roman"/>
              </a:rPr>
              <a:t>minimum </a:t>
            </a:r>
            <a:r>
              <a:rPr sz="2118" dirty="0">
                <a:latin typeface="Times New Roman"/>
                <a:cs typeface="Times New Roman"/>
              </a:rPr>
              <a:t>set of </a:t>
            </a:r>
            <a:r>
              <a:rPr sz="2118" spc="-4" dirty="0">
                <a:latin typeface="Times New Roman"/>
                <a:cs typeface="Times New Roman"/>
              </a:rPr>
              <a:t>features (attributes) </a:t>
            </a:r>
            <a:r>
              <a:rPr sz="2118" dirty="0">
                <a:latin typeface="Times New Roman"/>
                <a:cs typeface="Times New Roman"/>
              </a:rPr>
              <a:t>such that the </a:t>
            </a:r>
            <a:r>
              <a:rPr sz="2118" spc="4" dirty="0">
                <a:latin typeface="Times New Roman"/>
                <a:cs typeface="Times New Roman"/>
              </a:rPr>
              <a:t> </a:t>
            </a:r>
            <a:r>
              <a:rPr sz="2118" spc="-4" dirty="0">
                <a:latin typeface="Times New Roman"/>
                <a:cs typeface="Times New Roman"/>
              </a:rPr>
              <a:t>probability</a:t>
            </a:r>
            <a:r>
              <a:rPr sz="2118" spc="-49" dirty="0">
                <a:latin typeface="Times New Roman"/>
                <a:cs typeface="Times New Roman"/>
              </a:rPr>
              <a:t> </a:t>
            </a:r>
            <a:r>
              <a:rPr sz="2118" dirty="0">
                <a:latin typeface="Times New Roman"/>
                <a:cs typeface="Times New Roman"/>
              </a:rPr>
              <a:t>distribution</a:t>
            </a:r>
            <a:r>
              <a:rPr sz="2118" spc="-49" dirty="0">
                <a:latin typeface="Times New Roman"/>
                <a:cs typeface="Times New Roman"/>
              </a:rPr>
              <a:t> </a:t>
            </a:r>
            <a:r>
              <a:rPr sz="2118" dirty="0">
                <a:latin typeface="Times New Roman"/>
                <a:cs typeface="Times New Roman"/>
              </a:rPr>
              <a:t>of </a:t>
            </a:r>
            <a:r>
              <a:rPr sz="2118" spc="-4" dirty="0">
                <a:latin typeface="Times New Roman"/>
                <a:cs typeface="Times New Roman"/>
              </a:rPr>
              <a:t>different</a:t>
            </a:r>
            <a:r>
              <a:rPr sz="2118" spc="-22" dirty="0">
                <a:latin typeface="Times New Roman"/>
                <a:cs typeface="Times New Roman"/>
              </a:rPr>
              <a:t> </a:t>
            </a:r>
            <a:r>
              <a:rPr sz="2118" dirty="0">
                <a:latin typeface="Times New Roman"/>
                <a:cs typeface="Times New Roman"/>
              </a:rPr>
              <a:t>classes</a:t>
            </a:r>
            <a:r>
              <a:rPr sz="2118" spc="-26" dirty="0">
                <a:latin typeface="Times New Roman"/>
                <a:cs typeface="Times New Roman"/>
              </a:rPr>
              <a:t> </a:t>
            </a:r>
            <a:r>
              <a:rPr sz="2118" dirty="0">
                <a:latin typeface="Times New Roman"/>
                <a:cs typeface="Times New Roman"/>
              </a:rPr>
              <a:t>given</a:t>
            </a:r>
            <a:r>
              <a:rPr sz="2118" spc="-13"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dirty="0">
                <a:latin typeface="Times New Roman"/>
                <a:cs typeface="Times New Roman"/>
              </a:rPr>
              <a:t>values </a:t>
            </a:r>
            <a:r>
              <a:rPr sz="2118" spc="-516" dirty="0">
                <a:latin typeface="Times New Roman"/>
                <a:cs typeface="Times New Roman"/>
              </a:rPr>
              <a:t> </a:t>
            </a:r>
            <a:r>
              <a:rPr sz="2118" spc="-4" dirty="0">
                <a:latin typeface="Times New Roman"/>
                <a:cs typeface="Times New Roman"/>
              </a:rPr>
              <a:t>for </a:t>
            </a:r>
            <a:r>
              <a:rPr sz="2118" dirty="0">
                <a:latin typeface="Times New Roman"/>
                <a:cs typeface="Times New Roman"/>
              </a:rPr>
              <a:t>those </a:t>
            </a:r>
            <a:r>
              <a:rPr sz="2118" spc="-4" dirty="0">
                <a:latin typeface="Times New Roman"/>
                <a:cs typeface="Times New Roman"/>
              </a:rPr>
              <a:t>features </a:t>
            </a:r>
            <a:r>
              <a:rPr sz="2118" dirty="0">
                <a:latin typeface="Times New Roman"/>
                <a:cs typeface="Times New Roman"/>
              </a:rPr>
              <a:t>is as close as possible to the original </a:t>
            </a:r>
            <a:r>
              <a:rPr sz="2118" spc="4" dirty="0">
                <a:latin typeface="Times New Roman"/>
                <a:cs typeface="Times New Roman"/>
              </a:rPr>
              <a:t> </a:t>
            </a:r>
            <a:r>
              <a:rPr sz="2118" spc="-4" dirty="0">
                <a:latin typeface="Times New Roman"/>
                <a:cs typeface="Times New Roman"/>
              </a:rPr>
              <a:t>distribution</a:t>
            </a:r>
            <a:r>
              <a:rPr sz="2118" spc="-49" dirty="0">
                <a:latin typeface="Times New Roman"/>
                <a:cs typeface="Times New Roman"/>
              </a:rPr>
              <a:t> </a:t>
            </a:r>
            <a:r>
              <a:rPr sz="2118" dirty="0">
                <a:latin typeface="Times New Roman"/>
                <a:cs typeface="Times New Roman"/>
              </a:rPr>
              <a:t>given</a:t>
            </a:r>
            <a:r>
              <a:rPr sz="2118" spc="-13" dirty="0">
                <a:latin typeface="Times New Roman"/>
                <a:cs typeface="Times New Roman"/>
              </a:rPr>
              <a:t> </a:t>
            </a:r>
            <a:r>
              <a:rPr sz="2118" dirty="0">
                <a:latin typeface="Times New Roman"/>
                <a:cs typeface="Times New Roman"/>
              </a:rPr>
              <a:t>the</a:t>
            </a:r>
            <a:r>
              <a:rPr sz="2118" spc="-22" dirty="0">
                <a:latin typeface="Times New Roman"/>
                <a:cs typeface="Times New Roman"/>
              </a:rPr>
              <a:t> </a:t>
            </a:r>
            <a:r>
              <a:rPr sz="2118" dirty="0">
                <a:latin typeface="Times New Roman"/>
                <a:cs typeface="Times New Roman"/>
              </a:rPr>
              <a:t>values</a:t>
            </a:r>
            <a:r>
              <a:rPr sz="2118" spc="-9" dirty="0">
                <a:latin typeface="Times New Roman"/>
                <a:cs typeface="Times New Roman"/>
              </a:rPr>
              <a:t> </a:t>
            </a:r>
            <a:r>
              <a:rPr sz="2118" dirty="0">
                <a:latin typeface="Times New Roman"/>
                <a:cs typeface="Times New Roman"/>
              </a:rPr>
              <a:t>of</a:t>
            </a:r>
            <a:r>
              <a:rPr sz="2118" spc="-9" dirty="0">
                <a:latin typeface="Times New Roman"/>
                <a:cs typeface="Times New Roman"/>
              </a:rPr>
              <a:t> </a:t>
            </a:r>
            <a:r>
              <a:rPr sz="2118" dirty="0">
                <a:latin typeface="Times New Roman"/>
                <a:cs typeface="Times New Roman"/>
              </a:rPr>
              <a:t>all</a:t>
            </a:r>
            <a:r>
              <a:rPr sz="2118" spc="-18" dirty="0">
                <a:latin typeface="Times New Roman"/>
                <a:cs typeface="Times New Roman"/>
              </a:rPr>
              <a:t> </a:t>
            </a:r>
            <a:r>
              <a:rPr sz="2118" spc="-4" dirty="0">
                <a:latin typeface="Times New Roman"/>
                <a:cs typeface="Times New Roman"/>
              </a:rPr>
              <a:t>features</a:t>
            </a:r>
            <a:endParaRPr sz="2118" dirty="0">
              <a:latin typeface="Times New Roman"/>
              <a:cs typeface="Times New Roman"/>
            </a:endParaRPr>
          </a:p>
          <a:p>
            <a:pPr marL="717215" marR="170899" lvl="1" indent="-302575" algn="just">
              <a:spcBef>
                <a:spcPts val="604"/>
              </a:spcBef>
              <a:buClr>
                <a:srgbClr val="0B7A9C"/>
              </a:buClr>
              <a:buFont typeface="Arial"/>
              <a:buChar char="–"/>
              <a:tabLst>
                <a:tab pos="716654" algn="l"/>
                <a:tab pos="717215" algn="l"/>
              </a:tabLst>
            </a:pPr>
            <a:r>
              <a:rPr sz="2118" dirty="0">
                <a:latin typeface="Times New Roman"/>
                <a:cs typeface="Times New Roman"/>
              </a:rPr>
              <a:t>It reduces the </a:t>
            </a:r>
            <a:r>
              <a:rPr sz="2118" spc="-4" dirty="0">
                <a:latin typeface="Times New Roman"/>
                <a:cs typeface="Times New Roman"/>
              </a:rPr>
              <a:t>number </a:t>
            </a:r>
            <a:r>
              <a:rPr sz="2118" dirty="0">
                <a:latin typeface="Times New Roman"/>
                <a:cs typeface="Times New Roman"/>
              </a:rPr>
              <a:t>of attributes appearing in the </a:t>
            </a:r>
            <a:r>
              <a:rPr sz="2118" spc="4" dirty="0">
                <a:latin typeface="Times New Roman"/>
                <a:cs typeface="Times New Roman"/>
              </a:rPr>
              <a:t> </a:t>
            </a:r>
            <a:r>
              <a:rPr sz="2118" dirty="0">
                <a:latin typeface="Times New Roman"/>
                <a:cs typeface="Times New Roman"/>
              </a:rPr>
              <a:t>discovered</a:t>
            </a:r>
            <a:r>
              <a:rPr sz="2118" spc="-49" dirty="0">
                <a:latin typeface="Times New Roman"/>
                <a:cs typeface="Times New Roman"/>
              </a:rPr>
              <a:t> </a:t>
            </a:r>
            <a:r>
              <a:rPr sz="2118" dirty="0">
                <a:latin typeface="Times New Roman"/>
                <a:cs typeface="Times New Roman"/>
              </a:rPr>
              <a:t>patterns,</a:t>
            </a:r>
            <a:r>
              <a:rPr sz="2118" spc="-44" dirty="0">
                <a:latin typeface="Times New Roman"/>
                <a:cs typeface="Times New Roman"/>
              </a:rPr>
              <a:t> </a:t>
            </a:r>
            <a:r>
              <a:rPr sz="2118" dirty="0">
                <a:latin typeface="Times New Roman"/>
                <a:cs typeface="Times New Roman"/>
              </a:rPr>
              <a:t>helping</a:t>
            </a:r>
            <a:r>
              <a:rPr sz="2118" spc="-31" dirty="0">
                <a:latin typeface="Times New Roman"/>
                <a:cs typeface="Times New Roman"/>
              </a:rPr>
              <a:t> </a:t>
            </a:r>
            <a:r>
              <a:rPr sz="2118" dirty="0">
                <a:latin typeface="Times New Roman"/>
                <a:cs typeface="Times New Roman"/>
              </a:rPr>
              <a:t>to</a:t>
            </a:r>
            <a:r>
              <a:rPr sz="2118" spc="-22" dirty="0">
                <a:latin typeface="Times New Roman"/>
                <a:cs typeface="Times New Roman"/>
              </a:rPr>
              <a:t> </a:t>
            </a:r>
            <a:r>
              <a:rPr sz="2118" spc="-4" dirty="0">
                <a:latin typeface="Times New Roman"/>
                <a:cs typeface="Times New Roman"/>
              </a:rPr>
              <a:t>make</a:t>
            </a:r>
            <a:r>
              <a:rPr sz="2118" spc="-13" dirty="0">
                <a:latin typeface="Times New Roman"/>
                <a:cs typeface="Times New Roman"/>
              </a:rPr>
              <a:t> </a:t>
            </a:r>
            <a:r>
              <a:rPr sz="2118" dirty="0">
                <a:latin typeface="Times New Roman"/>
                <a:cs typeface="Times New Roman"/>
              </a:rPr>
              <a:t>the</a:t>
            </a:r>
            <a:r>
              <a:rPr sz="2118" spc="-18" dirty="0">
                <a:latin typeface="Times New Roman"/>
                <a:cs typeface="Times New Roman"/>
              </a:rPr>
              <a:t> </a:t>
            </a:r>
            <a:r>
              <a:rPr sz="2118" dirty="0">
                <a:latin typeface="Times New Roman"/>
                <a:cs typeface="Times New Roman"/>
              </a:rPr>
              <a:t>patterns</a:t>
            </a:r>
            <a:r>
              <a:rPr sz="2118" spc="-40" dirty="0">
                <a:latin typeface="Times New Roman"/>
                <a:cs typeface="Times New Roman"/>
              </a:rPr>
              <a:t> </a:t>
            </a:r>
            <a:r>
              <a:rPr sz="2118" dirty="0">
                <a:latin typeface="Times New Roman"/>
                <a:cs typeface="Times New Roman"/>
              </a:rPr>
              <a:t>easier</a:t>
            </a:r>
            <a:r>
              <a:rPr sz="2118" spc="-26" dirty="0">
                <a:latin typeface="Times New Roman"/>
                <a:cs typeface="Times New Roman"/>
              </a:rPr>
              <a:t> </a:t>
            </a:r>
            <a:r>
              <a:rPr sz="2118" dirty="0">
                <a:latin typeface="Times New Roman"/>
                <a:cs typeface="Times New Roman"/>
              </a:rPr>
              <a:t>to </a:t>
            </a:r>
            <a:r>
              <a:rPr sz="2118" spc="-516" dirty="0">
                <a:latin typeface="Times New Roman"/>
                <a:cs typeface="Times New Roman"/>
              </a:rPr>
              <a:t> </a:t>
            </a:r>
            <a:r>
              <a:rPr sz="2118" dirty="0">
                <a:latin typeface="Times New Roman"/>
                <a:cs typeface="Times New Roman"/>
              </a:rPr>
              <a:t>understand.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347" y="198080"/>
            <a:ext cx="11493305" cy="565313"/>
          </a:xfrm>
          <a:prstGeom prst="rect">
            <a:avLst/>
          </a:prstGeom>
        </p:spPr>
        <p:txBody>
          <a:bodyPr vert="horz" wrap="square" lIns="0" tIns="11206" rIns="0" bIns="0" rtlCol="0" anchor="ctr">
            <a:spAutoFit/>
          </a:bodyPr>
          <a:lstStyle/>
          <a:p>
            <a:pPr marL="11206">
              <a:lnSpc>
                <a:spcPct val="100000"/>
              </a:lnSpc>
              <a:spcBef>
                <a:spcPts val="88"/>
              </a:spcBef>
            </a:pPr>
            <a:r>
              <a:rPr sz="3600" b="1" spc="-4" dirty="0">
                <a:latin typeface="Times New Roman"/>
                <a:cs typeface="Times New Roman"/>
              </a:rPr>
              <a:t>Attribute</a:t>
            </a:r>
            <a:r>
              <a:rPr sz="3600" b="1" spc="-49" dirty="0">
                <a:latin typeface="Times New Roman"/>
                <a:cs typeface="Times New Roman"/>
              </a:rPr>
              <a:t> </a:t>
            </a:r>
            <a:r>
              <a:rPr sz="3600" b="1" spc="-4" dirty="0">
                <a:latin typeface="Times New Roman"/>
                <a:cs typeface="Times New Roman"/>
              </a:rPr>
              <a:t>Subset</a:t>
            </a:r>
            <a:r>
              <a:rPr sz="3600" b="1" spc="-18" dirty="0">
                <a:latin typeface="Times New Roman"/>
                <a:cs typeface="Times New Roman"/>
              </a:rPr>
              <a:t> </a:t>
            </a:r>
            <a:r>
              <a:rPr sz="3600" b="1" dirty="0">
                <a:latin typeface="Times New Roman"/>
                <a:cs typeface="Times New Roman"/>
              </a:rPr>
              <a:t>Selection</a:t>
            </a:r>
          </a:p>
        </p:txBody>
      </p:sp>
      <p:sp>
        <p:nvSpPr>
          <p:cNvPr id="3" name="object 3"/>
          <p:cNvSpPr txBox="1"/>
          <p:nvPr/>
        </p:nvSpPr>
        <p:spPr>
          <a:xfrm>
            <a:off x="162951" y="867284"/>
            <a:ext cx="11569504" cy="2870507"/>
          </a:xfrm>
          <a:prstGeom prst="rect">
            <a:avLst/>
          </a:prstGeom>
        </p:spPr>
        <p:txBody>
          <a:bodyPr vert="horz" wrap="square" lIns="0" tIns="10646" rIns="0" bIns="0" rtlCol="0">
            <a:spAutoFit/>
          </a:bodyPr>
          <a:lstStyle/>
          <a:p>
            <a:pPr marL="291368" marR="866261" indent="-258309" algn="just">
              <a:spcBef>
                <a:spcPts val="84"/>
              </a:spcBef>
              <a:buClr>
                <a:srgbClr val="0B7A9C"/>
              </a:buClr>
              <a:buSzPct val="75000"/>
              <a:buFont typeface="Lucida Sans Unicode"/>
              <a:buChar char="•"/>
              <a:tabLst>
                <a:tab pos="291929" algn="l"/>
              </a:tabLst>
            </a:pPr>
            <a:r>
              <a:rPr sz="2000" spc="-4" dirty="0">
                <a:latin typeface="Times New Roman"/>
                <a:cs typeface="Times New Roman"/>
              </a:rPr>
              <a:t>How </a:t>
            </a:r>
            <a:r>
              <a:rPr sz="2000" spc="-9" dirty="0">
                <a:latin typeface="Times New Roman"/>
                <a:cs typeface="Times New Roman"/>
              </a:rPr>
              <a:t>can </a:t>
            </a:r>
            <a:r>
              <a:rPr sz="2000" spc="-4" dirty="0">
                <a:latin typeface="Times New Roman"/>
                <a:cs typeface="Times New Roman"/>
              </a:rPr>
              <a:t>we find a </a:t>
            </a:r>
            <a:r>
              <a:rPr sz="2000" dirty="0">
                <a:latin typeface="Times New Roman"/>
                <a:cs typeface="Times New Roman"/>
              </a:rPr>
              <a:t>‘good’ </a:t>
            </a:r>
            <a:r>
              <a:rPr sz="2000" spc="-4" dirty="0">
                <a:latin typeface="Times New Roman"/>
                <a:cs typeface="Times New Roman"/>
              </a:rPr>
              <a:t>subset </a:t>
            </a:r>
            <a:r>
              <a:rPr sz="2000" dirty="0">
                <a:latin typeface="Times New Roman"/>
                <a:cs typeface="Times New Roman"/>
              </a:rPr>
              <a:t>of the </a:t>
            </a:r>
            <a:r>
              <a:rPr sz="2000" spc="-4" dirty="0">
                <a:latin typeface="Times New Roman"/>
                <a:cs typeface="Times New Roman"/>
              </a:rPr>
              <a:t>original </a:t>
            </a:r>
            <a:r>
              <a:rPr sz="2000" spc="-604" dirty="0">
                <a:latin typeface="Times New Roman"/>
                <a:cs typeface="Times New Roman"/>
              </a:rPr>
              <a:t> </a:t>
            </a:r>
            <a:r>
              <a:rPr sz="2000" spc="-4" dirty="0">
                <a:latin typeface="Times New Roman"/>
                <a:cs typeface="Times New Roman"/>
              </a:rPr>
              <a:t>attributes?</a:t>
            </a:r>
            <a:endParaRPr sz="2000" dirty="0">
              <a:latin typeface="Times New Roman"/>
              <a:cs typeface="Times New Roman"/>
            </a:endParaRPr>
          </a:p>
          <a:p>
            <a:pPr marL="739628" lvl="1" indent="-302575" algn="just">
              <a:spcBef>
                <a:spcPts val="529"/>
              </a:spcBef>
              <a:buClr>
                <a:srgbClr val="0B7A9C"/>
              </a:buClr>
              <a:buFont typeface="Arial"/>
              <a:buChar char="–"/>
              <a:tabLst>
                <a:tab pos="739628" algn="l"/>
              </a:tabLst>
            </a:pPr>
            <a:r>
              <a:rPr sz="2000" spc="-4" dirty="0">
                <a:latin typeface="Times New Roman"/>
                <a:cs typeface="Times New Roman"/>
              </a:rPr>
              <a:t>For</a:t>
            </a:r>
            <a:r>
              <a:rPr sz="2000" spc="-18" dirty="0">
                <a:latin typeface="Times New Roman"/>
                <a:cs typeface="Times New Roman"/>
              </a:rPr>
              <a:t> </a:t>
            </a:r>
            <a:r>
              <a:rPr sz="2000" i="1" spc="-44" dirty="0">
                <a:latin typeface="Times New Roman"/>
                <a:cs typeface="Times New Roman"/>
              </a:rPr>
              <a:t>n</a:t>
            </a:r>
            <a:r>
              <a:rPr sz="2000" i="1" spc="-26" dirty="0">
                <a:latin typeface="Times New Roman"/>
                <a:cs typeface="Times New Roman"/>
              </a:rPr>
              <a:t> </a:t>
            </a:r>
            <a:r>
              <a:rPr sz="2000" dirty="0">
                <a:latin typeface="Times New Roman"/>
                <a:cs typeface="Times New Roman"/>
              </a:rPr>
              <a:t>attributes,</a:t>
            </a:r>
            <a:r>
              <a:rPr sz="2000" spc="-49" dirty="0">
                <a:latin typeface="Times New Roman"/>
                <a:cs typeface="Times New Roman"/>
              </a:rPr>
              <a:t> </a:t>
            </a:r>
            <a:r>
              <a:rPr sz="2000" dirty="0">
                <a:latin typeface="Times New Roman"/>
                <a:cs typeface="Times New Roman"/>
              </a:rPr>
              <a:t>there</a:t>
            </a:r>
            <a:r>
              <a:rPr sz="2000" spc="-26" dirty="0">
                <a:latin typeface="Times New Roman"/>
                <a:cs typeface="Times New Roman"/>
              </a:rPr>
              <a:t> </a:t>
            </a:r>
            <a:r>
              <a:rPr sz="2000" dirty="0">
                <a:latin typeface="Times New Roman"/>
                <a:cs typeface="Times New Roman"/>
              </a:rPr>
              <a:t>are</a:t>
            </a:r>
            <a:r>
              <a:rPr sz="2000" spc="-13" dirty="0">
                <a:latin typeface="Times New Roman"/>
                <a:cs typeface="Times New Roman"/>
              </a:rPr>
              <a:t> 2</a:t>
            </a:r>
            <a:r>
              <a:rPr sz="2000" i="1" spc="-19" baseline="23569" dirty="0">
                <a:latin typeface="Times New Roman"/>
                <a:cs typeface="Times New Roman"/>
              </a:rPr>
              <a:t>n</a:t>
            </a:r>
            <a:r>
              <a:rPr sz="2000" i="1" spc="231" baseline="23569" dirty="0">
                <a:latin typeface="Times New Roman"/>
                <a:cs typeface="Times New Roman"/>
              </a:rPr>
              <a:t> </a:t>
            </a:r>
            <a:r>
              <a:rPr sz="2000" dirty="0">
                <a:latin typeface="Times New Roman"/>
                <a:cs typeface="Times New Roman"/>
              </a:rPr>
              <a:t>possible</a:t>
            </a:r>
            <a:r>
              <a:rPr sz="2000" spc="-26" dirty="0">
                <a:latin typeface="Times New Roman"/>
                <a:cs typeface="Times New Roman"/>
              </a:rPr>
              <a:t> </a:t>
            </a:r>
            <a:r>
              <a:rPr sz="2000" spc="-4" dirty="0">
                <a:latin typeface="Times New Roman"/>
                <a:cs typeface="Times New Roman"/>
              </a:rPr>
              <a:t>subsets.</a:t>
            </a:r>
            <a:endParaRPr sz="2000" dirty="0">
              <a:latin typeface="Times New Roman"/>
              <a:cs typeface="Times New Roman"/>
            </a:endParaRPr>
          </a:p>
          <a:p>
            <a:pPr marL="739628" marR="359167" lvl="1" indent="-302575" algn="just">
              <a:lnSpc>
                <a:spcPts val="2541"/>
              </a:lnSpc>
              <a:spcBef>
                <a:spcPts val="679"/>
              </a:spcBef>
              <a:buClr>
                <a:srgbClr val="0B7A9C"/>
              </a:buClr>
              <a:buFont typeface="Arial"/>
              <a:buChar char="–"/>
              <a:tabLst>
                <a:tab pos="739628" algn="l"/>
              </a:tabLst>
            </a:pPr>
            <a:r>
              <a:rPr sz="2000" spc="-4" dirty="0">
                <a:latin typeface="Times New Roman"/>
                <a:cs typeface="Times New Roman"/>
              </a:rPr>
              <a:t>An </a:t>
            </a:r>
            <a:r>
              <a:rPr sz="2000" dirty="0">
                <a:latin typeface="Times New Roman"/>
                <a:cs typeface="Times New Roman"/>
              </a:rPr>
              <a:t>exhaustive search </a:t>
            </a:r>
            <a:r>
              <a:rPr sz="2000" spc="-4" dirty="0">
                <a:latin typeface="Times New Roman"/>
                <a:cs typeface="Times New Roman"/>
              </a:rPr>
              <a:t>for </a:t>
            </a:r>
            <a:r>
              <a:rPr sz="2000" dirty="0">
                <a:latin typeface="Times New Roman"/>
                <a:cs typeface="Times New Roman"/>
              </a:rPr>
              <a:t>the </a:t>
            </a:r>
            <a:r>
              <a:rPr sz="2000" spc="-4" dirty="0">
                <a:latin typeface="Times New Roman"/>
                <a:cs typeface="Times New Roman"/>
              </a:rPr>
              <a:t>optimal </a:t>
            </a:r>
            <a:r>
              <a:rPr sz="2000" dirty="0">
                <a:latin typeface="Times New Roman"/>
                <a:cs typeface="Times New Roman"/>
              </a:rPr>
              <a:t>subset of </a:t>
            </a:r>
            <a:r>
              <a:rPr sz="2000" spc="-4" dirty="0">
                <a:latin typeface="Times New Roman"/>
                <a:cs typeface="Times New Roman"/>
              </a:rPr>
              <a:t>attributes </a:t>
            </a:r>
            <a:r>
              <a:rPr sz="2000" spc="-521" dirty="0">
                <a:latin typeface="Times New Roman"/>
                <a:cs typeface="Times New Roman"/>
              </a:rPr>
              <a:t> </a:t>
            </a:r>
            <a:r>
              <a:rPr sz="2000" dirty="0">
                <a:latin typeface="Times New Roman"/>
                <a:cs typeface="Times New Roman"/>
              </a:rPr>
              <a:t>can</a:t>
            </a:r>
            <a:r>
              <a:rPr sz="2000" spc="-26" dirty="0">
                <a:latin typeface="Times New Roman"/>
                <a:cs typeface="Times New Roman"/>
              </a:rPr>
              <a:t> </a:t>
            </a:r>
            <a:r>
              <a:rPr sz="2000" dirty="0">
                <a:latin typeface="Times New Roman"/>
                <a:cs typeface="Times New Roman"/>
              </a:rPr>
              <a:t>be</a:t>
            </a:r>
            <a:r>
              <a:rPr sz="2000" spc="-4" dirty="0">
                <a:latin typeface="Times New Roman"/>
                <a:cs typeface="Times New Roman"/>
              </a:rPr>
              <a:t> prohibitively</a:t>
            </a:r>
            <a:r>
              <a:rPr sz="2000" spc="-49" dirty="0">
                <a:latin typeface="Times New Roman"/>
                <a:cs typeface="Times New Roman"/>
              </a:rPr>
              <a:t> </a:t>
            </a:r>
            <a:r>
              <a:rPr sz="2000" dirty="0">
                <a:latin typeface="Times New Roman"/>
                <a:cs typeface="Times New Roman"/>
              </a:rPr>
              <a:t>expensive,</a:t>
            </a:r>
            <a:r>
              <a:rPr sz="2000" spc="-26" dirty="0">
                <a:latin typeface="Times New Roman"/>
                <a:cs typeface="Times New Roman"/>
              </a:rPr>
              <a:t> </a:t>
            </a:r>
            <a:r>
              <a:rPr sz="2000" dirty="0">
                <a:latin typeface="Times New Roman"/>
                <a:cs typeface="Times New Roman"/>
              </a:rPr>
              <a:t>especially</a:t>
            </a:r>
            <a:r>
              <a:rPr sz="2000" spc="-49" dirty="0">
                <a:latin typeface="Times New Roman"/>
                <a:cs typeface="Times New Roman"/>
              </a:rPr>
              <a:t> </a:t>
            </a:r>
            <a:r>
              <a:rPr sz="2000" dirty="0">
                <a:latin typeface="Times New Roman"/>
                <a:cs typeface="Times New Roman"/>
              </a:rPr>
              <a:t>as</a:t>
            </a:r>
            <a:r>
              <a:rPr sz="2000" spc="-13" dirty="0">
                <a:latin typeface="Times New Roman"/>
                <a:cs typeface="Times New Roman"/>
              </a:rPr>
              <a:t> </a:t>
            </a:r>
            <a:r>
              <a:rPr sz="2000" i="1" spc="-44" dirty="0">
                <a:latin typeface="Times New Roman"/>
                <a:cs typeface="Times New Roman"/>
              </a:rPr>
              <a:t>n</a:t>
            </a:r>
            <a:r>
              <a:rPr sz="2000" i="1" spc="-26" dirty="0">
                <a:latin typeface="Times New Roman"/>
                <a:cs typeface="Times New Roman"/>
              </a:rPr>
              <a:t> </a:t>
            </a:r>
            <a:r>
              <a:rPr sz="2000" dirty="0">
                <a:latin typeface="Times New Roman"/>
                <a:cs typeface="Times New Roman"/>
              </a:rPr>
              <a:t>increase.</a:t>
            </a:r>
          </a:p>
          <a:p>
            <a:pPr marL="739628" marR="200595" lvl="1" indent="-302575" algn="just">
              <a:spcBef>
                <a:spcPts val="521"/>
              </a:spcBef>
              <a:buClr>
                <a:srgbClr val="0B7A9C"/>
              </a:buClr>
              <a:buFont typeface="Arial"/>
              <a:buChar char="–"/>
              <a:tabLst>
                <a:tab pos="739628" algn="l"/>
              </a:tabLst>
            </a:pPr>
            <a:r>
              <a:rPr sz="2000" spc="-4" dirty="0">
                <a:latin typeface="Times New Roman"/>
                <a:cs typeface="Times New Roman"/>
              </a:rPr>
              <a:t>Heuristic</a:t>
            </a:r>
            <a:r>
              <a:rPr sz="2000" spc="-49" dirty="0">
                <a:latin typeface="Times New Roman"/>
                <a:cs typeface="Times New Roman"/>
              </a:rPr>
              <a:t> </a:t>
            </a:r>
            <a:r>
              <a:rPr sz="2000" spc="-4" dirty="0">
                <a:latin typeface="Times New Roman"/>
                <a:cs typeface="Times New Roman"/>
              </a:rPr>
              <a:t>methods </a:t>
            </a:r>
            <a:r>
              <a:rPr sz="2000" dirty="0">
                <a:latin typeface="Times New Roman"/>
                <a:cs typeface="Times New Roman"/>
              </a:rPr>
              <a:t>that</a:t>
            </a:r>
            <a:r>
              <a:rPr sz="2000" spc="-22" dirty="0">
                <a:latin typeface="Times New Roman"/>
                <a:cs typeface="Times New Roman"/>
              </a:rPr>
              <a:t> </a:t>
            </a:r>
            <a:r>
              <a:rPr sz="2000" dirty="0">
                <a:latin typeface="Times New Roman"/>
                <a:cs typeface="Times New Roman"/>
              </a:rPr>
              <a:t>explore</a:t>
            </a:r>
            <a:r>
              <a:rPr sz="2000" spc="-26" dirty="0">
                <a:latin typeface="Times New Roman"/>
                <a:cs typeface="Times New Roman"/>
              </a:rPr>
              <a:t> </a:t>
            </a:r>
            <a:r>
              <a:rPr sz="2000" dirty="0">
                <a:latin typeface="Times New Roman"/>
                <a:cs typeface="Times New Roman"/>
              </a:rPr>
              <a:t>a</a:t>
            </a:r>
            <a:r>
              <a:rPr sz="2000" spc="-4" dirty="0">
                <a:latin typeface="Times New Roman"/>
                <a:cs typeface="Times New Roman"/>
              </a:rPr>
              <a:t> </a:t>
            </a:r>
            <a:r>
              <a:rPr sz="2000" dirty="0">
                <a:latin typeface="Times New Roman"/>
                <a:cs typeface="Times New Roman"/>
              </a:rPr>
              <a:t>reduced</a:t>
            </a:r>
            <a:r>
              <a:rPr sz="2000" spc="-26" dirty="0">
                <a:latin typeface="Times New Roman"/>
                <a:cs typeface="Times New Roman"/>
              </a:rPr>
              <a:t> </a:t>
            </a:r>
            <a:r>
              <a:rPr sz="2000" dirty="0">
                <a:latin typeface="Times New Roman"/>
                <a:cs typeface="Times New Roman"/>
              </a:rPr>
              <a:t>search</a:t>
            </a:r>
            <a:r>
              <a:rPr sz="2000" spc="-18" dirty="0">
                <a:latin typeface="Times New Roman"/>
                <a:cs typeface="Times New Roman"/>
              </a:rPr>
              <a:t> </a:t>
            </a:r>
            <a:r>
              <a:rPr sz="2000" dirty="0">
                <a:latin typeface="Times New Roman"/>
                <a:cs typeface="Times New Roman"/>
              </a:rPr>
              <a:t>space</a:t>
            </a:r>
            <a:r>
              <a:rPr sz="2000" spc="-26" dirty="0">
                <a:latin typeface="Times New Roman"/>
                <a:cs typeface="Times New Roman"/>
              </a:rPr>
              <a:t> </a:t>
            </a:r>
            <a:r>
              <a:rPr sz="2000" dirty="0">
                <a:latin typeface="Times New Roman"/>
                <a:cs typeface="Times New Roman"/>
              </a:rPr>
              <a:t>are </a:t>
            </a:r>
            <a:r>
              <a:rPr sz="2000" spc="-516" dirty="0">
                <a:latin typeface="Times New Roman"/>
                <a:cs typeface="Times New Roman"/>
              </a:rPr>
              <a:t> </a:t>
            </a:r>
            <a:r>
              <a:rPr sz="2000" spc="-4" dirty="0">
                <a:latin typeface="Times New Roman"/>
                <a:cs typeface="Times New Roman"/>
              </a:rPr>
              <a:t>commonly </a:t>
            </a:r>
            <a:r>
              <a:rPr sz="2000" dirty="0">
                <a:latin typeface="Times New Roman"/>
                <a:cs typeface="Times New Roman"/>
              </a:rPr>
              <a:t>used</a:t>
            </a:r>
            <a:r>
              <a:rPr sz="2000" spc="-4" dirty="0">
                <a:latin typeface="Times New Roman"/>
                <a:cs typeface="Times New Roman"/>
              </a:rPr>
              <a:t> for </a:t>
            </a:r>
            <a:r>
              <a:rPr sz="2000" dirty="0">
                <a:latin typeface="Times New Roman"/>
                <a:cs typeface="Times New Roman"/>
              </a:rPr>
              <a:t>attribute</a:t>
            </a:r>
            <a:r>
              <a:rPr sz="2000" spc="-44" dirty="0">
                <a:latin typeface="Times New Roman"/>
                <a:cs typeface="Times New Roman"/>
              </a:rPr>
              <a:t> </a:t>
            </a:r>
            <a:r>
              <a:rPr sz="2000" dirty="0">
                <a:latin typeface="Times New Roman"/>
                <a:cs typeface="Times New Roman"/>
              </a:rPr>
              <a:t>subset</a:t>
            </a:r>
            <a:r>
              <a:rPr sz="2000" spc="-13" dirty="0">
                <a:latin typeface="Times New Roman"/>
                <a:cs typeface="Times New Roman"/>
              </a:rPr>
              <a:t> </a:t>
            </a:r>
            <a:r>
              <a:rPr sz="2000" dirty="0">
                <a:latin typeface="Times New Roman"/>
                <a:cs typeface="Times New Roman"/>
              </a:rPr>
              <a:t>selection.</a:t>
            </a:r>
          </a:p>
          <a:p>
            <a:pPr marL="739628" marR="26896" lvl="1" indent="-302575" algn="just">
              <a:spcBef>
                <a:spcPts val="604"/>
              </a:spcBef>
              <a:buClr>
                <a:srgbClr val="0B7A9C"/>
              </a:buClr>
              <a:buFont typeface="Arial"/>
              <a:buChar char="–"/>
              <a:tabLst>
                <a:tab pos="739628" algn="l"/>
              </a:tabLst>
            </a:pPr>
            <a:r>
              <a:rPr sz="2000" spc="-4" dirty="0">
                <a:latin typeface="Times New Roman"/>
                <a:cs typeface="Times New Roman"/>
              </a:rPr>
              <a:t>These</a:t>
            </a:r>
            <a:r>
              <a:rPr sz="2000" spc="-26" dirty="0">
                <a:latin typeface="Times New Roman"/>
                <a:cs typeface="Times New Roman"/>
              </a:rPr>
              <a:t> </a:t>
            </a:r>
            <a:r>
              <a:rPr sz="2000" spc="-4" dirty="0">
                <a:latin typeface="Times New Roman"/>
                <a:cs typeface="Times New Roman"/>
              </a:rPr>
              <a:t>methods </a:t>
            </a:r>
            <a:r>
              <a:rPr sz="2000" dirty="0">
                <a:latin typeface="Times New Roman"/>
                <a:cs typeface="Times New Roman"/>
              </a:rPr>
              <a:t>are</a:t>
            </a:r>
            <a:r>
              <a:rPr sz="2000" spc="-13" dirty="0">
                <a:latin typeface="Times New Roman"/>
                <a:cs typeface="Times New Roman"/>
              </a:rPr>
              <a:t> </a:t>
            </a:r>
            <a:r>
              <a:rPr sz="2000" dirty="0">
                <a:latin typeface="Times New Roman"/>
                <a:cs typeface="Times New Roman"/>
              </a:rPr>
              <a:t>typically</a:t>
            </a:r>
            <a:r>
              <a:rPr sz="2000" spc="-49" dirty="0">
                <a:latin typeface="Times New Roman"/>
                <a:cs typeface="Times New Roman"/>
              </a:rPr>
              <a:t> </a:t>
            </a:r>
            <a:r>
              <a:rPr sz="2000" dirty="0">
                <a:latin typeface="Times New Roman"/>
                <a:cs typeface="Times New Roman"/>
              </a:rPr>
              <a:t>greedy</a:t>
            </a:r>
            <a:r>
              <a:rPr sz="2000" spc="-18" dirty="0">
                <a:latin typeface="Times New Roman"/>
                <a:cs typeface="Times New Roman"/>
              </a:rPr>
              <a:t> </a:t>
            </a:r>
            <a:r>
              <a:rPr sz="2000" dirty="0">
                <a:latin typeface="Times New Roman"/>
                <a:cs typeface="Times New Roman"/>
              </a:rPr>
              <a:t>in</a:t>
            </a:r>
            <a:r>
              <a:rPr sz="2000" spc="-18" dirty="0">
                <a:latin typeface="Times New Roman"/>
                <a:cs typeface="Times New Roman"/>
              </a:rPr>
              <a:t> </a:t>
            </a:r>
            <a:r>
              <a:rPr sz="2000" dirty="0">
                <a:latin typeface="Times New Roman"/>
                <a:cs typeface="Times New Roman"/>
              </a:rPr>
              <a:t>that,</a:t>
            </a:r>
            <a:r>
              <a:rPr sz="2000" spc="-26" dirty="0">
                <a:latin typeface="Times New Roman"/>
                <a:cs typeface="Times New Roman"/>
              </a:rPr>
              <a:t> </a:t>
            </a:r>
            <a:r>
              <a:rPr sz="2000" spc="-4" dirty="0">
                <a:latin typeface="Times New Roman"/>
                <a:cs typeface="Times New Roman"/>
              </a:rPr>
              <a:t>while</a:t>
            </a:r>
            <a:r>
              <a:rPr sz="2000" spc="-13" dirty="0">
                <a:latin typeface="Times New Roman"/>
                <a:cs typeface="Times New Roman"/>
              </a:rPr>
              <a:t> </a:t>
            </a:r>
            <a:r>
              <a:rPr sz="2000" dirty="0">
                <a:latin typeface="Times New Roman"/>
                <a:cs typeface="Times New Roman"/>
              </a:rPr>
              <a:t>searching </a:t>
            </a:r>
            <a:r>
              <a:rPr sz="2000" spc="-516" dirty="0">
                <a:latin typeface="Times New Roman"/>
                <a:cs typeface="Times New Roman"/>
              </a:rPr>
              <a:t> </a:t>
            </a:r>
            <a:r>
              <a:rPr sz="2000" dirty="0">
                <a:latin typeface="Times New Roman"/>
                <a:cs typeface="Times New Roman"/>
              </a:rPr>
              <a:t>through attribute space, they </a:t>
            </a:r>
            <a:r>
              <a:rPr sz="2000" spc="-4" dirty="0">
                <a:latin typeface="Times New Roman"/>
                <a:cs typeface="Times New Roman"/>
              </a:rPr>
              <a:t>always make what </a:t>
            </a:r>
            <a:r>
              <a:rPr sz="2000" dirty="0">
                <a:latin typeface="Times New Roman"/>
                <a:cs typeface="Times New Roman"/>
              </a:rPr>
              <a:t>looks to be </a:t>
            </a:r>
            <a:r>
              <a:rPr sz="2000" spc="-516" dirty="0">
                <a:latin typeface="Times New Roman"/>
                <a:cs typeface="Times New Roman"/>
              </a:rPr>
              <a:t> </a:t>
            </a:r>
            <a:r>
              <a:rPr sz="2000" dirty="0">
                <a:latin typeface="Times New Roman"/>
                <a:cs typeface="Times New Roman"/>
              </a:rPr>
              <a:t>the</a:t>
            </a:r>
            <a:r>
              <a:rPr sz="2000" spc="-26" dirty="0">
                <a:latin typeface="Times New Roman"/>
                <a:cs typeface="Times New Roman"/>
              </a:rPr>
              <a:t> </a:t>
            </a:r>
            <a:r>
              <a:rPr sz="2000" dirty="0">
                <a:latin typeface="Times New Roman"/>
                <a:cs typeface="Times New Roman"/>
              </a:rPr>
              <a:t>best</a:t>
            </a:r>
            <a:r>
              <a:rPr sz="2000" spc="-9" dirty="0">
                <a:latin typeface="Times New Roman"/>
                <a:cs typeface="Times New Roman"/>
              </a:rPr>
              <a:t> </a:t>
            </a:r>
            <a:r>
              <a:rPr sz="2000" dirty="0">
                <a:latin typeface="Times New Roman"/>
                <a:cs typeface="Times New Roman"/>
              </a:rPr>
              <a:t>choice</a:t>
            </a:r>
            <a:r>
              <a:rPr sz="2000" spc="-31" dirty="0">
                <a:latin typeface="Times New Roman"/>
                <a:cs typeface="Times New Roman"/>
              </a:rPr>
              <a:t> </a:t>
            </a:r>
            <a:r>
              <a:rPr sz="2000" dirty="0">
                <a:latin typeface="Times New Roman"/>
                <a:cs typeface="Times New Roman"/>
              </a:rPr>
              <a:t>at</a:t>
            </a:r>
            <a:r>
              <a:rPr sz="2000" spc="-13" dirty="0">
                <a:latin typeface="Times New Roman"/>
                <a:cs typeface="Times New Roman"/>
              </a:rPr>
              <a:t> </a:t>
            </a:r>
            <a:r>
              <a:rPr sz="2000" dirty="0">
                <a:latin typeface="Times New Roman"/>
                <a:cs typeface="Times New Roman"/>
              </a:rPr>
              <a:t>the</a:t>
            </a:r>
            <a:r>
              <a:rPr sz="2000" spc="-9" dirty="0">
                <a:latin typeface="Times New Roman"/>
                <a:cs typeface="Times New Roman"/>
              </a:rPr>
              <a:t> </a:t>
            </a:r>
            <a:r>
              <a:rPr sz="2000" spc="-4" dirty="0">
                <a:latin typeface="Times New Roman"/>
                <a:cs typeface="Times New Roman"/>
              </a:rPr>
              <a:t>time.</a:t>
            </a:r>
            <a:endParaRPr sz="2000" dirty="0">
              <a:latin typeface="Times New Roman"/>
              <a:cs typeface="Times New Roman"/>
            </a:endParaRPr>
          </a:p>
          <a:p>
            <a:pPr marL="739628" marR="531187" lvl="1" indent="-302575" algn="just">
              <a:spcBef>
                <a:spcPts val="613"/>
              </a:spcBef>
              <a:buClr>
                <a:srgbClr val="0B7A9C"/>
              </a:buClr>
              <a:buFont typeface="Arial"/>
              <a:buChar char="–"/>
              <a:tabLst>
                <a:tab pos="739628" algn="l"/>
              </a:tabLst>
            </a:pPr>
            <a:r>
              <a:rPr sz="2000" spc="-4" dirty="0">
                <a:latin typeface="Times New Roman"/>
                <a:cs typeface="Times New Roman"/>
              </a:rPr>
              <a:t>Such</a:t>
            </a:r>
            <a:r>
              <a:rPr sz="2000" spc="-18" dirty="0">
                <a:latin typeface="Times New Roman"/>
                <a:cs typeface="Times New Roman"/>
              </a:rPr>
              <a:t> </a:t>
            </a:r>
            <a:r>
              <a:rPr sz="2000" dirty="0">
                <a:latin typeface="Times New Roman"/>
                <a:cs typeface="Times New Roman"/>
              </a:rPr>
              <a:t>greedy</a:t>
            </a:r>
            <a:r>
              <a:rPr sz="2000" spc="-18" dirty="0">
                <a:latin typeface="Times New Roman"/>
                <a:cs typeface="Times New Roman"/>
              </a:rPr>
              <a:t> </a:t>
            </a:r>
            <a:r>
              <a:rPr sz="2000" spc="-4" dirty="0">
                <a:latin typeface="Times New Roman"/>
                <a:cs typeface="Times New Roman"/>
              </a:rPr>
              <a:t>methods</a:t>
            </a:r>
            <a:r>
              <a:rPr sz="2000" dirty="0">
                <a:latin typeface="Times New Roman"/>
                <a:cs typeface="Times New Roman"/>
              </a:rPr>
              <a:t> are</a:t>
            </a:r>
            <a:r>
              <a:rPr sz="2000" spc="-13" dirty="0">
                <a:latin typeface="Times New Roman"/>
                <a:cs typeface="Times New Roman"/>
              </a:rPr>
              <a:t> </a:t>
            </a:r>
            <a:r>
              <a:rPr sz="2000" spc="-4" dirty="0">
                <a:latin typeface="Times New Roman"/>
                <a:cs typeface="Times New Roman"/>
              </a:rPr>
              <a:t>effective</a:t>
            </a:r>
            <a:r>
              <a:rPr sz="2000" spc="-26" dirty="0">
                <a:latin typeface="Times New Roman"/>
                <a:cs typeface="Times New Roman"/>
              </a:rPr>
              <a:t> </a:t>
            </a:r>
            <a:r>
              <a:rPr sz="2000" dirty="0">
                <a:latin typeface="Times New Roman"/>
                <a:cs typeface="Times New Roman"/>
              </a:rPr>
              <a:t>in</a:t>
            </a:r>
            <a:r>
              <a:rPr sz="2000" spc="-13" dirty="0">
                <a:latin typeface="Times New Roman"/>
                <a:cs typeface="Times New Roman"/>
              </a:rPr>
              <a:t> </a:t>
            </a:r>
            <a:r>
              <a:rPr sz="2000" dirty="0">
                <a:latin typeface="Times New Roman"/>
                <a:cs typeface="Times New Roman"/>
              </a:rPr>
              <a:t>practice</a:t>
            </a:r>
            <a:r>
              <a:rPr sz="2000" spc="-49" dirty="0">
                <a:latin typeface="Times New Roman"/>
                <a:cs typeface="Times New Roman"/>
              </a:rPr>
              <a:t> </a:t>
            </a:r>
            <a:r>
              <a:rPr sz="2000" dirty="0">
                <a:latin typeface="Times New Roman"/>
                <a:cs typeface="Times New Roman"/>
              </a:rPr>
              <a:t>and</a:t>
            </a:r>
            <a:r>
              <a:rPr sz="2000" spc="-4" dirty="0">
                <a:latin typeface="Times New Roman"/>
                <a:cs typeface="Times New Roman"/>
              </a:rPr>
              <a:t> </a:t>
            </a:r>
            <a:r>
              <a:rPr sz="2000" spc="-9" dirty="0">
                <a:latin typeface="Times New Roman"/>
                <a:cs typeface="Times New Roman"/>
              </a:rPr>
              <a:t>may </a:t>
            </a:r>
            <a:r>
              <a:rPr sz="2000" spc="-516" dirty="0">
                <a:latin typeface="Times New Roman"/>
                <a:cs typeface="Times New Roman"/>
              </a:rPr>
              <a:t> </a:t>
            </a:r>
            <a:r>
              <a:rPr sz="2000" spc="-4" dirty="0">
                <a:latin typeface="Times New Roman"/>
                <a:cs typeface="Times New Roman"/>
              </a:rPr>
              <a:t>come</a:t>
            </a:r>
            <a:r>
              <a:rPr sz="2000" spc="-13" dirty="0">
                <a:latin typeface="Times New Roman"/>
                <a:cs typeface="Times New Roman"/>
              </a:rPr>
              <a:t> </a:t>
            </a:r>
            <a:r>
              <a:rPr sz="2000" dirty="0">
                <a:latin typeface="Times New Roman"/>
                <a:cs typeface="Times New Roman"/>
              </a:rPr>
              <a:t>close</a:t>
            </a:r>
            <a:r>
              <a:rPr sz="2000" spc="-9" dirty="0">
                <a:latin typeface="Times New Roman"/>
                <a:cs typeface="Times New Roman"/>
              </a:rPr>
              <a:t> </a:t>
            </a:r>
            <a:r>
              <a:rPr sz="2000" dirty="0">
                <a:latin typeface="Times New Roman"/>
                <a:cs typeface="Times New Roman"/>
              </a:rPr>
              <a:t>to</a:t>
            </a:r>
            <a:r>
              <a:rPr sz="2000" spc="-18" dirty="0">
                <a:latin typeface="Times New Roman"/>
                <a:cs typeface="Times New Roman"/>
              </a:rPr>
              <a:t> </a:t>
            </a:r>
            <a:r>
              <a:rPr sz="2000" spc="-4" dirty="0">
                <a:latin typeface="Times New Roman"/>
                <a:cs typeface="Times New Roman"/>
              </a:rPr>
              <a:t>estimating</a:t>
            </a:r>
            <a:r>
              <a:rPr sz="2000" spc="-35" dirty="0">
                <a:latin typeface="Times New Roman"/>
                <a:cs typeface="Times New Roman"/>
              </a:rPr>
              <a:t> </a:t>
            </a:r>
            <a:r>
              <a:rPr sz="2000" dirty="0">
                <a:latin typeface="Times New Roman"/>
                <a:cs typeface="Times New Roman"/>
              </a:rPr>
              <a:t>an</a:t>
            </a:r>
            <a:r>
              <a:rPr sz="2000" spc="-4" dirty="0">
                <a:latin typeface="Times New Roman"/>
                <a:cs typeface="Times New Roman"/>
              </a:rPr>
              <a:t> optimal</a:t>
            </a:r>
            <a:r>
              <a:rPr sz="2000" spc="-18" dirty="0">
                <a:latin typeface="Times New Roman"/>
                <a:cs typeface="Times New Roman"/>
              </a:rPr>
              <a:t> </a:t>
            </a:r>
            <a:r>
              <a:rPr sz="2000" dirty="0">
                <a:latin typeface="Times New Roman"/>
                <a:cs typeface="Times New Roman"/>
              </a:rPr>
              <a:t>solution.</a:t>
            </a:r>
          </a:p>
        </p:txBody>
      </p:sp>
      <p:sp>
        <p:nvSpPr>
          <p:cNvPr id="4" name="Slide Number Placeholder 3">
            <a:extLst>
              <a:ext uri="{FF2B5EF4-FFF2-40B4-BE49-F238E27FC236}">
                <a16:creationId xmlns:a16="http://schemas.microsoft.com/office/drawing/2014/main" id="{E99333F1-770E-477A-9992-74E56370E96C}"/>
              </a:ext>
            </a:extLst>
          </p:cNvPr>
          <p:cNvSpPr>
            <a:spLocks noGrp="1"/>
          </p:cNvSpPr>
          <p:nvPr>
            <p:ph type="sldNum" sz="quarter" idx="12"/>
          </p:nvPr>
        </p:nvSpPr>
        <p:spPr/>
        <p:txBody>
          <a:bodyPr/>
          <a:lstStyle/>
          <a:p>
            <a:fld id="{BE9E9CF8-411C-534F-ACCE-E5CD2A84B69C}" type="slidenum">
              <a:rPr lang="en-US" smtClean="0"/>
              <a:t>77</a:t>
            </a:fld>
            <a:endParaRPr lang="en-US"/>
          </a:p>
        </p:txBody>
      </p:sp>
      <p:sp>
        <p:nvSpPr>
          <p:cNvPr id="5" name="Rectangle 4">
            <a:extLst>
              <a:ext uri="{FF2B5EF4-FFF2-40B4-BE49-F238E27FC236}">
                <a16:creationId xmlns:a16="http://schemas.microsoft.com/office/drawing/2014/main" id="{077C0B6A-DFF8-41A8-9ADE-E68123FD45E7}"/>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52C3E2C-C06D-4B61-B9F5-416480E3BDEC}"/>
              </a:ext>
            </a:extLst>
          </p:cNvPr>
          <p:cNvCxnSpPr/>
          <p:nvPr/>
        </p:nvCxnSpPr>
        <p:spPr>
          <a:xfrm>
            <a:off x="152399" y="80572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F9756D15-4D5E-4B1E-81A7-25A8FD2AB1D6}"/>
              </a:ext>
            </a:extLst>
          </p:cNvPr>
          <p:cNvSpPr txBox="1"/>
          <p:nvPr/>
        </p:nvSpPr>
        <p:spPr>
          <a:xfrm>
            <a:off x="590843" y="3503227"/>
            <a:ext cx="11149818" cy="3279802"/>
          </a:xfrm>
          <a:prstGeom prst="rect">
            <a:avLst/>
          </a:prstGeom>
        </p:spPr>
        <p:txBody>
          <a:bodyPr vert="horz" wrap="square" lIns="0" tIns="101974" rIns="0" bIns="0" rtlCol="0">
            <a:spAutoFit/>
          </a:bodyPr>
          <a:lstStyle/>
          <a:p>
            <a:pPr marL="268956" indent="-258309" algn="just">
              <a:spcBef>
                <a:spcPts val="803"/>
              </a:spcBef>
              <a:buClr>
                <a:srgbClr val="0B7A9C"/>
              </a:buClr>
              <a:buSzPct val="75000"/>
              <a:buFont typeface="Lucida Sans Unicode"/>
              <a:buChar char="•"/>
              <a:tabLst>
                <a:tab pos="269516" algn="l"/>
              </a:tabLst>
            </a:pPr>
            <a:r>
              <a:rPr sz="2471" spc="-4" dirty="0">
                <a:solidFill>
                  <a:srgbClr val="FF0000"/>
                </a:solidFill>
                <a:latin typeface="Times New Roman"/>
                <a:cs typeface="Times New Roman"/>
              </a:rPr>
              <a:t>Heuristic</a:t>
            </a:r>
            <a:r>
              <a:rPr sz="2471" spc="-57" dirty="0">
                <a:solidFill>
                  <a:srgbClr val="FF0000"/>
                </a:solidFill>
                <a:latin typeface="Times New Roman"/>
                <a:cs typeface="Times New Roman"/>
              </a:rPr>
              <a:t> </a:t>
            </a:r>
            <a:r>
              <a:rPr sz="2471" spc="-4" dirty="0">
                <a:solidFill>
                  <a:srgbClr val="FF0000"/>
                </a:solidFill>
                <a:latin typeface="Times New Roman"/>
                <a:cs typeface="Times New Roman"/>
              </a:rPr>
              <a:t>methods</a:t>
            </a:r>
            <a:r>
              <a:rPr sz="2471" spc="-4" dirty="0">
                <a:latin typeface="Times New Roman"/>
                <a:cs typeface="Times New Roman"/>
              </a:rPr>
              <a:t>:</a:t>
            </a:r>
            <a:endParaRPr sz="2471" dirty="0">
              <a:latin typeface="Times New Roman"/>
              <a:cs typeface="Times New Roman"/>
            </a:endParaRPr>
          </a:p>
          <a:p>
            <a:pPr marL="871840" lvl="1" indent="-457200" algn="just">
              <a:spcBef>
                <a:spcPts val="618"/>
              </a:spcBef>
              <a:buClr>
                <a:srgbClr val="0B7A9C"/>
              </a:buClr>
              <a:buFont typeface="+mj-lt"/>
              <a:buAutoNum type="arabicPeriod"/>
              <a:tabLst>
                <a:tab pos="716654" algn="l"/>
                <a:tab pos="717215" algn="l"/>
              </a:tabLst>
            </a:pPr>
            <a:r>
              <a:rPr sz="2118" spc="-4" dirty="0">
                <a:latin typeface="Times New Roman"/>
                <a:cs typeface="Times New Roman"/>
              </a:rPr>
              <a:t>Step-wise</a:t>
            </a:r>
            <a:r>
              <a:rPr sz="2118" spc="-35" dirty="0">
                <a:latin typeface="Times New Roman"/>
                <a:cs typeface="Times New Roman"/>
              </a:rPr>
              <a:t> </a:t>
            </a:r>
            <a:r>
              <a:rPr sz="2118" spc="-4" dirty="0">
                <a:latin typeface="Times New Roman"/>
                <a:cs typeface="Times New Roman"/>
              </a:rPr>
              <a:t>forward</a:t>
            </a:r>
            <a:r>
              <a:rPr sz="2118" spc="-13" dirty="0">
                <a:latin typeface="Times New Roman"/>
                <a:cs typeface="Times New Roman"/>
              </a:rPr>
              <a:t> </a:t>
            </a:r>
            <a:r>
              <a:rPr sz="2118" dirty="0">
                <a:latin typeface="Times New Roman"/>
                <a:cs typeface="Times New Roman"/>
              </a:rPr>
              <a:t>selection</a:t>
            </a:r>
          </a:p>
          <a:p>
            <a:pPr marL="871840" lvl="1" indent="-457200" algn="just">
              <a:spcBef>
                <a:spcPts val="613"/>
              </a:spcBef>
              <a:buClr>
                <a:srgbClr val="0B7A9C"/>
              </a:buClr>
              <a:buFont typeface="+mj-lt"/>
              <a:buAutoNum type="arabicPeriod"/>
              <a:tabLst>
                <a:tab pos="716654" algn="l"/>
                <a:tab pos="717215" algn="l"/>
              </a:tabLst>
            </a:pPr>
            <a:r>
              <a:rPr sz="2118" spc="-4" dirty="0">
                <a:latin typeface="Times New Roman"/>
                <a:cs typeface="Times New Roman"/>
              </a:rPr>
              <a:t>Step-wise</a:t>
            </a:r>
            <a:r>
              <a:rPr sz="2118" spc="-22" dirty="0">
                <a:latin typeface="Times New Roman"/>
                <a:cs typeface="Times New Roman"/>
              </a:rPr>
              <a:t> </a:t>
            </a:r>
            <a:r>
              <a:rPr sz="2118" spc="-4" dirty="0">
                <a:latin typeface="Times New Roman"/>
                <a:cs typeface="Times New Roman"/>
              </a:rPr>
              <a:t>backward</a:t>
            </a:r>
            <a:r>
              <a:rPr sz="2118" spc="-9" dirty="0">
                <a:latin typeface="Times New Roman"/>
                <a:cs typeface="Times New Roman"/>
              </a:rPr>
              <a:t> </a:t>
            </a:r>
            <a:r>
              <a:rPr sz="2118" spc="-4" dirty="0">
                <a:latin typeface="Times New Roman"/>
                <a:cs typeface="Times New Roman"/>
              </a:rPr>
              <a:t>elimination</a:t>
            </a:r>
            <a:endParaRPr sz="2118" dirty="0">
              <a:latin typeface="Times New Roman"/>
              <a:cs typeface="Times New Roman"/>
            </a:endParaRPr>
          </a:p>
          <a:p>
            <a:pPr marL="871840" lvl="1" indent="-457200" algn="just">
              <a:spcBef>
                <a:spcPts val="604"/>
              </a:spcBef>
              <a:buClr>
                <a:srgbClr val="0B7A9C"/>
              </a:buClr>
              <a:buFont typeface="+mj-lt"/>
              <a:buAutoNum type="arabicPeriod"/>
              <a:tabLst>
                <a:tab pos="716654" algn="l"/>
                <a:tab pos="717215" algn="l"/>
              </a:tabLst>
            </a:pPr>
            <a:r>
              <a:rPr sz="2118" spc="-4" dirty="0">
                <a:latin typeface="Times New Roman"/>
                <a:cs typeface="Times New Roman"/>
              </a:rPr>
              <a:t>Combining</a:t>
            </a:r>
            <a:r>
              <a:rPr sz="2118" spc="-13" dirty="0">
                <a:latin typeface="Times New Roman"/>
                <a:cs typeface="Times New Roman"/>
              </a:rPr>
              <a:t> </a:t>
            </a:r>
            <a:r>
              <a:rPr sz="2118" spc="-4" dirty="0">
                <a:latin typeface="Times New Roman"/>
                <a:cs typeface="Times New Roman"/>
              </a:rPr>
              <a:t>forward</a:t>
            </a:r>
            <a:r>
              <a:rPr sz="2118" spc="4" dirty="0">
                <a:latin typeface="Times New Roman"/>
                <a:cs typeface="Times New Roman"/>
              </a:rPr>
              <a:t> </a:t>
            </a:r>
            <a:r>
              <a:rPr sz="2118" dirty="0">
                <a:latin typeface="Times New Roman"/>
                <a:cs typeface="Times New Roman"/>
              </a:rPr>
              <a:t>selection</a:t>
            </a:r>
            <a:r>
              <a:rPr sz="2118" spc="-35" dirty="0">
                <a:latin typeface="Times New Roman"/>
                <a:cs typeface="Times New Roman"/>
              </a:rPr>
              <a:t> </a:t>
            </a:r>
            <a:r>
              <a:rPr sz="2118" dirty="0">
                <a:latin typeface="Times New Roman"/>
                <a:cs typeface="Times New Roman"/>
              </a:rPr>
              <a:t>and</a:t>
            </a:r>
            <a:r>
              <a:rPr sz="2118" spc="-9" dirty="0">
                <a:latin typeface="Times New Roman"/>
                <a:cs typeface="Times New Roman"/>
              </a:rPr>
              <a:t> </a:t>
            </a:r>
            <a:r>
              <a:rPr sz="2118" spc="-4" dirty="0">
                <a:latin typeface="Times New Roman"/>
                <a:cs typeface="Times New Roman"/>
              </a:rPr>
              <a:t>backward</a:t>
            </a:r>
            <a:r>
              <a:rPr sz="2118" spc="-13" dirty="0">
                <a:latin typeface="Times New Roman"/>
                <a:cs typeface="Times New Roman"/>
              </a:rPr>
              <a:t> </a:t>
            </a:r>
            <a:r>
              <a:rPr sz="2118" spc="-4" dirty="0">
                <a:latin typeface="Times New Roman"/>
                <a:cs typeface="Times New Roman"/>
              </a:rPr>
              <a:t>elimination</a:t>
            </a:r>
            <a:endParaRPr sz="2118" dirty="0">
              <a:latin typeface="Times New Roman"/>
              <a:cs typeface="Times New Roman"/>
            </a:endParaRPr>
          </a:p>
          <a:p>
            <a:pPr marL="871840" lvl="1" indent="-457200" algn="just">
              <a:spcBef>
                <a:spcPts val="604"/>
              </a:spcBef>
              <a:buClr>
                <a:srgbClr val="0B7A9C"/>
              </a:buClr>
              <a:buFont typeface="+mj-lt"/>
              <a:buAutoNum type="arabicPeriod"/>
              <a:tabLst>
                <a:tab pos="716654" algn="l"/>
                <a:tab pos="717215" algn="l"/>
              </a:tabLst>
            </a:pPr>
            <a:r>
              <a:rPr sz="2118" spc="-4" dirty="0">
                <a:latin typeface="Times New Roman"/>
                <a:cs typeface="Times New Roman"/>
              </a:rPr>
              <a:t>Decision-tree</a:t>
            </a:r>
            <a:r>
              <a:rPr sz="2118" spc="-62" dirty="0">
                <a:latin typeface="Times New Roman"/>
                <a:cs typeface="Times New Roman"/>
              </a:rPr>
              <a:t> </a:t>
            </a:r>
            <a:r>
              <a:rPr sz="2118" dirty="0">
                <a:latin typeface="Times New Roman"/>
                <a:cs typeface="Times New Roman"/>
              </a:rPr>
              <a:t>induction</a:t>
            </a:r>
          </a:p>
          <a:p>
            <a:pPr marL="268956" marR="428088" indent="-258309" algn="just">
              <a:spcBef>
                <a:spcPts val="1324"/>
              </a:spcBef>
              <a:buClr>
                <a:srgbClr val="0B7A9C"/>
              </a:buClr>
              <a:buSzPct val="75000"/>
              <a:buFont typeface="Lucida Sans Unicode"/>
              <a:buChar char="•"/>
              <a:tabLst>
                <a:tab pos="269516" algn="l"/>
              </a:tabLst>
            </a:pPr>
            <a:r>
              <a:rPr sz="2118" spc="-4" dirty="0">
                <a:latin typeface="Times New Roman"/>
                <a:cs typeface="Times New Roman"/>
              </a:rPr>
              <a:t>The</a:t>
            </a:r>
            <a:r>
              <a:rPr sz="2118" spc="-26" dirty="0">
                <a:latin typeface="Times New Roman"/>
                <a:cs typeface="Times New Roman"/>
              </a:rPr>
              <a:t> </a:t>
            </a:r>
            <a:r>
              <a:rPr sz="2118" dirty="0">
                <a:latin typeface="Times New Roman"/>
                <a:cs typeface="Times New Roman"/>
              </a:rPr>
              <a:t>“best”</a:t>
            </a:r>
            <a:r>
              <a:rPr sz="2118" spc="-22" dirty="0">
                <a:latin typeface="Times New Roman"/>
                <a:cs typeface="Times New Roman"/>
              </a:rPr>
              <a:t> </a:t>
            </a:r>
            <a:r>
              <a:rPr sz="2118" dirty="0">
                <a:latin typeface="Times New Roman"/>
                <a:cs typeface="Times New Roman"/>
              </a:rPr>
              <a:t>(and</a:t>
            </a:r>
            <a:r>
              <a:rPr sz="2118" spc="-4" dirty="0">
                <a:latin typeface="Times New Roman"/>
                <a:cs typeface="Times New Roman"/>
              </a:rPr>
              <a:t> “worst”)</a:t>
            </a:r>
            <a:r>
              <a:rPr sz="2118" spc="-18" dirty="0">
                <a:latin typeface="Times New Roman"/>
                <a:cs typeface="Times New Roman"/>
              </a:rPr>
              <a:t> </a:t>
            </a:r>
            <a:r>
              <a:rPr sz="2118" dirty="0">
                <a:latin typeface="Times New Roman"/>
                <a:cs typeface="Times New Roman"/>
              </a:rPr>
              <a:t>attributes</a:t>
            </a:r>
            <a:r>
              <a:rPr sz="2118" spc="-49" dirty="0">
                <a:latin typeface="Times New Roman"/>
                <a:cs typeface="Times New Roman"/>
              </a:rPr>
              <a:t> </a:t>
            </a:r>
            <a:r>
              <a:rPr sz="2118" dirty="0">
                <a:latin typeface="Times New Roman"/>
                <a:cs typeface="Times New Roman"/>
              </a:rPr>
              <a:t>are</a:t>
            </a:r>
            <a:r>
              <a:rPr sz="2118" spc="-9" dirty="0">
                <a:latin typeface="Times New Roman"/>
                <a:cs typeface="Times New Roman"/>
              </a:rPr>
              <a:t> </a:t>
            </a:r>
            <a:r>
              <a:rPr sz="2118" dirty="0">
                <a:latin typeface="Times New Roman"/>
                <a:cs typeface="Times New Roman"/>
              </a:rPr>
              <a:t>typically</a:t>
            </a:r>
            <a:r>
              <a:rPr sz="2118" spc="-44" dirty="0">
                <a:latin typeface="Times New Roman"/>
                <a:cs typeface="Times New Roman"/>
              </a:rPr>
              <a:t> </a:t>
            </a:r>
            <a:r>
              <a:rPr sz="2118" spc="-4" dirty="0">
                <a:latin typeface="Times New Roman"/>
                <a:cs typeface="Times New Roman"/>
              </a:rPr>
              <a:t>determined </a:t>
            </a:r>
            <a:r>
              <a:rPr sz="2118" spc="-516" dirty="0">
                <a:latin typeface="Times New Roman"/>
                <a:cs typeface="Times New Roman"/>
              </a:rPr>
              <a:t> </a:t>
            </a:r>
            <a:r>
              <a:rPr sz="2118" dirty="0">
                <a:latin typeface="Times New Roman"/>
                <a:cs typeface="Times New Roman"/>
              </a:rPr>
              <a:t>using:</a:t>
            </a:r>
          </a:p>
          <a:p>
            <a:pPr marL="717215" marR="4483" lvl="1" indent="-302575" algn="just">
              <a:lnSpc>
                <a:spcPts val="2118"/>
              </a:lnSpc>
              <a:spcBef>
                <a:spcPts val="644"/>
              </a:spcBef>
              <a:buClr>
                <a:srgbClr val="0B7A9C"/>
              </a:buClr>
              <a:buFont typeface="Arial"/>
              <a:buChar char="–"/>
              <a:tabLst>
                <a:tab pos="716654" algn="l"/>
                <a:tab pos="717215" algn="l"/>
              </a:tabLst>
            </a:pPr>
            <a:r>
              <a:rPr sz="1765" dirty="0">
                <a:latin typeface="Times New Roman"/>
                <a:cs typeface="Times New Roman"/>
              </a:rPr>
              <a:t>the</a:t>
            </a:r>
            <a:r>
              <a:rPr sz="1765" spc="-22" dirty="0">
                <a:latin typeface="Times New Roman"/>
                <a:cs typeface="Times New Roman"/>
              </a:rPr>
              <a:t> </a:t>
            </a:r>
            <a:r>
              <a:rPr sz="1765" spc="-4" dirty="0">
                <a:latin typeface="Times New Roman"/>
                <a:cs typeface="Times New Roman"/>
              </a:rPr>
              <a:t>tests</a:t>
            </a:r>
            <a:r>
              <a:rPr sz="1765" spc="-13" dirty="0">
                <a:latin typeface="Times New Roman"/>
                <a:cs typeface="Times New Roman"/>
              </a:rPr>
              <a:t> </a:t>
            </a:r>
            <a:r>
              <a:rPr sz="1765" dirty="0">
                <a:latin typeface="Times New Roman"/>
                <a:cs typeface="Times New Roman"/>
              </a:rPr>
              <a:t>of</a:t>
            </a:r>
            <a:r>
              <a:rPr sz="1765" spc="-13" dirty="0">
                <a:latin typeface="Times New Roman"/>
                <a:cs typeface="Times New Roman"/>
              </a:rPr>
              <a:t> </a:t>
            </a:r>
            <a:r>
              <a:rPr sz="1853" b="1" i="1" spc="-9" dirty="0">
                <a:latin typeface="Times New Roman"/>
                <a:cs typeface="Times New Roman"/>
              </a:rPr>
              <a:t>statistical</a:t>
            </a:r>
            <a:r>
              <a:rPr sz="1853" b="1" i="1" spc="-75" dirty="0">
                <a:latin typeface="Times New Roman"/>
                <a:cs typeface="Times New Roman"/>
              </a:rPr>
              <a:t> </a:t>
            </a:r>
            <a:r>
              <a:rPr sz="1853" b="1" i="1" spc="-35" dirty="0">
                <a:latin typeface="Times New Roman"/>
                <a:cs typeface="Times New Roman"/>
              </a:rPr>
              <a:t>significance</a:t>
            </a:r>
            <a:r>
              <a:rPr sz="1765" spc="-35" dirty="0">
                <a:latin typeface="Times New Roman"/>
                <a:cs typeface="Times New Roman"/>
              </a:rPr>
              <a:t>, </a:t>
            </a:r>
            <a:r>
              <a:rPr sz="1765" dirty="0">
                <a:latin typeface="Times New Roman"/>
                <a:cs typeface="Times New Roman"/>
              </a:rPr>
              <a:t>which</a:t>
            </a:r>
            <a:r>
              <a:rPr sz="1765" spc="-9" dirty="0">
                <a:latin typeface="Times New Roman"/>
                <a:cs typeface="Times New Roman"/>
              </a:rPr>
              <a:t> </a:t>
            </a:r>
            <a:r>
              <a:rPr sz="1765" spc="-4" dirty="0">
                <a:latin typeface="Times New Roman"/>
                <a:cs typeface="Times New Roman"/>
              </a:rPr>
              <a:t>assume</a:t>
            </a:r>
            <a:r>
              <a:rPr sz="1765" spc="-9" dirty="0">
                <a:latin typeface="Times New Roman"/>
                <a:cs typeface="Times New Roman"/>
              </a:rPr>
              <a:t> </a:t>
            </a:r>
            <a:r>
              <a:rPr sz="1765" spc="-4" dirty="0">
                <a:latin typeface="Times New Roman"/>
                <a:cs typeface="Times New Roman"/>
              </a:rPr>
              <a:t>that</a:t>
            </a:r>
            <a:r>
              <a:rPr sz="1765" spc="-22" dirty="0">
                <a:latin typeface="Times New Roman"/>
                <a:cs typeface="Times New Roman"/>
              </a:rPr>
              <a:t> </a:t>
            </a:r>
            <a:r>
              <a:rPr sz="1765" dirty="0">
                <a:latin typeface="Times New Roman"/>
                <a:cs typeface="Times New Roman"/>
              </a:rPr>
              <a:t>the</a:t>
            </a:r>
            <a:r>
              <a:rPr sz="1765" spc="-4" dirty="0">
                <a:latin typeface="Times New Roman"/>
                <a:cs typeface="Times New Roman"/>
              </a:rPr>
              <a:t> attributes</a:t>
            </a:r>
            <a:r>
              <a:rPr sz="1765" spc="-26" dirty="0">
                <a:latin typeface="Times New Roman"/>
                <a:cs typeface="Times New Roman"/>
              </a:rPr>
              <a:t> </a:t>
            </a:r>
            <a:r>
              <a:rPr sz="1765" dirty="0">
                <a:latin typeface="Times New Roman"/>
                <a:cs typeface="Times New Roman"/>
              </a:rPr>
              <a:t>are </a:t>
            </a:r>
            <a:r>
              <a:rPr sz="1765" spc="-427" dirty="0">
                <a:latin typeface="Times New Roman"/>
                <a:cs typeface="Times New Roman"/>
              </a:rPr>
              <a:t> </a:t>
            </a:r>
            <a:r>
              <a:rPr sz="1765" dirty="0">
                <a:latin typeface="Times New Roman"/>
                <a:cs typeface="Times New Roman"/>
              </a:rPr>
              <a:t>independent</a:t>
            </a:r>
            <a:r>
              <a:rPr sz="1765" spc="-62" dirty="0">
                <a:latin typeface="Times New Roman"/>
                <a:cs typeface="Times New Roman"/>
              </a:rPr>
              <a:t> </a:t>
            </a:r>
            <a:r>
              <a:rPr sz="1765" dirty="0">
                <a:latin typeface="Times New Roman"/>
                <a:cs typeface="Times New Roman"/>
              </a:rPr>
              <a:t>of</a:t>
            </a:r>
            <a:r>
              <a:rPr sz="1765" spc="-18" dirty="0">
                <a:latin typeface="Times New Roman"/>
                <a:cs typeface="Times New Roman"/>
              </a:rPr>
              <a:t> </a:t>
            </a:r>
            <a:r>
              <a:rPr sz="1765" spc="4" dirty="0">
                <a:latin typeface="Times New Roman"/>
                <a:cs typeface="Times New Roman"/>
              </a:rPr>
              <a:t>one</a:t>
            </a:r>
            <a:r>
              <a:rPr sz="1765" spc="-9" dirty="0">
                <a:latin typeface="Times New Roman"/>
                <a:cs typeface="Times New Roman"/>
              </a:rPr>
              <a:t> </a:t>
            </a:r>
            <a:r>
              <a:rPr sz="1765" dirty="0">
                <a:latin typeface="Times New Roman"/>
                <a:cs typeface="Times New Roman"/>
              </a:rPr>
              <a:t>another.</a:t>
            </a:r>
          </a:p>
          <a:p>
            <a:pPr marL="717215" marR="583297" lvl="1" indent="-302575" algn="just">
              <a:lnSpc>
                <a:spcPts val="2118"/>
              </a:lnSpc>
              <a:spcBef>
                <a:spcPts val="574"/>
              </a:spcBef>
              <a:buClr>
                <a:srgbClr val="0B7A9C"/>
              </a:buClr>
              <a:buFont typeface="Arial"/>
              <a:buChar char="–"/>
              <a:tabLst>
                <a:tab pos="716654" algn="l"/>
                <a:tab pos="717215" algn="l"/>
              </a:tabLst>
            </a:pPr>
            <a:r>
              <a:rPr sz="1765" dirty="0">
                <a:latin typeface="Times New Roman"/>
                <a:cs typeface="Times New Roman"/>
              </a:rPr>
              <a:t>the </a:t>
            </a:r>
            <a:r>
              <a:rPr sz="1853" b="1" i="1" spc="-18" dirty="0">
                <a:latin typeface="Times New Roman"/>
                <a:cs typeface="Times New Roman"/>
              </a:rPr>
              <a:t>information </a:t>
            </a:r>
            <a:r>
              <a:rPr sz="1853" b="1" i="1" spc="-40" dirty="0">
                <a:latin typeface="Times New Roman"/>
                <a:cs typeface="Times New Roman"/>
              </a:rPr>
              <a:t>gain </a:t>
            </a:r>
            <a:r>
              <a:rPr sz="1765" spc="-4" dirty="0">
                <a:latin typeface="Times New Roman"/>
                <a:cs typeface="Times New Roman"/>
              </a:rPr>
              <a:t>measure </a:t>
            </a:r>
            <a:r>
              <a:rPr sz="1765" dirty="0">
                <a:latin typeface="Times New Roman"/>
                <a:cs typeface="Times New Roman"/>
              </a:rPr>
              <a:t>used </a:t>
            </a:r>
            <a:r>
              <a:rPr sz="1765" spc="-4" dirty="0">
                <a:latin typeface="Times New Roman"/>
                <a:cs typeface="Times New Roman"/>
              </a:rPr>
              <a:t>in </a:t>
            </a:r>
            <a:r>
              <a:rPr sz="1765" dirty="0">
                <a:latin typeface="Times New Roman"/>
                <a:cs typeface="Times New Roman"/>
              </a:rPr>
              <a:t>building </a:t>
            </a:r>
            <a:r>
              <a:rPr sz="1765" spc="-4" dirty="0">
                <a:latin typeface="Times New Roman"/>
                <a:cs typeface="Times New Roman"/>
              </a:rPr>
              <a:t>decision trees </a:t>
            </a:r>
            <a:r>
              <a:rPr sz="1765" dirty="0">
                <a:latin typeface="Times New Roman"/>
                <a:cs typeface="Times New Roman"/>
              </a:rPr>
              <a:t>for </a:t>
            </a:r>
            <a:r>
              <a:rPr sz="1765" spc="-432" dirty="0">
                <a:latin typeface="Times New Roman"/>
                <a:cs typeface="Times New Roman"/>
              </a:rPr>
              <a:t> </a:t>
            </a:r>
            <a:r>
              <a:rPr sz="1765" spc="-4" dirty="0">
                <a:latin typeface="Times New Roman"/>
                <a:cs typeface="Times New Roman"/>
              </a:rPr>
              <a:t>classification.</a:t>
            </a:r>
            <a:endParaRPr sz="1765" dirty="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608" y="260581"/>
            <a:ext cx="11648049" cy="565313"/>
          </a:xfrm>
          <a:prstGeom prst="rect">
            <a:avLst/>
          </a:prstGeom>
        </p:spPr>
        <p:txBody>
          <a:bodyPr vert="horz" wrap="square" lIns="0" tIns="11206" rIns="0" bIns="0" rtlCol="0" anchor="ctr">
            <a:spAutoFit/>
          </a:bodyPr>
          <a:lstStyle/>
          <a:p>
            <a:pPr marL="11206">
              <a:lnSpc>
                <a:spcPct val="100000"/>
              </a:lnSpc>
              <a:spcBef>
                <a:spcPts val="88"/>
              </a:spcBef>
            </a:pPr>
            <a:r>
              <a:rPr sz="3600" b="1" spc="-4" dirty="0">
                <a:latin typeface="Times New Roman"/>
                <a:cs typeface="Times New Roman"/>
              </a:rPr>
              <a:t>Attribute</a:t>
            </a:r>
            <a:r>
              <a:rPr sz="3600" b="1" spc="-49" dirty="0">
                <a:latin typeface="Times New Roman"/>
                <a:cs typeface="Times New Roman"/>
              </a:rPr>
              <a:t> </a:t>
            </a:r>
            <a:r>
              <a:rPr sz="3600" b="1" spc="-4" dirty="0">
                <a:latin typeface="Times New Roman"/>
                <a:cs typeface="Times New Roman"/>
              </a:rPr>
              <a:t>Subset</a:t>
            </a:r>
            <a:r>
              <a:rPr sz="3600" b="1" spc="-18" dirty="0">
                <a:latin typeface="Times New Roman"/>
                <a:cs typeface="Times New Roman"/>
              </a:rPr>
              <a:t> </a:t>
            </a:r>
            <a:r>
              <a:rPr sz="3600" b="1" dirty="0">
                <a:latin typeface="Times New Roman"/>
                <a:cs typeface="Times New Roman"/>
              </a:rPr>
              <a:t>Selection</a:t>
            </a:r>
          </a:p>
        </p:txBody>
      </p:sp>
      <p:sp>
        <p:nvSpPr>
          <p:cNvPr id="3" name="object 3"/>
          <p:cNvSpPr txBox="1"/>
          <p:nvPr/>
        </p:nvSpPr>
        <p:spPr>
          <a:xfrm>
            <a:off x="427857" y="825894"/>
            <a:ext cx="5628669" cy="2285441"/>
          </a:xfrm>
          <a:prstGeom prst="rect">
            <a:avLst/>
          </a:prstGeom>
        </p:spPr>
        <p:txBody>
          <a:bodyPr vert="horz" wrap="square" lIns="0" tIns="98051" rIns="0" bIns="0" rtlCol="0">
            <a:spAutoFit/>
          </a:bodyPr>
          <a:lstStyle/>
          <a:p>
            <a:pPr marL="268956" indent="-258309">
              <a:spcBef>
                <a:spcPts val="772"/>
              </a:spcBef>
              <a:buClr>
                <a:srgbClr val="0B7A9C"/>
              </a:buClr>
              <a:buSzPct val="75000"/>
              <a:buFont typeface="Lucida Sans Unicode"/>
              <a:buChar char="•"/>
              <a:tabLst>
                <a:tab pos="269516" algn="l"/>
              </a:tabLst>
            </a:pPr>
            <a:r>
              <a:rPr sz="2118" spc="-4" dirty="0">
                <a:solidFill>
                  <a:srgbClr val="FF0000"/>
                </a:solidFill>
                <a:latin typeface="Times New Roman"/>
                <a:cs typeface="Times New Roman"/>
              </a:rPr>
              <a:t>Stepwise</a:t>
            </a:r>
            <a:r>
              <a:rPr sz="2118" spc="-35" dirty="0">
                <a:solidFill>
                  <a:srgbClr val="FF0000"/>
                </a:solidFill>
                <a:latin typeface="Times New Roman"/>
                <a:cs typeface="Times New Roman"/>
              </a:rPr>
              <a:t> </a:t>
            </a:r>
            <a:r>
              <a:rPr sz="2118" spc="-4" dirty="0">
                <a:solidFill>
                  <a:srgbClr val="FF0000"/>
                </a:solidFill>
                <a:latin typeface="Times New Roman"/>
                <a:cs typeface="Times New Roman"/>
              </a:rPr>
              <a:t>forward</a:t>
            </a:r>
            <a:r>
              <a:rPr sz="2118" spc="-13" dirty="0">
                <a:solidFill>
                  <a:srgbClr val="FF0000"/>
                </a:solidFill>
                <a:latin typeface="Times New Roman"/>
                <a:cs typeface="Times New Roman"/>
              </a:rPr>
              <a:t> </a:t>
            </a:r>
            <a:r>
              <a:rPr sz="2118" dirty="0">
                <a:solidFill>
                  <a:srgbClr val="FF0000"/>
                </a:solidFill>
                <a:latin typeface="Times New Roman"/>
                <a:cs typeface="Times New Roman"/>
              </a:rPr>
              <a:t>selection</a:t>
            </a:r>
            <a:r>
              <a:rPr sz="2118" dirty="0">
                <a:latin typeface="Times New Roman"/>
                <a:cs typeface="Times New Roman"/>
              </a:rPr>
              <a:t>:</a:t>
            </a:r>
          </a:p>
          <a:p>
            <a:pPr marL="717215" lvl="1" indent="-302575">
              <a:spcBef>
                <a:spcPts val="574"/>
              </a:spcBef>
              <a:buClr>
                <a:srgbClr val="0B7A9C"/>
              </a:buClr>
              <a:buFont typeface="Arial"/>
              <a:buChar char="–"/>
              <a:tabLst>
                <a:tab pos="716654" algn="l"/>
                <a:tab pos="717215" algn="l"/>
              </a:tabLst>
            </a:pPr>
            <a:r>
              <a:rPr sz="1765" dirty="0">
                <a:latin typeface="Times New Roman"/>
                <a:cs typeface="Times New Roman"/>
              </a:rPr>
              <a:t>The</a:t>
            </a:r>
            <a:r>
              <a:rPr sz="1765" spc="-22" dirty="0">
                <a:latin typeface="Times New Roman"/>
                <a:cs typeface="Times New Roman"/>
              </a:rPr>
              <a:t> </a:t>
            </a:r>
            <a:r>
              <a:rPr sz="1765" dirty="0">
                <a:latin typeface="Times New Roman"/>
                <a:cs typeface="Times New Roman"/>
              </a:rPr>
              <a:t>procedure</a:t>
            </a:r>
            <a:r>
              <a:rPr sz="1765" spc="-49" dirty="0">
                <a:latin typeface="Times New Roman"/>
                <a:cs typeface="Times New Roman"/>
              </a:rPr>
              <a:t> </a:t>
            </a:r>
            <a:r>
              <a:rPr sz="1765" spc="-4" dirty="0">
                <a:latin typeface="Times New Roman"/>
                <a:cs typeface="Times New Roman"/>
              </a:rPr>
              <a:t>starts</a:t>
            </a:r>
            <a:r>
              <a:rPr sz="1765" spc="-13" dirty="0">
                <a:latin typeface="Times New Roman"/>
                <a:cs typeface="Times New Roman"/>
              </a:rPr>
              <a:t> </a:t>
            </a:r>
            <a:r>
              <a:rPr sz="1765" spc="-4" dirty="0">
                <a:latin typeface="Times New Roman"/>
                <a:cs typeface="Times New Roman"/>
              </a:rPr>
              <a:t>with</a:t>
            </a:r>
            <a:r>
              <a:rPr sz="1765" dirty="0">
                <a:latin typeface="Times New Roman"/>
                <a:cs typeface="Times New Roman"/>
              </a:rPr>
              <a:t> </a:t>
            </a:r>
            <a:r>
              <a:rPr sz="1765" spc="-4" dirty="0">
                <a:latin typeface="Times New Roman"/>
                <a:cs typeface="Times New Roman"/>
              </a:rPr>
              <a:t>an</a:t>
            </a:r>
            <a:r>
              <a:rPr sz="1765" spc="-13" dirty="0">
                <a:latin typeface="Times New Roman"/>
                <a:cs typeface="Times New Roman"/>
              </a:rPr>
              <a:t> </a:t>
            </a:r>
            <a:r>
              <a:rPr sz="1765" spc="-4" dirty="0">
                <a:latin typeface="Times New Roman"/>
                <a:cs typeface="Times New Roman"/>
              </a:rPr>
              <a:t>empty</a:t>
            </a:r>
            <a:r>
              <a:rPr sz="1765" spc="13" dirty="0">
                <a:latin typeface="Times New Roman"/>
                <a:cs typeface="Times New Roman"/>
              </a:rPr>
              <a:t> </a:t>
            </a:r>
            <a:r>
              <a:rPr sz="1765" spc="-4" dirty="0">
                <a:latin typeface="Times New Roman"/>
                <a:cs typeface="Times New Roman"/>
              </a:rPr>
              <a:t>set</a:t>
            </a:r>
            <a:r>
              <a:rPr sz="1765" spc="-9" dirty="0">
                <a:latin typeface="Times New Roman"/>
                <a:cs typeface="Times New Roman"/>
              </a:rPr>
              <a:t> </a:t>
            </a:r>
            <a:r>
              <a:rPr sz="1765" dirty="0">
                <a:latin typeface="Times New Roman"/>
                <a:cs typeface="Times New Roman"/>
              </a:rPr>
              <a:t>of</a:t>
            </a:r>
            <a:r>
              <a:rPr sz="1765" spc="-13" dirty="0">
                <a:latin typeface="Times New Roman"/>
                <a:cs typeface="Times New Roman"/>
              </a:rPr>
              <a:t> </a:t>
            </a:r>
            <a:r>
              <a:rPr sz="1765" spc="-4" dirty="0">
                <a:latin typeface="Times New Roman"/>
                <a:cs typeface="Times New Roman"/>
              </a:rPr>
              <a:t>attributes</a:t>
            </a:r>
            <a:r>
              <a:rPr sz="1765" spc="-40" dirty="0">
                <a:latin typeface="Times New Roman"/>
                <a:cs typeface="Times New Roman"/>
              </a:rPr>
              <a:t> </a:t>
            </a:r>
            <a:r>
              <a:rPr sz="1765" spc="-4" dirty="0">
                <a:latin typeface="Times New Roman"/>
                <a:cs typeface="Times New Roman"/>
              </a:rPr>
              <a:t>as</a:t>
            </a:r>
            <a:r>
              <a:rPr sz="1765" spc="4" dirty="0">
                <a:latin typeface="Times New Roman"/>
                <a:cs typeface="Times New Roman"/>
              </a:rPr>
              <a:t> </a:t>
            </a:r>
            <a:r>
              <a:rPr sz="1765" dirty="0">
                <a:latin typeface="Times New Roman"/>
                <a:cs typeface="Times New Roman"/>
              </a:rPr>
              <a:t>the</a:t>
            </a:r>
            <a:r>
              <a:rPr sz="1765" spc="-18" dirty="0">
                <a:latin typeface="Times New Roman"/>
                <a:cs typeface="Times New Roman"/>
              </a:rPr>
              <a:t> </a:t>
            </a:r>
            <a:r>
              <a:rPr sz="1765" dirty="0">
                <a:latin typeface="Times New Roman"/>
                <a:cs typeface="Times New Roman"/>
              </a:rPr>
              <a:t>reduced</a:t>
            </a:r>
            <a:r>
              <a:rPr sz="1765" spc="-22" dirty="0">
                <a:latin typeface="Times New Roman"/>
                <a:cs typeface="Times New Roman"/>
              </a:rPr>
              <a:t> </a:t>
            </a:r>
            <a:r>
              <a:rPr sz="1765" spc="-4" dirty="0">
                <a:latin typeface="Times New Roman"/>
                <a:cs typeface="Times New Roman"/>
              </a:rPr>
              <a:t>set.</a:t>
            </a:r>
            <a:endParaRPr sz="1765" dirty="0">
              <a:latin typeface="Times New Roman"/>
              <a:cs typeface="Times New Roman"/>
            </a:endParaRPr>
          </a:p>
          <a:p>
            <a:pPr marL="717215" lvl="1" indent="-302575">
              <a:spcBef>
                <a:spcPts val="574"/>
              </a:spcBef>
              <a:buClr>
                <a:srgbClr val="0B7A9C"/>
              </a:buClr>
              <a:buFont typeface="Arial"/>
              <a:buChar char="–"/>
              <a:tabLst>
                <a:tab pos="716654" algn="l"/>
                <a:tab pos="717215" algn="l"/>
              </a:tabLst>
            </a:pPr>
            <a:r>
              <a:rPr sz="1765" spc="-4" dirty="0">
                <a:latin typeface="Times New Roman"/>
                <a:cs typeface="Times New Roman"/>
              </a:rPr>
              <a:t>First:</a:t>
            </a:r>
            <a:r>
              <a:rPr sz="1765" spc="-40" dirty="0">
                <a:latin typeface="Times New Roman"/>
                <a:cs typeface="Times New Roman"/>
              </a:rPr>
              <a:t> </a:t>
            </a:r>
            <a:r>
              <a:rPr sz="1765" dirty="0">
                <a:latin typeface="Times New Roman"/>
                <a:cs typeface="Times New Roman"/>
              </a:rPr>
              <a:t>The</a:t>
            </a:r>
            <a:r>
              <a:rPr sz="1765" spc="-9" dirty="0">
                <a:latin typeface="Times New Roman"/>
                <a:cs typeface="Times New Roman"/>
              </a:rPr>
              <a:t> </a:t>
            </a:r>
            <a:r>
              <a:rPr sz="1765" dirty="0">
                <a:latin typeface="Times New Roman"/>
                <a:cs typeface="Times New Roman"/>
              </a:rPr>
              <a:t>best</a:t>
            </a:r>
            <a:r>
              <a:rPr sz="1765" spc="-26" dirty="0">
                <a:latin typeface="Times New Roman"/>
                <a:cs typeface="Times New Roman"/>
              </a:rPr>
              <a:t> </a:t>
            </a:r>
            <a:r>
              <a:rPr sz="1765" spc="-4" dirty="0">
                <a:latin typeface="Times New Roman"/>
                <a:cs typeface="Times New Roman"/>
              </a:rPr>
              <a:t>single-feature</a:t>
            </a:r>
            <a:r>
              <a:rPr sz="1765" spc="-57" dirty="0">
                <a:latin typeface="Times New Roman"/>
                <a:cs typeface="Times New Roman"/>
              </a:rPr>
              <a:t> </a:t>
            </a:r>
            <a:r>
              <a:rPr sz="1765" spc="-4" dirty="0">
                <a:latin typeface="Times New Roman"/>
                <a:cs typeface="Times New Roman"/>
              </a:rPr>
              <a:t>is</a:t>
            </a:r>
            <a:r>
              <a:rPr sz="1765" spc="-9" dirty="0">
                <a:latin typeface="Times New Roman"/>
                <a:cs typeface="Times New Roman"/>
              </a:rPr>
              <a:t> </a:t>
            </a:r>
            <a:r>
              <a:rPr sz="1765" dirty="0">
                <a:latin typeface="Times New Roman"/>
                <a:cs typeface="Times New Roman"/>
              </a:rPr>
              <a:t>picked.</a:t>
            </a:r>
          </a:p>
          <a:p>
            <a:pPr marL="717215" marR="208441" lvl="1" indent="-302575">
              <a:spcBef>
                <a:spcPts val="560"/>
              </a:spcBef>
              <a:buClr>
                <a:srgbClr val="0B7A9C"/>
              </a:buClr>
              <a:buFont typeface="Arial"/>
              <a:buChar char="–"/>
              <a:tabLst>
                <a:tab pos="716654" algn="l"/>
                <a:tab pos="717215" algn="l"/>
              </a:tabLst>
            </a:pPr>
            <a:r>
              <a:rPr sz="1765" dirty="0">
                <a:latin typeface="Times New Roman"/>
                <a:cs typeface="Times New Roman"/>
              </a:rPr>
              <a:t>Next:</a:t>
            </a:r>
            <a:r>
              <a:rPr sz="1765" spc="-35" dirty="0">
                <a:latin typeface="Times New Roman"/>
                <a:cs typeface="Times New Roman"/>
              </a:rPr>
              <a:t> </a:t>
            </a:r>
            <a:r>
              <a:rPr sz="1765" dirty="0">
                <a:latin typeface="Times New Roman"/>
                <a:cs typeface="Times New Roman"/>
              </a:rPr>
              <a:t>At</a:t>
            </a:r>
            <a:r>
              <a:rPr sz="1765" spc="-4" dirty="0">
                <a:latin typeface="Times New Roman"/>
                <a:cs typeface="Times New Roman"/>
              </a:rPr>
              <a:t> each</a:t>
            </a:r>
            <a:r>
              <a:rPr sz="1765" dirty="0">
                <a:latin typeface="Times New Roman"/>
                <a:cs typeface="Times New Roman"/>
              </a:rPr>
              <a:t> subsequent</a:t>
            </a:r>
            <a:r>
              <a:rPr sz="1765" spc="-44" dirty="0">
                <a:latin typeface="Times New Roman"/>
                <a:cs typeface="Times New Roman"/>
              </a:rPr>
              <a:t> </a:t>
            </a:r>
            <a:r>
              <a:rPr sz="1765" spc="-4" dirty="0">
                <a:latin typeface="Times New Roman"/>
                <a:cs typeface="Times New Roman"/>
              </a:rPr>
              <a:t>iteration</a:t>
            </a:r>
            <a:r>
              <a:rPr sz="1765" spc="-22" dirty="0">
                <a:latin typeface="Times New Roman"/>
                <a:cs typeface="Times New Roman"/>
              </a:rPr>
              <a:t> </a:t>
            </a:r>
            <a:r>
              <a:rPr sz="1765" dirty="0">
                <a:latin typeface="Times New Roman"/>
                <a:cs typeface="Times New Roman"/>
              </a:rPr>
              <a:t>or</a:t>
            </a:r>
            <a:r>
              <a:rPr sz="1765" spc="-18" dirty="0">
                <a:latin typeface="Times New Roman"/>
                <a:cs typeface="Times New Roman"/>
              </a:rPr>
              <a:t> </a:t>
            </a:r>
            <a:r>
              <a:rPr sz="1765" spc="-4" dirty="0">
                <a:latin typeface="Times New Roman"/>
                <a:cs typeface="Times New Roman"/>
              </a:rPr>
              <a:t>step,</a:t>
            </a:r>
            <a:r>
              <a:rPr sz="1765" spc="-13" dirty="0">
                <a:latin typeface="Times New Roman"/>
                <a:cs typeface="Times New Roman"/>
              </a:rPr>
              <a:t> </a:t>
            </a:r>
            <a:r>
              <a:rPr sz="1765" dirty="0">
                <a:latin typeface="Times New Roman"/>
                <a:cs typeface="Times New Roman"/>
              </a:rPr>
              <a:t>the</a:t>
            </a:r>
            <a:r>
              <a:rPr sz="1765" spc="-9" dirty="0">
                <a:latin typeface="Times New Roman"/>
                <a:cs typeface="Times New Roman"/>
              </a:rPr>
              <a:t> </a:t>
            </a:r>
            <a:r>
              <a:rPr sz="1765" dirty="0">
                <a:latin typeface="Times New Roman"/>
                <a:cs typeface="Times New Roman"/>
              </a:rPr>
              <a:t>best</a:t>
            </a:r>
            <a:r>
              <a:rPr sz="1765" spc="-22" dirty="0">
                <a:latin typeface="Times New Roman"/>
                <a:cs typeface="Times New Roman"/>
              </a:rPr>
              <a:t> </a:t>
            </a:r>
            <a:r>
              <a:rPr sz="1765" dirty="0">
                <a:latin typeface="Times New Roman"/>
                <a:cs typeface="Times New Roman"/>
              </a:rPr>
              <a:t>of</a:t>
            </a:r>
            <a:r>
              <a:rPr sz="1765" spc="-18" dirty="0">
                <a:latin typeface="Times New Roman"/>
                <a:cs typeface="Times New Roman"/>
              </a:rPr>
              <a:t> </a:t>
            </a:r>
            <a:r>
              <a:rPr sz="1765" dirty="0">
                <a:latin typeface="Times New Roman"/>
                <a:cs typeface="Times New Roman"/>
              </a:rPr>
              <a:t>the</a:t>
            </a:r>
            <a:r>
              <a:rPr sz="1765" spc="-9" dirty="0">
                <a:latin typeface="Times New Roman"/>
                <a:cs typeface="Times New Roman"/>
              </a:rPr>
              <a:t> </a:t>
            </a:r>
            <a:r>
              <a:rPr sz="1765" spc="-4" dirty="0">
                <a:latin typeface="Times New Roman"/>
                <a:cs typeface="Times New Roman"/>
              </a:rPr>
              <a:t>remaining </a:t>
            </a:r>
            <a:r>
              <a:rPr sz="1765" spc="-427" dirty="0">
                <a:latin typeface="Times New Roman"/>
                <a:cs typeface="Times New Roman"/>
              </a:rPr>
              <a:t> </a:t>
            </a:r>
            <a:r>
              <a:rPr sz="1765" dirty="0">
                <a:latin typeface="Times New Roman"/>
                <a:cs typeface="Times New Roman"/>
              </a:rPr>
              <a:t>original</a:t>
            </a:r>
            <a:r>
              <a:rPr sz="1765" spc="-62" dirty="0">
                <a:latin typeface="Times New Roman"/>
                <a:cs typeface="Times New Roman"/>
              </a:rPr>
              <a:t> </a:t>
            </a:r>
            <a:r>
              <a:rPr sz="1765" spc="-4" dirty="0">
                <a:latin typeface="Times New Roman"/>
                <a:cs typeface="Times New Roman"/>
              </a:rPr>
              <a:t>attributes</a:t>
            </a:r>
            <a:r>
              <a:rPr sz="1765" spc="-31" dirty="0">
                <a:latin typeface="Times New Roman"/>
                <a:cs typeface="Times New Roman"/>
              </a:rPr>
              <a:t> </a:t>
            </a:r>
            <a:r>
              <a:rPr sz="1765" spc="-4" dirty="0">
                <a:latin typeface="Times New Roman"/>
                <a:cs typeface="Times New Roman"/>
              </a:rPr>
              <a:t>is</a:t>
            </a:r>
            <a:r>
              <a:rPr sz="1765" spc="-9" dirty="0">
                <a:latin typeface="Times New Roman"/>
                <a:cs typeface="Times New Roman"/>
              </a:rPr>
              <a:t> </a:t>
            </a:r>
            <a:r>
              <a:rPr sz="1765" dirty="0">
                <a:latin typeface="Times New Roman"/>
                <a:cs typeface="Times New Roman"/>
              </a:rPr>
              <a:t>added</a:t>
            </a:r>
            <a:r>
              <a:rPr sz="1765" spc="-26" dirty="0">
                <a:latin typeface="Times New Roman"/>
                <a:cs typeface="Times New Roman"/>
              </a:rPr>
              <a:t> </a:t>
            </a:r>
            <a:r>
              <a:rPr sz="1765" spc="-4" dirty="0">
                <a:latin typeface="Times New Roman"/>
                <a:cs typeface="Times New Roman"/>
              </a:rPr>
              <a:t>to </a:t>
            </a:r>
            <a:r>
              <a:rPr sz="1765" dirty="0">
                <a:latin typeface="Times New Roman"/>
                <a:cs typeface="Times New Roman"/>
              </a:rPr>
              <a:t>the</a:t>
            </a:r>
            <a:r>
              <a:rPr sz="1765" spc="-9" dirty="0">
                <a:latin typeface="Times New Roman"/>
                <a:cs typeface="Times New Roman"/>
              </a:rPr>
              <a:t> </a:t>
            </a:r>
            <a:r>
              <a:rPr sz="1765" spc="-4" dirty="0">
                <a:latin typeface="Times New Roman"/>
                <a:cs typeface="Times New Roman"/>
              </a:rPr>
              <a:t>set.</a:t>
            </a:r>
            <a:endParaRPr sz="1765" dirty="0">
              <a:latin typeface="Times New Roman"/>
              <a:cs typeface="Times New Roman"/>
            </a:endParaRPr>
          </a:p>
        </p:txBody>
      </p:sp>
      <p:pic>
        <p:nvPicPr>
          <p:cNvPr id="5" name="object 5"/>
          <p:cNvPicPr/>
          <p:nvPr/>
        </p:nvPicPr>
        <p:blipFill>
          <a:blip r:embed="rId2" cstate="print"/>
          <a:stretch>
            <a:fillRect/>
          </a:stretch>
        </p:blipFill>
        <p:spPr>
          <a:xfrm>
            <a:off x="1612307" y="2979268"/>
            <a:ext cx="2080050" cy="2180531"/>
          </a:xfrm>
          <a:prstGeom prst="rect">
            <a:avLst/>
          </a:prstGeom>
        </p:spPr>
      </p:pic>
      <p:sp>
        <p:nvSpPr>
          <p:cNvPr id="4" name="Slide Number Placeholder 3">
            <a:extLst>
              <a:ext uri="{FF2B5EF4-FFF2-40B4-BE49-F238E27FC236}">
                <a16:creationId xmlns:a16="http://schemas.microsoft.com/office/drawing/2014/main" id="{2655BE56-E842-465E-9BB0-4750E9D1C766}"/>
              </a:ext>
            </a:extLst>
          </p:cNvPr>
          <p:cNvSpPr>
            <a:spLocks noGrp="1"/>
          </p:cNvSpPr>
          <p:nvPr>
            <p:ph type="sldNum" sz="quarter" idx="12"/>
          </p:nvPr>
        </p:nvSpPr>
        <p:spPr/>
        <p:txBody>
          <a:bodyPr/>
          <a:lstStyle/>
          <a:p>
            <a:fld id="{BE9E9CF8-411C-534F-ACCE-E5CD2A84B69C}" type="slidenum">
              <a:rPr lang="en-US" smtClean="0"/>
              <a:t>78</a:t>
            </a:fld>
            <a:endParaRPr lang="en-US"/>
          </a:p>
        </p:txBody>
      </p:sp>
      <p:sp>
        <p:nvSpPr>
          <p:cNvPr id="6" name="Rectangle 5">
            <a:extLst>
              <a:ext uri="{FF2B5EF4-FFF2-40B4-BE49-F238E27FC236}">
                <a16:creationId xmlns:a16="http://schemas.microsoft.com/office/drawing/2014/main" id="{F8A7A257-7E4C-4F0A-AB05-554B26E3F95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ED15ED72-DB4D-4DEE-AD3B-23DD553C3557}"/>
              </a:ext>
            </a:extLst>
          </p:cNvPr>
          <p:cNvCxnSpPr/>
          <p:nvPr/>
        </p:nvCxnSpPr>
        <p:spPr>
          <a:xfrm>
            <a:off x="154745" y="843625"/>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object 3">
            <a:extLst>
              <a:ext uri="{FF2B5EF4-FFF2-40B4-BE49-F238E27FC236}">
                <a16:creationId xmlns:a16="http://schemas.microsoft.com/office/drawing/2014/main" id="{E2FDAA67-9C94-43E8-BFC1-22C8B4474A69}"/>
              </a:ext>
            </a:extLst>
          </p:cNvPr>
          <p:cNvSpPr txBox="1"/>
          <p:nvPr/>
        </p:nvSpPr>
        <p:spPr>
          <a:xfrm>
            <a:off x="6408586" y="819241"/>
            <a:ext cx="5450479" cy="1940781"/>
          </a:xfrm>
          <a:prstGeom prst="rect">
            <a:avLst/>
          </a:prstGeom>
        </p:spPr>
        <p:txBody>
          <a:bodyPr vert="horz" wrap="square" lIns="0" tIns="101974" rIns="0" bIns="0" rtlCol="0">
            <a:spAutoFit/>
          </a:bodyPr>
          <a:lstStyle/>
          <a:p>
            <a:pPr marL="268956" indent="-258309">
              <a:spcBef>
                <a:spcPts val="803"/>
              </a:spcBef>
              <a:buClr>
                <a:srgbClr val="0B7A9C"/>
              </a:buClr>
              <a:buSzPct val="75000"/>
              <a:buFont typeface="Lucida Sans Unicode"/>
              <a:buChar char="•"/>
              <a:tabLst>
                <a:tab pos="269516" algn="l"/>
              </a:tabLst>
            </a:pPr>
            <a:r>
              <a:rPr sz="2471" spc="-4" dirty="0">
                <a:solidFill>
                  <a:srgbClr val="FF0000"/>
                </a:solidFill>
                <a:latin typeface="Times New Roman"/>
                <a:cs typeface="Times New Roman"/>
              </a:rPr>
              <a:t>Stepwise</a:t>
            </a:r>
            <a:r>
              <a:rPr sz="2471" spc="-40" dirty="0">
                <a:solidFill>
                  <a:srgbClr val="FF0000"/>
                </a:solidFill>
                <a:latin typeface="Times New Roman"/>
                <a:cs typeface="Times New Roman"/>
              </a:rPr>
              <a:t> </a:t>
            </a:r>
            <a:r>
              <a:rPr sz="2471" spc="-4" dirty="0">
                <a:solidFill>
                  <a:srgbClr val="FF0000"/>
                </a:solidFill>
                <a:latin typeface="Times New Roman"/>
                <a:cs typeface="Times New Roman"/>
              </a:rPr>
              <a:t>backward</a:t>
            </a:r>
            <a:r>
              <a:rPr sz="2471" spc="-9" dirty="0">
                <a:solidFill>
                  <a:srgbClr val="FF0000"/>
                </a:solidFill>
                <a:latin typeface="Times New Roman"/>
                <a:cs typeface="Times New Roman"/>
              </a:rPr>
              <a:t> </a:t>
            </a:r>
            <a:r>
              <a:rPr sz="2471" spc="-4" dirty="0">
                <a:solidFill>
                  <a:srgbClr val="FF0000"/>
                </a:solidFill>
                <a:latin typeface="Times New Roman"/>
                <a:cs typeface="Times New Roman"/>
              </a:rPr>
              <a:t>elimination</a:t>
            </a:r>
            <a:r>
              <a:rPr sz="2471" spc="-4" dirty="0">
                <a:latin typeface="Times New Roman"/>
                <a:cs typeface="Times New Roman"/>
              </a:rPr>
              <a:t>:</a:t>
            </a:r>
            <a:endParaRPr sz="2471" dirty="0">
              <a:latin typeface="Times New Roman"/>
              <a:cs typeface="Times New Roman"/>
            </a:endParaRPr>
          </a:p>
          <a:p>
            <a:pPr marL="717215" lvl="1" indent="-302575">
              <a:spcBef>
                <a:spcPts val="618"/>
              </a:spcBef>
              <a:buClr>
                <a:srgbClr val="0B7A9C"/>
              </a:buClr>
              <a:buFont typeface="Arial"/>
              <a:buChar char="–"/>
              <a:tabLst>
                <a:tab pos="716654" algn="l"/>
                <a:tab pos="717215" algn="l"/>
              </a:tabLst>
            </a:pPr>
            <a:r>
              <a:rPr sz="2118" spc="-4" dirty="0">
                <a:latin typeface="Times New Roman"/>
                <a:cs typeface="Times New Roman"/>
              </a:rPr>
              <a:t>The</a:t>
            </a:r>
            <a:r>
              <a:rPr sz="2118" spc="-26" dirty="0">
                <a:latin typeface="Times New Roman"/>
                <a:cs typeface="Times New Roman"/>
              </a:rPr>
              <a:t> </a:t>
            </a:r>
            <a:r>
              <a:rPr sz="2118" dirty="0">
                <a:latin typeface="Times New Roman"/>
                <a:cs typeface="Times New Roman"/>
              </a:rPr>
              <a:t>procedure</a:t>
            </a:r>
            <a:r>
              <a:rPr sz="2118" spc="-22" dirty="0">
                <a:latin typeface="Times New Roman"/>
                <a:cs typeface="Times New Roman"/>
              </a:rPr>
              <a:t> </a:t>
            </a:r>
            <a:r>
              <a:rPr sz="2118" dirty="0">
                <a:latin typeface="Times New Roman"/>
                <a:cs typeface="Times New Roman"/>
              </a:rPr>
              <a:t>starts</a:t>
            </a:r>
            <a:r>
              <a:rPr sz="2118" spc="-22" dirty="0">
                <a:latin typeface="Times New Roman"/>
                <a:cs typeface="Times New Roman"/>
              </a:rPr>
              <a:t> </a:t>
            </a:r>
            <a:r>
              <a:rPr sz="2118" spc="-4" dirty="0">
                <a:latin typeface="Times New Roman"/>
                <a:cs typeface="Times New Roman"/>
              </a:rPr>
              <a:t>with</a:t>
            </a:r>
            <a:r>
              <a:rPr sz="2118" spc="-18" dirty="0">
                <a:latin typeface="Times New Roman"/>
                <a:cs typeface="Times New Roman"/>
              </a:rPr>
              <a:t> </a:t>
            </a:r>
            <a:r>
              <a:rPr sz="2118" dirty="0">
                <a:latin typeface="Times New Roman"/>
                <a:cs typeface="Times New Roman"/>
              </a:rPr>
              <a:t>the</a:t>
            </a:r>
            <a:r>
              <a:rPr sz="2118" spc="-9" dirty="0">
                <a:latin typeface="Times New Roman"/>
                <a:cs typeface="Times New Roman"/>
              </a:rPr>
              <a:t> </a:t>
            </a:r>
            <a:r>
              <a:rPr sz="2118" spc="-4" dirty="0">
                <a:latin typeface="Times New Roman"/>
                <a:cs typeface="Times New Roman"/>
              </a:rPr>
              <a:t>full</a:t>
            </a:r>
            <a:r>
              <a:rPr sz="2118" spc="-9" dirty="0">
                <a:latin typeface="Times New Roman"/>
                <a:cs typeface="Times New Roman"/>
              </a:rPr>
              <a:t> </a:t>
            </a:r>
            <a:r>
              <a:rPr sz="2118" dirty="0">
                <a:latin typeface="Times New Roman"/>
                <a:cs typeface="Times New Roman"/>
              </a:rPr>
              <a:t>set</a:t>
            </a:r>
            <a:r>
              <a:rPr sz="2118" spc="-9" dirty="0">
                <a:latin typeface="Times New Roman"/>
                <a:cs typeface="Times New Roman"/>
              </a:rPr>
              <a:t> </a:t>
            </a:r>
            <a:r>
              <a:rPr sz="2118" dirty="0">
                <a:latin typeface="Times New Roman"/>
                <a:cs typeface="Times New Roman"/>
              </a:rPr>
              <a:t>of</a:t>
            </a:r>
            <a:r>
              <a:rPr sz="2118" spc="-4" dirty="0">
                <a:latin typeface="Times New Roman"/>
                <a:cs typeface="Times New Roman"/>
              </a:rPr>
              <a:t> attributes.</a:t>
            </a:r>
            <a:endParaRPr sz="2118" dirty="0">
              <a:latin typeface="Times New Roman"/>
              <a:cs typeface="Times New Roman"/>
            </a:endParaRPr>
          </a:p>
          <a:p>
            <a:pPr marL="717215" marR="4483" lvl="1" indent="-302575">
              <a:spcBef>
                <a:spcPts val="613"/>
              </a:spcBef>
              <a:buClr>
                <a:srgbClr val="0B7A9C"/>
              </a:buClr>
              <a:buFont typeface="Arial"/>
              <a:buChar char="–"/>
              <a:tabLst>
                <a:tab pos="716654" algn="l"/>
                <a:tab pos="717215" algn="l"/>
              </a:tabLst>
            </a:pPr>
            <a:r>
              <a:rPr sz="2118" spc="-4" dirty="0">
                <a:latin typeface="Times New Roman"/>
                <a:cs typeface="Times New Roman"/>
              </a:rPr>
              <a:t>At</a:t>
            </a:r>
            <a:r>
              <a:rPr sz="2118" spc="-13" dirty="0">
                <a:latin typeface="Times New Roman"/>
                <a:cs typeface="Times New Roman"/>
              </a:rPr>
              <a:t> </a:t>
            </a:r>
            <a:r>
              <a:rPr sz="2118" dirty="0">
                <a:latin typeface="Times New Roman"/>
                <a:cs typeface="Times New Roman"/>
              </a:rPr>
              <a:t>each</a:t>
            </a:r>
            <a:r>
              <a:rPr sz="2118" spc="-18" dirty="0">
                <a:latin typeface="Times New Roman"/>
                <a:cs typeface="Times New Roman"/>
              </a:rPr>
              <a:t> </a:t>
            </a:r>
            <a:r>
              <a:rPr sz="2118" dirty="0">
                <a:latin typeface="Times New Roman"/>
                <a:cs typeface="Times New Roman"/>
              </a:rPr>
              <a:t>step,</a:t>
            </a:r>
            <a:r>
              <a:rPr sz="2118" spc="-13" dirty="0">
                <a:latin typeface="Times New Roman"/>
                <a:cs typeface="Times New Roman"/>
              </a:rPr>
              <a:t> </a:t>
            </a:r>
            <a:r>
              <a:rPr sz="2118" dirty="0">
                <a:latin typeface="Times New Roman"/>
                <a:cs typeface="Times New Roman"/>
              </a:rPr>
              <a:t>it</a:t>
            </a:r>
            <a:r>
              <a:rPr sz="2118" spc="-22" dirty="0">
                <a:latin typeface="Times New Roman"/>
                <a:cs typeface="Times New Roman"/>
              </a:rPr>
              <a:t> </a:t>
            </a:r>
            <a:r>
              <a:rPr sz="2118" spc="-4" dirty="0">
                <a:latin typeface="Times New Roman"/>
                <a:cs typeface="Times New Roman"/>
              </a:rPr>
              <a:t>removes</a:t>
            </a:r>
            <a:r>
              <a:rPr sz="2118" dirty="0">
                <a:latin typeface="Times New Roman"/>
                <a:cs typeface="Times New Roman"/>
              </a:rPr>
              <a:t> the</a:t>
            </a:r>
            <a:r>
              <a:rPr sz="2118" spc="-13" dirty="0">
                <a:latin typeface="Times New Roman"/>
                <a:cs typeface="Times New Roman"/>
              </a:rPr>
              <a:t> </a:t>
            </a:r>
            <a:r>
              <a:rPr sz="2118" spc="-4" dirty="0">
                <a:latin typeface="Times New Roman"/>
                <a:cs typeface="Times New Roman"/>
              </a:rPr>
              <a:t>worst</a:t>
            </a:r>
            <a:r>
              <a:rPr sz="2118" dirty="0">
                <a:latin typeface="Times New Roman"/>
                <a:cs typeface="Times New Roman"/>
              </a:rPr>
              <a:t> attribute</a:t>
            </a:r>
            <a:r>
              <a:rPr sz="2118" spc="-57" dirty="0">
                <a:latin typeface="Times New Roman"/>
                <a:cs typeface="Times New Roman"/>
              </a:rPr>
              <a:t> </a:t>
            </a:r>
            <a:r>
              <a:rPr sz="2118" spc="-4" dirty="0">
                <a:latin typeface="Times New Roman"/>
                <a:cs typeface="Times New Roman"/>
              </a:rPr>
              <a:t>remaining</a:t>
            </a:r>
            <a:r>
              <a:rPr sz="2118" spc="-13" dirty="0">
                <a:latin typeface="Times New Roman"/>
                <a:cs typeface="Times New Roman"/>
              </a:rPr>
              <a:t> </a:t>
            </a:r>
            <a:r>
              <a:rPr sz="2118" dirty="0">
                <a:latin typeface="Times New Roman"/>
                <a:cs typeface="Times New Roman"/>
              </a:rPr>
              <a:t>in</a:t>
            </a:r>
            <a:r>
              <a:rPr sz="2118" spc="-18" dirty="0">
                <a:latin typeface="Times New Roman"/>
                <a:cs typeface="Times New Roman"/>
              </a:rPr>
              <a:t> </a:t>
            </a:r>
            <a:r>
              <a:rPr sz="2118" dirty="0">
                <a:latin typeface="Times New Roman"/>
                <a:cs typeface="Times New Roman"/>
              </a:rPr>
              <a:t>the </a:t>
            </a:r>
            <a:r>
              <a:rPr sz="2118" spc="-516" dirty="0">
                <a:latin typeface="Times New Roman"/>
                <a:cs typeface="Times New Roman"/>
              </a:rPr>
              <a:t> </a:t>
            </a:r>
            <a:r>
              <a:rPr sz="2118" dirty="0">
                <a:latin typeface="Times New Roman"/>
                <a:cs typeface="Times New Roman"/>
              </a:rPr>
              <a:t>set.</a:t>
            </a:r>
          </a:p>
        </p:txBody>
      </p:sp>
      <p:pic>
        <p:nvPicPr>
          <p:cNvPr id="9" name="Picture 8">
            <a:extLst>
              <a:ext uri="{FF2B5EF4-FFF2-40B4-BE49-F238E27FC236}">
                <a16:creationId xmlns:a16="http://schemas.microsoft.com/office/drawing/2014/main" id="{EA49E2BD-C500-4914-97BB-CC01F97DFD75}"/>
              </a:ext>
            </a:extLst>
          </p:cNvPr>
          <p:cNvPicPr>
            <a:picLocks noChangeAspect="1"/>
          </p:cNvPicPr>
          <p:nvPr/>
        </p:nvPicPr>
        <p:blipFill>
          <a:blip r:embed="rId3"/>
          <a:stretch>
            <a:fillRect/>
          </a:stretch>
        </p:blipFill>
        <p:spPr>
          <a:xfrm>
            <a:off x="7790302" y="2817097"/>
            <a:ext cx="2517866" cy="2152075"/>
          </a:xfrm>
          <a:prstGeom prst="rect">
            <a:avLst/>
          </a:prstGeom>
        </p:spPr>
      </p:pic>
      <p:sp>
        <p:nvSpPr>
          <p:cNvPr id="10" name="object 3">
            <a:extLst>
              <a:ext uri="{FF2B5EF4-FFF2-40B4-BE49-F238E27FC236}">
                <a16:creationId xmlns:a16="http://schemas.microsoft.com/office/drawing/2014/main" id="{FC31C9B7-3074-44F2-A28E-E777EC63FEDC}"/>
              </a:ext>
            </a:extLst>
          </p:cNvPr>
          <p:cNvSpPr txBox="1"/>
          <p:nvPr/>
        </p:nvSpPr>
        <p:spPr>
          <a:xfrm>
            <a:off x="700558" y="5156755"/>
            <a:ext cx="10790884" cy="1522639"/>
          </a:xfrm>
          <a:prstGeom prst="rect">
            <a:avLst/>
          </a:prstGeom>
        </p:spPr>
        <p:txBody>
          <a:bodyPr vert="horz" wrap="square" lIns="0" tIns="10646" rIns="0" bIns="0" rtlCol="0">
            <a:spAutoFit/>
          </a:bodyPr>
          <a:lstStyle/>
          <a:p>
            <a:pPr marL="268956" marR="1162672" indent="-258309">
              <a:spcBef>
                <a:spcPts val="84"/>
              </a:spcBef>
              <a:buClr>
                <a:srgbClr val="0B7A9C"/>
              </a:buClr>
              <a:buSzPct val="75000"/>
              <a:buFont typeface="Lucida Sans Unicode"/>
              <a:buChar char="•"/>
              <a:tabLst>
                <a:tab pos="269516" algn="l"/>
              </a:tabLst>
            </a:pPr>
            <a:r>
              <a:rPr sz="2471" spc="-4" dirty="0">
                <a:solidFill>
                  <a:srgbClr val="FF0000"/>
                </a:solidFill>
                <a:latin typeface="Times New Roman"/>
                <a:cs typeface="Times New Roman"/>
              </a:rPr>
              <a:t>Combining forward selection and backward </a:t>
            </a:r>
            <a:r>
              <a:rPr sz="2471" spc="-604" dirty="0">
                <a:solidFill>
                  <a:srgbClr val="FF0000"/>
                </a:solidFill>
                <a:latin typeface="Times New Roman"/>
                <a:cs typeface="Times New Roman"/>
              </a:rPr>
              <a:t> </a:t>
            </a:r>
            <a:r>
              <a:rPr sz="2471" spc="-4" dirty="0">
                <a:solidFill>
                  <a:srgbClr val="FF0000"/>
                </a:solidFill>
                <a:latin typeface="Times New Roman"/>
                <a:cs typeface="Times New Roman"/>
              </a:rPr>
              <a:t>elimination:</a:t>
            </a:r>
            <a:endParaRPr sz="2471" dirty="0">
              <a:latin typeface="Times New Roman"/>
              <a:cs typeface="Times New Roman"/>
            </a:endParaRPr>
          </a:p>
          <a:p>
            <a:pPr marL="717215" marR="4483" lvl="1" indent="-302575">
              <a:spcBef>
                <a:spcPts val="618"/>
              </a:spcBef>
              <a:buClr>
                <a:srgbClr val="0B7A9C"/>
              </a:buClr>
              <a:buFont typeface="Arial"/>
              <a:buChar char="–"/>
              <a:tabLst>
                <a:tab pos="716654" algn="l"/>
                <a:tab pos="717215" algn="l"/>
              </a:tabLst>
            </a:pPr>
            <a:r>
              <a:rPr sz="2118" spc="-4" dirty="0">
                <a:latin typeface="Times New Roman"/>
                <a:cs typeface="Times New Roman"/>
              </a:rPr>
              <a:t>The stepwise forward </a:t>
            </a:r>
            <a:r>
              <a:rPr sz="2118" dirty="0">
                <a:latin typeface="Times New Roman"/>
                <a:cs typeface="Times New Roman"/>
              </a:rPr>
              <a:t>selection and </a:t>
            </a:r>
            <a:r>
              <a:rPr sz="2118" spc="-4" dirty="0">
                <a:latin typeface="Times New Roman"/>
                <a:cs typeface="Times New Roman"/>
              </a:rPr>
              <a:t>backward elimination </a:t>
            </a:r>
            <a:r>
              <a:rPr sz="2118" spc="-516" dirty="0">
                <a:latin typeface="Times New Roman"/>
                <a:cs typeface="Times New Roman"/>
              </a:rPr>
              <a:t> </a:t>
            </a:r>
            <a:r>
              <a:rPr sz="2118" spc="-4" dirty="0">
                <a:latin typeface="Times New Roman"/>
                <a:cs typeface="Times New Roman"/>
              </a:rPr>
              <a:t>methods</a:t>
            </a:r>
            <a:r>
              <a:rPr sz="2118" spc="-13" dirty="0">
                <a:latin typeface="Times New Roman"/>
                <a:cs typeface="Times New Roman"/>
              </a:rPr>
              <a:t> </a:t>
            </a:r>
            <a:r>
              <a:rPr sz="2118" dirty="0">
                <a:latin typeface="Times New Roman"/>
                <a:cs typeface="Times New Roman"/>
              </a:rPr>
              <a:t>can</a:t>
            </a:r>
            <a:r>
              <a:rPr sz="2118" spc="-13" dirty="0">
                <a:latin typeface="Times New Roman"/>
                <a:cs typeface="Times New Roman"/>
              </a:rPr>
              <a:t> </a:t>
            </a:r>
            <a:r>
              <a:rPr sz="2118" dirty="0">
                <a:latin typeface="Times New Roman"/>
                <a:cs typeface="Times New Roman"/>
              </a:rPr>
              <a:t>be </a:t>
            </a:r>
            <a:r>
              <a:rPr sz="2118" spc="-4" dirty="0">
                <a:latin typeface="Times New Roman"/>
                <a:cs typeface="Times New Roman"/>
              </a:rPr>
              <a:t>combined</a:t>
            </a:r>
            <a:endParaRPr sz="2118" dirty="0">
              <a:latin typeface="Times New Roman"/>
              <a:cs typeface="Times New Roman"/>
            </a:endParaRPr>
          </a:p>
          <a:p>
            <a:pPr marL="717215" marR="166977" lvl="1" indent="-302575">
              <a:spcBef>
                <a:spcPts val="613"/>
              </a:spcBef>
              <a:buClr>
                <a:srgbClr val="0B7A9C"/>
              </a:buClr>
              <a:buFont typeface="Arial"/>
              <a:buChar char="–"/>
              <a:tabLst>
                <a:tab pos="716654" algn="l"/>
                <a:tab pos="717215" algn="l"/>
              </a:tabLst>
            </a:pPr>
            <a:r>
              <a:rPr sz="2118" spc="-4" dirty="0">
                <a:latin typeface="Times New Roman"/>
                <a:cs typeface="Times New Roman"/>
              </a:rPr>
              <a:t>At </a:t>
            </a:r>
            <a:r>
              <a:rPr sz="2118" dirty="0">
                <a:latin typeface="Times New Roman"/>
                <a:cs typeface="Times New Roman"/>
              </a:rPr>
              <a:t>each step, the procedure selects the best attribute and </a:t>
            </a:r>
            <a:r>
              <a:rPr sz="2118" spc="-516" dirty="0">
                <a:latin typeface="Times New Roman"/>
                <a:cs typeface="Times New Roman"/>
              </a:rPr>
              <a:t> </a:t>
            </a:r>
            <a:r>
              <a:rPr sz="2118" spc="-4" dirty="0">
                <a:latin typeface="Times New Roman"/>
                <a:cs typeface="Times New Roman"/>
              </a:rPr>
              <a:t>removes</a:t>
            </a:r>
            <a:r>
              <a:rPr sz="2118" spc="-13" dirty="0">
                <a:latin typeface="Times New Roman"/>
                <a:cs typeface="Times New Roman"/>
              </a:rPr>
              <a:t> </a:t>
            </a:r>
            <a:r>
              <a:rPr sz="2118" dirty="0">
                <a:latin typeface="Times New Roman"/>
                <a:cs typeface="Times New Roman"/>
              </a:rPr>
              <a:t>the</a:t>
            </a:r>
            <a:r>
              <a:rPr sz="2118" spc="-9" dirty="0">
                <a:latin typeface="Times New Roman"/>
                <a:cs typeface="Times New Roman"/>
              </a:rPr>
              <a:t> </a:t>
            </a:r>
            <a:r>
              <a:rPr sz="2118" spc="-4" dirty="0">
                <a:latin typeface="Times New Roman"/>
                <a:cs typeface="Times New Roman"/>
              </a:rPr>
              <a:t>worst from</a:t>
            </a:r>
            <a:r>
              <a:rPr sz="2118" spc="-9" dirty="0">
                <a:latin typeface="Times New Roman"/>
                <a:cs typeface="Times New Roman"/>
              </a:rPr>
              <a:t> </a:t>
            </a:r>
            <a:r>
              <a:rPr sz="2118" spc="-4" dirty="0">
                <a:latin typeface="Times New Roman"/>
                <a:cs typeface="Times New Roman"/>
              </a:rPr>
              <a:t>among</a:t>
            </a:r>
            <a:r>
              <a:rPr sz="2118" spc="4" dirty="0">
                <a:latin typeface="Times New Roman"/>
                <a:cs typeface="Times New Roman"/>
              </a:rPr>
              <a:t> </a:t>
            </a:r>
            <a:r>
              <a:rPr sz="2118" dirty="0">
                <a:latin typeface="Times New Roman"/>
                <a:cs typeface="Times New Roman"/>
              </a:rPr>
              <a:t>the</a:t>
            </a:r>
            <a:r>
              <a:rPr sz="2118" spc="-13" dirty="0">
                <a:latin typeface="Times New Roman"/>
                <a:cs typeface="Times New Roman"/>
              </a:rPr>
              <a:t> </a:t>
            </a:r>
            <a:r>
              <a:rPr sz="2118" spc="-4" dirty="0">
                <a:latin typeface="Times New Roman"/>
                <a:cs typeface="Times New Roman"/>
              </a:rPr>
              <a:t>remaining</a:t>
            </a:r>
            <a:r>
              <a:rPr sz="2118" spc="-22" dirty="0">
                <a:latin typeface="Times New Roman"/>
                <a:cs typeface="Times New Roman"/>
              </a:rPr>
              <a:t> </a:t>
            </a:r>
            <a:r>
              <a:rPr sz="2118" dirty="0">
                <a:latin typeface="Times New Roman"/>
                <a:cs typeface="Times New Roman"/>
              </a:rPr>
              <a:t>attributes.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542" y="227348"/>
            <a:ext cx="12411516" cy="565313"/>
          </a:xfrm>
          <a:prstGeom prst="rect">
            <a:avLst/>
          </a:prstGeom>
        </p:spPr>
        <p:txBody>
          <a:bodyPr vert="horz" wrap="square" lIns="0" tIns="11206" rIns="0" bIns="0" rtlCol="0" anchor="ctr">
            <a:spAutoFit/>
          </a:bodyPr>
          <a:lstStyle/>
          <a:p>
            <a:pPr marL="11206">
              <a:lnSpc>
                <a:spcPct val="100000"/>
              </a:lnSpc>
              <a:spcBef>
                <a:spcPts val="88"/>
              </a:spcBef>
            </a:pPr>
            <a:r>
              <a:rPr sz="3600" b="1" spc="-4" dirty="0">
                <a:latin typeface="Times New Roman"/>
                <a:cs typeface="Times New Roman"/>
              </a:rPr>
              <a:t>Attribute</a:t>
            </a:r>
            <a:r>
              <a:rPr sz="3600" b="1" spc="-49" dirty="0">
                <a:latin typeface="Times New Roman"/>
                <a:cs typeface="Times New Roman"/>
              </a:rPr>
              <a:t> </a:t>
            </a:r>
            <a:r>
              <a:rPr sz="3600" b="1" spc="-4" dirty="0">
                <a:latin typeface="Times New Roman"/>
                <a:cs typeface="Times New Roman"/>
              </a:rPr>
              <a:t>Subset</a:t>
            </a:r>
            <a:r>
              <a:rPr sz="3600" b="1" spc="-18" dirty="0">
                <a:latin typeface="Times New Roman"/>
                <a:cs typeface="Times New Roman"/>
              </a:rPr>
              <a:t> </a:t>
            </a:r>
            <a:r>
              <a:rPr sz="3600" b="1" dirty="0">
                <a:latin typeface="Times New Roman"/>
                <a:cs typeface="Times New Roman"/>
              </a:rPr>
              <a:t>Selection</a:t>
            </a:r>
          </a:p>
        </p:txBody>
      </p:sp>
      <p:sp>
        <p:nvSpPr>
          <p:cNvPr id="4" name="object 4"/>
          <p:cNvSpPr/>
          <p:nvPr/>
        </p:nvSpPr>
        <p:spPr>
          <a:xfrm>
            <a:off x="2061876" y="3429000"/>
            <a:ext cx="8068235" cy="3025588"/>
          </a:xfrm>
          <a:custGeom>
            <a:avLst/>
            <a:gdLst/>
            <a:ahLst/>
            <a:cxnLst/>
            <a:rect l="l" t="t" r="r" b="b"/>
            <a:pathLst>
              <a:path w="9144000" h="3429000">
                <a:moveTo>
                  <a:pt x="0" y="3428993"/>
                </a:moveTo>
                <a:lnTo>
                  <a:pt x="9144000" y="3428993"/>
                </a:lnTo>
                <a:lnTo>
                  <a:pt x="9144000" y="0"/>
                </a:lnTo>
                <a:lnTo>
                  <a:pt x="0" y="0"/>
                </a:lnTo>
                <a:lnTo>
                  <a:pt x="0" y="3428993"/>
                </a:lnTo>
                <a:close/>
              </a:path>
            </a:pathLst>
          </a:custGeom>
          <a:solidFill>
            <a:srgbClr val="FFFFFF"/>
          </a:solidFill>
        </p:spPr>
        <p:txBody>
          <a:bodyPr wrap="square" lIns="0" tIns="0" rIns="0" bIns="0" rtlCol="0"/>
          <a:lstStyle/>
          <a:p>
            <a:endParaRPr sz="1588"/>
          </a:p>
        </p:txBody>
      </p:sp>
      <p:sp>
        <p:nvSpPr>
          <p:cNvPr id="6" name="object 6"/>
          <p:cNvSpPr txBox="1"/>
          <p:nvPr/>
        </p:nvSpPr>
        <p:spPr>
          <a:xfrm>
            <a:off x="929641" y="925511"/>
            <a:ext cx="7061982" cy="5430839"/>
          </a:xfrm>
          <a:prstGeom prst="rect">
            <a:avLst/>
          </a:prstGeom>
        </p:spPr>
        <p:txBody>
          <a:bodyPr vert="horz" wrap="square" lIns="0" tIns="101974" rIns="0" bIns="0" rtlCol="0">
            <a:spAutoFit/>
          </a:bodyPr>
          <a:lstStyle/>
          <a:p>
            <a:pPr marL="268956" indent="-258309" algn="just">
              <a:spcBef>
                <a:spcPts val="803"/>
              </a:spcBef>
              <a:buClr>
                <a:srgbClr val="0B7A9C"/>
              </a:buClr>
              <a:buSzPct val="75000"/>
              <a:buFont typeface="Lucida Sans Unicode"/>
              <a:buChar char="•"/>
              <a:tabLst>
                <a:tab pos="269516" algn="l"/>
              </a:tabLst>
            </a:pPr>
            <a:r>
              <a:rPr sz="2471" spc="-4" dirty="0">
                <a:solidFill>
                  <a:srgbClr val="FF0000"/>
                </a:solidFill>
                <a:latin typeface="Times New Roman"/>
                <a:cs typeface="Times New Roman"/>
              </a:rPr>
              <a:t>Decision</a:t>
            </a:r>
            <a:r>
              <a:rPr sz="2471" spc="-49" dirty="0">
                <a:solidFill>
                  <a:srgbClr val="FF0000"/>
                </a:solidFill>
                <a:latin typeface="Times New Roman"/>
                <a:cs typeface="Times New Roman"/>
              </a:rPr>
              <a:t> </a:t>
            </a:r>
            <a:r>
              <a:rPr sz="2471" spc="-4" dirty="0">
                <a:solidFill>
                  <a:srgbClr val="FF0000"/>
                </a:solidFill>
                <a:latin typeface="Times New Roman"/>
                <a:cs typeface="Times New Roman"/>
              </a:rPr>
              <a:t>tree</a:t>
            </a:r>
            <a:r>
              <a:rPr sz="2471" spc="-22" dirty="0">
                <a:solidFill>
                  <a:srgbClr val="FF0000"/>
                </a:solidFill>
                <a:latin typeface="Times New Roman"/>
                <a:cs typeface="Times New Roman"/>
              </a:rPr>
              <a:t> </a:t>
            </a:r>
            <a:r>
              <a:rPr sz="2471" dirty="0">
                <a:solidFill>
                  <a:srgbClr val="FF0000"/>
                </a:solidFill>
                <a:latin typeface="Times New Roman"/>
                <a:cs typeface="Times New Roman"/>
              </a:rPr>
              <a:t>induction</a:t>
            </a:r>
            <a:r>
              <a:rPr sz="2471" dirty="0">
                <a:latin typeface="Times New Roman"/>
                <a:cs typeface="Times New Roman"/>
              </a:rPr>
              <a:t>:</a:t>
            </a:r>
          </a:p>
          <a:p>
            <a:pPr marL="717215" marR="406235" lvl="1" indent="-302575" algn="just">
              <a:spcBef>
                <a:spcPts val="618"/>
              </a:spcBef>
              <a:buClr>
                <a:srgbClr val="0B7A9C"/>
              </a:buClr>
              <a:buFont typeface="Arial"/>
              <a:buChar char="–"/>
              <a:tabLst>
                <a:tab pos="716654" algn="l"/>
                <a:tab pos="717215" algn="l"/>
              </a:tabLst>
            </a:pPr>
            <a:r>
              <a:rPr sz="2118" spc="-4" dirty="0">
                <a:latin typeface="Times New Roman"/>
                <a:cs typeface="Times New Roman"/>
              </a:rPr>
              <a:t>Decision </a:t>
            </a:r>
            <a:r>
              <a:rPr sz="2118" dirty="0">
                <a:latin typeface="Times New Roman"/>
                <a:cs typeface="Times New Roman"/>
              </a:rPr>
              <a:t>tree </a:t>
            </a:r>
            <a:r>
              <a:rPr sz="2118" spc="-4" dirty="0">
                <a:latin typeface="Times New Roman"/>
                <a:cs typeface="Times New Roman"/>
              </a:rPr>
              <a:t>algorithms, </a:t>
            </a:r>
            <a:r>
              <a:rPr sz="2118" dirty="0">
                <a:latin typeface="Times New Roman"/>
                <a:cs typeface="Times New Roman"/>
              </a:rPr>
              <a:t>such as </a:t>
            </a:r>
            <a:r>
              <a:rPr sz="2118" spc="-4" dirty="0">
                <a:latin typeface="Times New Roman"/>
                <a:cs typeface="Times New Roman"/>
              </a:rPr>
              <a:t>ID3, C4.5, </a:t>
            </a:r>
            <a:r>
              <a:rPr sz="2118" dirty="0">
                <a:latin typeface="Times New Roman"/>
                <a:cs typeface="Times New Roman"/>
              </a:rPr>
              <a:t>and </a:t>
            </a:r>
            <a:r>
              <a:rPr sz="2118" spc="-4" dirty="0">
                <a:latin typeface="Times New Roman"/>
                <a:cs typeface="Times New Roman"/>
              </a:rPr>
              <a:t>CART, </a:t>
            </a:r>
            <a:r>
              <a:rPr sz="2118" spc="-516" dirty="0">
                <a:latin typeface="Times New Roman"/>
                <a:cs typeface="Times New Roman"/>
              </a:rPr>
              <a:t> </a:t>
            </a:r>
            <a:r>
              <a:rPr sz="2118" spc="-4" dirty="0">
                <a:latin typeface="Times New Roman"/>
                <a:cs typeface="Times New Roman"/>
              </a:rPr>
              <a:t>were</a:t>
            </a:r>
            <a:r>
              <a:rPr sz="2118" spc="-13" dirty="0">
                <a:latin typeface="Times New Roman"/>
                <a:cs typeface="Times New Roman"/>
              </a:rPr>
              <a:t> </a:t>
            </a:r>
            <a:r>
              <a:rPr sz="2118" dirty="0">
                <a:latin typeface="Times New Roman"/>
                <a:cs typeface="Times New Roman"/>
              </a:rPr>
              <a:t>originally</a:t>
            </a:r>
            <a:r>
              <a:rPr sz="2118" spc="-44" dirty="0">
                <a:latin typeface="Times New Roman"/>
                <a:cs typeface="Times New Roman"/>
              </a:rPr>
              <a:t> </a:t>
            </a:r>
            <a:r>
              <a:rPr sz="2118" dirty="0">
                <a:latin typeface="Times New Roman"/>
                <a:cs typeface="Times New Roman"/>
              </a:rPr>
              <a:t>intended</a:t>
            </a:r>
            <a:r>
              <a:rPr sz="2118" spc="-35" dirty="0">
                <a:latin typeface="Times New Roman"/>
                <a:cs typeface="Times New Roman"/>
              </a:rPr>
              <a:t> </a:t>
            </a:r>
            <a:r>
              <a:rPr sz="2118" spc="-4" dirty="0">
                <a:latin typeface="Times New Roman"/>
                <a:cs typeface="Times New Roman"/>
              </a:rPr>
              <a:t>for</a:t>
            </a:r>
            <a:r>
              <a:rPr sz="2118" dirty="0">
                <a:latin typeface="Times New Roman"/>
                <a:cs typeface="Times New Roman"/>
              </a:rPr>
              <a:t> </a:t>
            </a:r>
            <a:r>
              <a:rPr sz="2118" spc="-4" dirty="0">
                <a:latin typeface="Times New Roman"/>
                <a:cs typeface="Times New Roman"/>
              </a:rPr>
              <a:t>classification.</a:t>
            </a:r>
            <a:endParaRPr sz="2118" dirty="0">
              <a:latin typeface="Times New Roman"/>
              <a:cs typeface="Times New Roman"/>
            </a:endParaRPr>
          </a:p>
          <a:p>
            <a:pPr marL="717215" marR="4483" lvl="1" indent="-302575" algn="just">
              <a:spcBef>
                <a:spcPts val="613"/>
              </a:spcBef>
              <a:buClr>
                <a:srgbClr val="0B7A9C"/>
              </a:buClr>
              <a:buFont typeface="Arial"/>
              <a:buChar char="–"/>
              <a:tabLst>
                <a:tab pos="716654" algn="l"/>
                <a:tab pos="717215" algn="l"/>
              </a:tabLst>
            </a:pPr>
            <a:r>
              <a:rPr sz="2118" spc="-4" dirty="0">
                <a:latin typeface="Times New Roman"/>
                <a:cs typeface="Times New Roman"/>
              </a:rPr>
              <a:t>Decision </a:t>
            </a:r>
            <a:r>
              <a:rPr sz="2118" dirty="0">
                <a:latin typeface="Times New Roman"/>
                <a:cs typeface="Times New Roman"/>
              </a:rPr>
              <a:t>tree induction constructs a </a:t>
            </a:r>
            <a:r>
              <a:rPr sz="2118" spc="-4" dirty="0">
                <a:latin typeface="Times New Roman"/>
                <a:cs typeface="Times New Roman"/>
              </a:rPr>
              <a:t>flowchart-like </a:t>
            </a:r>
            <a:r>
              <a:rPr sz="2118" dirty="0">
                <a:latin typeface="Times New Roman"/>
                <a:cs typeface="Times New Roman"/>
              </a:rPr>
              <a:t>structure </a:t>
            </a:r>
            <a:r>
              <a:rPr sz="2118" spc="-516" dirty="0">
                <a:latin typeface="Times New Roman"/>
                <a:cs typeface="Times New Roman"/>
              </a:rPr>
              <a:t> </a:t>
            </a:r>
            <a:r>
              <a:rPr sz="2118" spc="-4" dirty="0">
                <a:latin typeface="Times New Roman"/>
                <a:cs typeface="Times New Roman"/>
              </a:rPr>
              <a:t>where </a:t>
            </a:r>
            <a:r>
              <a:rPr sz="2118" dirty="0">
                <a:latin typeface="Times New Roman"/>
                <a:cs typeface="Times New Roman"/>
              </a:rPr>
              <a:t>each internal </a:t>
            </a:r>
            <a:r>
              <a:rPr sz="2118" spc="-4" dirty="0">
                <a:latin typeface="Times New Roman"/>
                <a:cs typeface="Times New Roman"/>
              </a:rPr>
              <a:t>(nonleaf) </a:t>
            </a:r>
            <a:r>
              <a:rPr sz="2118" dirty="0">
                <a:latin typeface="Times New Roman"/>
                <a:cs typeface="Times New Roman"/>
              </a:rPr>
              <a:t>node denotes a test on an </a:t>
            </a:r>
            <a:r>
              <a:rPr sz="2118" spc="4" dirty="0">
                <a:latin typeface="Times New Roman"/>
                <a:cs typeface="Times New Roman"/>
              </a:rPr>
              <a:t> </a:t>
            </a:r>
            <a:r>
              <a:rPr sz="2118" spc="-4" dirty="0">
                <a:latin typeface="Times New Roman"/>
                <a:cs typeface="Times New Roman"/>
              </a:rPr>
              <a:t>attribute,</a:t>
            </a:r>
            <a:r>
              <a:rPr sz="2118" spc="-49" dirty="0">
                <a:latin typeface="Times New Roman"/>
                <a:cs typeface="Times New Roman"/>
              </a:rPr>
              <a:t> </a:t>
            </a:r>
            <a:r>
              <a:rPr sz="2118" dirty="0">
                <a:latin typeface="Times New Roman"/>
                <a:cs typeface="Times New Roman"/>
              </a:rPr>
              <a:t>each</a:t>
            </a:r>
            <a:r>
              <a:rPr sz="2118" spc="-26" dirty="0">
                <a:latin typeface="Times New Roman"/>
                <a:cs typeface="Times New Roman"/>
              </a:rPr>
              <a:t> </a:t>
            </a:r>
            <a:r>
              <a:rPr sz="2118" dirty="0">
                <a:latin typeface="Times New Roman"/>
                <a:cs typeface="Times New Roman"/>
              </a:rPr>
              <a:t>branch</a:t>
            </a:r>
            <a:r>
              <a:rPr sz="2118" spc="-18" dirty="0">
                <a:latin typeface="Times New Roman"/>
                <a:cs typeface="Times New Roman"/>
              </a:rPr>
              <a:t> </a:t>
            </a:r>
            <a:r>
              <a:rPr sz="2118" dirty="0">
                <a:latin typeface="Times New Roman"/>
                <a:cs typeface="Times New Roman"/>
              </a:rPr>
              <a:t>corresponds</a:t>
            </a:r>
            <a:r>
              <a:rPr sz="2118" spc="-13" dirty="0">
                <a:latin typeface="Times New Roman"/>
                <a:cs typeface="Times New Roman"/>
              </a:rPr>
              <a:t> </a:t>
            </a:r>
            <a:r>
              <a:rPr sz="2118" dirty="0">
                <a:latin typeface="Times New Roman"/>
                <a:cs typeface="Times New Roman"/>
              </a:rPr>
              <a:t>to</a:t>
            </a:r>
            <a:r>
              <a:rPr sz="2118" spc="-13" dirty="0">
                <a:latin typeface="Times New Roman"/>
                <a:cs typeface="Times New Roman"/>
              </a:rPr>
              <a:t> </a:t>
            </a:r>
            <a:r>
              <a:rPr sz="2118" dirty="0">
                <a:latin typeface="Times New Roman"/>
                <a:cs typeface="Times New Roman"/>
              </a:rPr>
              <a:t>an</a:t>
            </a:r>
            <a:r>
              <a:rPr sz="2118" spc="-18" dirty="0">
                <a:latin typeface="Times New Roman"/>
                <a:cs typeface="Times New Roman"/>
              </a:rPr>
              <a:t> </a:t>
            </a:r>
            <a:r>
              <a:rPr sz="2118" spc="-4" dirty="0">
                <a:latin typeface="Times New Roman"/>
                <a:cs typeface="Times New Roman"/>
              </a:rPr>
              <a:t>outcome </a:t>
            </a:r>
            <a:r>
              <a:rPr sz="2118" dirty="0">
                <a:latin typeface="Times New Roman"/>
                <a:cs typeface="Times New Roman"/>
              </a:rPr>
              <a:t>of</a:t>
            </a:r>
            <a:r>
              <a:rPr sz="2118" spc="-4" dirty="0">
                <a:latin typeface="Times New Roman"/>
                <a:cs typeface="Times New Roman"/>
              </a:rPr>
              <a:t> </a:t>
            </a: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test, </a:t>
            </a:r>
            <a:r>
              <a:rPr sz="2118" spc="-516" dirty="0">
                <a:latin typeface="Times New Roman"/>
                <a:cs typeface="Times New Roman"/>
              </a:rPr>
              <a:t> </a:t>
            </a:r>
            <a:r>
              <a:rPr sz="2118" dirty="0">
                <a:latin typeface="Times New Roman"/>
                <a:cs typeface="Times New Roman"/>
              </a:rPr>
              <a:t>and</a:t>
            </a:r>
            <a:r>
              <a:rPr sz="2118" spc="-18" dirty="0">
                <a:latin typeface="Times New Roman"/>
                <a:cs typeface="Times New Roman"/>
              </a:rPr>
              <a:t> </a:t>
            </a:r>
            <a:r>
              <a:rPr sz="2118" dirty="0">
                <a:latin typeface="Times New Roman"/>
                <a:cs typeface="Times New Roman"/>
              </a:rPr>
              <a:t>each</a:t>
            </a:r>
            <a:r>
              <a:rPr sz="2118" spc="-26" dirty="0">
                <a:latin typeface="Times New Roman"/>
                <a:cs typeface="Times New Roman"/>
              </a:rPr>
              <a:t> </a:t>
            </a:r>
            <a:r>
              <a:rPr sz="2118" dirty="0">
                <a:latin typeface="Times New Roman"/>
                <a:cs typeface="Times New Roman"/>
              </a:rPr>
              <a:t>external</a:t>
            </a:r>
            <a:r>
              <a:rPr sz="2118" spc="-35" dirty="0">
                <a:latin typeface="Times New Roman"/>
                <a:cs typeface="Times New Roman"/>
              </a:rPr>
              <a:t> </a:t>
            </a:r>
            <a:r>
              <a:rPr sz="2118" spc="-4" dirty="0">
                <a:latin typeface="Times New Roman"/>
                <a:cs typeface="Times New Roman"/>
              </a:rPr>
              <a:t>(leaf)</a:t>
            </a:r>
            <a:r>
              <a:rPr sz="2118" spc="-22" dirty="0">
                <a:latin typeface="Times New Roman"/>
                <a:cs typeface="Times New Roman"/>
              </a:rPr>
              <a:t> </a:t>
            </a:r>
            <a:r>
              <a:rPr sz="2118" dirty="0">
                <a:latin typeface="Times New Roman"/>
                <a:cs typeface="Times New Roman"/>
              </a:rPr>
              <a:t>node</a:t>
            </a:r>
            <a:r>
              <a:rPr sz="2118" spc="-4" dirty="0">
                <a:latin typeface="Times New Roman"/>
                <a:cs typeface="Times New Roman"/>
              </a:rPr>
              <a:t> </a:t>
            </a:r>
            <a:r>
              <a:rPr sz="2118" dirty="0">
                <a:latin typeface="Times New Roman"/>
                <a:cs typeface="Times New Roman"/>
              </a:rPr>
              <a:t>denotes</a:t>
            </a:r>
            <a:r>
              <a:rPr sz="2118" spc="-26" dirty="0">
                <a:latin typeface="Times New Roman"/>
                <a:cs typeface="Times New Roman"/>
              </a:rPr>
              <a:t> </a:t>
            </a:r>
            <a:r>
              <a:rPr sz="2118" dirty="0">
                <a:latin typeface="Times New Roman"/>
                <a:cs typeface="Times New Roman"/>
              </a:rPr>
              <a:t>a</a:t>
            </a:r>
            <a:r>
              <a:rPr sz="2118" spc="-4" dirty="0">
                <a:latin typeface="Times New Roman"/>
                <a:cs typeface="Times New Roman"/>
              </a:rPr>
              <a:t> </a:t>
            </a:r>
            <a:r>
              <a:rPr sz="2118" dirty="0">
                <a:latin typeface="Times New Roman"/>
                <a:cs typeface="Times New Roman"/>
              </a:rPr>
              <a:t>class</a:t>
            </a:r>
            <a:r>
              <a:rPr sz="2118" spc="-26" dirty="0">
                <a:latin typeface="Times New Roman"/>
                <a:cs typeface="Times New Roman"/>
              </a:rPr>
              <a:t> </a:t>
            </a:r>
            <a:r>
              <a:rPr sz="2118" dirty="0">
                <a:latin typeface="Times New Roman"/>
                <a:cs typeface="Times New Roman"/>
              </a:rPr>
              <a:t>prediction.</a:t>
            </a:r>
          </a:p>
          <a:p>
            <a:pPr marL="717215" marR="193312" lvl="1" indent="-302575" algn="just">
              <a:spcBef>
                <a:spcPts val="604"/>
              </a:spcBef>
              <a:buClr>
                <a:srgbClr val="0B7A9C"/>
              </a:buClr>
              <a:buFont typeface="Arial"/>
              <a:buChar char="–"/>
              <a:tabLst>
                <a:tab pos="716654" algn="l"/>
                <a:tab pos="717215" algn="l"/>
              </a:tabLst>
            </a:pPr>
            <a:r>
              <a:rPr sz="2118" spc="-4" dirty="0">
                <a:latin typeface="Times New Roman"/>
                <a:cs typeface="Times New Roman"/>
              </a:rPr>
              <a:t>At</a:t>
            </a:r>
            <a:r>
              <a:rPr sz="2118" spc="-18" dirty="0">
                <a:latin typeface="Times New Roman"/>
                <a:cs typeface="Times New Roman"/>
              </a:rPr>
              <a:t> </a:t>
            </a:r>
            <a:r>
              <a:rPr sz="2118" dirty="0">
                <a:latin typeface="Times New Roman"/>
                <a:cs typeface="Times New Roman"/>
              </a:rPr>
              <a:t>each</a:t>
            </a:r>
            <a:r>
              <a:rPr sz="2118" spc="-22" dirty="0">
                <a:latin typeface="Times New Roman"/>
                <a:cs typeface="Times New Roman"/>
              </a:rPr>
              <a:t> </a:t>
            </a:r>
            <a:r>
              <a:rPr sz="2118" dirty="0">
                <a:latin typeface="Times New Roman"/>
                <a:cs typeface="Times New Roman"/>
              </a:rPr>
              <a:t>node,</a:t>
            </a:r>
            <a:r>
              <a:rPr sz="2118" spc="-22" dirty="0">
                <a:latin typeface="Times New Roman"/>
                <a:cs typeface="Times New Roman"/>
              </a:rPr>
              <a:t> </a:t>
            </a:r>
            <a:r>
              <a:rPr sz="2118" dirty="0">
                <a:latin typeface="Times New Roman"/>
                <a:cs typeface="Times New Roman"/>
              </a:rPr>
              <a:t>the</a:t>
            </a:r>
            <a:r>
              <a:rPr sz="2118" spc="-18" dirty="0">
                <a:latin typeface="Times New Roman"/>
                <a:cs typeface="Times New Roman"/>
              </a:rPr>
              <a:t> </a:t>
            </a:r>
            <a:r>
              <a:rPr sz="2118" dirty="0">
                <a:latin typeface="Times New Roman"/>
                <a:cs typeface="Times New Roman"/>
              </a:rPr>
              <a:t>algorithm</a:t>
            </a:r>
            <a:r>
              <a:rPr sz="2118" spc="-49" dirty="0">
                <a:latin typeface="Times New Roman"/>
                <a:cs typeface="Times New Roman"/>
              </a:rPr>
              <a:t> </a:t>
            </a:r>
            <a:r>
              <a:rPr sz="2118" dirty="0">
                <a:latin typeface="Times New Roman"/>
                <a:cs typeface="Times New Roman"/>
              </a:rPr>
              <a:t>chooses</a:t>
            </a:r>
            <a:r>
              <a:rPr sz="2118" spc="-18" dirty="0">
                <a:latin typeface="Times New Roman"/>
                <a:cs typeface="Times New Roman"/>
              </a:rPr>
              <a:t> </a:t>
            </a:r>
            <a:r>
              <a:rPr sz="2118" dirty="0">
                <a:latin typeface="Times New Roman"/>
                <a:cs typeface="Times New Roman"/>
              </a:rPr>
              <a:t>the</a:t>
            </a:r>
            <a:r>
              <a:rPr sz="2118" spc="-18" dirty="0">
                <a:latin typeface="Times New Roman"/>
                <a:cs typeface="Times New Roman"/>
              </a:rPr>
              <a:t> </a:t>
            </a:r>
            <a:r>
              <a:rPr sz="2118" dirty="0">
                <a:latin typeface="Times New Roman"/>
                <a:cs typeface="Times New Roman"/>
              </a:rPr>
              <a:t>“best”</a:t>
            </a:r>
            <a:r>
              <a:rPr sz="2118" spc="-31" dirty="0">
                <a:latin typeface="Times New Roman"/>
                <a:cs typeface="Times New Roman"/>
              </a:rPr>
              <a:t> </a:t>
            </a:r>
            <a:r>
              <a:rPr sz="2118" dirty="0">
                <a:latin typeface="Times New Roman"/>
                <a:cs typeface="Times New Roman"/>
              </a:rPr>
              <a:t>attribute</a:t>
            </a:r>
            <a:r>
              <a:rPr sz="2118" spc="-49" dirty="0">
                <a:latin typeface="Times New Roman"/>
                <a:cs typeface="Times New Roman"/>
              </a:rPr>
              <a:t> </a:t>
            </a:r>
            <a:r>
              <a:rPr sz="2118" dirty="0">
                <a:latin typeface="Times New Roman"/>
                <a:cs typeface="Times New Roman"/>
              </a:rPr>
              <a:t>to </a:t>
            </a:r>
            <a:r>
              <a:rPr sz="2118" spc="-516" dirty="0">
                <a:latin typeface="Times New Roman"/>
                <a:cs typeface="Times New Roman"/>
              </a:rPr>
              <a:t> </a:t>
            </a:r>
            <a:r>
              <a:rPr sz="2118" spc="-4" dirty="0">
                <a:latin typeface="Times New Roman"/>
                <a:cs typeface="Times New Roman"/>
              </a:rPr>
              <a:t>partition</a:t>
            </a:r>
            <a:r>
              <a:rPr sz="2118" spc="-49" dirty="0">
                <a:latin typeface="Times New Roman"/>
                <a:cs typeface="Times New Roman"/>
              </a:rPr>
              <a:t> </a:t>
            </a:r>
            <a:r>
              <a:rPr sz="2118" dirty="0">
                <a:latin typeface="Times New Roman"/>
                <a:cs typeface="Times New Roman"/>
              </a:rPr>
              <a:t>the</a:t>
            </a:r>
            <a:r>
              <a:rPr sz="2118" spc="-9" dirty="0">
                <a:latin typeface="Times New Roman"/>
                <a:cs typeface="Times New Roman"/>
              </a:rPr>
              <a:t> </a:t>
            </a:r>
            <a:r>
              <a:rPr sz="2118" dirty="0">
                <a:latin typeface="Times New Roman"/>
                <a:cs typeface="Times New Roman"/>
              </a:rPr>
              <a:t>data</a:t>
            </a:r>
            <a:r>
              <a:rPr sz="2118" spc="-22" dirty="0">
                <a:latin typeface="Times New Roman"/>
                <a:cs typeface="Times New Roman"/>
              </a:rPr>
              <a:t> </a:t>
            </a:r>
            <a:r>
              <a:rPr sz="2118" dirty="0">
                <a:latin typeface="Times New Roman"/>
                <a:cs typeface="Times New Roman"/>
              </a:rPr>
              <a:t>into</a:t>
            </a:r>
            <a:r>
              <a:rPr sz="2118" spc="-18" dirty="0">
                <a:latin typeface="Times New Roman"/>
                <a:cs typeface="Times New Roman"/>
              </a:rPr>
              <a:t> </a:t>
            </a:r>
            <a:r>
              <a:rPr sz="2118" dirty="0">
                <a:latin typeface="Times New Roman"/>
                <a:cs typeface="Times New Roman"/>
              </a:rPr>
              <a:t>individual</a:t>
            </a:r>
            <a:r>
              <a:rPr sz="2118" spc="-40" dirty="0">
                <a:latin typeface="Times New Roman"/>
                <a:cs typeface="Times New Roman"/>
              </a:rPr>
              <a:t> </a:t>
            </a:r>
            <a:r>
              <a:rPr sz="2118" dirty="0">
                <a:latin typeface="Times New Roman"/>
                <a:cs typeface="Times New Roman"/>
              </a:rPr>
              <a:t>classes.</a:t>
            </a:r>
          </a:p>
          <a:p>
            <a:pPr marL="717215" marR="429769" lvl="1" indent="-302575" algn="just">
              <a:spcBef>
                <a:spcPts val="604"/>
              </a:spcBef>
              <a:buClr>
                <a:srgbClr val="0B7A9C"/>
              </a:buClr>
              <a:buFont typeface="Arial"/>
              <a:buChar char="–"/>
              <a:tabLst>
                <a:tab pos="716654" algn="l"/>
                <a:tab pos="717215" algn="l"/>
              </a:tabLst>
            </a:pPr>
            <a:r>
              <a:rPr sz="2118" spc="-9" dirty="0">
                <a:latin typeface="Times New Roman"/>
                <a:cs typeface="Times New Roman"/>
              </a:rPr>
              <a:t>When </a:t>
            </a:r>
            <a:r>
              <a:rPr sz="2118" dirty="0">
                <a:latin typeface="Times New Roman"/>
                <a:cs typeface="Times New Roman"/>
              </a:rPr>
              <a:t>decision</a:t>
            </a:r>
            <a:r>
              <a:rPr sz="2118" spc="-31" dirty="0">
                <a:latin typeface="Times New Roman"/>
                <a:cs typeface="Times New Roman"/>
              </a:rPr>
              <a:t> </a:t>
            </a:r>
            <a:r>
              <a:rPr sz="2118" dirty="0">
                <a:latin typeface="Times New Roman"/>
                <a:cs typeface="Times New Roman"/>
              </a:rPr>
              <a:t>tree</a:t>
            </a:r>
            <a:r>
              <a:rPr sz="2118" spc="-31" dirty="0">
                <a:latin typeface="Times New Roman"/>
                <a:cs typeface="Times New Roman"/>
              </a:rPr>
              <a:t> </a:t>
            </a:r>
            <a:r>
              <a:rPr sz="2118" dirty="0">
                <a:latin typeface="Times New Roman"/>
                <a:cs typeface="Times New Roman"/>
              </a:rPr>
              <a:t>induction</a:t>
            </a:r>
            <a:r>
              <a:rPr sz="2118" spc="-44" dirty="0">
                <a:latin typeface="Times New Roman"/>
                <a:cs typeface="Times New Roman"/>
              </a:rPr>
              <a:t> </a:t>
            </a:r>
            <a:r>
              <a:rPr sz="2118" dirty="0">
                <a:latin typeface="Times New Roman"/>
                <a:cs typeface="Times New Roman"/>
              </a:rPr>
              <a:t>is</a:t>
            </a:r>
            <a:r>
              <a:rPr sz="2118" spc="-13" dirty="0">
                <a:latin typeface="Times New Roman"/>
                <a:cs typeface="Times New Roman"/>
              </a:rPr>
              <a:t> </a:t>
            </a:r>
            <a:r>
              <a:rPr sz="2118" dirty="0">
                <a:latin typeface="Times New Roman"/>
                <a:cs typeface="Times New Roman"/>
              </a:rPr>
              <a:t>used</a:t>
            </a:r>
            <a:r>
              <a:rPr sz="2118" spc="-9" dirty="0">
                <a:latin typeface="Times New Roman"/>
                <a:cs typeface="Times New Roman"/>
              </a:rPr>
              <a:t> </a:t>
            </a:r>
            <a:r>
              <a:rPr sz="2118" spc="-4" dirty="0">
                <a:latin typeface="Times New Roman"/>
                <a:cs typeface="Times New Roman"/>
              </a:rPr>
              <a:t>for</a:t>
            </a:r>
            <a:r>
              <a:rPr sz="2118" spc="-9" dirty="0">
                <a:latin typeface="Times New Roman"/>
                <a:cs typeface="Times New Roman"/>
              </a:rPr>
              <a:t> </a:t>
            </a:r>
            <a:r>
              <a:rPr sz="2118" dirty="0">
                <a:latin typeface="Times New Roman"/>
                <a:cs typeface="Times New Roman"/>
              </a:rPr>
              <a:t>attribute</a:t>
            </a:r>
            <a:r>
              <a:rPr sz="2118" spc="-53" dirty="0">
                <a:latin typeface="Times New Roman"/>
                <a:cs typeface="Times New Roman"/>
              </a:rPr>
              <a:t> </a:t>
            </a:r>
            <a:r>
              <a:rPr sz="2118" dirty="0">
                <a:latin typeface="Times New Roman"/>
                <a:cs typeface="Times New Roman"/>
              </a:rPr>
              <a:t>subset </a:t>
            </a:r>
            <a:r>
              <a:rPr sz="2118" spc="-516" dirty="0">
                <a:latin typeface="Times New Roman"/>
                <a:cs typeface="Times New Roman"/>
              </a:rPr>
              <a:t> </a:t>
            </a:r>
            <a:r>
              <a:rPr sz="2118" spc="-4" dirty="0">
                <a:latin typeface="Times New Roman"/>
                <a:cs typeface="Times New Roman"/>
              </a:rPr>
              <a:t>selection,</a:t>
            </a:r>
            <a:r>
              <a:rPr sz="2118" spc="-49" dirty="0">
                <a:latin typeface="Times New Roman"/>
                <a:cs typeface="Times New Roman"/>
              </a:rPr>
              <a:t> </a:t>
            </a:r>
            <a:r>
              <a:rPr sz="2118" dirty="0">
                <a:latin typeface="Times New Roman"/>
                <a:cs typeface="Times New Roman"/>
              </a:rPr>
              <a:t>a tree</a:t>
            </a:r>
            <a:r>
              <a:rPr sz="2118" spc="-26" dirty="0">
                <a:latin typeface="Times New Roman"/>
                <a:cs typeface="Times New Roman"/>
              </a:rPr>
              <a:t> </a:t>
            </a:r>
            <a:r>
              <a:rPr sz="2118" dirty="0">
                <a:latin typeface="Times New Roman"/>
                <a:cs typeface="Times New Roman"/>
              </a:rPr>
              <a:t>is</a:t>
            </a:r>
            <a:r>
              <a:rPr sz="2118" spc="-9" dirty="0">
                <a:latin typeface="Times New Roman"/>
                <a:cs typeface="Times New Roman"/>
              </a:rPr>
              <a:t> </a:t>
            </a:r>
            <a:r>
              <a:rPr sz="2118" dirty="0">
                <a:latin typeface="Times New Roman"/>
                <a:cs typeface="Times New Roman"/>
              </a:rPr>
              <a:t>constructed</a:t>
            </a:r>
            <a:r>
              <a:rPr sz="2118" spc="-40" dirty="0">
                <a:latin typeface="Times New Roman"/>
                <a:cs typeface="Times New Roman"/>
              </a:rPr>
              <a:t> </a:t>
            </a:r>
            <a:r>
              <a:rPr sz="2118" spc="-4" dirty="0">
                <a:latin typeface="Times New Roman"/>
                <a:cs typeface="Times New Roman"/>
              </a:rPr>
              <a:t>from</a:t>
            </a:r>
            <a:r>
              <a:rPr sz="2118" dirty="0">
                <a:latin typeface="Times New Roman"/>
                <a:cs typeface="Times New Roman"/>
              </a:rPr>
              <a:t> the</a:t>
            </a:r>
            <a:r>
              <a:rPr sz="2118" spc="-26" dirty="0">
                <a:latin typeface="Times New Roman"/>
                <a:cs typeface="Times New Roman"/>
              </a:rPr>
              <a:t> </a:t>
            </a:r>
            <a:r>
              <a:rPr sz="2118" dirty="0">
                <a:latin typeface="Times New Roman"/>
                <a:cs typeface="Times New Roman"/>
              </a:rPr>
              <a:t>given</a:t>
            </a:r>
            <a:r>
              <a:rPr sz="2118" spc="-13" dirty="0">
                <a:latin typeface="Times New Roman"/>
                <a:cs typeface="Times New Roman"/>
              </a:rPr>
              <a:t> </a:t>
            </a:r>
            <a:r>
              <a:rPr sz="2118" dirty="0">
                <a:latin typeface="Times New Roman"/>
                <a:cs typeface="Times New Roman"/>
              </a:rPr>
              <a:t>data.</a:t>
            </a:r>
          </a:p>
          <a:p>
            <a:pPr marL="717215" marR="260551" lvl="1" indent="-302575" algn="just">
              <a:spcBef>
                <a:spcPts val="613"/>
              </a:spcBef>
              <a:buClr>
                <a:srgbClr val="0B7A9C"/>
              </a:buClr>
              <a:buFont typeface="Arial"/>
              <a:buChar char="–"/>
              <a:tabLst>
                <a:tab pos="716654" algn="l"/>
                <a:tab pos="717215" algn="l"/>
              </a:tabLst>
            </a:pPr>
            <a:r>
              <a:rPr sz="2118" spc="-4" dirty="0">
                <a:latin typeface="Times New Roman"/>
                <a:cs typeface="Times New Roman"/>
              </a:rPr>
              <a:t>All</a:t>
            </a:r>
            <a:r>
              <a:rPr sz="2118" spc="-26" dirty="0">
                <a:latin typeface="Times New Roman"/>
                <a:cs typeface="Times New Roman"/>
              </a:rPr>
              <a:t> </a:t>
            </a:r>
            <a:r>
              <a:rPr sz="2118" dirty="0">
                <a:latin typeface="Times New Roman"/>
                <a:cs typeface="Times New Roman"/>
              </a:rPr>
              <a:t>attributes</a:t>
            </a:r>
            <a:r>
              <a:rPr sz="2118" spc="-49" dirty="0">
                <a:latin typeface="Times New Roman"/>
                <a:cs typeface="Times New Roman"/>
              </a:rPr>
              <a:t> </a:t>
            </a:r>
            <a:r>
              <a:rPr sz="2118" dirty="0">
                <a:latin typeface="Times New Roman"/>
                <a:cs typeface="Times New Roman"/>
              </a:rPr>
              <a:t>that</a:t>
            </a:r>
            <a:r>
              <a:rPr sz="2118" spc="-22" dirty="0">
                <a:latin typeface="Times New Roman"/>
                <a:cs typeface="Times New Roman"/>
              </a:rPr>
              <a:t> </a:t>
            </a:r>
            <a:r>
              <a:rPr sz="2118" dirty="0">
                <a:latin typeface="Times New Roman"/>
                <a:cs typeface="Times New Roman"/>
              </a:rPr>
              <a:t>do</a:t>
            </a:r>
            <a:r>
              <a:rPr sz="2118" spc="-4" dirty="0">
                <a:latin typeface="Times New Roman"/>
                <a:cs typeface="Times New Roman"/>
              </a:rPr>
              <a:t> </a:t>
            </a:r>
            <a:r>
              <a:rPr sz="2118" dirty="0">
                <a:latin typeface="Times New Roman"/>
                <a:cs typeface="Times New Roman"/>
              </a:rPr>
              <a:t>not</a:t>
            </a:r>
            <a:r>
              <a:rPr sz="2118" spc="-13" dirty="0">
                <a:latin typeface="Times New Roman"/>
                <a:cs typeface="Times New Roman"/>
              </a:rPr>
              <a:t> </a:t>
            </a:r>
            <a:r>
              <a:rPr sz="2118" dirty="0">
                <a:latin typeface="Times New Roman"/>
                <a:cs typeface="Times New Roman"/>
              </a:rPr>
              <a:t>appear</a:t>
            </a:r>
            <a:r>
              <a:rPr sz="2118" spc="-26" dirty="0">
                <a:latin typeface="Times New Roman"/>
                <a:cs typeface="Times New Roman"/>
              </a:rPr>
              <a:t> </a:t>
            </a:r>
            <a:r>
              <a:rPr sz="2118" dirty="0">
                <a:latin typeface="Times New Roman"/>
                <a:cs typeface="Times New Roman"/>
              </a:rPr>
              <a:t>in</a:t>
            </a:r>
            <a:r>
              <a:rPr sz="2118" spc="-4" dirty="0">
                <a:latin typeface="Times New Roman"/>
                <a:cs typeface="Times New Roman"/>
              </a:rPr>
              <a:t> </a:t>
            </a:r>
            <a:r>
              <a:rPr sz="2118" dirty="0">
                <a:latin typeface="Times New Roman"/>
                <a:cs typeface="Times New Roman"/>
              </a:rPr>
              <a:t>the</a:t>
            </a:r>
            <a:r>
              <a:rPr sz="2118" spc="-26" dirty="0">
                <a:latin typeface="Times New Roman"/>
                <a:cs typeface="Times New Roman"/>
              </a:rPr>
              <a:t> </a:t>
            </a:r>
            <a:r>
              <a:rPr sz="2118" dirty="0">
                <a:latin typeface="Times New Roman"/>
                <a:cs typeface="Times New Roman"/>
              </a:rPr>
              <a:t>tree</a:t>
            </a:r>
            <a:r>
              <a:rPr sz="2118" spc="-26" dirty="0">
                <a:latin typeface="Times New Roman"/>
                <a:cs typeface="Times New Roman"/>
              </a:rPr>
              <a:t> </a:t>
            </a:r>
            <a:r>
              <a:rPr sz="2118" dirty="0">
                <a:latin typeface="Times New Roman"/>
                <a:cs typeface="Times New Roman"/>
              </a:rPr>
              <a:t>are</a:t>
            </a:r>
            <a:r>
              <a:rPr sz="2118" spc="-13" dirty="0">
                <a:latin typeface="Times New Roman"/>
                <a:cs typeface="Times New Roman"/>
              </a:rPr>
              <a:t> </a:t>
            </a:r>
            <a:r>
              <a:rPr sz="2118" spc="-4" dirty="0">
                <a:latin typeface="Times New Roman"/>
                <a:cs typeface="Times New Roman"/>
              </a:rPr>
              <a:t>assumed</a:t>
            </a:r>
            <a:r>
              <a:rPr sz="2118" dirty="0">
                <a:latin typeface="Times New Roman"/>
                <a:cs typeface="Times New Roman"/>
              </a:rPr>
              <a:t> to </a:t>
            </a:r>
            <a:r>
              <a:rPr sz="2118" spc="-516" dirty="0">
                <a:latin typeface="Times New Roman"/>
                <a:cs typeface="Times New Roman"/>
              </a:rPr>
              <a:t> </a:t>
            </a:r>
            <a:r>
              <a:rPr sz="2118" dirty="0">
                <a:latin typeface="Times New Roman"/>
                <a:cs typeface="Times New Roman"/>
              </a:rPr>
              <a:t>be</a:t>
            </a:r>
            <a:r>
              <a:rPr sz="2118" spc="-13" dirty="0">
                <a:latin typeface="Times New Roman"/>
                <a:cs typeface="Times New Roman"/>
              </a:rPr>
              <a:t> </a:t>
            </a:r>
            <a:r>
              <a:rPr sz="2118" spc="-4" dirty="0">
                <a:latin typeface="Times New Roman"/>
                <a:cs typeface="Times New Roman"/>
              </a:rPr>
              <a:t>irrelevant.</a:t>
            </a:r>
            <a:endParaRPr sz="2118" dirty="0">
              <a:latin typeface="Times New Roman"/>
              <a:cs typeface="Times New Roman"/>
            </a:endParaRPr>
          </a:p>
        </p:txBody>
      </p:sp>
      <p:sp>
        <p:nvSpPr>
          <p:cNvPr id="3" name="Slide Number Placeholder 2">
            <a:extLst>
              <a:ext uri="{FF2B5EF4-FFF2-40B4-BE49-F238E27FC236}">
                <a16:creationId xmlns:a16="http://schemas.microsoft.com/office/drawing/2014/main" id="{BCA7F60D-5F4D-4D37-99B4-111268306FED}"/>
              </a:ext>
            </a:extLst>
          </p:cNvPr>
          <p:cNvSpPr>
            <a:spLocks noGrp="1"/>
          </p:cNvSpPr>
          <p:nvPr>
            <p:ph type="sldNum" sz="quarter" idx="12"/>
          </p:nvPr>
        </p:nvSpPr>
        <p:spPr/>
        <p:txBody>
          <a:bodyPr/>
          <a:lstStyle/>
          <a:p>
            <a:fld id="{BE9E9CF8-411C-534F-ACCE-E5CD2A84B69C}" type="slidenum">
              <a:rPr lang="en-US" smtClean="0"/>
              <a:t>79</a:t>
            </a:fld>
            <a:endParaRPr lang="en-US"/>
          </a:p>
        </p:txBody>
      </p:sp>
      <p:sp>
        <p:nvSpPr>
          <p:cNvPr id="7" name="Rectangle 6">
            <a:extLst>
              <a:ext uri="{FF2B5EF4-FFF2-40B4-BE49-F238E27FC236}">
                <a16:creationId xmlns:a16="http://schemas.microsoft.com/office/drawing/2014/main" id="{0DFA71E1-9583-4F1D-8DB9-9FEB7824317F}"/>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DB72EE0A-9A55-4E7F-A816-85DEB8F81EB9}"/>
              </a:ext>
            </a:extLst>
          </p:cNvPr>
          <p:cNvCxnSpPr/>
          <p:nvPr/>
        </p:nvCxnSpPr>
        <p:spPr>
          <a:xfrm>
            <a:off x="152393" y="98487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6420CBD-CACC-462E-878D-49AB18F93DBA}"/>
              </a:ext>
            </a:extLst>
          </p:cNvPr>
          <p:cNvPicPr>
            <a:picLocks noChangeAspect="1"/>
          </p:cNvPicPr>
          <p:nvPr/>
        </p:nvPicPr>
        <p:blipFill>
          <a:blip r:embed="rId2"/>
          <a:stretch>
            <a:fillRect/>
          </a:stretch>
        </p:blipFill>
        <p:spPr>
          <a:xfrm>
            <a:off x="8213340" y="2180492"/>
            <a:ext cx="3538461" cy="32816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0D1366E1-C40F-0742-9FCE-75D9D80A6A79}"/>
              </a:ext>
            </a:extLst>
          </p:cNvPr>
          <p:cNvSpPr>
            <a:spLocks noGrp="1" noChangeArrowheads="1"/>
          </p:cNvSpPr>
          <p:nvPr>
            <p:ph type="title"/>
          </p:nvPr>
        </p:nvSpPr>
        <p:spPr>
          <a:xfrm>
            <a:off x="154745" y="248512"/>
            <a:ext cx="10168128" cy="1179576"/>
          </a:xfrm>
        </p:spPr>
        <p:txBody>
          <a:bodyPr>
            <a:normAutofit/>
          </a:bodyPr>
          <a:lstStyle/>
          <a:p>
            <a:pPr eaLnBrk="1" hangingPunct="1"/>
            <a:r>
              <a:rPr lang="en-US" altLang="en-US" sz="4000" b="1" dirty="0"/>
              <a:t>Data Cleaning: How to Handle Missing Data?</a:t>
            </a:r>
          </a:p>
        </p:txBody>
      </p:sp>
      <p:sp>
        <p:nvSpPr>
          <p:cNvPr id="19460" name="Rectangle 3">
            <a:extLst>
              <a:ext uri="{FF2B5EF4-FFF2-40B4-BE49-F238E27FC236}">
                <a16:creationId xmlns:a16="http://schemas.microsoft.com/office/drawing/2014/main" id="{12AA2D02-4458-1742-AD81-B99D5EB2FA1E}"/>
              </a:ext>
            </a:extLst>
          </p:cNvPr>
          <p:cNvSpPr>
            <a:spLocks noGrp="1" noChangeArrowheads="1"/>
          </p:cNvSpPr>
          <p:nvPr>
            <p:ph idx="1"/>
          </p:nvPr>
        </p:nvSpPr>
        <p:spPr>
          <a:xfrm>
            <a:off x="1115568" y="1708219"/>
            <a:ext cx="10168128" cy="3695020"/>
          </a:xfrm>
        </p:spPr>
        <p:txBody>
          <a:bodyPr>
            <a:normAutofit/>
          </a:bodyPr>
          <a:lstStyle/>
          <a:p>
            <a:pPr eaLnBrk="1" hangingPunct="1"/>
            <a:r>
              <a:rPr lang="en-US" altLang="en-US" sz="2200" b="1" dirty="0"/>
              <a:t>Ignore the tuple: </a:t>
            </a:r>
            <a:r>
              <a:rPr lang="en-US" altLang="en-US" sz="2200" dirty="0"/>
              <a:t>usually done when class label is missing (when doing classification)—not effective when the % of missing values per attribute varies considerably</a:t>
            </a:r>
          </a:p>
          <a:p>
            <a:pPr eaLnBrk="1" hangingPunct="1"/>
            <a:r>
              <a:rPr lang="en-US" altLang="en-US" sz="2200" b="1" dirty="0"/>
              <a:t>Fill in the missing value manually</a:t>
            </a:r>
            <a:r>
              <a:rPr lang="en-US" altLang="en-US" sz="2200" dirty="0"/>
              <a:t>: tedious + infeasible?</a:t>
            </a:r>
          </a:p>
          <a:p>
            <a:pPr eaLnBrk="1" hangingPunct="1"/>
            <a:r>
              <a:rPr lang="en-US" altLang="en-US" sz="2200" dirty="0"/>
              <a:t>Fill in it automatically with</a:t>
            </a:r>
          </a:p>
          <a:p>
            <a:pPr lvl="1" eaLnBrk="1" hangingPunct="1"/>
            <a:r>
              <a:rPr lang="en-US" altLang="en-US" sz="2200" b="1" dirty="0"/>
              <a:t>a global constant </a:t>
            </a:r>
            <a:r>
              <a:rPr lang="en-US" altLang="en-US" sz="2200" dirty="0"/>
              <a:t>: e.g., “unknown”, a new class?! </a:t>
            </a:r>
          </a:p>
          <a:p>
            <a:pPr lvl="1" eaLnBrk="1" hangingPunct="1"/>
            <a:r>
              <a:rPr lang="en-US" altLang="en-US" sz="2200" b="1" dirty="0"/>
              <a:t>the attribute mean</a:t>
            </a:r>
          </a:p>
          <a:p>
            <a:pPr lvl="1" eaLnBrk="1" hangingPunct="1"/>
            <a:r>
              <a:rPr lang="en-US" altLang="en-US" sz="2200" b="1" dirty="0"/>
              <a:t>the attribute mean for all samples belonging to the same class:</a:t>
            </a:r>
            <a:r>
              <a:rPr lang="en-US" altLang="en-US" sz="2200" dirty="0"/>
              <a:t> smarter</a:t>
            </a:r>
          </a:p>
          <a:p>
            <a:pPr lvl="1"/>
            <a:r>
              <a:rPr lang="en-US" altLang="en-US" sz="2200" dirty="0"/>
              <a:t>the most probable value: inference-based such as Bayesian formula or decision tree, or </a:t>
            </a:r>
            <a:r>
              <a:rPr lang="en-IN" sz="2200" b="1" dirty="0"/>
              <a:t>use regression to fill</a:t>
            </a:r>
            <a:endParaRPr lang="en-US" altLang="en-US" sz="2200" dirty="0"/>
          </a:p>
        </p:txBody>
      </p:sp>
      <p:sp>
        <p:nvSpPr>
          <p:cNvPr id="19458" name="Rectangle 2061">
            <a:extLst>
              <a:ext uri="{FF2B5EF4-FFF2-40B4-BE49-F238E27FC236}">
                <a16:creationId xmlns:a16="http://schemas.microsoft.com/office/drawing/2014/main" id="{B8AE0B7D-09FD-1749-9FFF-EE64B6F6A45B}"/>
              </a:ext>
            </a:extLst>
          </p:cNvPr>
          <p:cNvSpPr>
            <a:spLocks noGrp="1" noChangeArrowheads="1"/>
          </p:cNvSpPr>
          <p:nvPr>
            <p:ph type="sldNum" sz="quarter" idx="12"/>
          </p:nvPr>
        </p:nvSpPr>
        <p:spPr>
          <a:xfrm>
            <a:off x="8540496"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nSpc>
                <a:spcPct val="90000"/>
              </a:lnSpc>
              <a:spcBef>
                <a:spcPct val="0"/>
              </a:spcBef>
              <a:spcAft>
                <a:spcPts val="600"/>
              </a:spcAft>
              <a:buClrTx/>
              <a:buSzTx/>
              <a:buFontTx/>
              <a:buNone/>
            </a:pPr>
            <a:fld id="{1D0F5ED0-CEA6-F34E-97A2-364DF5A271AE}" type="slidenum">
              <a:rPr lang="en-US" altLang="en-US" sz="1800">
                <a:solidFill>
                  <a:schemeClr val="tx1">
                    <a:lumMod val="50000"/>
                    <a:lumOff val="50000"/>
                  </a:schemeClr>
                </a:solidFill>
              </a:rPr>
              <a:pPr>
                <a:lnSpc>
                  <a:spcPct val="90000"/>
                </a:lnSpc>
                <a:spcBef>
                  <a:spcPct val="0"/>
                </a:spcBef>
                <a:spcAft>
                  <a:spcPts val="600"/>
                </a:spcAft>
                <a:buClrTx/>
                <a:buSzTx/>
                <a:buFontTx/>
                <a:buNone/>
              </a:pPr>
              <a:t>8</a:t>
            </a:fld>
            <a:endParaRPr lang="en-US" altLang="en-US" sz="1800">
              <a:solidFill>
                <a:schemeClr val="tx1">
                  <a:lumMod val="50000"/>
                  <a:lumOff val="50000"/>
                </a:schemeClr>
              </a:solidFill>
            </a:endParaRPr>
          </a:p>
        </p:txBody>
      </p:sp>
      <p:sp>
        <p:nvSpPr>
          <p:cNvPr id="9" name="Rectangle 8">
            <a:extLst>
              <a:ext uri="{FF2B5EF4-FFF2-40B4-BE49-F238E27FC236}">
                <a16:creationId xmlns:a16="http://schemas.microsoft.com/office/drawing/2014/main" id="{1CCA62C1-F5D7-4D6E-97C3-0F424D4686FE}"/>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07DBC47C-12A2-4342-99A4-D6AD17DE6DCE}"/>
              </a:ext>
            </a:extLst>
          </p:cNvPr>
          <p:cNvCxnSpPr/>
          <p:nvPr/>
        </p:nvCxnSpPr>
        <p:spPr>
          <a:xfrm>
            <a:off x="154745" y="130842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7111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353" y="290123"/>
            <a:ext cx="10717049" cy="626303"/>
          </a:xfrm>
          <a:prstGeom prst="rect">
            <a:avLst/>
          </a:prstGeom>
        </p:spPr>
        <p:txBody>
          <a:bodyPr vert="horz" wrap="square" lIns="0" tIns="10646" rIns="0" bIns="0" rtlCol="0" anchor="ctr">
            <a:spAutoFit/>
          </a:bodyPr>
          <a:lstStyle/>
          <a:p>
            <a:pPr marL="11206">
              <a:lnSpc>
                <a:spcPct val="100000"/>
              </a:lnSpc>
              <a:spcBef>
                <a:spcPts val="84"/>
              </a:spcBef>
            </a:pPr>
            <a:r>
              <a:rPr lang="en-GB" sz="4000" b="1" spc="180" dirty="0"/>
              <a:t>5. </a:t>
            </a:r>
            <a:r>
              <a:rPr sz="4000" b="1" spc="180" dirty="0"/>
              <a:t>Generalization</a:t>
            </a:r>
            <a:endParaRPr sz="4000" b="1" dirty="0"/>
          </a:p>
        </p:txBody>
      </p:sp>
      <p:sp>
        <p:nvSpPr>
          <p:cNvPr id="3" name="object 3"/>
          <p:cNvSpPr txBox="1"/>
          <p:nvPr/>
        </p:nvSpPr>
        <p:spPr>
          <a:xfrm>
            <a:off x="1195754" y="1048515"/>
            <a:ext cx="8415301" cy="2562731"/>
          </a:xfrm>
          <a:prstGeom prst="rect">
            <a:avLst/>
          </a:prstGeom>
        </p:spPr>
        <p:txBody>
          <a:bodyPr vert="horz" wrap="square" lIns="0" tIns="10646" rIns="0" bIns="0" rtlCol="0">
            <a:spAutoFit/>
          </a:bodyPr>
          <a:lstStyle/>
          <a:p>
            <a:pPr marL="268956" marR="4483" indent="-258309" algn="just">
              <a:spcBef>
                <a:spcPts val="84"/>
              </a:spcBef>
              <a:buClr>
                <a:srgbClr val="0B7A9C"/>
              </a:buClr>
              <a:buSzPct val="75000"/>
              <a:buFont typeface="Lucida Sans Unicode"/>
              <a:buChar char="•"/>
              <a:tabLst>
                <a:tab pos="269516" algn="l"/>
              </a:tabLst>
            </a:pPr>
            <a:r>
              <a:rPr sz="2000" spc="-4" dirty="0">
                <a:latin typeface="Times New Roman"/>
                <a:cs typeface="Times New Roman"/>
              </a:rPr>
              <a:t>Generalization is </a:t>
            </a:r>
            <a:r>
              <a:rPr sz="2000" dirty="0">
                <a:latin typeface="Times New Roman"/>
                <a:cs typeface="Times New Roman"/>
              </a:rPr>
              <a:t>the </a:t>
            </a:r>
            <a:r>
              <a:rPr sz="2000" spc="-4" dirty="0">
                <a:latin typeface="Times New Roman"/>
                <a:cs typeface="Times New Roman"/>
              </a:rPr>
              <a:t>generation </a:t>
            </a:r>
            <a:r>
              <a:rPr sz="2000" dirty="0">
                <a:latin typeface="Times New Roman"/>
                <a:cs typeface="Times New Roman"/>
              </a:rPr>
              <a:t>of </a:t>
            </a:r>
            <a:r>
              <a:rPr sz="2000" spc="-4" dirty="0">
                <a:latin typeface="Times New Roman"/>
                <a:cs typeface="Times New Roman"/>
              </a:rPr>
              <a:t>concept hierarchies </a:t>
            </a:r>
            <a:r>
              <a:rPr sz="2000" spc="-604" dirty="0">
                <a:latin typeface="Times New Roman"/>
                <a:cs typeface="Times New Roman"/>
              </a:rPr>
              <a:t> </a:t>
            </a:r>
            <a:r>
              <a:rPr sz="2000" dirty="0">
                <a:latin typeface="Times New Roman"/>
                <a:cs typeface="Times New Roman"/>
              </a:rPr>
              <a:t>for</a:t>
            </a:r>
            <a:r>
              <a:rPr sz="2000" spc="-18" dirty="0">
                <a:latin typeface="Times New Roman"/>
                <a:cs typeface="Times New Roman"/>
              </a:rPr>
              <a:t> </a:t>
            </a:r>
            <a:r>
              <a:rPr sz="2000" spc="-4" dirty="0">
                <a:latin typeface="Times New Roman"/>
                <a:cs typeface="Times New Roman"/>
              </a:rPr>
              <a:t>categorical</a:t>
            </a:r>
            <a:r>
              <a:rPr sz="2000" spc="-13" dirty="0">
                <a:latin typeface="Times New Roman"/>
                <a:cs typeface="Times New Roman"/>
              </a:rPr>
              <a:t> </a:t>
            </a:r>
            <a:r>
              <a:rPr sz="2000" spc="-4" dirty="0">
                <a:latin typeface="Times New Roman"/>
                <a:cs typeface="Times New Roman"/>
              </a:rPr>
              <a:t>data</a:t>
            </a:r>
            <a:endParaRPr sz="2000" dirty="0">
              <a:latin typeface="Times New Roman"/>
              <a:cs typeface="Times New Roman"/>
            </a:endParaRPr>
          </a:p>
          <a:p>
            <a:pPr marL="268956" marR="13448" indent="-258309" algn="just">
              <a:spcBef>
                <a:spcPts val="657"/>
              </a:spcBef>
              <a:buClr>
                <a:srgbClr val="0B7A9C"/>
              </a:buClr>
              <a:buSzPct val="75000"/>
              <a:buFont typeface="Lucida Sans Unicode"/>
              <a:buChar char="•"/>
              <a:tabLst>
                <a:tab pos="269516" algn="l"/>
              </a:tabLst>
            </a:pPr>
            <a:r>
              <a:rPr sz="2000" spc="-4" dirty="0">
                <a:latin typeface="Times New Roman"/>
                <a:cs typeface="Times New Roman"/>
              </a:rPr>
              <a:t>Categorical attributes have a finite </a:t>
            </a:r>
            <a:r>
              <a:rPr sz="2000" dirty="0">
                <a:latin typeface="Times New Roman"/>
                <a:cs typeface="Times New Roman"/>
              </a:rPr>
              <a:t>(but possibly </a:t>
            </a:r>
            <a:r>
              <a:rPr sz="2000" spc="-4" dirty="0">
                <a:latin typeface="Times New Roman"/>
                <a:cs typeface="Times New Roman"/>
              </a:rPr>
              <a:t>large) </a:t>
            </a:r>
            <a:r>
              <a:rPr sz="2000" spc="-604" dirty="0">
                <a:latin typeface="Times New Roman"/>
                <a:cs typeface="Times New Roman"/>
              </a:rPr>
              <a:t> </a:t>
            </a:r>
            <a:r>
              <a:rPr sz="2000" spc="-4" dirty="0">
                <a:latin typeface="Times New Roman"/>
                <a:cs typeface="Times New Roman"/>
              </a:rPr>
              <a:t>number </a:t>
            </a:r>
            <a:r>
              <a:rPr sz="2000" dirty="0">
                <a:latin typeface="Times New Roman"/>
                <a:cs typeface="Times New Roman"/>
              </a:rPr>
              <a:t>of </a:t>
            </a:r>
            <a:r>
              <a:rPr sz="2000" spc="-4" dirty="0">
                <a:latin typeface="Times New Roman"/>
                <a:cs typeface="Times New Roman"/>
              </a:rPr>
              <a:t>distinct values, with </a:t>
            </a:r>
            <a:r>
              <a:rPr sz="2000" dirty="0">
                <a:latin typeface="Times New Roman"/>
                <a:cs typeface="Times New Roman"/>
              </a:rPr>
              <a:t>no </a:t>
            </a:r>
            <a:r>
              <a:rPr sz="2000" spc="-4" dirty="0">
                <a:latin typeface="Times New Roman"/>
                <a:cs typeface="Times New Roman"/>
              </a:rPr>
              <a:t>ordering </a:t>
            </a:r>
            <a:r>
              <a:rPr sz="2000" spc="-9" dirty="0">
                <a:latin typeface="Times New Roman"/>
                <a:cs typeface="Times New Roman"/>
              </a:rPr>
              <a:t>among </a:t>
            </a:r>
            <a:r>
              <a:rPr sz="2000" dirty="0">
                <a:latin typeface="Times New Roman"/>
                <a:cs typeface="Times New Roman"/>
              </a:rPr>
              <a:t>the </a:t>
            </a:r>
            <a:r>
              <a:rPr sz="2000" spc="-604" dirty="0">
                <a:latin typeface="Times New Roman"/>
                <a:cs typeface="Times New Roman"/>
              </a:rPr>
              <a:t> </a:t>
            </a:r>
            <a:r>
              <a:rPr sz="2000" spc="-4" dirty="0">
                <a:latin typeface="Times New Roman"/>
                <a:cs typeface="Times New Roman"/>
              </a:rPr>
              <a:t>values.</a:t>
            </a:r>
            <a:endParaRPr sz="2000" dirty="0">
              <a:latin typeface="Times New Roman"/>
              <a:cs typeface="Times New Roman"/>
            </a:endParaRPr>
          </a:p>
          <a:p>
            <a:pPr marL="268956" indent="-258309" algn="just">
              <a:spcBef>
                <a:spcPts val="644"/>
              </a:spcBef>
              <a:buClr>
                <a:srgbClr val="0B7A9C"/>
              </a:buClr>
              <a:buSzPct val="75000"/>
              <a:buFont typeface="Lucida Sans Unicode"/>
              <a:buChar char="•"/>
              <a:tabLst>
                <a:tab pos="269516" algn="l"/>
              </a:tabLst>
            </a:pPr>
            <a:r>
              <a:rPr sz="2000" spc="-9" dirty="0">
                <a:latin typeface="Times New Roman"/>
                <a:cs typeface="Times New Roman"/>
              </a:rPr>
              <a:t>Examples</a:t>
            </a:r>
            <a:r>
              <a:rPr sz="2000" spc="-18" dirty="0">
                <a:latin typeface="Times New Roman"/>
                <a:cs typeface="Times New Roman"/>
              </a:rPr>
              <a:t> </a:t>
            </a:r>
            <a:r>
              <a:rPr sz="2000" spc="-4" dirty="0">
                <a:latin typeface="Times New Roman"/>
                <a:cs typeface="Times New Roman"/>
              </a:rPr>
              <a:t>include</a:t>
            </a:r>
            <a:endParaRPr sz="2000" dirty="0">
              <a:latin typeface="Times New Roman"/>
              <a:cs typeface="Times New Roman"/>
            </a:endParaRPr>
          </a:p>
          <a:p>
            <a:pPr marL="717215" lvl="1" indent="-302575">
              <a:spcBef>
                <a:spcPts val="618"/>
              </a:spcBef>
              <a:buClr>
                <a:srgbClr val="0B7A9C"/>
              </a:buClr>
              <a:buFont typeface="Arial"/>
              <a:buChar char="–"/>
              <a:tabLst>
                <a:tab pos="716654" algn="l"/>
                <a:tab pos="717215" algn="l"/>
              </a:tabLst>
            </a:pPr>
            <a:r>
              <a:rPr sz="2000" dirty="0">
                <a:latin typeface="Times New Roman"/>
                <a:cs typeface="Times New Roman"/>
              </a:rPr>
              <a:t>geographic</a:t>
            </a:r>
            <a:r>
              <a:rPr sz="2000" spc="-79" dirty="0">
                <a:latin typeface="Times New Roman"/>
                <a:cs typeface="Times New Roman"/>
              </a:rPr>
              <a:t> </a:t>
            </a:r>
            <a:r>
              <a:rPr sz="2000" dirty="0">
                <a:latin typeface="Times New Roman"/>
                <a:cs typeface="Times New Roman"/>
              </a:rPr>
              <a:t>location,</a:t>
            </a:r>
          </a:p>
          <a:p>
            <a:pPr marL="717215" lvl="1" indent="-302575">
              <a:spcBef>
                <a:spcPts val="604"/>
              </a:spcBef>
              <a:buClr>
                <a:srgbClr val="0B7A9C"/>
              </a:buClr>
              <a:buFont typeface="Arial"/>
              <a:buChar char="–"/>
              <a:tabLst>
                <a:tab pos="716654" algn="l"/>
                <a:tab pos="717215" algn="l"/>
              </a:tabLst>
            </a:pPr>
            <a:r>
              <a:rPr sz="2000" dirty="0">
                <a:latin typeface="Times New Roman"/>
                <a:cs typeface="Times New Roman"/>
              </a:rPr>
              <a:t>job</a:t>
            </a:r>
            <a:r>
              <a:rPr sz="2000" spc="-49" dirty="0">
                <a:latin typeface="Times New Roman"/>
                <a:cs typeface="Times New Roman"/>
              </a:rPr>
              <a:t> </a:t>
            </a:r>
            <a:r>
              <a:rPr sz="2000" dirty="0">
                <a:latin typeface="Times New Roman"/>
                <a:cs typeface="Times New Roman"/>
              </a:rPr>
              <a:t>category,</a:t>
            </a:r>
            <a:r>
              <a:rPr sz="2000" spc="-49" dirty="0">
                <a:latin typeface="Times New Roman"/>
                <a:cs typeface="Times New Roman"/>
              </a:rPr>
              <a:t> </a:t>
            </a:r>
            <a:r>
              <a:rPr sz="2000" dirty="0">
                <a:latin typeface="Times New Roman"/>
                <a:cs typeface="Times New Roman"/>
              </a:rPr>
              <a:t>and</a:t>
            </a:r>
          </a:p>
          <a:p>
            <a:pPr marL="717215" lvl="1" indent="-302575">
              <a:spcBef>
                <a:spcPts val="613"/>
              </a:spcBef>
              <a:buClr>
                <a:srgbClr val="0B7A9C"/>
              </a:buClr>
              <a:buFont typeface="Arial"/>
              <a:buChar char="–"/>
              <a:tabLst>
                <a:tab pos="716654" algn="l"/>
                <a:tab pos="717215" algn="l"/>
              </a:tabLst>
            </a:pPr>
            <a:r>
              <a:rPr sz="2000" spc="-4" dirty="0">
                <a:latin typeface="Times New Roman"/>
                <a:cs typeface="Times New Roman"/>
              </a:rPr>
              <a:t>itemtype.</a:t>
            </a:r>
            <a:endParaRPr sz="2000" dirty="0">
              <a:latin typeface="Times New Roman"/>
              <a:cs typeface="Times New Roman"/>
            </a:endParaRPr>
          </a:p>
        </p:txBody>
      </p:sp>
      <p:sp>
        <p:nvSpPr>
          <p:cNvPr id="4" name="Slide Number Placeholder 3">
            <a:extLst>
              <a:ext uri="{FF2B5EF4-FFF2-40B4-BE49-F238E27FC236}">
                <a16:creationId xmlns:a16="http://schemas.microsoft.com/office/drawing/2014/main" id="{ABEE454A-F201-4F6C-AE18-E5B552E6D99F}"/>
              </a:ext>
            </a:extLst>
          </p:cNvPr>
          <p:cNvSpPr>
            <a:spLocks noGrp="1"/>
          </p:cNvSpPr>
          <p:nvPr>
            <p:ph type="sldNum" sz="quarter" idx="12"/>
          </p:nvPr>
        </p:nvSpPr>
        <p:spPr/>
        <p:txBody>
          <a:bodyPr/>
          <a:lstStyle/>
          <a:p>
            <a:fld id="{BE9E9CF8-411C-534F-ACCE-E5CD2A84B69C}" type="slidenum">
              <a:rPr lang="en-US" smtClean="0"/>
              <a:t>80</a:t>
            </a:fld>
            <a:endParaRPr lang="en-US"/>
          </a:p>
        </p:txBody>
      </p:sp>
      <p:sp>
        <p:nvSpPr>
          <p:cNvPr id="5" name="Rectangle 4">
            <a:extLst>
              <a:ext uri="{FF2B5EF4-FFF2-40B4-BE49-F238E27FC236}">
                <a16:creationId xmlns:a16="http://schemas.microsoft.com/office/drawing/2014/main" id="{7418F4C6-277B-492D-BC89-8062F3AD115F}"/>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A26FC55-5788-44F0-A943-A38795C5A774}"/>
              </a:ext>
            </a:extLst>
          </p:cNvPr>
          <p:cNvCxnSpPr/>
          <p:nvPr/>
        </p:nvCxnSpPr>
        <p:spPr>
          <a:xfrm>
            <a:off x="154745" y="1097413"/>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D5085D33-C780-42AC-A276-E995FE96CFCA}"/>
              </a:ext>
            </a:extLst>
          </p:cNvPr>
          <p:cNvSpPr txBox="1"/>
          <p:nvPr/>
        </p:nvSpPr>
        <p:spPr>
          <a:xfrm>
            <a:off x="1083212" y="3792233"/>
            <a:ext cx="9678572" cy="2408842"/>
          </a:xfrm>
          <a:prstGeom prst="rect">
            <a:avLst/>
          </a:prstGeom>
        </p:spPr>
        <p:txBody>
          <a:bodyPr vert="horz" wrap="square" lIns="0" tIns="10646" rIns="0" bIns="0" rtlCol="0">
            <a:spAutoFit/>
          </a:bodyPr>
          <a:lstStyle/>
          <a:p>
            <a:pPr marL="268956" marR="4483" indent="-258309" algn="just">
              <a:spcBef>
                <a:spcPts val="84"/>
              </a:spcBef>
              <a:buClr>
                <a:srgbClr val="0B7A9C"/>
              </a:buClr>
              <a:buSzPct val="75000"/>
              <a:buFont typeface="Lucida Sans Unicode"/>
              <a:buChar char="•"/>
              <a:tabLst>
                <a:tab pos="269516" algn="l"/>
              </a:tabLst>
            </a:pPr>
            <a:r>
              <a:rPr sz="2000" spc="-4" dirty="0">
                <a:latin typeface="Times New Roman"/>
                <a:cs typeface="Times New Roman"/>
              </a:rPr>
              <a:t>A relational database </a:t>
            </a:r>
            <a:r>
              <a:rPr sz="2000" dirty="0">
                <a:latin typeface="Times New Roman"/>
                <a:cs typeface="Times New Roman"/>
              </a:rPr>
              <a:t>or </a:t>
            </a:r>
            <a:r>
              <a:rPr sz="2000" spc="-4" dirty="0">
                <a:latin typeface="Times New Roman"/>
                <a:cs typeface="Times New Roman"/>
              </a:rPr>
              <a:t>a dimension location </a:t>
            </a:r>
            <a:r>
              <a:rPr sz="2000" dirty="0">
                <a:latin typeface="Times New Roman"/>
                <a:cs typeface="Times New Roman"/>
              </a:rPr>
              <a:t>of </a:t>
            </a:r>
            <a:r>
              <a:rPr sz="2000" spc="-4" dirty="0">
                <a:latin typeface="Times New Roman"/>
                <a:cs typeface="Times New Roman"/>
              </a:rPr>
              <a:t>a data </a:t>
            </a:r>
            <a:r>
              <a:rPr sz="2000" spc="-604" dirty="0">
                <a:latin typeface="Times New Roman"/>
                <a:cs typeface="Times New Roman"/>
              </a:rPr>
              <a:t> </a:t>
            </a:r>
            <a:r>
              <a:rPr sz="2000" spc="-4" dirty="0">
                <a:latin typeface="Times New Roman"/>
                <a:cs typeface="Times New Roman"/>
              </a:rPr>
              <a:t>warehouse </a:t>
            </a:r>
            <a:r>
              <a:rPr sz="2000" spc="-13" dirty="0">
                <a:latin typeface="Times New Roman"/>
                <a:cs typeface="Times New Roman"/>
              </a:rPr>
              <a:t>may </a:t>
            </a:r>
            <a:r>
              <a:rPr sz="2000" spc="-4" dirty="0">
                <a:latin typeface="Times New Roman"/>
                <a:cs typeface="Times New Roman"/>
              </a:rPr>
              <a:t>contain </a:t>
            </a:r>
            <a:r>
              <a:rPr sz="2000" dirty="0">
                <a:latin typeface="Times New Roman"/>
                <a:cs typeface="Times New Roman"/>
              </a:rPr>
              <a:t>the </a:t>
            </a:r>
            <a:r>
              <a:rPr sz="2000" spc="-4" dirty="0">
                <a:latin typeface="Times New Roman"/>
                <a:cs typeface="Times New Roman"/>
              </a:rPr>
              <a:t>following </a:t>
            </a:r>
            <a:r>
              <a:rPr sz="2000" dirty="0">
                <a:latin typeface="Times New Roman"/>
                <a:cs typeface="Times New Roman"/>
              </a:rPr>
              <a:t>group of </a:t>
            </a:r>
            <a:r>
              <a:rPr sz="2000" spc="4" dirty="0">
                <a:latin typeface="Times New Roman"/>
                <a:cs typeface="Times New Roman"/>
              </a:rPr>
              <a:t> </a:t>
            </a:r>
            <a:r>
              <a:rPr sz="2000" spc="-4" dirty="0">
                <a:latin typeface="Times New Roman"/>
                <a:cs typeface="Times New Roman"/>
              </a:rPr>
              <a:t>attributes:</a:t>
            </a:r>
            <a:r>
              <a:rPr sz="2000" spc="-35" dirty="0">
                <a:latin typeface="Times New Roman"/>
                <a:cs typeface="Times New Roman"/>
              </a:rPr>
              <a:t> </a:t>
            </a:r>
            <a:r>
              <a:rPr sz="2000" spc="-4" dirty="0">
                <a:latin typeface="Times New Roman"/>
                <a:cs typeface="Times New Roman"/>
              </a:rPr>
              <a:t>street,</a:t>
            </a:r>
            <a:r>
              <a:rPr sz="2000" spc="-13" dirty="0">
                <a:latin typeface="Times New Roman"/>
                <a:cs typeface="Times New Roman"/>
              </a:rPr>
              <a:t> </a:t>
            </a:r>
            <a:r>
              <a:rPr sz="2000" spc="-4" dirty="0">
                <a:latin typeface="Times New Roman"/>
                <a:cs typeface="Times New Roman"/>
              </a:rPr>
              <a:t>city, province</a:t>
            </a:r>
            <a:r>
              <a:rPr sz="2000" spc="-22" dirty="0">
                <a:latin typeface="Times New Roman"/>
                <a:cs typeface="Times New Roman"/>
              </a:rPr>
              <a:t> </a:t>
            </a:r>
            <a:r>
              <a:rPr sz="2000" dirty="0">
                <a:latin typeface="Times New Roman"/>
                <a:cs typeface="Times New Roman"/>
              </a:rPr>
              <a:t>or</a:t>
            </a:r>
            <a:r>
              <a:rPr sz="2000" spc="4" dirty="0">
                <a:latin typeface="Times New Roman"/>
                <a:cs typeface="Times New Roman"/>
              </a:rPr>
              <a:t> </a:t>
            </a:r>
            <a:r>
              <a:rPr sz="2000" spc="-4" dirty="0">
                <a:latin typeface="Times New Roman"/>
                <a:cs typeface="Times New Roman"/>
              </a:rPr>
              <a:t>state, and</a:t>
            </a:r>
            <a:r>
              <a:rPr sz="2000" spc="4" dirty="0">
                <a:latin typeface="Times New Roman"/>
                <a:cs typeface="Times New Roman"/>
              </a:rPr>
              <a:t> </a:t>
            </a:r>
            <a:r>
              <a:rPr sz="2000" spc="-4" dirty="0">
                <a:latin typeface="Times New Roman"/>
                <a:cs typeface="Times New Roman"/>
              </a:rPr>
              <a:t>country.</a:t>
            </a:r>
            <a:endParaRPr sz="2000" dirty="0">
              <a:latin typeface="Times New Roman"/>
              <a:cs typeface="Times New Roman"/>
            </a:endParaRPr>
          </a:p>
          <a:p>
            <a:pPr marL="268956" marR="91333" indent="-258309" algn="just">
              <a:spcBef>
                <a:spcPts val="657"/>
              </a:spcBef>
              <a:buClr>
                <a:srgbClr val="0B7A9C"/>
              </a:buClr>
              <a:buSzPct val="75000"/>
              <a:buFont typeface="Lucida Sans Unicode"/>
              <a:buChar char="•"/>
              <a:tabLst>
                <a:tab pos="269516" algn="l"/>
              </a:tabLst>
            </a:pPr>
            <a:r>
              <a:rPr sz="2000" spc="-4" dirty="0">
                <a:latin typeface="Times New Roman"/>
                <a:cs typeface="Times New Roman"/>
              </a:rPr>
              <a:t>A user </a:t>
            </a:r>
            <a:r>
              <a:rPr sz="2000" dirty="0">
                <a:latin typeface="Times New Roman"/>
                <a:cs typeface="Times New Roman"/>
              </a:rPr>
              <a:t>or </a:t>
            </a:r>
            <a:r>
              <a:rPr sz="2000" spc="-4" dirty="0">
                <a:latin typeface="Times New Roman"/>
                <a:cs typeface="Times New Roman"/>
              </a:rPr>
              <a:t>expert </a:t>
            </a:r>
            <a:r>
              <a:rPr sz="2000" spc="-9" dirty="0">
                <a:latin typeface="Times New Roman"/>
                <a:cs typeface="Times New Roman"/>
              </a:rPr>
              <a:t>can </a:t>
            </a:r>
            <a:r>
              <a:rPr sz="2000" spc="-4" dirty="0">
                <a:latin typeface="Times New Roman"/>
                <a:cs typeface="Times New Roman"/>
              </a:rPr>
              <a:t>easily define a concept hierarchy </a:t>
            </a:r>
            <a:r>
              <a:rPr sz="2000" spc="-604" dirty="0">
                <a:latin typeface="Times New Roman"/>
                <a:cs typeface="Times New Roman"/>
              </a:rPr>
              <a:t> </a:t>
            </a:r>
            <a:r>
              <a:rPr sz="2000" dirty="0">
                <a:latin typeface="Times New Roman"/>
                <a:cs typeface="Times New Roman"/>
              </a:rPr>
              <a:t>by </a:t>
            </a:r>
            <a:r>
              <a:rPr sz="2000" spc="-4" dirty="0">
                <a:latin typeface="Times New Roman"/>
                <a:cs typeface="Times New Roman"/>
              </a:rPr>
              <a:t>specifying ordering </a:t>
            </a:r>
            <a:r>
              <a:rPr sz="2000" dirty="0">
                <a:latin typeface="Times New Roman"/>
                <a:cs typeface="Times New Roman"/>
              </a:rPr>
              <a:t>of the </a:t>
            </a:r>
            <a:r>
              <a:rPr sz="2000" spc="-4" dirty="0">
                <a:latin typeface="Times New Roman"/>
                <a:cs typeface="Times New Roman"/>
              </a:rPr>
              <a:t>attributes </a:t>
            </a:r>
            <a:r>
              <a:rPr sz="2000" spc="-9" dirty="0">
                <a:latin typeface="Times New Roman"/>
                <a:cs typeface="Times New Roman"/>
              </a:rPr>
              <a:t>at </a:t>
            </a:r>
            <a:r>
              <a:rPr sz="2000" dirty="0">
                <a:latin typeface="Times New Roman"/>
                <a:cs typeface="Times New Roman"/>
              </a:rPr>
              <a:t>the </a:t>
            </a:r>
            <a:r>
              <a:rPr sz="2000" spc="-9" dirty="0">
                <a:latin typeface="Times New Roman"/>
                <a:cs typeface="Times New Roman"/>
              </a:rPr>
              <a:t>schema </a:t>
            </a:r>
            <a:r>
              <a:rPr sz="2000" spc="-4" dirty="0">
                <a:latin typeface="Times New Roman"/>
                <a:cs typeface="Times New Roman"/>
              </a:rPr>
              <a:t> level.</a:t>
            </a:r>
            <a:endParaRPr sz="2000" dirty="0">
              <a:latin typeface="Times New Roman"/>
              <a:cs typeface="Times New Roman"/>
            </a:endParaRPr>
          </a:p>
          <a:p>
            <a:pPr marL="268956" marR="327229" indent="-258309" algn="just">
              <a:spcBef>
                <a:spcPts val="644"/>
              </a:spcBef>
              <a:buClr>
                <a:srgbClr val="0B7A9C"/>
              </a:buClr>
              <a:buSzPct val="75000"/>
              <a:buFont typeface="Lucida Sans Unicode"/>
              <a:buChar char="•"/>
              <a:tabLst>
                <a:tab pos="269516" algn="l"/>
              </a:tabLst>
            </a:pPr>
            <a:r>
              <a:rPr sz="2000" spc="-4" dirty="0">
                <a:latin typeface="Times New Roman"/>
                <a:cs typeface="Times New Roman"/>
              </a:rPr>
              <a:t>A hierarchy </a:t>
            </a:r>
            <a:r>
              <a:rPr sz="2000" spc="-9" dirty="0">
                <a:latin typeface="Times New Roman"/>
                <a:cs typeface="Times New Roman"/>
              </a:rPr>
              <a:t>can </a:t>
            </a:r>
            <a:r>
              <a:rPr sz="2000" dirty="0">
                <a:latin typeface="Times New Roman"/>
                <a:cs typeface="Times New Roman"/>
              </a:rPr>
              <a:t>be </a:t>
            </a:r>
            <a:r>
              <a:rPr sz="2000" spc="-4" dirty="0">
                <a:latin typeface="Times New Roman"/>
                <a:cs typeface="Times New Roman"/>
              </a:rPr>
              <a:t>defined </a:t>
            </a:r>
            <a:r>
              <a:rPr sz="2000" dirty="0">
                <a:latin typeface="Times New Roman"/>
                <a:cs typeface="Times New Roman"/>
              </a:rPr>
              <a:t>by </a:t>
            </a:r>
            <a:r>
              <a:rPr sz="2000" spc="-4" dirty="0">
                <a:latin typeface="Times New Roman"/>
                <a:cs typeface="Times New Roman"/>
              </a:rPr>
              <a:t>specifying </a:t>
            </a:r>
            <a:r>
              <a:rPr sz="2000" dirty="0">
                <a:latin typeface="Times New Roman"/>
                <a:cs typeface="Times New Roman"/>
              </a:rPr>
              <a:t>the </a:t>
            </a:r>
            <a:r>
              <a:rPr sz="2000" spc="-4" dirty="0">
                <a:latin typeface="Times New Roman"/>
                <a:cs typeface="Times New Roman"/>
              </a:rPr>
              <a:t>total </a:t>
            </a:r>
            <a:r>
              <a:rPr sz="2000" dirty="0">
                <a:latin typeface="Times New Roman"/>
                <a:cs typeface="Times New Roman"/>
              </a:rPr>
              <a:t> </a:t>
            </a:r>
            <a:r>
              <a:rPr sz="2000" spc="-4" dirty="0">
                <a:latin typeface="Times New Roman"/>
                <a:cs typeface="Times New Roman"/>
              </a:rPr>
              <a:t>ordering </a:t>
            </a:r>
            <a:r>
              <a:rPr sz="2000" spc="-9" dirty="0">
                <a:latin typeface="Times New Roman"/>
                <a:cs typeface="Times New Roman"/>
              </a:rPr>
              <a:t>among </a:t>
            </a:r>
            <a:r>
              <a:rPr sz="2000" spc="-4" dirty="0">
                <a:latin typeface="Times New Roman"/>
                <a:cs typeface="Times New Roman"/>
              </a:rPr>
              <a:t>these attributes </a:t>
            </a:r>
            <a:r>
              <a:rPr sz="2000" spc="-9" dirty="0">
                <a:latin typeface="Times New Roman"/>
                <a:cs typeface="Times New Roman"/>
              </a:rPr>
              <a:t>at </a:t>
            </a:r>
            <a:r>
              <a:rPr sz="2000" dirty="0">
                <a:latin typeface="Times New Roman"/>
                <a:cs typeface="Times New Roman"/>
              </a:rPr>
              <a:t>the </a:t>
            </a:r>
            <a:r>
              <a:rPr sz="2000" spc="-9" dirty="0">
                <a:latin typeface="Times New Roman"/>
                <a:cs typeface="Times New Roman"/>
              </a:rPr>
              <a:t>schema </a:t>
            </a:r>
            <a:r>
              <a:rPr sz="2000" spc="-4" dirty="0">
                <a:latin typeface="Times New Roman"/>
                <a:cs typeface="Times New Roman"/>
              </a:rPr>
              <a:t>level, </a:t>
            </a:r>
            <a:r>
              <a:rPr sz="2000" spc="-604" dirty="0">
                <a:latin typeface="Times New Roman"/>
                <a:cs typeface="Times New Roman"/>
              </a:rPr>
              <a:t> </a:t>
            </a:r>
            <a:r>
              <a:rPr sz="2000" spc="-4" dirty="0">
                <a:latin typeface="Times New Roman"/>
                <a:cs typeface="Times New Roman"/>
              </a:rPr>
              <a:t>such</a:t>
            </a:r>
            <a:r>
              <a:rPr sz="2000" spc="-26" dirty="0">
                <a:latin typeface="Times New Roman"/>
                <a:cs typeface="Times New Roman"/>
              </a:rPr>
              <a:t> </a:t>
            </a:r>
            <a:r>
              <a:rPr sz="2000" spc="-4" dirty="0">
                <a:latin typeface="Times New Roman"/>
                <a:cs typeface="Times New Roman"/>
              </a:rPr>
              <a:t>as:</a:t>
            </a:r>
            <a:endParaRPr sz="2000" dirty="0">
              <a:latin typeface="Times New Roman"/>
              <a:cs typeface="Times New Roman"/>
            </a:endParaRPr>
          </a:p>
          <a:p>
            <a:pPr marL="956473" lvl="1" indent="-237577" algn="just">
              <a:spcBef>
                <a:spcPts val="591"/>
              </a:spcBef>
              <a:buClr>
                <a:srgbClr val="0B7A9C"/>
              </a:buClr>
              <a:buSzPct val="70000"/>
              <a:buFont typeface="Lucida Sans Unicode"/>
              <a:buChar char="◆"/>
              <a:tabLst>
                <a:tab pos="957033" algn="l"/>
              </a:tabLst>
            </a:pPr>
            <a:r>
              <a:rPr sz="2000" b="1" spc="-4" dirty="0">
                <a:latin typeface="Times New Roman"/>
                <a:cs typeface="Times New Roman"/>
              </a:rPr>
              <a:t>street</a:t>
            </a:r>
            <a:r>
              <a:rPr sz="2000" b="1" spc="-31" dirty="0">
                <a:latin typeface="Times New Roman"/>
                <a:cs typeface="Times New Roman"/>
              </a:rPr>
              <a:t> </a:t>
            </a:r>
            <a:r>
              <a:rPr sz="2000" b="1" dirty="0">
                <a:latin typeface="Times New Roman"/>
                <a:cs typeface="Times New Roman"/>
              </a:rPr>
              <a:t>&lt;</a:t>
            </a:r>
            <a:r>
              <a:rPr sz="2000" b="1" spc="-13" dirty="0">
                <a:latin typeface="Times New Roman"/>
                <a:cs typeface="Times New Roman"/>
              </a:rPr>
              <a:t> </a:t>
            </a:r>
            <a:r>
              <a:rPr sz="2000" b="1" spc="-4" dirty="0">
                <a:latin typeface="Times New Roman"/>
                <a:cs typeface="Times New Roman"/>
              </a:rPr>
              <a:t>city</a:t>
            </a:r>
            <a:r>
              <a:rPr sz="2000" b="1" spc="-18" dirty="0">
                <a:latin typeface="Times New Roman"/>
                <a:cs typeface="Times New Roman"/>
              </a:rPr>
              <a:t> </a:t>
            </a:r>
            <a:r>
              <a:rPr sz="2000" b="1" dirty="0">
                <a:latin typeface="Times New Roman"/>
                <a:cs typeface="Times New Roman"/>
              </a:rPr>
              <a:t>&lt;</a:t>
            </a:r>
            <a:r>
              <a:rPr sz="2000" b="1" spc="-13" dirty="0">
                <a:latin typeface="Times New Roman"/>
                <a:cs typeface="Times New Roman"/>
              </a:rPr>
              <a:t> </a:t>
            </a:r>
            <a:r>
              <a:rPr sz="2000" b="1" dirty="0">
                <a:latin typeface="Times New Roman"/>
                <a:cs typeface="Times New Roman"/>
              </a:rPr>
              <a:t>province</a:t>
            </a:r>
            <a:r>
              <a:rPr sz="2000" b="1" spc="-26" dirty="0">
                <a:latin typeface="Times New Roman"/>
                <a:cs typeface="Times New Roman"/>
              </a:rPr>
              <a:t> </a:t>
            </a:r>
            <a:r>
              <a:rPr sz="2000" b="1" dirty="0">
                <a:latin typeface="Times New Roman"/>
                <a:cs typeface="Times New Roman"/>
              </a:rPr>
              <a:t>or</a:t>
            </a:r>
            <a:r>
              <a:rPr sz="2000" b="1" spc="-9" dirty="0">
                <a:latin typeface="Times New Roman"/>
                <a:cs typeface="Times New Roman"/>
              </a:rPr>
              <a:t> </a:t>
            </a:r>
            <a:r>
              <a:rPr sz="2000" b="1" dirty="0">
                <a:latin typeface="Times New Roman"/>
                <a:cs typeface="Times New Roman"/>
              </a:rPr>
              <a:t>state</a:t>
            </a:r>
            <a:r>
              <a:rPr sz="2000" b="1" spc="-31" dirty="0">
                <a:latin typeface="Times New Roman"/>
                <a:cs typeface="Times New Roman"/>
              </a:rPr>
              <a:t> </a:t>
            </a:r>
            <a:r>
              <a:rPr sz="2000" b="1" dirty="0">
                <a:latin typeface="Times New Roman"/>
                <a:cs typeface="Times New Roman"/>
              </a:rPr>
              <a:t>&lt;</a:t>
            </a:r>
            <a:r>
              <a:rPr sz="2000" b="1" spc="-18" dirty="0">
                <a:latin typeface="Times New Roman"/>
                <a:cs typeface="Times New Roman"/>
              </a:rPr>
              <a:t> </a:t>
            </a:r>
            <a:r>
              <a:rPr sz="2000" b="1" dirty="0">
                <a:latin typeface="Times New Roman"/>
                <a:cs typeface="Times New Roman"/>
              </a:rPr>
              <a:t>country</a:t>
            </a:r>
            <a:endParaRPr sz="2000" dirty="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a:extLst>
              <a:ext uri="{FF2B5EF4-FFF2-40B4-BE49-F238E27FC236}">
                <a16:creationId xmlns:a16="http://schemas.microsoft.com/office/drawing/2014/main" id="{4BDACED5-180B-4130-A0D3-D10EA9D64E41}"/>
              </a:ext>
            </a:extLst>
          </p:cNvPr>
          <p:cNvSpPr>
            <a:spLocks noGrp="1" noChangeArrowheads="1"/>
          </p:cNvSpPr>
          <p:nvPr>
            <p:ph type="title"/>
          </p:nvPr>
        </p:nvSpPr>
        <p:spPr>
          <a:xfrm>
            <a:off x="373966" y="136525"/>
            <a:ext cx="10515600" cy="1325563"/>
          </a:xfrm>
        </p:spPr>
        <p:txBody>
          <a:bodyPr>
            <a:normAutofit/>
          </a:bodyPr>
          <a:lstStyle/>
          <a:p>
            <a:pPr eaLnBrk="1" hangingPunct="1">
              <a:defRPr/>
            </a:pPr>
            <a:r>
              <a:rPr lang="en-US" sz="3600" b="1" dirty="0">
                <a:cs typeface="+mj-cs"/>
              </a:rPr>
              <a:t>6. Discretization</a:t>
            </a:r>
          </a:p>
        </p:txBody>
      </p:sp>
      <p:sp>
        <p:nvSpPr>
          <p:cNvPr id="73734" name="Rectangle 3">
            <a:extLst>
              <a:ext uri="{FF2B5EF4-FFF2-40B4-BE49-F238E27FC236}">
                <a16:creationId xmlns:a16="http://schemas.microsoft.com/office/drawing/2014/main" id="{67648483-DEAF-4B2B-9AC5-E4E67E9DFA9D}"/>
              </a:ext>
            </a:extLst>
          </p:cNvPr>
          <p:cNvSpPr>
            <a:spLocks noGrp="1" noChangeArrowheads="1"/>
          </p:cNvSpPr>
          <p:nvPr>
            <p:ph idx="1"/>
          </p:nvPr>
        </p:nvSpPr>
        <p:spPr>
          <a:xfrm>
            <a:off x="838199" y="1447800"/>
            <a:ext cx="10190871" cy="4800600"/>
          </a:xfrm>
        </p:spPr>
        <p:txBody>
          <a:bodyPr/>
          <a:lstStyle/>
          <a:p>
            <a:pPr algn="just" eaLnBrk="1" hangingPunct="1">
              <a:lnSpc>
                <a:spcPct val="140000"/>
              </a:lnSpc>
            </a:pPr>
            <a:r>
              <a:rPr lang="en-US" altLang="en-US" sz="2000" b="1" dirty="0">
                <a:ea typeface="ＭＳ Ｐゴシック" panose="020B0600070205080204" pitchFamily="34" charset="-128"/>
              </a:rPr>
              <a:t>Three types of attributes:</a:t>
            </a:r>
          </a:p>
          <a:p>
            <a:pPr lvl="1" algn="just" eaLnBrk="1" hangingPunct="1">
              <a:lnSpc>
                <a:spcPct val="140000"/>
              </a:lnSpc>
            </a:pPr>
            <a:r>
              <a:rPr lang="en-US" altLang="en-US" sz="2000" dirty="0">
                <a:ea typeface="ＭＳ Ｐゴシック" panose="020B0600070205080204" pitchFamily="34" charset="-128"/>
              </a:rPr>
              <a:t>Nominal — values from an unordered set, e.g., color, profession</a:t>
            </a:r>
          </a:p>
          <a:p>
            <a:pPr lvl="1" algn="just" eaLnBrk="1" hangingPunct="1">
              <a:lnSpc>
                <a:spcPct val="140000"/>
              </a:lnSpc>
            </a:pPr>
            <a:r>
              <a:rPr lang="en-US" altLang="en-US" sz="2000" dirty="0">
                <a:ea typeface="ＭＳ Ｐゴシック" panose="020B0600070205080204" pitchFamily="34" charset="-128"/>
              </a:rPr>
              <a:t>Ordinal — values from an ordered set, e.g., military or academic rank </a:t>
            </a:r>
          </a:p>
          <a:p>
            <a:pPr lvl="1" algn="just" eaLnBrk="1" hangingPunct="1">
              <a:lnSpc>
                <a:spcPct val="140000"/>
              </a:lnSpc>
            </a:pPr>
            <a:r>
              <a:rPr lang="en-US" altLang="en-US" sz="2000" dirty="0">
                <a:ea typeface="ＭＳ Ｐゴシック" panose="020B0600070205080204" pitchFamily="34" charset="-128"/>
              </a:rPr>
              <a:t>Continuous — real numbers, e.g., integer or real numbers</a:t>
            </a:r>
          </a:p>
          <a:p>
            <a:pPr algn="just" eaLnBrk="1" hangingPunct="1">
              <a:lnSpc>
                <a:spcPct val="140000"/>
              </a:lnSpc>
            </a:pPr>
            <a:r>
              <a:rPr lang="en-US" altLang="en-US" sz="2000" b="1" dirty="0">
                <a:ea typeface="ＭＳ Ｐゴシック" panose="020B0600070205080204" pitchFamily="34" charset="-128"/>
              </a:rPr>
              <a:t>Discretization: </a:t>
            </a:r>
          </a:p>
          <a:p>
            <a:pPr lvl="1" algn="just" eaLnBrk="1" hangingPunct="1">
              <a:lnSpc>
                <a:spcPct val="140000"/>
              </a:lnSpc>
            </a:pPr>
            <a:r>
              <a:rPr lang="en-US" altLang="en-US" sz="2000" dirty="0">
                <a:ea typeface="ＭＳ Ｐゴシック" panose="020B0600070205080204" pitchFamily="34" charset="-128"/>
              </a:rPr>
              <a:t>Divide the range of a continuous attribute into intervals</a:t>
            </a:r>
          </a:p>
          <a:p>
            <a:pPr lvl="1" algn="just" eaLnBrk="1" hangingPunct="1">
              <a:lnSpc>
                <a:spcPct val="140000"/>
              </a:lnSpc>
            </a:pPr>
            <a:r>
              <a:rPr lang="en-US" altLang="en-US" sz="2000" dirty="0">
                <a:ea typeface="ＭＳ Ｐゴシック" panose="020B0600070205080204" pitchFamily="34" charset="-128"/>
              </a:rPr>
              <a:t>Some classification algorithms only accept categorical attributes.</a:t>
            </a:r>
          </a:p>
          <a:p>
            <a:pPr lvl="1" algn="just" eaLnBrk="1" hangingPunct="1">
              <a:lnSpc>
                <a:spcPct val="140000"/>
              </a:lnSpc>
            </a:pPr>
            <a:r>
              <a:rPr lang="en-US" altLang="en-US" sz="2000" dirty="0">
                <a:ea typeface="ＭＳ Ｐゴシック" panose="020B0600070205080204" pitchFamily="34" charset="-128"/>
              </a:rPr>
              <a:t>Reduce data size by discretization</a:t>
            </a:r>
          </a:p>
        </p:txBody>
      </p:sp>
      <p:sp>
        <p:nvSpPr>
          <p:cNvPr id="73732" name="Slide Number Placeholder 5">
            <a:extLst>
              <a:ext uri="{FF2B5EF4-FFF2-40B4-BE49-F238E27FC236}">
                <a16:creationId xmlns:a16="http://schemas.microsoft.com/office/drawing/2014/main" id="{26DC2F94-3265-4B97-862A-7115DA7188C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601BAD8-41E7-4BBB-9003-CC23E456B4B5}" type="slidenum">
              <a:rPr lang="en-US" altLang="en-US" sz="1200"/>
              <a:pPr>
                <a:spcBef>
                  <a:spcPct val="0"/>
                </a:spcBef>
                <a:buClrTx/>
                <a:buSzTx/>
                <a:buFontTx/>
                <a:buNone/>
              </a:pPr>
              <a:t>81</a:t>
            </a:fld>
            <a:endParaRPr lang="en-US" altLang="en-US" sz="1200"/>
          </a:p>
        </p:txBody>
      </p:sp>
      <p:sp>
        <p:nvSpPr>
          <p:cNvPr id="5" name="Rectangle 4">
            <a:extLst>
              <a:ext uri="{FF2B5EF4-FFF2-40B4-BE49-F238E27FC236}">
                <a16:creationId xmlns:a16="http://schemas.microsoft.com/office/drawing/2014/main" id="{E91329A9-2B1E-4860-A542-2E08EB1DC3B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919445D-6FD2-44FF-B1BB-BCD5290079DA}"/>
              </a:ext>
            </a:extLst>
          </p:cNvPr>
          <p:cNvCxnSpPr/>
          <p:nvPr/>
        </p:nvCxnSpPr>
        <p:spPr>
          <a:xfrm>
            <a:off x="152400" y="1266226"/>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2">
            <a:extLst>
              <a:ext uri="{FF2B5EF4-FFF2-40B4-BE49-F238E27FC236}">
                <a16:creationId xmlns:a16="http://schemas.microsoft.com/office/drawing/2014/main" id="{9D61DEE3-2203-4BC5-B9A4-9E8527C5DB84}"/>
              </a:ext>
            </a:extLst>
          </p:cNvPr>
          <p:cNvSpPr>
            <a:spLocks noGrp="1" noChangeArrowheads="1"/>
          </p:cNvSpPr>
          <p:nvPr>
            <p:ph type="title"/>
          </p:nvPr>
        </p:nvSpPr>
        <p:spPr>
          <a:xfrm>
            <a:off x="436099" y="266651"/>
            <a:ext cx="10515600" cy="1325563"/>
          </a:xfrm>
        </p:spPr>
        <p:txBody>
          <a:bodyPr/>
          <a:lstStyle/>
          <a:p>
            <a:pPr eaLnBrk="1" hangingPunct="1">
              <a:defRPr/>
            </a:pPr>
            <a:r>
              <a:rPr lang="en-US" b="1" dirty="0">
                <a:cs typeface="+mj-cs"/>
              </a:rPr>
              <a:t>Discretization and Concept Hierarchy</a:t>
            </a:r>
          </a:p>
        </p:txBody>
      </p:sp>
      <p:sp>
        <p:nvSpPr>
          <p:cNvPr id="83974" name="Rectangle 3">
            <a:extLst>
              <a:ext uri="{FF2B5EF4-FFF2-40B4-BE49-F238E27FC236}">
                <a16:creationId xmlns:a16="http://schemas.microsoft.com/office/drawing/2014/main" id="{B52E1A78-1209-4C41-BB54-487C35FC829C}"/>
              </a:ext>
            </a:extLst>
          </p:cNvPr>
          <p:cNvSpPr>
            <a:spLocks noGrp="1" noChangeArrowheads="1"/>
          </p:cNvSpPr>
          <p:nvPr>
            <p:ph idx="1"/>
          </p:nvPr>
        </p:nvSpPr>
        <p:spPr>
          <a:xfrm>
            <a:off x="1828800" y="1371600"/>
            <a:ext cx="8534400" cy="5105400"/>
          </a:xfrm>
        </p:spPr>
        <p:txBody>
          <a:bodyPr/>
          <a:lstStyle/>
          <a:p>
            <a:pPr algn="just" eaLnBrk="1" hangingPunct="1">
              <a:lnSpc>
                <a:spcPct val="130000"/>
              </a:lnSpc>
              <a:buFont typeface="Wingdings" charset="0"/>
              <a:buChar char="n"/>
              <a:defRPr/>
            </a:pPr>
            <a:r>
              <a:rPr lang="en-US" sz="2000" b="1" dirty="0"/>
              <a:t>Discretization </a:t>
            </a:r>
          </a:p>
          <a:p>
            <a:pPr lvl="1" algn="just" eaLnBrk="1" hangingPunct="1">
              <a:lnSpc>
                <a:spcPct val="130000"/>
              </a:lnSpc>
              <a:defRPr/>
            </a:pPr>
            <a:r>
              <a:rPr lang="en-US" sz="2000" dirty="0"/>
              <a:t>Reduce the number of values for a given continuous attribute by dividing the range of the attribute into intervals</a:t>
            </a:r>
          </a:p>
          <a:p>
            <a:pPr lvl="1" algn="just" eaLnBrk="1" hangingPunct="1">
              <a:lnSpc>
                <a:spcPct val="130000"/>
              </a:lnSpc>
              <a:defRPr/>
            </a:pPr>
            <a:r>
              <a:rPr lang="en-US" sz="2000" dirty="0"/>
              <a:t>Interval labels can then be used to replace actual data values</a:t>
            </a:r>
          </a:p>
          <a:p>
            <a:pPr lvl="1" algn="just" eaLnBrk="1" hangingPunct="1">
              <a:lnSpc>
                <a:spcPct val="130000"/>
              </a:lnSpc>
              <a:defRPr/>
            </a:pPr>
            <a:r>
              <a:rPr lang="en-US" sz="2000" dirty="0"/>
              <a:t>Supervised vs. unsupervised</a:t>
            </a:r>
          </a:p>
          <a:p>
            <a:pPr lvl="1" algn="just" eaLnBrk="1" hangingPunct="1">
              <a:lnSpc>
                <a:spcPct val="130000"/>
              </a:lnSpc>
              <a:defRPr/>
            </a:pPr>
            <a:r>
              <a:rPr lang="en-US" sz="2000" dirty="0"/>
              <a:t>Split (top-down) vs. merge (bottom-up)</a:t>
            </a:r>
          </a:p>
          <a:p>
            <a:pPr lvl="1" algn="just" eaLnBrk="1" hangingPunct="1">
              <a:lnSpc>
                <a:spcPct val="130000"/>
              </a:lnSpc>
              <a:defRPr/>
            </a:pPr>
            <a:r>
              <a:rPr lang="en-US" sz="2000" dirty="0"/>
              <a:t>Discretization can be performed recursively on an attribute</a:t>
            </a:r>
          </a:p>
          <a:p>
            <a:pPr algn="just" eaLnBrk="1" hangingPunct="1">
              <a:lnSpc>
                <a:spcPct val="130000"/>
              </a:lnSpc>
              <a:buFont typeface="Wingdings" charset="0"/>
              <a:buChar char="n"/>
              <a:defRPr/>
            </a:pPr>
            <a:r>
              <a:rPr lang="en-US" sz="2000" b="1" dirty="0"/>
              <a:t>Concept hierarchy formation</a:t>
            </a:r>
          </a:p>
          <a:p>
            <a:pPr lvl="1" algn="just" eaLnBrk="1" hangingPunct="1">
              <a:lnSpc>
                <a:spcPct val="130000"/>
              </a:lnSpc>
              <a:defRPr/>
            </a:pPr>
            <a:r>
              <a:rPr lang="en-US" sz="2000" dirty="0"/>
              <a:t>Recursively reduce the data by collecting and replacing low level concepts (such as numeric values for age) by higher level concepts (such as young, middle-aged, or senior)</a:t>
            </a:r>
          </a:p>
        </p:txBody>
      </p:sp>
      <p:sp>
        <p:nvSpPr>
          <p:cNvPr id="74756" name="Slide Number Placeholder 5">
            <a:extLst>
              <a:ext uri="{FF2B5EF4-FFF2-40B4-BE49-F238E27FC236}">
                <a16:creationId xmlns:a16="http://schemas.microsoft.com/office/drawing/2014/main" id="{787A3750-124B-4614-B860-8E18EABFC2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B98B7E13-6EC4-42CB-B11C-B81302853C7E}" type="slidenum">
              <a:rPr lang="en-US" altLang="en-US" sz="1200"/>
              <a:pPr>
                <a:spcBef>
                  <a:spcPct val="0"/>
                </a:spcBef>
                <a:buClrTx/>
                <a:buSzTx/>
                <a:buFontTx/>
                <a:buNone/>
              </a:pPr>
              <a:t>82</a:t>
            </a:fld>
            <a:endParaRPr lang="en-US" altLang="en-US" sz="1200"/>
          </a:p>
        </p:txBody>
      </p:sp>
      <p:sp>
        <p:nvSpPr>
          <p:cNvPr id="5" name="Rectangle 4">
            <a:extLst>
              <a:ext uri="{FF2B5EF4-FFF2-40B4-BE49-F238E27FC236}">
                <a16:creationId xmlns:a16="http://schemas.microsoft.com/office/drawing/2014/main" id="{A73CB290-472A-46A0-A017-60F09C3BEBB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4C9D842-EF92-448E-8180-E43F4097BA65}"/>
              </a:ext>
            </a:extLst>
          </p:cNvPr>
          <p:cNvCxnSpPr/>
          <p:nvPr/>
        </p:nvCxnSpPr>
        <p:spPr>
          <a:xfrm>
            <a:off x="154745" y="13716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2">
            <a:extLst>
              <a:ext uri="{FF2B5EF4-FFF2-40B4-BE49-F238E27FC236}">
                <a16:creationId xmlns:a16="http://schemas.microsoft.com/office/drawing/2014/main" id="{127CF7DD-ABD6-4895-9F0F-C195D1807056}"/>
              </a:ext>
            </a:extLst>
          </p:cNvPr>
          <p:cNvSpPr>
            <a:spLocks noGrp="1" noChangeArrowheads="1"/>
          </p:cNvSpPr>
          <p:nvPr>
            <p:ph type="title"/>
          </p:nvPr>
        </p:nvSpPr>
        <p:spPr>
          <a:xfrm>
            <a:off x="473612" y="264942"/>
            <a:ext cx="9889588" cy="990600"/>
          </a:xfrm>
        </p:spPr>
        <p:txBody>
          <a:bodyPr/>
          <a:lstStyle/>
          <a:p>
            <a:pPr eaLnBrk="1" hangingPunct="1">
              <a:defRPr/>
            </a:pPr>
            <a:r>
              <a:rPr lang="en-US" sz="3200" b="1" dirty="0"/>
              <a:t>Discretization and Concept Hierarchy Generation for Numeric Data</a:t>
            </a:r>
          </a:p>
        </p:txBody>
      </p:sp>
      <p:sp>
        <p:nvSpPr>
          <p:cNvPr id="84998" name="Rectangle 3">
            <a:extLst>
              <a:ext uri="{FF2B5EF4-FFF2-40B4-BE49-F238E27FC236}">
                <a16:creationId xmlns:a16="http://schemas.microsoft.com/office/drawing/2014/main" id="{61EDDE6D-E5C0-4204-87FC-D2E6104290B6}"/>
              </a:ext>
            </a:extLst>
          </p:cNvPr>
          <p:cNvSpPr>
            <a:spLocks noGrp="1" noChangeArrowheads="1"/>
          </p:cNvSpPr>
          <p:nvPr>
            <p:ph idx="1"/>
          </p:nvPr>
        </p:nvSpPr>
        <p:spPr>
          <a:xfrm>
            <a:off x="1828800" y="1371600"/>
            <a:ext cx="8534400" cy="5029200"/>
          </a:xfrm>
        </p:spPr>
        <p:txBody>
          <a:bodyPr/>
          <a:lstStyle/>
          <a:p>
            <a:pPr eaLnBrk="1" hangingPunct="1">
              <a:lnSpc>
                <a:spcPct val="140000"/>
              </a:lnSpc>
              <a:defRPr/>
            </a:pPr>
            <a:r>
              <a:rPr lang="en-US" sz="2000" b="1" dirty="0"/>
              <a:t>Typical methods: </a:t>
            </a:r>
            <a:r>
              <a:rPr lang="en-US" sz="2000" dirty="0"/>
              <a:t>All the methods can be applied recursively</a:t>
            </a:r>
          </a:p>
          <a:p>
            <a:pPr lvl="1" eaLnBrk="1" hangingPunct="1">
              <a:lnSpc>
                <a:spcPct val="140000"/>
              </a:lnSpc>
              <a:defRPr/>
            </a:pPr>
            <a:r>
              <a:rPr lang="en-US" sz="2000" b="1" dirty="0"/>
              <a:t>Binning </a:t>
            </a:r>
          </a:p>
          <a:p>
            <a:pPr lvl="2" eaLnBrk="1" hangingPunct="1">
              <a:lnSpc>
                <a:spcPct val="140000"/>
              </a:lnSpc>
              <a:defRPr/>
            </a:pPr>
            <a:r>
              <a:rPr lang="en-US" dirty="0"/>
              <a:t>Top-down split, unsupervised, </a:t>
            </a:r>
          </a:p>
          <a:p>
            <a:pPr lvl="1" eaLnBrk="1" hangingPunct="1">
              <a:lnSpc>
                <a:spcPct val="140000"/>
              </a:lnSpc>
              <a:defRPr/>
            </a:pPr>
            <a:r>
              <a:rPr lang="en-US" sz="2000" b="1" dirty="0"/>
              <a:t>Histogram analysis</a:t>
            </a:r>
          </a:p>
          <a:p>
            <a:pPr lvl="2" eaLnBrk="1" hangingPunct="1">
              <a:lnSpc>
                <a:spcPct val="140000"/>
              </a:lnSpc>
              <a:defRPr/>
            </a:pPr>
            <a:r>
              <a:rPr lang="en-US" dirty="0"/>
              <a:t>Top-down split, unsupervised</a:t>
            </a:r>
          </a:p>
          <a:p>
            <a:pPr lvl="1" eaLnBrk="1" hangingPunct="1">
              <a:lnSpc>
                <a:spcPct val="140000"/>
              </a:lnSpc>
              <a:defRPr/>
            </a:pPr>
            <a:r>
              <a:rPr lang="en-US" sz="2000" b="1" dirty="0"/>
              <a:t>Clustering analysis</a:t>
            </a:r>
          </a:p>
          <a:p>
            <a:pPr lvl="2" eaLnBrk="1" hangingPunct="1">
              <a:lnSpc>
                <a:spcPct val="140000"/>
              </a:lnSpc>
              <a:defRPr/>
            </a:pPr>
            <a:r>
              <a:rPr lang="en-US" dirty="0"/>
              <a:t>Either top-down split or bottom-up merge, unsupervised</a:t>
            </a:r>
          </a:p>
          <a:p>
            <a:pPr lvl="1" eaLnBrk="1" hangingPunct="1">
              <a:lnSpc>
                <a:spcPct val="140000"/>
              </a:lnSpc>
              <a:defRPr/>
            </a:pPr>
            <a:r>
              <a:rPr lang="en-US" sz="2000" b="1" dirty="0"/>
              <a:t>Entropy-based discretization</a:t>
            </a:r>
            <a:r>
              <a:rPr lang="en-US" sz="2000" dirty="0"/>
              <a:t>: supervised, top-down split</a:t>
            </a:r>
          </a:p>
          <a:p>
            <a:pPr lvl="1" eaLnBrk="1" hangingPunct="1">
              <a:lnSpc>
                <a:spcPct val="140000"/>
              </a:lnSpc>
              <a:defRPr/>
            </a:pPr>
            <a:r>
              <a:rPr lang="en-US" sz="2000" dirty="0"/>
              <a:t>Interval merging by </a:t>
            </a:r>
            <a:r>
              <a:rPr lang="en-US" sz="2000" dirty="0">
                <a:sym typeface="Symbol" charset="0"/>
              </a:rPr>
              <a:t></a:t>
            </a:r>
            <a:r>
              <a:rPr lang="en-US" sz="2000" baseline="30000" dirty="0"/>
              <a:t>2</a:t>
            </a:r>
            <a:r>
              <a:rPr lang="en-US" sz="2000" dirty="0"/>
              <a:t> Analysis: supervised, bottom-up merge</a:t>
            </a:r>
          </a:p>
        </p:txBody>
      </p:sp>
      <p:sp>
        <p:nvSpPr>
          <p:cNvPr id="75780" name="Slide Number Placeholder 5">
            <a:extLst>
              <a:ext uri="{FF2B5EF4-FFF2-40B4-BE49-F238E27FC236}">
                <a16:creationId xmlns:a16="http://schemas.microsoft.com/office/drawing/2014/main" id="{B3899690-4F7E-4945-8095-1E0DC2BE4D1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4A624B1F-00EF-4FFE-BC58-6BD72180BE7D}" type="slidenum">
              <a:rPr lang="en-US" altLang="en-US" sz="1200"/>
              <a:pPr>
                <a:spcBef>
                  <a:spcPct val="0"/>
                </a:spcBef>
                <a:buClrTx/>
                <a:buSzTx/>
                <a:buFontTx/>
                <a:buNone/>
              </a:pPr>
              <a:t>83</a:t>
            </a:fld>
            <a:endParaRPr lang="en-US" altLang="en-US" sz="1200"/>
          </a:p>
        </p:txBody>
      </p:sp>
      <p:sp>
        <p:nvSpPr>
          <p:cNvPr id="5" name="Rectangle 4">
            <a:extLst>
              <a:ext uri="{FF2B5EF4-FFF2-40B4-BE49-F238E27FC236}">
                <a16:creationId xmlns:a16="http://schemas.microsoft.com/office/drawing/2014/main" id="{FBD72081-A765-49E7-85DC-23DAC8CC6927}"/>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BB978D8-6C0A-4064-8231-C0A3DDCB62F2}"/>
              </a:ext>
            </a:extLst>
          </p:cNvPr>
          <p:cNvCxnSpPr/>
          <p:nvPr/>
        </p:nvCxnSpPr>
        <p:spPr>
          <a:xfrm>
            <a:off x="154745" y="1255542"/>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2">
            <a:extLst>
              <a:ext uri="{FF2B5EF4-FFF2-40B4-BE49-F238E27FC236}">
                <a16:creationId xmlns:a16="http://schemas.microsoft.com/office/drawing/2014/main" id="{147DCC67-7DF4-417F-8823-BAF95009E685}"/>
              </a:ext>
            </a:extLst>
          </p:cNvPr>
          <p:cNvSpPr>
            <a:spLocks noGrp="1" noChangeArrowheads="1"/>
          </p:cNvSpPr>
          <p:nvPr>
            <p:ph type="title"/>
          </p:nvPr>
        </p:nvSpPr>
        <p:spPr>
          <a:xfrm>
            <a:off x="191086" y="136525"/>
            <a:ext cx="10515600" cy="1325563"/>
          </a:xfrm>
        </p:spPr>
        <p:txBody>
          <a:bodyPr/>
          <a:lstStyle/>
          <a:p>
            <a:pPr eaLnBrk="1" hangingPunct="1">
              <a:defRPr/>
            </a:pPr>
            <a:r>
              <a:rPr lang="en-US" b="1" dirty="0">
                <a:cs typeface="+mj-cs"/>
              </a:rPr>
              <a:t>Entropy-Based Discretization</a:t>
            </a:r>
          </a:p>
        </p:txBody>
      </p:sp>
      <p:sp>
        <p:nvSpPr>
          <p:cNvPr id="86022" name="Rectangle 3">
            <a:extLst>
              <a:ext uri="{FF2B5EF4-FFF2-40B4-BE49-F238E27FC236}">
                <a16:creationId xmlns:a16="http://schemas.microsoft.com/office/drawing/2014/main" id="{5B1643C3-CF94-40FE-B04C-EABC6C9E3E7B}"/>
              </a:ext>
            </a:extLst>
          </p:cNvPr>
          <p:cNvSpPr>
            <a:spLocks noGrp="1" noChangeArrowheads="1"/>
          </p:cNvSpPr>
          <p:nvPr>
            <p:ph idx="1"/>
          </p:nvPr>
        </p:nvSpPr>
        <p:spPr>
          <a:xfrm>
            <a:off x="1981200" y="1143000"/>
            <a:ext cx="8610600" cy="5334000"/>
          </a:xfrm>
        </p:spPr>
        <p:txBody>
          <a:bodyPr/>
          <a:lstStyle/>
          <a:p>
            <a:pPr eaLnBrk="1" hangingPunct="1">
              <a:lnSpc>
                <a:spcPct val="120000"/>
              </a:lnSpc>
              <a:defRPr/>
            </a:pPr>
            <a:r>
              <a:rPr lang="en-US" sz="2000" dirty="0"/>
              <a:t>Entropy is calculated based on class distribution of the samples in the set.  Given </a:t>
            </a:r>
            <a:r>
              <a:rPr lang="en-US" sz="2000" i="1" dirty="0"/>
              <a:t>m</a:t>
            </a:r>
            <a:r>
              <a:rPr lang="en-US" sz="2000" dirty="0"/>
              <a:t> classes, the entropy of </a:t>
            </a:r>
            <a:r>
              <a:rPr lang="en-US" sz="2000" i="1" dirty="0"/>
              <a:t>S</a:t>
            </a:r>
            <a:r>
              <a:rPr lang="en-US" sz="2000" i="1" baseline="-25000" dirty="0"/>
              <a:t>1</a:t>
            </a:r>
            <a:r>
              <a:rPr lang="en-US" sz="2000" dirty="0"/>
              <a:t> is</a:t>
            </a:r>
          </a:p>
          <a:p>
            <a:pPr eaLnBrk="1" hangingPunct="1">
              <a:lnSpc>
                <a:spcPct val="120000"/>
              </a:lnSpc>
              <a:defRPr/>
            </a:pPr>
            <a:endParaRPr lang="en-US" sz="2000" dirty="0"/>
          </a:p>
          <a:p>
            <a:pPr lvl="1" eaLnBrk="1" hangingPunct="1">
              <a:lnSpc>
                <a:spcPct val="120000"/>
              </a:lnSpc>
              <a:defRPr/>
            </a:pPr>
            <a:r>
              <a:rPr lang="en-US" sz="2000" dirty="0"/>
              <a:t>where </a:t>
            </a:r>
            <a:r>
              <a:rPr lang="en-US" sz="2000" i="1" dirty="0"/>
              <a:t>p</a:t>
            </a:r>
            <a:r>
              <a:rPr lang="en-US" sz="2000" i="1" baseline="-25000" dirty="0"/>
              <a:t>i  </a:t>
            </a:r>
            <a:r>
              <a:rPr lang="en-US" sz="2000" dirty="0"/>
              <a:t>is the probability of class </a:t>
            </a:r>
            <a:r>
              <a:rPr lang="en-US" sz="2000" i="1" dirty="0" err="1"/>
              <a:t>i</a:t>
            </a:r>
            <a:r>
              <a:rPr lang="en-US" sz="2000" dirty="0"/>
              <a:t> in </a:t>
            </a:r>
            <a:r>
              <a:rPr lang="en-US" sz="2000" i="1" dirty="0"/>
              <a:t>S</a:t>
            </a:r>
            <a:r>
              <a:rPr lang="en-US" sz="2000" i="1" baseline="-25000" dirty="0"/>
              <a:t>1</a:t>
            </a:r>
            <a:endParaRPr lang="en-US" sz="2000" dirty="0"/>
          </a:p>
          <a:p>
            <a:pPr eaLnBrk="1" hangingPunct="1">
              <a:lnSpc>
                <a:spcPct val="120000"/>
              </a:lnSpc>
              <a:defRPr/>
            </a:pPr>
            <a:r>
              <a:rPr lang="en-US" sz="2000" dirty="0"/>
              <a:t>Given a set of samples S, if S is partitioned into two intervals S</a:t>
            </a:r>
            <a:r>
              <a:rPr lang="en-US" sz="2000" baseline="-25000" dirty="0"/>
              <a:t>1</a:t>
            </a:r>
            <a:r>
              <a:rPr lang="en-US" sz="2000" dirty="0"/>
              <a:t> and S</a:t>
            </a:r>
            <a:r>
              <a:rPr lang="en-US" sz="2000" baseline="-25000" dirty="0"/>
              <a:t>2</a:t>
            </a:r>
            <a:r>
              <a:rPr lang="en-US" sz="2000" dirty="0"/>
              <a:t> using boundary T, the information gain after partitioning is</a:t>
            </a:r>
          </a:p>
          <a:p>
            <a:pPr eaLnBrk="1" hangingPunct="1">
              <a:lnSpc>
                <a:spcPct val="120000"/>
              </a:lnSpc>
              <a:defRPr/>
            </a:pPr>
            <a:endParaRPr lang="en-US" sz="2000" dirty="0"/>
          </a:p>
          <a:p>
            <a:pPr eaLnBrk="1" hangingPunct="1">
              <a:lnSpc>
                <a:spcPct val="120000"/>
              </a:lnSpc>
              <a:defRPr/>
            </a:pPr>
            <a:r>
              <a:rPr lang="en-US" sz="2000" dirty="0"/>
              <a:t>The boundary that minimizes the entropy function over all possible boundaries (i.e. maximize information is selected as a binary discretization)</a:t>
            </a:r>
          </a:p>
          <a:p>
            <a:pPr eaLnBrk="1" hangingPunct="1">
              <a:lnSpc>
                <a:spcPct val="120000"/>
              </a:lnSpc>
              <a:defRPr/>
            </a:pPr>
            <a:r>
              <a:rPr lang="en-US" sz="2000" dirty="0"/>
              <a:t>The process is recursively applied to partitions obtained until some stopping criterion is met</a:t>
            </a:r>
          </a:p>
          <a:p>
            <a:pPr eaLnBrk="1" hangingPunct="1">
              <a:lnSpc>
                <a:spcPct val="120000"/>
              </a:lnSpc>
              <a:defRPr/>
            </a:pPr>
            <a:r>
              <a:rPr lang="en-US" sz="2000" dirty="0"/>
              <a:t>Such a boundary may reduce data size and improve classification accuracy</a:t>
            </a:r>
          </a:p>
        </p:txBody>
      </p:sp>
      <p:sp>
        <p:nvSpPr>
          <p:cNvPr id="76804" name="Slide Number Placeholder 5">
            <a:extLst>
              <a:ext uri="{FF2B5EF4-FFF2-40B4-BE49-F238E27FC236}">
                <a16:creationId xmlns:a16="http://schemas.microsoft.com/office/drawing/2014/main" id="{61D1C271-D991-4AD0-94E7-9E6FE3BF3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5BA829B2-7A27-42CC-B11E-E03279A01846}" type="slidenum">
              <a:rPr lang="en-US" altLang="en-US" sz="1200"/>
              <a:pPr>
                <a:spcBef>
                  <a:spcPct val="0"/>
                </a:spcBef>
                <a:buClrTx/>
                <a:buSzTx/>
                <a:buFontTx/>
                <a:buNone/>
              </a:pPr>
              <a:t>84</a:t>
            </a:fld>
            <a:endParaRPr lang="en-US" altLang="en-US" sz="1200"/>
          </a:p>
        </p:txBody>
      </p:sp>
      <p:graphicFrame>
        <p:nvGraphicFramePr>
          <p:cNvPr id="76807" name="Object 4">
            <a:extLst>
              <a:ext uri="{FF2B5EF4-FFF2-40B4-BE49-F238E27FC236}">
                <a16:creationId xmlns:a16="http://schemas.microsoft.com/office/drawing/2014/main" id="{5CE2B130-D4B2-40B0-AF1B-5D7D26A78218}"/>
              </a:ext>
            </a:extLst>
          </p:cNvPr>
          <p:cNvGraphicFramePr>
            <a:graphicFrameLocks noChangeAspect="1"/>
          </p:cNvGraphicFramePr>
          <p:nvPr/>
        </p:nvGraphicFramePr>
        <p:xfrm>
          <a:off x="3017839" y="3581400"/>
          <a:ext cx="6346825" cy="661988"/>
        </p:xfrm>
        <a:graphic>
          <a:graphicData uri="http://schemas.openxmlformats.org/presentationml/2006/ole">
            <mc:AlternateContent xmlns:mc="http://schemas.openxmlformats.org/markup-compatibility/2006">
              <mc:Choice xmlns:v="urn:schemas-microsoft-com:vml" Requires="v">
                <p:oleObj name="Equation" r:id="rId2" imgW="3759200" imgH="419100" progId="Equation.DSMT4">
                  <p:embed/>
                </p:oleObj>
              </mc:Choice>
              <mc:Fallback>
                <p:oleObj name="Equation" r:id="rId2" imgW="3759200" imgH="419100" progId="Equation.DSMT4">
                  <p:embed/>
                  <p:pic>
                    <p:nvPicPr>
                      <p:cNvPr id="76807" name="Object 4">
                        <a:extLst>
                          <a:ext uri="{FF2B5EF4-FFF2-40B4-BE49-F238E27FC236}">
                            <a16:creationId xmlns:a16="http://schemas.microsoft.com/office/drawing/2014/main" id="{5CE2B130-D4B2-40B0-AF1B-5D7D26A78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839" y="3581400"/>
                        <a:ext cx="6346825"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6808" name="Object 6">
            <a:extLst>
              <a:ext uri="{FF2B5EF4-FFF2-40B4-BE49-F238E27FC236}">
                <a16:creationId xmlns:a16="http://schemas.microsoft.com/office/drawing/2014/main" id="{81F6D522-0914-4AC8-B8DB-63B8C58BF8A9}"/>
              </a:ext>
            </a:extLst>
          </p:cNvPr>
          <p:cNvGraphicFramePr>
            <a:graphicFrameLocks noChangeAspect="1"/>
          </p:cNvGraphicFramePr>
          <p:nvPr/>
        </p:nvGraphicFramePr>
        <p:xfrm>
          <a:off x="3505200" y="1981201"/>
          <a:ext cx="3352800" cy="620713"/>
        </p:xfrm>
        <a:graphic>
          <a:graphicData uri="http://schemas.openxmlformats.org/presentationml/2006/ole">
            <mc:AlternateContent xmlns:mc="http://schemas.openxmlformats.org/markup-compatibility/2006">
              <mc:Choice xmlns:v="urn:schemas-microsoft-com:vml" Requires="v">
                <p:oleObj name="Equation" r:id="rId4" imgW="1879600" imgH="431800" progId="Equation.3">
                  <p:embed/>
                </p:oleObj>
              </mc:Choice>
              <mc:Fallback>
                <p:oleObj name="Equation" r:id="rId4" imgW="1879600" imgH="431800" progId="Equation.3">
                  <p:embed/>
                  <p:pic>
                    <p:nvPicPr>
                      <p:cNvPr id="76808" name="Object 6">
                        <a:extLst>
                          <a:ext uri="{FF2B5EF4-FFF2-40B4-BE49-F238E27FC236}">
                            <a16:creationId xmlns:a16="http://schemas.microsoft.com/office/drawing/2014/main" id="{81F6D522-0914-4AC8-B8DB-63B8C58BF8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981201"/>
                        <a:ext cx="3352800"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662D395D-8AA8-4F7A-8860-47AB387B002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6AF2510A-3529-4248-9593-C1F7201A44FE}"/>
              </a:ext>
            </a:extLst>
          </p:cNvPr>
          <p:cNvCxnSpPr/>
          <p:nvPr/>
        </p:nvCxnSpPr>
        <p:spPr>
          <a:xfrm>
            <a:off x="154745" y="11430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a:extLst>
              <a:ext uri="{FF2B5EF4-FFF2-40B4-BE49-F238E27FC236}">
                <a16:creationId xmlns:a16="http://schemas.microsoft.com/office/drawing/2014/main" id="{4BFF3D1E-A276-466D-8456-F7B3295C1EDB}"/>
              </a:ext>
            </a:extLst>
          </p:cNvPr>
          <p:cNvSpPr>
            <a:spLocks noGrp="1" noChangeArrowheads="1"/>
          </p:cNvSpPr>
          <p:nvPr>
            <p:ph type="title"/>
          </p:nvPr>
        </p:nvSpPr>
        <p:spPr>
          <a:xfrm>
            <a:off x="393895" y="149641"/>
            <a:ext cx="10515600" cy="1325563"/>
          </a:xfrm>
        </p:spPr>
        <p:txBody>
          <a:bodyPr/>
          <a:lstStyle/>
          <a:p>
            <a:pPr eaLnBrk="1" hangingPunct="1">
              <a:defRPr/>
            </a:pPr>
            <a:r>
              <a:rPr lang="en-US" b="1" dirty="0">
                <a:cs typeface="+mj-cs"/>
              </a:rPr>
              <a:t>Interval Merge by </a:t>
            </a:r>
            <a:r>
              <a:rPr lang="en-US" b="1" dirty="0">
                <a:cs typeface="+mj-cs"/>
                <a:sym typeface="Symbol" charset="0"/>
              </a:rPr>
              <a:t></a:t>
            </a:r>
            <a:r>
              <a:rPr lang="en-US" b="1" baseline="30000" dirty="0">
                <a:cs typeface="+mj-cs"/>
              </a:rPr>
              <a:t>2</a:t>
            </a:r>
            <a:r>
              <a:rPr lang="en-US" b="1" dirty="0">
                <a:cs typeface="+mj-cs"/>
              </a:rPr>
              <a:t> Analysis</a:t>
            </a:r>
          </a:p>
        </p:txBody>
      </p:sp>
      <p:sp>
        <p:nvSpPr>
          <p:cNvPr id="87046" name="Rectangle 3">
            <a:extLst>
              <a:ext uri="{FF2B5EF4-FFF2-40B4-BE49-F238E27FC236}">
                <a16:creationId xmlns:a16="http://schemas.microsoft.com/office/drawing/2014/main" id="{A03C2EEE-5029-4C20-9F1C-343C77A35D1F}"/>
              </a:ext>
            </a:extLst>
          </p:cNvPr>
          <p:cNvSpPr>
            <a:spLocks noGrp="1" noChangeArrowheads="1"/>
          </p:cNvSpPr>
          <p:nvPr>
            <p:ph idx="1"/>
          </p:nvPr>
        </p:nvSpPr>
        <p:spPr>
          <a:xfrm>
            <a:off x="1752599" y="1295400"/>
            <a:ext cx="9712569" cy="5181600"/>
          </a:xfrm>
        </p:spPr>
        <p:txBody>
          <a:bodyPr>
            <a:normAutofit/>
          </a:bodyPr>
          <a:lstStyle/>
          <a:p>
            <a:pPr eaLnBrk="1" hangingPunct="1">
              <a:lnSpc>
                <a:spcPct val="130000"/>
              </a:lnSpc>
              <a:defRPr/>
            </a:pPr>
            <a:r>
              <a:rPr lang="en-US" sz="2000" dirty="0"/>
              <a:t>Merging-based (bottom-up) vs. splitting-based methods</a:t>
            </a:r>
          </a:p>
          <a:p>
            <a:pPr eaLnBrk="1" hangingPunct="1">
              <a:lnSpc>
                <a:spcPct val="130000"/>
              </a:lnSpc>
              <a:defRPr/>
            </a:pPr>
            <a:r>
              <a:rPr lang="en-US" sz="2000" dirty="0"/>
              <a:t>Merge: Find the best neighboring intervals and merge them to form larger intervals recursively</a:t>
            </a:r>
          </a:p>
          <a:p>
            <a:pPr eaLnBrk="1" hangingPunct="1">
              <a:lnSpc>
                <a:spcPct val="130000"/>
              </a:lnSpc>
              <a:defRPr/>
            </a:pPr>
            <a:r>
              <a:rPr lang="en-US" sz="2000" b="1" dirty="0" err="1"/>
              <a:t>ChiMerge</a:t>
            </a:r>
            <a:r>
              <a:rPr lang="en-US" sz="2000" b="1" dirty="0"/>
              <a:t> [Kerber AAAI 1992, See also Liu et al. DMKD 2002]</a:t>
            </a:r>
          </a:p>
          <a:p>
            <a:pPr lvl="1" eaLnBrk="1" hangingPunct="1">
              <a:lnSpc>
                <a:spcPct val="130000"/>
              </a:lnSpc>
              <a:defRPr/>
            </a:pPr>
            <a:r>
              <a:rPr lang="en-US" sz="2000" dirty="0"/>
              <a:t>Initially, each distinct value of a numerical </a:t>
            </a:r>
            <a:r>
              <a:rPr lang="en-US" sz="2000" dirty="0" err="1"/>
              <a:t>attr</a:t>
            </a:r>
            <a:r>
              <a:rPr lang="en-US" sz="2000" dirty="0"/>
              <a:t>. A is considered to be one interval</a:t>
            </a:r>
          </a:p>
          <a:p>
            <a:pPr lvl="1" eaLnBrk="1" hangingPunct="1">
              <a:lnSpc>
                <a:spcPct val="130000"/>
              </a:lnSpc>
              <a:defRPr/>
            </a:pPr>
            <a:r>
              <a:rPr lang="en-US" sz="2000" dirty="0">
                <a:sym typeface="Symbol" charset="0"/>
              </a:rPr>
              <a:t></a:t>
            </a:r>
            <a:r>
              <a:rPr lang="en-US" sz="2000" baseline="30000" dirty="0"/>
              <a:t>2 </a:t>
            </a:r>
            <a:r>
              <a:rPr lang="en-US" sz="2000" dirty="0"/>
              <a:t>tests are performed for every pair of adjacent intervals</a:t>
            </a:r>
          </a:p>
          <a:p>
            <a:pPr lvl="1" eaLnBrk="1" hangingPunct="1">
              <a:lnSpc>
                <a:spcPct val="130000"/>
              </a:lnSpc>
              <a:defRPr/>
            </a:pPr>
            <a:r>
              <a:rPr lang="en-US" sz="2000" dirty="0"/>
              <a:t>Adjacent intervals with the least </a:t>
            </a:r>
            <a:r>
              <a:rPr lang="en-US" sz="2000" dirty="0">
                <a:sym typeface="Symbol" charset="0"/>
              </a:rPr>
              <a:t></a:t>
            </a:r>
            <a:r>
              <a:rPr lang="en-US" sz="2000" baseline="30000" dirty="0"/>
              <a:t>2 </a:t>
            </a:r>
            <a:r>
              <a:rPr lang="en-US" sz="2000" dirty="0"/>
              <a:t>values are merged together, since low </a:t>
            </a:r>
            <a:r>
              <a:rPr lang="en-US" sz="2000" dirty="0">
                <a:sym typeface="Symbol" charset="0"/>
              </a:rPr>
              <a:t></a:t>
            </a:r>
            <a:r>
              <a:rPr lang="en-US" sz="2000" baseline="30000" dirty="0"/>
              <a:t>2 </a:t>
            </a:r>
            <a:r>
              <a:rPr lang="en-US" sz="2000" dirty="0"/>
              <a:t>values for a pair indicate similar class distributions</a:t>
            </a:r>
          </a:p>
          <a:p>
            <a:pPr lvl="1" eaLnBrk="1" hangingPunct="1">
              <a:lnSpc>
                <a:spcPct val="130000"/>
              </a:lnSpc>
              <a:defRPr/>
            </a:pPr>
            <a:r>
              <a:rPr lang="en-US" sz="2000" dirty="0"/>
              <a:t>This merge process proceeds recursively until a predefined stopping criterion is met (such as significance level, max-interval, max inconsistency, etc.)  </a:t>
            </a:r>
          </a:p>
        </p:txBody>
      </p:sp>
      <p:sp>
        <p:nvSpPr>
          <p:cNvPr id="77828" name="Slide Number Placeholder 5">
            <a:extLst>
              <a:ext uri="{FF2B5EF4-FFF2-40B4-BE49-F238E27FC236}">
                <a16:creationId xmlns:a16="http://schemas.microsoft.com/office/drawing/2014/main" id="{73B73211-05CF-46EE-B1FE-94FAA33257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3B9FC660-EBDF-4203-9BB0-A0F110C7BAAD}" type="slidenum">
              <a:rPr lang="en-US" altLang="en-US" sz="1200"/>
              <a:pPr>
                <a:spcBef>
                  <a:spcPct val="0"/>
                </a:spcBef>
                <a:buClrTx/>
                <a:buSzTx/>
                <a:buFontTx/>
                <a:buNone/>
              </a:pPr>
              <a:t>85</a:t>
            </a:fld>
            <a:endParaRPr lang="en-US" altLang="en-US" sz="1200"/>
          </a:p>
        </p:txBody>
      </p:sp>
      <p:sp>
        <p:nvSpPr>
          <p:cNvPr id="5" name="Rectangle 4">
            <a:extLst>
              <a:ext uri="{FF2B5EF4-FFF2-40B4-BE49-F238E27FC236}">
                <a16:creationId xmlns:a16="http://schemas.microsoft.com/office/drawing/2014/main" id="{EDFC14A8-2DDE-4627-BD73-C4BE78D6CE6C}"/>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9037042-A894-443A-9F80-61AE35F4388A}"/>
              </a:ext>
            </a:extLst>
          </p:cNvPr>
          <p:cNvCxnSpPr/>
          <p:nvPr/>
        </p:nvCxnSpPr>
        <p:spPr>
          <a:xfrm>
            <a:off x="152400" y="129540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a:extLst>
              <a:ext uri="{FF2B5EF4-FFF2-40B4-BE49-F238E27FC236}">
                <a16:creationId xmlns:a16="http://schemas.microsoft.com/office/drawing/2014/main" id="{CD6E3277-1CBC-4A98-8A0D-1AE53F431F0C}"/>
              </a:ext>
            </a:extLst>
          </p:cNvPr>
          <p:cNvSpPr>
            <a:spLocks noGrp="1" noChangeArrowheads="1"/>
          </p:cNvSpPr>
          <p:nvPr>
            <p:ph type="title"/>
          </p:nvPr>
        </p:nvSpPr>
        <p:spPr>
          <a:xfrm>
            <a:off x="147710" y="136525"/>
            <a:ext cx="9448800" cy="685800"/>
          </a:xfrm>
        </p:spPr>
        <p:txBody>
          <a:bodyPr/>
          <a:lstStyle/>
          <a:p>
            <a:pPr eaLnBrk="1" hangingPunct="1">
              <a:defRPr/>
            </a:pPr>
            <a:r>
              <a:rPr lang="en-US" sz="3200" b="1" dirty="0"/>
              <a:t>Concept Hierarchy Generation for Categorical Data</a:t>
            </a:r>
          </a:p>
        </p:txBody>
      </p:sp>
      <p:sp>
        <p:nvSpPr>
          <p:cNvPr id="90118" name="Rectangle 3">
            <a:extLst>
              <a:ext uri="{FF2B5EF4-FFF2-40B4-BE49-F238E27FC236}">
                <a16:creationId xmlns:a16="http://schemas.microsoft.com/office/drawing/2014/main" id="{79468DB7-2727-491A-904A-3145A4F8E890}"/>
              </a:ext>
            </a:extLst>
          </p:cNvPr>
          <p:cNvSpPr>
            <a:spLocks noGrp="1" noChangeArrowheads="1"/>
          </p:cNvSpPr>
          <p:nvPr>
            <p:ph idx="1"/>
          </p:nvPr>
        </p:nvSpPr>
        <p:spPr>
          <a:xfrm>
            <a:off x="1828800" y="1371600"/>
            <a:ext cx="8458200" cy="5105400"/>
          </a:xfrm>
        </p:spPr>
        <p:txBody>
          <a:bodyPr/>
          <a:lstStyle/>
          <a:p>
            <a:pPr algn="just" eaLnBrk="1" hangingPunct="1">
              <a:lnSpc>
                <a:spcPct val="110000"/>
              </a:lnSpc>
              <a:defRPr/>
            </a:pPr>
            <a:r>
              <a:rPr lang="en-US" sz="2400" dirty="0"/>
              <a:t>Specification of a partial/total ordering of attributes explicitly at the schema level by users or experts</a:t>
            </a:r>
          </a:p>
          <a:p>
            <a:pPr lvl="1" algn="just" eaLnBrk="1" hangingPunct="1">
              <a:lnSpc>
                <a:spcPct val="110000"/>
              </a:lnSpc>
              <a:defRPr/>
            </a:pPr>
            <a:r>
              <a:rPr lang="en-US" dirty="0"/>
              <a:t>street &lt; city &lt; state &lt; country</a:t>
            </a:r>
          </a:p>
          <a:p>
            <a:pPr algn="just" eaLnBrk="1" hangingPunct="1">
              <a:lnSpc>
                <a:spcPct val="110000"/>
              </a:lnSpc>
              <a:defRPr/>
            </a:pPr>
            <a:r>
              <a:rPr lang="en-US" sz="2400" dirty="0"/>
              <a:t>Specification of a hierarchy for a set of values by explicit data grouping</a:t>
            </a:r>
          </a:p>
          <a:p>
            <a:pPr lvl="1" algn="just" eaLnBrk="1" hangingPunct="1">
              <a:lnSpc>
                <a:spcPct val="110000"/>
              </a:lnSpc>
              <a:defRPr/>
            </a:pPr>
            <a:r>
              <a:rPr lang="en-US" dirty="0"/>
              <a:t>{Urbana, Champaign, Chicago} &lt; Illinois</a:t>
            </a:r>
          </a:p>
          <a:p>
            <a:pPr algn="just" eaLnBrk="1" hangingPunct="1">
              <a:lnSpc>
                <a:spcPct val="110000"/>
              </a:lnSpc>
              <a:defRPr/>
            </a:pPr>
            <a:r>
              <a:rPr lang="en-US" sz="2400" dirty="0"/>
              <a:t>Automatic generation of hierarchies (or attribute levels) by the analysis of the number of distinct values</a:t>
            </a:r>
          </a:p>
          <a:p>
            <a:pPr lvl="1" algn="just" eaLnBrk="1" hangingPunct="1">
              <a:lnSpc>
                <a:spcPct val="110000"/>
              </a:lnSpc>
              <a:defRPr/>
            </a:pPr>
            <a:r>
              <a:rPr lang="en-US" dirty="0"/>
              <a:t>E.g., for a set of attributes: {street, city, state, country}</a:t>
            </a:r>
          </a:p>
        </p:txBody>
      </p:sp>
      <p:sp>
        <p:nvSpPr>
          <p:cNvPr id="80900" name="Slide Number Placeholder 5">
            <a:extLst>
              <a:ext uri="{FF2B5EF4-FFF2-40B4-BE49-F238E27FC236}">
                <a16:creationId xmlns:a16="http://schemas.microsoft.com/office/drawing/2014/main" id="{21B68CE3-87F9-45B1-8BB9-4F81C4761A1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15958F50-3600-47D9-85B7-C8149A59DE18}" type="slidenum">
              <a:rPr lang="en-US" altLang="en-US" sz="1200"/>
              <a:pPr>
                <a:spcBef>
                  <a:spcPct val="0"/>
                </a:spcBef>
                <a:buClrTx/>
                <a:buSzTx/>
                <a:buFontTx/>
                <a:buNone/>
              </a:pPr>
              <a:t>86</a:t>
            </a:fld>
            <a:endParaRPr lang="en-US" altLang="en-US" sz="1200"/>
          </a:p>
        </p:txBody>
      </p:sp>
      <p:sp>
        <p:nvSpPr>
          <p:cNvPr id="5" name="Rectangle 4">
            <a:extLst>
              <a:ext uri="{FF2B5EF4-FFF2-40B4-BE49-F238E27FC236}">
                <a16:creationId xmlns:a16="http://schemas.microsoft.com/office/drawing/2014/main" id="{7A58672A-FC2D-46B4-99DB-3CC4DEAAFA6E}"/>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2877FF4-E466-450C-9BEB-9A3C0488A4F2}"/>
              </a:ext>
            </a:extLst>
          </p:cNvPr>
          <p:cNvCxnSpPr/>
          <p:nvPr/>
        </p:nvCxnSpPr>
        <p:spPr>
          <a:xfrm>
            <a:off x="147710" y="102720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a:extLst>
              <a:ext uri="{FF2B5EF4-FFF2-40B4-BE49-F238E27FC236}">
                <a16:creationId xmlns:a16="http://schemas.microsoft.com/office/drawing/2014/main" id="{55B63BB1-CE52-49FE-87B0-B9AE20CBE650}"/>
              </a:ext>
            </a:extLst>
          </p:cNvPr>
          <p:cNvSpPr>
            <a:spLocks noGrp="1" noChangeArrowheads="1"/>
          </p:cNvSpPr>
          <p:nvPr>
            <p:ph type="title"/>
          </p:nvPr>
        </p:nvSpPr>
        <p:spPr>
          <a:xfrm>
            <a:off x="301624" y="152253"/>
            <a:ext cx="7793038" cy="685800"/>
          </a:xfrm>
        </p:spPr>
        <p:txBody>
          <a:bodyPr/>
          <a:lstStyle/>
          <a:p>
            <a:pPr eaLnBrk="1" hangingPunct="1">
              <a:defRPr/>
            </a:pPr>
            <a:r>
              <a:rPr lang="en-US" sz="3200" b="1" dirty="0"/>
              <a:t>Automatic Concept Hierarchy Generation</a:t>
            </a:r>
          </a:p>
        </p:txBody>
      </p:sp>
      <p:sp>
        <p:nvSpPr>
          <p:cNvPr id="91142" name="Rectangle 3">
            <a:extLst>
              <a:ext uri="{FF2B5EF4-FFF2-40B4-BE49-F238E27FC236}">
                <a16:creationId xmlns:a16="http://schemas.microsoft.com/office/drawing/2014/main" id="{D6884397-20CA-46A5-918F-7BDA043C2383}"/>
              </a:ext>
            </a:extLst>
          </p:cNvPr>
          <p:cNvSpPr>
            <a:spLocks noGrp="1" noChangeArrowheads="1"/>
          </p:cNvSpPr>
          <p:nvPr>
            <p:ph idx="1"/>
          </p:nvPr>
        </p:nvSpPr>
        <p:spPr>
          <a:xfrm>
            <a:off x="773723" y="1295400"/>
            <a:ext cx="10733649" cy="2286000"/>
          </a:xfrm>
        </p:spPr>
        <p:txBody>
          <a:bodyPr/>
          <a:lstStyle/>
          <a:p>
            <a:pPr algn="just" eaLnBrk="1" hangingPunct="1">
              <a:lnSpc>
                <a:spcPct val="90000"/>
              </a:lnSpc>
              <a:buFont typeface="Wingdings" charset="0"/>
              <a:buChar char="n"/>
              <a:defRPr/>
            </a:pPr>
            <a:r>
              <a:rPr lang="en-US" sz="2400" dirty="0"/>
              <a:t>Some hierarchies can be automatically generated based on the analysis of the number of distinct values per attribute in the data set </a:t>
            </a:r>
          </a:p>
          <a:p>
            <a:pPr lvl="1" algn="just" eaLnBrk="1" hangingPunct="1">
              <a:lnSpc>
                <a:spcPct val="90000"/>
              </a:lnSpc>
              <a:defRPr/>
            </a:pPr>
            <a:r>
              <a:rPr lang="en-US" dirty="0"/>
              <a:t>The attribute with the most distinct values is placed at the lowest level of the hierarchy</a:t>
            </a:r>
          </a:p>
          <a:p>
            <a:pPr lvl="1" algn="just" eaLnBrk="1" hangingPunct="1">
              <a:lnSpc>
                <a:spcPct val="90000"/>
              </a:lnSpc>
              <a:defRPr/>
            </a:pPr>
            <a:r>
              <a:rPr lang="en-US" dirty="0"/>
              <a:t>Exceptions, e.g., weekday, month, quarter, year</a:t>
            </a:r>
          </a:p>
        </p:txBody>
      </p:sp>
      <p:sp>
        <p:nvSpPr>
          <p:cNvPr id="81924" name="Slide Number Placeholder 5">
            <a:extLst>
              <a:ext uri="{FF2B5EF4-FFF2-40B4-BE49-F238E27FC236}">
                <a16:creationId xmlns:a16="http://schemas.microsoft.com/office/drawing/2014/main" id="{99B1D98B-B4EF-48E3-A307-FA0382CFA5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BBE33DBD-9306-4992-BA71-6DF82B265ED5}" type="slidenum">
              <a:rPr lang="en-US" altLang="en-US" sz="1200"/>
              <a:pPr>
                <a:spcBef>
                  <a:spcPct val="0"/>
                </a:spcBef>
                <a:buClrTx/>
                <a:buSzTx/>
                <a:buFontTx/>
                <a:buNone/>
              </a:pPr>
              <a:t>87</a:t>
            </a:fld>
            <a:endParaRPr lang="en-US" altLang="en-US" sz="1200"/>
          </a:p>
        </p:txBody>
      </p:sp>
      <p:grpSp>
        <p:nvGrpSpPr>
          <p:cNvPr id="81927" name="Group 15">
            <a:extLst>
              <a:ext uri="{FF2B5EF4-FFF2-40B4-BE49-F238E27FC236}">
                <a16:creationId xmlns:a16="http://schemas.microsoft.com/office/drawing/2014/main" id="{E569E8BB-69F0-40FE-87EE-12B416681501}"/>
              </a:ext>
            </a:extLst>
          </p:cNvPr>
          <p:cNvGrpSpPr>
            <a:grpSpLocks/>
          </p:cNvGrpSpPr>
          <p:nvPr/>
        </p:nvGrpSpPr>
        <p:grpSpPr bwMode="auto">
          <a:xfrm>
            <a:off x="2438400" y="3367796"/>
            <a:ext cx="7156450" cy="2724150"/>
            <a:chOff x="672" y="2438"/>
            <a:chExt cx="4508" cy="1716"/>
          </a:xfrm>
        </p:grpSpPr>
        <p:sp>
          <p:nvSpPr>
            <p:cNvPr id="81928" name="Oval 4">
              <a:extLst>
                <a:ext uri="{FF2B5EF4-FFF2-40B4-BE49-F238E27FC236}">
                  <a16:creationId xmlns:a16="http://schemas.microsoft.com/office/drawing/2014/main" id="{6D7ACCC5-35C5-4D9C-BF51-9002EA33FD33}"/>
                </a:ext>
              </a:extLst>
            </p:cNvPr>
            <p:cNvSpPr>
              <a:spLocks noChangeArrowheads="1"/>
            </p:cNvSpPr>
            <p:nvPr/>
          </p:nvSpPr>
          <p:spPr bwMode="auto">
            <a:xfrm>
              <a:off x="672" y="2496"/>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solidFill>
                    <a:srgbClr val="F6E6EA"/>
                  </a:solidFill>
                  <a:latin typeface="Times New Roman" panose="02020603050405020304" pitchFamily="18" charset="0"/>
                </a:rPr>
                <a:t>country</a:t>
              </a:r>
            </a:p>
          </p:txBody>
        </p:sp>
        <p:sp>
          <p:nvSpPr>
            <p:cNvPr id="81929" name="Oval 5">
              <a:extLst>
                <a:ext uri="{FF2B5EF4-FFF2-40B4-BE49-F238E27FC236}">
                  <a16:creationId xmlns:a16="http://schemas.microsoft.com/office/drawing/2014/main" id="{FBF48B35-E3D2-4A06-B790-2DB64190C438}"/>
                </a:ext>
              </a:extLst>
            </p:cNvPr>
            <p:cNvSpPr>
              <a:spLocks noChangeArrowheads="1"/>
            </p:cNvSpPr>
            <p:nvPr/>
          </p:nvSpPr>
          <p:spPr bwMode="auto">
            <a:xfrm>
              <a:off x="708" y="2952"/>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dirty="0" err="1">
                  <a:solidFill>
                    <a:srgbClr val="FAE2F6"/>
                  </a:solidFill>
                  <a:latin typeface="Times New Roman" panose="02020603050405020304" pitchFamily="18" charset="0"/>
                </a:rPr>
                <a:t>province_or</a:t>
              </a:r>
              <a:r>
                <a:rPr lang="en-US" altLang="en-US" sz="2400" dirty="0">
                  <a:solidFill>
                    <a:srgbClr val="FAE2F6"/>
                  </a:solidFill>
                  <a:latin typeface="Times New Roman" panose="02020603050405020304" pitchFamily="18" charset="0"/>
                </a:rPr>
                <a:t>_ state</a:t>
              </a:r>
            </a:p>
          </p:txBody>
        </p:sp>
        <p:sp>
          <p:nvSpPr>
            <p:cNvPr id="81930" name="Oval 6">
              <a:extLst>
                <a:ext uri="{FF2B5EF4-FFF2-40B4-BE49-F238E27FC236}">
                  <a16:creationId xmlns:a16="http://schemas.microsoft.com/office/drawing/2014/main" id="{522D803D-CD06-4F1B-AE67-FBC1158E9F5D}"/>
                </a:ext>
              </a:extLst>
            </p:cNvPr>
            <p:cNvSpPr>
              <a:spLocks noChangeArrowheads="1"/>
            </p:cNvSpPr>
            <p:nvPr/>
          </p:nvSpPr>
          <p:spPr bwMode="auto">
            <a:xfrm>
              <a:off x="756" y="3456"/>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solidFill>
                    <a:srgbClr val="FAE2F6"/>
                  </a:solidFill>
                  <a:latin typeface="Times New Roman" panose="02020603050405020304" pitchFamily="18" charset="0"/>
                </a:rPr>
                <a:t>city</a:t>
              </a:r>
            </a:p>
          </p:txBody>
        </p:sp>
        <p:sp>
          <p:nvSpPr>
            <p:cNvPr id="81931" name="Oval 7">
              <a:extLst>
                <a:ext uri="{FF2B5EF4-FFF2-40B4-BE49-F238E27FC236}">
                  <a16:creationId xmlns:a16="http://schemas.microsoft.com/office/drawing/2014/main" id="{11852173-7AF0-439C-A561-C4C605686CAC}"/>
                </a:ext>
              </a:extLst>
            </p:cNvPr>
            <p:cNvSpPr>
              <a:spLocks noChangeArrowheads="1"/>
            </p:cNvSpPr>
            <p:nvPr/>
          </p:nvSpPr>
          <p:spPr bwMode="auto">
            <a:xfrm>
              <a:off x="744" y="3936"/>
              <a:ext cx="2256" cy="216"/>
            </a:xfrm>
            <a:prstGeom prst="ellipse">
              <a:avLst/>
            </a:prstGeom>
            <a:solidFill>
              <a:schemeClr val="folHlink"/>
            </a:solidFill>
            <a:ln w="9525">
              <a:solidFill>
                <a:schemeClr val="folHlink"/>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solidFill>
                    <a:srgbClr val="FAE2F6"/>
                  </a:solidFill>
                  <a:latin typeface="Times New Roman" panose="02020603050405020304" pitchFamily="18" charset="0"/>
                </a:rPr>
                <a:t>street</a:t>
              </a:r>
            </a:p>
          </p:txBody>
        </p:sp>
        <p:sp>
          <p:nvSpPr>
            <p:cNvPr id="81932" name="Line 8">
              <a:extLst>
                <a:ext uri="{FF2B5EF4-FFF2-40B4-BE49-F238E27FC236}">
                  <a16:creationId xmlns:a16="http://schemas.microsoft.com/office/drawing/2014/main" id="{8D9FFFCD-9DBF-4F91-9437-2DFF6B20493A}"/>
                </a:ext>
              </a:extLst>
            </p:cNvPr>
            <p:cNvSpPr>
              <a:spLocks noChangeShapeType="1"/>
            </p:cNvSpPr>
            <p:nvPr/>
          </p:nvSpPr>
          <p:spPr bwMode="auto">
            <a:xfrm flipH="1">
              <a:off x="1836" y="2736"/>
              <a:ext cx="0" cy="24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3" name="Line 9">
              <a:extLst>
                <a:ext uri="{FF2B5EF4-FFF2-40B4-BE49-F238E27FC236}">
                  <a16:creationId xmlns:a16="http://schemas.microsoft.com/office/drawing/2014/main" id="{DE672D66-7E65-4E65-9CC4-1B94FF53639D}"/>
                </a:ext>
              </a:extLst>
            </p:cNvPr>
            <p:cNvSpPr>
              <a:spLocks noChangeShapeType="1"/>
            </p:cNvSpPr>
            <p:nvPr/>
          </p:nvSpPr>
          <p:spPr bwMode="auto">
            <a:xfrm>
              <a:off x="1836" y="3096"/>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4" name="Line 10">
              <a:extLst>
                <a:ext uri="{FF2B5EF4-FFF2-40B4-BE49-F238E27FC236}">
                  <a16:creationId xmlns:a16="http://schemas.microsoft.com/office/drawing/2014/main" id="{81A02C52-C1CE-4E2F-8890-8EAA3CE435AD}"/>
                </a:ext>
              </a:extLst>
            </p:cNvPr>
            <p:cNvSpPr>
              <a:spLocks noChangeShapeType="1"/>
            </p:cNvSpPr>
            <p:nvPr/>
          </p:nvSpPr>
          <p:spPr bwMode="auto">
            <a:xfrm>
              <a:off x="1836" y="3612"/>
              <a:ext cx="0" cy="3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5" name="Text Box 11">
              <a:extLst>
                <a:ext uri="{FF2B5EF4-FFF2-40B4-BE49-F238E27FC236}">
                  <a16:creationId xmlns:a16="http://schemas.microsoft.com/office/drawing/2014/main" id="{85840DCC-4B8E-428E-97BD-87B493740535}"/>
                </a:ext>
              </a:extLst>
            </p:cNvPr>
            <p:cNvSpPr txBox="1">
              <a:spLocks noChangeArrowheads="1"/>
            </p:cNvSpPr>
            <p:nvPr/>
          </p:nvSpPr>
          <p:spPr bwMode="auto">
            <a:xfrm>
              <a:off x="3542" y="2438"/>
              <a:ext cx="1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15 distinct values</a:t>
              </a:r>
            </a:p>
          </p:txBody>
        </p:sp>
        <p:sp>
          <p:nvSpPr>
            <p:cNvPr id="81936" name="Text Box 12">
              <a:extLst>
                <a:ext uri="{FF2B5EF4-FFF2-40B4-BE49-F238E27FC236}">
                  <a16:creationId xmlns:a16="http://schemas.microsoft.com/office/drawing/2014/main" id="{6F5BBB41-C3D9-4AE4-BBA8-8A16F8CD9163}"/>
                </a:ext>
              </a:extLst>
            </p:cNvPr>
            <p:cNvSpPr txBox="1">
              <a:spLocks noChangeArrowheads="1"/>
            </p:cNvSpPr>
            <p:nvPr/>
          </p:nvSpPr>
          <p:spPr bwMode="auto">
            <a:xfrm>
              <a:off x="3552" y="2942"/>
              <a:ext cx="15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365 distinct values</a:t>
              </a:r>
            </a:p>
          </p:txBody>
        </p:sp>
        <p:sp>
          <p:nvSpPr>
            <p:cNvPr id="81937" name="Text Box 13">
              <a:extLst>
                <a:ext uri="{FF2B5EF4-FFF2-40B4-BE49-F238E27FC236}">
                  <a16:creationId xmlns:a16="http://schemas.microsoft.com/office/drawing/2014/main" id="{1623D7B1-D3F4-448A-9E4B-66D963787ABE}"/>
                </a:ext>
              </a:extLst>
            </p:cNvPr>
            <p:cNvSpPr txBox="1">
              <a:spLocks noChangeArrowheads="1"/>
            </p:cNvSpPr>
            <p:nvPr/>
          </p:nvSpPr>
          <p:spPr bwMode="auto">
            <a:xfrm>
              <a:off x="3470" y="3410"/>
              <a:ext cx="16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3567 distinct values</a:t>
              </a:r>
            </a:p>
          </p:txBody>
        </p:sp>
        <p:sp>
          <p:nvSpPr>
            <p:cNvPr id="81938" name="Text Box 14">
              <a:extLst>
                <a:ext uri="{FF2B5EF4-FFF2-40B4-BE49-F238E27FC236}">
                  <a16:creationId xmlns:a16="http://schemas.microsoft.com/office/drawing/2014/main" id="{EC0FA19F-1EF4-436A-8BD4-25698B2238D0}"/>
                </a:ext>
              </a:extLst>
            </p:cNvPr>
            <p:cNvSpPr txBox="1">
              <a:spLocks noChangeArrowheads="1"/>
            </p:cNvSpPr>
            <p:nvPr/>
          </p:nvSpPr>
          <p:spPr bwMode="auto">
            <a:xfrm>
              <a:off x="3290" y="3866"/>
              <a:ext cx="1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SzTx/>
                <a:buFontTx/>
                <a:buNone/>
              </a:pPr>
              <a:r>
                <a:rPr lang="en-US" altLang="en-US" sz="2400">
                  <a:latin typeface="Times New Roman" panose="02020603050405020304" pitchFamily="18" charset="0"/>
                </a:rPr>
                <a:t>674,339 distinct values</a:t>
              </a:r>
            </a:p>
          </p:txBody>
        </p:sp>
      </p:grpSp>
      <p:sp>
        <p:nvSpPr>
          <p:cNvPr id="17" name="Rectangle 16">
            <a:extLst>
              <a:ext uri="{FF2B5EF4-FFF2-40B4-BE49-F238E27FC236}">
                <a16:creationId xmlns:a16="http://schemas.microsoft.com/office/drawing/2014/main" id="{8ACDA99B-5A8A-4661-93F2-6C208545AB5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564247B4-AEFF-4B24-879E-729E61F3F4CD}"/>
              </a:ext>
            </a:extLst>
          </p:cNvPr>
          <p:cNvCxnSpPr/>
          <p:nvPr/>
        </p:nvCxnSpPr>
        <p:spPr>
          <a:xfrm>
            <a:off x="188449" y="101300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a:extLst>
              <a:ext uri="{FF2B5EF4-FFF2-40B4-BE49-F238E27FC236}">
                <a16:creationId xmlns:a16="http://schemas.microsoft.com/office/drawing/2014/main" id="{55B63BB1-CE52-49FE-87B0-B9AE20CBE650}"/>
              </a:ext>
            </a:extLst>
          </p:cNvPr>
          <p:cNvSpPr>
            <a:spLocks noGrp="1" noChangeArrowheads="1"/>
          </p:cNvSpPr>
          <p:nvPr>
            <p:ph type="title"/>
          </p:nvPr>
        </p:nvSpPr>
        <p:spPr>
          <a:xfrm>
            <a:off x="301624" y="152253"/>
            <a:ext cx="7793038" cy="685800"/>
          </a:xfrm>
        </p:spPr>
        <p:txBody>
          <a:bodyPr/>
          <a:lstStyle/>
          <a:p>
            <a:pPr eaLnBrk="1" hangingPunct="1">
              <a:defRPr/>
            </a:pPr>
            <a:r>
              <a:rPr lang="en-US" sz="3200" b="1" dirty="0"/>
              <a:t>Generalization , specialization, Aggregation</a:t>
            </a:r>
          </a:p>
        </p:txBody>
      </p:sp>
      <p:sp>
        <p:nvSpPr>
          <p:cNvPr id="91142" name="Rectangle 3">
            <a:extLst>
              <a:ext uri="{FF2B5EF4-FFF2-40B4-BE49-F238E27FC236}">
                <a16:creationId xmlns:a16="http://schemas.microsoft.com/office/drawing/2014/main" id="{D6884397-20CA-46A5-918F-7BDA043C2383}"/>
              </a:ext>
            </a:extLst>
          </p:cNvPr>
          <p:cNvSpPr>
            <a:spLocks noGrp="1" noChangeArrowheads="1"/>
          </p:cNvSpPr>
          <p:nvPr>
            <p:ph idx="1"/>
          </p:nvPr>
        </p:nvSpPr>
        <p:spPr>
          <a:xfrm>
            <a:off x="4402637" y="1295400"/>
            <a:ext cx="3924886" cy="1085758"/>
          </a:xfrm>
        </p:spPr>
        <p:txBody>
          <a:bodyPr>
            <a:normAutofit/>
          </a:bodyPr>
          <a:lstStyle/>
          <a:p>
            <a:pPr algn="just" eaLnBrk="1" hangingPunct="1">
              <a:lnSpc>
                <a:spcPct val="90000"/>
              </a:lnSpc>
              <a:buFont typeface="Wingdings" charset="0"/>
              <a:buChar char="n"/>
              <a:defRPr/>
            </a:pPr>
            <a:r>
              <a:rPr lang="en-GB" sz="1400" b="0" i="0" dirty="0">
                <a:solidFill>
                  <a:srgbClr val="273239"/>
                </a:solidFill>
                <a:effectLst/>
                <a:latin typeface="urw-din"/>
              </a:rPr>
              <a:t>In specialization, an entity is divided into sub-entities based on their characteristics. It is a top-down approach where higher level entity is specialized into two or more lower level entities</a:t>
            </a:r>
            <a:endParaRPr lang="en-US" sz="1400" dirty="0"/>
          </a:p>
        </p:txBody>
      </p:sp>
      <p:sp>
        <p:nvSpPr>
          <p:cNvPr id="81924" name="Slide Number Placeholder 5">
            <a:extLst>
              <a:ext uri="{FF2B5EF4-FFF2-40B4-BE49-F238E27FC236}">
                <a16:creationId xmlns:a16="http://schemas.microsoft.com/office/drawing/2014/main" id="{99B1D98B-B4EF-48E3-A307-FA0382CFA5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BBE33DBD-9306-4992-BA71-6DF82B265ED5}" type="slidenum">
              <a:rPr lang="en-US" altLang="en-US" sz="1200"/>
              <a:pPr>
                <a:spcBef>
                  <a:spcPct val="0"/>
                </a:spcBef>
                <a:buClrTx/>
                <a:buSzTx/>
                <a:buFontTx/>
                <a:buNone/>
              </a:pPr>
              <a:t>88</a:t>
            </a:fld>
            <a:endParaRPr lang="en-US" altLang="en-US" sz="1200"/>
          </a:p>
        </p:txBody>
      </p:sp>
      <p:sp>
        <p:nvSpPr>
          <p:cNvPr id="17" name="Rectangle 16">
            <a:extLst>
              <a:ext uri="{FF2B5EF4-FFF2-40B4-BE49-F238E27FC236}">
                <a16:creationId xmlns:a16="http://schemas.microsoft.com/office/drawing/2014/main" id="{8ACDA99B-5A8A-4661-93F2-6C208545AB52}"/>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564247B4-AEFF-4B24-879E-729E61F3F4CD}"/>
              </a:ext>
            </a:extLst>
          </p:cNvPr>
          <p:cNvCxnSpPr/>
          <p:nvPr/>
        </p:nvCxnSpPr>
        <p:spPr>
          <a:xfrm>
            <a:off x="188449" y="1013008"/>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6B1DA2C-2338-4EE8-AA44-0859ED98F1D3}"/>
              </a:ext>
            </a:extLst>
          </p:cNvPr>
          <p:cNvPicPr>
            <a:picLocks noChangeAspect="1"/>
          </p:cNvPicPr>
          <p:nvPr/>
        </p:nvPicPr>
        <p:blipFill>
          <a:blip r:embed="rId2"/>
          <a:stretch>
            <a:fillRect/>
          </a:stretch>
        </p:blipFill>
        <p:spPr>
          <a:xfrm>
            <a:off x="361370" y="2387615"/>
            <a:ext cx="3515898" cy="3397218"/>
          </a:xfrm>
          <a:prstGeom prst="rect">
            <a:avLst/>
          </a:prstGeom>
        </p:spPr>
      </p:pic>
      <p:sp>
        <p:nvSpPr>
          <p:cNvPr id="20" name="Rectangle 3">
            <a:extLst>
              <a:ext uri="{FF2B5EF4-FFF2-40B4-BE49-F238E27FC236}">
                <a16:creationId xmlns:a16="http://schemas.microsoft.com/office/drawing/2014/main" id="{E90C5F8A-E192-4659-A9BB-40A9B75F0BAA}"/>
              </a:ext>
            </a:extLst>
          </p:cNvPr>
          <p:cNvSpPr txBox="1">
            <a:spLocks noChangeArrowheads="1"/>
          </p:cNvSpPr>
          <p:nvPr/>
        </p:nvSpPr>
        <p:spPr>
          <a:xfrm>
            <a:off x="301624" y="1289120"/>
            <a:ext cx="3924886" cy="1085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0"/>
              <a:buChar char="n"/>
              <a:defRPr/>
            </a:pPr>
            <a:r>
              <a:rPr lang="en-GB" sz="1600" dirty="0">
                <a:solidFill>
                  <a:srgbClr val="273239"/>
                </a:solidFill>
                <a:latin typeface="urw-din"/>
              </a:rPr>
              <a:t>Generalization is the process of extracting common properties from a set of entities and create a generalized entity from it</a:t>
            </a:r>
            <a:endParaRPr lang="en-US" dirty="0"/>
          </a:p>
        </p:txBody>
      </p:sp>
      <p:sp>
        <p:nvSpPr>
          <p:cNvPr id="21" name="Rectangle 3">
            <a:extLst>
              <a:ext uri="{FF2B5EF4-FFF2-40B4-BE49-F238E27FC236}">
                <a16:creationId xmlns:a16="http://schemas.microsoft.com/office/drawing/2014/main" id="{79ECD345-3E95-418A-B1B3-D792D7A23B99}"/>
              </a:ext>
            </a:extLst>
          </p:cNvPr>
          <p:cNvSpPr txBox="1">
            <a:spLocks noChangeArrowheads="1"/>
          </p:cNvSpPr>
          <p:nvPr/>
        </p:nvSpPr>
        <p:spPr>
          <a:xfrm>
            <a:off x="8263938" y="1289120"/>
            <a:ext cx="3626438" cy="1085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0"/>
              <a:buChar char="n"/>
              <a:defRPr/>
            </a:pPr>
            <a:r>
              <a:rPr lang="en-GB" sz="1400" b="0" i="0" dirty="0">
                <a:solidFill>
                  <a:srgbClr val="273239"/>
                </a:solidFill>
                <a:effectLst/>
                <a:latin typeface="urw-din"/>
              </a:rPr>
              <a:t>Aggregation is an abstraction through which we can represent relationships as higher level entity sets.</a:t>
            </a:r>
            <a:endParaRPr lang="en-US" sz="1400" dirty="0"/>
          </a:p>
        </p:txBody>
      </p:sp>
      <p:pic>
        <p:nvPicPr>
          <p:cNvPr id="3" name="Picture 2">
            <a:extLst>
              <a:ext uri="{FF2B5EF4-FFF2-40B4-BE49-F238E27FC236}">
                <a16:creationId xmlns:a16="http://schemas.microsoft.com/office/drawing/2014/main" id="{49057205-9EA4-4D2B-A740-F4476873EBEB}"/>
              </a:ext>
            </a:extLst>
          </p:cNvPr>
          <p:cNvPicPr>
            <a:picLocks noChangeAspect="1"/>
          </p:cNvPicPr>
          <p:nvPr/>
        </p:nvPicPr>
        <p:blipFill>
          <a:blip r:embed="rId3"/>
          <a:stretch>
            <a:fillRect/>
          </a:stretch>
        </p:blipFill>
        <p:spPr>
          <a:xfrm>
            <a:off x="4557931" y="2387438"/>
            <a:ext cx="3706007" cy="3722849"/>
          </a:xfrm>
          <a:prstGeom prst="rect">
            <a:avLst/>
          </a:prstGeom>
        </p:spPr>
      </p:pic>
      <p:pic>
        <p:nvPicPr>
          <p:cNvPr id="4" name="Picture 3">
            <a:extLst>
              <a:ext uri="{FF2B5EF4-FFF2-40B4-BE49-F238E27FC236}">
                <a16:creationId xmlns:a16="http://schemas.microsoft.com/office/drawing/2014/main" id="{69C309A1-D95A-4A61-B950-715BB0F752A6}"/>
              </a:ext>
            </a:extLst>
          </p:cNvPr>
          <p:cNvPicPr>
            <a:picLocks noChangeAspect="1"/>
          </p:cNvPicPr>
          <p:nvPr/>
        </p:nvPicPr>
        <p:blipFill>
          <a:blip r:embed="rId4"/>
          <a:stretch>
            <a:fillRect/>
          </a:stretch>
        </p:blipFill>
        <p:spPr>
          <a:xfrm>
            <a:off x="8133769" y="2062162"/>
            <a:ext cx="3696861" cy="4048125"/>
          </a:xfrm>
          <a:prstGeom prst="rect">
            <a:avLst/>
          </a:prstGeom>
        </p:spPr>
      </p:pic>
    </p:spTree>
    <p:extLst>
      <p:ext uri="{BB962C8B-B14F-4D97-AF65-F5344CB8AC3E}">
        <p14:creationId xmlns:p14="http://schemas.microsoft.com/office/powerpoint/2010/main" val="255079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61">
            <a:extLst>
              <a:ext uri="{FF2B5EF4-FFF2-40B4-BE49-F238E27FC236}">
                <a16:creationId xmlns:a16="http://schemas.microsoft.com/office/drawing/2014/main" id="{A865F422-588B-0347-A370-C4D6C85CCF94}"/>
              </a:ext>
            </a:extLst>
          </p:cNvPr>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4AB20675-0361-0341-95B1-8E263251FDA5}" type="slidenum">
              <a:rPr lang="en-US" altLang="en-US" sz="1200"/>
              <a:pPr algn="r" eaLnBrk="1" hangingPunct="1">
                <a:spcBef>
                  <a:spcPct val="0"/>
                </a:spcBef>
                <a:buClrTx/>
                <a:buSzTx/>
                <a:buFontTx/>
                <a:buNone/>
              </a:pPr>
              <a:t>9</a:t>
            </a:fld>
            <a:endParaRPr lang="en-US" altLang="en-US" sz="1200"/>
          </a:p>
        </p:txBody>
      </p:sp>
      <p:sp>
        <p:nvSpPr>
          <p:cNvPr id="21507" name="Rectangle 2">
            <a:extLst>
              <a:ext uri="{FF2B5EF4-FFF2-40B4-BE49-F238E27FC236}">
                <a16:creationId xmlns:a16="http://schemas.microsoft.com/office/drawing/2014/main" id="{7380C61B-F10F-B241-8D2E-29F6A26DBE48}"/>
              </a:ext>
            </a:extLst>
          </p:cNvPr>
          <p:cNvSpPr>
            <a:spLocks noGrp="1" noChangeArrowheads="1"/>
          </p:cNvSpPr>
          <p:nvPr>
            <p:ph type="title"/>
          </p:nvPr>
        </p:nvSpPr>
        <p:spPr>
          <a:xfrm>
            <a:off x="189914" y="152400"/>
            <a:ext cx="5638800" cy="762000"/>
          </a:xfrm>
        </p:spPr>
        <p:txBody>
          <a:bodyPr>
            <a:normAutofit fontScale="90000"/>
          </a:bodyPr>
          <a:lstStyle/>
          <a:p>
            <a:pPr eaLnBrk="1" hangingPunct="1"/>
            <a:r>
              <a:rPr lang="en-US" altLang="en-US" b="1" dirty="0">
                <a:solidFill>
                  <a:srgbClr val="170981"/>
                </a:solidFill>
              </a:rPr>
              <a:t>Data Cleaning: Noisy Data</a:t>
            </a:r>
          </a:p>
        </p:txBody>
      </p:sp>
      <p:sp>
        <p:nvSpPr>
          <p:cNvPr id="21508" name="Rectangle 3">
            <a:extLst>
              <a:ext uri="{FF2B5EF4-FFF2-40B4-BE49-F238E27FC236}">
                <a16:creationId xmlns:a16="http://schemas.microsoft.com/office/drawing/2014/main" id="{A37B467A-23FD-5146-A706-95A912749436}"/>
              </a:ext>
            </a:extLst>
          </p:cNvPr>
          <p:cNvSpPr>
            <a:spLocks noGrp="1" noChangeArrowheads="1"/>
          </p:cNvSpPr>
          <p:nvPr>
            <p:ph idx="1"/>
          </p:nvPr>
        </p:nvSpPr>
        <p:spPr>
          <a:xfrm>
            <a:off x="1828800" y="1371600"/>
            <a:ext cx="8382000" cy="4953000"/>
          </a:xfrm>
        </p:spPr>
        <p:txBody>
          <a:bodyPr>
            <a:normAutofit/>
          </a:bodyPr>
          <a:lstStyle/>
          <a:p>
            <a:pPr eaLnBrk="1" hangingPunct="1"/>
            <a:r>
              <a:rPr lang="en-US" altLang="en-US" sz="2400" dirty="0">
                <a:solidFill>
                  <a:schemeClr val="folHlink"/>
                </a:solidFill>
              </a:rPr>
              <a:t>Noise</a:t>
            </a:r>
            <a:r>
              <a:rPr lang="en-US" altLang="en-US" sz="2400" dirty="0"/>
              <a:t>: random error or variance in a measured variable</a:t>
            </a:r>
          </a:p>
          <a:p>
            <a:pPr eaLnBrk="1" hangingPunct="1"/>
            <a:r>
              <a:rPr lang="en-US" altLang="en-US" sz="2400" dirty="0">
                <a:solidFill>
                  <a:schemeClr val="folHlink"/>
                </a:solidFill>
              </a:rPr>
              <a:t>Incorrect attribute values</a:t>
            </a:r>
            <a:r>
              <a:rPr lang="en-US" altLang="en-US" sz="2400" dirty="0"/>
              <a:t> may be due to</a:t>
            </a:r>
          </a:p>
          <a:p>
            <a:pPr lvl="1" eaLnBrk="1" hangingPunct="1"/>
            <a:r>
              <a:rPr lang="en-US" altLang="en-US" dirty="0"/>
              <a:t>faulty data collection instruments</a:t>
            </a:r>
          </a:p>
          <a:p>
            <a:pPr lvl="1" eaLnBrk="1" hangingPunct="1"/>
            <a:r>
              <a:rPr lang="en-US" altLang="en-US" dirty="0"/>
              <a:t>data entry problems</a:t>
            </a:r>
          </a:p>
          <a:p>
            <a:pPr lvl="1" eaLnBrk="1" hangingPunct="1"/>
            <a:r>
              <a:rPr lang="en-US" altLang="en-US" dirty="0"/>
              <a:t>data transmission problems</a:t>
            </a:r>
          </a:p>
          <a:p>
            <a:pPr lvl="1" eaLnBrk="1" hangingPunct="1"/>
            <a:r>
              <a:rPr lang="en-US" altLang="en-US" dirty="0"/>
              <a:t>technology limitation</a:t>
            </a:r>
          </a:p>
          <a:p>
            <a:pPr lvl="1" eaLnBrk="1" hangingPunct="1"/>
            <a:r>
              <a:rPr lang="en-US" altLang="en-US" dirty="0"/>
              <a:t>inconsistency in naming convention </a:t>
            </a:r>
          </a:p>
          <a:p>
            <a:pPr eaLnBrk="1" hangingPunct="1"/>
            <a:r>
              <a:rPr lang="en-US" altLang="en-US" sz="2400" dirty="0">
                <a:solidFill>
                  <a:schemeClr val="folHlink"/>
                </a:solidFill>
              </a:rPr>
              <a:t>Other data problems</a:t>
            </a:r>
            <a:r>
              <a:rPr lang="en-US" altLang="en-US" sz="2400" dirty="0"/>
              <a:t> which require data cleaning</a:t>
            </a:r>
          </a:p>
          <a:p>
            <a:pPr lvl="1" eaLnBrk="1" hangingPunct="1"/>
            <a:r>
              <a:rPr lang="en-US" altLang="en-US" dirty="0"/>
              <a:t>duplicate records</a:t>
            </a:r>
          </a:p>
          <a:p>
            <a:pPr lvl="1" eaLnBrk="1" hangingPunct="1"/>
            <a:r>
              <a:rPr lang="en-US" altLang="en-US" dirty="0"/>
              <a:t>incomplete data</a:t>
            </a:r>
          </a:p>
          <a:p>
            <a:pPr lvl="1" eaLnBrk="1" hangingPunct="1"/>
            <a:r>
              <a:rPr lang="en-US" altLang="en-US" dirty="0"/>
              <a:t>inconsistent data</a:t>
            </a:r>
          </a:p>
        </p:txBody>
      </p:sp>
      <p:sp>
        <p:nvSpPr>
          <p:cNvPr id="2" name="Slide Number Placeholder 1">
            <a:extLst>
              <a:ext uri="{FF2B5EF4-FFF2-40B4-BE49-F238E27FC236}">
                <a16:creationId xmlns:a16="http://schemas.microsoft.com/office/drawing/2014/main" id="{90508ACF-3B11-418C-A076-8D633143D9A8}"/>
              </a:ext>
            </a:extLst>
          </p:cNvPr>
          <p:cNvSpPr>
            <a:spLocks noGrp="1"/>
          </p:cNvSpPr>
          <p:nvPr>
            <p:ph type="sldNum" sz="quarter" idx="12"/>
          </p:nvPr>
        </p:nvSpPr>
        <p:spPr/>
        <p:txBody>
          <a:bodyPr/>
          <a:lstStyle/>
          <a:p>
            <a:fld id="{BE9E9CF8-411C-534F-ACCE-E5CD2A84B69C}" type="slidenum">
              <a:rPr lang="en-US" smtClean="0"/>
              <a:t>9</a:t>
            </a:fld>
            <a:endParaRPr lang="en-US"/>
          </a:p>
        </p:txBody>
      </p:sp>
      <p:sp>
        <p:nvSpPr>
          <p:cNvPr id="6" name="Rectangle 5">
            <a:extLst>
              <a:ext uri="{FF2B5EF4-FFF2-40B4-BE49-F238E27FC236}">
                <a16:creationId xmlns:a16="http://schemas.microsoft.com/office/drawing/2014/main" id="{34EDAAA4-C6D3-489D-B330-27CB64204C2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121F145A-0D45-4A35-92F3-3A4D2FF5AC4F}"/>
              </a:ext>
            </a:extLst>
          </p:cNvPr>
          <p:cNvCxnSpPr/>
          <p:nvPr/>
        </p:nvCxnSpPr>
        <p:spPr>
          <a:xfrm>
            <a:off x="189914" y="1153684"/>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36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3585</TotalTime>
  <Words>6881</Words>
  <Application>Microsoft Office PowerPoint</Application>
  <PresentationFormat>Widescreen</PresentationFormat>
  <Paragraphs>869</Paragraphs>
  <Slides>88</Slides>
  <Notes>26</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108" baseType="lpstr">
      <vt:lpstr>ＭＳ Ｐゴシック</vt:lpstr>
      <vt:lpstr>Arial</vt:lpstr>
      <vt:lpstr>Calibri</vt:lpstr>
      <vt:lpstr>Calibri Light</vt:lpstr>
      <vt:lpstr>HelveticaNowDisplay</vt:lpstr>
      <vt:lpstr>inherit</vt:lpstr>
      <vt:lpstr>Lucida Sans Unicode</vt:lpstr>
      <vt:lpstr>Open Sans</vt:lpstr>
      <vt:lpstr>Poppins</vt:lpstr>
      <vt:lpstr>Segoe UI</vt:lpstr>
      <vt:lpstr>Symbol</vt:lpstr>
      <vt:lpstr>Tahoma</vt:lpstr>
      <vt:lpstr>Times New Roman</vt:lpstr>
      <vt:lpstr>unset</vt:lpstr>
      <vt:lpstr>urw-din</vt:lpstr>
      <vt:lpstr>Verdana</vt:lpstr>
      <vt:lpstr>Wingdings</vt:lpstr>
      <vt:lpstr>Office Theme</vt:lpstr>
      <vt:lpstr>Chart</vt:lpstr>
      <vt:lpstr>Equation</vt:lpstr>
      <vt:lpstr>Data Science UNIT-1  Data Preprocessing  I-Data Cleaning,  II-Data Integration,  III-Data Reduction,  III-Data Transformation and Data Discretization, </vt:lpstr>
      <vt:lpstr>PowerPoint Presentation</vt:lpstr>
      <vt:lpstr>Data Quality: Why Preprocess the Data?</vt:lpstr>
      <vt:lpstr>Data Mining as Knowledge Discovery</vt:lpstr>
      <vt:lpstr>Major Tasks/Steps in Data Preprocessing</vt:lpstr>
      <vt:lpstr>PowerPoint Presentation</vt:lpstr>
      <vt:lpstr>I- Data Cleaning:  Incomplete (Missing) Data</vt:lpstr>
      <vt:lpstr>Data Cleaning: How to Handle Missing Data?</vt:lpstr>
      <vt:lpstr>Data Cleaning: Noisy Data</vt:lpstr>
      <vt:lpstr>Data Cleaning: How to Handle Noisy Data?</vt:lpstr>
      <vt:lpstr>Data Cleaning: Handling Noisy Data: Binning  </vt:lpstr>
      <vt:lpstr>Data Cleaning: Binning methods</vt:lpstr>
      <vt:lpstr>Data Cleaning: Binning Example:</vt:lpstr>
      <vt:lpstr>Data Cleaning: Handling Noisy Data: Regression </vt:lpstr>
      <vt:lpstr>Data Cleaning: Handling Noisy Data: Outlier analysis</vt:lpstr>
      <vt:lpstr>Data Cleaning: ETL (Extraction/Transformation/Loading) :  RAPID MINER:   </vt:lpstr>
      <vt:lpstr> Data Cleaning: Snapshot of rapid miner : ETL (Extraction/Transformation/Loading) </vt:lpstr>
      <vt:lpstr>Handle missing values -Cleaning and Munging</vt:lpstr>
      <vt:lpstr>Manipulating Data</vt:lpstr>
      <vt:lpstr>Hypothesis and Inference</vt:lpstr>
      <vt:lpstr>Analysis and reporting</vt:lpstr>
      <vt:lpstr>PowerPoint Presentation</vt:lpstr>
      <vt:lpstr>Data Integration:</vt:lpstr>
      <vt:lpstr>1. Entity identification problem</vt:lpstr>
      <vt:lpstr>2. Tuple Duplication: </vt:lpstr>
      <vt:lpstr>3. Detecting and resolving data value conflicts </vt:lpstr>
      <vt:lpstr>4. Redundancy and Correlation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Redundancy and Correlation Analysis: Chi-square Test</vt:lpstr>
      <vt:lpstr>PowerPoint Presentation</vt:lpstr>
      <vt:lpstr>Chi-Square Calculation: An Example</vt:lpstr>
      <vt:lpstr>Chi-Square Calculation: An Example</vt:lpstr>
      <vt:lpstr>Chi-Square Calculation: An Example</vt:lpstr>
      <vt:lpstr>PowerPoint Presentation</vt:lpstr>
      <vt:lpstr>Data Reduction strategies:</vt:lpstr>
      <vt:lpstr> 1. Data cube aggregation </vt:lpstr>
      <vt:lpstr>2. Dimensionality Reduction</vt:lpstr>
      <vt:lpstr>Dimensionality Reduction:  Wavelet Transform</vt:lpstr>
      <vt:lpstr>Dimensionality Reduction: Sequence Data and Wavelet Function</vt:lpstr>
      <vt:lpstr> Dimensionality Reduction:  Wavelet Transformation </vt:lpstr>
      <vt:lpstr>PowerPoint Presentation</vt:lpstr>
      <vt:lpstr>DWT for Image Compression</vt:lpstr>
      <vt:lpstr>Dimensionality Reduction: Principal Component Analysis (PCA)</vt:lpstr>
      <vt:lpstr>Dimensionality Reduction: PCA Method</vt:lpstr>
      <vt:lpstr>Dimensionality Reduction: Attribute Subset Selection</vt:lpstr>
      <vt:lpstr>Dimensionality Reduction: Heuristic Search in Attribute Selection</vt:lpstr>
      <vt:lpstr>Heuristic Search in Attribute Selection</vt:lpstr>
      <vt:lpstr>Dimensionality Reduction: Attribute Creation (Feature Generation)</vt:lpstr>
      <vt:lpstr>3. Numerosity Reduction</vt:lpstr>
      <vt:lpstr>Parametric methods: Regression Analysis</vt:lpstr>
      <vt:lpstr>Parametric methods : Regress Analysis and Log-Linear Models</vt:lpstr>
      <vt:lpstr>Nonparametric methods : Histogram Analysis</vt:lpstr>
      <vt:lpstr>Nonparametric methods : Clustering</vt:lpstr>
      <vt:lpstr>Nonparametric methods :  Sampling</vt:lpstr>
      <vt:lpstr>Nonparametric methods : Types of Sampling</vt:lpstr>
      <vt:lpstr>PowerPoint Presentation</vt:lpstr>
      <vt:lpstr>Sampling: Cluster or Stratified Sampling</vt:lpstr>
      <vt:lpstr>Nonparametric methods : Data Cube Aggregation</vt:lpstr>
      <vt:lpstr>Nonparametric methods : Data Cube Aggregation</vt:lpstr>
      <vt:lpstr>IV- Data Transformation</vt:lpstr>
      <vt:lpstr>Data Transformation Tasks</vt:lpstr>
      <vt:lpstr>Data Transformation Tasks</vt:lpstr>
      <vt:lpstr>2. Normalization</vt:lpstr>
      <vt:lpstr>Min-max Normalization</vt:lpstr>
      <vt:lpstr>Normalization</vt:lpstr>
      <vt:lpstr>3. Data Aggregation</vt:lpstr>
      <vt:lpstr>4. Attribute Construction</vt:lpstr>
      <vt:lpstr>Attribute Subset Selection</vt:lpstr>
      <vt:lpstr>Attribute Subset Selection</vt:lpstr>
      <vt:lpstr>Attribute Subset Selection</vt:lpstr>
      <vt:lpstr>Attribute Subset Selection</vt:lpstr>
      <vt:lpstr>5. Generalization</vt:lpstr>
      <vt:lpstr>6. Discretization</vt:lpstr>
      <vt:lpstr>Discretization and Concept Hierarchy</vt:lpstr>
      <vt:lpstr>Discretization and Concept Hierarchy Generation for Numeric Data</vt:lpstr>
      <vt:lpstr>Entropy-Based Discretization</vt:lpstr>
      <vt:lpstr>Interval Merge by 2 Analysis</vt:lpstr>
      <vt:lpstr>Concept Hierarchy Generation for Categorical Data</vt:lpstr>
      <vt:lpstr>Automatic Concept Hierarchy Generation</vt:lpstr>
      <vt:lpstr>Generalization , specialization, Aggregation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DS-UNIT-1  Data Preprocessing -Data Cleaning, Data Integration, Data Reduction, Data Transformation and Data Discretization, </dc:title>
  <dc:creator>K Dhanasree</dc:creator>
  <cp:lastModifiedBy>Subhash Chandra N</cp:lastModifiedBy>
  <cp:revision>146</cp:revision>
  <dcterms:created xsi:type="dcterms:W3CDTF">2021-02-20T06:42:21Z</dcterms:created>
  <dcterms:modified xsi:type="dcterms:W3CDTF">2024-02-15T08:56:13Z</dcterms:modified>
</cp:coreProperties>
</file>