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40"/>
  </p:notesMasterIdLst>
  <p:sldIdLst>
    <p:sldId id="256" r:id="rId2"/>
    <p:sldId id="261" r:id="rId3"/>
    <p:sldId id="307" r:id="rId4"/>
    <p:sldId id="306" r:id="rId5"/>
    <p:sldId id="357" r:id="rId6"/>
    <p:sldId id="362" r:id="rId7"/>
    <p:sldId id="361" r:id="rId8"/>
    <p:sldId id="360" r:id="rId9"/>
    <p:sldId id="363" r:id="rId10"/>
    <p:sldId id="359" r:id="rId11"/>
    <p:sldId id="262" r:id="rId12"/>
    <p:sldId id="269" r:id="rId13"/>
    <p:sldId id="271" r:id="rId14"/>
    <p:sldId id="272" r:id="rId15"/>
    <p:sldId id="274" r:id="rId16"/>
    <p:sldId id="337" r:id="rId17"/>
    <p:sldId id="338" r:id="rId18"/>
    <p:sldId id="267" r:id="rId19"/>
    <p:sldId id="339" r:id="rId20"/>
    <p:sldId id="266" r:id="rId21"/>
    <p:sldId id="340" r:id="rId22"/>
    <p:sldId id="264" r:id="rId23"/>
    <p:sldId id="375" r:id="rId24"/>
    <p:sldId id="374" r:id="rId25"/>
    <p:sldId id="378" r:id="rId26"/>
    <p:sldId id="377" r:id="rId27"/>
    <p:sldId id="376" r:id="rId28"/>
    <p:sldId id="380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9015A-4468-43E0-8A9F-14ADBE38FA4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3BB13-0C93-4EA1-953A-311921C8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955C28-C6DC-4441-8410-B312F45932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5B0CD34-35D9-4B4A-8368-AD1038BBF2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9DA45C-0BB1-AB4E-B0AE-FE4D4CD95B79}" type="datetime1">
              <a:rPr lang="en-US" altLang="en-US"/>
              <a:pPr eaLnBrk="1" hangingPunct="1"/>
              <a:t>2/16/2023</a:t>
            </a:fld>
            <a:endParaRPr lang="en-US" altLang="en-US"/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1E0B89E3-A891-0B46-B8D1-6FC7BF73FE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Basic Biostat</a:t>
            </a:r>
          </a:p>
        </p:txBody>
      </p:sp>
      <p:sp>
        <p:nvSpPr>
          <p:cNvPr id="40965" name="Rectangle 7">
            <a:extLst>
              <a:ext uri="{FF2B5EF4-FFF2-40B4-BE49-F238E27FC236}">
                <a16:creationId xmlns:a16="http://schemas.microsoft.com/office/drawing/2014/main" id="{2D455B66-EA13-FC4B-BA0A-4922983B0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51CD9C-D4DF-8F41-B421-CC842BC1A0A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0966" name="Rectangle 2">
            <a:extLst>
              <a:ext uri="{FF2B5EF4-FFF2-40B4-BE49-F238E27FC236}">
                <a16:creationId xmlns:a16="http://schemas.microsoft.com/office/drawing/2014/main" id="{849CDE6A-7813-A140-BEBF-2D88B5C61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40967" name="Rectangle 3">
            <a:extLst>
              <a:ext uri="{FF2B5EF4-FFF2-40B4-BE49-F238E27FC236}">
                <a16:creationId xmlns:a16="http://schemas.microsoft.com/office/drawing/2014/main" id="{C88DD3E8-4BAC-C144-90DB-DA88915A4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Hypothesis testing is one of the two common forms of </a:t>
            </a:r>
            <a:r>
              <a:rPr lang="en-US" altLang="en-US" b="1">
                <a:latin typeface="Arial" panose="020B0604020202020204" pitchFamily="34" charset="0"/>
              </a:rPr>
              <a:t>statistical inference</a:t>
            </a:r>
            <a:r>
              <a:rPr lang="en-US" altLang="en-US">
                <a:latin typeface="Arial" panose="020B0604020202020204" pitchFamily="34" charset="0"/>
              </a:rPr>
              <a:t>. This slide reviews some of the terms that form the basis of statistical inference, as introduced in the prior chapter. Make certain you understand these basics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392383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92D2C5A-C06B-2C40-BB89-AE35C9A296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E80EBD-A525-2245-A9FF-2EAF47337A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D8C1D1-BD06-BC48-9954-7D44062E7308}" type="datetime1">
              <a:rPr lang="en-US" altLang="en-US"/>
              <a:pPr eaLnBrk="1" hangingPunct="1"/>
              <a:t>2/16/2023</a:t>
            </a:fld>
            <a:endParaRPr lang="en-US" altLang="en-US"/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98B09FA2-DACE-9E48-ACD2-5CCABD6673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Basic Biostat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1C51EA8E-7E61-274C-8907-C411610EF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5D05B7-4E84-5345-8603-3EC52E18930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314B1DE0-1F10-5B40-8ED7-35CBB80AD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9C42428F-B6F3-A747-A13C-F92E00DAF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0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A8-A029-4ADA-A01D-E05F1EDCF28F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D5ED-BEB5-47A4-9F8B-28EE002FECB0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1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262E-2C71-48B6-94A4-324DAD673433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93A7-7F9C-43FC-B94B-ED0B33E5C727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5E5D-3A44-4311-93C1-226A8CEC562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284DB-8C46-4C18-A16B-6350D67BD214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CBD84-6435-4355-9EB4-3AC93F97ADC6}" type="datetime1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0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A5AA-CEA4-434D-8B8B-71357780AF1E}" type="datetime1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D47-AA9B-472A-A9BC-AEEFF2C6D0D3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8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1945D-F54E-41C3-86AF-C65BC0AC7138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6F96-E3C0-44DE-AFAA-F918B69B6CE0}" type="datetime1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E864-F682-4FC5-80C8-28B9E6E90E11}" type="datetime1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spcBef>
                <a:spcPts val="85"/>
              </a:spcBef>
            </a:pPr>
            <a:r>
              <a:rPr lang="en-GB" sz="1800" baseline="4629">
                <a:latin typeface="Book Antiqua"/>
                <a:cs typeface="Book Antiqua"/>
              </a:rPr>
              <a:t>© </a:t>
            </a:r>
            <a:r>
              <a:rPr lang="en-GB" sz="1200" spc="-5"/>
              <a:t>The</a:t>
            </a:r>
            <a:r>
              <a:rPr lang="en-GB" sz="1200"/>
              <a:t> </a:t>
            </a:r>
            <a:r>
              <a:rPr lang="en-GB" sz="1200" spc="-5"/>
              <a:t>McGraw-Hill</a:t>
            </a:r>
            <a:r>
              <a:rPr lang="en-GB" sz="1200" spc="-10"/>
              <a:t> </a:t>
            </a:r>
            <a:r>
              <a:rPr lang="en-GB" sz="1200" spc="-5"/>
              <a:t>Companies,</a:t>
            </a:r>
            <a:r>
              <a:rPr lang="en-GB" sz="1200" spc="5"/>
              <a:t> </a:t>
            </a:r>
            <a:r>
              <a:rPr lang="en-GB" sz="1200" spc="-5"/>
              <a:t>Inc.,</a:t>
            </a:r>
            <a:r>
              <a:rPr lang="en-GB" sz="1200" spc="10"/>
              <a:t> </a:t>
            </a:r>
            <a:r>
              <a:rPr lang="en-GB" sz="1200" spc="-5">
                <a:latin typeface="Times New Roman"/>
                <a:cs typeface="Times New Roman"/>
              </a:rPr>
              <a:t>2000</a:t>
            </a:r>
            <a:endParaRPr lang="en-GB" sz="1200">
              <a:latin typeface="Times New Roman"/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1938755"/>
            <a:ext cx="7696200" cy="349069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5400" b="1" spc="-5" dirty="0"/>
              <a:t>Data Science </a:t>
            </a:r>
            <a:br>
              <a:rPr lang="en-GB" sz="5400" b="1" spc="-5" dirty="0"/>
            </a:br>
            <a:r>
              <a:rPr lang="en-GB" sz="5400" b="1" spc="-5" dirty="0"/>
              <a:t>UNIT-I</a:t>
            </a:r>
            <a:br>
              <a:rPr lang="en-GB" sz="5400" b="1" spc="-5" dirty="0"/>
            </a:br>
            <a:r>
              <a:rPr lang="en-US" sz="5400" b="1" spc="-10" dirty="0">
                <a:latin typeface="Times New Roman"/>
                <a:cs typeface="Times New Roman"/>
              </a:rPr>
              <a:t>Hypothesis and Inference</a:t>
            </a:r>
            <a:br>
              <a:rPr lang="en-US" sz="5400" b="1" spc="-10" dirty="0">
                <a:latin typeface="Times New Roman"/>
                <a:cs typeface="Times New Roman"/>
              </a:rPr>
            </a:br>
            <a:r>
              <a:rPr lang="en-US" sz="3200" b="1" spc="-10" dirty="0">
                <a:latin typeface="Times New Roman"/>
                <a:cs typeface="Times New Roman"/>
              </a:rPr>
              <a:t>(Introduction, Z-Test, P-Test, T-Test)</a:t>
            </a:r>
            <a:br>
              <a:rPr lang="en-US" sz="3200" dirty="0">
                <a:latin typeface="Times New Roman"/>
                <a:cs typeface="Times New Roman"/>
              </a:rPr>
            </a:br>
            <a:endParaRPr sz="32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A2F71-B34E-4E5D-9F71-4970D43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 336"/>
          <p:cNvSpPr txBox="1"/>
          <p:nvPr/>
        </p:nvSpPr>
        <p:spPr>
          <a:xfrm>
            <a:off x="9913619" y="6278879"/>
            <a:ext cx="204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2</a:t>
            </a: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21C53-5D99-4B76-B19D-2357DADC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338" name="object 338"/>
          <p:cNvSpPr txBox="1"/>
          <p:nvPr/>
        </p:nvSpPr>
        <p:spPr>
          <a:xfrm>
            <a:off x="2053590" y="1404620"/>
            <a:ext cx="211454" cy="140716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spcBef>
                <a:spcPts val="17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2053590" y="3272789"/>
            <a:ext cx="211454" cy="209804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spcBef>
                <a:spcPts val="17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  <a:p>
            <a:pPr marL="12700">
              <a:spcBef>
                <a:spcPts val="16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519680" y="1428750"/>
            <a:ext cx="7200900" cy="445262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469900" indent="-457200">
              <a:spcBef>
                <a:spcPts val="17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Specify 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population value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interest</a:t>
            </a:r>
          </a:p>
          <a:p>
            <a:pPr marL="12700" marR="1059180">
              <a:spcBef>
                <a:spcPts val="16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Formulate the appropriate </a:t>
            </a:r>
            <a:r>
              <a:rPr sz="3200" b="1" dirty="0">
                <a:latin typeface="Times New Roman"/>
                <a:cs typeface="Times New Roman"/>
              </a:rPr>
              <a:t>null </a:t>
            </a:r>
            <a:r>
              <a:rPr sz="3200" b="1" spc="5" dirty="0">
                <a:latin typeface="Times New Roman"/>
                <a:cs typeface="Times New Roman"/>
              </a:rPr>
              <a:t>and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alternative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hypotheses</a:t>
            </a:r>
          </a:p>
          <a:p>
            <a:pPr marL="469900" indent="-457200" algn="just">
              <a:spcBef>
                <a:spcPts val="159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Specify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desired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level of significance</a:t>
            </a:r>
          </a:p>
          <a:p>
            <a:pPr marL="469900" indent="-457200">
              <a:spcBef>
                <a:spcPts val="160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Determine the rejection region</a:t>
            </a:r>
          </a:p>
          <a:p>
            <a:pPr marL="12700" marR="5080">
              <a:spcBef>
                <a:spcPts val="1590"/>
              </a:spcBef>
              <a:buAutoNum type="arabicPeriod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Obtain sample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evidence</a:t>
            </a:r>
            <a:r>
              <a:rPr sz="3200" spc="5" dirty="0">
                <a:latin typeface="Times New Roman"/>
                <a:cs typeface="Times New Roman"/>
              </a:rPr>
              <a:t> and</a:t>
            </a:r>
            <a:r>
              <a:rPr sz="3200" dirty="0">
                <a:latin typeface="Times New Roman"/>
                <a:cs typeface="Times New Roman"/>
              </a:rPr>
              <a:t> compute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test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statistic</a:t>
            </a:r>
          </a:p>
        </p:txBody>
      </p:sp>
      <p:sp>
        <p:nvSpPr>
          <p:cNvPr id="341" name="object 341"/>
          <p:cNvSpPr txBox="1"/>
          <p:nvPr/>
        </p:nvSpPr>
        <p:spPr>
          <a:xfrm>
            <a:off x="2053590" y="6035040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2519680" y="6035040"/>
            <a:ext cx="73939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6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u="dbl" spc="-400" dirty="0">
                <a:uFill>
                  <a:solidFill>
                    <a:srgbClr val="2061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R</a:t>
            </a:r>
            <a:r>
              <a:rPr sz="3200" spc="-505" dirty="0">
                <a:latin typeface="Times New Roman"/>
                <a:cs typeface="Times New Roman"/>
              </a:rPr>
              <a:t>e</a:t>
            </a:r>
            <a:r>
              <a:rPr sz="3200" u="dbl" spc="-290" dirty="0">
                <a:uFill>
                  <a:solidFill>
                    <a:srgbClr val="2268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1065" dirty="0">
                <a:latin typeface="Times New Roman"/>
                <a:cs typeface="Times New Roman"/>
              </a:rPr>
              <a:t>a</a:t>
            </a:r>
            <a:r>
              <a:rPr sz="3200" u="dbl" spc="60" dirty="0">
                <a:uFill>
                  <a:solidFill>
                    <a:srgbClr val="236A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dbl" spc="-600" dirty="0">
                <a:uFill>
                  <a:solidFill>
                    <a:srgbClr val="236A2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765" dirty="0">
                <a:latin typeface="Times New Roman"/>
                <a:cs typeface="Times New Roman"/>
              </a:rPr>
              <a:t>c</a:t>
            </a:r>
            <a:r>
              <a:rPr sz="3200" u="dbl" spc="-30" dirty="0">
                <a:uFill>
                  <a:solidFill>
                    <a:srgbClr val="246E2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ec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200" spc="-370" dirty="0">
                <a:latin typeface="Times New Roman"/>
                <a:cs typeface="Times New Roman"/>
              </a:rPr>
              <a:t>i</a:t>
            </a:r>
            <a:r>
              <a:rPr sz="3200" u="dbl" spc="-434" dirty="0">
                <a:uFill>
                  <a:solidFill>
                    <a:srgbClr val="2E8B2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680" dirty="0">
                <a:latin typeface="Times New Roman"/>
                <a:cs typeface="Times New Roman"/>
              </a:rPr>
              <a:t>o</a:t>
            </a:r>
            <a:r>
              <a:rPr sz="3200" u="sng" spc="-125" dirty="0">
                <a:uFill>
                  <a:solidFill>
                    <a:srgbClr val="2F8E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u="dbl" spc="-615" dirty="0">
                <a:uFill>
                  <a:solidFill>
                    <a:srgbClr val="33983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-500" dirty="0">
                <a:latin typeface="Times New Roman"/>
                <a:cs typeface="Times New Roman"/>
              </a:rPr>
              <a:t>n</a:t>
            </a:r>
            <a:r>
              <a:rPr sz="3200" u="dbl" spc="-295" dirty="0">
                <a:uFill>
                  <a:solidFill>
                    <a:srgbClr val="30943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te</a:t>
            </a:r>
            <a:r>
              <a:rPr sz="3200" spc="-145" dirty="0">
                <a:latin typeface="Times New Roman"/>
                <a:cs typeface="Times New Roman"/>
              </a:rPr>
              <a:t>r</a:t>
            </a:r>
            <a:r>
              <a:rPr sz="3200" u="sng" spc="-660" dirty="0">
                <a:uFill>
                  <a:solidFill>
                    <a:srgbClr val="2A802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5" dirty="0">
                <a:uFill>
                  <a:solidFill>
                    <a:srgbClr val="2A802A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200" spc="-660" dirty="0">
                <a:latin typeface="Times New Roman"/>
                <a:cs typeface="Times New Roman"/>
              </a:rPr>
              <a:t>r</a:t>
            </a:r>
            <a:r>
              <a:rPr sz="3200" u="sng" spc="-140" dirty="0">
                <a:uFill>
                  <a:solidFill>
                    <a:srgbClr val="287C2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t th</a:t>
            </a:r>
            <a:r>
              <a:rPr sz="3200" spc="85" dirty="0">
                <a:latin typeface="Times New Roman"/>
                <a:cs typeface="Times New Roman"/>
              </a:rPr>
              <a:t>e</a:t>
            </a:r>
            <a:r>
              <a:rPr sz="3200" u="sng" spc="-70" dirty="0">
                <a:uFill>
                  <a:solidFill>
                    <a:srgbClr val="226A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</a:t>
            </a:r>
            <a:r>
              <a:rPr sz="3200" b="1" spc="-1000" dirty="0">
                <a:latin typeface="Times New Roman"/>
                <a:cs typeface="Times New Roman"/>
              </a:rPr>
              <a:t>s</a:t>
            </a:r>
            <a:r>
              <a:rPr sz="3200" b="1" u="dbl" spc="204" dirty="0">
                <a:uFill>
                  <a:solidFill>
                    <a:srgbClr val="1F62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spc="5" dirty="0">
                <a:latin typeface="Times New Roman"/>
                <a:cs typeface="Times New Roman"/>
              </a:rPr>
              <a:t>u</a:t>
            </a:r>
            <a:r>
              <a:rPr sz="3200" b="1" dirty="0">
                <a:latin typeface="Times New Roman"/>
                <a:cs typeface="Times New Roman"/>
              </a:rPr>
              <a:t>lt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6F0E9EA-6946-43FD-B22A-07655371BAD0}"/>
              </a:ext>
            </a:extLst>
          </p:cNvPr>
          <p:cNvSpPr txBox="1"/>
          <p:nvPr/>
        </p:nvSpPr>
        <p:spPr>
          <a:xfrm>
            <a:off x="304800" y="245746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51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171812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1670" y="2559050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0" dirty="0">
                <a:solidFill>
                  <a:srgbClr val="A04F00"/>
                </a:solidFill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1670" y="3956050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50" dirty="0">
                <a:solidFill>
                  <a:srgbClr val="A04F00"/>
                </a:solidFill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1" y="1219201"/>
            <a:ext cx="8458199" cy="5149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spcBef>
                <a:spcPts val="100"/>
              </a:spcBef>
              <a:tabLst>
                <a:tab pos="532511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Statistical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hypothesis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conjecture </a:t>
            </a:r>
            <a:r>
              <a:rPr sz="2400" spc="-7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about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population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parameter.</a:t>
            </a:r>
            <a:r>
              <a:rPr lang="en-GB" sz="2400" spc="-5" dirty="0">
                <a:latin typeface="Arial"/>
                <a:cs typeface="Arial"/>
              </a:rPr>
              <a:t>T</a:t>
            </a:r>
            <a:r>
              <a:rPr sz="2400" spc="-10" dirty="0">
                <a:latin typeface="Arial"/>
                <a:cs typeface="Arial"/>
              </a:rPr>
              <a:t>his </a:t>
            </a:r>
            <a:r>
              <a:rPr sz="2400" spc="-5" dirty="0">
                <a:latin typeface="Arial"/>
                <a:cs typeface="Arial"/>
              </a:rPr>
              <a:t> conjecture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5" dirty="0">
                <a:latin typeface="Arial"/>
                <a:cs typeface="Arial"/>
              </a:rPr>
              <a:t>may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 </a:t>
            </a:r>
            <a:r>
              <a:rPr sz="2400" spc="-5" dirty="0">
                <a:latin typeface="Arial"/>
                <a:cs typeface="Arial"/>
              </a:rPr>
              <a:t>true.</a:t>
            </a:r>
            <a:endParaRPr lang="en-GB" sz="2400" spc="-5" dirty="0">
              <a:latin typeface="Arial"/>
              <a:cs typeface="Arial"/>
            </a:endParaRPr>
          </a:p>
          <a:p>
            <a:pPr marL="38100" marR="30480" algn="just">
              <a:spcBef>
                <a:spcPts val="100"/>
              </a:spcBef>
              <a:tabLst>
                <a:tab pos="5325110" algn="l"/>
              </a:tabLst>
            </a:pPr>
            <a:endParaRPr sz="2400" dirty="0">
              <a:latin typeface="Arial"/>
              <a:cs typeface="Arial"/>
            </a:endParaRPr>
          </a:p>
          <a:p>
            <a:pPr marL="38100" marR="137795" algn="just">
              <a:lnSpc>
                <a:spcPct val="107000"/>
              </a:lnSpc>
              <a:spcBef>
                <a:spcPts val="455"/>
              </a:spcBef>
            </a:pPr>
            <a:r>
              <a:rPr sz="2400" spc="-10" dirty="0">
                <a:latin typeface="Arial"/>
                <a:cs typeface="Arial"/>
              </a:rPr>
              <a:t>The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null</a:t>
            </a:r>
            <a:r>
              <a:rPr sz="2400" b="1" spc="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7030A0"/>
                </a:solidFill>
                <a:latin typeface="Arial"/>
                <a:cs typeface="Arial"/>
              </a:rPr>
              <a:t>hypothesis,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symbolized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spc="-130" dirty="0">
                <a:latin typeface="Arial"/>
                <a:cs typeface="Arial"/>
              </a:rPr>
              <a:t>H</a:t>
            </a:r>
            <a:r>
              <a:rPr sz="2400" spc="-195" baseline="-24305" dirty="0">
                <a:latin typeface="Arial"/>
                <a:cs typeface="Arial"/>
              </a:rPr>
              <a:t>0</a:t>
            </a:r>
            <a:r>
              <a:rPr sz="2400" spc="-130" dirty="0">
                <a:latin typeface="Arial"/>
                <a:cs typeface="Arial"/>
              </a:rPr>
              <a:t>, </a:t>
            </a:r>
            <a:r>
              <a:rPr sz="2400" spc="-7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statistical </a:t>
            </a:r>
            <a:r>
              <a:rPr sz="2400" spc="-10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that states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 there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difference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lang="en-GB"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 and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 value or that </a:t>
            </a:r>
            <a:r>
              <a:rPr sz="2400" spc="-7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no difference between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parameters.</a:t>
            </a:r>
            <a:endParaRPr lang="en-GB" sz="2400" spc="-5" dirty="0">
              <a:latin typeface="Arial"/>
              <a:cs typeface="Arial"/>
            </a:endParaRPr>
          </a:p>
          <a:p>
            <a:pPr marL="38100" marR="137795" algn="just">
              <a:lnSpc>
                <a:spcPct val="107000"/>
              </a:lnSpc>
              <a:spcBef>
                <a:spcPts val="455"/>
              </a:spcBef>
            </a:pPr>
            <a:endParaRPr lang="en-GB" sz="2400" spc="-5" dirty="0">
              <a:latin typeface="Arial"/>
              <a:cs typeface="Arial"/>
            </a:endParaRPr>
          </a:p>
          <a:p>
            <a:pPr marL="38100" marR="306070" algn="just">
              <a:spcBef>
                <a:spcPts val="100"/>
              </a:spcBef>
              <a:buClr>
                <a:srgbClr val="A04F00"/>
              </a:buClr>
              <a:buSzPct val="50000"/>
              <a:tabLst>
                <a:tab pos="381000" algn="l"/>
              </a:tabLst>
            </a:pPr>
            <a:r>
              <a:rPr lang="en-GB" sz="2400" spc="-10" dirty="0">
                <a:latin typeface="Arial"/>
                <a:cs typeface="Arial"/>
              </a:rPr>
              <a:t>The</a:t>
            </a:r>
            <a:r>
              <a:rPr lang="en-GB" sz="2400" spc="-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b="1" spc="-10" dirty="0">
                <a:solidFill>
                  <a:srgbClr val="7030A0"/>
                </a:solidFill>
                <a:latin typeface="Arial"/>
                <a:cs typeface="Arial"/>
              </a:rPr>
              <a:t>alternative hypothesis, </a:t>
            </a:r>
            <a:r>
              <a:rPr lang="en-GB" sz="2400" b="1" spc="-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symbolized</a:t>
            </a:r>
            <a:r>
              <a:rPr lang="en-GB" sz="2400" spc="-20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by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i="1" spc="-160" dirty="0">
                <a:latin typeface="Arial"/>
                <a:cs typeface="Arial"/>
              </a:rPr>
              <a:t>H</a:t>
            </a:r>
            <a:r>
              <a:rPr lang="en-GB" sz="2400" spc="-240" baseline="-24216" dirty="0">
                <a:latin typeface="Arial"/>
                <a:cs typeface="Arial"/>
              </a:rPr>
              <a:t>1</a:t>
            </a:r>
            <a:r>
              <a:rPr lang="en-GB" sz="2400" spc="-160" dirty="0">
                <a:latin typeface="Arial"/>
                <a:cs typeface="Arial"/>
              </a:rPr>
              <a:t>,</a:t>
            </a:r>
            <a:r>
              <a:rPr lang="en-GB" sz="2400" spc="-10" dirty="0"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is</a:t>
            </a:r>
            <a:r>
              <a:rPr lang="en-GB" sz="2400" spc="-25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a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statistical hypothesis </a:t>
            </a:r>
            <a:r>
              <a:rPr lang="en-GB" sz="2400" spc="-5" dirty="0">
                <a:latin typeface="Arial"/>
                <a:cs typeface="Arial"/>
              </a:rPr>
              <a:t>that </a:t>
            </a:r>
            <a:r>
              <a:rPr lang="en-GB" sz="2400" spc="-10" dirty="0">
                <a:latin typeface="Arial"/>
                <a:cs typeface="Arial"/>
              </a:rPr>
              <a:t>states </a:t>
            </a:r>
            <a:r>
              <a:rPr lang="en-GB" sz="2400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specific </a:t>
            </a:r>
            <a:r>
              <a:rPr lang="en-GB" sz="2400" spc="-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difference between </a:t>
            </a:r>
            <a:r>
              <a:rPr lang="en-GB" sz="2400" dirty="0">
                <a:latin typeface="Arial"/>
                <a:cs typeface="Arial"/>
              </a:rPr>
              <a:t>a </a:t>
            </a:r>
            <a:r>
              <a:rPr lang="en-GB" sz="2400" spc="-10" dirty="0">
                <a:latin typeface="Arial"/>
                <a:cs typeface="Arial"/>
              </a:rPr>
              <a:t>parameter </a:t>
            </a:r>
            <a:r>
              <a:rPr lang="en-GB" sz="2400" spc="-5" dirty="0">
                <a:latin typeface="Arial"/>
                <a:cs typeface="Arial"/>
              </a:rPr>
              <a:t> and</a:t>
            </a:r>
            <a:r>
              <a:rPr lang="en-GB" sz="2400" spc="90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a</a:t>
            </a:r>
            <a:r>
              <a:rPr lang="en-GB" sz="2400" spc="10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specific</a:t>
            </a:r>
            <a:r>
              <a:rPr lang="en-GB" sz="2400" spc="9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value</a:t>
            </a:r>
            <a:r>
              <a:rPr lang="en-GB" sz="2400" spc="95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or</a:t>
            </a:r>
            <a:r>
              <a:rPr lang="en-GB" sz="2400" spc="100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states </a:t>
            </a:r>
            <a:r>
              <a:rPr lang="en-GB" sz="2400" spc="-5" dirty="0">
                <a:latin typeface="Arial"/>
                <a:cs typeface="Arial"/>
              </a:rPr>
              <a:t> that there </a:t>
            </a:r>
            <a:r>
              <a:rPr lang="en-GB" sz="2400" dirty="0">
                <a:latin typeface="Arial"/>
                <a:cs typeface="Arial"/>
              </a:rPr>
              <a:t>is a </a:t>
            </a:r>
            <a:r>
              <a:rPr lang="en-GB" sz="2400" spc="-10" dirty="0">
                <a:latin typeface="Arial"/>
                <a:cs typeface="Arial"/>
              </a:rPr>
              <a:t>difference between </a:t>
            </a:r>
            <a:r>
              <a:rPr lang="en-GB" sz="2400" spc="-930" dirty="0">
                <a:latin typeface="Arial"/>
                <a:cs typeface="Arial"/>
              </a:rPr>
              <a:t> </a:t>
            </a:r>
            <a:r>
              <a:rPr lang="en-GB" sz="2400" spc="-5" dirty="0">
                <a:latin typeface="Arial"/>
                <a:cs typeface="Arial"/>
              </a:rPr>
              <a:t>two</a:t>
            </a:r>
            <a:r>
              <a:rPr lang="en-GB" sz="2400" spc="-15" dirty="0">
                <a:latin typeface="Arial"/>
                <a:cs typeface="Arial"/>
              </a:rPr>
              <a:t> </a:t>
            </a:r>
            <a:r>
              <a:rPr lang="en-GB" sz="2400" spc="-10" dirty="0">
                <a:latin typeface="Arial"/>
                <a:cs typeface="Arial"/>
              </a:rPr>
              <a:t>parameters.</a:t>
            </a:r>
            <a:endParaRPr lang="en-GB" sz="2400" dirty="0">
              <a:latin typeface="Arial"/>
              <a:cs typeface="Arial"/>
            </a:endParaRPr>
          </a:p>
          <a:p>
            <a:pPr marL="38100" marR="247650" algn="just">
              <a:lnSpc>
                <a:spcPts val="3360"/>
              </a:lnSpc>
              <a:spcBef>
                <a:spcPts val="9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AB5CB2-C127-4473-AD8C-1857D2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1630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1" y="22860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8B54-BD42-4078-AABA-4533A704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196466" y="863601"/>
            <a:ext cx="8776334" cy="4983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800" b="1" spc="-10" dirty="0">
                <a:solidFill>
                  <a:srgbClr val="7030A0"/>
                </a:solidFill>
                <a:latin typeface="Arial"/>
                <a:cs typeface="Arial"/>
              </a:rPr>
              <a:t>statistical test </a:t>
            </a:r>
            <a:r>
              <a:rPr lang="en-GB" sz="2800" spc="-5" dirty="0">
                <a:latin typeface="Arial"/>
                <a:cs typeface="Arial"/>
              </a:rPr>
              <a:t>uses the data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obtained </a:t>
            </a:r>
            <a:r>
              <a:rPr lang="en-GB" sz="2800" spc="-5" dirty="0">
                <a:latin typeface="Arial"/>
                <a:cs typeface="Arial"/>
              </a:rPr>
              <a:t>from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-5" dirty="0">
                <a:latin typeface="Arial"/>
                <a:cs typeface="Arial"/>
              </a:rPr>
              <a:t>sample to </a:t>
            </a:r>
            <a:r>
              <a:rPr lang="en-GB" sz="2800" spc="-10" dirty="0">
                <a:latin typeface="Arial"/>
                <a:cs typeface="Arial"/>
              </a:rPr>
              <a:t>make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-5" dirty="0">
                <a:latin typeface="Arial"/>
                <a:cs typeface="Arial"/>
              </a:rPr>
              <a:t>decision about whether </a:t>
            </a:r>
            <a:r>
              <a:rPr lang="en-GB" sz="2800" dirty="0">
                <a:latin typeface="Arial"/>
                <a:cs typeface="Arial"/>
              </a:rPr>
              <a:t>or </a:t>
            </a:r>
            <a:r>
              <a:rPr lang="en-GB" sz="2800" spc="-5" dirty="0">
                <a:latin typeface="Arial"/>
                <a:cs typeface="Arial"/>
              </a:rPr>
              <a:t>not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 null </a:t>
            </a:r>
            <a:r>
              <a:rPr lang="en-GB" sz="2800" spc="-10" dirty="0">
                <a:latin typeface="Arial"/>
                <a:cs typeface="Arial"/>
              </a:rPr>
              <a:t>hypothesis </a:t>
            </a:r>
            <a:r>
              <a:rPr lang="en-GB" sz="2800" spc="-5" dirty="0">
                <a:latin typeface="Arial"/>
                <a:cs typeface="Arial"/>
              </a:rPr>
              <a:t>should be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rejected.</a:t>
            </a:r>
            <a:endParaRPr lang="en-GB" sz="2800" dirty="0">
              <a:latin typeface="Arial"/>
              <a:cs typeface="Arial"/>
            </a:endParaRPr>
          </a:p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lang="en-GB" sz="2800" spc="-10" dirty="0">
              <a:latin typeface="Arial"/>
              <a:cs typeface="Arial"/>
            </a:endParaRPr>
          </a:p>
          <a:p>
            <a:pPr marL="381000" marR="5835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spc="-10" dirty="0">
                <a:latin typeface="Arial"/>
                <a:cs typeface="Arial"/>
              </a:rPr>
              <a:t>The numerical </a:t>
            </a:r>
            <a:r>
              <a:rPr sz="2800" spc="-5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obtained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statistical test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called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7030A0"/>
                </a:solidFill>
                <a:latin typeface="Arial"/>
                <a:cs typeface="Arial"/>
              </a:rPr>
              <a:t>test </a:t>
            </a:r>
            <a:r>
              <a:rPr sz="2800" b="1" spc="-5" dirty="0">
                <a:solidFill>
                  <a:srgbClr val="7030A0"/>
                </a:solidFill>
                <a:latin typeface="Arial"/>
                <a:cs typeface="Arial"/>
              </a:rPr>
              <a:t>value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84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hypothesis-testing </a:t>
            </a:r>
            <a:r>
              <a:rPr sz="2800" spc="-5" dirty="0">
                <a:latin typeface="Arial"/>
                <a:cs typeface="Arial"/>
              </a:rPr>
              <a:t> situation,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there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are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four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possible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outcomes.</a:t>
            </a:r>
            <a:endParaRPr lang="en-GB" sz="2800" spc="-10" dirty="0"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84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800" dirty="0">
                <a:latin typeface="Arial"/>
                <a:cs typeface="Arial"/>
              </a:rPr>
              <a:t>In </a:t>
            </a:r>
            <a:r>
              <a:rPr lang="en-GB" sz="2800" spc="-10" dirty="0">
                <a:latin typeface="Arial"/>
                <a:cs typeface="Arial"/>
              </a:rPr>
              <a:t>reality, </a:t>
            </a:r>
            <a:r>
              <a:rPr lang="en-GB" sz="2800" spc="-5" dirty="0">
                <a:latin typeface="Arial"/>
                <a:cs typeface="Arial"/>
              </a:rPr>
              <a:t>the null </a:t>
            </a:r>
            <a:r>
              <a:rPr lang="en-GB" sz="2800" spc="-10" dirty="0">
                <a:latin typeface="Arial"/>
                <a:cs typeface="Arial"/>
              </a:rPr>
              <a:t>hypothesis </a:t>
            </a:r>
            <a:r>
              <a:rPr lang="en-GB" sz="2800" spc="-5" dirty="0">
                <a:latin typeface="Arial"/>
                <a:cs typeface="Arial"/>
              </a:rPr>
              <a:t> may </a:t>
            </a:r>
            <a:r>
              <a:rPr lang="en-GB" sz="2800" dirty="0">
                <a:latin typeface="Arial"/>
                <a:cs typeface="Arial"/>
              </a:rPr>
              <a:t>or </a:t>
            </a:r>
            <a:r>
              <a:rPr lang="en-GB" sz="2800" spc="-5" dirty="0">
                <a:latin typeface="Arial"/>
                <a:cs typeface="Arial"/>
              </a:rPr>
              <a:t>may not be </a:t>
            </a:r>
            <a:r>
              <a:rPr lang="en-GB" sz="2800" spc="-10" dirty="0">
                <a:latin typeface="Arial"/>
                <a:cs typeface="Arial"/>
              </a:rPr>
              <a:t>true, </a:t>
            </a:r>
            <a:r>
              <a:rPr lang="en-GB" sz="2800" spc="-5" dirty="0">
                <a:latin typeface="Arial"/>
                <a:cs typeface="Arial"/>
              </a:rPr>
              <a:t>and </a:t>
            </a:r>
            <a:r>
              <a:rPr lang="en-GB" sz="2800" dirty="0">
                <a:latin typeface="Arial"/>
                <a:cs typeface="Arial"/>
              </a:rPr>
              <a:t>a 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decision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is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made</a:t>
            </a:r>
            <a:r>
              <a:rPr lang="en-GB" sz="2800" spc="-2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to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reject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or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not </a:t>
            </a:r>
            <a:r>
              <a:rPr lang="en-GB" sz="2800" spc="-9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to </a:t>
            </a:r>
            <a:r>
              <a:rPr lang="en-GB" sz="2800" spc="-10" dirty="0">
                <a:latin typeface="Arial"/>
                <a:cs typeface="Arial"/>
              </a:rPr>
              <a:t>reject </a:t>
            </a:r>
            <a:r>
              <a:rPr lang="en-GB" sz="2800" dirty="0">
                <a:latin typeface="Arial"/>
                <a:cs typeface="Arial"/>
              </a:rPr>
              <a:t>it on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spc="-10" dirty="0">
                <a:latin typeface="Arial"/>
                <a:cs typeface="Arial"/>
              </a:rPr>
              <a:t>basis </a:t>
            </a:r>
            <a:r>
              <a:rPr lang="en-GB" sz="2800" dirty="0">
                <a:latin typeface="Arial"/>
                <a:cs typeface="Arial"/>
              </a:rPr>
              <a:t>of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data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obtained</a:t>
            </a:r>
            <a:r>
              <a:rPr lang="en-GB" sz="2800" spc="-5" dirty="0">
                <a:latin typeface="Arial"/>
                <a:cs typeface="Arial"/>
              </a:rPr>
              <a:t> from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sample.</a:t>
            </a:r>
            <a:endParaRPr sz="3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479290" y="3042919"/>
            <a:ext cx="4987290" cy="3110230"/>
            <a:chOff x="2955289" y="3083560"/>
            <a:chExt cx="4987290" cy="3110230"/>
          </a:xfrm>
        </p:grpSpPr>
        <p:sp>
          <p:nvSpPr>
            <p:cNvPr id="4" name="object 4"/>
            <p:cNvSpPr/>
            <p:nvPr/>
          </p:nvSpPr>
          <p:spPr>
            <a:xfrm>
              <a:off x="2969260" y="3100069"/>
              <a:ext cx="4973320" cy="3093720"/>
            </a:xfrm>
            <a:custGeom>
              <a:avLst/>
              <a:gdLst/>
              <a:ahLst/>
              <a:cxnLst/>
              <a:rect l="l" t="t" r="r" b="b"/>
              <a:pathLst>
                <a:path w="4973320" h="3093720">
                  <a:moveTo>
                    <a:pt x="30480" y="1896110"/>
                  </a:moveTo>
                  <a:lnTo>
                    <a:pt x="0" y="1896110"/>
                  </a:lnTo>
                  <a:lnTo>
                    <a:pt x="0" y="1897380"/>
                  </a:lnTo>
                  <a:lnTo>
                    <a:pt x="30480" y="1897380"/>
                  </a:lnTo>
                  <a:lnTo>
                    <a:pt x="30480" y="1896110"/>
                  </a:lnTo>
                  <a:close/>
                </a:path>
                <a:path w="4973320" h="3093720">
                  <a:moveTo>
                    <a:pt x="30480" y="1440180"/>
                  </a:moveTo>
                  <a:lnTo>
                    <a:pt x="0" y="1440180"/>
                  </a:lnTo>
                  <a:lnTo>
                    <a:pt x="0" y="1499882"/>
                  </a:lnTo>
                  <a:lnTo>
                    <a:pt x="30480" y="1499882"/>
                  </a:lnTo>
                  <a:lnTo>
                    <a:pt x="30480" y="1440180"/>
                  </a:lnTo>
                  <a:close/>
                </a:path>
                <a:path w="4973320" h="3093720">
                  <a:moveTo>
                    <a:pt x="2447290" y="59690"/>
                  </a:moveTo>
                  <a:lnTo>
                    <a:pt x="2432050" y="59690"/>
                  </a:lnTo>
                  <a:lnTo>
                    <a:pt x="2432050" y="30480"/>
                  </a:lnTo>
                  <a:lnTo>
                    <a:pt x="2432050" y="29222"/>
                  </a:lnTo>
                  <a:lnTo>
                    <a:pt x="2432050" y="0"/>
                  </a:lnTo>
                  <a:lnTo>
                    <a:pt x="2371090" y="0"/>
                  </a:lnTo>
                  <a:lnTo>
                    <a:pt x="2371090" y="29222"/>
                  </a:lnTo>
                  <a:lnTo>
                    <a:pt x="2371090" y="30480"/>
                  </a:lnTo>
                  <a:lnTo>
                    <a:pt x="2371090" y="59690"/>
                  </a:lnTo>
                  <a:lnTo>
                    <a:pt x="62230" y="59690"/>
                  </a:lnTo>
                  <a:lnTo>
                    <a:pt x="62230" y="379730"/>
                  </a:lnTo>
                  <a:lnTo>
                    <a:pt x="2371090" y="379730"/>
                  </a:lnTo>
                  <a:lnTo>
                    <a:pt x="2371090" y="455930"/>
                  </a:lnTo>
                  <a:lnTo>
                    <a:pt x="2432050" y="455930"/>
                  </a:lnTo>
                  <a:lnTo>
                    <a:pt x="2432050" y="379730"/>
                  </a:lnTo>
                  <a:lnTo>
                    <a:pt x="2447290" y="379730"/>
                  </a:lnTo>
                  <a:lnTo>
                    <a:pt x="2447290" y="59690"/>
                  </a:lnTo>
                  <a:close/>
                </a:path>
                <a:path w="4973320" h="3093720">
                  <a:moveTo>
                    <a:pt x="2508237" y="1440180"/>
                  </a:moveTo>
                  <a:lnTo>
                    <a:pt x="2477770" y="1440180"/>
                  </a:lnTo>
                  <a:lnTo>
                    <a:pt x="2447290" y="1440180"/>
                  </a:lnTo>
                  <a:lnTo>
                    <a:pt x="2447290" y="852170"/>
                  </a:lnTo>
                  <a:lnTo>
                    <a:pt x="2432050" y="852170"/>
                  </a:lnTo>
                  <a:lnTo>
                    <a:pt x="2432050" y="775970"/>
                  </a:lnTo>
                  <a:lnTo>
                    <a:pt x="2447290" y="775970"/>
                  </a:lnTo>
                  <a:lnTo>
                    <a:pt x="2447290" y="457212"/>
                  </a:lnTo>
                  <a:lnTo>
                    <a:pt x="62230" y="457212"/>
                  </a:lnTo>
                  <a:lnTo>
                    <a:pt x="62230" y="775970"/>
                  </a:lnTo>
                  <a:lnTo>
                    <a:pt x="2371090" y="775970"/>
                  </a:lnTo>
                  <a:lnTo>
                    <a:pt x="2371090" y="852170"/>
                  </a:lnTo>
                  <a:lnTo>
                    <a:pt x="62230" y="852170"/>
                  </a:lnTo>
                  <a:lnTo>
                    <a:pt x="62230" y="1440180"/>
                  </a:lnTo>
                  <a:lnTo>
                    <a:pt x="31750" y="1440180"/>
                  </a:lnTo>
                  <a:lnTo>
                    <a:pt x="31750" y="1499882"/>
                  </a:lnTo>
                  <a:lnTo>
                    <a:pt x="62230" y="1499882"/>
                  </a:lnTo>
                  <a:lnTo>
                    <a:pt x="62230" y="1516380"/>
                  </a:lnTo>
                  <a:lnTo>
                    <a:pt x="2371090" y="1516380"/>
                  </a:lnTo>
                  <a:lnTo>
                    <a:pt x="2371090" y="1545590"/>
                  </a:lnTo>
                  <a:lnTo>
                    <a:pt x="2371090" y="1546860"/>
                  </a:lnTo>
                  <a:lnTo>
                    <a:pt x="2371090" y="1576070"/>
                  </a:lnTo>
                  <a:lnTo>
                    <a:pt x="2432050" y="1576070"/>
                  </a:lnTo>
                  <a:lnTo>
                    <a:pt x="2432050" y="1546860"/>
                  </a:lnTo>
                  <a:lnTo>
                    <a:pt x="2432050" y="1545590"/>
                  </a:lnTo>
                  <a:lnTo>
                    <a:pt x="2432050" y="1516380"/>
                  </a:lnTo>
                  <a:lnTo>
                    <a:pt x="2447290" y="1516380"/>
                  </a:lnTo>
                  <a:lnTo>
                    <a:pt x="2447290" y="1499882"/>
                  </a:lnTo>
                  <a:lnTo>
                    <a:pt x="2477770" y="1499882"/>
                  </a:lnTo>
                  <a:lnTo>
                    <a:pt x="2508237" y="1499882"/>
                  </a:lnTo>
                  <a:lnTo>
                    <a:pt x="2508237" y="1440180"/>
                  </a:lnTo>
                  <a:close/>
                </a:path>
                <a:path w="4973320" h="3093720">
                  <a:moveTo>
                    <a:pt x="4941570" y="1577340"/>
                  </a:moveTo>
                  <a:lnTo>
                    <a:pt x="4911090" y="1577340"/>
                  </a:lnTo>
                  <a:lnTo>
                    <a:pt x="2508250" y="1577340"/>
                  </a:lnTo>
                  <a:lnTo>
                    <a:pt x="2508250" y="1896110"/>
                  </a:lnTo>
                  <a:lnTo>
                    <a:pt x="2508250" y="1897380"/>
                  </a:lnTo>
                  <a:lnTo>
                    <a:pt x="2508250" y="1973580"/>
                  </a:lnTo>
                  <a:lnTo>
                    <a:pt x="2508250" y="2293620"/>
                  </a:lnTo>
                  <a:lnTo>
                    <a:pt x="4834890" y="2293620"/>
                  </a:lnTo>
                  <a:lnTo>
                    <a:pt x="4834890" y="2369820"/>
                  </a:lnTo>
                  <a:lnTo>
                    <a:pt x="2508250" y="2369820"/>
                  </a:lnTo>
                  <a:lnTo>
                    <a:pt x="2508250" y="2957830"/>
                  </a:lnTo>
                  <a:lnTo>
                    <a:pt x="2508250" y="3032760"/>
                  </a:lnTo>
                  <a:lnTo>
                    <a:pt x="2508237" y="2957830"/>
                  </a:lnTo>
                  <a:lnTo>
                    <a:pt x="2477770" y="2957830"/>
                  </a:lnTo>
                  <a:lnTo>
                    <a:pt x="2447290" y="2957830"/>
                  </a:lnTo>
                  <a:lnTo>
                    <a:pt x="2447290" y="2369820"/>
                  </a:lnTo>
                  <a:lnTo>
                    <a:pt x="2432050" y="2369820"/>
                  </a:lnTo>
                  <a:lnTo>
                    <a:pt x="2432050" y="2293620"/>
                  </a:lnTo>
                  <a:lnTo>
                    <a:pt x="2447290" y="2293620"/>
                  </a:lnTo>
                  <a:lnTo>
                    <a:pt x="2447290" y="1973580"/>
                  </a:lnTo>
                  <a:lnTo>
                    <a:pt x="2447290" y="1897380"/>
                  </a:lnTo>
                  <a:lnTo>
                    <a:pt x="2477770" y="1897380"/>
                  </a:lnTo>
                  <a:lnTo>
                    <a:pt x="2508237" y="1897380"/>
                  </a:lnTo>
                  <a:lnTo>
                    <a:pt x="2508237" y="1896110"/>
                  </a:lnTo>
                  <a:lnTo>
                    <a:pt x="2477770" y="1896110"/>
                  </a:lnTo>
                  <a:lnTo>
                    <a:pt x="2447290" y="1896110"/>
                  </a:lnTo>
                  <a:lnTo>
                    <a:pt x="2447290" y="1577340"/>
                  </a:lnTo>
                  <a:lnTo>
                    <a:pt x="62230" y="1577340"/>
                  </a:lnTo>
                  <a:lnTo>
                    <a:pt x="62230" y="1896110"/>
                  </a:lnTo>
                  <a:lnTo>
                    <a:pt x="31750" y="1896110"/>
                  </a:lnTo>
                  <a:lnTo>
                    <a:pt x="31750" y="1897380"/>
                  </a:lnTo>
                  <a:lnTo>
                    <a:pt x="62230" y="1897380"/>
                  </a:lnTo>
                  <a:lnTo>
                    <a:pt x="62230" y="1973580"/>
                  </a:lnTo>
                  <a:lnTo>
                    <a:pt x="62230" y="2293620"/>
                  </a:lnTo>
                  <a:lnTo>
                    <a:pt x="2371090" y="2293620"/>
                  </a:lnTo>
                  <a:lnTo>
                    <a:pt x="2371090" y="2369820"/>
                  </a:lnTo>
                  <a:lnTo>
                    <a:pt x="62230" y="2369820"/>
                  </a:lnTo>
                  <a:lnTo>
                    <a:pt x="62230" y="2957830"/>
                  </a:lnTo>
                  <a:lnTo>
                    <a:pt x="31750" y="2957830"/>
                  </a:lnTo>
                  <a:lnTo>
                    <a:pt x="31750" y="3032760"/>
                  </a:lnTo>
                  <a:lnTo>
                    <a:pt x="31750" y="3034030"/>
                  </a:lnTo>
                  <a:lnTo>
                    <a:pt x="31750" y="3063240"/>
                  </a:lnTo>
                  <a:lnTo>
                    <a:pt x="62230" y="3063240"/>
                  </a:lnTo>
                  <a:lnTo>
                    <a:pt x="4941570" y="3063240"/>
                  </a:lnTo>
                  <a:lnTo>
                    <a:pt x="4941570" y="3034030"/>
                  </a:lnTo>
                  <a:lnTo>
                    <a:pt x="4941570" y="3032760"/>
                  </a:lnTo>
                  <a:lnTo>
                    <a:pt x="4941570" y="1577340"/>
                  </a:lnTo>
                  <a:close/>
                </a:path>
                <a:path w="4973320" h="3093720">
                  <a:moveTo>
                    <a:pt x="4973320" y="1577340"/>
                  </a:moveTo>
                  <a:lnTo>
                    <a:pt x="4942840" y="1577340"/>
                  </a:lnTo>
                  <a:lnTo>
                    <a:pt x="4942840" y="3034030"/>
                  </a:lnTo>
                  <a:lnTo>
                    <a:pt x="4942840" y="3063252"/>
                  </a:lnTo>
                  <a:lnTo>
                    <a:pt x="30480" y="3063252"/>
                  </a:lnTo>
                  <a:lnTo>
                    <a:pt x="30480" y="3034030"/>
                  </a:lnTo>
                  <a:lnTo>
                    <a:pt x="30480" y="2957830"/>
                  </a:lnTo>
                  <a:lnTo>
                    <a:pt x="0" y="2957830"/>
                  </a:lnTo>
                  <a:lnTo>
                    <a:pt x="0" y="3034030"/>
                  </a:lnTo>
                  <a:lnTo>
                    <a:pt x="0" y="3063252"/>
                  </a:lnTo>
                  <a:lnTo>
                    <a:pt x="0" y="3093720"/>
                  </a:lnTo>
                  <a:lnTo>
                    <a:pt x="30480" y="3093720"/>
                  </a:lnTo>
                  <a:lnTo>
                    <a:pt x="62230" y="3093720"/>
                  </a:lnTo>
                  <a:lnTo>
                    <a:pt x="4973320" y="3093720"/>
                  </a:lnTo>
                  <a:lnTo>
                    <a:pt x="4973320" y="3063252"/>
                  </a:lnTo>
                  <a:lnTo>
                    <a:pt x="4973320" y="3034030"/>
                  </a:lnTo>
                  <a:lnTo>
                    <a:pt x="4973320" y="1577340"/>
                  </a:lnTo>
                  <a:close/>
                </a:path>
                <a:path w="4973320" h="3093720">
                  <a:moveTo>
                    <a:pt x="4973320" y="0"/>
                  </a:moveTo>
                  <a:lnTo>
                    <a:pt x="4942840" y="0"/>
                  </a:lnTo>
                  <a:lnTo>
                    <a:pt x="4911090" y="0"/>
                  </a:lnTo>
                  <a:lnTo>
                    <a:pt x="4834890" y="0"/>
                  </a:lnTo>
                  <a:lnTo>
                    <a:pt x="4834890" y="29222"/>
                  </a:lnTo>
                  <a:lnTo>
                    <a:pt x="4834890" y="30480"/>
                  </a:lnTo>
                  <a:lnTo>
                    <a:pt x="4834890" y="59690"/>
                  </a:lnTo>
                  <a:lnTo>
                    <a:pt x="2508250" y="59690"/>
                  </a:lnTo>
                  <a:lnTo>
                    <a:pt x="2508250" y="379730"/>
                  </a:lnTo>
                  <a:lnTo>
                    <a:pt x="4834890" y="379730"/>
                  </a:lnTo>
                  <a:lnTo>
                    <a:pt x="4834890" y="455930"/>
                  </a:lnTo>
                  <a:lnTo>
                    <a:pt x="4911090" y="455930"/>
                  </a:lnTo>
                  <a:lnTo>
                    <a:pt x="4911090" y="457212"/>
                  </a:lnTo>
                  <a:lnTo>
                    <a:pt x="2508250" y="457212"/>
                  </a:lnTo>
                  <a:lnTo>
                    <a:pt x="2508250" y="775970"/>
                  </a:lnTo>
                  <a:lnTo>
                    <a:pt x="4834890" y="775970"/>
                  </a:lnTo>
                  <a:lnTo>
                    <a:pt x="4834890" y="852170"/>
                  </a:lnTo>
                  <a:lnTo>
                    <a:pt x="2508250" y="852170"/>
                  </a:lnTo>
                  <a:lnTo>
                    <a:pt x="2508250" y="1440180"/>
                  </a:lnTo>
                  <a:lnTo>
                    <a:pt x="2508250" y="1499882"/>
                  </a:lnTo>
                  <a:lnTo>
                    <a:pt x="2508250" y="1516380"/>
                  </a:lnTo>
                  <a:lnTo>
                    <a:pt x="4834890" y="1516380"/>
                  </a:lnTo>
                  <a:lnTo>
                    <a:pt x="4834890" y="1545590"/>
                  </a:lnTo>
                  <a:lnTo>
                    <a:pt x="4834890" y="1546860"/>
                  </a:lnTo>
                  <a:lnTo>
                    <a:pt x="4834890" y="1576070"/>
                  </a:lnTo>
                  <a:lnTo>
                    <a:pt x="4911090" y="1576070"/>
                  </a:lnTo>
                  <a:lnTo>
                    <a:pt x="4941570" y="1576070"/>
                  </a:lnTo>
                  <a:lnTo>
                    <a:pt x="4941570" y="1516380"/>
                  </a:lnTo>
                  <a:lnTo>
                    <a:pt x="4941570" y="59690"/>
                  </a:lnTo>
                  <a:lnTo>
                    <a:pt x="4941570" y="30480"/>
                  </a:lnTo>
                  <a:lnTo>
                    <a:pt x="4942840" y="30480"/>
                  </a:lnTo>
                  <a:lnTo>
                    <a:pt x="4942840" y="59690"/>
                  </a:lnTo>
                  <a:lnTo>
                    <a:pt x="4942840" y="1516380"/>
                  </a:lnTo>
                  <a:lnTo>
                    <a:pt x="4942840" y="1576070"/>
                  </a:lnTo>
                  <a:lnTo>
                    <a:pt x="4973320" y="1576070"/>
                  </a:lnTo>
                  <a:lnTo>
                    <a:pt x="4973320" y="1516380"/>
                  </a:lnTo>
                  <a:lnTo>
                    <a:pt x="4973320" y="59690"/>
                  </a:lnTo>
                  <a:lnTo>
                    <a:pt x="4973320" y="30480"/>
                  </a:lnTo>
                  <a:lnTo>
                    <a:pt x="497332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80350" y="61328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8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30480" y="3048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5290" y="3083559"/>
              <a:ext cx="2385060" cy="792480"/>
            </a:xfrm>
            <a:custGeom>
              <a:avLst/>
              <a:gdLst/>
              <a:ahLst/>
              <a:cxnLst/>
              <a:rect l="l" t="t" r="r" b="b"/>
              <a:pathLst>
                <a:path w="2385060" h="792479">
                  <a:moveTo>
                    <a:pt x="2385060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0" y="792480"/>
                  </a:lnTo>
                  <a:lnTo>
                    <a:pt x="2385060" y="792480"/>
                  </a:lnTo>
                  <a:lnTo>
                    <a:pt x="2385060" y="396240"/>
                  </a:lnTo>
                  <a:lnTo>
                    <a:pt x="238506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0321" y="3051810"/>
            <a:ext cx="1156335" cy="827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indent="97790">
              <a:lnSpc>
                <a:spcPts val="3120"/>
              </a:lnSpc>
              <a:spcBef>
                <a:spcPts val="265"/>
              </a:spcBef>
            </a:pPr>
            <a:r>
              <a:rPr sz="2650" b="1" spc="45" dirty="0">
                <a:latin typeface="Bookman Old Style"/>
                <a:cs typeface="Bookman Old Style"/>
              </a:rPr>
              <a:t>Error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5" dirty="0">
                <a:latin typeface="Bookman Old Style"/>
                <a:cs typeface="Bookman Old Style"/>
              </a:rPr>
              <a:t>Type</a:t>
            </a:r>
            <a:r>
              <a:rPr sz="2650" b="1" spc="-55" dirty="0">
                <a:latin typeface="Bookman Old Style"/>
                <a:cs typeface="Bookman Old Style"/>
              </a:rPr>
              <a:t> 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79290" y="3083559"/>
            <a:ext cx="4848860" cy="1456690"/>
          </a:xfrm>
          <a:custGeom>
            <a:avLst/>
            <a:gdLst/>
            <a:ahLst/>
            <a:cxnLst/>
            <a:rect l="l" t="t" r="r" b="b"/>
            <a:pathLst>
              <a:path w="4848859" h="1456689">
                <a:moveTo>
                  <a:pt x="2385060" y="792480"/>
                </a:moveTo>
                <a:lnTo>
                  <a:pt x="0" y="792480"/>
                </a:lnTo>
                <a:lnTo>
                  <a:pt x="0" y="1456690"/>
                </a:lnTo>
                <a:lnTo>
                  <a:pt x="2385060" y="1456690"/>
                </a:lnTo>
                <a:lnTo>
                  <a:pt x="2385060" y="792480"/>
                </a:lnTo>
                <a:close/>
              </a:path>
              <a:path w="4848859" h="1456689">
                <a:moveTo>
                  <a:pt x="4848860" y="0"/>
                </a:moveTo>
                <a:lnTo>
                  <a:pt x="2446020" y="0"/>
                </a:lnTo>
                <a:lnTo>
                  <a:pt x="2446020" y="396240"/>
                </a:lnTo>
                <a:lnTo>
                  <a:pt x="2446020" y="792480"/>
                </a:lnTo>
                <a:lnTo>
                  <a:pt x="4848860" y="792480"/>
                </a:lnTo>
                <a:lnTo>
                  <a:pt x="4848860" y="396240"/>
                </a:lnTo>
                <a:lnTo>
                  <a:pt x="4848860" y="0"/>
                </a:lnTo>
                <a:close/>
              </a:path>
            </a:pathLst>
          </a:custGeom>
          <a:solidFill>
            <a:srgbClr val="FC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69810" y="3051810"/>
            <a:ext cx="1525905" cy="8274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indent="77470">
              <a:lnSpc>
                <a:spcPts val="3120"/>
              </a:lnSpc>
              <a:spcBef>
                <a:spcPts val="265"/>
              </a:spcBef>
            </a:pPr>
            <a:r>
              <a:rPr sz="2650" b="1" spc="45" dirty="0">
                <a:latin typeface="Bookman Old Style"/>
                <a:cs typeface="Bookman Old Style"/>
              </a:rPr>
              <a:t>Correct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0" dirty="0">
                <a:latin typeface="Bookman Old Style"/>
                <a:cs typeface="Bookman Old Style"/>
              </a:rPr>
              <a:t>dec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45" dirty="0">
                <a:latin typeface="Bookman Old Style"/>
                <a:cs typeface="Bookman Old Style"/>
              </a:rPr>
              <a:t>s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50" dirty="0">
                <a:latin typeface="Bookman Old Style"/>
                <a:cs typeface="Bookman Old Style"/>
              </a:rPr>
              <a:t>o</a:t>
            </a:r>
            <a:r>
              <a:rPr sz="2650" b="1" spc="65" dirty="0">
                <a:latin typeface="Bookman Old Style"/>
                <a:cs typeface="Bookman Old Style"/>
              </a:rPr>
              <a:t>n</a:t>
            </a:r>
            <a:endParaRPr sz="2650">
              <a:latin typeface="Bookman Old Style"/>
              <a:cs typeface="Bookman Old Sty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17060" y="3038717"/>
            <a:ext cx="4973320" cy="2369820"/>
            <a:chOff x="2893060" y="3023870"/>
            <a:chExt cx="4973320" cy="2369820"/>
          </a:xfrm>
        </p:grpSpPr>
        <p:sp>
          <p:nvSpPr>
            <p:cNvPr id="11" name="object 11"/>
            <p:cNvSpPr/>
            <p:nvPr/>
          </p:nvSpPr>
          <p:spPr>
            <a:xfrm>
              <a:off x="5401310" y="3876040"/>
              <a:ext cx="2402840" cy="664210"/>
            </a:xfrm>
            <a:custGeom>
              <a:avLst/>
              <a:gdLst/>
              <a:ahLst/>
              <a:cxnLst/>
              <a:rect l="l" t="t" r="r" b="b"/>
              <a:pathLst>
                <a:path w="2402840" h="664210">
                  <a:moveTo>
                    <a:pt x="2402840" y="0"/>
                  </a:moveTo>
                  <a:lnTo>
                    <a:pt x="0" y="0"/>
                  </a:lnTo>
                  <a:lnTo>
                    <a:pt x="0" y="664210"/>
                  </a:lnTo>
                  <a:lnTo>
                    <a:pt x="2402840" y="66421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93060" y="3023869"/>
              <a:ext cx="4973320" cy="1516380"/>
            </a:xfrm>
            <a:custGeom>
              <a:avLst/>
              <a:gdLst/>
              <a:ahLst/>
              <a:cxnLst/>
              <a:rect l="l" t="t" r="r" b="b"/>
              <a:pathLst>
                <a:path w="4973320" h="1516379">
                  <a:moveTo>
                    <a:pt x="2508237" y="0"/>
                  </a:moveTo>
                  <a:lnTo>
                    <a:pt x="2508237" y="0"/>
                  </a:lnTo>
                  <a:lnTo>
                    <a:pt x="0" y="0"/>
                  </a:lnTo>
                  <a:lnTo>
                    <a:pt x="0" y="30480"/>
                  </a:lnTo>
                  <a:lnTo>
                    <a:pt x="0" y="59690"/>
                  </a:lnTo>
                  <a:lnTo>
                    <a:pt x="0" y="1516380"/>
                  </a:lnTo>
                  <a:lnTo>
                    <a:pt x="30480" y="1516380"/>
                  </a:lnTo>
                  <a:lnTo>
                    <a:pt x="30480" y="59690"/>
                  </a:lnTo>
                  <a:lnTo>
                    <a:pt x="30480" y="30480"/>
                  </a:lnTo>
                  <a:lnTo>
                    <a:pt x="31750" y="30480"/>
                  </a:lnTo>
                  <a:lnTo>
                    <a:pt x="31750" y="59690"/>
                  </a:lnTo>
                  <a:lnTo>
                    <a:pt x="31750" y="1516380"/>
                  </a:lnTo>
                  <a:lnTo>
                    <a:pt x="62230" y="1516380"/>
                  </a:lnTo>
                  <a:lnTo>
                    <a:pt x="62230" y="59690"/>
                  </a:lnTo>
                  <a:lnTo>
                    <a:pt x="2446020" y="59690"/>
                  </a:lnTo>
                  <a:lnTo>
                    <a:pt x="2446020" y="1516380"/>
                  </a:lnTo>
                  <a:lnTo>
                    <a:pt x="2476487" y="1516380"/>
                  </a:lnTo>
                  <a:lnTo>
                    <a:pt x="2476487" y="59690"/>
                  </a:lnTo>
                  <a:lnTo>
                    <a:pt x="2477770" y="59690"/>
                  </a:lnTo>
                  <a:lnTo>
                    <a:pt x="2477770" y="1516380"/>
                  </a:lnTo>
                  <a:lnTo>
                    <a:pt x="2508237" y="1516380"/>
                  </a:lnTo>
                  <a:lnTo>
                    <a:pt x="2508237" y="59690"/>
                  </a:lnTo>
                  <a:lnTo>
                    <a:pt x="2508237" y="30480"/>
                  </a:lnTo>
                  <a:lnTo>
                    <a:pt x="2508237" y="29222"/>
                  </a:lnTo>
                  <a:lnTo>
                    <a:pt x="2508237" y="0"/>
                  </a:lnTo>
                  <a:close/>
                </a:path>
                <a:path w="4973320" h="1516379">
                  <a:moveTo>
                    <a:pt x="4973320" y="0"/>
                  </a:moveTo>
                  <a:lnTo>
                    <a:pt x="4972050" y="0"/>
                  </a:lnTo>
                  <a:lnTo>
                    <a:pt x="4941570" y="0"/>
                  </a:lnTo>
                  <a:lnTo>
                    <a:pt x="4911090" y="0"/>
                  </a:lnTo>
                  <a:lnTo>
                    <a:pt x="2508250" y="0"/>
                  </a:lnTo>
                  <a:lnTo>
                    <a:pt x="2508250" y="29222"/>
                  </a:lnTo>
                  <a:lnTo>
                    <a:pt x="2508250" y="30480"/>
                  </a:lnTo>
                  <a:lnTo>
                    <a:pt x="2508250" y="59690"/>
                  </a:lnTo>
                  <a:lnTo>
                    <a:pt x="4911090" y="59690"/>
                  </a:lnTo>
                  <a:lnTo>
                    <a:pt x="4911090" y="1516380"/>
                  </a:lnTo>
                  <a:lnTo>
                    <a:pt x="4941570" y="1516380"/>
                  </a:lnTo>
                  <a:lnTo>
                    <a:pt x="4972050" y="1516380"/>
                  </a:lnTo>
                  <a:lnTo>
                    <a:pt x="4972050" y="59690"/>
                  </a:lnTo>
                  <a:lnTo>
                    <a:pt x="4972050" y="30480"/>
                  </a:lnTo>
                  <a:lnTo>
                    <a:pt x="4973320" y="30480"/>
                  </a:lnTo>
                  <a:lnTo>
                    <a:pt x="4973320" y="0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5290" y="4599952"/>
              <a:ext cx="2385060" cy="793750"/>
            </a:xfrm>
            <a:custGeom>
              <a:avLst/>
              <a:gdLst/>
              <a:ahLst/>
              <a:cxnLst/>
              <a:rect l="l" t="t" r="r" b="b"/>
              <a:pathLst>
                <a:path w="2385060" h="793750">
                  <a:moveTo>
                    <a:pt x="2385060" y="397497"/>
                  </a:moveTo>
                  <a:lnTo>
                    <a:pt x="0" y="397497"/>
                  </a:lnTo>
                  <a:lnTo>
                    <a:pt x="0" y="793737"/>
                  </a:lnTo>
                  <a:lnTo>
                    <a:pt x="2385060" y="793737"/>
                  </a:lnTo>
                  <a:lnTo>
                    <a:pt x="2385060" y="397497"/>
                  </a:lnTo>
                  <a:close/>
                </a:path>
                <a:path w="2385060" h="793750">
                  <a:moveTo>
                    <a:pt x="2385060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2385060" y="396227"/>
                  </a:lnTo>
                  <a:lnTo>
                    <a:pt x="238506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14901" y="4568191"/>
            <a:ext cx="1525905" cy="8274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indent="76200">
              <a:lnSpc>
                <a:spcPts val="3120"/>
              </a:lnSpc>
              <a:spcBef>
                <a:spcPts val="260"/>
              </a:spcBef>
            </a:pPr>
            <a:r>
              <a:rPr sz="2650" b="1" spc="50" dirty="0">
                <a:latin typeface="Bookman Old Style"/>
                <a:cs typeface="Bookman Old Style"/>
              </a:rPr>
              <a:t>Correct </a:t>
            </a:r>
            <a:r>
              <a:rPr sz="2650" b="1" spc="-890" dirty="0">
                <a:latin typeface="Bookman Old Style"/>
                <a:cs typeface="Bookman Old Style"/>
              </a:rPr>
              <a:t> </a:t>
            </a:r>
            <a:r>
              <a:rPr sz="2650" b="1" spc="50" dirty="0">
                <a:latin typeface="Bookman Old Style"/>
                <a:cs typeface="Bookman Old Style"/>
              </a:rPr>
              <a:t>dec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45" dirty="0">
                <a:latin typeface="Bookman Old Style"/>
                <a:cs typeface="Bookman Old Style"/>
              </a:rPr>
              <a:t>s</a:t>
            </a:r>
            <a:r>
              <a:rPr sz="2650" b="1" spc="35" dirty="0">
                <a:latin typeface="Bookman Old Style"/>
                <a:cs typeface="Bookman Old Style"/>
              </a:rPr>
              <a:t>i</a:t>
            </a:r>
            <a:r>
              <a:rPr sz="2650" b="1" spc="50" dirty="0">
                <a:latin typeface="Bookman Old Style"/>
                <a:cs typeface="Bookman Old Style"/>
              </a:rPr>
              <a:t>o</a:t>
            </a:r>
            <a:r>
              <a:rPr sz="2650" b="1" spc="65" dirty="0">
                <a:latin typeface="Bookman Old Style"/>
                <a:cs typeface="Bookman Old Style"/>
              </a:rPr>
              <a:t>n</a:t>
            </a:r>
            <a:endParaRPr sz="2650">
              <a:latin typeface="Bookman Old Style"/>
              <a:cs typeface="Bookman Old Styl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79290" y="4599952"/>
            <a:ext cx="4848860" cy="1457960"/>
          </a:xfrm>
          <a:custGeom>
            <a:avLst/>
            <a:gdLst/>
            <a:ahLst/>
            <a:cxnLst/>
            <a:rect l="l" t="t" r="r" b="b"/>
            <a:pathLst>
              <a:path w="4848859" h="1457960">
                <a:moveTo>
                  <a:pt x="2385060" y="793737"/>
                </a:moveTo>
                <a:lnTo>
                  <a:pt x="0" y="793737"/>
                </a:lnTo>
                <a:lnTo>
                  <a:pt x="0" y="1457947"/>
                </a:lnTo>
                <a:lnTo>
                  <a:pt x="2385060" y="1457947"/>
                </a:lnTo>
                <a:lnTo>
                  <a:pt x="2385060" y="793737"/>
                </a:lnTo>
                <a:close/>
              </a:path>
              <a:path w="4848859" h="1457960">
                <a:moveTo>
                  <a:pt x="4848860" y="397497"/>
                </a:moveTo>
                <a:lnTo>
                  <a:pt x="2446020" y="397497"/>
                </a:lnTo>
                <a:lnTo>
                  <a:pt x="2446020" y="793737"/>
                </a:lnTo>
                <a:lnTo>
                  <a:pt x="4848860" y="793737"/>
                </a:lnTo>
                <a:lnTo>
                  <a:pt x="4848860" y="397497"/>
                </a:lnTo>
                <a:close/>
              </a:path>
              <a:path w="4848859" h="1457960">
                <a:moveTo>
                  <a:pt x="4848860" y="0"/>
                </a:moveTo>
                <a:lnTo>
                  <a:pt x="2446020" y="0"/>
                </a:lnTo>
                <a:lnTo>
                  <a:pt x="2446020" y="396227"/>
                </a:lnTo>
                <a:lnTo>
                  <a:pt x="4848860" y="396227"/>
                </a:lnTo>
                <a:lnTo>
                  <a:pt x="4848860" y="0"/>
                </a:lnTo>
                <a:close/>
              </a:path>
            </a:pathLst>
          </a:custGeom>
          <a:solidFill>
            <a:srgbClr val="FCD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86650" y="4568191"/>
            <a:ext cx="1294130" cy="8274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 indent="165100">
              <a:lnSpc>
                <a:spcPts val="3120"/>
              </a:lnSpc>
              <a:spcBef>
                <a:spcPts val="260"/>
              </a:spcBef>
            </a:pPr>
            <a:r>
              <a:rPr sz="2650" b="1" spc="45" dirty="0">
                <a:latin typeface="Bookman Old Style"/>
                <a:cs typeface="Bookman Old Style"/>
              </a:rPr>
              <a:t>Error </a:t>
            </a:r>
            <a:r>
              <a:rPr sz="2650" b="1" spc="50" dirty="0">
                <a:latin typeface="Bookman Old Style"/>
                <a:cs typeface="Bookman Old Style"/>
              </a:rPr>
              <a:t> </a:t>
            </a:r>
            <a:r>
              <a:rPr sz="2650" b="1" spc="55" dirty="0">
                <a:latin typeface="Bookman Old Style"/>
                <a:cs typeface="Bookman Old Style"/>
              </a:rPr>
              <a:t>Type</a:t>
            </a:r>
            <a:r>
              <a:rPr sz="2650" b="1" spc="-55" dirty="0">
                <a:latin typeface="Bookman Old Style"/>
                <a:cs typeface="Bookman Old Style"/>
              </a:rPr>
              <a:t> </a:t>
            </a:r>
            <a:r>
              <a:rPr sz="2650" b="1" spc="30" dirty="0">
                <a:latin typeface="Bookman Old Style"/>
                <a:cs typeface="Bookman Old Style"/>
              </a:rPr>
              <a:t>II</a:t>
            </a:r>
            <a:endParaRPr sz="2650">
              <a:latin typeface="Bookman Old Style"/>
              <a:cs typeface="Bookman Old Styl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17060" y="4540250"/>
            <a:ext cx="4973320" cy="1577340"/>
            <a:chOff x="2893060" y="4540250"/>
            <a:chExt cx="4973320" cy="1577340"/>
          </a:xfrm>
        </p:grpSpPr>
        <p:sp>
          <p:nvSpPr>
            <p:cNvPr id="18" name="object 18"/>
            <p:cNvSpPr/>
            <p:nvPr/>
          </p:nvSpPr>
          <p:spPr>
            <a:xfrm>
              <a:off x="5401310" y="5393689"/>
              <a:ext cx="2402840" cy="664210"/>
            </a:xfrm>
            <a:custGeom>
              <a:avLst/>
              <a:gdLst/>
              <a:ahLst/>
              <a:cxnLst/>
              <a:rect l="l" t="t" r="r" b="b"/>
              <a:pathLst>
                <a:path w="2402840" h="664210">
                  <a:moveTo>
                    <a:pt x="2402840" y="0"/>
                  </a:moveTo>
                  <a:lnTo>
                    <a:pt x="0" y="0"/>
                  </a:lnTo>
                  <a:lnTo>
                    <a:pt x="0" y="664210"/>
                  </a:lnTo>
                  <a:lnTo>
                    <a:pt x="2402840" y="664210"/>
                  </a:lnTo>
                  <a:lnTo>
                    <a:pt x="2402840" y="0"/>
                  </a:lnTo>
                  <a:close/>
                </a:path>
              </a:pathLst>
            </a:custGeom>
            <a:solidFill>
              <a:srgbClr val="FCDE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3060" y="4540249"/>
              <a:ext cx="4973320" cy="1577340"/>
            </a:xfrm>
            <a:custGeom>
              <a:avLst/>
              <a:gdLst/>
              <a:ahLst/>
              <a:cxnLst/>
              <a:rect l="l" t="t" r="r" b="b"/>
              <a:pathLst>
                <a:path w="4973320" h="1577339">
                  <a:moveTo>
                    <a:pt x="30480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30480" y="59690"/>
                  </a:lnTo>
                  <a:lnTo>
                    <a:pt x="30480" y="0"/>
                  </a:lnTo>
                  <a:close/>
                </a:path>
                <a:path w="4973320" h="1577339">
                  <a:moveTo>
                    <a:pt x="2476487" y="0"/>
                  </a:moveTo>
                  <a:lnTo>
                    <a:pt x="2447290" y="0"/>
                  </a:lnTo>
                  <a:lnTo>
                    <a:pt x="2446020" y="0"/>
                  </a:lnTo>
                  <a:lnTo>
                    <a:pt x="62230" y="0"/>
                  </a:lnTo>
                  <a:lnTo>
                    <a:pt x="31750" y="0"/>
                  </a:lnTo>
                  <a:lnTo>
                    <a:pt x="31750" y="59690"/>
                  </a:lnTo>
                  <a:lnTo>
                    <a:pt x="62230" y="59690"/>
                  </a:lnTo>
                  <a:lnTo>
                    <a:pt x="2446020" y="59690"/>
                  </a:lnTo>
                  <a:lnTo>
                    <a:pt x="2447290" y="59690"/>
                  </a:lnTo>
                  <a:lnTo>
                    <a:pt x="2476487" y="59690"/>
                  </a:lnTo>
                  <a:lnTo>
                    <a:pt x="2476487" y="0"/>
                  </a:lnTo>
                  <a:close/>
                </a:path>
                <a:path w="4973320" h="1577339">
                  <a:moveTo>
                    <a:pt x="2508237" y="1546872"/>
                  </a:moveTo>
                  <a:lnTo>
                    <a:pt x="2447290" y="1546872"/>
                  </a:lnTo>
                  <a:lnTo>
                    <a:pt x="2446020" y="1546872"/>
                  </a:lnTo>
                  <a:lnTo>
                    <a:pt x="62230" y="1546872"/>
                  </a:lnTo>
                  <a:lnTo>
                    <a:pt x="30480" y="1546872"/>
                  </a:lnTo>
                  <a:lnTo>
                    <a:pt x="30480" y="1517650"/>
                  </a:lnTo>
                  <a:lnTo>
                    <a:pt x="30480" y="60960"/>
                  </a:lnTo>
                  <a:lnTo>
                    <a:pt x="0" y="60960"/>
                  </a:lnTo>
                  <a:lnTo>
                    <a:pt x="0" y="1517650"/>
                  </a:lnTo>
                  <a:lnTo>
                    <a:pt x="0" y="1546872"/>
                  </a:lnTo>
                  <a:lnTo>
                    <a:pt x="0" y="1577340"/>
                  </a:lnTo>
                  <a:lnTo>
                    <a:pt x="30480" y="1577340"/>
                  </a:lnTo>
                  <a:lnTo>
                    <a:pt x="62230" y="1577340"/>
                  </a:lnTo>
                  <a:lnTo>
                    <a:pt x="2446020" y="1577340"/>
                  </a:lnTo>
                  <a:lnTo>
                    <a:pt x="2447290" y="1577340"/>
                  </a:lnTo>
                  <a:lnTo>
                    <a:pt x="2508237" y="1577340"/>
                  </a:lnTo>
                  <a:lnTo>
                    <a:pt x="2508237" y="1546872"/>
                  </a:lnTo>
                  <a:close/>
                </a:path>
                <a:path w="4973320" h="1577339">
                  <a:moveTo>
                    <a:pt x="2508237" y="60960"/>
                  </a:moveTo>
                  <a:lnTo>
                    <a:pt x="2477770" y="60960"/>
                  </a:lnTo>
                  <a:lnTo>
                    <a:pt x="2477770" y="1516380"/>
                  </a:lnTo>
                  <a:lnTo>
                    <a:pt x="2476487" y="1516380"/>
                  </a:lnTo>
                  <a:lnTo>
                    <a:pt x="2476487" y="60960"/>
                  </a:lnTo>
                  <a:lnTo>
                    <a:pt x="2446020" y="60960"/>
                  </a:lnTo>
                  <a:lnTo>
                    <a:pt x="2446020" y="1516380"/>
                  </a:lnTo>
                  <a:lnTo>
                    <a:pt x="62230" y="1516380"/>
                  </a:lnTo>
                  <a:lnTo>
                    <a:pt x="62230" y="60960"/>
                  </a:lnTo>
                  <a:lnTo>
                    <a:pt x="31750" y="60960"/>
                  </a:lnTo>
                  <a:lnTo>
                    <a:pt x="31750" y="1516380"/>
                  </a:lnTo>
                  <a:lnTo>
                    <a:pt x="31750" y="1517650"/>
                  </a:lnTo>
                  <a:lnTo>
                    <a:pt x="31750" y="1546860"/>
                  </a:lnTo>
                  <a:lnTo>
                    <a:pt x="62230" y="1546860"/>
                  </a:lnTo>
                  <a:lnTo>
                    <a:pt x="2446020" y="1546860"/>
                  </a:lnTo>
                  <a:lnTo>
                    <a:pt x="2447290" y="1546860"/>
                  </a:lnTo>
                  <a:lnTo>
                    <a:pt x="2508237" y="1546860"/>
                  </a:lnTo>
                  <a:lnTo>
                    <a:pt x="2508237" y="1517650"/>
                  </a:lnTo>
                  <a:lnTo>
                    <a:pt x="2508237" y="1516380"/>
                  </a:lnTo>
                  <a:lnTo>
                    <a:pt x="2508237" y="60960"/>
                  </a:lnTo>
                  <a:close/>
                </a:path>
                <a:path w="4973320" h="1577339">
                  <a:moveTo>
                    <a:pt x="2508237" y="0"/>
                  </a:moveTo>
                  <a:lnTo>
                    <a:pt x="2477770" y="0"/>
                  </a:lnTo>
                  <a:lnTo>
                    <a:pt x="2477770" y="59690"/>
                  </a:lnTo>
                  <a:lnTo>
                    <a:pt x="2508237" y="59690"/>
                  </a:lnTo>
                  <a:lnTo>
                    <a:pt x="2508237" y="0"/>
                  </a:lnTo>
                  <a:close/>
                </a:path>
                <a:path w="4973320" h="1577339">
                  <a:moveTo>
                    <a:pt x="4972050" y="0"/>
                  </a:moveTo>
                  <a:lnTo>
                    <a:pt x="4941570" y="0"/>
                  </a:lnTo>
                  <a:lnTo>
                    <a:pt x="4911090" y="0"/>
                  </a:lnTo>
                  <a:lnTo>
                    <a:pt x="2508250" y="0"/>
                  </a:lnTo>
                  <a:lnTo>
                    <a:pt x="2508250" y="29210"/>
                  </a:lnTo>
                  <a:lnTo>
                    <a:pt x="2508250" y="30480"/>
                  </a:lnTo>
                  <a:lnTo>
                    <a:pt x="2508250" y="59690"/>
                  </a:lnTo>
                  <a:lnTo>
                    <a:pt x="4911090" y="59690"/>
                  </a:lnTo>
                  <a:lnTo>
                    <a:pt x="4941570" y="59690"/>
                  </a:lnTo>
                  <a:lnTo>
                    <a:pt x="4972050" y="59690"/>
                  </a:lnTo>
                  <a:lnTo>
                    <a:pt x="4972050" y="0"/>
                  </a:lnTo>
                  <a:close/>
                </a:path>
                <a:path w="4973320" h="1577339">
                  <a:moveTo>
                    <a:pt x="4973320" y="1546872"/>
                  </a:moveTo>
                  <a:lnTo>
                    <a:pt x="4972050" y="1546872"/>
                  </a:lnTo>
                  <a:lnTo>
                    <a:pt x="4972050" y="1517650"/>
                  </a:lnTo>
                  <a:lnTo>
                    <a:pt x="4972050" y="60960"/>
                  </a:lnTo>
                  <a:lnTo>
                    <a:pt x="4941570" y="60960"/>
                  </a:lnTo>
                  <a:lnTo>
                    <a:pt x="4911090" y="60960"/>
                  </a:lnTo>
                  <a:lnTo>
                    <a:pt x="4911090" y="1516380"/>
                  </a:lnTo>
                  <a:lnTo>
                    <a:pt x="2508250" y="1516380"/>
                  </a:lnTo>
                  <a:lnTo>
                    <a:pt x="2508250" y="1546860"/>
                  </a:lnTo>
                  <a:lnTo>
                    <a:pt x="4911090" y="1546860"/>
                  </a:lnTo>
                  <a:lnTo>
                    <a:pt x="4941570" y="1546860"/>
                  </a:lnTo>
                  <a:lnTo>
                    <a:pt x="4911090" y="1546872"/>
                  </a:lnTo>
                  <a:lnTo>
                    <a:pt x="2508250" y="1546872"/>
                  </a:lnTo>
                  <a:lnTo>
                    <a:pt x="2508250" y="1577340"/>
                  </a:lnTo>
                  <a:lnTo>
                    <a:pt x="4911090" y="1577340"/>
                  </a:lnTo>
                  <a:lnTo>
                    <a:pt x="4941570" y="1577340"/>
                  </a:lnTo>
                  <a:lnTo>
                    <a:pt x="4972050" y="1577340"/>
                  </a:lnTo>
                  <a:lnTo>
                    <a:pt x="4973320" y="1577340"/>
                  </a:lnTo>
                  <a:lnTo>
                    <a:pt x="4973320" y="1546872"/>
                  </a:lnTo>
                  <a:close/>
                </a:path>
              </a:pathLst>
            </a:custGeom>
            <a:solidFill>
              <a:srgbClr val="055C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1437" y="659034"/>
            <a:ext cx="6969125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967740" algn="l"/>
              </a:tabLst>
            </a:pPr>
            <a:r>
              <a:rPr sz="4000" b="1" spc="-5" dirty="0">
                <a:latin typeface="Times New Roman"/>
                <a:cs typeface="Times New Roman"/>
              </a:rPr>
              <a:t>Steps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in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Hypothesis</a:t>
            </a:r>
            <a:r>
              <a:rPr sz="4000" b="1" spc="-2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Testing</a:t>
            </a:r>
            <a:endParaRPr sz="40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2161540">
              <a:tabLst>
                <a:tab pos="4674235" algn="l"/>
              </a:tabLst>
            </a:pP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 </a:t>
            </a: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True	</a:t>
            </a: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r>
              <a:rPr sz="2625" b="1" spc="-52" baseline="-23809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False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8610" y="3482340"/>
            <a:ext cx="1357630" cy="261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Reject</a:t>
            </a:r>
            <a:endParaRPr sz="3000">
              <a:latin typeface="Arial"/>
              <a:cs typeface="Arial"/>
            </a:endParaRPr>
          </a:p>
          <a:p>
            <a:pPr marL="38100"/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endParaRPr sz="2625" baseline="-23809">
              <a:latin typeface="Arial"/>
              <a:cs typeface="Arial"/>
            </a:endParaRPr>
          </a:p>
          <a:p>
            <a:pPr marL="113030" marR="30480">
              <a:spcBef>
                <a:spcPts val="2400"/>
              </a:spcBef>
            </a:pP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Do</a:t>
            </a:r>
            <a:r>
              <a:rPr sz="3000" b="1" spc="-85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not </a:t>
            </a:r>
            <a:r>
              <a:rPr sz="3000" b="1" spc="-819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5D117F"/>
                </a:solidFill>
                <a:latin typeface="Arial"/>
                <a:cs typeface="Arial"/>
              </a:rPr>
              <a:t>reject </a:t>
            </a:r>
            <a:r>
              <a:rPr sz="3000" b="1" spc="-5" dirty="0">
                <a:solidFill>
                  <a:srgbClr val="5D117F"/>
                </a:solidFill>
                <a:latin typeface="Arial"/>
                <a:cs typeface="Arial"/>
              </a:rPr>
              <a:t> </a:t>
            </a:r>
            <a:r>
              <a:rPr sz="3000" b="1" i="1" spc="-5" dirty="0">
                <a:solidFill>
                  <a:srgbClr val="5D117F"/>
                </a:solidFill>
                <a:latin typeface="Arial"/>
                <a:cs typeface="Arial"/>
              </a:rPr>
              <a:t>H</a:t>
            </a:r>
            <a:r>
              <a:rPr sz="2625" b="1" spc="-7" baseline="-23809" dirty="0">
                <a:solidFill>
                  <a:srgbClr val="5D117F"/>
                </a:solidFill>
                <a:latin typeface="Arial"/>
                <a:cs typeface="Arial"/>
              </a:rPr>
              <a:t>0</a:t>
            </a:r>
            <a:endParaRPr sz="2625" baseline="-23809">
              <a:latin typeface="Arial"/>
              <a:cs typeface="Arial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B5C0FA5-E1B6-4669-999B-A6DCB679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BAF6-7252-4F3A-AE14-118650A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178169" y="787400"/>
            <a:ext cx="10195560" cy="47456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10223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b="1" spc="-10" dirty="0">
                <a:latin typeface="Arial"/>
                <a:cs typeface="Arial"/>
              </a:rPr>
              <a:t>type </a:t>
            </a:r>
            <a:r>
              <a:rPr sz="2800" b="1" dirty="0">
                <a:latin typeface="Arial"/>
                <a:cs typeface="Arial"/>
              </a:rPr>
              <a:t>I </a:t>
            </a:r>
            <a:r>
              <a:rPr sz="2800" b="1" spc="-5" dirty="0">
                <a:latin typeface="Arial"/>
                <a:cs typeface="Arial"/>
              </a:rPr>
              <a:t>error </a:t>
            </a:r>
            <a:r>
              <a:rPr sz="2800" spc="-10" dirty="0">
                <a:latin typeface="Arial"/>
                <a:cs typeface="Arial"/>
              </a:rPr>
              <a:t>occurs </a:t>
            </a:r>
            <a:r>
              <a:rPr sz="2800" dirty="0">
                <a:latin typeface="Arial"/>
                <a:cs typeface="Arial"/>
              </a:rPr>
              <a:t>if one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rejects </a:t>
            </a:r>
            <a:r>
              <a:rPr sz="2800" spc="-5" dirty="0">
                <a:latin typeface="Arial"/>
                <a:cs typeface="Arial"/>
              </a:rPr>
              <a:t>the null </a:t>
            </a:r>
            <a:r>
              <a:rPr sz="2800" spc="-10" dirty="0">
                <a:latin typeface="Arial"/>
                <a:cs typeface="Arial"/>
              </a:rPr>
              <a:t>hypothesis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true.</a:t>
            </a:r>
            <a:endParaRPr sz="2800" dirty="0">
              <a:latin typeface="Arial"/>
              <a:cs typeface="Arial"/>
            </a:endParaRPr>
          </a:p>
          <a:p>
            <a:pPr marL="381000" marR="30480" indent="-342900" algn="just">
              <a:spcBef>
                <a:spcPts val="8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type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II</a:t>
            </a:r>
            <a:r>
              <a:rPr sz="2800" b="1" spc="-10" dirty="0">
                <a:latin typeface="Arial"/>
                <a:cs typeface="Arial"/>
              </a:rPr>
              <a:t> error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occurs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does </a:t>
            </a:r>
            <a:r>
              <a:rPr sz="2800" spc="-9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 </a:t>
            </a:r>
            <a:r>
              <a:rPr sz="2800" spc="-10" dirty="0">
                <a:latin typeface="Arial"/>
                <a:cs typeface="Arial"/>
              </a:rPr>
              <a:t>reject </a:t>
            </a:r>
            <a:r>
              <a:rPr sz="2800" spc="-5" dirty="0">
                <a:latin typeface="Arial"/>
                <a:cs typeface="Arial"/>
              </a:rPr>
              <a:t>the null </a:t>
            </a:r>
            <a:r>
              <a:rPr sz="2800" spc="-10" dirty="0">
                <a:latin typeface="Arial"/>
                <a:cs typeface="Arial"/>
              </a:rPr>
              <a:t>hypothesis </a:t>
            </a:r>
            <a:r>
              <a:rPr sz="2800" spc="-5" dirty="0">
                <a:latin typeface="Arial"/>
                <a:cs typeface="Arial"/>
              </a:rPr>
              <a:t> when it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false.</a:t>
            </a:r>
            <a:endParaRPr lang="en-GB" sz="2800" spc="-10" dirty="0">
              <a:latin typeface="Arial"/>
              <a:cs typeface="Arial"/>
            </a:endParaRP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5" dirty="0">
                <a:latin typeface="Arial"/>
                <a:cs typeface="Arial"/>
              </a:rPr>
              <a:t>The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b="1" spc="-5" dirty="0">
                <a:latin typeface="Arial"/>
                <a:cs typeface="Arial"/>
              </a:rPr>
              <a:t>level of significance</a:t>
            </a:r>
            <a:r>
              <a:rPr lang="en-GB" sz="2800" b="1" spc="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the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maximum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probability</a:t>
            </a:r>
            <a:r>
              <a:rPr lang="en-GB" sz="2800" spc="-50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of</a:t>
            </a:r>
            <a:r>
              <a:rPr lang="en-GB" sz="2800" spc="-3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committing </a:t>
            </a:r>
            <a:r>
              <a:rPr lang="en-GB" sz="2800" spc="-844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a</a:t>
            </a:r>
            <a:r>
              <a:rPr lang="en-GB" sz="2800" spc="-10" dirty="0">
                <a:latin typeface="Arial"/>
                <a:cs typeface="Arial"/>
              </a:rPr>
              <a:t> type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 </a:t>
            </a:r>
            <a:r>
              <a:rPr lang="en-GB" sz="2800" spc="-10" dirty="0">
                <a:latin typeface="Arial"/>
                <a:cs typeface="Arial"/>
              </a:rPr>
              <a:t>error.	</a:t>
            </a: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0" dirty="0">
                <a:latin typeface="Arial"/>
                <a:cs typeface="Arial"/>
              </a:rPr>
              <a:t>This </a:t>
            </a:r>
            <a:r>
              <a:rPr lang="en-GB" sz="2800" spc="-5" dirty="0">
                <a:latin typeface="Arial"/>
                <a:cs typeface="Arial"/>
              </a:rPr>
              <a:t>probability </a:t>
            </a:r>
            <a:r>
              <a:rPr lang="en-GB" sz="2800" dirty="0">
                <a:latin typeface="Arial"/>
                <a:cs typeface="Arial"/>
              </a:rPr>
              <a:t>is 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symbolized </a:t>
            </a:r>
            <a:r>
              <a:rPr lang="en-GB" sz="2800" dirty="0">
                <a:latin typeface="Arial"/>
                <a:cs typeface="Arial"/>
              </a:rPr>
              <a:t>by </a:t>
            </a:r>
            <a:r>
              <a:rPr lang="en-GB" sz="2800" spc="-65" dirty="0">
                <a:latin typeface="Symbol"/>
                <a:cs typeface="Symbol"/>
              </a:rPr>
              <a:t></a:t>
            </a:r>
            <a:r>
              <a:rPr lang="en-GB" sz="2800" spc="-60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(Greek </a:t>
            </a:r>
            <a:r>
              <a:rPr lang="en-GB" sz="2800" spc="-5" dirty="0">
                <a:latin typeface="Arial"/>
                <a:cs typeface="Arial"/>
              </a:rPr>
              <a:t>letter </a:t>
            </a:r>
            <a:r>
              <a:rPr lang="en-GB" sz="280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alpha).	</a:t>
            </a:r>
          </a:p>
          <a:p>
            <a:pPr marL="12700" marR="5080" algn="just">
              <a:lnSpc>
                <a:spcPct val="98500"/>
              </a:lnSpc>
              <a:spcBef>
                <a:spcPts val="155"/>
              </a:spcBef>
              <a:tabLst>
                <a:tab pos="1497965" algn="l"/>
                <a:tab pos="2715895" algn="l"/>
              </a:tabLst>
            </a:pPr>
            <a:r>
              <a:rPr lang="en-GB" sz="2800" spc="-15" dirty="0">
                <a:latin typeface="Arial"/>
                <a:cs typeface="Arial"/>
              </a:rPr>
              <a:t>That</a:t>
            </a:r>
            <a:r>
              <a:rPr lang="en-GB" sz="2800" spc="-1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is,</a:t>
            </a:r>
            <a:r>
              <a:rPr lang="en-GB" sz="2800" spc="25" dirty="0">
                <a:latin typeface="Arial"/>
                <a:cs typeface="Arial"/>
              </a:rPr>
              <a:t> </a:t>
            </a:r>
            <a:r>
              <a:rPr lang="en-GB" sz="2800" i="1" spc="-10" dirty="0">
                <a:latin typeface="Arial"/>
                <a:cs typeface="Arial"/>
              </a:rPr>
              <a:t>P</a:t>
            </a:r>
            <a:r>
              <a:rPr lang="en-GB" sz="2800" spc="-10" dirty="0">
                <a:latin typeface="Arial"/>
                <a:cs typeface="Arial"/>
              </a:rPr>
              <a:t>(type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I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spc="15" dirty="0">
                <a:latin typeface="Arial"/>
                <a:cs typeface="Arial"/>
              </a:rPr>
              <a:t>error)=</a:t>
            </a:r>
            <a:r>
              <a:rPr lang="en-GB" sz="2800" spc="15" dirty="0">
                <a:latin typeface="Symbol"/>
                <a:cs typeface="Symbol"/>
              </a:rPr>
              <a:t></a:t>
            </a:r>
            <a:r>
              <a:rPr lang="en-GB" sz="2800" spc="15" dirty="0">
                <a:latin typeface="Arial"/>
                <a:cs typeface="Arial"/>
              </a:rPr>
              <a:t>.</a:t>
            </a:r>
            <a:endParaRPr lang="en-GB" sz="2800" dirty="0">
              <a:latin typeface="Arial"/>
              <a:cs typeface="Arial"/>
            </a:endParaRPr>
          </a:p>
          <a:p>
            <a:pPr marL="12700" marR="856615" algn="just">
              <a:lnSpc>
                <a:spcPts val="3710"/>
              </a:lnSpc>
              <a:spcBef>
                <a:spcPts val="869"/>
              </a:spcBef>
            </a:pPr>
            <a:r>
              <a:rPr lang="en-GB" sz="2800" i="1" spc="-10" dirty="0">
                <a:latin typeface="Arial"/>
                <a:cs typeface="Arial"/>
              </a:rPr>
              <a:t>P</a:t>
            </a:r>
            <a:r>
              <a:rPr lang="en-GB" sz="2800" spc="-10" dirty="0">
                <a:latin typeface="Arial"/>
                <a:cs typeface="Arial"/>
              </a:rPr>
              <a:t>(type</a:t>
            </a:r>
            <a:r>
              <a:rPr lang="en-GB" sz="2800" spc="-2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II</a:t>
            </a:r>
            <a:r>
              <a:rPr lang="en-GB" sz="2800" spc="-10" dirty="0">
                <a:latin typeface="Arial"/>
                <a:cs typeface="Arial"/>
              </a:rPr>
              <a:t> error)</a:t>
            </a:r>
            <a:r>
              <a:rPr lang="en-GB" sz="2800" spc="-5" dirty="0">
                <a:latin typeface="Arial"/>
                <a:cs typeface="Arial"/>
              </a:rPr>
              <a:t> </a:t>
            </a:r>
            <a:r>
              <a:rPr lang="en-GB" sz="2800" dirty="0">
                <a:latin typeface="Arial"/>
                <a:cs typeface="Arial"/>
              </a:rPr>
              <a:t>=</a:t>
            </a:r>
            <a:r>
              <a:rPr lang="en-GB" sz="2800" spc="10" dirty="0">
                <a:latin typeface="Arial"/>
                <a:cs typeface="Arial"/>
              </a:rPr>
              <a:t> </a:t>
            </a:r>
            <a:r>
              <a:rPr lang="en-GB" sz="2800" spc="-55" dirty="0">
                <a:latin typeface="Symbol"/>
                <a:cs typeface="Symbol"/>
              </a:rPr>
              <a:t></a:t>
            </a:r>
            <a:r>
              <a:rPr lang="en-GB" sz="2800" spc="315" dirty="0">
                <a:latin typeface="Times New Roman"/>
                <a:cs typeface="Times New Roman"/>
              </a:rPr>
              <a:t> </a:t>
            </a:r>
            <a:r>
              <a:rPr lang="en-GB" sz="2800" spc="-10" dirty="0">
                <a:latin typeface="Arial"/>
                <a:cs typeface="Arial"/>
              </a:rPr>
              <a:t>(Greek</a:t>
            </a:r>
            <a:r>
              <a:rPr lang="en-GB" sz="2800" spc="-15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letter </a:t>
            </a:r>
            <a:r>
              <a:rPr lang="en-GB" sz="2800" spc="-850" dirty="0">
                <a:latin typeface="Arial"/>
                <a:cs typeface="Arial"/>
              </a:rPr>
              <a:t> </a:t>
            </a:r>
            <a:r>
              <a:rPr lang="en-GB" sz="2800" spc="-5" dirty="0">
                <a:latin typeface="Arial"/>
                <a:cs typeface="Arial"/>
              </a:rPr>
              <a:t>beta).</a:t>
            </a:r>
            <a:endParaRPr lang="en-GB" sz="2800" dirty="0">
              <a:latin typeface="Arial"/>
              <a:cs typeface="Arial"/>
            </a:endParaRPr>
          </a:p>
          <a:p>
            <a:pPr marL="381000" marR="30480" indent="-342900">
              <a:spcBef>
                <a:spcPts val="8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" y="9730"/>
            <a:ext cx="691832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4000" b="1" spc="-5" dirty="0"/>
              <a:t>Steps</a:t>
            </a:r>
            <a:r>
              <a:rPr sz="4000" b="1" spc="-30" dirty="0"/>
              <a:t> </a:t>
            </a:r>
            <a:r>
              <a:rPr sz="4000" b="1" spc="-5" dirty="0"/>
              <a:t>in</a:t>
            </a:r>
            <a:r>
              <a:rPr sz="4000" b="1" spc="-25" dirty="0"/>
              <a:t> </a:t>
            </a:r>
            <a:r>
              <a:rPr sz="4000" b="1" spc="-5" dirty="0"/>
              <a:t>Hypothesis</a:t>
            </a:r>
            <a:r>
              <a:rPr sz="4000" b="1" spc="-30" dirty="0"/>
              <a:t> </a:t>
            </a:r>
            <a:r>
              <a:rPr sz="4000" b="1" spc="-5" dirty="0"/>
              <a:t>Testing</a:t>
            </a:r>
            <a:endParaRPr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4610B-9F37-49B3-8D77-F15E4A25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38200" y="914401"/>
            <a:ext cx="10515600" cy="61595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723265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Typical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significance levels are: </a:t>
            </a:r>
            <a:r>
              <a:rPr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0.10,</a:t>
            </a:r>
            <a:r>
              <a:rPr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0.05,</a:t>
            </a: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0.01.</a:t>
            </a:r>
            <a:endParaRPr sz="24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ts val="3960"/>
              </a:lnSpc>
              <a:spcBef>
                <a:spcPts val="9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For example, </a:t>
            </a:r>
            <a:r>
              <a:rPr sz="2400" spc="5" dirty="0">
                <a:solidFill>
                  <a:srgbClr val="071C57"/>
                </a:solidFill>
                <a:latin typeface="Arial"/>
                <a:cs typeface="Arial"/>
              </a:rPr>
              <a:t>when </a:t>
            </a:r>
            <a:r>
              <a:rPr sz="2400" spc="-65" dirty="0">
                <a:solidFill>
                  <a:srgbClr val="071C57"/>
                </a:solidFill>
                <a:latin typeface="Symbol"/>
                <a:cs typeface="Symbol"/>
              </a:rPr>
              <a:t></a:t>
            </a:r>
            <a:r>
              <a:rPr sz="2400" spc="-65" dirty="0">
                <a:solidFill>
                  <a:srgbClr val="071C5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0.10, there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is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a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10%</a:t>
            </a:r>
            <a:r>
              <a:rPr sz="2400" spc="-7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chance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rejecting</a:t>
            </a:r>
            <a:r>
              <a:rPr sz="2400" spc="-2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71C57"/>
                </a:solidFill>
                <a:latin typeface="Arial"/>
                <a:cs typeface="Arial"/>
              </a:rPr>
              <a:t>true </a:t>
            </a:r>
            <a:r>
              <a:rPr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null</a:t>
            </a:r>
            <a:r>
              <a:rPr sz="2400" spc="-1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71C57"/>
                </a:solidFill>
                <a:latin typeface="Arial"/>
                <a:cs typeface="Arial"/>
              </a:rPr>
              <a:t>hypothesis.</a:t>
            </a:r>
            <a:endParaRPr lang="en-GB" sz="2400" spc="-5" dirty="0">
              <a:solidFill>
                <a:srgbClr val="071C57"/>
              </a:solidFill>
              <a:latin typeface="Arial"/>
              <a:cs typeface="Arial"/>
            </a:endParaRPr>
          </a:p>
          <a:p>
            <a:pPr marL="381000" marR="30480" indent="-342900" algn="just">
              <a:lnSpc>
                <a:spcPct val="99900"/>
              </a:lnSpc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critical value(s)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separates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critical region from the noncritical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region.</a:t>
            </a:r>
            <a:endParaRPr lang="en-GB" sz="2400" dirty="0">
              <a:latin typeface="Arial"/>
              <a:cs typeface="Arial"/>
            </a:endParaRPr>
          </a:p>
          <a:p>
            <a:pPr marL="381000" marR="685165" indent="-342900" algn="just">
              <a:spcBef>
                <a:spcPts val="8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symbol for critical value is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C.V.</a:t>
            </a:r>
          </a:p>
          <a:p>
            <a:pPr marL="38100" marR="685165" algn="just">
              <a:spcBef>
                <a:spcPts val="819"/>
              </a:spcBef>
              <a:buClr>
                <a:srgbClr val="A04F00"/>
              </a:buClr>
              <a:buSzPct val="50000"/>
              <a:tabLst>
                <a:tab pos="381000" algn="l"/>
              </a:tabLst>
            </a:pPr>
            <a:endParaRPr lang="en-GB" sz="2400" spc="-5" dirty="0">
              <a:solidFill>
                <a:srgbClr val="071C57"/>
              </a:solidFill>
              <a:latin typeface="Arial"/>
              <a:cs typeface="Arial"/>
            </a:endParaRPr>
          </a:p>
          <a:p>
            <a:pPr marL="355600" marR="5080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critical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or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rejection region </a:t>
            </a:r>
            <a:r>
              <a:rPr lang="en-GB" sz="2400" dirty="0">
                <a:latin typeface="Arial"/>
                <a:cs typeface="Arial"/>
              </a:rPr>
              <a:t>is </a:t>
            </a:r>
            <a:r>
              <a:rPr lang="en-GB" sz="2400" spc="5" dirty="0"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range of values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of the test </a:t>
            </a:r>
            <a:r>
              <a:rPr lang="en-GB" sz="2400" spc="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value that indicates that there is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a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significant difference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and that the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null hypothesis should be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rejected.</a:t>
            </a:r>
          </a:p>
          <a:p>
            <a:pPr marL="355600" marR="5080" indent="-342900" algn="just">
              <a:spcBef>
                <a:spcPts val="10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54965" algn="l"/>
                <a:tab pos="355600" algn="l"/>
              </a:tabLst>
            </a:pPr>
            <a:r>
              <a:rPr lang="en-GB" sz="2400" spc="-1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noncritical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or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nonrejection </a:t>
            </a:r>
            <a:r>
              <a:rPr lang="en-GB" sz="240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7030A0"/>
                </a:solidFill>
                <a:latin typeface="Arial"/>
                <a:cs typeface="Arial"/>
              </a:rPr>
              <a:t>region </a:t>
            </a:r>
            <a:r>
              <a:rPr lang="en-GB" sz="2400" dirty="0">
                <a:latin typeface="Arial"/>
                <a:cs typeface="Arial"/>
              </a:rPr>
              <a:t>is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the range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of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values of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the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test value that indicates that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the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difference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5" dirty="0">
                <a:solidFill>
                  <a:srgbClr val="071C57"/>
                </a:solidFill>
                <a:latin typeface="Arial"/>
                <a:cs typeface="Arial"/>
              </a:rPr>
              <a:t>was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probably</a:t>
            </a:r>
            <a:r>
              <a:rPr lang="en-GB" sz="2400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due </a:t>
            </a:r>
            <a:r>
              <a:rPr lang="en-GB" sz="2400" spc="-90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to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chance and that the null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hypothesis should not be </a:t>
            </a:r>
            <a:r>
              <a:rPr lang="en-GB" sz="240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lang="en-GB" sz="2400" spc="-5" dirty="0">
                <a:solidFill>
                  <a:srgbClr val="071C57"/>
                </a:solidFill>
                <a:latin typeface="Arial"/>
                <a:cs typeface="Arial"/>
              </a:rPr>
              <a:t>rejected.</a:t>
            </a:r>
            <a:endParaRPr lang="en-GB" sz="2400" dirty="0">
              <a:latin typeface="Arial"/>
              <a:cs typeface="Arial"/>
            </a:endParaRPr>
          </a:p>
          <a:p>
            <a:pPr marL="381000" marR="685165" indent="-342900" algn="just">
              <a:spcBef>
                <a:spcPts val="8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lang="en-GB" sz="2400" dirty="0">
              <a:latin typeface="Arial"/>
              <a:cs typeface="Arial"/>
            </a:endParaRPr>
          </a:p>
          <a:p>
            <a:pPr marL="381000" marR="30480" indent="-342900" algn="just">
              <a:lnSpc>
                <a:spcPts val="3960"/>
              </a:lnSpc>
              <a:spcBef>
                <a:spcPts val="919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381000" algn="l"/>
              </a:tabLst>
            </a:pPr>
            <a:endParaRPr sz="33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2338"/>
            <a:ext cx="8726170" cy="721159"/>
          </a:xfrm>
          <a:prstGeom prst="rect">
            <a:avLst/>
          </a:prstGeom>
        </p:spPr>
        <p:txBody>
          <a:bodyPr vert="horz" wrap="square" lIns="0" tIns="214630" rIns="0" bIns="0" rtlCol="0" anchor="ctr">
            <a:spAutoFit/>
          </a:bodyPr>
          <a:lstStyle/>
          <a:p>
            <a:pPr marL="12700" marR="5080" indent="655320">
              <a:lnSpc>
                <a:spcPct val="69900"/>
              </a:lnSpc>
              <a:spcBef>
                <a:spcPts val="1690"/>
              </a:spcBef>
            </a:pPr>
            <a:r>
              <a:rPr b="1" spc="-5" dirty="0"/>
              <a:t>Critical </a:t>
            </a:r>
            <a:r>
              <a:rPr b="1" dirty="0"/>
              <a:t>Value </a:t>
            </a:r>
            <a:r>
              <a:rPr b="1" spc="5" dirty="0"/>
              <a:t> </a:t>
            </a:r>
            <a:r>
              <a:rPr b="1" dirty="0"/>
              <a:t>Approach</a:t>
            </a:r>
            <a:r>
              <a:rPr b="1" spc="-30" dirty="0"/>
              <a:t> </a:t>
            </a:r>
            <a:r>
              <a:rPr b="1" spc="-5" dirty="0"/>
              <a:t>to</a:t>
            </a:r>
            <a:r>
              <a:rPr b="1" spc="-30" dirty="0"/>
              <a:t> </a:t>
            </a:r>
            <a:r>
              <a:rPr b="1" dirty="0"/>
              <a:t>Testing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ED67D88-95A2-4ADB-B243-FDCB73F5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053590" y="1656079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3590" y="3032759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9680" y="3008630"/>
            <a:ext cx="742950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100"/>
              </a:spcBef>
              <a:tabLst>
                <a:tab pos="3523615" algn="l"/>
                <a:tab pos="3983354" algn="l"/>
              </a:tabLst>
            </a:pPr>
            <a:r>
              <a:rPr sz="3200" dirty="0">
                <a:latin typeface="Times New Roman"/>
                <a:cs typeface="Times New Roman"/>
              </a:rPr>
              <a:t>Determine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critical value(s) for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level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significance	</a:t>
            </a:r>
            <a:r>
              <a:rPr sz="3200" dirty="0">
                <a:latin typeface="Symbol"/>
                <a:cs typeface="Symbol"/>
              </a:rPr>
              <a:t></a:t>
            </a:r>
            <a:r>
              <a:rPr sz="3200" dirty="0">
                <a:latin typeface="Times New Roman"/>
                <a:cs typeface="Times New Roman"/>
              </a:rPr>
              <a:t>	from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table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5" dirty="0">
                <a:latin typeface="Times New Roman"/>
                <a:cs typeface="Times New Roman"/>
              </a:rPr>
              <a:t> computer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3590" y="4946650"/>
            <a:ext cx="211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Wingdings"/>
                <a:cs typeface="Wingdings"/>
              </a:rPr>
              <a:t>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4281" y="4913629"/>
            <a:ext cx="7559675" cy="1112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30480" indent="-102870">
              <a:lnSpc>
                <a:spcPct val="111500"/>
              </a:lnSpc>
              <a:spcBef>
                <a:spcPts val="95"/>
              </a:spcBef>
              <a:tabLst>
                <a:tab pos="1978025" algn="l"/>
              </a:tabLst>
            </a:pP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falls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rejection region,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reject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</a:t>
            </a:r>
            <a:r>
              <a:rPr sz="2775" spc="-7" baseline="-24024" dirty="0">
                <a:latin typeface="Times New Roman"/>
                <a:cs typeface="Times New Roman"/>
              </a:rPr>
              <a:t>0</a:t>
            </a:r>
            <a:r>
              <a:rPr sz="2775" spc="525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;	otherwise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 not reject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2775" baseline="-24024" dirty="0">
                <a:latin typeface="Times New Roman"/>
                <a:cs typeface="Times New Roman"/>
              </a:rPr>
              <a:t>0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12050" y="1903729"/>
            <a:ext cx="166370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7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6981" y="1631949"/>
            <a:ext cx="664146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9900"/>
              </a:lnSpc>
              <a:spcBef>
                <a:spcPts val="100"/>
              </a:spcBef>
              <a:tabLst>
                <a:tab pos="2040255" algn="l"/>
                <a:tab pos="2606675" algn="l"/>
                <a:tab pos="2922905" algn="l"/>
                <a:tab pos="5393690" algn="l"/>
              </a:tabLst>
            </a:pPr>
            <a:r>
              <a:rPr sz="3200" dirty="0">
                <a:latin typeface="Times New Roman"/>
                <a:cs typeface="Times New Roman"/>
              </a:rPr>
              <a:t>Convert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sample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(e.g.: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4050" baseline="-20576" dirty="0">
                <a:latin typeface="Arial"/>
                <a:cs typeface="Arial"/>
              </a:rPr>
              <a:t>x	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statistic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Z	or	t	s</a:t>
            </a:r>
            <a:r>
              <a:rPr sz="3200" dirty="0">
                <a:latin typeface="Times New Roman"/>
                <a:cs typeface="Times New Roman"/>
              </a:rPr>
              <a:t>tatistic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337"/>
          <p:cNvSpPr txBox="1"/>
          <p:nvPr/>
        </p:nvSpPr>
        <p:spPr>
          <a:xfrm>
            <a:off x="5156200" y="42252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7086600" y="42011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9" name="object 339"/>
          <p:cNvSpPr txBox="1">
            <a:spLocks noGrp="1"/>
          </p:cNvSpPr>
          <p:nvPr>
            <p:ph type="title"/>
          </p:nvPr>
        </p:nvSpPr>
        <p:spPr>
          <a:xfrm>
            <a:off x="413189" y="375805"/>
            <a:ext cx="3843654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Lower</a:t>
            </a:r>
            <a:r>
              <a:rPr b="1" spc="-35" dirty="0"/>
              <a:t> </a:t>
            </a:r>
            <a:r>
              <a:rPr b="1" spc="-5" dirty="0"/>
              <a:t>Tail</a:t>
            </a:r>
            <a:r>
              <a:rPr b="1" spc="-35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68" name="object 368"/>
          <p:cNvSpPr txBox="1">
            <a:spLocks noGrp="1"/>
          </p:cNvSpPr>
          <p:nvPr>
            <p:ph type="sldNum" sz="quarter" idx="12"/>
          </p:nvPr>
        </p:nvSpPr>
        <p:spPr>
          <a:xfrm>
            <a:off x="10134600" y="6446741"/>
            <a:ext cx="2743200" cy="1843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17</a:t>
            </a:fld>
            <a:endParaRPr dirty="0"/>
          </a:p>
        </p:txBody>
      </p:sp>
      <p:grpSp>
        <p:nvGrpSpPr>
          <p:cNvPr id="340" name="object 340"/>
          <p:cNvGrpSpPr/>
          <p:nvPr/>
        </p:nvGrpSpPr>
        <p:grpSpPr>
          <a:xfrm>
            <a:off x="5257800" y="2565400"/>
            <a:ext cx="5105400" cy="1409700"/>
            <a:chOff x="3733800" y="2565400"/>
            <a:chExt cx="5105400" cy="1409700"/>
          </a:xfrm>
        </p:grpSpPr>
        <p:sp>
          <p:nvSpPr>
            <p:cNvPr id="341" name="object 341"/>
            <p:cNvSpPr/>
            <p:nvPr/>
          </p:nvSpPr>
          <p:spPr>
            <a:xfrm>
              <a:off x="3886200" y="3733800"/>
              <a:ext cx="833119" cy="228600"/>
            </a:xfrm>
            <a:custGeom>
              <a:avLst/>
              <a:gdLst/>
              <a:ahLst/>
              <a:cxnLst/>
              <a:rect l="l" t="t" r="r" b="b"/>
              <a:pathLst>
                <a:path w="833120" h="228600">
                  <a:moveTo>
                    <a:pt x="833120" y="0"/>
                  </a:moveTo>
                  <a:lnTo>
                    <a:pt x="721360" y="59689"/>
                  </a:lnTo>
                  <a:lnTo>
                    <a:pt x="605789" y="81280"/>
                  </a:lnTo>
                  <a:lnTo>
                    <a:pt x="368300" y="142239"/>
                  </a:lnTo>
                  <a:lnTo>
                    <a:pt x="0" y="165100"/>
                  </a:lnTo>
                  <a:lnTo>
                    <a:pt x="12700" y="220980"/>
                  </a:lnTo>
                  <a:lnTo>
                    <a:pt x="12700" y="228600"/>
                  </a:lnTo>
                  <a:lnTo>
                    <a:pt x="833120" y="22860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961130" y="25653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08"/>
                  </a:lnTo>
                  <a:lnTo>
                    <a:pt x="3310991" y="769594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960370" y="383540"/>
                  </a:lnTo>
                  <a:lnTo>
                    <a:pt x="2842260" y="264160"/>
                  </a:lnTo>
                  <a:lnTo>
                    <a:pt x="2729230" y="157480"/>
                  </a:lnTo>
                  <a:lnTo>
                    <a:pt x="2726690" y="154940"/>
                  </a:lnTo>
                  <a:lnTo>
                    <a:pt x="2607310" y="73660"/>
                  </a:lnTo>
                  <a:lnTo>
                    <a:pt x="2603500" y="71120"/>
                  </a:lnTo>
                  <a:lnTo>
                    <a:pt x="2487930" y="20320"/>
                  </a:lnTo>
                  <a:lnTo>
                    <a:pt x="2486660" y="19050"/>
                  </a:lnTo>
                  <a:lnTo>
                    <a:pt x="2481580" y="17780"/>
                  </a:lnTo>
                  <a:lnTo>
                    <a:pt x="2367280" y="0"/>
                  </a:lnTo>
                  <a:lnTo>
                    <a:pt x="2363470" y="25400"/>
                  </a:lnTo>
                  <a:lnTo>
                    <a:pt x="2359660" y="0"/>
                  </a:lnTo>
                  <a:lnTo>
                    <a:pt x="2233930" y="17780"/>
                  </a:lnTo>
                  <a:lnTo>
                    <a:pt x="223139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612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08" y="768565"/>
                  </a:lnTo>
                  <a:lnTo>
                    <a:pt x="1103630" y="979182"/>
                  </a:lnTo>
                  <a:lnTo>
                    <a:pt x="1104188" y="979881"/>
                  </a:lnTo>
                  <a:lnTo>
                    <a:pt x="866216" y="1124140"/>
                  </a:lnTo>
                  <a:lnTo>
                    <a:pt x="866140" y="1123950"/>
                  </a:lnTo>
                  <a:lnTo>
                    <a:pt x="741883" y="1175410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15" y="1218501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245110" y="1285240"/>
                  </a:lnTo>
                  <a:lnTo>
                    <a:pt x="245122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48920" y="1310005"/>
                  </a:lnTo>
                  <a:lnTo>
                    <a:pt x="248958" y="1310322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6650" y="1018540"/>
                  </a:lnTo>
                  <a:lnTo>
                    <a:pt x="1385570" y="806450"/>
                  </a:lnTo>
                  <a:lnTo>
                    <a:pt x="138684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101" y="302221"/>
                  </a:lnTo>
                  <a:lnTo>
                    <a:pt x="2007768" y="196735"/>
                  </a:lnTo>
                  <a:lnTo>
                    <a:pt x="2124379" y="116674"/>
                  </a:lnTo>
                  <a:lnTo>
                    <a:pt x="2241486" y="68173"/>
                  </a:lnTo>
                  <a:lnTo>
                    <a:pt x="2241550" y="68580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849" y="117983"/>
                  </a:lnTo>
                  <a:lnTo>
                    <a:pt x="2697480" y="196850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3593" y="546747"/>
                  </a:lnTo>
                  <a:lnTo>
                    <a:pt x="3042920" y="547370"/>
                  </a:lnTo>
                  <a:lnTo>
                    <a:pt x="3274060" y="803910"/>
                  </a:lnTo>
                  <a:lnTo>
                    <a:pt x="3275330" y="806450"/>
                  </a:lnTo>
                  <a:lnTo>
                    <a:pt x="3510280" y="1017282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461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18940" y="131699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733800" y="3425189"/>
              <a:ext cx="5105400" cy="549910"/>
            </a:xfrm>
            <a:custGeom>
              <a:avLst/>
              <a:gdLst/>
              <a:ahLst/>
              <a:cxnLst/>
              <a:rect l="l" t="t" r="r" b="b"/>
              <a:pathLst>
                <a:path w="5105400" h="549910">
                  <a:moveTo>
                    <a:pt x="647700" y="414020"/>
                  </a:moveTo>
                  <a:lnTo>
                    <a:pt x="232410" y="0"/>
                  </a:lnTo>
                  <a:lnTo>
                    <a:pt x="224790" y="7620"/>
                  </a:lnTo>
                  <a:lnTo>
                    <a:pt x="638810" y="422910"/>
                  </a:lnTo>
                  <a:lnTo>
                    <a:pt x="647700" y="414020"/>
                  </a:lnTo>
                  <a:close/>
                </a:path>
                <a:path w="5105400" h="549910">
                  <a:moveTo>
                    <a:pt x="685800" y="461010"/>
                  </a:moveTo>
                  <a:lnTo>
                    <a:pt x="659130" y="381000"/>
                  </a:lnTo>
                  <a:lnTo>
                    <a:pt x="654050" y="429260"/>
                  </a:lnTo>
                  <a:lnTo>
                    <a:pt x="605790" y="434340"/>
                  </a:lnTo>
                  <a:lnTo>
                    <a:pt x="685800" y="461010"/>
                  </a:lnTo>
                  <a:close/>
                </a:path>
                <a:path w="5105400" h="549910">
                  <a:moveTo>
                    <a:pt x="5105400" y="524510"/>
                  </a:moveTo>
                  <a:lnTo>
                    <a:pt x="0" y="524510"/>
                  </a:lnTo>
                  <a:lnTo>
                    <a:pt x="0" y="549910"/>
                  </a:lnTo>
                  <a:lnTo>
                    <a:pt x="5105400" y="549910"/>
                  </a:lnTo>
                  <a:lnTo>
                    <a:pt x="5105400" y="52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4" name="object 344"/>
          <p:cNvSpPr txBox="1"/>
          <p:nvPr/>
        </p:nvSpPr>
        <p:spPr>
          <a:xfrm>
            <a:off x="5259070" y="2991007"/>
            <a:ext cx="250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65" dirty="0"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345" name="object 345"/>
          <p:cNvGrpSpPr/>
          <p:nvPr/>
        </p:nvGrpSpPr>
        <p:grpSpPr>
          <a:xfrm>
            <a:off x="6239509" y="2585720"/>
            <a:ext cx="1614170" cy="1757680"/>
            <a:chOff x="4715509" y="2585720"/>
            <a:chExt cx="1614170" cy="1757680"/>
          </a:xfrm>
        </p:grpSpPr>
        <p:sp>
          <p:nvSpPr>
            <p:cNvPr id="346" name="object 346"/>
            <p:cNvSpPr/>
            <p:nvPr/>
          </p:nvSpPr>
          <p:spPr>
            <a:xfrm>
              <a:off x="6324599" y="25908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715509" y="4038600"/>
              <a:ext cx="19050" cy="304800"/>
            </a:xfrm>
            <a:custGeom>
              <a:avLst/>
              <a:gdLst/>
              <a:ahLst/>
              <a:cxnLst/>
              <a:rect l="l" t="t" r="r" b="b"/>
              <a:pathLst>
                <a:path w="19050" h="304800">
                  <a:moveTo>
                    <a:pt x="190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6099810" y="4377690"/>
            <a:ext cx="375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-z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49" name="object 349"/>
          <p:cNvSpPr/>
          <p:nvPr/>
        </p:nvSpPr>
        <p:spPr>
          <a:xfrm>
            <a:off x="6248400" y="4152900"/>
            <a:ext cx="3962400" cy="76200"/>
          </a:xfrm>
          <a:custGeom>
            <a:avLst/>
            <a:gdLst/>
            <a:ahLst/>
            <a:cxnLst/>
            <a:rect l="l" t="t" r="r" b="b"/>
            <a:pathLst>
              <a:path w="3962400" h="76200">
                <a:moveTo>
                  <a:pt x="3962400" y="38100"/>
                </a:moveTo>
                <a:lnTo>
                  <a:pt x="3886200" y="0"/>
                </a:lnTo>
                <a:lnTo>
                  <a:pt x="3886200" y="29210"/>
                </a:ln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3886200" y="48260"/>
                </a:lnTo>
                <a:lnTo>
                  <a:pt x="3886200" y="76200"/>
                </a:lnTo>
                <a:lnTo>
                  <a:pt x="39624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/>
          <p:nvPr/>
        </p:nvSpPr>
        <p:spPr>
          <a:xfrm>
            <a:off x="6141721" y="4818379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x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1" name="object 351"/>
          <p:cNvSpPr/>
          <p:nvPr/>
        </p:nvSpPr>
        <p:spPr>
          <a:xfrm>
            <a:off x="5105400" y="4152900"/>
            <a:ext cx="1219200" cy="717550"/>
          </a:xfrm>
          <a:custGeom>
            <a:avLst/>
            <a:gdLst/>
            <a:ahLst/>
            <a:cxnLst/>
            <a:rect l="l" t="t" r="r" b="b"/>
            <a:pathLst>
              <a:path w="1219200" h="717550">
                <a:moveTo>
                  <a:pt x="1143000" y="38100"/>
                </a:moveTo>
                <a:lnTo>
                  <a:pt x="1066800" y="0"/>
                </a:lnTo>
                <a:lnTo>
                  <a:pt x="1066800" y="29210"/>
                </a:lnTo>
                <a:lnTo>
                  <a:pt x="74930" y="2921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8260"/>
                </a:lnTo>
                <a:lnTo>
                  <a:pt x="1066800" y="48260"/>
                </a:lnTo>
                <a:lnTo>
                  <a:pt x="1066800" y="76200"/>
                </a:lnTo>
                <a:lnTo>
                  <a:pt x="1143000" y="38100"/>
                </a:lnTo>
                <a:close/>
              </a:path>
              <a:path w="1219200" h="717550">
                <a:moveTo>
                  <a:pt x="1219200" y="698500"/>
                </a:moveTo>
                <a:lnTo>
                  <a:pt x="1066800" y="698500"/>
                </a:lnTo>
                <a:lnTo>
                  <a:pt x="1066800" y="717550"/>
                </a:lnTo>
                <a:lnTo>
                  <a:pt x="1219200" y="717550"/>
                </a:lnTo>
                <a:lnTo>
                  <a:pt x="1219200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 txBox="1"/>
          <p:nvPr/>
        </p:nvSpPr>
        <p:spPr>
          <a:xfrm>
            <a:off x="2091690" y="1744980"/>
            <a:ext cx="3051810" cy="156845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50800">
              <a:spcBef>
                <a:spcPts val="157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cutoff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value,</a:t>
            </a:r>
          </a:p>
          <a:p>
            <a:pPr marL="50800" marR="68580" indent="293370">
              <a:lnSpc>
                <a:spcPct val="119800"/>
              </a:lnSpc>
              <a:spcBef>
                <a:spcPts val="900"/>
              </a:spcBef>
              <a:tabLst>
                <a:tab pos="1388745" algn="l"/>
              </a:tabLst>
            </a:pPr>
            <a:r>
              <a:rPr sz="3600" baseline="16203" dirty="0">
                <a:latin typeface="Arial"/>
                <a:cs typeface="Arial"/>
              </a:rPr>
              <a:t>-z</a:t>
            </a:r>
            <a:r>
              <a:rPr sz="2100" spc="-15" baseline="3968" dirty="0">
                <a:latin typeface="Arial"/>
                <a:cs typeface="Arial"/>
              </a:rPr>
              <a:t>α </a:t>
            </a:r>
            <a:r>
              <a:rPr sz="2100" spc="157" baseline="3968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3600" baseline="16203" dirty="0">
                <a:latin typeface="Arial"/>
                <a:cs typeface="Arial"/>
              </a:rPr>
              <a:t>x</a:t>
            </a:r>
            <a:r>
              <a:rPr sz="2100" spc="-517" baseline="3968" dirty="0">
                <a:latin typeface="Arial"/>
                <a:cs typeface="Arial"/>
              </a:rPr>
              <a:t>α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ll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 a  critical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53" name="object 353"/>
          <p:cNvGrpSpPr/>
          <p:nvPr/>
        </p:nvGrpSpPr>
        <p:grpSpPr>
          <a:xfrm>
            <a:off x="3433736" y="1534317"/>
            <a:ext cx="5186680" cy="1439545"/>
            <a:chOff x="1905000" y="1519237"/>
            <a:chExt cx="5186680" cy="1439545"/>
          </a:xfrm>
        </p:grpSpPr>
        <p:sp>
          <p:nvSpPr>
            <p:cNvPr id="354" name="object 354"/>
            <p:cNvSpPr/>
            <p:nvPr/>
          </p:nvSpPr>
          <p:spPr>
            <a:xfrm>
              <a:off x="1905000" y="2429510"/>
              <a:ext cx="222250" cy="20320"/>
            </a:xfrm>
            <a:custGeom>
              <a:avLst/>
              <a:gdLst/>
              <a:ahLst/>
              <a:cxnLst/>
              <a:rect l="l" t="t" r="r" b="b"/>
              <a:pathLst>
                <a:path w="222250" h="20319">
                  <a:moveTo>
                    <a:pt x="0" y="0"/>
                  </a:moveTo>
                  <a:lnTo>
                    <a:pt x="0" y="17779"/>
                  </a:lnTo>
                  <a:lnTo>
                    <a:pt x="222250" y="20319"/>
                  </a:lnTo>
                  <a:lnTo>
                    <a:pt x="22225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562600" y="1524000"/>
              <a:ext cx="1524000" cy="1430020"/>
            </a:xfrm>
            <a:custGeom>
              <a:avLst/>
              <a:gdLst/>
              <a:ahLst/>
              <a:cxnLst/>
              <a:rect l="l" t="t" r="r" b="b"/>
              <a:pathLst>
                <a:path w="1524000" h="1430020">
                  <a:moveTo>
                    <a:pt x="762000" y="1430020"/>
                  </a:moveTo>
                  <a:lnTo>
                    <a:pt x="0" y="1430020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1430020"/>
                  </a:lnTo>
                  <a:lnTo>
                    <a:pt x="762000" y="1430020"/>
                  </a:lnTo>
                  <a:close/>
                </a:path>
              </a:pathLst>
            </a:custGeom>
            <a:ln w="9344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7773671" y="4372736"/>
            <a:ext cx="200025" cy="775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spcBef>
                <a:spcPts val="735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40005">
              <a:spcBef>
                <a:spcPts val="710"/>
              </a:spcBef>
            </a:pPr>
            <a:r>
              <a:rPr sz="2000" dirty="0">
                <a:latin typeface="Arial"/>
                <a:cs typeface="Arial"/>
              </a:rPr>
              <a:t>μ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7138671" y="1596390"/>
            <a:ext cx="1275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≥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7138670" y="2480309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3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2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&lt;</a:t>
            </a:r>
            <a:r>
              <a:rPr sz="2400" b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59" name="object 359"/>
          <p:cNvGrpSpPr/>
          <p:nvPr/>
        </p:nvGrpSpPr>
        <p:grpSpPr>
          <a:xfrm>
            <a:off x="3475354" y="5379084"/>
            <a:ext cx="1968500" cy="617220"/>
            <a:chOff x="1951354" y="5379084"/>
            <a:chExt cx="1968500" cy="617220"/>
          </a:xfrm>
        </p:grpSpPr>
        <p:sp>
          <p:nvSpPr>
            <p:cNvPr id="360" name="object 360"/>
            <p:cNvSpPr/>
            <p:nvPr/>
          </p:nvSpPr>
          <p:spPr>
            <a:xfrm>
              <a:off x="1958339" y="5386069"/>
              <a:ext cx="1590040" cy="504190"/>
            </a:xfrm>
            <a:custGeom>
              <a:avLst/>
              <a:gdLst/>
              <a:ahLst/>
              <a:cxnLst/>
              <a:rect l="l" t="t" r="r" b="b"/>
              <a:pathLst>
                <a:path w="1590039" h="504189">
                  <a:moveTo>
                    <a:pt x="0" y="0"/>
                  </a:moveTo>
                  <a:lnTo>
                    <a:pt x="156210" y="0"/>
                  </a:lnTo>
                </a:path>
                <a:path w="1590039" h="504189">
                  <a:moveTo>
                    <a:pt x="1549400" y="504189"/>
                  </a:moveTo>
                  <a:lnTo>
                    <a:pt x="1590039" y="48132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3548379" y="5873749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89" h="109220">
                  <a:moveTo>
                    <a:pt x="0" y="0"/>
                  </a:moveTo>
                  <a:lnTo>
                    <a:pt x="59690" y="109219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474719" y="5610859"/>
              <a:ext cx="438150" cy="372110"/>
            </a:xfrm>
            <a:custGeom>
              <a:avLst/>
              <a:gdLst/>
              <a:ahLst/>
              <a:cxnLst/>
              <a:rect l="l" t="t" r="r" b="b"/>
              <a:pathLst>
                <a:path w="438150" h="372110">
                  <a:moveTo>
                    <a:pt x="139700" y="372109"/>
                  </a:moveTo>
                  <a:lnTo>
                    <a:pt x="218439" y="46989"/>
                  </a:lnTo>
                </a:path>
                <a:path w="438150" h="372110">
                  <a:moveTo>
                    <a:pt x="218439" y="46989"/>
                  </a:moveTo>
                  <a:lnTo>
                    <a:pt x="411479" y="46989"/>
                  </a:lnTo>
                </a:path>
                <a:path w="438150" h="37211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3" name="object 363"/>
          <p:cNvSpPr txBox="1"/>
          <p:nvPr/>
        </p:nvSpPr>
        <p:spPr>
          <a:xfrm>
            <a:off x="5209540" y="56349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5099050" y="5154929"/>
            <a:ext cx="22415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20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4781550" y="5571491"/>
            <a:ext cx="14351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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3469639" y="5356859"/>
            <a:ext cx="132334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15" baseline="-3831" dirty="0">
                <a:latin typeface="Symbol"/>
                <a:cs typeface="Symbol"/>
              </a:rPr>
              <a:t></a:t>
            </a:r>
            <a:r>
              <a:rPr sz="2175" baseline="-3831" dirty="0">
                <a:latin typeface="Times New Roman"/>
                <a:cs typeface="Times New Roman"/>
              </a:rPr>
              <a:t>  </a:t>
            </a:r>
            <a:r>
              <a:rPr sz="2175" spc="-209" baseline="-3831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0" dirty="0">
                <a:latin typeface="Symbol"/>
                <a:cs typeface="Symbol"/>
              </a:rPr>
              <a:t>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7" name="object 367"/>
          <p:cNvSpPr/>
          <p:nvPr/>
        </p:nvSpPr>
        <p:spPr>
          <a:xfrm>
            <a:off x="5557520" y="5029200"/>
            <a:ext cx="538480" cy="312420"/>
          </a:xfrm>
          <a:custGeom>
            <a:avLst/>
            <a:gdLst/>
            <a:ahLst/>
            <a:cxnLst/>
            <a:rect l="l" t="t" r="r" b="b"/>
            <a:pathLst>
              <a:path w="538479" h="312420">
                <a:moveTo>
                  <a:pt x="538480" y="0"/>
                </a:moveTo>
                <a:lnTo>
                  <a:pt x="454660" y="3810"/>
                </a:lnTo>
                <a:lnTo>
                  <a:pt x="468604" y="28841"/>
                </a:lnTo>
                <a:lnTo>
                  <a:pt x="0" y="295910"/>
                </a:lnTo>
                <a:lnTo>
                  <a:pt x="10160" y="312420"/>
                </a:lnTo>
                <a:lnTo>
                  <a:pt x="477748" y="45224"/>
                </a:lnTo>
                <a:lnTo>
                  <a:pt x="491490" y="69850"/>
                </a:lnTo>
                <a:lnTo>
                  <a:pt x="538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21706"/>
            <a:ext cx="96012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b="1" spc="-5" dirty="0"/>
              <a:t>Hypothesis Testing </a:t>
            </a:r>
            <a:r>
              <a:rPr b="1" dirty="0"/>
              <a:t>- </a:t>
            </a:r>
            <a:r>
              <a:rPr b="1" spc="-885" dirty="0"/>
              <a:t> </a:t>
            </a:r>
            <a:r>
              <a:rPr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5BD5F9-1FE6-46DE-A878-988D0996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411856" y="1717674"/>
            <a:ext cx="6627495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  <a:tabLst>
                <a:tab pos="3738879" algn="l"/>
              </a:tabLst>
            </a:pP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contractor wishes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-5" dirty="0">
                <a:latin typeface="Arial"/>
                <a:cs typeface="Arial"/>
              </a:rPr>
              <a:t>lower heating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bills by using </a:t>
            </a: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special </a:t>
            </a:r>
            <a:r>
              <a:rPr sz="2800" b="1" spc="-15" dirty="0">
                <a:latin typeface="Arial"/>
                <a:cs typeface="Arial"/>
              </a:rPr>
              <a:t>type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insulation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 </a:t>
            </a:r>
            <a:r>
              <a:rPr sz="2800" b="1" spc="-10" dirty="0">
                <a:latin typeface="Arial"/>
                <a:cs typeface="Arial"/>
              </a:rPr>
              <a:t>houses.	</a:t>
            </a:r>
            <a:r>
              <a:rPr sz="2800" b="1" dirty="0">
                <a:latin typeface="Arial"/>
                <a:cs typeface="Arial"/>
              </a:rPr>
              <a:t>If </a:t>
            </a:r>
            <a:r>
              <a:rPr sz="2800" b="1" spc="-5" dirty="0">
                <a:latin typeface="Arial"/>
                <a:cs typeface="Arial"/>
              </a:rPr>
              <a:t>the average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5" dirty="0">
                <a:latin typeface="Arial"/>
                <a:cs typeface="Arial"/>
              </a:rPr>
              <a:t> the </a:t>
            </a:r>
            <a:r>
              <a:rPr sz="2800" b="1" spc="-10" dirty="0">
                <a:latin typeface="Arial"/>
                <a:cs typeface="Arial"/>
              </a:rPr>
              <a:t>monthly </a:t>
            </a:r>
            <a:r>
              <a:rPr sz="2800" b="1" spc="-5" dirty="0">
                <a:latin typeface="Arial"/>
                <a:cs typeface="Arial"/>
              </a:rPr>
              <a:t>heating bills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$78, </a:t>
            </a:r>
            <a:r>
              <a:rPr sz="2800" b="1" spc="-10" dirty="0">
                <a:latin typeface="Arial"/>
                <a:cs typeface="Arial"/>
              </a:rPr>
              <a:t>her 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hypotheses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about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heating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costs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will</a:t>
            </a:r>
            <a:r>
              <a:rPr sz="2800" b="1" spc="-10" dirty="0">
                <a:latin typeface="Arial"/>
                <a:cs typeface="Arial"/>
              </a:rPr>
              <a:t> be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1670" y="3967580"/>
            <a:ext cx="5468620" cy="139700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406400" indent="-342900">
              <a:spcBef>
                <a:spcPts val="139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  <a:tab pos="1492885" algn="l"/>
                <a:tab pos="3206115" algn="l"/>
                <a:tab pos="4293235" algn="l"/>
              </a:tabLst>
            </a:pP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0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</a:t>
            </a:r>
            <a:r>
              <a:rPr sz="3400" spc="375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Arial"/>
                <a:cs typeface="Arial"/>
              </a:rPr>
              <a:t>$78	</a:t>
            </a:r>
            <a:r>
              <a:rPr sz="3400" b="1" i="1" spc="-160" dirty="0">
                <a:latin typeface="Arial"/>
                <a:cs typeface="Arial"/>
              </a:rPr>
              <a:t>H</a:t>
            </a:r>
            <a:r>
              <a:rPr lang="en-GB" sz="2925" b="1" i="1" spc="-240" baseline="-24216" dirty="0">
                <a:latin typeface="Arial"/>
                <a:cs typeface="Arial"/>
              </a:rPr>
              <a:t>1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</a:t>
            </a:r>
            <a:r>
              <a:rPr sz="3400" spc="310" dirty="0">
                <a:latin typeface="Times New Roman"/>
                <a:cs typeface="Times New Roman"/>
              </a:rPr>
              <a:t> </a:t>
            </a:r>
            <a:r>
              <a:rPr sz="3400" b="1" spc="-10" dirty="0">
                <a:latin typeface="Arial"/>
                <a:cs typeface="Arial"/>
              </a:rPr>
              <a:t>$78</a:t>
            </a:r>
            <a:endParaRPr sz="3400" dirty="0">
              <a:latin typeface="Arial"/>
              <a:cs typeface="Arial"/>
            </a:endParaRPr>
          </a:p>
          <a:p>
            <a:pPr marL="406400" indent="-342900">
              <a:spcBef>
                <a:spcPts val="123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</a:tabLst>
            </a:pPr>
            <a:r>
              <a:rPr sz="3400" b="1" spc="-5" dirty="0">
                <a:latin typeface="Arial"/>
                <a:cs typeface="Arial"/>
              </a:rPr>
              <a:t>This</a:t>
            </a:r>
            <a:r>
              <a:rPr sz="3400" b="1" spc="-2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is</a:t>
            </a:r>
            <a:r>
              <a:rPr sz="3400" b="1" spc="-2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a</a:t>
            </a:r>
            <a:r>
              <a:rPr sz="3400" b="1" spc="5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CC66FF"/>
                </a:solidFill>
                <a:latin typeface="Arial"/>
                <a:cs typeface="Arial"/>
              </a:rPr>
              <a:t>left-tailed</a:t>
            </a:r>
            <a:r>
              <a:rPr sz="3400" b="1" spc="10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latin typeface="Arial"/>
                <a:cs typeface="Arial"/>
              </a:rPr>
              <a:t>test.</a:t>
            </a:r>
            <a:endParaRPr sz="3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875858"/>
      </p:ext>
    </p:extLst>
  </p:cSld>
  <p:clrMapOvr>
    <a:masterClrMapping/>
  </p:clrMapOvr>
  <p:transition>
    <p:zoom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object 337"/>
          <p:cNvSpPr txBox="1"/>
          <p:nvPr/>
        </p:nvSpPr>
        <p:spPr>
          <a:xfrm>
            <a:off x="8509000" y="44538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8" name="object 338"/>
          <p:cNvSpPr txBox="1"/>
          <p:nvPr/>
        </p:nvSpPr>
        <p:spPr>
          <a:xfrm>
            <a:off x="6248400" y="44297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39" name="object 339"/>
          <p:cNvSpPr txBox="1"/>
          <p:nvPr/>
        </p:nvSpPr>
        <p:spPr>
          <a:xfrm>
            <a:off x="2205990" y="2005329"/>
            <a:ext cx="20294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dirty="0">
                <a:latin typeface="Times New Roman"/>
                <a:cs typeface="Times New Roman"/>
              </a:rPr>
              <a:t>The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cutoff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value,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205990" y="2955290"/>
            <a:ext cx="15405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critical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value</a:t>
            </a:r>
          </a:p>
        </p:txBody>
      </p:sp>
      <p:grpSp>
        <p:nvGrpSpPr>
          <p:cNvPr id="341" name="object 341"/>
          <p:cNvGrpSpPr/>
          <p:nvPr/>
        </p:nvGrpSpPr>
        <p:grpSpPr>
          <a:xfrm>
            <a:off x="4419600" y="2794000"/>
            <a:ext cx="5105400" cy="1409700"/>
            <a:chOff x="2895600" y="2794000"/>
            <a:chExt cx="5105400" cy="1409700"/>
          </a:xfrm>
        </p:grpSpPr>
        <p:sp>
          <p:nvSpPr>
            <p:cNvPr id="342" name="object 342"/>
            <p:cNvSpPr/>
            <p:nvPr/>
          </p:nvSpPr>
          <p:spPr>
            <a:xfrm>
              <a:off x="6934200" y="3962400"/>
              <a:ext cx="842010" cy="228600"/>
            </a:xfrm>
            <a:custGeom>
              <a:avLst/>
              <a:gdLst/>
              <a:ahLst/>
              <a:cxnLst/>
              <a:rect l="l" t="t" r="r" b="b"/>
              <a:pathLst>
                <a:path w="842009" h="228600">
                  <a:moveTo>
                    <a:pt x="0" y="0"/>
                  </a:moveTo>
                  <a:lnTo>
                    <a:pt x="0" y="228600"/>
                  </a:lnTo>
                  <a:lnTo>
                    <a:pt x="829309" y="228600"/>
                  </a:lnTo>
                  <a:lnTo>
                    <a:pt x="829309" y="220980"/>
                  </a:lnTo>
                  <a:lnTo>
                    <a:pt x="842009" y="165100"/>
                  </a:lnTo>
                  <a:lnTo>
                    <a:pt x="468629" y="142239"/>
                  </a:lnTo>
                  <a:lnTo>
                    <a:pt x="229870" y="81280"/>
                  </a:lnTo>
                  <a:lnTo>
                    <a:pt x="113029" y="59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122930" y="27939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20"/>
                  </a:lnTo>
                  <a:lnTo>
                    <a:pt x="3310890" y="768350"/>
                  </a:lnTo>
                  <a:lnTo>
                    <a:pt x="3310369" y="768908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842260" y="264160"/>
                  </a:lnTo>
                  <a:lnTo>
                    <a:pt x="2730500" y="157480"/>
                  </a:lnTo>
                  <a:lnTo>
                    <a:pt x="2726690" y="154940"/>
                  </a:lnTo>
                  <a:lnTo>
                    <a:pt x="2608580" y="73660"/>
                  </a:lnTo>
                  <a:lnTo>
                    <a:pt x="2607310" y="73660"/>
                  </a:lnTo>
                  <a:lnTo>
                    <a:pt x="2604770" y="71120"/>
                  </a:lnTo>
                  <a:lnTo>
                    <a:pt x="2489200" y="20320"/>
                  </a:lnTo>
                  <a:lnTo>
                    <a:pt x="2486660" y="19050"/>
                  </a:lnTo>
                  <a:lnTo>
                    <a:pt x="2482850" y="17780"/>
                  </a:lnTo>
                  <a:lnTo>
                    <a:pt x="2367280" y="0"/>
                  </a:lnTo>
                  <a:lnTo>
                    <a:pt x="2364105" y="21170"/>
                  </a:lnTo>
                  <a:lnTo>
                    <a:pt x="2360930" y="0"/>
                  </a:lnTo>
                  <a:lnTo>
                    <a:pt x="2233930" y="17780"/>
                  </a:lnTo>
                  <a:lnTo>
                    <a:pt x="223266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7390" y="156210"/>
                  </a:lnTo>
                  <a:lnTo>
                    <a:pt x="1993900" y="176530"/>
                  </a:lnTo>
                  <a:lnTo>
                    <a:pt x="1994598" y="177571"/>
                  </a:lnTo>
                  <a:lnTo>
                    <a:pt x="197739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72" y="768502"/>
                  </a:lnTo>
                  <a:lnTo>
                    <a:pt x="1104900" y="979170"/>
                  </a:lnTo>
                  <a:lnTo>
                    <a:pt x="1105039" y="979360"/>
                  </a:lnTo>
                  <a:lnTo>
                    <a:pt x="866470" y="1124750"/>
                  </a:lnTo>
                  <a:lnTo>
                    <a:pt x="866140" y="1123950"/>
                  </a:lnTo>
                  <a:lnTo>
                    <a:pt x="741908" y="1175397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53" y="1218488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370865" y="1266380"/>
                  </a:lnTo>
                  <a:lnTo>
                    <a:pt x="246380" y="1285240"/>
                  </a:lnTo>
                  <a:lnTo>
                    <a:pt x="246380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37973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7920" y="1018540"/>
                  </a:lnTo>
                  <a:lnTo>
                    <a:pt x="1385570" y="806450"/>
                  </a:lnTo>
                  <a:lnTo>
                    <a:pt x="138811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813" y="301548"/>
                  </a:lnTo>
                  <a:lnTo>
                    <a:pt x="1883410" y="302260"/>
                  </a:lnTo>
                  <a:lnTo>
                    <a:pt x="2007781" y="196735"/>
                  </a:lnTo>
                  <a:lnTo>
                    <a:pt x="2124329" y="116713"/>
                  </a:lnTo>
                  <a:lnTo>
                    <a:pt x="2241778" y="68554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938" y="118008"/>
                  </a:lnTo>
                  <a:lnTo>
                    <a:pt x="2694965" y="194284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4190" y="547370"/>
                  </a:lnTo>
                  <a:lnTo>
                    <a:pt x="3274060" y="803910"/>
                  </a:lnTo>
                  <a:lnTo>
                    <a:pt x="3276600" y="806450"/>
                  </a:lnTo>
                  <a:lnTo>
                    <a:pt x="3510267" y="1017270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588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895600" y="3577589"/>
              <a:ext cx="5105400" cy="626110"/>
            </a:xfrm>
            <a:custGeom>
              <a:avLst/>
              <a:gdLst/>
              <a:ahLst/>
              <a:cxnLst/>
              <a:rect l="l" t="t" r="r" b="b"/>
              <a:pathLst>
                <a:path w="5105400" h="626110">
                  <a:moveTo>
                    <a:pt x="4268470" y="504190"/>
                  </a:moveTo>
                  <a:lnTo>
                    <a:pt x="4220210" y="502920"/>
                  </a:lnTo>
                  <a:lnTo>
                    <a:pt x="4211320" y="454660"/>
                  </a:lnTo>
                  <a:lnTo>
                    <a:pt x="4191000" y="537210"/>
                  </a:lnTo>
                  <a:lnTo>
                    <a:pt x="4268470" y="504190"/>
                  </a:lnTo>
                  <a:close/>
                </a:path>
                <a:path w="5105400" h="626110">
                  <a:moveTo>
                    <a:pt x="4653280" y="7620"/>
                  </a:moveTo>
                  <a:lnTo>
                    <a:pt x="4643120" y="0"/>
                  </a:lnTo>
                  <a:lnTo>
                    <a:pt x="4225290" y="487680"/>
                  </a:lnTo>
                  <a:lnTo>
                    <a:pt x="4235450" y="495300"/>
                  </a:lnTo>
                  <a:lnTo>
                    <a:pt x="4653280" y="7620"/>
                  </a:lnTo>
                  <a:close/>
                </a:path>
                <a:path w="5105400" h="626110">
                  <a:moveTo>
                    <a:pt x="5105400" y="600710"/>
                  </a:moveTo>
                  <a:lnTo>
                    <a:pt x="0" y="600710"/>
                  </a:lnTo>
                  <a:lnTo>
                    <a:pt x="0" y="626110"/>
                  </a:lnTo>
                  <a:lnTo>
                    <a:pt x="5105400" y="626110"/>
                  </a:lnTo>
                  <a:lnTo>
                    <a:pt x="5105400" y="600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5" name="object 345"/>
          <p:cNvSpPr txBox="1">
            <a:spLocks noGrp="1"/>
          </p:cNvSpPr>
          <p:nvPr>
            <p:ph type="title"/>
          </p:nvPr>
        </p:nvSpPr>
        <p:spPr>
          <a:xfrm>
            <a:off x="1724025" y="316253"/>
            <a:ext cx="3784600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Upper</a:t>
            </a:r>
            <a:r>
              <a:rPr b="1" spc="-40" dirty="0"/>
              <a:t> </a:t>
            </a:r>
            <a:r>
              <a:rPr b="1" dirty="0"/>
              <a:t>Tail</a:t>
            </a:r>
            <a:r>
              <a:rPr b="1" spc="-30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69" name="object 369"/>
          <p:cNvSpPr txBox="1">
            <a:spLocks noGrp="1"/>
          </p:cNvSpPr>
          <p:nvPr>
            <p:ph type="sldNum" sz="quarter" idx="12"/>
          </p:nvPr>
        </p:nvSpPr>
        <p:spPr>
          <a:xfrm>
            <a:off x="10134600" y="6446741"/>
            <a:ext cx="2743200" cy="1843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pPr marL="38100">
                <a:lnSpc>
                  <a:spcPts val="1630"/>
                </a:lnSpc>
              </a:pPr>
              <a:t>19</a:t>
            </a:fld>
            <a:endParaRPr dirty="0"/>
          </a:p>
        </p:txBody>
      </p:sp>
      <p:sp>
        <p:nvSpPr>
          <p:cNvPr id="346" name="object 346"/>
          <p:cNvSpPr txBox="1"/>
          <p:nvPr/>
        </p:nvSpPr>
        <p:spPr>
          <a:xfrm>
            <a:off x="9067800" y="3219607"/>
            <a:ext cx="25019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65" dirty="0">
                <a:latin typeface="Symbol"/>
                <a:cs typeface="Symbol"/>
              </a:rPr>
              <a:t></a:t>
            </a:r>
            <a:endParaRPr sz="2900">
              <a:latin typeface="Symbol"/>
              <a:cs typeface="Symbol"/>
            </a:endParaRPr>
          </a:p>
        </p:txBody>
      </p:sp>
      <p:grpSp>
        <p:nvGrpSpPr>
          <p:cNvPr id="347" name="object 347"/>
          <p:cNvGrpSpPr/>
          <p:nvPr/>
        </p:nvGrpSpPr>
        <p:grpSpPr>
          <a:xfrm>
            <a:off x="7005320" y="2814320"/>
            <a:ext cx="2595880" cy="1757680"/>
            <a:chOff x="5481320" y="2814320"/>
            <a:chExt cx="2595880" cy="1757680"/>
          </a:xfrm>
        </p:grpSpPr>
        <p:sp>
          <p:nvSpPr>
            <p:cNvPr id="348" name="object 348"/>
            <p:cNvSpPr/>
            <p:nvPr/>
          </p:nvSpPr>
          <p:spPr>
            <a:xfrm>
              <a:off x="5486400" y="28194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925310" y="4267200"/>
              <a:ext cx="1151890" cy="304800"/>
            </a:xfrm>
            <a:custGeom>
              <a:avLst/>
              <a:gdLst/>
              <a:ahLst/>
              <a:cxnLst/>
              <a:rect l="l" t="t" r="r" b="b"/>
              <a:pathLst>
                <a:path w="1151890" h="304800">
                  <a:moveTo>
                    <a:pt x="1151890" y="152400"/>
                  </a:moveTo>
                  <a:lnTo>
                    <a:pt x="1076960" y="114300"/>
                  </a:lnTo>
                  <a:lnTo>
                    <a:pt x="1076960" y="143510"/>
                  </a:lnTo>
                  <a:lnTo>
                    <a:pt x="85090" y="143510"/>
                  </a:lnTo>
                  <a:lnTo>
                    <a:pt x="85090" y="114300"/>
                  </a:lnTo>
                  <a:lnTo>
                    <a:pt x="19050" y="14732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157480"/>
                  </a:lnTo>
                  <a:lnTo>
                    <a:pt x="85090" y="190500"/>
                  </a:lnTo>
                  <a:lnTo>
                    <a:pt x="85090" y="162560"/>
                  </a:lnTo>
                  <a:lnTo>
                    <a:pt x="1076960" y="162560"/>
                  </a:lnTo>
                  <a:lnTo>
                    <a:pt x="1076960" y="190500"/>
                  </a:lnTo>
                  <a:lnTo>
                    <a:pt x="1151890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350"/>
          <p:cNvSpPr txBox="1"/>
          <p:nvPr/>
        </p:nvSpPr>
        <p:spPr>
          <a:xfrm>
            <a:off x="8351520" y="4606290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z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8351520" y="5046979"/>
            <a:ext cx="29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2000" spc="5" dirty="0">
                <a:latin typeface="Arial"/>
                <a:cs typeface="Arial"/>
              </a:rPr>
              <a:t>x</a:t>
            </a:r>
            <a:r>
              <a:rPr sz="1725" spc="7" baseline="-24154" dirty="0">
                <a:latin typeface="Arial"/>
                <a:cs typeface="Arial"/>
              </a:rPr>
              <a:t>α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52" name="object 352"/>
          <p:cNvSpPr/>
          <p:nvPr/>
        </p:nvSpPr>
        <p:spPr>
          <a:xfrm>
            <a:off x="4572000" y="4381500"/>
            <a:ext cx="3962400" cy="717550"/>
          </a:xfrm>
          <a:custGeom>
            <a:avLst/>
            <a:gdLst/>
            <a:ahLst/>
            <a:cxnLst/>
            <a:rect l="l" t="t" r="r" b="b"/>
            <a:pathLst>
              <a:path w="3962400" h="717550">
                <a:moveTo>
                  <a:pt x="3886200" y="38100"/>
                </a:moveTo>
                <a:lnTo>
                  <a:pt x="3811270" y="0"/>
                </a:lnTo>
                <a:lnTo>
                  <a:pt x="3811270" y="29210"/>
                </a:lnTo>
                <a:lnTo>
                  <a:pt x="76200" y="2921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8260"/>
                </a:lnTo>
                <a:lnTo>
                  <a:pt x="3811270" y="48260"/>
                </a:lnTo>
                <a:lnTo>
                  <a:pt x="3811270" y="76200"/>
                </a:lnTo>
                <a:lnTo>
                  <a:pt x="3886200" y="38100"/>
                </a:lnTo>
                <a:close/>
              </a:path>
              <a:path w="3962400" h="717550">
                <a:moveTo>
                  <a:pt x="3962400" y="698500"/>
                </a:moveTo>
                <a:lnTo>
                  <a:pt x="3810000" y="698500"/>
                </a:lnTo>
                <a:lnTo>
                  <a:pt x="3810000" y="717550"/>
                </a:lnTo>
                <a:lnTo>
                  <a:pt x="3962400" y="717550"/>
                </a:lnTo>
                <a:lnTo>
                  <a:pt x="3962400" y="69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 txBox="1"/>
          <p:nvPr/>
        </p:nvSpPr>
        <p:spPr>
          <a:xfrm>
            <a:off x="2550160" y="247142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z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2702561" y="2675891"/>
            <a:ext cx="1276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2912110" y="2522220"/>
            <a:ext cx="215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43255" algn="l"/>
              </a:tabLst>
            </a:pPr>
            <a:r>
              <a:rPr sz="2300" dirty="0">
                <a:latin typeface="Times New Roman"/>
                <a:cs typeface="Times New Roman"/>
              </a:rPr>
              <a:t>or	</a:t>
            </a:r>
            <a:r>
              <a:rPr sz="3600" spc="-15" baseline="9259" dirty="0">
                <a:latin typeface="Arial"/>
                <a:cs typeface="Arial"/>
              </a:rPr>
              <a:t>x</a:t>
            </a:r>
            <a:r>
              <a:rPr sz="2300" spc="-10" dirty="0">
                <a:latin typeface="Times New Roman"/>
                <a:cs typeface="Times New Roman"/>
              </a:rPr>
              <a:t>,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is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called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3695701" y="2675891"/>
            <a:ext cx="12763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400" spc="-10" dirty="0">
                <a:latin typeface="Arial"/>
                <a:cs typeface="Arial"/>
              </a:rPr>
              <a:t>α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57" name="object 357"/>
          <p:cNvGrpSpPr/>
          <p:nvPr/>
        </p:nvGrpSpPr>
        <p:grpSpPr>
          <a:xfrm>
            <a:off x="3505201" y="2505711"/>
            <a:ext cx="4610735" cy="3870325"/>
            <a:chOff x="1981200" y="2505710"/>
            <a:chExt cx="4610735" cy="3870325"/>
          </a:xfrm>
        </p:grpSpPr>
        <p:sp>
          <p:nvSpPr>
            <p:cNvPr id="358" name="object 358"/>
            <p:cNvSpPr/>
            <p:nvPr/>
          </p:nvSpPr>
          <p:spPr>
            <a:xfrm>
              <a:off x="1981200" y="2505710"/>
              <a:ext cx="222250" cy="20320"/>
            </a:xfrm>
            <a:custGeom>
              <a:avLst/>
              <a:gdLst/>
              <a:ahLst/>
              <a:cxnLst/>
              <a:rect l="l" t="t" r="r" b="b"/>
              <a:pathLst>
                <a:path w="222250" h="20319">
                  <a:moveTo>
                    <a:pt x="0" y="0"/>
                  </a:moveTo>
                  <a:lnTo>
                    <a:pt x="0" y="17779"/>
                  </a:lnTo>
                  <a:lnTo>
                    <a:pt x="222250" y="20319"/>
                  </a:lnTo>
                  <a:lnTo>
                    <a:pt x="222250" y="1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625339" y="5767069"/>
              <a:ext cx="1595120" cy="504190"/>
            </a:xfrm>
            <a:custGeom>
              <a:avLst/>
              <a:gdLst/>
              <a:ahLst/>
              <a:cxnLst/>
              <a:rect l="l" t="t" r="r" b="b"/>
              <a:pathLst>
                <a:path w="1595120" h="504189">
                  <a:moveTo>
                    <a:pt x="0" y="0"/>
                  </a:moveTo>
                  <a:lnTo>
                    <a:pt x="156210" y="0"/>
                  </a:lnTo>
                </a:path>
                <a:path w="1595120" h="504189">
                  <a:moveTo>
                    <a:pt x="1554480" y="504189"/>
                  </a:moveTo>
                  <a:lnTo>
                    <a:pt x="1595120" y="48005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6220459" y="6253480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89" h="109220">
                  <a:moveTo>
                    <a:pt x="0" y="0"/>
                  </a:moveTo>
                  <a:lnTo>
                    <a:pt x="59689" y="10922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6146800" y="5990589"/>
              <a:ext cx="438150" cy="372110"/>
            </a:xfrm>
            <a:custGeom>
              <a:avLst/>
              <a:gdLst/>
              <a:ahLst/>
              <a:cxnLst/>
              <a:rect l="l" t="t" r="r" b="b"/>
              <a:pathLst>
                <a:path w="438150" h="372110">
                  <a:moveTo>
                    <a:pt x="139700" y="372110"/>
                  </a:moveTo>
                  <a:lnTo>
                    <a:pt x="218439" y="46990"/>
                  </a:lnTo>
                </a:path>
                <a:path w="438150" h="372110">
                  <a:moveTo>
                    <a:pt x="218439" y="46990"/>
                  </a:moveTo>
                  <a:lnTo>
                    <a:pt x="411479" y="46990"/>
                  </a:lnTo>
                </a:path>
                <a:path w="438150" h="372110">
                  <a:moveTo>
                    <a:pt x="0" y="0"/>
                  </a:moveTo>
                  <a:lnTo>
                    <a:pt x="43815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2" name="object 362"/>
          <p:cNvSpPr txBox="1"/>
          <p:nvPr/>
        </p:nvSpPr>
        <p:spPr>
          <a:xfrm>
            <a:off x="6934201" y="4682490"/>
            <a:ext cx="201295" cy="618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41910">
              <a:spcBef>
                <a:spcPts val="110"/>
              </a:spcBef>
            </a:pPr>
            <a:r>
              <a:rPr sz="2000" dirty="0">
                <a:latin typeface="Arial"/>
                <a:cs typeface="Arial"/>
              </a:rPr>
              <a:t>μ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6324600" y="1752600"/>
            <a:ext cx="1600200" cy="928588"/>
          </a:xfrm>
          <a:prstGeom prst="rect">
            <a:avLst/>
          </a:prstGeom>
          <a:ln w="9344">
            <a:solidFill>
              <a:srgbClr val="007F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170" marR="262255">
              <a:lnSpc>
                <a:spcPts val="3790"/>
              </a:lnSpc>
              <a:spcBef>
                <a:spcPts val="45"/>
              </a:spcBef>
            </a:pP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 ≤ 3 </a:t>
            </a:r>
            <a:r>
              <a:rPr sz="2400" b="1" spc="-65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3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&gt;</a:t>
            </a:r>
            <a:r>
              <a:rPr sz="2400" b="1" spc="-2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7881620" y="60159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7771129" y="5534659"/>
            <a:ext cx="22352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7453630" y="5951221"/>
            <a:ext cx="14414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15" dirty="0">
                <a:latin typeface="Symbol"/>
                <a:cs typeface="Symbol"/>
              </a:rPr>
              <a:t>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6136641" y="5737859"/>
            <a:ext cx="132778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22" baseline="-3831" dirty="0">
                <a:latin typeface="Symbol"/>
                <a:cs typeface="Symbol"/>
              </a:rPr>
              <a:t></a:t>
            </a:r>
            <a:r>
              <a:rPr sz="2175" baseline="-3831" dirty="0">
                <a:latin typeface="Times New Roman"/>
                <a:cs typeface="Times New Roman"/>
              </a:rPr>
              <a:t>  </a:t>
            </a:r>
            <a:r>
              <a:rPr sz="2175" spc="-209" baseline="-3831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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8069580" y="5257800"/>
            <a:ext cx="236220" cy="309880"/>
          </a:xfrm>
          <a:custGeom>
            <a:avLst/>
            <a:gdLst/>
            <a:ahLst/>
            <a:cxnLst/>
            <a:rect l="l" t="t" r="r" b="b"/>
            <a:pathLst>
              <a:path w="236220" h="309879">
                <a:moveTo>
                  <a:pt x="236220" y="0"/>
                </a:moveTo>
                <a:lnTo>
                  <a:pt x="160020" y="36830"/>
                </a:lnTo>
                <a:lnTo>
                  <a:pt x="182791" y="53924"/>
                </a:lnTo>
                <a:lnTo>
                  <a:pt x="0" y="298450"/>
                </a:lnTo>
                <a:lnTo>
                  <a:pt x="15240" y="309880"/>
                </a:lnTo>
                <a:lnTo>
                  <a:pt x="198031" y="65354"/>
                </a:lnTo>
                <a:lnTo>
                  <a:pt x="220980" y="82550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79753FD6-0A24-3840-B466-5E8743ABB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9051"/>
            <a:ext cx="3048000" cy="1112839"/>
          </a:xfrm>
        </p:spPr>
        <p:txBody>
          <a:bodyPr/>
          <a:lstStyle/>
          <a:p>
            <a:pPr algn="l" eaLnBrk="1" hangingPunct="1"/>
            <a:r>
              <a:rPr lang="en-US" altLang="en-US" sz="4000" b="1" dirty="0"/>
              <a:t>Basic Terms 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C29C60E9-869C-894D-B20A-ECB3F7F74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9626" y="1344614"/>
            <a:ext cx="8054975" cy="5164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Population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itchFamily="2" charset="2"/>
              </a:rPr>
              <a:t>: </a:t>
            </a:r>
            <a:r>
              <a:rPr lang="en-US" altLang="en-US" sz="2800" dirty="0"/>
              <a:t>all possible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Sample :</a:t>
            </a:r>
            <a:r>
              <a:rPr lang="en-US" altLang="en-US" sz="2800" dirty="0">
                <a:sym typeface="Symbol" pitchFamily="2" charset="2"/>
              </a:rPr>
              <a:t> a portion of the population</a:t>
            </a:r>
            <a:r>
              <a:rPr lang="en-US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>
                <a:sym typeface="Symbol" pitchFamily="2" charset="2"/>
              </a:rPr>
              <a:t>Statistical inference</a:t>
            </a:r>
            <a:r>
              <a:rPr lang="en-US" altLang="en-US" sz="2800" dirty="0">
                <a:sym typeface="Symbol" pitchFamily="2" charset="2"/>
              </a:rPr>
              <a:t> : </a:t>
            </a:r>
            <a:r>
              <a:rPr lang="en-US" altLang="en-US" sz="2800" dirty="0">
                <a:solidFill>
                  <a:srgbClr val="C00000"/>
                </a:solidFill>
              </a:rPr>
              <a:t>generalizing</a:t>
            </a:r>
            <a:r>
              <a:rPr lang="en-US" altLang="en-US" sz="2800" dirty="0"/>
              <a:t> from a sample to a population with calculated degree of certainty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Two forms of statistical inference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Hypothesis testing   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/>
              <a:t>Estimation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Parameter </a:t>
            </a:r>
            <a:r>
              <a:rPr lang="en-US" altLang="en-US" sz="2400" b="1" dirty="0">
                <a:sym typeface="Symbol" pitchFamily="2" charset="2"/>
              </a:rPr>
              <a:t>: </a:t>
            </a:r>
            <a:r>
              <a:rPr lang="en-US" altLang="en-US" sz="2400" dirty="0">
                <a:sym typeface="Symbol" pitchFamily="2" charset="2"/>
              </a:rPr>
              <a:t>a </a:t>
            </a:r>
            <a:r>
              <a:rPr lang="en-US" altLang="en-US" sz="2400" dirty="0"/>
              <a:t>characteristic of population, e.g., population mean µ</a:t>
            </a:r>
            <a:endParaRPr lang="el-G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Statistic:</a:t>
            </a:r>
            <a:r>
              <a:rPr lang="en-US" altLang="en-US" sz="2400" dirty="0"/>
              <a:t> calculated from data in the sample, e.g., sample mean (  )</a:t>
            </a:r>
            <a:endParaRPr lang="en-US" alt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C9F69-A94C-4022-9371-BA2DAA58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BA94AEC5-B513-744D-B7AB-4A9C777948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609481"/>
              </p:ext>
            </p:extLst>
          </p:nvPr>
        </p:nvGraphicFramePr>
        <p:xfrm>
          <a:off x="3505200" y="5715000"/>
          <a:ext cx="2460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3505200" progId="Equation.3">
                  <p:embed/>
                </p:oleObj>
              </mc:Choice>
              <mc:Fallback>
                <p:oleObj name="Equation" r:id="rId3" imgW="2628900" imgH="350520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BA94AEC5-B513-744D-B7AB-4A9C77794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15000"/>
                        <a:ext cx="24606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483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439492"/>
            <a:ext cx="80772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4000" b="1" spc="-5" dirty="0"/>
              <a:t>Hypothesis Testing </a:t>
            </a:r>
            <a:r>
              <a:rPr sz="4000" b="1" dirty="0"/>
              <a:t>- </a:t>
            </a:r>
            <a:r>
              <a:rPr sz="4000" b="1" spc="-885" dirty="0"/>
              <a:t> </a:t>
            </a:r>
            <a:r>
              <a:rPr sz="4000"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CE3B6A-3280-4748-9290-914A524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276600" y="1536064"/>
            <a:ext cx="624332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1489710" algn="l"/>
              </a:tabLst>
            </a:pPr>
            <a:r>
              <a:rPr sz="2800" b="1" dirty="0">
                <a:latin typeface="Arial"/>
                <a:cs typeface="Arial"/>
              </a:rPr>
              <a:t>A </a:t>
            </a:r>
            <a:r>
              <a:rPr sz="2800" b="1" spc="-5" dirty="0">
                <a:latin typeface="Arial"/>
                <a:cs typeface="Arial"/>
              </a:rPr>
              <a:t>chemist invents an additive </a:t>
            </a:r>
            <a:r>
              <a:rPr sz="2800" b="1" dirty="0">
                <a:latin typeface="Arial"/>
                <a:cs typeface="Arial"/>
              </a:rPr>
              <a:t>to 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increase the life of an </a:t>
            </a:r>
            <a:r>
              <a:rPr sz="2800" b="1" spc="-10" dirty="0">
                <a:latin typeface="Arial"/>
                <a:cs typeface="Arial"/>
              </a:rPr>
              <a:t>automobile 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battery.	</a:t>
            </a:r>
            <a:r>
              <a:rPr sz="2800" b="1" dirty="0">
                <a:latin typeface="Arial"/>
                <a:cs typeface="Arial"/>
              </a:rPr>
              <a:t>If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mean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lifetime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of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spc="-76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battery </a:t>
            </a:r>
            <a:r>
              <a:rPr sz="2800" b="1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36 </a:t>
            </a:r>
            <a:r>
              <a:rPr sz="2800" b="1" spc="-10" dirty="0">
                <a:latin typeface="Arial"/>
                <a:cs typeface="Arial"/>
              </a:rPr>
              <a:t>months, </a:t>
            </a:r>
            <a:r>
              <a:rPr sz="2800" b="1" spc="-5" dirty="0">
                <a:latin typeface="Arial"/>
                <a:cs typeface="Arial"/>
              </a:rPr>
              <a:t>then his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hypotheses </a:t>
            </a:r>
            <a:r>
              <a:rPr sz="2800" b="1" spc="-5" dirty="0">
                <a:latin typeface="Arial"/>
                <a:cs typeface="Arial"/>
              </a:rPr>
              <a:t>are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6786" y="3886201"/>
            <a:ext cx="5523865" cy="14357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63500">
              <a:spcBef>
                <a:spcPts val="1545"/>
              </a:spcBef>
              <a:buClr>
                <a:srgbClr val="A04F00"/>
              </a:buClr>
              <a:buSzPct val="50000"/>
              <a:tabLst>
                <a:tab pos="406400" algn="l"/>
                <a:tab pos="1492885" algn="l"/>
                <a:tab pos="1910714" algn="l"/>
                <a:tab pos="3231515" algn="l"/>
                <a:tab pos="4318635" algn="l"/>
              </a:tabLst>
            </a:pP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0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</a:t>
            </a:r>
            <a:r>
              <a:rPr sz="3400" dirty="0">
                <a:latin typeface="Times New Roman"/>
                <a:cs typeface="Times New Roman"/>
              </a:rPr>
              <a:t>	</a:t>
            </a:r>
            <a:r>
              <a:rPr sz="3400" b="1" spc="-10" dirty="0">
                <a:latin typeface="Arial"/>
                <a:cs typeface="Arial"/>
              </a:rPr>
              <a:t>36	</a:t>
            </a:r>
            <a:r>
              <a:rPr sz="3400" b="1" i="1" spc="-160" dirty="0">
                <a:latin typeface="Arial"/>
                <a:cs typeface="Arial"/>
              </a:rPr>
              <a:t>H</a:t>
            </a:r>
            <a:r>
              <a:rPr sz="2925" b="1" spc="-240" baseline="-24216" dirty="0">
                <a:latin typeface="Arial"/>
                <a:cs typeface="Arial"/>
              </a:rPr>
              <a:t>1</a:t>
            </a:r>
            <a:r>
              <a:rPr sz="3400" b="1" spc="-160" dirty="0">
                <a:latin typeface="Arial"/>
                <a:cs typeface="Arial"/>
              </a:rPr>
              <a:t>:</a:t>
            </a:r>
            <a:r>
              <a:rPr sz="3400" b="1" spc="15" dirty="0">
                <a:latin typeface="Arial"/>
                <a:cs typeface="Arial"/>
              </a:rPr>
              <a:t> </a:t>
            </a:r>
            <a:r>
              <a:rPr sz="3500" spc="-60" dirty="0">
                <a:latin typeface="Symbol"/>
                <a:cs typeface="Symbol"/>
              </a:rPr>
              <a:t></a:t>
            </a:r>
            <a:r>
              <a:rPr sz="3500" spc="-60" dirty="0">
                <a:latin typeface="Times New Roman"/>
                <a:cs typeface="Times New Roman"/>
              </a:rPr>
              <a:t>	</a:t>
            </a:r>
            <a:r>
              <a:rPr sz="3400" dirty="0">
                <a:latin typeface="Symbol"/>
                <a:cs typeface="Symbol"/>
              </a:rPr>
              <a:t></a:t>
            </a:r>
            <a:r>
              <a:rPr sz="3400" spc="32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Arial"/>
                <a:cs typeface="Arial"/>
              </a:rPr>
              <a:t>36</a:t>
            </a:r>
            <a:endParaRPr sz="3400" dirty="0">
              <a:latin typeface="Arial"/>
              <a:cs typeface="Arial"/>
            </a:endParaRPr>
          </a:p>
          <a:p>
            <a:pPr marL="63500">
              <a:spcBef>
                <a:spcPts val="1380"/>
              </a:spcBef>
              <a:buClr>
                <a:srgbClr val="A04F00"/>
              </a:buClr>
              <a:buSzPct val="50000"/>
              <a:tabLst>
                <a:tab pos="406400" algn="l"/>
              </a:tabLst>
            </a:pPr>
            <a:r>
              <a:rPr sz="3400" b="1" spc="-5" dirty="0">
                <a:latin typeface="Arial"/>
                <a:cs typeface="Arial"/>
              </a:rPr>
              <a:t>This</a:t>
            </a:r>
            <a:r>
              <a:rPr sz="3400" b="1" spc="-3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is</a:t>
            </a:r>
            <a:r>
              <a:rPr sz="3400" b="1" spc="-3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a</a:t>
            </a:r>
            <a:r>
              <a:rPr sz="3400" b="1" dirty="0">
                <a:solidFill>
                  <a:srgbClr val="CC66FF"/>
                </a:solidFill>
                <a:latin typeface="Arial"/>
                <a:cs typeface="Arial"/>
              </a:rPr>
              <a:t> </a:t>
            </a:r>
            <a:r>
              <a:rPr sz="3400" b="1" spc="-5" dirty="0">
                <a:solidFill>
                  <a:srgbClr val="CC66FF"/>
                </a:solidFill>
                <a:latin typeface="Arial"/>
                <a:cs typeface="Arial"/>
              </a:rPr>
              <a:t>right-tailed </a:t>
            </a:r>
            <a:r>
              <a:rPr sz="3400" b="1" spc="-10" dirty="0">
                <a:latin typeface="Arial"/>
                <a:cs typeface="Arial"/>
              </a:rPr>
              <a:t>test.</a:t>
            </a:r>
            <a:endParaRPr sz="3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703481"/>
      </p:ext>
    </p:extLst>
  </p:cSld>
  <p:clrMapOvr>
    <a:masterClrMapping/>
  </p:clrMapOvr>
  <p:transition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 336"/>
          <p:cNvSpPr txBox="1"/>
          <p:nvPr/>
        </p:nvSpPr>
        <p:spPr>
          <a:xfrm>
            <a:off x="9913619" y="6278879"/>
            <a:ext cx="2044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705600" y="4429760"/>
            <a:ext cx="1524000" cy="252633"/>
          </a:xfrm>
          <a:prstGeom prst="rect">
            <a:avLst/>
          </a:prstGeom>
          <a:solidFill>
            <a:srgbClr val="FFFFA6"/>
          </a:solidFill>
        </p:spPr>
        <p:txBody>
          <a:bodyPr vert="horz" wrap="square" lIns="0" tIns="36830" rIns="0" bIns="0" rtlCol="0">
            <a:spAutoFit/>
          </a:bodyPr>
          <a:lstStyle/>
          <a:p>
            <a:pPr marL="135255">
              <a:spcBef>
                <a:spcPts val="290"/>
              </a:spcBef>
            </a:pPr>
            <a:r>
              <a:rPr sz="1400" dirty="0">
                <a:latin typeface="Arial"/>
                <a:cs typeface="Arial"/>
              </a:rPr>
              <a:t>Do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reject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grpSp>
        <p:nvGrpSpPr>
          <p:cNvPr id="338" name="object 338"/>
          <p:cNvGrpSpPr/>
          <p:nvPr/>
        </p:nvGrpSpPr>
        <p:grpSpPr>
          <a:xfrm>
            <a:off x="2667000" y="2819400"/>
            <a:ext cx="7315200" cy="2514600"/>
            <a:chOff x="1143000" y="2819400"/>
            <a:chExt cx="7315200" cy="2514600"/>
          </a:xfrm>
        </p:grpSpPr>
        <p:sp>
          <p:nvSpPr>
            <p:cNvPr id="339" name="object 339"/>
            <p:cNvSpPr/>
            <p:nvPr/>
          </p:nvSpPr>
          <p:spPr>
            <a:xfrm>
              <a:off x="1143000" y="2819399"/>
              <a:ext cx="1447800" cy="2514600"/>
            </a:xfrm>
            <a:custGeom>
              <a:avLst/>
              <a:gdLst/>
              <a:ahLst/>
              <a:cxnLst/>
              <a:rect l="l" t="t" r="r" b="b"/>
              <a:pathLst>
                <a:path w="1447800" h="2514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45720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  <a:path w="1447800" h="2514600">
                  <a:moveTo>
                    <a:pt x="1447800" y="990600"/>
                  </a:moveTo>
                  <a:lnTo>
                    <a:pt x="76200" y="990600"/>
                  </a:lnTo>
                  <a:lnTo>
                    <a:pt x="76200" y="2514600"/>
                  </a:lnTo>
                  <a:lnTo>
                    <a:pt x="762000" y="2514600"/>
                  </a:lnTo>
                  <a:lnTo>
                    <a:pt x="1447800" y="2514600"/>
                  </a:lnTo>
                  <a:lnTo>
                    <a:pt x="1447800" y="99060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7467600" y="4419600"/>
              <a:ext cx="990600" cy="336550"/>
            </a:xfrm>
            <a:custGeom>
              <a:avLst/>
              <a:gdLst/>
              <a:ahLst/>
              <a:cxnLst/>
              <a:rect l="l" t="t" r="r" b="b"/>
              <a:pathLst>
                <a:path w="990600" h="336550">
                  <a:moveTo>
                    <a:pt x="0" y="0"/>
                  </a:moveTo>
                  <a:lnTo>
                    <a:pt x="990600" y="0"/>
                  </a:lnTo>
                  <a:lnTo>
                    <a:pt x="990600" y="336550"/>
                  </a:lnTo>
                  <a:lnTo>
                    <a:pt x="0" y="336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1" name="object 341"/>
          <p:cNvSpPr txBox="1"/>
          <p:nvPr/>
        </p:nvSpPr>
        <p:spPr>
          <a:xfrm>
            <a:off x="8966200" y="4453890"/>
            <a:ext cx="1041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4876800" y="4419600"/>
            <a:ext cx="990600" cy="336550"/>
          </a:xfrm>
          <a:custGeom>
            <a:avLst/>
            <a:gdLst/>
            <a:ahLst/>
            <a:cxnLst/>
            <a:rect l="l" t="t" r="r" b="b"/>
            <a:pathLst>
              <a:path w="990600" h="336550">
                <a:moveTo>
                  <a:pt x="0" y="0"/>
                </a:moveTo>
                <a:lnTo>
                  <a:pt x="990600" y="0"/>
                </a:lnTo>
                <a:lnTo>
                  <a:pt x="990600" y="336550"/>
                </a:lnTo>
                <a:lnTo>
                  <a:pt x="0" y="336550"/>
                </a:lnTo>
                <a:lnTo>
                  <a:pt x="0" y="0"/>
                </a:lnTo>
                <a:close/>
              </a:path>
            </a:pathLst>
          </a:custGeom>
          <a:solidFill>
            <a:srgbClr val="F9FD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 txBox="1"/>
          <p:nvPr/>
        </p:nvSpPr>
        <p:spPr>
          <a:xfrm>
            <a:off x="4974591" y="4453890"/>
            <a:ext cx="795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Reject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H</a:t>
            </a:r>
            <a:r>
              <a:rPr sz="1200" spc="7" baseline="-24305" dirty="0">
                <a:latin typeface="Arial"/>
                <a:cs typeface="Arial"/>
              </a:rPr>
              <a:t>0</a:t>
            </a:r>
            <a:endParaRPr sz="1200" baseline="-24305">
              <a:latin typeface="Arial"/>
              <a:cs typeface="Arial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4876800" y="2794000"/>
            <a:ext cx="5105400" cy="1409700"/>
            <a:chOff x="3352800" y="2794000"/>
            <a:chExt cx="5105400" cy="1409700"/>
          </a:xfrm>
        </p:grpSpPr>
        <p:sp>
          <p:nvSpPr>
            <p:cNvPr id="345" name="object 345"/>
            <p:cNvSpPr/>
            <p:nvPr/>
          </p:nvSpPr>
          <p:spPr>
            <a:xfrm>
              <a:off x="3505200" y="3962399"/>
              <a:ext cx="4728210" cy="228600"/>
            </a:xfrm>
            <a:custGeom>
              <a:avLst/>
              <a:gdLst/>
              <a:ahLst/>
              <a:cxnLst/>
              <a:rect l="l" t="t" r="r" b="b"/>
              <a:pathLst>
                <a:path w="4728209" h="228600">
                  <a:moveTo>
                    <a:pt x="833120" y="0"/>
                  </a:moveTo>
                  <a:lnTo>
                    <a:pt x="721360" y="59690"/>
                  </a:lnTo>
                  <a:lnTo>
                    <a:pt x="605790" y="81280"/>
                  </a:lnTo>
                  <a:lnTo>
                    <a:pt x="368300" y="142240"/>
                  </a:lnTo>
                  <a:lnTo>
                    <a:pt x="0" y="165100"/>
                  </a:lnTo>
                  <a:lnTo>
                    <a:pt x="12700" y="220980"/>
                  </a:lnTo>
                  <a:lnTo>
                    <a:pt x="12700" y="228600"/>
                  </a:lnTo>
                  <a:lnTo>
                    <a:pt x="833120" y="228600"/>
                  </a:lnTo>
                  <a:lnTo>
                    <a:pt x="833120" y="0"/>
                  </a:lnTo>
                  <a:close/>
                </a:path>
                <a:path w="4728209" h="228600">
                  <a:moveTo>
                    <a:pt x="4728210" y="165100"/>
                  </a:moveTo>
                  <a:lnTo>
                    <a:pt x="4354830" y="142240"/>
                  </a:lnTo>
                  <a:lnTo>
                    <a:pt x="4116070" y="81280"/>
                  </a:lnTo>
                  <a:lnTo>
                    <a:pt x="3999230" y="59690"/>
                  </a:lnTo>
                  <a:lnTo>
                    <a:pt x="3886200" y="0"/>
                  </a:lnTo>
                  <a:lnTo>
                    <a:pt x="3886200" y="228600"/>
                  </a:lnTo>
                  <a:lnTo>
                    <a:pt x="4715510" y="228600"/>
                  </a:lnTo>
                  <a:lnTo>
                    <a:pt x="4715510" y="220980"/>
                  </a:lnTo>
                  <a:lnTo>
                    <a:pt x="4728210" y="165100"/>
                  </a:lnTo>
                  <a:close/>
                </a:path>
              </a:pathLst>
            </a:custGeom>
            <a:solidFill>
              <a:srgbClr val="C2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580130" y="2793999"/>
              <a:ext cx="4575810" cy="1346200"/>
            </a:xfrm>
            <a:custGeom>
              <a:avLst/>
              <a:gdLst/>
              <a:ahLst/>
              <a:cxnLst/>
              <a:rect l="l" t="t" r="r" b="b"/>
              <a:pathLst>
                <a:path w="4575809" h="1346200">
                  <a:moveTo>
                    <a:pt x="4575810" y="1296670"/>
                  </a:moveTo>
                  <a:lnTo>
                    <a:pt x="4347172" y="1285367"/>
                  </a:lnTo>
                  <a:lnTo>
                    <a:pt x="4347210" y="1285240"/>
                  </a:lnTo>
                  <a:lnTo>
                    <a:pt x="4227830" y="1266190"/>
                  </a:lnTo>
                  <a:lnTo>
                    <a:pt x="4118495" y="1247559"/>
                  </a:lnTo>
                  <a:lnTo>
                    <a:pt x="4118610" y="1247140"/>
                  </a:lnTo>
                  <a:lnTo>
                    <a:pt x="4001554" y="1218501"/>
                  </a:lnTo>
                  <a:lnTo>
                    <a:pt x="4001770" y="1217930"/>
                  </a:lnTo>
                  <a:lnTo>
                    <a:pt x="3884549" y="1176782"/>
                  </a:lnTo>
                  <a:lnTo>
                    <a:pt x="3884930" y="1176020"/>
                  </a:lnTo>
                  <a:lnTo>
                    <a:pt x="3775049" y="1126083"/>
                  </a:lnTo>
                  <a:lnTo>
                    <a:pt x="3544087" y="980020"/>
                  </a:lnTo>
                  <a:lnTo>
                    <a:pt x="3310890" y="768350"/>
                  </a:lnTo>
                  <a:lnTo>
                    <a:pt x="3310369" y="768908"/>
                  </a:lnTo>
                  <a:lnTo>
                    <a:pt x="3081020" y="513080"/>
                  </a:lnTo>
                  <a:lnTo>
                    <a:pt x="2961640" y="383540"/>
                  </a:lnTo>
                  <a:lnTo>
                    <a:pt x="2842260" y="264160"/>
                  </a:lnTo>
                  <a:lnTo>
                    <a:pt x="2730500" y="157480"/>
                  </a:lnTo>
                  <a:lnTo>
                    <a:pt x="2726690" y="154940"/>
                  </a:lnTo>
                  <a:lnTo>
                    <a:pt x="2608580" y="73660"/>
                  </a:lnTo>
                  <a:lnTo>
                    <a:pt x="2607310" y="73660"/>
                  </a:lnTo>
                  <a:lnTo>
                    <a:pt x="2604770" y="71120"/>
                  </a:lnTo>
                  <a:lnTo>
                    <a:pt x="2489200" y="20320"/>
                  </a:lnTo>
                  <a:lnTo>
                    <a:pt x="2486660" y="19050"/>
                  </a:lnTo>
                  <a:lnTo>
                    <a:pt x="2482850" y="17780"/>
                  </a:lnTo>
                  <a:lnTo>
                    <a:pt x="2367280" y="0"/>
                  </a:lnTo>
                  <a:lnTo>
                    <a:pt x="2364105" y="21170"/>
                  </a:lnTo>
                  <a:lnTo>
                    <a:pt x="2360930" y="0"/>
                  </a:lnTo>
                  <a:lnTo>
                    <a:pt x="2233930" y="17780"/>
                  </a:lnTo>
                  <a:lnTo>
                    <a:pt x="2232660" y="17780"/>
                  </a:lnTo>
                  <a:lnTo>
                    <a:pt x="2227580" y="20320"/>
                  </a:lnTo>
                  <a:lnTo>
                    <a:pt x="2101850" y="71120"/>
                  </a:lnTo>
                  <a:lnTo>
                    <a:pt x="2100580" y="71120"/>
                  </a:lnTo>
                  <a:lnTo>
                    <a:pt x="2096770" y="73660"/>
                  </a:lnTo>
                  <a:lnTo>
                    <a:pt x="1978660" y="154940"/>
                  </a:lnTo>
                  <a:lnTo>
                    <a:pt x="1977390" y="156210"/>
                  </a:lnTo>
                  <a:lnTo>
                    <a:pt x="1993900" y="176530"/>
                  </a:lnTo>
                  <a:lnTo>
                    <a:pt x="1994598" y="177571"/>
                  </a:lnTo>
                  <a:lnTo>
                    <a:pt x="1977390" y="156210"/>
                  </a:lnTo>
                  <a:lnTo>
                    <a:pt x="1850390" y="262890"/>
                  </a:lnTo>
                  <a:lnTo>
                    <a:pt x="1849120" y="264160"/>
                  </a:lnTo>
                  <a:lnTo>
                    <a:pt x="1723390" y="383540"/>
                  </a:lnTo>
                  <a:lnTo>
                    <a:pt x="1722120" y="383540"/>
                  </a:lnTo>
                  <a:lnTo>
                    <a:pt x="1600200" y="511810"/>
                  </a:lnTo>
                  <a:lnTo>
                    <a:pt x="1352372" y="768502"/>
                  </a:lnTo>
                  <a:lnTo>
                    <a:pt x="1104900" y="979170"/>
                  </a:lnTo>
                  <a:lnTo>
                    <a:pt x="1105039" y="979360"/>
                  </a:lnTo>
                  <a:lnTo>
                    <a:pt x="866470" y="1124750"/>
                  </a:lnTo>
                  <a:lnTo>
                    <a:pt x="866140" y="1123950"/>
                  </a:lnTo>
                  <a:lnTo>
                    <a:pt x="741908" y="1175397"/>
                  </a:lnTo>
                  <a:lnTo>
                    <a:pt x="741680" y="1174750"/>
                  </a:lnTo>
                  <a:lnTo>
                    <a:pt x="615950" y="1217930"/>
                  </a:lnTo>
                  <a:lnTo>
                    <a:pt x="616153" y="1218488"/>
                  </a:lnTo>
                  <a:lnTo>
                    <a:pt x="497928" y="1246517"/>
                  </a:lnTo>
                  <a:lnTo>
                    <a:pt x="497840" y="1245870"/>
                  </a:lnTo>
                  <a:lnTo>
                    <a:pt x="370840" y="1266190"/>
                  </a:lnTo>
                  <a:lnTo>
                    <a:pt x="370865" y="1266380"/>
                  </a:lnTo>
                  <a:lnTo>
                    <a:pt x="246380" y="1285240"/>
                  </a:lnTo>
                  <a:lnTo>
                    <a:pt x="246380" y="1285367"/>
                  </a:lnTo>
                  <a:lnTo>
                    <a:pt x="0" y="1296670"/>
                  </a:lnTo>
                  <a:lnTo>
                    <a:pt x="2540" y="1346200"/>
                  </a:lnTo>
                  <a:lnTo>
                    <a:pt x="250190" y="1334770"/>
                  </a:lnTo>
                  <a:lnTo>
                    <a:pt x="252730" y="1334770"/>
                  </a:lnTo>
                  <a:lnTo>
                    <a:pt x="378460" y="1316990"/>
                  </a:lnTo>
                  <a:lnTo>
                    <a:pt x="379730" y="1316990"/>
                  </a:lnTo>
                  <a:lnTo>
                    <a:pt x="505460" y="1296670"/>
                  </a:lnTo>
                  <a:lnTo>
                    <a:pt x="506730" y="1296670"/>
                  </a:lnTo>
                  <a:lnTo>
                    <a:pt x="629920" y="1267460"/>
                  </a:lnTo>
                  <a:lnTo>
                    <a:pt x="632460" y="1266190"/>
                  </a:lnTo>
                  <a:lnTo>
                    <a:pt x="758190" y="1223010"/>
                  </a:lnTo>
                  <a:lnTo>
                    <a:pt x="759460" y="1223010"/>
                  </a:lnTo>
                  <a:lnTo>
                    <a:pt x="886460" y="1170940"/>
                  </a:lnTo>
                  <a:lnTo>
                    <a:pt x="889000" y="1169670"/>
                  </a:lnTo>
                  <a:lnTo>
                    <a:pt x="1134110" y="1021080"/>
                  </a:lnTo>
                  <a:lnTo>
                    <a:pt x="1137920" y="1018540"/>
                  </a:lnTo>
                  <a:lnTo>
                    <a:pt x="1385570" y="806450"/>
                  </a:lnTo>
                  <a:lnTo>
                    <a:pt x="1388110" y="805180"/>
                  </a:lnTo>
                  <a:lnTo>
                    <a:pt x="1637030" y="547370"/>
                  </a:lnTo>
                  <a:lnTo>
                    <a:pt x="1758950" y="419100"/>
                  </a:lnTo>
                  <a:lnTo>
                    <a:pt x="1758302" y="418515"/>
                  </a:lnTo>
                  <a:lnTo>
                    <a:pt x="1882813" y="301548"/>
                  </a:lnTo>
                  <a:lnTo>
                    <a:pt x="1883410" y="302260"/>
                  </a:lnTo>
                  <a:lnTo>
                    <a:pt x="2007781" y="196735"/>
                  </a:lnTo>
                  <a:lnTo>
                    <a:pt x="2124329" y="116713"/>
                  </a:lnTo>
                  <a:lnTo>
                    <a:pt x="2241778" y="68554"/>
                  </a:lnTo>
                  <a:lnTo>
                    <a:pt x="2363279" y="51371"/>
                  </a:lnTo>
                  <a:lnTo>
                    <a:pt x="2472867" y="68414"/>
                  </a:lnTo>
                  <a:lnTo>
                    <a:pt x="2582938" y="118008"/>
                  </a:lnTo>
                  <a:lnTo>
                    <a:pt x="2694965" y="194284"/>
                  </a:lnTo>
                  <a:lnTo>
                    <a:pt x="2806700" y="300990"/>
                  </a:lnTo>
                  <a:lnTo>
                    <a:pt x="2807309" y="300342"/>
                  </a:lnTo>
                  <a:lnTo>
                    <a:pt x="2924810" y="419100"/>
                  </a:lnTo>
                  <a:lnTo>
                    <a:pt x="3044190" y="547370"/>
                  </a:lnTo>
                  <a:lnTo>
                    <a:pt x="3274060" y="803910"/>
                  </a:lnTo>
                  <a:lnTo>
                    <a:pt x="3276600" y="806450"/>
                  </a:lnTo>
                  <a:lnTo>
                    <a:pt x="3510280" y="1017270"/>
                  </a:lnTo>
                  <a:lnTo>
                    <a:pt x="3514090" y="1021080"/>
                  </a:lnTo>
                  <a:lnTo>
                    <a:pt x="3747770" y="1169670"/>
                  </a:lnTo>
                  <a:lnTo>
                    <a:pt x="3751580" y="1170940"/>
                  </a:lnTo>
                  <a:lnTo>
                    <a:pt x="3863340" y="1223010"/>
                  </a:lnTo>
                  <a:lnTo>
                    <a:pt x="3865880" y="1223010"/>
                  </a:lnTo>
                  <a:lnTo>
                    <a:pt x="3983990" y="1266190"/>
                  </a:lnTo>
                  <a:lnTo>
                    <a:pt x="3986530" y="1266190"/>
                  </a:lnTo>
                  <a:lnTo>
                    <a:pt x="4105910" y="1295400"/>
                  </a:lnTo>
                  <a:lnTo>
                    <a:pt x="4107180" y="1296670"/>
                  </a:lnTo>
                  <a:lnTo>
                    <a:pt x="4220210" y="1316990"/>
                  </a:lnTo>
                  <a:lnTo>
                    <a:pt x="4338320" y="1334770"/>
                  </a:lnTo>
                  <a:lnTo>
                    <a:pt x="4340860" y="1334770"/>
                  </a:lnTo>
                  <a:lnTo>
                    <a:pt x="4572000" y="1346200"/>
                  </a:lnTo>
                  <a:lnTo>
                    <a:pt x="4573270" y="1322070"/>
                  </a:lnTo>
                  <a:lnTo>
                    <a:pt x="4575810" y="12966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352800" y="3653789"/>
              <a:ext cx="5105400" cy="549910"/>
            </a:xfrm>
            <a:custGeom>
              <a:avLst/>
              <a:gdLst/>
              <a:ahLst/>
              <a:cxnLst/>
              <a:rect l="l" t="t" r="r" b="b"/>
              <a:pathLst>
                <a:path w="5105400" h="549910">
                  <a:moveTo>
                    <a:pt x="647700" y="414020"/>
                  </a:moveTo>
                  <a:lnTo>
                    <a:pt x="232410" y="0"/>
                  </a:lnTo>
                  <a:lnTo>
                    <a:pt x="224790" y="7620"/>
                  </a:lnTo>
                  <a:lnTo>
                    <a:pt x="638810" y="422910"/>
                  </a:lnTo>
                  <a:lnTo>
                    <a:pt x="647700" y="414020"/>
                  </a:lnTo>
                  <a:close/>
                </a:path>
                <a:path w="5105400" h="549910">
                  <a:moveTo>
                    <a:pt x="685800" y="461010"/>
                  </a:moveTo>
                  <a:lnTo>
                    <a:pt x="659130" y="381000"/>
                  </a:lnTo>
                  <a:lnTo>
                    <a:pt x="654050" y="429260"/>
                  </a:lnTo>
                  <a:lnTo>
                    <a:pt x="605790" y="434340"/>
                  </a:lnTo>
                  <a:lnTo>
                    <a:pt x="685800" y="461010"/>
                  </a:lnTo>
                  <a:close/>
                </a:path>
                <a:path w="5105400" h="549910">
                  <a:moveTo>
                    <a:pt x="5105400" y="524510"/>
                  </a:moveTo>
                  <a:lnTo>
                    <a:pt x="0" y="524510"/>
                  </a:lnTo>
                  <a:lnTo>
                    <a:pt x="0" y="549910"/>
                  </a:lnTo>
                  <a:lnTo>
                    <a:pt x="5105400" y="549910"/>
                  </a:lnTo>
                  <a:lnTo>
                    <a:pt x="5105400" y="524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8" name="object 348"/>
          <p:cNvSpPr txBox="1"/>
          <p:nvPr/>
        </p:nvSpPr>
        <p:spPr>
          <a:xfrm>
            <a:off x="2358389" y="1858009"/>
            <a:ext cx="3237230" cy="82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There are </a:t>
            </a:r>
            <a:r>
              <a:rPr sz="2300" dirty="0">
                <a:latin typeface="Times New Roman"/>
                <a:cs typeface="Times New Roman"/>
              </a:rPr>
              <a:t>two </a:t>
            </a:r>
            <a:r>
              <a:rPr sz="2300" spc="-5" dirty="0">
                <a:latin typeface="Times New Roman"/>
                <a:cs typeface="Times New Roman"/>
              </a:rPr>
              <a:t>cutoff values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(</a:t>
            </a:r>
            <a:r>
              <a:rPr sz="2300" spc="-5" dirty="0">
                <a:solidFill>
                  <a:srgbClr val="BFBFBF"/>
                </a:solidFill>
                <a:latin typeface="Times New Roman"/>
                <a:cs typeface="Times New Roman"/>
              </a:rPr>
              <a:t>critical</a:t>
            </a:r>
            <a:r>
              <a:rPr sz="2300" spc="-10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BFBFBF"/>
                </a:solidFill>
                <a:latin typeface="Times New Roman"/>
                <a:cs typeface="Times New Roman"/>
              </a:rPr>
              <a:t>values</a:t>
            </a:r>
            <a:r>
              <a:rPr sz="2300" spc="-5" dirty="0">
                <a:latin typeface="Times New Roman"/>
                <a:cs typeface="Times New Roman"/>
              </a:rPr>
              <a:t>):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49" name="object 349"/>
          <p:cNvSpPr txBox="1"/>
          <p:nvPr/>
        </p:nvSpPr>
        <p:spPr>
          <a:xfrm>
            <a:off x="2650489" y="3403600"/>
            <a:ext cx="27051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00" spc="5" dirty="0">
                <a:latin typeface="Times New Roman"/>
                <a:cs typeface="Times New Roman"/>
              </a:rPr>
              <a:t>o</a:t>
            </a:r>
            <a:r>
              <a:rPr sz="230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50" name="object 350"/>
          <p:cNvSpPr txBox="1">
            <a:spLocks noGrp="1"/>
          </p:cNvSpPr>
          <p:nvPr>
            <p:ph type="title"/>
          </p:nvPr>
        </p:nvSpPr>
        <p:spPr>
          <a:xfrm>
            <a:off x="1611948" y="368322"/>
            <a:ext cx="3938904" cy="52065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Two</a:t>
            </a:r>
            <a:r>
              <a:rPr b="1" spc="-40" dirty="0"/>
              <a:t> </a:t>
            </a:r>
            <a:r>
              <a:rPr b="1" dirty="0"/>
              <a:t>Tailed</a:t>
            </a:r>
            <a:r>
              <a:rPr b="1" spc="-35" dirty="0"/>
              <a:t> </a:t>
            </a:r>
            <a:r>
              <a:rPr b="1" spc="-5" dirty="0"/>
              <a:t>Tests</a:t>
            </a:r>
          </a:p>
        </p:txBody>
      </p:sp>
      <p:sp>
        <p:nvSpPr>
          <p:cNvPr id="380" name="Slide Number Placeholder 379">
            <a:extLst>
              <a:ext uri="{FF2B5EF4-FFF2-40B4-BE49-F238E27FC236}">
                <a16:creationId xmlns:a16="http://schemas.microsoft.com/office/drawing/2014/main" id="{9B273EB3-0E40-4C16-AA1C-E92D3036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351" name="object 351"/>
          <p:cNvSpPr txBox="1"/>
          <p:nvPr/>
        </p:nvSpPr>
        <p:spPr>
          <a:xfrm>
            <a:off x="4801870" y="3232150"/>
            <a:ext cx="575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220" dirty="0">
                <a:latin typeface="Symbol"/>
                <a:cs typeface="Symbol"/>
              </a:rPr>
              <a:t></a:t>
            </a:r>
            <a:r>
              <a:rPr sz="2800" dirty="0">
                <a:latin typeface="Arial"/>
                <a:cs typeface="Arial"/>
              </a:rPr>
              <a:t>/2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52" name="object 352"/>
          <p:cNvGrpSpPr/>
          <p:nvPr/>
        </p:nvGrpSpPr>
        <p:grpSpPr>
          <a:xfrm>
            <a:off x="2895600" y="1747837"/>
            <a:ext cx="6019800" cy="2824480"/>
            <a:chOff x="1371600" y="1747837"/>
            <a:chExt cx="6019800" cy="2824480"/>
          </a:xfrm>
        </p:grpSpPr>
        <p:sp>
          <p:nvSpPr>
            <p:cNvPr id="353" name="object 353"/>
            <p:cNvSpPr/>
            <p:nvPr/>
          </p:nvSpPr>
          <p:spPr>
            <a:xfrm>
              <a:off x="5943600" y="2819400"/>
              <a:ext cx="0" cy="1367790"/>
            </a:xfrm>
            <a:custGeom>
              <a:avLst/>
              <a:gdLst/>
              <a:ahLst/>
              <a:cxnLst/>
              <a:rect l="l" t="t" r="r" b="b"/>
              <a:pathLst>
                <a:path h="1367789">
                  <a:moveTo>
                    <a:pt x="0" y="0"/>
                  </a:moveTo>
                  <a:lnTo>
                    <a:pt x="0" y="1367789"/>
                  </a:lnTo>
                </a:path>
              </a:pathLst>
            </a:custGeom>
            <a:ln w="10159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1371600" y="3953509"/>
              <a:ext cx="6019800" cy="618490"/>
            </a:xfrm>
            <a:custGeom>
              <a:avLst/>
              <a:gdLst/>
              <a:ahLst/>
              <a:cxnLst/>
              <a:rect l="l" t="t" r="r" b="b"/>
              <a:pathLst>
                <a:path w="6019800" h="618489">
                  <a:moveTo>
                    <a:pt x="152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2400" y="19050"/>
                  </a:lnTo>
                  <a:lnTo>
                    <a:pt x="152400" y="0"/>
                  </a:lnTo>
                  <a:close/>
                </a:path>
                <a:path w="6019800" h="618489">
                  <a:moveTo>
                    <a:pt x="6019800" y="466090"/>
                  </a:moveTo>
                  <a:lnTo>
                    <a:pt x="5944870" y="427990"/>
                  </a:lnTo>
                  <a:lnTo>
                    <a:pt x="5944870" y="457200"/>
                  </a:lnTo>
                  <a:lnTo>
                    <a:pt x="3048000" y="457200"/>
                  </a:lnTo>
                  <a:lnTo>
                    <a:pt x="3048000" y="427990"/>
                  </a:lnTo>
                  <a:lnTo>
                    <a:pt x="2981960" y="461010"/>
                  </a:lnTo>
                  <a:lnTo>
                    <a:pt x="2981960" y="313690"/>
                  </a:lnTo>
                  <a:lnTo>
                    <a:pt x="2962910" y="313690"/>
                  </a:lnTo>
                  <a:lnTo>
                    <a:pt x="2962910" y="461645"/>
                  </a:lnTo>
                  <a:lnTo>
                    <a:pt x="2895600" y="427990"/>
                  </a:lnTo>
                  <a:lnTo>
                    <a:pt x="2895600" y="457200"/>
                  </a:lnTo>
                  <a:lnTo>
                    <a:pt x="1905000" y="457200"/>
                  </a:lnTo>
                  <a:lnTo>
                    <a:pt x="1905000" y="427990"/>
                  </a:lnTo>
                  <a:lnTo>
                    <a:pt x="1828800" y="466090"/>
                  </a:lnTo>
                  <a:lnTo>
                    <a:pt x="1905000" y="504190"/>
                  </a:lnTo>
                  <a:lnTo>
                    <a:pt x="1905000" y="476250"/>
                  </a:lnTo>
                  <a:lnTo>
                    <a:pt x="2895600" y="476250"/>
                  </a:lnTo>
                  <a:lnTo>
                    <a:pt x="2895600" y="504190"/>
                  </a:lnTo>
                  <a:lnTo>
                    <a:pt x="2962910" y="470535"/>
                  </a:lnTo>
                  <a:lnTo>
                    <a:pt x="2962910" y="618490"/>
                  </a:lnTo>
                  <a:lnTo>
                    <a:pt x="2981960" y="618490"/>
                  </a:lnTo>
                  <a:lnTo>
                    <a:pt x="2981960" y="471170"/>
                  </a:lnTo>
                  <a:lnTo>
                    <a:pt x="3048000" y="504190"/>
                  </a:lnTo>
                  <a:lnTo>
                    <a:pt x="3048000" y="476250"/>
                  </a:lnTo>
                  <a:lnTo>
                    <a:pt x="5944870" y="476250"/>
                  </a:lnTo>
                  <a:lnTo>
                    <a:pt x="5944870" y="504190"/>
                  </a:lnTo>
                  <a:lnTo>
                    <a:pt x="6019800" y="466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181600" y="1752600"/>
              <a:ext cx="1524000" cy="1405890"/>
            </a:xfrm>
            <a:custGeom>
              <a:avLst/>
              <a:gdLst/>
              <a:ahLst/>
              <a:cxnLst/>
              <a:rect l="l" t="t" r="r" b="b"/>
              <a:pathLst>
                <a:path w="1524000" h="1405889">
                  <a:moveTo>
                    <a:pt x="762000" y="1405889"/>
                  </a:moveTo>
                  <a:lnTo>
                    <a:pt x="0" y="1405889"/>
                  </a:lnTo>
                  <a:lnTo>
                    <a:pt x="0" y="0"/>
                  </a:lnTo>
                  <a:lnTo>
                    <a:pt x="1524000" y="0"/>
                  </a:lnTo>
                  <a:lnTo>
                    <a:pt x="1524000" y="1405889"/>
                  </a:lnTo>
                  <a:lnTo>
                    <a:pt x="762000" y="1405889"/>
                  </a:lnTo>
                  <a:close/>
                </a:path>
              </a:pathLst>
            </a:custGeom>
            <a:ln w="9344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6" name="object 356"/>
          <p:cNvSpPr txBox="1"/>
          <p:nvPr/>
        </p:nvSpPr>
        <p:spPr>
          <a:xfrm>
            <a:off x="5745479" y="4669790"/>
            <a:ext cx="485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spcBef>
                <a:spcPts val="100"/>
              </a:spcBef>
            </a:pPr>
            <a:r>
              <a:rPr sz="3000" spc="-765" baseline="13888" dirty="0">
                <a:latin typeface="Arial"/>
                <a:cs typeface="Arial"/>
              </a:rPr>
              <a:t>-</a:t>
            </a: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15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spc="-247" baseline="13888" dirty="0">
                <a:latin typeface="Arial"/>
                <a:cs typeface="Arial"/>
              </a:rPr>
              <a:t>z</a:t>
            </a:r>
            <a:r>
              <a:rPr sz="1150" spc="-180" dirty="0">
                <a:latin typeface="Arial"/>
                <a:cs typeface="Arial"/>
              </a:rPr>
              <a:t>α/</a:t>
            </a:r>
            <a:r>
              <a:rPr sz="1150" spc="-17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5800090" y="50317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2667000" y="2819400"/>
            <a:ext cx="914400" cy="493724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167640">
              <a:spcBef>
                <a:spcPts val="969"/>
              </a:spcBef>
            </a:pPr>
            <a:r>
              <a:rPr sz="3600" baseline="13888" dirty="0">
                <a:latin typeface="Arial"/>
                <a:cs typeface="Arial"/>
              </a:rPr>
              <a:t>±</a:t>
            </a:r>
            <a:r>
              <a:rPr sz="3600" spc="-67" baseline="13888" dirty="0">
                <a:latin typeface="Arial"/>
                <a:cs typeface="Arial"/>
              </a:rPr>
              <a:t> </a:t>
            </a:r>
            <a:r>
              <a:rPr sz="3600" spc="-7" baseline="13888" dirty="0">
                <a:latin typeface="Arial"/>
                <a:cs typeface="Arial"/>
              </a:rPr>
              <a:t>z</a:t>
            </a:r>
            <a:r>
              <a:rPr sz="1400" spc="-5" dirty="0">
                <a:latin typeface="Arial"/>
                <a:cs typeface="Arial"/>
              </a:rPr>
              <a:t>α/2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353300" y="4682490"/>
            <a:ext cx="304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3810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μ</a:t>
            </a:r>
            <a:r>
              <a:rPr sz="1725" baseline="-24154" dirty="0">
                <a:latin typeface="Arial"/>
                <a:cs typeface="Arial"/>
              </a:rPr>
              <a:t>0</a:t>
            </a:r>
            <a:endParaRPr sz="1725" baseline="-24154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6757671" y="1734819"/>
            <a:ext cx="2581910" cy="94641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>
              <a:spcBef>
                <a:spcPts val="820"/>
              </a:spcBef>
            </a:pP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0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8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4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=</a:t>
            </a:r>
            <a:r>
              <a:rPr sz="2400" b="1" spc="-15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lang="en-GB" sz="2400" b="1" spc="-15" dirty="0">
                <a:solidFill>
                  <a:srgbClr val="007F00"/>
                </a:solidFill>
                <a:latin typeface="Arial"/>
                <a:cs typeface="Arial"/>
              </a:rPr>
              <a:t>3</a:t>
            </a:r>
          </a:p>
          <a:p>
            <a:pPr marL="38100">
              <a:spcBef>
                <a:spcPts val="820"/>
              </a:spcBef>
            </a:pPr>
            <a:r>
              <a:rPr sz="2400" b="1" i="1" spc="-5" dirty="0">
                <a:solidFill>
                  <a:srgbClr val="007F00"/>
                </a:solidFill>
                <a:latin typeface="Arial"/>
                <a:cs typeface="Arial"/>
              </a:rPr>
              <a:t>H</a:t>
            </a:r>
            <a:r>
              <a:rPr sz="2100" b="1" spc="-7" baseline="-23809" dirty="0">
                <a:solidFill>
                  <a:srgbClr val="007F00"/>
                </a:solidFill>
                <a:latin typeface="Arial"/>
                <a:cs typeface="Arial"/>
              </a:rPr>
              <a:t>A</a:t>
            </a:r>
            <a:r>
              <a:rPr sz="2400" b="1" spc="-5" dirty="0">
                <a:solidFill>
                  <a:srgbClr val="007F00"/>
                </a:solidFill>
                <a:latin typeface="Arial"/>
                <a:cs typeface="Arial"/>
              </a:rPr>
              <a:t>:</a:t>
            </a:r>
            <a:r>
              <a:rPr sz="2400" b="1" spc="-10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F00"/>
                </a:solidFill>
                <a:latin typeface="Arial"/>
                <a:cs typeface="Arial"/>
              </a:rPr>
              <a:t>μ</a:t>
            </a:r>
            <a:r>
              <a:rPr sz="2400" b="1" spc="-3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7F00"/>
                </a:solidFill>
                <a:latin typeface="Symbol"/>
                <a:cs typeface="Symbol"/>
              </a:rPr>
              <a:t></a:t>
            </a:r>
            <a:r>
              <a:rPr lang="en-GB" sz="2400" dirty="0">
                <a:solidFill>
                  <a:srgbClr val="007F00"/>
                </a:solidFill>
                <a:latin typeface="Symbol"/>
                <a:cs typeface="Symbol"/>
              </a:rPr>
              <a:t>3</a:t>
            </a:r>
            <a:endParaRPr sz="2400" dirty="0">
              <a:latin typeface="Symbol"/>
              <a:cs typeface="Symbo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8811259" y="460629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8826500" y="4776470"/>
            <a:ext cx="346710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1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α</a:t>
            </a:r>
            <a:r>
              <a:rPr sz="1150" spc="-5" dirty="0">
                <a:latin typeface="Arial"/>
                <a:cs typeface="Arial"/>
              </a:rPr>
              <a:t>/</a:t>
            </a:r>
            <a:r>
              <a:rPr sz="1150" spc="5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8849359" y="5031740"/>
            <a:ext cx="152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65" name="object 365"/>
          <p:cNvGrpSpPr/>
          <p:nvPr/>
        </p:nvGrpSpPr>
        <p:grpSpPr>
          <a:xfrm>
            <a:off x="6715126" y="3653791"/>
            <a:ext cx="3343275" cy="2950845"/>
            <a:chOff x="5191125" y="3653790"/>
            <a:chExt cx="3343275" cy="2950845"/>
          </a:xfrm>
        </p:grpSpPr>
        <p:sp>
          <p:nvSpPr>
            <p:cNvPr id="366" name="object 366"/>
            <p:cNvSpPr/>
            <p:nvPr/>
          </p:nvSpPr>
          <p:spPr>
            <a:xfrm>
              <a:off x="7382510" y="3653790"/>
              <a:ext cx="1151890" cy="918210"/>
            </a:xfrm>
            <a:custGeom>
              <a:avLst/>
              <a:gdLst/>
              <a:ahLst/>
              <a:cxnLst/>
              <a:rect l="l" t="t" r="r" b="b"/>
              <a:pathLst>
                <a:path w="1151890" h="918210">
                  <a:moveTo>
                    <a:pt x="234950" y="419100"/>
                  </a:moveTo>
                  <a:lnTo>
                    <a:pt x="186690" y="422910"/>
                  </a:lnTo>
                  <a:lnTo>
                    <a:pt x="171450" y="377190"/>
                  </a:lnTo>
                  <a:lnTo>
                    <a:pt x="161290" y="461010"/>
                  </a:lnTo>
                  <a:lnTo>
                    <a:pt x="234950" y="419100"/>
                  </a:lnTo>
                  <a:close/>
                </a:path>
                <a:path w="1151890" h="918210">
                  <a:moveTo>
                    <a:pt x="471170" y="7620"/>
                  </a:moveTo>
                  <a:lnTo>
                    <a:pt x="461010" y="0"/>
                  </a:lnTo>
                  <a:lnTo>
                    <a:pt x="189230" y="407670"/>
                  </a:lnTo>
                  <a:lnTo>
                    <a:pt x="199390" y="414020"/>
                  </a:lnTo>
                  <a:lnTo>
                    <a:pt x="471170" y="7620"/>
                  </a:lnTo>
                  <a:close/>
                </a:path>
                <a:path w="1151890" h="918210">
                  <a:moveTo>
                    <a:pt x="1151890" y="765810"/>
                  </a:moveTo>
                  <a:lnTo>
                    <a:pt x="1076960" y="727710"/>
                  </a:lnTo>
                  <a:lnTo>
                    <a:pt x="1076960" y="756920"/>
                  </a:lnTo>
                  <a:lnTo>
                    <a:pt x="85090" y="756920"/>
                  </a:lnTo>
                  <a:lnTo>
                    <a:pt x="85090" y="727710"/>
                  </a:lnTo>
                  <a:lnTo>
                    <a:pt x="19050" y="760730"/>
                  </a:lnTo>
                  <a:lnTo>
                    <a:pt x="19050" y="613410"/>
                  </a:lnTo>
                  <a:lnTo>
                    <a:pt x="0" y="613410"/>
                  </a:lnTo>
                  <a:lnTo>
                    <a:pt x="0" y="918210"/>
                  </a:lnTo>
                  <a:lnTo>
                    <a:pt x="19050" y="918210"/>
                  </a:lnTo>
                  <a:lnTo>
                    <a:pt x="19050" y="770890"/>
                  </a:lnTo>
                  <a:lnTo>
                    <a:pt x="85090" y="803910"/>
                  </a:lnTo>
                  <a:lnTo>
                    <a:pt x="85090" y="775970"/>
                  </a:lnTo>
                  <a:lnTo>
                    <a:pt x="1076960" y="775970"/>
                  </a:lnTo>
                  <a:lnTo>
                    <a:pt x="1076960" y="803910"/>
                  </a:lnTo>
                  <a:lnTo>
                    <a:pt x="1151890" y="765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198110" y="5995670"/>
              <a:ext cx="1901189" cy="504190"/>
            </a:xfrm>
            <a:custGeom>
              <a:avLst/>
              <a:gdLst/>
              <a:ahLst/>
              <a:cxnLst/>
              <a:rect l="l" t="t" r="r" b="b"/>
              <a:pathLst>
                <a:path w="1901190" h="504189">
                  <a:moveTo>
                    <a:pt x="0" y="0"/>
                  </a:moveTo>
                  <a:lnTo>
                    <a:pt x="156210" y="0"/>
                  </a:lnTo>
                </a:path>
                <a:path w="1901190" h="504189">
                  <a:moveTo>
                    <a:pt x="1860549" y="504189"/>
                  </a:moveTo>
                  <a:lnTo>
                    <a:pt x="1901189" y="480059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7099300" y="6482080"/>
              <a:ext cx="59690" cy="109220"/>
            </a:xfrm>
            <a:custGeom>
              <a:avLst/>
              <a:gdLst/>
              <a:ahLst/>
              <a:cxnLst/>
              <a:rect l="l" t="t" r="r" b="b"/>
              <a:pathLst>
                <a:path w="59690" h="109220">
                  <a:moveTo>
                    <a:pt x="0" y="0"/>
                  </a:moveTo>
                  <a:lnTo>
                    <a:pt x="59690" y="109220"/>
                  </a:lnTo>
                </a:path>
              </a:pathLst>
            </a:custGeom>
            <a:ln w="26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7024370" y="6219190"/>
              <a:ext cx="439420" cy="372110"/>
            </a:xfrm>
            <a:custGeom>
              <a:avLst/>
              <a:gdLst/>
              <a:ahLst/>
              <a:cxnLst/>
              <a:rect l="l" t="t" r="r" b="b"/>
              <a:pathLst>
                <a:path w="439420" h="372109">
                  <a:moveTo>
                    <a:pt x="140970" y="372110"/>
                  </a:moveTo>
                  <a:lnTo>
                    <a:pt x="219709" y="46990"/>
                  </a:lnTo>
                </a:path>
                <a:path w="439420" h="372109">
                  <a:moveTo>
                    <a:pt x="219709" y="46990"/>
                  </a:moveTo>
                  <a:lnTo>
                    <a:pt x="412750" y="46990"/>
                  </a:lnTo>
                </a:path>
                <a:path w="439420" h="372109">
                  <a:moveTo>
                    <a:pt x="0" y="0"/>
                  </a:moveTo>
                  <a:lnTo>
                    <a:pt x="439420" y="0"/>
                  </a:lnTo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0" name="object 370"/>
          <p:cNvSpPr txBox="1"/>
          <p:nvPr/>
        </p:nvSpPr>
        <p:spPr>
          <a:xfrm>
            <a:off x="8760459" y="6244590"/>
            <a:ext cx="20447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1" name="object 371"/>
          <p:cNvSpPr txBox="1"/>
          <p:nvPr/>
        </p:nvSpPr>
        <p:spPr>
          <a:xfrm>
            <a:off x="8649969" y="5763259"/>
            <a:ext cx="224154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5" dirty="0">
                <a:latin typeface="Arial"/>
                <a:cs typeface="Arial"/>
              </a:rPr>
              <a:t>σ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2" name="object 372"/>
          <p:cNvSpPr txBox="1"/>
          <p:nvPr/>
        </p:nvSpPr>
        <p:spPr>
          <a:xfrm>
            <a:off x="8178801" y="6179821"/>
            <a:ext cx="30289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450" spc="30" dirty="0">
                <a:latin typeface="Symbol"/>
                <a:cs typeface="Symbol"/>
              </a:rPr>
              <a:t></a:t>
            </a:r>
            <a:r>
              <a:rPr sz="1450" spc="10" dirty="0">
                <a:latin typeface="Arial"/>
                <a:cs typeface="Arial"/>
              </a:rPr>
              <a:t>/2</a:t>
            </a:r>
            <a:endParaRPr sz="1450">
              <a:latin typeface="Arial"/>
              <a:cs typeface="Arial"/>
            </a:endParaRPr>
          </a:p>
        </p:txBody>
      </p:sp>
      <p:sp>
        <p:nvSpPr>
          <p:cNvPr id="373" name="object 373"/>
          <p:cNvSpPr txBox="1"/>
          <p:nvPr/>
        </p:nvSpPr>
        <p:spPr>
          <a:xfrm>
            <a:off x="6709409" y="5966459"/>
            <a:ext cx="148209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500" spc="165" dirty="0">
                <a:latin typeface="Arial"/>
                <a:cs typeface="Arial"/>
              </a:rPr>
              <a:t>x</a:t>
            </a:r>
            <a:r>
              <a:rPr sz="2175" spc="30" baseline="-3831" dirty="0">
                <a:latin typeface="Symbol"/>
                <a:cs typeface="Symbol"/>
              </a:rPr>
              <a:t></a:t>
            </a:r>
            <a:r>
              <a:rPr sz="2175" spc="15" baseline="-3831" dirty="0">
                <a:latin typeface="Arial"/>
                <a:cs typeface="Arial"/>
              </a:rPr>
              <a:t>/2</a:t>
            </a:r>
            <a:r>
              <a:rPr sz="2175" baseline="-3831" dirty="0">
                <a:latin typeface="Arial"/>
                <a:cs typeface="Arial"/>
              </a:rPr>
              <a:t> </a:t>
            </a:r>
            <a:r>
              <a:rPr sz="2175" spc="150" baseline="-3831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</a:t>
            </a:r>
            <a:r>
              <a:rPr sz="2500" spc="-114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μ</a:t>
            </a:r>
            <a:r>
              <a:rPr sz="2500" spc="-295" dirty="0">
                <a:latin typeface="Arial"/>
                <a:cs typeface="Arial"/>
              </a:rPr>
              <a:t> </a:t>
            </a:r>
            <a:r>
              <a:rPr sz="2500" spc="15" dirty="0">
                <a:latin typeface="Symbol"/>
                <a:cs typeface="Symbol"/>
              </a:rPr>
              <a:t>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Arial"/>
                <a:cs typeface="Arial"/>
              </a:rPr>
              <a:t>z</a:t>
            </a:r>
            <a:endParaRPr sz="2500">
              <a:latin typeface="Arial"/>
              <a:cs typeface="Arial"/>
            </a:endParaRPr>
          </a:p>
        </p:txBody>
      </p:sp>
      <p:sp>
        <p:nvSpPr>
          <p:cNvPr id="374" name="object 374"/>
          <p:cNvSpPr txBox="1"/>
          <p:nvPr/>
        </p:nvSpPr>
        <p:spPr>
          <a:xfrm>
            <a:off x="2743200" y="3810001"/>
            <a:ext cx="1371600" cy="1283685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142240">
              <a:lnSpc>
                <a:spcPts val="2340"/>
              </a:lnSpc>
              <a:spcBef>
                <a:spcPts val="1570"/>
              </a:spcBef>
            </a:pPr>
            <a:r>
              <a:rPr sz="3600" spc="-15" baseline="13888" dirty="0">
                <a:latin typeface="Arial"/>
                <a:cs typeface="Arial"/>
              </a:rPr>
              <a:t>x</a:t>
            </a:r>
            <a:r>
              <a:rPr sz="1400" spc="-10" dirty="0">
                <a:latin typeface="Arial"/>
                <a:cs typeface="Arial"/>
              </a:rPr>
              <a:t>α/2</a:t>
            </a:r>
            <a:endParaRPr sz="1400">
              <a:latin typeface="Arial"/>
              <a:cs typeface="Arial"/>
            </a:endParaRPr>
          </a:p>
          <a:p>
            <a:pPr marL="622300">
              <a:lnSpc>
                <a:spcPts val="1380"/>
              </a:lnSpc>
            </a:pPr>
            <a:r>
              <a:rPr sz="1600" spc="-5" dirty="0">
                <a:latin typeface="Arial"/>
                <a:cs typeface="Arial"/>
              </a:rPr>
              <a:t>Lower</a:t>
            </a:r>
            <a:endParaRPr sz="16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50">
              <a:latin typeface="Arial"/>
              <a:cs typeface="Arial"/>
            </a:endParaRPr>
          </a:p>
          <a:p>
            <a:pPr marL="142240"/>
            <a:r>
              <a:rPr sz="3600" spc="-15" baseline="30092" dirty="0">
                <a:latin typeface="Arial"/>
                <a:cs typeface="Arial"/>
              </a:rPr>
              <a:t>x</a:t>
            </a:r>
            <a:r>
              <a:rPr sz="2100" spc="-15" baseline="27777" dirty="0">
                <a:latin typeface="Arial"/>
                <a:cs typeface="Arial"/>
              </a:rPr>
              <a:t>α/2</a:t>
            </a:r>
            <a:r>
              <a:rPr sz="2100" spc="247" baseline="27777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5" name="object 375"/>
          <p:cNvSpPr/>
          <p:nvPr/>
        </p:nvSpPr>
        <p:spPr>
          <a:xfrm>
            <a:off x="2895600" y="4563109"/>
            <a:ext cx="152400" cy="19050"/>
          </a:xfrm>
          <a:custGeom>
            <a:avLst/>
            <a:gdLst/>
            <a:ahLst/>
            <a:cxnLst/>
            <a:rect l="l" t="t" r="r" b="b"/>
            <a:pathLst>
              <a:path w="152400" h="19050">
                <a:moveTo>
                  <a:pt x="152400" y="0"/>
                </a:moveTo>
                <a:lnTo>
                  <a:pt x="0" y="0"/>
                </a:lnTo>
                <a:lnTo>
                  <a:pt x="0" y="19050"/>
                </a:lnTo>
                <a:lnTo>
                  <a:pt x="152400" y="1905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 txBox="1"/>
          <p:nvPr/>
        </p:nvSpPr>
        <p:spPr>
          <a:xfrm>
            <a:off x="5902960" y="5260340"/>
            <a:ext cx="8731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baseline="43478" dirty="0">
                <a:latin typeface="Arial"/>
                <a:cs typeface="Arial"/>
              </a:rPr>
              <a:t>α/2</a:t>
            </a:r>
            <a:r>
              <a:rPr sz="1725" spc="-120" baseline="43478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Lower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8950959" y="5260340"/>
            <a:ext cx="8743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1725" baseline="43478" dirty="0">
                <a:latin typeface="Arial"/>
                <a:cs typeface="Arial"/>
              </a:rPr>
              <a:t>α/2</a:t>
            </a:r>
            <a:r>
              <a:rPr sz="1725" spc="-104" baseline="43478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8" name="object 378"/>
          <p:cNvSpPr/>
          <p:nvPr/>
        </p:nvSpPr>
        <p:spPr>
          <a:xfrm>
            <a:off x="6477000" y="5410200"/>
            <a:ext cx="2514600" cy="387350"/>
          </a:xfrm>
          <a:custGeom>
            <a:avLst/>
            <a:gdLst/>
            <a:ahLst/>
            <a:cxnLst/>
            <a:rect l="l" t="t" r="r" b="b"/>
            <a:pathLst>
              <a:path w="2514600" h="387350">
                <a:moveTo>
                  <a:pt x="311150" y="373380"/>
                </a:moveTo>
                <a:lnTo>
                  <a:pt x="60325" y="122555"/>
                </a:lnTo>
                <a:lnTo>
                  <a:pt x="80010" y="102870"/>
                </a:lnTo>
                <a:lnTo>
                  <a:pt x="0" y="76200"/>
                </a:lnTo>
                <a:lnTo>
                  <a:pt x="26670" y="156210"/>
                </a:lnTo>
                <a:lnTo>
                  <a:pt x="46355" y="136525"/>
                </a:lnTo>
                <a:lnTo>
                  <a:pt x="297180" y="387350"/>
                </a:lnTo>
                <a:lnTo>
                  <a:pt x="311150" y="373380"/>
                </a:lnTo>
                <a:close/>
              </a:path>
              <a:path w="2514600" h="387350">
                <a:moveTo>
                  <a:pt x="2514600" y="0"/>
                </a:moveTo>
                <a:lnTo>
                  <a:pt x="2443480" y="44450"/>
                </a:lnTo>
                <a:lnTo>
                  <a:pt x="2467292" y="58940"/>
                </a:lnTo>
                <a:lnTo>
                  <a:pt x="2277110" y="375920"/>
                </a:lnTo>
                <a:lnTo>
                  <a:pt x="2293620" y="386080"/>
                </a:lnTo>
                <a:lnTo>
                  <a:pt x="2483866" y="69011"/>
                </a:lnTo>
                <a:lnTo>
                  <a:pt x="2508250" y="8382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 txBox="1"/>
          <p:nvPr/>
        </p:nvSpPr>
        <p:spPr>
          <a:xfrm>
            <a:off x="9373869" y="3232150"/>
            <a:ext cx="575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220" dirty="0">
                <a:latin typeface="Symbol"/>
                <a:cs typeface="Symbol"/>
              </a:rPr>
              <a:t></a:t>
            </a:r>
            <a:r>
              <a:rPr sz="2800" dirty="0">
                <a:latin typeface="Arial"/>
                <a:cs typeface="Arial"/>
              </a:rPr>
              <a:t>/2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96181"/>
            <a:ext cx="90678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927100" marR="5080" indent="-9144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b="1" spc="-5" dirty="0"/>
              <a:t>Hypothesis Testing </a:t>
            </a:r>
            <a:r>
              <a:rPr b="1" dirty="0"/>
              <a:t>- </a:t>
            </a:r>
            <a:r>
              <a:rPr b="1" spc="-885" dirty="0"/>
              <a:t> </a:t>
            </a:r>
            <a:r>
              <a:rPr b="1" spc="-5" dirty="0">
                <a:solidFill>
                  <a:srgbClr val="BC5D00"/>
                </a:solidFill>
              </a:rPr>
              <a:t>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549FB-1A48-4AB2-ABD3-3ABBC7EC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2660650" y="1045822"/>
            <a:ext cx="7092950" cy="499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medical researcher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interested </a:t>
            </a:r>
            <a:r>
              <a:rPr sz="2400" b="1" dirty="0">
                <a:latin typeface="Arial"/>
                <a:cs typeface="Arial"/>
              </a:rPr>
              <a:t>in 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finding </a:t>
            </a:r>
            <a:r>
              <a:rPr sz="2400" b="1" spc="-10" dirty="0">
                <a:latin typeface="Arial"/>
                <a:cs typeface="Arial"/>
              </a:rPr>
              <a:t>out </a:t>
            </a:r>
            <a:r>
              <a:rPr sz="2400" b="1" spc="-5" dirty="0">
                <a:latin typeface="Arial"/>
                <a:cs typeface="Arial"/>
              </a:rPr>
              <a:t>whether </a:t>
            </a: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10" dirty="0">
                <a:latin typeface="Arial"/>
                <a:cs typeface="Arial"/>
              </a:rPr>
              <a:t>new </a:t>
            </a:r>
            <a:r>
              <a:rPr sz="2400" b="1" spc="-5" dirty="0">
                <a:latin typeface="Arial"/>
                <a:cs typeface="Arial"/>
              </a:rPr>
              <a:t>medication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will have any </a:t>
            </a:r>
            <a:r>
              <a:rPr sz="2400" b="1" spc="-10" dirty="0">
                <a:latin typeface="Arial"/>
                <a:cs typeface="Arial"/>
              </a:rPr>
              <a:t>undesirable </a:t>
            </a:r>
            <a:r>
              <a:rPr sz="2400" b="1" spc="-5" dirty="0">
                <a:latin typeface="Arial"/>
                <a:cs typeface="Arial"/>
              </a:rPr>
              <a:t>side effects.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5" dirty="0">
                <a:latin typeface="Arial"/>
                <a:cs typeface="Arial"/>
              </a:rPr>
              <a:t>researcher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particularly </a:t>
            </a:r>
            <a:r>
              <a:rPr sz="2400" b="1" spc="-10" dirty="0">
                <a:latin typeface="Arial"/>
                <a:cs typeface="Arial"/>
              </a:rPr>
              <a:t>concerned </a:t>
            </a:r>
            <a:r>
              <a:rPr sz="2400" b="1" spc="-7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with </a:t>
            </a:r>
            <a:r>
              <a:rPr sz="2400" b="1" spc="-5" dirty="0">
                <a:latin typeface="Arial"/>
                <a:cs typeface="Arial"/>
              </a:rPr>
              <a:t>the pulse rate of the patients who 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take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the medication.</a:t>
            </a:r>
            <a:endParaRPr lang="en-GB" sz="2400" b="1" spc="-5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GB" sz="2400" b="1" dirty="0">
                <a:latin typeface="Arial"/>
                <a:cs typeface="Arial"/>
              </a:rPr>
              <a:t>What </a:t>
            </a:r>
            <a:r>
              <a:rPr lang="en-GB" sz="2400" b="1" spc="-5" dirty="0">
                <a:latin typeface="Arial"/>
                <a:cs typeface="Arial"/>
              </a:rPr>
              <a:t>are the </a:t>
            </a:r>
            <a:r>
              <a:rPr lang="en-GB" sz="2400" b="1" spc="-10" dirty="0">
                <a:latin typeface="Arial"/>
                <a:cs typeface="Arial"/>
              </a:rPr>
              <a:t>hypotheses </a:t>
            </a:r>
            <a:r>
              <a:rPr lang="en-GB" sz="2400" b="1" dirty="0">
                <a:latin typeface="Arial"/>
                <a:cs typeface="Arial"/>
              </a:rPr>
              <a:t>to </a:t>
            </a:r>
            <a:r>
              <a:rPr lang="en-GB" sz="2400" b="1" spc="-5" dirty="0">
                <a:latin typeface="Arial"/>
                <a:cs typeface="Arial"/>
              </a:rPr>
              <a:t>test whether </a:t>
            </a:r>
            <a:r>
              <a:rPr lang="en-GB" sz="2400" b="1" spc="-76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the pulse rate </a:t>
            </a:r>
            <a:r>
              <a:rPr lang="en-GB" sz="2400" b="1" dirty="0">
                <a:latin typeface="Arial"/>
                <a:cs typeface="Arial"/>
              </a:rPr>
              <a:t>will </a:t>
            </a:r>
            <a:r>
              <a:rPr lang="en-GB" sz="2400" b="1" spc="-5" dirty="0">
                <a:latin typeface="Arial"/>
                <a:cs typeface="Arial"/>
              </a:rPr>
              <a:t>be different from the </a:t>
            </a:r>
            <a:r>
              <a:rPr lang="en-GB" sz="2400" b="1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mean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pulse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rate</a:t>
            </a:r>
            <a:r>
              <a:rPr lang="en-GB" sz="2400" b="1" spc="-1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of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5" dirty="0">
                <a:latin typeface="Arial"/>
                <a:cs typeface="Arial"/>
              </a:rPr>
              <a:t>82</a:t>
            </a:r>
            <a:r>
              <a:rPr lang="en-GB" sz="2400" b="1" spc="-20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beats </a:t>
            </a:r>
            <a:r>
              <a:rPr lang="en-GB" sz="2400" b="1" spc="-10" dirty="0">
                <a:latin typeface="Arial"/>
                <a:cs typeface="Arial"/>
              </a:rPr>
              <a:t>per</a:t>
            </a:r>
            <a:r>
              <a:rPr lang="en-GB" sz="2400" b="1" spc="-15" dirty="0">
                <a:latin typeface="Arial"/>
                <a:cs typeface="Arial"/>
              </a:rPr>
              <a:t> </a:t>
            </a:r>
            <a:r>
              <a:rPr lang="en-GB" sz="2400" b="1" spc="-5" dirty="0">
                <a:latin typeface="Arial"/>
                <a:cs typeface="Arial"/>
              </a:rPr>
              <a:t>minute?</a:t>
            </a:r>
          </a:p>
          <a:p>
            <a:pPr marL="406400" indent="-342900">
              <a:spcBef>
                <a:spcPts val="1555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  <a:tab pos="1492885" algn="l"/>
                <a:tab pos="2944495" algn="l"/>
                <a:tab pos="4031615" algn="l"/>
              </a:tabLst>
            </a:pPr>
            <a:r>
              <a:rPr lang="en-GB" sz="2400" b="1" i="1" spc="-160" dirty="0">
                <a:latin typeface="Arial"/>
                <a:cs typeface="Arial"/>
              </a:rPr>
              <a:t>H</a:t>
            </a:r>
            <a:r>
              <a:rPr lang="en-GB" sz="2400" b="1" spc="-240" baseline="-24216" dirty="0">
                <a:latin typeface="Arial"/>
                <a:cs typeface="Arial"/>
              </a:rPr>
              <a:t>0</a:t>
            </a:r>
            <a:r>
              <a:rPr lang="en-GB" sz="2400" b="1" spc="-160" dirty="0">
                <a:latin typeface="Arial"/>
                <a:cs typeface="Arial"/>
              </a:rPr>
              <a:t>:</a:t>
            </a:r>
            <a:r>
              <a:rPr lang="en-GB" sz="2400" b="1" spc="15" dirty="0">
                <a:latin typeface="Arial"/>
                <a:cs typeface="Arial"/>
              </a:rPr>
              <a:t> </a:t>
            </a:r>
            <a:r>
              <a:rPr lang="en-GB" sz="2400" spc="-60" dirty="0">
                <a:latin typeface="Symbol"/>
                <a:cs typeface="Symbol"/>
              </a:rPr>
              <a:t></a:t>
            </a:r>
            <a:r>
              <a:rPr lang="en-GB" sz="2400" spc="-60" dirty="0">
                <a:latin typeface="Times New Roman"/>
                <a:cs typeface="Times New Roman"/>
              </a:rPr>
              <a:t>	</a:t>
            </a:r>
            <a:r>
              <a:rPr lang="en-GB" sz="2400" b="1" dirty="0">
                <a:latin typeface="Arial"/>
                <a:cs typeface="Arial"/>
              </a:rPr>
              <a:t>=</a:t>
            </a:r>
            <a:r>
              <a:rPr lang="en-GB" sz="2400" b="1" spc="-10" dirty="0">
                <a:latin typeface="Arial"/>
                <a:cs typeface="Arial"/>
              </a:rPr>
              <a:t> 82	</a:t>
            </a:r>
            <a:r>
              <a:rPr lang="en-GB" sz="2400" b="1" i="1" spc="-155" dirty="0">
                <a:latin typeface="Arial"/>
                <a:cs typeface="Arial"/>
              </a:rPr>
              <a:t>H</a:t>
            </a:r>
            <a:r>
              <a:rPr lang="en-GB" sz="2400" b="1" spc="-232" baseline="-24216" dirty="0">
                <a:latin typeface="Arial"/>
                <a:cs typeface="Arial"/>
              </a:rPr>
              <a:t>1</a:t>
            </a:r>
            <a:r>
              <a:rPr lang="en-GB" sz="2400" b="1" spc="-155" dirty="0">
                <a:latin typeface="Arial"/>
                <a:cs typeface="Arial"/>
              </a:rPr>
              <a:t>:</a:t>
            </a:r>
            <a:r>
              <a:rPr lang="en-GB" sz="2400" b="1" spc="10" dirty="0">
                <a:latin typeface="Arial"/>
                <a:cs typeface="Arial"/>
              </a:rPr>
              <a:t> </a:t>
            </a:r>
            <a:r>
              <a:rPr lang="en-GB" sz="2400" spc="-60" dirty="0">
                <a:latin typeface="Symbol"/>
                <a:cs typeface="Symbol"/>
              </a:rPr>
              <a:t></a:t>
            </a:r>
            <a:r>
              <a:rPr lang="en-GB" sz="2400" spc="-60" dirty="0">
                <a:latin typeface="Times New Roman"/>
                <a:cs typeface="Times New Roman"/>
              </a:rPr>
              <a:t>	</a:t>
            </a:r>
            <a:r>
              <a:rPr lang="en-GB" sz="2400" dirty="0">
                <a:latin typeface="Symbol"/>
                <a:cs typeface="Symbol"/>
              </a:rPr>
              <a:t></a:t>
            </a:r>
            <a:r>
              <a:rPr lang="en-GB" sz="2400" spc="335" dirty="0">
                <a:latin typeface="Times New Roman"/>
                <a:cs typeface="Times New Roman"/>
              </a:rPr>
              <a:t> </a:t>
            </a:r>
            <a:r>
              <a:rPr lang="en-GB" sz="2400" b="1" spc="-10" dirty="0">
                <a:latin typeface="Arial"/>
                <a:cs typeface="Arial"/>
              </a:rPr>
              <a:t>82</a:t>
            </a:r>
            <a:endParaRPr lang="en-GB" sz="2400" dirty="0">
              <a:latin typeface="Arial"/>
              <a:cs typeface="Arial"/>
            </a:endParaRPr>
          </a:p>
          <a:p>
            <a:pPr marL="406400" indent="-342900">
              <a:spcBef>
                <a:spcPts val="1390"/>
              </a:spcBef>
              <a:buClr>
                <a:srgbClr val="A04F00"/>
              </a:buClr>
              <a:buSzPct val="50000"/>
              <a:buFont typeface="Calibri"/>
              <a:buChar char="●"/>
              <a:tabLst>
                <a:tab pos="406400" algn="l"/>
              </a:tabLst>
            </a:pPr>
            <a:r>
              <a:rPr lang="en-GB" sz="2400" b="1" spc="-5" dirty="0">
                <a:latin typeface="Arial"/>
                <a:cs typeface="Arial"/>
              </a:rPr>
              <a:t>This</a:t>
            </a:r>
            <a:r>
              <a:rPr lang="en-GB" sz="2400" b="1" spc="-35" dirty="0">
                <a:latin typeface="Arial"/>
                <a:cs typeface="Arial"/>
              </a:rPr>
              <a:t> </a:t>
            </a:r>
            <a:r>
              <a:rPr lang="en-GB" sz="2400" b="1" dirty="0">
                <a:latin typeface="Arial"/>
                <a:cs typeface="Arial"/>
              </a:rPr>
              <a:t>is</a:t>
            </a:r>
            <a:r>
              <a:rPr lang="en-GB" sz="2400" b="1" spc="-30" dirty="0">
                <a:latin typeface="Arial"/>
                <a:cs typeface="Arial"/>
              </a:rPr>
              <a:t> </a:t>
            </a:r>
            <a:r>
              <a:rPr lang="en-GB" sz="2400" b="1" dirty="0">
                <a:latin typeface="Arial"/>
                <a:cs typeface="Arial"/>
              </a:rPr>
              <a:t>a</a:t>
            </a:r>
            <a:r>
              <a:rPr lang="en-GB" sz="2400" b="1" spc="-5" dirty="0">
                <a:solidFill>
                  <a:srgbClr val="CC66FF"/>
                </a:solidFill>
                <a:latin typeface="Arial"/>
                <a:cs typeface="Arial"/>
              </a:rPr>
              <a:t> two-tailed </a:t>
            </a:r>
            <a:r>
              <a:rPr lang="en-GB" sz="2400" b="1" spc="-10" dirty="0">
                <a:latin typeface="Arial"/>
                <a:cs typeface="Arial"/>
              </a:rPr>
              <a:t>test.</a:t>
            </a:r>
            <a:endParaRPr lang="en-GB" sz="2400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endParaRPr lang="en-GB" sz="2800" dirty="0">
              <a:latin typeface="Arial"/>
              <a:cs typeface="Arial"/>
            </a:endParaRPr>
          </a:p>
          <a:p>
            <a:pPr marL="12700" marR="5080" algn="just"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5948996"/>
      </p:ext>
    </p:extLst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96E45-4C14-DAF4-4DE4-B0D3D7FA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381000"/>
            <a:ext cx="10134600" cy="5975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FFC31-9722-4DC3-695B-0A36014B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1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DF162A-C0BF-E7D3-71BE-F21DE9CD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609600"/>
            <a:ext cx="9220200" cy="5746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DF03D-1A8B-7EC9-0A5E-42AE8F0D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1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2C2E5B-55A4-DEE1-A2B4-463C24D3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563494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48DA8-9EA4-A712-8231-6528038D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C21AA-583D-C4E7-4509-339BEB73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143000"/>
            <a:ext cx="6267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58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F4CE-16D5-FB45-7882-208681BA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7DA91-7597-AE37-C4F7-986C4C15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" y="304800"/>
            <a:ext cx="5822413" cy="544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49147E-5FD1-7B0C-B348-A4E98936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52612"/>
            <a:ext cx="5991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9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35A8EC-053C-A93A-7E8C-EA8304EDE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533400"/>
            <a:ext cx="7010399" cy="5643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E001-4DB9-B1A3-D607-7B348405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25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8B607-8DF2-2BCF-41BD-D2199924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04800"/>
            <a:ext cx="5791200" cy="5638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2DA7-A865-74C7-86A5-5B21E3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540B5-B070-4365-12E2-ED186E25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81200"/>
            <a:ext cx="5400675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9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A9EF89-27E1-BEDC-EF1D-6E944D4D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90601"/>
            <a:ext cx="10439400" cy="49585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ADEA3-0136-CB1E-8517-AC980581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D5D9-C944-CF42-B4D8-FBB4113F7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25" y="69057"/>
            <a:ext cx="7886700" cy="1325563"/>
          </a:xfrm>
        </p:spPr>
        <p:txBody>
          <a:bodyPr/>
          <a:lstStyle/>
          <a:p>
            <a:pPr algn="l"/>
            <a:r>
              <a:rPr lang="en-US" b="1" dirty="0"/>
              <a:t>Examples: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C6BC35-7A98-7048-977D-AABFDB337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618823"/>
              </p:ext>
            </p:extLst>
          </p:nvPr>
        </p:nvGraphicFramePr>
        <p:xfrm>
          <a:off x="1066800" y="1382471"/>
          <a:ext cx="6858001" cy="4708524"/>
        </p:xfrm>
        <a:graphic>
          <a:graphicData uri="http://schemas.openxmlformats.org/drawingml/2006/table">
            <a:tbl>
              <a:tblPr/>
              <a:tblGrid>
                <a:gridCol w="3518527">
                  <a:extLst>
                    <a:ext uri="{9D8B030D-6E8A-4147-A177-3AD203B41FA5}">
                      <a16:colId xmlns:a16="http://schemas.microsoft.com/office/drawing/2014/main" val="4141428131"/>
                    </a:ext>
                  </a:extLst>
                </a:gridCol>
                <a:gridCol w="3339474">
                  <a:extLst>
                    <a:ext uri="{9D8B030D-6E8A-4147-A177-3AD203B41FA5}">
                      <a16:colId xmlns:a16="http://schemas.microsoft.com/office/drawing/2014/main" val="3780774421"/>
                    </a:ext>
                  </a:extLst>
                </a:gridCol>
              </a:tblGrid>
              <a:tr h="369296">
                <a:tc gridSpan="2">
                  <a:txBody>
                    <a:bodyPr/>
                    <a:lstStyle/>
                    <a:p>
                      <a:r>
                        <a:rPr lang="en-IN" sz="1700"/>
                        <a:t>Population vs sample</a:t>
                      </a:r>
                    </a:p>
                  </a:txBody>
                  <a:tcPr marL="88744" marR="88744" marT="44372" marB="44372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771710"/>
                  </a:ext>
                </a:extLst>
              </a:tr>
              <a:tr h="36929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Population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Sample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2696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Advertisements for IT jobs in the India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The top 50 search results for advertisements for IT jobs in the India on May 1, 2020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27577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>
                          <a:effectLst/>
                        </a:rPr>
                        <a:t>Songs from the Eurovision Song Contest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Winning songs from the Eurovision Song Contest that were performed in English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52526"/>
                  </a:ext>
                </a:extLst>
              </a:tr>
              <a:tr h="1200212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Undergraduate students in the India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300 undergraduate students from three TG,AP,TN  universities who volunteer for your psychology research study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00688"/>
                  </a:ext>
                </a:extLst>
              </a:tr>
              <a:tr h="923240"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All countries of the world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700" dirty="0">
                          <a:effectLst/>
                        </a:rPr>
                        <a:t>Countries with published data available on birth rates and GDP since 2000</a:t>
                      </a:r>
                    </a:p>
                  </a:txBody>
                  <a:tcPr marL="88744" marR="88744" marT="44372" marB="4437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FEE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4385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F2795-D5C5-468E-8840-808E6D42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CF7BE-F373-47C9-8E77-75713B6A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90601"/>
            <a:ext cx="3532629" cy="268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9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A55AF-DF79-59C5-6D5C-C58E2922D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914400"/>
            <a:ext cx="10363200" cy="49680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9051-5061-4076-241A-DD0416C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7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EA3B-FBEF-DF05-7F1D-B1A4A4B9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4671F8-1592-3C51-9DE6-28D0195C3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762000"/>
            <a:ext cx="10134600" cy="5414963"/>
          </a:xfrm>
        </p:spPr>
      </p:pic>
    </p:spTree>
    <p:extLst>
      <p:ext uri="{BB962C8B-B14F-4D97-AF65-F5344CB8AC3E}">
        <p14:creationId xmlns:p14="http://schemas.microsoft.com/office/powerpoint/2010/main" val="2017013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3C9AB-005B-6A22-F993-65A23117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762000"/>
            <a:ext cx="10515600" cy="5414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6E7FD-4B25-7F3E-E17F-BBC09F1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397A57-B80C-36BE-179C-8CCBB58F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10668000" cy="48156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344E-B90D-68A3-1817-C9EEA6C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7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BABC0B-24AB-2218-5300-E482B5AA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1"/>
            <a:ext cx="10668000" cy="50347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2376-349A-D305-D537-57A993DC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065B1-CB2C-830F-8948-C2B160EC2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978297"/>
            <a:ext cx="10515600" cy="49014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402A-97CE-6076-4299-8835C6D1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5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C8D40-0559-033B-42E4-00A45C57B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066800"/>
            <a:ext cx="10744200" cy="48728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97D14-96D8-EE76-E86D-F683EBC2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0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4745E9-2A21-0C71-5B48-AFC9A1EE3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838200"/>
            <a:ext cx="10210800" cy="5338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D4D7-9C05-4046-0AC2-E6CD7C7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6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05A66F-D0DA-7793-D00B-A8832675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371600"/>
            <a:ext cx="10363200" cy="40584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C770E-4B83-7C8C-8C25-1B7D2395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F97C5-DA99-4B46-AC8C-66632CEE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333" y="175367"/>
            <a:ext cx="7886700" cy="1325563"/>
          </a:xfrm>
        </p:spPr>
        <p:txBody>
          <a:bodyPr/>
          <a:lstStyle/>
          <a:p>
            <a:pPr algn="l"/>
            <a:r>
              <a:rPr lang="en-US" b="1" dirty="0"/>
              <a:t>What is hypothesis?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A23B9C9-79C8-5642-9F09-FD4CD8E95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17639"/>
            <a:ext cx="8229600" cy="4525963"/>
          </a:xfrm>
          <a:noFill/>
        </p:spPr>
        <p:txBody>
          <a:bodyPr/>
          <a:lstStyle/>
          <a:p>
            <a:pPr marL="0" indent="0"/>
            <a:r>
              <a:rPr lang="en-IN" sz="2400" dirty="0"/>
              <a:t> Hypothesis is a </a:t>
            </a:r>
            <a:r>
              <a:rPr lang="en-IN" sz="2400" dirty="0">
                <a:solidFill>
                  <a:srgbClr val="C00000"/>
                </a:solidFill>
              </a:rPr>
              <a:t>claim </a:t>
            </a:r>
            <a:r>
              <a:rPr lang="en-IN" sz="2400" dirty="0"/>
              <a:t>made by a person/organization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marL="0" indent="0"/>
            <a:r>
              <a:rPr lang="en-US" altLang="en-US" sz="2400" b="1" dirty="0">
                <a:latin typeface="Times New Roman" panose="02020603050405020304" pitchFamily="18" charset="0"/>
              </a:rPr>
              <a:t> A hypothesis/claim is an 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assumption</a:t>
            </a:r>
            <a:r>
              <a:rPr lang="en-US" altLang="en-US" sz="2400" b="1" dirty="0">
                <a:latin typeface="Times New Roman" panose="02020603050405020304" pitchFamily="18" charset="0"/>
              </a:rPr>
              <a:t> about the population  </a:t>
            </a:r>
          </a:p>
          <a:p>
            <a:pPr marL="0" indent="0"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   parameter.</a:t>
            </a:r>
          </a:p>
          <a:p>
            <a:pPr lvl="1">
              <a:spcBef>
                <a:spcPct val="4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A parameter is a Population mean  or proportion</a:t>
            </a:r>
          </a:p>
          <a:p>
            <a:pPr lvl="1">
              <a:spcBef>
                <a:spcPct val="40000"/>
              </a:spcBef>
              <a:buSzPct val="65000"/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</a:rPr>
              <a:t>The parameter must  be identified before analysis</a:t>
            </a:r>
            <a:r>
              <a:rPr lang="en-US" altLang="en-US" sz="20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118A0-5E4A-4978-8659-1E61474B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0902809B-C1B7-BA46-90F0-458283697879}"/>
              </a:ext>
            </a:extLst>
          </p:cNvPr>
          <p:cNvSpPr/>
          <p:nvPr/>
        </p:nvSpPr>
        <p:spPr>
          <a:xfrm>
            <a:off x="6629401" y="4066609"/>
            <a:ext cx="3354633" cy="164839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tx1"/>
                </a:solidFill>
              </a:rPr>
              <a:t>I assume the mean GPA of this class is 3.5!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5C5783A6-F20C-814E-B644-747E4D7C2A01}"/>
              </a:ext>
            </a:extLst>
          </p:cNvPr>
          <p:cNvSpPr/>
          <p:nvPr/>
        </p:nvSpPr>
        <p:spPr>
          <a:xfrm>
            <a:off x="1981201" y="4066611"/>
            <a:ext cx="3208829" cy="164838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</a:rPr>
              <a:t>claim could be that the average salary of analytics experts is at least USD 1,00,000).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1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1532E1E-2D85-434F-87C5-FFE53DAFE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997" y="76201"/>
            <a:ext cx="7886700" cy="1325563"/>
          </a:xfrm>
        </p:spPr>
        <p:txBody>
          <a:bodyPr/>
          <a:lstStyle/>
          <a:p>
            <a:pPr algn="l" eaLnBrk="1" hangingPunct="1"/>
            <a:r>
              <a:rPr lang="en-US" altLang="en-US" sz="4800" b="1" dirty="0"/>
              <a:t>Hypothesis Testing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8C4095-FEE9-9B42-A7A5-D964E0D11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453438" cy="38100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dirty="0"/>
              <a:t>Is also called </a:t>
            </a:r>
            <a:r>
              <a:rPr lang="en-US" altLang="en-US" i="1" dirty="0"/>
              <a:t>significance testing</a:t>
            </a:r>
          </a:p>
          <a:p>
            <a:pPr marL="609600" indent="-609600"/>
            <a:r>
              <a:rPr lang="en-US" altLang="en-US" dirty="0"/>
              <a:t>Tests</a:t>
            </a:r>
            <a:r>
              <a:rPr lang="en-US" altLang="en-US" b="1" dirty="0"/>
              <a:t> </a:t>
            </a:r>
            <a:r>
              <a:rPr lang="en-US" altLang="en-US" dirty="0"/>
              <a:t>a claim about a parameter </a:t>
            </a:r>
            <a:r>
              <a:rPr lang="en-IN" altLang="en-US" dirty="0"/>
              <a:t>u</a:t>
            </a:r>
            <a:r>
              <a:rPr lang="en-IN" dirty="0"/>
              <a:t>sing evidence from a sample for the support of the claim</a:t>
            </a:r>
            <a:endParaRPr lang="en-US" altLang="en-US" dirty="0"/>
          </a:p>
          <a:p>
            <a:pPr marL="609600" indent="-609600" algn="just"/>
            <a:r>
              <a:rPr lang="en-US" altLang="en-US" dirty="0"/>
              <a:t>Hypothesis testing is a technique to help determine whether a specific treatment influences the individuals in a population. </a:t>
            </a:r>
          </a:p>
          <a:p>
            <a:pPr marL="609600" indent="-609600"/>
            <a:r>
              <a:rPr lang="en-US" altLang="en-US" dirty="0"/>
              <a:t>The technique is introduced by considering a one-sample z test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4F976-A057-449A-B3C6-D6ACE0F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DD5ADF-D26E-93BA-0F76-BCDF7B0EA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66800"/>
            <a:ext cx="8077200" cy="502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F174E-2704-18FC-62DD-3AA8019E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7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9CFFA-7CE0-D97F-9DA3-790BF326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533400"/>
            <a:ext cx="9296400" cy="5822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0AD36-BB4E-3A28-A81F-9D83320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3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435784-E786-9731-8086-7AF4061E2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5943600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4E86F-57D4-B77A-8D19-CB230E3F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C2A979-6C7A-3D23-DB41-4E51AE2C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8366"/>
            <a:ext cx="5943600" cy="412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09181B-A049-9330-2937-C1A26CA2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457200"/>
            <a:ext cx="10287000" cy="609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D1D7C-96EB-DF69-2E1A-1F51BC19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1341</Words>
  <Application>Microsoft Office PowerPoint</Application>
  <PresentationFormat>Widescreen</PresentationFormat>
  <Paragraphs>219</Paragraphs>
  <Slides>38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Book Antiqua</vt:lpstr>
      <vt:lpstr>Bookman Old Style</vt:lpstr>
      <vt:lpstr>Calibri</vt:lpstr>
      <vt:lpstr>Calibri Light</vt:lpstr>
      <vt:lpstr>Symbol</vt:lpstr>
      <vt:lpstr>Times New Roman</vt:lpstr>
      <vt:lpstr>Wingdings</vt:lpstr>
      <vt:lpstr>Office Theme</vt:lpstr>
      <vt:lpstr>Equation</vt:lpstr>
      <vt:lpstr>Data Science  UNIT-I Hypothesis and Inference (Introduction, Z-Test, P-Test, T-Test) </vt:lpstr>
      <vt:lpstr>Basic Terms </vt:lpstr>
      <vt:lpstr>Examples:</vt:lpstr>
      <vt:lpstr>What is hypothesis?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Hypothesis Testing</vt:lpstr>
      <vt:lpstr>PowerPoint Presentation</vt:lpstr>
      <vt:lpstr>Steps in Hypothesis Testing</vt:lpstr>
      <vt:lpstr>Steps in Hypothesis Testing</vt:lpstr>
      <vt:lpstr>Critical Value  Approach to Testing</vt:lpstr>
      <vt:lpstr>Lower Tail Tests</vt:lpstr>
      <vt:lpstr>Hypothesis Testing -  Example</vt:lpstr>
      <vt:lpstr>Upper Tail Tests</vt:lpstr>
      <vt:lpstr>Hypothesis Testing -  Example</vt:lpstr>
      <vt:lpstr>Two Tailed Tests</vt:lpstr>
      <vt:lpstr>Hypothesis Testing - 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cp:lastModifiedBy>Subhash Chandra N</cp:lastModifiedBy>
  <cp:revision>36</cp:revision>
  <dcterms:created xsi:type="dcterms:W3CDTF">2021-03-08T14:04:57Z</dcterms:created>
  <dcterms:modified xsi:type="dcterms:W3CDTF">2023-02-16T10:21:08Z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2021-03-08T00:00:00Z</vt:filetime>
  </property>
</Properties>
</file>