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268" r:id="rId4"/>
    <p:sldId id="412" r:id="rId5"/>
    <p:sldId id="261" r:id="rId6"/>
    <p:sldId id="418" r:id="rId7"/>
    <p:sldId id="272" r:id="rId8"/>
    <p:sldId id="271" r:id="rId9"/>
    <p:sldId id="273" r:id="rId10"/>
    <p:sldId id="274" r:id="rId11"/>
    <p:sldId id="275" r:id="rId12"/>
    <p:sldId id="276" r:id="rId13"/>
    <p:sldId id="278" r:id="rId14"/>
    <p:sldId id="279" r:id="rId15"/>
    <p:sldId id="407" r:id="rId16"/>
    <p:sldId id="4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3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68"/>
    <p:restoredTop sz="94836"/>
  </p:normalViewPr>
  <p:slideViewPr>
    <p:cSldViewPr snapToGrid="0" snapToObjects="1">
      <p:cViewPr varScale="1">
        <p:scale>
          <a:sx n="68" d="100"/>
          <a:sy n="68"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A86C7-4926-2D4F-9F3E-F416BC61271F}"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4329A-7713-F041-A93F-087C1FEEC335}" type="slidenum">
              <a:rPr lang="en-US" smtClean="0"/>
              <a:t>‹#›</a:t>
            </a:fld>
            <a:endParaRPr lang="en-US"/>
          </a:p>
        </p:txBody>
      </p:sp>
    </p:spTree>
    <p:extLst>
      <p:ext uri="{BB962C8B-B14F-4D97-AF65-F5344CB8AC3E}">
        <p14:creationId xmlns:p14="http://schemas.microsoft.com/office/powerpoint/2010/main" val="27687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44329A-7713-F041-A93F-087C1FEEC335}" type="slidenum">
              <a:rPr lang="en-US" smtClean="0"/>
              <a:t>3</a:t>
            </a:fld>
            <a:endParaRPr lang="en-US"/>
          </a:p>
        </p:txBody>
      </p:sp>
    </p:spTree>
    <p:extLst>
      <p:ext uri="{BB962C8B-B14F-4D97-AF65-F5344CB8AC3E}">
        <p14:creationId xmlns:p14="http://schemas.microsoft.com/office/powerpoint/2010/main" val="90593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9B53-250A-2C4A-ABCF-5F39F29F61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AD33D2-7940-3441-B9E3-6A7E629D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9B1878-52C9-F94C-8AD7-ACD655E7A29F}"/>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5" name="Footer Placeholder 4">
            <a:extLst>
              <a:ext uri="{FF2B5EF4-FFF2-40B4-BE49-F238E27FC236}">
                <a16:creationId xmlns:a16="http://schemas.microsoft.com/office/drawing/2014/main" id="{2FB826C5-FD54-774D-A7B4-92001188A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2B387-D73A-5948-B3C0-3F07C02F2AA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356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B7E-F434-FA48-A1A8-074386A46B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9CAA09-A881-D149-BD1D-F1670B866C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595C7F-EB61-3F44-88D5-BB0DE6A48C40}"/>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5" name="Footer Placeholder 4">
            <a:extLst>
              <a:ext uri="{FF2B5EF4-FFF2-40B4-BE49-F238E27FC236}">
                <a16:creationId xmlns:a16="http://schemas.microsoft.com/office/drawing/2014/main" id="{A2CC8E8A-CCE0-7C42-82FD-4671B01F3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75EF-6A05-DB4F-8733-871025569AFE}"/>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33354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112EA-DE54-B04C-88D8-0858AE3572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B5A9E3-BFF5-FA43-91F9-C6CC88B39B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6F942-8067-2943-A448-4C53FF850794}"/>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5" name="Footer Placeholder 4">
            <a:extLst>
              <a:ext uri="{FF2B5EF4-FFF2-40B4-BE49-F238E27FC236}">
                <a16:creationId xmlns:a16="http://schemas.microsoft.com/office/drawing/2014/main" id="{BEABDD4C-6FC2-FB4B-8372-13D9CEB4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87A9-60D4-6044-9124-93EEDDC9AFCA}"/>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12039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56F-00AF-B84E-85D1-1370AF4BC7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0D0D1-EF0C-AA4B-8190-BF8A7FDE95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5C290-47D2-2D40-A583-783D37E622E7}"/>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5" name="Footer Placeholder 4">
            <a:extLst>
              <a:ext uri="{FF2B5EF4-FFF2-40B4-BE49-F238E27FC236}">
                <a16:creationId xmlns:a16="http://schemas.microsoft.com/office/drawing/2014/main" id="{BA3B5923-BB6F-014D-951E-8134B9B28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B0337-A493-3F41-880F-C62BDEA5A02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39033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7322-7418-4C45-B308-67CF2965BE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B16860-F6A0-B347-A088-B47493FFB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468213-927E-4C42-887F-6F971F556CD5}"/>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5" name="Footer Placeholder 4">
            <a:extLst>
              <a:ext uri="{FF2B5EF4-FFF2-40B4-BE49-F238E27FC236}">
                <a16:creationId xmlns:a16="http://schemas.microsoft.com/office/drawing/2014/main" id="{239B8C16-865C-C44B-AB5B-C7833F7C7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97F15-04A6-B947-AA25-EB980A218259}"/>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4936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0E05-68CB-114A-9B52-22943B2B59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C4839E-81E4-634A-9EB4-435306FB19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CD899C-F35F-8C49-995A-F9EC7A1347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E6ACAB-5524-CF42-9604-2D5261BCFC91}"/>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6" name="Footer Placeholder 5">
            <a:extLst>
              <a:ext uri="{FF2B5EF4-FFF2-40B4-BE49-F238E27FC236}">
                <a16:creationId xmlns:a16="http://schemas.microsoft.com/office/drawing/2014/main" id="{5A43A2F9-6382-C041-9552-93E96E8A5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9ED67-D229-CE43-80A6-1C66275BBFB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4397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E657-73E9-0842-8854-C408FEED63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629323-C90A-0048-B631-3BDCAF5B3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2FBE551-B7C3-D046-9833-F396C7520D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061ECE-A234-1D44-BCDF-9C23BBD87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39A1B0-543D-494B-99BE-7DE8B0BD55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773B88-CC79-3148-BE4B-00963280D6F4}"/>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8" name="Footer Placeholder 7">
            <a:extLst>
              <a:ext uri="{FF2B5EF4-FFF2-40B4-BE49-F238E27FC236}">
                <a16:creationId xmlns:a16="http://schemas.microsoft.com/office/drawing/2014/main" id="{5233C0A8-9580-E143-BC67-7332A66EF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9C1C7-E2D4-7443-8BB1-ADC5B4F139B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2636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D30E-4EDA-AF43-A976-238A023957A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B945B4-E1B2-A84D-BD83-7F431150DC2B}"/>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4" name="Footer Placeholder 3">
            <a:extLst>
              <a:ext uri="{FF2B5EF4-FFF2-40B4-BE49-F238E27FC236}">
                <a16:creationId xmlns:a16="http://schemas.microsoft.com/office/drawing/2014/main" id="{B0CB54A8-00E5-8646-AFCE-A77E2A470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269BD-8E1D-5941-8B6D-7EF43A83365D}"/>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8347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2252D-736E-1D41-AEB0-5DAF3A633EA6}"/>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3" name="Footer Placeholder 2">
            <a:extLst>
              <a:ext uri="{FF2B5EF4-FFF2-40B4-BE49-F238E27FC236}">
                <a16:creationId xmlns:a16="http://schemas.microsoft.com/office/drawing/2014/main" id="{BDB9A2AC-9AE6-CC49-97CA-C76F4DD94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0D02B-52E7-B04C-8F41-03A14507DBCB}"/>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90381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51C4-14A7-1B41-96D7-B1ED58044F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07CBCB-523D-0E46-9D89-92E323768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BF77DC-7B8E-B642-B644-6405F601F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B9E05F-BC35-B147-84F6-95FC8859534B}"/>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6" name="Footer Placeholder 5">
            <a:extLst>
              <a:ext uri="{FF2B5EF4-FFF2-40B4-BE49-F238E27FC236}">
                <a16:creationId xmlns:a16="http://schemas.microsoft.com/office/drawing/2014/main" id="{B0766A53-9028-E04C-A3E9-30BD0CFE2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FC4DB-D7EF-C548-858D-D654B6DBF88F}"/>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8023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B3DA-EBD2-3A44-9B39-059BCB1DE1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20C907-1EE1-1B43-B12C-2C54DA41D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E08835-5BE6-854E-8AE8-A37892FB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C4EFC3-BFD9-7843-8A94-C6BD664602B8}"/>
              </a:ext>
            </a:extLst>
          </p:cNvPr>
          <p:cNvSpPr>
            <a:spLocks noGrp="1"/>
          </p:cNvSpPr>
          <p:nvPr>
            <p:ph type="dt" sz="half" idx="10"/>
          </p:nvPr>
        </p:nvSpPr>
        <p:spPr/>
        <p:txBody>
          <a:bodyPr/>
          <a:lstStyle/>
          <a:p>
            <a:fld id="{4B89E684-998E-4E48-ACC2-834CBDF35D4D}" type="datetimeFigureOut">
              <a:rPr lang="en-US" smtClean="0"/>
              <a:t>1/30/2024</a:t>
            </a:fld>
            <a:endParaRPr lang="en-US"/>
          </a:p>
        </p:txBody>
      </p:sp>
      <p:sp>
        <p:nvSpPr>
          <p:cNvPr id="6" name="Footer Placeholder 5">
            <a:extLst>
              <a:ext uri="{FF2B5EF4-FFF2-40B4-BE49-F238E27FC236}">
                <a16:creationId xmlns:a16="http://schemas.microsoft.com/office/drawing/2014/main" id="{04597A42-DC80-0A44-B10C-E00DA50EA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FEC4D-EDEC-1D42-B236-BB7758F67904}"/>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56255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A9C15-F8B9-9C43-9F8A-574D39759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0EB648-FC92-AC4C-A733-420A43E08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88806B-DC71-B748-A0B5-CC4DD17C5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9E684-998E-4E48-ACC2-834CBDF35D4D}" type="datetimeFigureOut">
              <a:rPr lang="en-US" smtClean="0"/>
              <a:t>1/30/2024</a:t>
            </a:fld>
            <a:endParaRPr lang="en-US"/>
          </a:p>
        </p:txBody>
      </p:sp>
      <p:sp>
        <p:nvSpPr>
          <p:cNvPr id="5" name="Footer Placeholder 4">
            <a:extLst>
              <a:ext uri="{FF2B5EF4-FFF2-40B4-BE49-F238E27FC236}">
                <a16:creationId xmlns:a16="http://schemas.microsoft.com/office/drawing/2014/main" id="{100D8AFE-2BBD-DA48-8F9A-9C6AA44A5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BC779-A4C5-E247-AFC5-01BC16569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E9CF8-411C-534F-ACCE-E5CD2A84B69C}" type="slidenum">
              <a:rPr lang="en-US" smtClean="0"/>
              <a:t>‹#›</a:t>
            </a:fld>
            <a:endParaRPr lang="en-US"/>
          </a:p>
        </p:txBody>
      </p:sp>
    </p:spTree>
    <p:extLst>
      <p:ext uri="{BB962C8B-B14F-4D97-AF65-F5344CB8AC3E}">
        <p14:creationId xmlns:p14="http://schemas.microsoft.com/office/powerpoint/2010/main" val="257050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var/folders/c3/hywltwwx54j0v3mf83dngrh00000gn/T/com.microsoft.Word/WebArchiveCopyPasteTempFiles/big-data-characteristics3.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var/folders/c3/hywltwwx54j0v3mf83dngrh00000gn/T/com.microsoft.Word/WebArchiveCopyPasteTempFiles/big-data-characteristics.p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993095" y="495300"/>
            <a:ext cx="7772400" cy="1470025"/>
          </a:xfrm>
        </p:spPr>
        <p:txBody>
          <a:bodyPr/>
          <a:lstStyle/>
          <a:p>
            <a:pPr eaLnBrk="1" hangingPunct="1"/>
            <a:r>
              <a:rPr lang="en-US" altLang="en-US" sz="4400" b="1" dirty="0">
                <a:ea typeface="ＭＳ Ｐゴシック" pitchFamily="34" charset="-128"/>
              </a:rPr>
              <a:t>Introduction to Data Science</a:t>
            </a:r>
          </a:p>
        </p:txBody>
      </p:sp>
      <p:sp>
        <p:nvSpPr>
          <p:cNvPr id="9219" name="Rectangle 3"/>
          <p:cNvSpPr>
            <a:spLocks noGrp="1" noChangeArrowheads="1"/>
          </p:cNvSpPr>
          <p:nvPr>
            <p:ph type="subTitle" idx="1"/>
          </p:nvPr>
        </p:nvSpPr>
        <p:spPr>
          <a:xfrm>
            <a:off x="2246313" y="3226191"/>
            <a:ext cx="6718495" cy="797169"/>
          </a:xfrm>
        </p:spPr>
        <p:txBody>
          <a:bodyPr>
            <a:normAutofit fontScale="92500" lnSpcReduction="10000"/>
          </a:bodyPr>
          <a:lstStyle/>
          <a:p>
            <a:pPr eaLnBrk="1" hangingPunct="1">
              <a:lnSpc>
                <a:spcPct val="80000"/>
              </a:lnSpc>
            </a:pPr>
            <a:r>
              <a:rPr lang="en-GB" altLang="en-US" sz="2800" b="1" dirty="0">
                <a:ea typeface="ＭＳ Ｐゴシック" pitchFamily="34" charset="-128"/>
              </a:rPr>
              <a:t>Dr. N. Subhash Chandra</a:t>
            </a:r>
          </a:p>
          <a:p>
            <a:pPr eaLnBrk="1" hangingPunct="1">
              <a:lnSpc>
                <a:spcPct val="80000"/>
              </a:lnSpc>
            </a:pPr>
            <a:r>
              <a:rPr lang="en-GB" altLang="en-US" sz="2800" b="1" dirty="0">
                <a:ea typeface="ＭＳ Ｐゴシック" pitchFamily="34" charset="-128"/>
              </a:rPr>
              <a:t>Professor CSE</a:t>
            </a:r>
            <a:endParaRPr lang="en-US" altLang="en-US" sz="2800" b="1" dirty="0">
              <a:ea typeface="ＭＳ Ｐゴシック" pitchFamily="34" charset="-128"/>
            </a:endParaRPr>
          </a:p>
        </p:txBody>
      </p:sp>
      <p:sp>
        <p:nvSpPr>
          <p:cNvPr id="11" name="Title 1"/>
          <p:cNvSpPr txBox="1">
            <a:spLocks/>
          </p:cNvSpPr>
          <p:nvPr/>
        </p:nvSpPr>
        <p:spPr bwMode="auto">
          <a:xfrm>
            <a:off x="2895600" y="0"/>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sp>
        <p:nvSpPr>
          <p:cNvPr id="2" name="Rectangle 1">
            <a:extLst>
              <a:ext uri="{FF2B5EF4-FFF2-40B4-BE49-F238E27FC236}">
                <a16:creationId xmlns:a16="http://schemas.microsoft.com/office/drawing/2014/main" id="{EFAB4C57-58B5-4843-9AD3-FE2AA66392CD}"/>
              </a:ext>
            </a:extLst>
          </p:cNvPr>
          <p:cNvSpPr/>
          <p:nvPr/>
        </p:nvSpPr>
        <p:spPr>
          <a:xfrm>
            <a:off x="126609" y="112542"/>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8224F5D3-0145-47C5-BA9A-CD5C83423483}"/>
              </a:ext>
            </a:extLst>
          </p:cNvPr>
          <p:cNvCxnSpPr/>
          <p:nvPr/>
        </p:nvCxnSpPr>
        <p:spPr>
          <a:xfrm>
            <a:off x="126609" y="2616591"/>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15BFA-0A4B-3C47-882C-EBB78EE47F5D}"/>
              </a:ext>
            </a:extLst>
          </p:cNvPr>
          <p:cNvSpPr>
            <a:spLocks noGrp="1"/>
          </p:cNvSpPr>
          <p:nvPr>
            <p:ph type="title"/>
          </p:nvPr>
        </p:nvSpPr>
        <p:spPr>
          <a:xfrm>
            <a:off x="838200" y="365125"/>
            <a:ext cx="10515600" cy="1306443"/>
          </a:xfrm>
        </p:spPr>
        <p:txBody>
          <a:bodyPr>
            <a:normAutofit/>
          </a:bodyPr>
          <a:lstStyle/>
          <a:p>
            <a:r>
              <a:rPr lang="en-IN" sz="4000" b="1" dirty="0"/>
              <a:t>Variety:</a:t>
            </a:r>
            <a:br>
              <a:rPr lang="en-IN" sz="4000" b="1" dirty="0"/>
            </a:br>
            <a:endParaRPr lang="en-US" sz="4000" dirty="0"/>
          </a:p>
        </p:txBody>
      </p:sp>
      <p:sp>
        <p:nvSpPr>
          <p:cNvPr id="3" name="Content Placeholder 2">
            <a:extLst>
              <a:ext uri="{FF2B5EF4-FFF2-40B4-BE49-F238E27FC236}">
                <a16:creationId xmlns:a16="http://schemas.microsoft.com/office/drawing/2014/main" id="{D301E852-0E41-254E-9B37-CF1288B1C404}"/>
              </a:ext>
            </a:extLst>
          </p:cNvPr>
          <p:cNvSpPr>
            <a:spLocks noGrp="1"/>
          </p:cNvSpPr>
          <p:nvPr>
            <p:ph idx="1"/>
          </p:nvPr>
        </p:nvSpPr>
        <p:spPr>
          <a:xfrm>
            <a:off x="1048584" y="1315711"/>
            <a:ext cx="3650196" cy="3741951"/>
          </a:xfrm>
        </p:spPr>
        <p:txBody>
          <a:bodyPr>
            <a:noAutofit/>
          </a:bodyPr>
          <a:lstStyle/>
          <a:p>
            <a:r>
              <a:rPr lang="en-IN" sz="2200" dirty="0"/>
              <a:t>Big Data can be </a:t>
            </a:r>
            <a:r>
              <a:rPr lang="en-IN" sz="2200" b="1" dirty="0"/>
              <a:t>structured, unstructured, and semi-structured</a:t>
            </a:r>
            <a:r>
              <a:rPr lang="en-IN" sz="2200" dirty="0"/>
              <a:t> that are being collected from different sources. </a:t>
            </a:r>
          </a:p>
          <a:p>
            <a:r>
              <a:rPr lang="en-IN" sz="2200" dirty="0"/>
              <a:t>in the past, data is only be collected from </a:t>
            </a:r>
            <a:r>
              <a:rPr lang="en-IN" sz="2200" b="1" dirty="0"/>
              <a:t>databases</a:t>
            </a:r>
            <a:r>
              <a:rPr lang="en-IN" sz="2200" dirty="0"/>
              <a:t> and </a:t>
            </a:r>
            <a:r>
              <a:rPr lang="en-IN" sz="2200" b="1" dirty="0"/>
              <a:t>sheets</a:t>
            </a:r>
            <a:r>
              <a:rPr lang="en-IN" sz="2200" dirty="0"/>
              <a:t> </a:t>
            </a:r>
          </a:p>
          <a:p>
            <a:r>
              <a:rPr lang="en-IN" sz="2200" dirty="0"/>
              <a:t>But these days the data will comes in array forms, that are </a:t>
            </a:r>
            <a:r>
              <a:rPr lang="en-IN" sz="2200" b="1" dirty="0"/>
              <a:t>PDFs, Emails, audios, SM posts, photos, videos,</a:t>
            </a:r>
            <a:r>
              <a:rPr lang="en-IN" sz="2200" dirty="0"/>
              <a:t> etc.</a:t>
            </a:r>
          </a:p>
          <a:p>
            <a:endParaRPr lang="en-US" sz="2200" dirty="0"/>
          </a:p>
        </p:txBody>
      </p:sp>
      <p:pic>
        <p:nvPicPr>
          <p:cNvPr id="2050" name="Picture 2" descr="variety-of-big-data – Cloud Data Architect">
            <a:extLst>
              <a:ext uri="{FF2B5EF4-FFF2-40B4-BE49-F238E27FC236}">
                <a16:creationId xmlns:a16="http://schemas.microsoft.com/office/drawing/2014/main" id="{37F632ED-1B66-DF45-8997-76A81A56AA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9" r="-3" b="2011"/>
          <a:stretch/>
        </p:blipFill>
        <p:spPr bwMode="auto">
          <a:xfrm>
            <a:off x="5536981" y="1315711"/>
            <a:ext cx="5633939" cy="41706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9B47766-88BB-4432-9800-06B7EF56596A}"/>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774F4A2-DBED-42F1-AC42-51ABFA2ADA8C}"/>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7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4DD38-6470-F148-B314-295EC4114431}"/>
              </a:ext>
            </a:extLst>
          </p:cNvPr>
          <p:cNvSpPr>
            <a:spLocks noGrp="1"/>
          </p:cNvSpPr>
          <p:nvPr>
            <p:ph type="title"/>
          </p:nvPr>
        </p:nvSpPr>
        <p:spPr>
          <a:xfrm>
            <a:off x="838200" y="365125"/>
            <a:ext cx="10515600" cy="1306443"/>
          </a:xfrm>
        </p:spPr>
        <p:txBody>
          <a:bodyPr>
            <a:normAutofit/>
          </a:bodyPr>
          <a:lstStyle/>
          <a:p>
            <a:r>
              <a:rPr lang="en-IN" sz="4000" b="1"/>
              <a:t>Veracity:</a:t>
            </a:r>
            <a:br>
              <a:rPr lang="en-IN" sz="4000" b="1"/>
            </a:br>
            <a:endParaRPr lang="en-US" sz="4000"/>
          </a:p>
        </p:txBody>
      </p:sp>
      <p:sp>
        <p:nvSpPr>
          <p:cNvPr id="3" name="Content Placeholder 2">
            <a:extLst>
              <a:ext uri="{FF2B5EF4-FFF2-40B4-BE49-F238E27FC236}">
                <a16:creationId xmlns:a16="http://schemas.microsoft.com/office/drawing/2014/main" id="{ECD49A92-644E-F248-B0E4-F05230FF8CCC}"/>
              </a:ext>
            </a:extLst>
          </p:cNvPr>
          <p:cNvSpPr>
            <a:spLocks noGrp="1"/>
          </p:cNvSpPr>
          <p:nvPr>
            <p:ph idx="1"/>
          </p:nvPr>
        </p:nvSpPr>
        <p:spPr>
          <a:xfrm>
            <a:off x="944880" y="1825625"/>
            <a:ext cx="4046094" cy="4303464"/>
          </a:xfrm>
        </p:spPr>
        <p:txBody>
          <a:bodyPr>
            <a:normAutofit/>
          </a:bodyPr>
          <a:lstStyle/>
          <a:p>
            <a:r>
              <a:rPr lang="en-IN" sz="2000"/>
              <a:t>Veracity means how much the data is reliable. </a:t>
            </a:r>
          </a:p>
          <a:p>
            <a:pPr marL="0" indent="0">
              <a:buNone/>
            </a:pPr>
            <a:r>
              <a:rPr lang="en-IN" sz="2000"/>
              <a:t>     Big Data Veracity refers to the biases, noise and abnormality in data. </a:t>
            </a:r>
          </a:p>
          <a:p>
            <a:r>
              <a:rPr lang="en-IN" sz="2000"/>
              <a:t>Is the data that is being stored, and mined meaningful to the problem being analyzed. </a:t>
            </a:r>
          </a:p>
          <a:p>
            <a:r>
              <a:rPr lang="en-IN" sz="2000"/>
              <a:t>veracity in data analysis is the biggest challenge when compares to things like volume and velocity. </a:t>
            </a:r>
            <a:endParaRPr lang="en-US" sz="2000"/>
          </a:p>
        </p:txBody>
      </p:sp>
      <p:pic>
        <p:nvPicPr>
          <p:cNvPr id="3074" name="Picture 2" descr="Data Veracity: a New Key to Big Data">
            <a:extLst>
              <a:ext uri="{FF2B5EF4-FFF2-40B4-BE49-F238E27FC236}">
                <a16:creationId xmlns:a16="http://schemas.microsoft.com/office/drawing/2014/main" id="{4DA2F687-9C70-6743-BC5F-EB4632C57E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54" b="2"/>
          <a:stretch/>
        </p:blipFill>
        <p:spPr bwMode="auto">
          <a:xfrm>
            <a:off x="5584067" y="1316596"/>
            <a:ext cx="6011791" cy="4224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709BF4F-8107-4B09-913D-8D671ECA91EB}"/>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EBC48C58-A415-4DE5-86D8-1846B70BE9B7}"/>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5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43CBBF-4B33-2F45-BD63-48D0DD2C36C0}"/>
              </a:ext>
            </a:extLst>
          </p:cNvPr>
          <p:cNvSpPr>
            <a:spLocks noGrp="1"/>
          </p:cNvSpPr>
          <p:nvPr>
            <p:ph type="title"/>
          </p:nvPr>
        </p:nvSpPr>
        <p:spPr>
          <a:xfrm>
            <a:off x="643467" y="321734"/>
            <a:ext cx="10905066" cy="1135737"/>
          </a:xfrm>
        </p:spPr>
        <p:txBody>
          <a:bodyPr>
            <a:normAutofit/>
          </a:bodyPr>
          <a:lstStyle/>
          <a:p>
            <a:r>
              <a:rPr lang="en-US" sz="3600" b="1" dirty="0"/>
              <a:t>Velocity and value:</a:t>
            </a:r>
          </a:p>
        </p:txBody>
      </p:sp>
      <p:sp>
        <p:nvSpPr>
          <p:cNvPr id="3" name="Content Placeholder 2">
            <a:extLst>
              <a:ext uri="{FF2B5EF4-FFF2-40B4-BE49-F238E27FC236}">
                <a16:creationId xmlns:a16="http://schemas.microsoft.com/office/drawing/2014/main" id="{F1B42B85-AC4E-064C-9397-03A2C8258F1C}"/>
              </a:ext>
            </a:extLst>
          </p:cNvPr>
          <p:cNvSpPr>
            <a:spLocks noGrp="1"/>
          </p:cNvSpPr>
          <p:nvPr>
            <p:ph idx="1"/>
          </p:nvPr>
        </p:nvSpPr>
        <p:spPr>
          <a:xfrm>
            <a:off x="643468" y="1782981"/>
            <a:ext cx="4187611" cy="4393982"/>
          </a:xfrm>
        </p:spPr>
        <p:txBody>
          <a:bodyPr>
            <a:normAutofit/>
          </a:bodyPr>
          <a:lstStyle/>
          <a:p>
            <a:r>
              <a:rPr lang="en-IN" sz="1400" b="1" i="1" dirty="0"/>
              <a:t>Velocity –</a:t>
            </a:r>
            <a:r>
              <a:rPr lang="en-IN" sz="1400" dirty="0"/>
              <a:t> The term </a:t>
            </a:r>
            <a:r>
              <a:rPr lang="en-IN" sz="1400" b="1" dirty="0"/>
              <a:t>'velocity'</a:t>
            </a:r>
            <a:r>
              <a:rPr lang="en-IN" sz="1400" dirty="0"/>
              <a:t> refers to the speed of generation of data. How fast the data is generated and processed to meet the demands, determines real potential in the data. </a:t>
            </a:r>
          </a:p>
          <a:p>
            <a:r>
              <a:rPr lang="en-IN" sz="1400" dirty="0"/>
              <a:t>Big Data Velocity deals with the speed at which data flows in from sources like business processes, application logs, networks, and social media sites, sensors, mobile devices, etc. </a:t>
            </a:r>
          </a:p>
          <a:p>
            <a:r>
              <a:rPr lang="en-IN" sz="1400" dirty="0"/>
              <a:t>The flow of data is massive and continuous. </a:t>
            </a:r>
          </a:p>
          <a:p>
            <a:r>
              <a:rPr lang="en-IN" sz="1400" b="1" dirty="0"/>
              <a:t>Value-</a:t>
            </a:r>
            <a:r>
              <a:rPr lang="en-IN" sz="1400" dirty="0"/>
              <a:t> sits at the top of the </a:t>
            </a:r>
            <a:r>
              <a:rPr lang="en-IN" sz="1400" b="1" dirty="0"/>
              <a:t>big data</a:t>
            </a:r>
            <a:r>
              <a:rPr lang="en-IN" sz="1400" dirty="0"/>
              <a:t> pyramid. </a:t>
            </a:r>
          </a:p>
          <a:p>
            <a:r>
              <a:rPr lang="en-IN" sz="1400" dirty="0"/>
              <a:t>This refers to the ability to transform a tsunami of data into business.</a:t>
            </a:r>
          </a:p>
          <a:p>
            <a:r>
              <a:rPr lang="en-IN" sz="1400" dirty="0"/>
              <a:t>it is not the data that we process or store. </a:t>
            </a:r>
          </a:p>
          <a:p>
            <a:r>
              <a:rPr lang="en-IN" sz="1400" dirty="0"/>
              <a:t>It is </a:t>
            </a:r>
            <a:r>
              <a:rPr lang="en-IN" sz="1400" b="1" dirty="0"/>
              <a:t>valuable</a:t>
            </a:r>
            <a:r>
              <a:rPr lang="en-IN" sz="1400" dirty="0"/>
              <a:t> and </a:t>
            </a:r>
            <a:r>
              <a:rPr lang="en-IN" sz="1400" b="1" dirty="0"/>
              <a:t>reliable </a:t>
            </a:r>
            <a:r>
              <a:rPr lang="en-IN" sz="1400" dirty="0"/>
              <a:t>data that we </a:t>
            </a:r>
            <a:r>
              <a:rPr lang="en-IN" sz="1400" b="1" dirty="0"/>
              <a:t>store, process</a:t>
            </a:r>
            <a:r>
              <a:rPr lang="en-IN" sz="1400" dirty="0"/>
              <a:t>, and also </a:t>
            </a:r>
            <a:r>
              <a:rPr lang="en-IN" sz="1400" b="1" dirty="0" err="1"/>
              <a:t>analyze</a:t>
            </a:r>
            <a:r>
              <a:rPr lang="en-IN" sz="1400" dirty="0"/>
              <a:t>.</a:t>
            </a:r>
          </a:p>
          <a:p>
            <a:endParaRPr lang="en-US" sz="1400" dirty="0"/>
          </a:p>
        </p:txBody>
      </p:sp>
      <p:grpSp>
        <p:nvGrpSpPr>
          <p:cNvPr id="137" name="Group 1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8" name="Isosceles Triangle 1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What is Big Data and Why do we need Hadoop for Big Data? | SAP Blogs">
            <a:extLst>
              <a:ext uri="{FF2B5EF4-FFF2-40B4-BE49-F238E27FC236}">
                <a16:creationId xmlns:a16="http://schemas.microsoft.com/office/drawing/2014/main" id="{C352AB6E-4E27-C549-A661-88967D30C6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42" r="2" b="2"/>
          <a:stretch/>
        </p:blipFill>
        <p:spPr bwMode="auto">
          <a:xfrm>
            <a:off x="5295320" y="1823145"/>
            <a:ext cx="6532812" cy="3648015"/>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2" name="Rectangle 1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id="{2516F519-7406-4350-9FAD-4B6CCB8AF3EF}"/>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0BDEF5B1-8085-41F6-892C-1B0D383768E0}"/>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03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6876-DADA-C34F-B5D6-1E604557F4EB}"/>
              </a:ext>
            </a:extLst>
          </p:cNvPr>
          <p:cNvSpPr>
            <a:spLocks noGrp="1"/>
          </p:cNvSpPr>
          <p:nvPr>
            <p:ph type="title"/>
          </p:nvPr>
        </p:nvSpPr>
        <p:spPr/>
        <p:txBody>
          <a:bodyPr/>
          <a:lstStyle/>
          <a:p>
            <a:r>
              <a:rPr lang="en-IN" b="1" dirty="0"/>
              <a:t>Top Big Data Tools: open source</a:t>
            </a:r>
            <a:br>
              <a:rPr lang="en-IN" b="1" dirty="0"/>
            </a:br>
            <a:endParaRPr lang="en-US" dirty="0"/>
          </a:p>
        </p:txBody>
      </p:sp>
      <p:sp>
        <p:nvSpPr>
          <p:cNvPr id="3" name="Content Placeholder 2">
            <a:extLst>
              <a:ext uri="{FF2B5EF4-FFF2-40B4-BE49-F238E27FC236}">
                <a16:creationId xmlns:a16="http://schemas.microsoft.com/office/drawing/2014/main" id="{873D8971-D76F-9C4A-B8DE-A30371521E85}"/>
              </a:ext>
            </a:extLst>
          </p:cNvPr>
          <p:cNvSpPr>
            <a:spLocks noGrp="1"/>
          </p:cNvSpPr>
          <p:nvPr>
            <p:ph idx="1"/>
          </p:nvPr>
        </p:nvSpPr>
        <p:spPr>
          <a:xfrm>
            <a:off x="838200" y="1171575"/>
            <a:ext cx="10515600" cy="5005388"/>
          </a:xfrm>
        </p:spPr>
        <p:txBody>
          <a:bodyPr>
            <a:normAutofit fontScale="85000" lnSpcReduction="20000"/>
          </a:bodyPr>
          <a:lstStyle/>
          <a:p>
            <a:r>
              <a:rPr lang="en-IN" b="1" dirty="0"/>
              <a:t>Hadoop</a:t>
            </a:r>
          </a:p>
          <a:p>
            <a:pPr lvl="1"/>
            <a:r>
              <a:rPr lang="en-IN" dirty="0"/>
              <a:t>framework</a:t>
            </a:r>
          </a:p>
          <a:p>
            <a:pPr lvl="1"/>
            <a:r>
              <a:rPr lang="en-IN" dirty="0"/>
              <a:t>It allows distributed processing of large data sets across clusters of computers.</a:t>
            </a:r>
            <a:endParaRPr lang="en-IN" b="1" dirty="0"/>
          </a:p>
          <a:p>
            <a:r>
              <a:rPr lang="en-IN" b="1" dirty="0"/>
              <a:t>Cassandra:</a:t>
            </a:r>
          </a:p>
          <a:p>
            <a:pPr lvl="1"/>
            <a:r>
              <a:rPr lang="en-IN" dirty="0"/>
              <a:t>Support for replicating across multiple data </a:t>
            </a:r>
            <a:r>
              <a:rPr lang="en-IN" dirty="0" err="1"/>
              <a:t>centers</a:t>
            </a:r>
            <a:r>
              <a:rPr lang="en-IN" dirty="0"/>
              <a:t> by providing lower latency for users</a:t>
            </a:r>
            <a:endParaRPr lang="en-IN" b="1" dirty="0"/>
          </a:p>
          <a:p>
            <a:r>
              <a:rPr lang="en-IN" b="1" dirty="0"/>
              <a:t>CouchDB:</a:t>
            </a:r>
          </a:p>
          <a:p>
            <a:pPr lvl="1"/>
            <a:r>
              <a:rPr lang="en-IN" dirty="0"/>
              <a:t>stores data in JSON documents that can be accessed web or query using JavaScript. It offers distributed scaling with fault-tolerant storage. It allows </a:t>
            </a:r>
            <a:endParaRPr lang="en-IN" b="1" dirty="0"/>
          </a:p>
          <a:p>
            <a:r>
              <a:rPr lang="en-IN" b="1" dirty="0" err="1"/>
              <a:t>Openrefine</a:t>
            </a:r>
            <a:r>
              <a:rPr lang="en-IN" b="1" dirty="0"/>
              <a:t>:</a:t>
            </a:r>
          </a:p>
          <a:p>
            <a:pPr lvl="1"/>
            <a:r>
              <a:rPr lang="en-IN" dirty="0"/>
              <a:t>It is a big data analytics software that helps to work with messy data, cleaning it and transforming it from one format into another. </a:t>
            </a:r>
          </a:p>
          <a:p>
            <a:pPr lvl="1"/>
            <a:r>
              <a:rPr lang="en-IN" dirty="0"/>
              <a:t>It also allows extending it with web services and external data.</a:t>
            </a:r>
            <a:endParaRPr lang="en-IN" b="1" dirty="0"/>
          </a:p>
          <a:p>
            <a:r>
              <a:rPr lang="en-IN" b="1" dirty="0"/>
              <a:t>Hive:</a:t>
            </a:r>
          </a:p>
          <a:p>
            <a:pPr lvl="1"/>
            <a:r>
              <a:rPr lang="en-IN" dirty="0"/>
              <a:t>It helps with querying and managing large datasets real fast. </a:t>
            </a:r>
            <a:endParaRPr lang="en-IN" b="1" dirty="0"/>
          </a:p>
          <a:p>
            <a:r>
              <a:rPr lang="en-US" dirty="0"/>
              <a:t>Many more</a:t>
            </a:r>
          </a:p>
        </p:txBody>
      </p:sp>
      <p:sp>
        <p:nvSpPr>
          <p:cNvPr id="4" name="Rectangle 3">
            <a:extLst>
              <a:ext uri="{FF2B5EF4-FFF2-40B4-BE49-F238E27FC236}">
                <a16:creationId xmlns:a16="http://schemas.microsoft.com/office/drawing/2014/main" id="{9B7978EA-0671-44B3-B3B7-379CCB77EDA3}"/>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BF8953B4-B421-470D-AB69-4953355592CC}"/>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79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2771CC-B865-4FEF-97C4-A365A1B17C10}"/>
              </a:ext>
            </a:extLst>
          </p:cNvPr>
          <p:cNvPicPr>
            <a:picLocks noChangeAspect="1"/>
          </p:cNvPicPr>
          <p:nvPr/>
        </p:nvPicPr>
        <p:blipFill>
          <a:blip r:embed="rId2"/>
          <a:stretch>
            <a:fillRect/>
          </a:stretch>
        </p:blipFill>
        <p:spPr>
          <a:xfrm>
            <a:off x="1116731" y="1280159"/>
            <a:ext cx="9649047" cy="5183945"/>
          </a:xfrm>
          <a:prstGeom prst="rect">
            <a:avLst/>
          </a:prstGeom>
        </p:spPr>
      </p:pic>
      <p:sp>
        <p:nvSpPr>
          <p:cNvPr id="3" name="Rectangle 2">
            <a:extLst>
              <a:ext uri="{FF2B5EF4-FFF2-40B4-BE49-F238E27FC236}">
                <a16:creationId xmlns:a16="http://schemas.microsoft.com/office/drawing/2014/main" id="{ECB5EA14-D62C-494E-A67F-8E531009A810}"/>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05E97C3D-7D29-4C46-B783-0E3C3C530DB3}"/>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1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6609" y="112226"/>
            <a:ext cx="10515600" cy="1325563"/>
          </a:xfrm>
        </p:spPr>
        <p:txBody>
          <a:bodyPr/>
          <a:lstStyle/>
          <a:p>
            <a:r>
              <a:rPr lang="en-US" dirty="0"/>
              <a:t>Data Science</a:t>
            </a:r>
            <a:endParaRPr lang="en-US" altLang="en-US" dirty="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14601" y="1624818"/>
            <a:ext cx="6629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C58EBB5-2640-45B0-AFD8-7848C94BA9BD}"/>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655760B-2567-4FCC-BDCC-3A21C95E4D08}"/>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7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BE6B7F-0753-4479-97EC-F8886A5B9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844062"/>
            <a:ext cx="10114671" cy="56488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883B05-091D-49E3-84C4-58E7008FAB0A}"/>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997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EA6B-10CF-3640-B099-28C0C5C3ED86}"/>
              </a:ext>
            </a:extLst>
          </p:cNvPr>
          <p:cNvSpPr>
            <a:spLocks noGrp="1"/>
          </p:cNvSpPr>
          <p:nvPr>
            <p:ph type="title"/>
          </p:nvPr>
        </p:nvSpPr>
        <p:spPr>
          <a:xfrm>
            <a:off x="709146" y="133959"/>
            <a:ext cx="9603275" cy="1049235"/>
          </a:xfrm>
        </p:spPr>
        <p:txBody>
          <a:bodyPr/>
          <a:lstStyle/>
          <a:p>
            <a:r>
              <a:rPr lang="en-US" b="1" dirty="0"/>
              <a:t>   UNIT-1: Contents</a:t>
            </a:r>
          </a:p>
        </p:txBody>
      </p:sp>
      <p:sp>
        <p:nvSpPr>
          <p:cNvPr id="3" name="Content Placeholder 2">
            <a:extLst>
              <a:ext uri="{FF2B5EF4-FFF2-40B4-BE49-F238E27FC236}">
                <a16:creationId xmlns:a16="http://schemas.microsoft.com/office/drawing/2014/main" id="{AF9615AD-9DD8-2F44-891C-4E87CE3F8E28}"/>
              </a:ext>
            </a:extLst>
          </p:cNvPr>
          <p:cNvSpPr>
            <a:spLocks noGrp="1"/>
          </p:cNvSpPr>
          <p:nvPr>
            <p:ph idx="1"/>
          </p:nvPr>
        </p:nvSpPr>
        <p:spPr>
          <a:xfrm>
            <a:off x="1879578" y="1158557"/>
            <a:ext cx="8432843" cy="5071302"/>
          </a:xfrm>
        </p:spPr>
        <p:txBody>
          <a:bodyPr>
            <a:noAutofit/>
          </a:bodyPr>
          <a:lstStyle/>
          <a:p>
            <a:pPr marL="385763" indent="-385763" algn="just">
              <a:lnSpc>
                <a:spcPct val="100000"/>
              </a:lnSpc>
              <a:buFont typeface="Arial" panose="020B0604020202020204" pitchFamily="34" charset="0"/>
              <a:buAutoNum type="arabicParenR"/>
            </a:pPr>
            <a:r>
              <a:rPr lang="en-US" altLang="en-US" sz="2000" dirty="0"/>
              <a:t>Data Science, Data Objects and Attributes types</a:t>
            </a:r>
          </a:p>
          <a:p>
            <a:pPr marL="385763" indent="-385763" algn="just">
              <a:lnSpc>
                <a:spcPct val="100000"/>
              </a:lnSpc>
              <a:buFont typeface="Arial" panose="020B0604020202020204" pitchFamily="34" charset="0"/>
              <a:buAutoNum type="arabicParenR"/>
            </a:pPr>
            <a:r>
              <a:rPr lang="en-US" altLang="en-US" sz="2000" dirty="0"/>
              <a:t>Measuring Data similarity and dissimilarity,</a:t>
            </a:r>
          </a:p>
          <a:p>
            <a:pPr marL="385763" indent="-385763" algn="just">
              <a:lnSpc>
                <a:spcPct val="100000"/>
              </a:lnSpc>
              <a:buFont typeface="Arial" panose="020B0604020202020204" pitchFamily="34" charset="0"/>
              <a:buAutoNum type="arabicParenR"/>
            </a:pPr>
            <a:r>
              <a:rPr lang="en-US" altLang="en-US" sz="2000" dirty="0"/>
              <a:t>Data Preprocessing -Data Cleaning, Data Integration, Data Reduction, Data Transformation and Data Discretization,</a:t>
            </a:r>
          </a:p>
          <a:p>
            <a:pPr marL="385763" indent="-385763" algn="just">
              <a:lnSpc>
                <a:spcPct val="100000"/>
              </a:lnSpc>
              <a:buFont typeface="Arial" panose="020B0604020202020204" pitchFamily="34" charset="0"/>
              <a:buAutoNum type="arabicParenR"/>
            </a:pPr>
            <a:r>
              <a:rPr lang="en-US" altLang="en-US" sz="2000" dirty="0">
                <a:solidFill>
                  <a:srgbClr val="C00000"/>
                </a:solidFill>
              </a:rPr>
              <a:t>Traits of Big data</a:t>
            </a:r>
          </a:p>
          <a:p>
            <a:pPr marL="385763" indent="-385763" algn="just">
              <a:lnSpc>
                <a:spcPct val="100000"/>
              </a:lnSpc>
              <a:buFont typeface="Arial" panose="020B0604020202020204" pitchFamily="34" charset="0"/>
              <a:buAutoNum type="arabicParenR"/>
            </a:pPr>
            <a:r>
              <a:rPr lang="en-US" altLang="en-US" sz="2000" dirty="0"/>
              <a:t>Hypothesis and inference, Analysis vs Reporting.</a:t>
            </a:r>
          </a:p>
          <a:p>
            <a:pPr marL="385763" indent="-385763" algn="just">
              <a:lnSpc>
                <a:spcPct val="100000"/>
              </a:lnSpc>
              <a:buFont typeface="Arial" panose="020B0604020202020204" pitchFamily="34" charset="0"/>
              <a:buAutoNum type="arabicParenR"/>
            </a:pPr>
            <a:r>
              <a:rPr lang="en-US" altLang="en-US" sz="2000" dirty="0"/>
              <a:t>Data Science Toolkits using Python: Matplotlib, NumPy, Scikit-learn. Visualizing Data: Bar Charts, Line Charts, and Scatterplots. </a:t>
            </a:r>
          </a:p>
          <a:p>
            <a:pPr marL="385763" indent="-385763" algn="just">
              <a:lnSpc>
                <a:spcPct val="100000"/>
              </a:lnSpc>
              <a:buFont typeface="Arial" panose="020B0604020202020204" pitchFamily="34" charset="0"/>
              <a:buAutoNum type="arabicParenR"/>
            </a:pPr>
            <a:r>
              <a:rPr lang="en-US" altLang="en-US" sz="2000" dirty="0"/>
              <a:t>Working with data: Reading Files, Scraping the Web, </a:t>
            </a:r>
          </a:p>
          <a:p>
            <a:pPr marL="385763" indent="-385763" algn="just">
              <a:lnSpc>
                <a:spcPct val="100000"/>
              </a:lnSpc>
              <a:buFont typeface="Arial" panose="020B0604020202020204" pitchFamily="34" charset="0"/>
              <a:buAutoNum type="arabicParenR"/>
            </a:pPr>
            <a:r>
              <a:rPr lang="en-US" altLang="en-US" sz="2000" dirty="0"/>
              <a:t>Using APIs (Example: Using the Twitter APIs), Cleaning and Munging, Manipulating Data. </a:t>
            </a:r>
          </a:p>
          <a:p>
            <a:pPr marL="385763" indent="-385763" algn="just">
              <a:lnSpc>
                <a:spcPct val="100000"/>
              </a:lnSpc>
              <a:buFont typeface="Arial" panose="020B0604020202020204" pitchFamily="34" charset="0"/>
              <a:buAutoNum type="arabicParenR"/>
            </a:pPr>
            <a:r>
              <a:rPr lang="en-US" altLang="en-US" sz="2000" dirty="0"/>
              <a:t>Case Study:</a:t>
            </a:r>
            <a:r>
              <a:rPr lang="en-US" altLang="en-US" sz="2000" b="1" dirty="0"/>
              <a:t> </a:t>
            </a:r>
            <a:r>
              <a:rPr lang="en-US" altLang="en-US" sz="2000" dirty="0"/>
              <a:t>Getting Data -Twitter Data API</a:t>
            </a:r>
          </a:p>
          <a:p>
            <a:pPr algn="just">
              <a:lnSpc>
                <a:spcPct val="100000"/>
              </a:lnSpc>
            </a:pPr>
            <a:endParaRPr lang="en-US" sz="2000" dirty="0"/>
          </a:p>
        </p:txBody>
      </p:sp>
      <p:sp>
        <p:nvSpPr>
          <p:cNvPr id="4" name="Rectangle 3">
            <a:extLst>
              <a:ext uri="{FF2B5EF4-FFF2-40B4-BE49-F238E27FC236}">
                <a16:creationId xmlns:a16="http://schemas.microsoft.com/office/drawing/2014/main" id="{8E882AC3-0BC8-4FB6-A411-E0656630AABE}"/>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812290BB-C335-4476-92BF-6D97BF5A201E}"/>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12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D821-8E2A-0B43-884A-73192020A2D7}"/>
              </a:ext>
            </a:extLst>
          </p:cNvPr>
          <p:cNvSpPr>
            <a:spLocks noGrp="1"/>
          </p:cNvSpPr>
          <p:nvPr>
            <p:ph type="title"/>
          </p:nvPr>
        </p:nvSpPr>
        <p:spPr>
          <a:xfrm>
            <a:off x="233289" y="154154"/>
            <a:ext cx="10515600" cy="1306443"/>
          </a:xfrm>
        </p:spPr>
        <p:txBody>
          <a:bodyPr>
            <a:normAutofit/>
          </a:bodyPr>
          <a:lstStyle/>
          <a:p>
            <a:r>
              <a:rPr lang="en-US" sz="4000" b="1" dirty="0"/>
              <a:t>What is BIG DATA?</a:t>
            </a:r>
          </a:p>
        </p:txBody>
      </p:sp>
      <p:sp>
        <p:nvSpPr>
          <p:cNvPr id="3" name="Content Placeholder 2">
            <a:extLst>
              <a:ext uri="{FF2B5EF4-FFF2-40B4-BE49-F238E27FC236}">
                <a16:creationId xmlns:a16="http://schemas.microsoft.com/office/drawing/2014/main" id="{52CA2094-B330-1649-A314-440D2B0E6ECD}"/>
              </a:ext>
            </a:extLst>
          </p:cNvPr>
          <p:cNvSpPr>
            <a:spLocks noGrp="1"/>
          </p:cNvSpPr>
          <p:nvPr>
            <p:ph idx="1"/>
          </p:nvPr>
        </p:nvSpPr>
        <p:spPr>
          <a:xfrm>
            <a:off x="838200" y="1825625"/>
            <a:ext cx="5608320" cy="4303464"/>
          </a:xfrm>
        </p:spPr>
        <p:txBody>
          <a:bodyPr>
            <a:normAutofit/>
          </a:bodyPr>
          <a:lstStyle/>
          <a:p>
            <a:pPr algn="just"/>
            <a:r>
              <a:rPr lang="en-IN" sz="2400" b="1" dirty="0"/>
              <a:t>Big Data</a:t>
            </a:r>
            <a:r>
              <a:rPr lang="en-IN" sz="2400" dirty="0"/>
              <a:t> is a collection of data that is huge in volume, yet growing exponentially with time. </a:t>
            </a:r>
          </a:p>
          <a:p>
            <a:pPr algn="just"/>
            <a:r>
              <a:rPr lang="en-IN" sz="2400" dirty="0"/>
              <a:t>It is a data with so large size and complexity that none of traditional data management tools can store it or process it efficiently. </a:t>
            </a:r>
          </a:p>
          <a:p>
            <a:pPr algn="just"/>
            <a:r>
              <a:rPr lang="en-IN" sz="2400" dirty="0"/>
              <a:t>Big data is also a data but with huge size. </a:t>
            </a:r>
          </a:p>
          <a:p>
            <a:pPr algn="just"/>
            <a:r>
              <a:rPr lang="en-IN" sz="2400" dirty="0"/>
              <a:t>Refer to various bigdata sources from figure </a:t>
            </a:r>
          </a:p>
          <a:p>
            <a:pPr marL="0" indent="0" algn="just">
              <a:buNone/>
            </a:pPr>
            <a:endParaRPr lang="en-US" sz="2400" dirty="0"/>
          </a:p>
        </p:txBody>
      </p:sp>
      <p:pic>
        <p:nvPicPr>
          <p:cNvPr id="1026" name="Picture 2" descr="Big Data Sources Technologies Ppt Powerpoint Presentation Clipart |  PowerPoint Presentation Pictures | PPT Slide Template | PPT Examples  Professional">
            <a:extLst>
              <a:ext uri="{FF2B5EF4-FFF2-40B4-BE49-F238E27FC236}">
                <a16:creationId xmlns:a16="http://schemas.microsoft.com/office/drawing/2014/main" id="{02A13FE3-DF0D-5D44-8F73-27D7FAF8F0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8708"/>
          <a:stretch/>
        </p:blipFill>
        <p:spPr bwMode="auto">
          <a:xfrm>
            <a:off x="6736080" y="1607433"/>
            <a:ext cx="5035295" cy="42248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983D6C-9EC7-4239-9167-36160C236B19}"/>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BE048D8-CF9B-453A-8D51-C510B720E66D}"/>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0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 y="217415"/>
            <a:ext cx="10515600" cy="1325563"/>
          </a:xfrm>
        </p:spPr>
        <p:txBody>
          <a:bodyPr/>
          <a:lstStyle/>
          <a:p>
            <a:r>
              <a:rPr lang="en-US" b="1" dirty="0"/>
              <a:t>Big Data</a:t>
            </a:r>
          </a:p>
        </p:txBody>
      </p:sp>
      <p:pic>
        <p:nvPicPr>
          <p:cNvPr id="4" name="Picture 3"/>
          <p:cNvPicPr>
            <a:picLocks noChangeAspect="1"/>
          </p:cNvPicPr>
          <p:nvPr/>
        </p:nvPicPr>
        <p:blipFill>
          <a:blip r:embed="rId2"/>
          <a:stretch>
            <a:fillRect/>
          </a:stretch>
        </p:blipFill>
        <p:spPr>
          <a:xfrm>
            <a:off x="2362201" y="1336097"/>
            <a:ext cx="7893147" cy="5410200"/>
          </a:xfrm>
          <a:prstGeom prst="rect">
            <a:avLst/>
          </a:prstGeom>
        </p:spPr>
      </p:pic>
      <p:sp>
        <p:nvSpPr>
          <p:cNvPr id="5" name="Rectangle 4">
            <a:extLst>
              <a:ext uri="{FF2B5EF4-FFF2-40B4-BE49-F238E27FC236}">
                <a16:creationId xmlns:a16="http://schemas.microsoft.com/office/drawing/2014/main" id="{46631697-9A13-4BE7-A769-7B89D9F8D5E3}"/>
              </a:ext>
            </a:extLst>
          </p:cNvPr>
          <p:cNvSpPr/>
          <p:nvPr/>
        </p:nvSpPr>
        <p:spPr>
          <a:xfrm>
            <a:off x="126609" y="218050"/>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07690427-5EFB-4F14-A141-3C7909D92D46}"/>
              </a:ext>
            </a:extLst>
          </p:cNvPr>
          <p:cNvCxnSpPr/>
          <p:nvPr/>
        </p:nvCxnSpPr>
        <p:spPr>
          <a:xfrm>
            <a:off x="124264" y="130092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9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59767" y="2129188"/>
            <a:ext cx="4065770" cy="3026309"/>
          </a:xfrm>
          <a:prstGeom prst="rect">
            <a:avLst/>
          </a:prstGeom>
        </p:spPr>
        <p:txBody>
          <a:bodyPr vert="horz" wrap="square" lIns="0" tIns="10001" rIns="0" bIns="0" rtlCol="0">
            <a:spAutoFit/>
          </a:bodyPr>
          <a:lstStyle/>
          <a:p>
            <a:pPr marL="352425" marR="3810" indent="-342900" algn="just">
              <a:spcBef>
                <a:spcPts val="79"/>
              </a:spcBef>
              <a:buFont typeface="Arial"/>
              <a:buChar char="•"/>
              <a:tabLst>
                <a:tab pos="352425" algn="l"/>
                <a:tab pos="2606516" algn="l"/>
              </a:tabLst>
            </a:pPr>
            <a:r>
              <a:rPr lang="en-GB" sz="2800" dirty="0">
                <a:latin typeface="+mj-lt"/>
                <a:cs typeface="Microsoft YaHei UI Light"/>
              </a:rPr>
              <a:t>A</a:t>
            </a:r>
            <a:r>
              <a:rPr sz="2800" dirty="0">
                <a:latin typeface="+mj-lt"/>
                <a:cs typeface="Microsoft YaHei UI Light"/>
              </a:rPr>
              <a:t> </a:t>
            </a:r>
            <a:r>
              <a:rPr sz="2800" spc="8" dirty="0">
                <a:latin typeface="+mj-lt"/>
                <a:cs typeface="Microsoft YaHei UI Light"/>
              </a:rPr>
              <a:t>multi-disciplinary </a:t>
            </a:r>
            <a:r>
              <a:rPr sz="2800" dirty="0">
                <a:latin typeface="+mj-lt"/>
                <a:cs typeface="Microsoft YaHei UI Light"/>
              </a:rPr>
              <a:t>field  that </a:t>
            </a:r>
            <a:r>
              <a:rPr sz="2800" spc="-4" dirty="0">
                <a:latin typeface="+mj-lt"/>
                <a:cs typeface="Microsoft YaHei UI Light"/>
              </a:rPr>
              <a:t>uses scientific  </a:t>
            </a:r>
            <a:r>
              <a:rPr sz="2800" dirty="0">
                <a:latin typeface="+mj-lt"/>
                <a:cs typeface="Microsoft YaHei UI Light"/>
              </a:rPr>
              <a:t>metho</a:t>
            </a:r>
            <a:r>
              <a:rPr sz="2800" spc="-11" dirty="0">
                <a:latin typeface="+mj-lt"/>
                <a:cs typeface="Microsoft YaHei UI Light"/>
              </a:rPr>
              <a:t>d</a:t>
            </a:r>
            <a:r>
              <a:rPr sz="2800" spc="-4" dirty="0">
                <a:latin typeface="+mj-lt"/>
                <a:cs typeface="Microsoft YaHei UI Light"/>
              </a:rPr>
              <a:t>s</a:t>
            </a:r>
            <a:r>
              <a:rPr lang="en-GB" sz="2800" spc="-4" dirty="0">
                <a:latin typeface="+mj-lt"/>
                <a:cs typeface="Microsoft YaHei UI Light"/>
              </a:rPr>
              <a:t>, </a:t>
            </a:r>
            <a:r>
              <a:rPr sz="2800" dirty="0">
                <a:latin typeface="+mj-lt"/>
                <a:cs typeface="Microsoft YaHei UI Light"/>
              </a:rPr>
              <a:t>p</a:t>
            </a:r>
            <a:r>
              <a:rPr sz="2800" spc="-49" dirty="0">
                <a:latin typeface="+mj-lt"/>
                <a:cs typeface="Microsoft YaHei UI Light"/>
              </a:rPr>
              <a:t>r</a:t>
            </a:r>
            <a:r>
              <a:rPr sz="2800" dirty="0">
                <a:latin typeface="+mj-lt"/>
                <a:cs typeface="Microsoft YaHei UI Light"/>
              </a:rPr>
              <a:t>oc</a:t>
            </a:r>
            <a:r>
              <a:rPr sz="2800" spc="8" dirty="0">
                <a:latin typeface="+mj-lt"/>
                <a:cs typeface="Microsoft YaHei UI Light"/>
              </a:rPr>
              <a:t>e</a:t>
            </a:r>
            <a:r>
              <a:rPr sz="2800" spc="-4" dirty="0">
                <a:latin typeface="+mj-lt"/>
                <a:cs typeface="Microsoft YaHei UI Light"/>
              </a:rPr>
              <a:t>sses,  </a:t>
            </a:r>
            <a:r>
              <a:rPr sz="2800" dirty="0">
                <a:latin typeface="+mj-lt"/>
                <a:cs typeface="Microsoft YaHei UI Light"/>
              </a:rPr>
              <a:t>algorithms </a:t>
            </a:r>
            <a:r>
              <a:rPr sz="2800" spc="-4" dirty="0">
                <a:latin typeface="+mj-lt"/>
                <a:cs typeface="Microsoft YaHei UI Light"/>
              </a:rPr>
              <a:t>and systems </a:t>
            </a:r>
            <a:r>
              <a:rPr sz="2800" dirty="0">
                <a:latin typeface="+mj-lt"/>
                <a:cs typeface="Microsoft YaHei UI Light"/>
              </a:rPr>
              <a:t>to  </a:t>
            </a:r>
            <a:r>
              <a:rPr sz="2800" spc="-4" dirty="0">
                <a:latin typeface="+mj-lt"/>
                <a:cs typeface="Microsoft YaHei UI Light"/>
              </a:rPr>
              <a:t>extract knowledge and  </a:t>
            </a:r>
            <a:r>
              <a:rPr sz="2800" dirty="0">
                <a:latin typeface="+mj-lt"/>
                <a:cs typeface="Microsoft YaHei UI Light"/>
              </a:rPr>
              <a:t>insights </a:t>
            </a:r>
            <a:r>
              <a:rPr sz="2800" spc="-15" dirty="0">
                <a:latin typeface="+mj-lt"/>
                <a:cs typeface="Microsoft YaHei UI Light"/>
              </a:rPr>
              <a:t>from </a:t>
            </a:r>
            <a:r>
              <a:rPr sz="2800" spc="-11" dirty="0">
                <a:latin typeface="+mj-lt"/>
                <a:cs typeface="Microsoft YaHei UI Light"/>
              </a:rPr>
              <a:t>structured  </a:t>
            </a:r>
            <a:r>
              <a:rPr sz="2800" spc="-4" dirty="0">
                <a:latin typeface="+mj-lt"/>
                <a:cs typeface="Microsoft YaHei UI Light"/>
              </a:rPr>
              <a:t>and </a:t>
            </a:r>
            <a:r>
              <a:rPr sz="2800" spc="-8" dirty="0">
                <a:latin typeface="+mj-lt"/>
                <a:cs typeface="Microsoft YaHei UI Light"/>
              </a:rPr>
              <a:t>unstructured </a:t>
            </a:r>
            <a:r>
              <a:rPr sz="2800" dirty="0">
                <a:latin typeface="+mj-lt"/>
                <a:cs typeface="Microsoft YaHei UI Light"/>
              </a:rPr>
              <a:t>data.</a:t>
            </a:r>
          </a:p>
        </p:txBody>
      </p:sp>
      <p:sp>
        <p:nvSpPr>
          <p:cNvPr id="5" name="object 5"/>
          <p:cNvSpPr/>
          <p:nvPr/>
        </p:nvSpPr>
        <p:spPr>
          <a:xfrm>
            <a:off x="5824025" y="1401393"/>
            <a:ext cx="6119445" cy="4957203"/>
          </a:xfrm>
          <a:prstGeom prst="rect">
            <a:avLst/>
          </a:prstGeom>
          <a:blipFill>
            <a:blip r:embed="rId2" cstate="print"/>
            <a:stretch>
              <a:fillRect/>
            </a:stretch>
          </a:blipFill>
        </p:spPr>
        <p:txBody>
          <a:bodyPr wrap="square" lIns="0" tIns="0" rIns="0" bIns="0" rtlCol="0"/>
          <a:lstStyle/>
          <a:p>
            <a:endParaRPr/>
          </a:p>
        </p:txBody>
      </p:sp>
      <p:sp>
        <p:nvSpPr>
          <p:cNvPr id="7" name="Title 1">
            <a:extLst>
              <a:ext uri="{FF2B5EF4-FFF2-40B4-BE49-F238E27FC236}">
                <a16:creationId xmlns:a16="http://schemas.microsoft.com/office/drawing/2014/main" id="{DCE98A00-52AD-4F81-8B25-E1362DDEB1D7}"/>
              </a:ext>
            </a:extLst>
          </p:cNvPr>
          <p:cNvSpPr txBox="1">
            <a:spLocks/>
          </p:cNvSpPr>
          <p:nvPr/>
        </p:nvSpPr>
        <p:spPr bwMode="auto">
          <a:xfrm>
            <a:off x="126609" y="23543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altLang="en-US" b="1" dirty="0">
                <a:ea typeface="ＭＳ Ｐゴシック" pitchFamily="34" charset="-128"/>
              </a:rPr>
              <a:t>What is Data Science?</a:t>
            </a:r>
          </a:p>
        </p:txBody>
      </p:sp>
      <p:sp>
        <p:nvSpPr>
          <p:cNvPr id="6" name="Rectangle 5">
            <a:extLst>
              <a:ext uri="{FF2B5EF4-FFF2-40B4-BE49-F238E27FC236}">
                <a16:creationId xmlns:a16="http://schemas.microsoft.com/office/drawing/2014/main" id="{B21FD798-874F-4384-9434-57FF8E445C00}"/>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AA11055-8EE0-4741-AF04-84C75FA531AC}"/>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1D24-D2D0-4706-9C3F-82CA93509B6A}"/>
              </a:ext>
            </a:extLst>
          </p:cNvPr>
          <p:cNvSpPr>
            <a:spLocks noGrp="1"/>
          </p:cNvSpPr>
          <p:nvPr>
            <p:ph type="title"/>
          </p:nvPr>
        </p:nvSpPr>
        <p:spPr>
          <a:xfrm>
            <a:off x="787791" y="379551"/>
            <a:ext cx="9423009" cy="1143000"/>
          </a:xfrm>
        </p:spPr>
        <p:txBody>
          <a:bodyPr>
            <a:noAutofit/>
          </a:bodyPr>
          <a:lstStyle/>
          <a:p>
            <a:r>
              <a:rPr lang="en-GB" sz="3200" b="1" i="0" dirty="0">
                <a:solidFill>
                  <a:srgbClr val="232C39"/>
                </a:solidFill>
                <a:effectLst/>
                <a:latin typeface="Nunito Sans"/>
              </a:rPr>
              <a:t>Advantages and Disadvantages of Data Science</a:t>
            </a:r>
            <a:br>
              <a:rPr lang="en-GB" sz="3200" b="1" i="0" dirty="0">
                <a:solidFill>
                  <a:srgbClr val="232C39"/>
                </a:solidFill>
                <a:effectLst/>
                <a:latin typeface="Nunito Sans"/>
              </a:rPr>
            </a:br>
            <a:endParaRPr lang="en-US" sz="3200" dirty="0"/>
          </a:p>
        </p:txBody>
      </p:sp>
      <p:sp>
        <p:nvSpPr>
          <p:cNvPr id="5" name="TextBox 4">
            <a:extLst>
              <a:ext uri="{FF2B5EF4-FFF2-40B4-BE49-F238E27FC236}">
                <a16:creationId xmlns:a16="http://schemas.microsoft.com/office/drawing/2014/main" id="{5C07EAB9-7016-4737-BC19-371A80504610}"/>
              </a:ext>
            </a:extLst>
          </p:cNvPr>
          <p:cNvSpPr txBox="1"/>
          <p:nvPr/>
        </p:nvSpPr>
        <p:spPr>
          <a:xfrm>
            <a:off x="1868659" y="1522551"/>
            <a:ext cx="8963464" cy="4247317"/>
          </a:xfrm>
          <a:prstGeom prst="rect">
            <a:avLst/>
          </a:prstGeom>
          <a:noFill/>
        </p:spPr>
        <p:txBody>
          <a:bodyPr wrap="square">
            <a:spAutoFit/>
          </a:bodyPr>
          <a:lstStyle/>
          <a:p>
            <a:pPr algn="just"/>
            <a:r>
              <a:rPr lang="en-GB" b="1" dirty="0"/>
              <a:t>Advantages</a:t>
            </a:r>
          </a:p>
          <a:p>
            <a:pPr algn="just"/>
            <a:endParaRPr lang="en-GB" dirty="0"/>
          </a:p>
          <a:p>
            <a:pPr marL="285750" indent="-285750" algn="just">
              <a:buFont typeface="Arial" panose="020B0604020202020204" pitchFamily="34" charset="0"/>
              <a:buChar char="•"/>
            </a:pPr>
            <a:r>
              <a:rPr lang="en-GB" dirty="0"/>
              <a:t>It helps us to get insights from the historical data with its powerful tools.</a:t>
            </a:r>
          </a:p>
          <a:p>
            <a:pPr marL="285750" indent="-285750" algn="just">
              <a:buFont typeface="Arial" panose="020B0604020202020204" pitchFamily="34" charset="0"/>
              <a:buChar char="•"/>
            </a:pPr>
            <a:r>
              <a:rPr lang="en-GB" dirty="0"/>
              <a:t>It helps to optimize the business, hire the right persons and generate more revenue as using data science helps you to make better future decisions for the business.</a:t>
            </a:r>
          </a:p>
          <a:p>
            <a:pPr marL="285750" indent="-285750" algn="just">
              <a:buFont typeface="Arial" panose="020B0604020202020204" pitchFamily="34" charset="0"/>
              <a:buChar char="•"/>
            </a:pPr>
            <a:r>
              <a:rPr lang="en-GB" dirty="0"/>
              <a:t>Companies can develop and market their products better as they can better select their target customers.</a:t>
            </a:r>
          </a:p>
          <a:p>
            <a:pPr marL="285750" indent="-285750" algn="just">
              <a:buFont typeface="Arial" panose="020B0604020202020204" pitchFamily="34" charset="0"/>
              <a:buChar char="•"/>
            </a:pPr>
            <a:r>
              <a:rPr lang="en-GB" dirty="0"/>
              <a:t>Introduction to Data Science also helps consumers search for better goods, especially in e-commerce sites based on the data-driven recommendation system.</a:t>
            </a:r>
          </a:p>
          <a:p>
            <a:pPr algn="just"/>
            <a:r>
              <a:rPr lang="en-GB" b="1" dirty="0"/>
              <a:t>Disadvantages</a:t>
            </a:r>
          </a:p>
          <a:p>
            <a:pPr algn="just"/>
            <a:endParaRPr lang="en-GB" dirty="0"/>
          </a:p>
          <a:p>
            <a:pPr marL="285750" indent="-285750" algn="just">
              <a:buFont typeface="Arial" panose="020B0604020202020204" pitchFamily="34" charset="0"/>
              <a:buChar char="•"/>
            </a:pPr>
            <a:r>
              <a:rPr lang="en-GB" dirty="0"/>
              <a:t>The disadvantages are generally when data science is used for customer profiling and infringement of customer privacy, as their information, such as transactions, purchases, and subscriptions, is visible their parent companies. The information obtained using data science can be used against a certain group, individual, country or community.</a:t>
            </a:r>
            <a:endParaRPr lang="en-US" dirty="0"/>
          </a:p>
        </p:txBody>
      </p:sp>
      <p:sp>
        <p:nvSpPr>
          <p:cNvPr id="4" name="Rectangle 3">
            <a:extLst>
              <a:ext uri="{FF2B5EF4-FFF2-40B4-BE49-F238E27FC236}">
                <a16:creationId xmlns:a16="http://schemas.microsoft.com/office/drawing/2014/main" id="{B2BFE326-90D8-4AF5-99CC-CEFA7A540AF4}"/>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8B9D9C0-39C9-4AE4-A27F-A5E2F74ADD74}"/>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03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AEF61B-1377-734B-9B1D-A21C5F9C177E}"/>
              </a:ext>
            </a:extLst>
          </p:cNvPr>
          <p:cNvSpPr>
            <a:spLocks noGrp="1"/>
          </p:cNvSpPr>
          <p:nvPr>
            <p:ph type="title"/>
          </p:nvPr>
        </p:nvSpPr>
        <p:spPr>
          <a:xfrm>
            <a:off x="729190" y="348568"/>
            <a:ext cx="5995987" cy="1494000"/>
          </a:xfrm>
        </p:spPr>
        <p:txBody>
          <a:bodyPr anchor="t">
            <a:normAutofit/>
          </a:bodyPr>
          <a:lstStyle/>
          <a:p>
            <a:r>
              <a:rPr lang="en-IN" b="1" dirty="0"/>
              <a:t>Types Of Big Data:</a:t>
            </a:r>
            <a:br>
              <a:rPr lang="en-IN" b="1" dirty="0"/>
            </a:br>
            <a:endParaRPr lang="en-US" dirty="0"/>
          </a:p>
        </p:txBody>
      </p:sp>
      <p:grpSp>
        <p:nvGrpSpPr>
          <p:cNvPr id="76" name="Group 75">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77"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IN"/>
            </a:p>
          </p:txBody>
        </p:sp>
        <p:sp>
          <p:nvSpPr>
            <p:cNvPr id="78"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F2368415-C955-F443-BB6B-5B7956CEA673}"/>
              </a:ext>
            </a:extLst>
          </p:cNvPr>
          <p:cNvSpPr>
            <a:spLocks noGrp="1"/>
          </p:cNvSpPr>
          <p:nvPr>
            <p:ph idx="1"/>
          </p:nvPr>
        </p:nvSpPr>
        <p:spPr>
          <a:xfrm>
            <a:off x="1251678" y="1571624"/>
            <a:ext cx="6015897" cy="4559175"/>
          </a:xfrm>
        </p:spPr>
        <p:txBody>
          <a:bodyPr>
            <a:normAutofit/>
          </a:bodyPr>
          <a:lstStyle/>
          <a:p>
            <a:pPr lvl="0" algn="just"/>
            <a:r>
              <a:rPr lang="en-IN" sz="1800" b="1" dirty="0">
                <a:solidFill>
                  <a:schemeClr val="tx1">
                    <a:alpha val="60000"/>
                  </a:schemeClr>
                </a:solidFill>
              </a:rPr>
              <a:t>Structured data:</a:t>
            </a:r>
            <a:r>
              <a:rPr lang="en-IN" sz="1800" dirty="0">
                <a:solidFill>
                  <a:schemeClr val="tx1">
                    <a:alpha val="60000"/>
                  </a:schemeClr>
                </a:solidFill>
              </a:rPr>
              <a:t> In Structured schema, along with all the required columns. It is in a tabular form. Structured Data is stored in the relational database management system.</a:t>
            </a:r>
          </a:p>
          <a:p>
            <a:pPr lvl="0" algn="just"/>
            <a:r>
              <a:rPr lang="en-IN" sz="1800" b="1" dirty="0">
                <a:solidFill>
                  <a:schemeClr val="tx1">
                    <a:alpha val="60000"/>
                  </a:schemeClr>
                </a:solidFill>
              </a:rPr>
              <a:t>Semi-structured:</a:t>
            </a:r>
            <a:r>
              <a:rPr lang="en-IN" sz="1800" dirty="0">
                <a:solidFill>
                  <a:schemeClr val="tx1">
                    <a:alpha val="60000"/>
                  </a:schemeClr>
                </a:solidFill>
              </a:rPr>
              <a:t> In Semi-structured, the schema is not appropriately defined, e.g., </a:t>
            </a:r>
            <a:r>
              <a:rPr lang="en-IN" sz="1800" b="1" dirty="0">
                <a:solidFill>
                  <a:schemeClr val="tx1">
                    <a:alpha val="60000"/>
                  </a:schemeClr>
                </a:solidFill>
              </a:rPr>
              <a:t>JSON, XML, CSV, TSV</a:t>
            </a:r>
            <a:r>
              <a:rPr lang="en-IN" sz="1800" dirty="0">
                <a:solidFill>
                  <a:schemeClr val="tx1">
                    <a:alpha val="60000"/>
                  </a:schemeClr>
                </a:solidFill>
              </a:rPr>
              <a:t>, and </a:t>
            </a:r>
            <a:r>
              <a:rPr lang="en-IN" sz="1800" b="1" dirty="0">
                <a:solidFill>
                  <a:schemeClr val="tx1">
                    <a:alpha val="60000"/>
                  </a:schemeClr>
                </a:solidFill>
              </a:rPr>
              <a:t>email</a:t>
            </a:r>
            <a:r>
              <a:rPr lang="en-IN" sz="1800" dirty="0">
                <a:solidFill>
                  <a:schemeClr val="tx1">
                    <a:alpha val="60000"/>
                  </a:schemeClr>
                </a:solidFill>
              </a:rPr>
              <a:t>. OLTP (</a:t>
            </a:r>
            <a:r>
              <a:rPr lang="en-IN" sz="1800" b="1" dirty="0">
                <a:solidFill>
                  <a:schemeClr val="tx1">
                    <a:alpha val="60000"/>
                  </a:schemeClr>
                </a:solidFill>
              </a:rPr>
              <a:t>Online Transaction Processing</a:t>
            </a:r>
            <a:r>
              <a:rPr lang="en-IN" sz="1800" dirty="0">
                <a:solidFill>
                  <a:schemeClr val="tx1">
                    <a:alpha val="60000"/>
                  </a:schemeClr>
                </a:solidFill>
              </a:rPr>
              <a:t>) systems are built to work with semi-structured data. It is stored in relations, i.e., </a:t>
            </a:r>
            <a:r>
              <a:rPr lang="en-IN" sz="1800" b="1" dirty="0">
                <a:solidFill>
                  <a:schemeClr val="tx1">
                    <a:alpha val="60000"/>
                  </a:schemeClr>
                </a:solidFill>
              </a:rPr>
              <a:t>tables</a:t>
            </a:r>
            <a:r>
              <a:rPr lang="en-IN" sz="1800" dirty="0">
                <a:solidFill>
                  <a:schemeClr val="tx1">
                    <a:alpha val="60000"/>
                  </a:schemeClr>
                </a:solidFill>
              </a:rPr>
              <a:t>.</a:t>
            </a:r>
          </a:p>
          <a:p>
            <a:pPr lvl="0" algn="just"/>
            <a:r>
              <a:rPr lang="en-IN" sz="1800" b="1" dirty="0">
                <a:solidFill>
                  <a:schemeClr val="tx1">
                    <a:alpha val="60000"/>
                  </a:schemeClr>
                </a:solidFill>
              </a:rPr>
              <a:t>Unstructured Data</a:t>
            </a:r>
            <a:r>
              <a:rPr lang="en-IN" sz="1800" dirty="0">
                <a:solidFill>
                  <a:schemeClr val="tx1">
                    <a:alpha val="60000"/>
                  </a:schemeClr>
                </a:solidFill>
              </a:rPr>
              <a:t>: All the </a:t>
            </a:r>
            <a:r>
              <a:rPr lang="en-IN" sz="1800" b="1" dirty="0">
                <a:solidFill>
                  <a:schemeClr val="tx1">
                    <a:alpha val="60000"/>
                  </a:schemeClr>
                </a:solidFill>
              </a:rPr>
              <a:t>unstructured files, log files, audio files</a:t>
            </a:r>
            <a:r>
              <a:rPr lang="en-IN" sz="1800" dirty="0">
                <a:solidFill>
                  <a:schemeClr val="tx1">
                    <a:alpha val="60000"/>
                  </a:schemeClr>
                </a:solidFill>
              </a:rPr>
              <a:t>, and </a:t>
            </a:r>
            <a:r>
              <a:rPr lang="en-IN" sz="1800" b="1" dirty="0">
                <a:solidFill>
                  <a:schemeClr val="tx1">
                    <a:alpha val="60000"/>
                  </a:schemeClr>
                </a:solidFill>
              </a:rPr>
              <a:t>image</a:t>
            </a:r>
            <a:r>
              <a:rPr lang="en-IN" sz="1800" dirty="0">
                <a:solidFill>
                  <a:schemeClr val="tx1">
                    <a:alpha val="60000"/>
                  </a:schemeClr>
                </a:solidFill>
              </a:rPr>
              <a:t> files are included in the unstructured data. Some organizations have much data available, but they did not know how to </a:t>
            </a:r>
            <a:r>
              <a:rPr lang="en-IN" sz="1800" b="1" dirty="0">
                <a:solidFill>
                  <a:schemeClr val="tx1">
                    <a:alpha val="60000"/>
                  </a:schemeClr>
                </a:solidFill>
              </a:rPr>
              <a:t>derive</a:t>
            </a:r>
            <a:r>
              <a:rPr lang="en-IN" sz="1800" dirty="0">
                <a:solidFill>
                  <a:schemeClr val="tx1">
                    <a:alpha val="60000"/>
                  </a:schemeClr>
                </a:solidFill>
              </a:rPr>
              <a:t> the value of data since the data is raw.</a:t>
            </a:r>
          </a:p>
          <a:p>
            <a:pPr lvl="0" algn="just"/>
            <a:r>
              <a:rPr lang="en-IN" sz="1800" b="1" dirty="0">
                <a:solidFill>
                  <a:schemeClr val="tx1">
                    <a:alpha val="60000"/>
                  </a:schemeClr>
                </a:solidFill>
              </a:rPr>
              <a:t>Quasi-structured Data: </a:t>
            </a:r>
            <a:r>
              <a:rPr lang="en-IN" sz="1800" dirty="0">
                <a:solidFill>
                  <a:schemeClr val="tx1">
                    <a:alpha val="60000"/>
                  </a:schemeClr>
                </a:solidFill>
              </a:rPr>
              <a:t>The data format contains textual data with inconsistent data formats that are formatted with effort and time with some tools.</a:t>
            </a:r>
          </a:p>
          <a:p>
            <a:pPr algn="just"/>
            <a:endParaRPr lang="en-US" sz="1800" dirty="0">
              <a:solidFill>
                <a:schemeClr val="tx1">
                  <a:alpha val="60000"/>
                </a:schemeClr>
              </a:solidFill>
            </a:endParaRPr>
          </a:p>
        </p:txBody>
      </p:sp>
      <p:pic>
        <p:nvPicPr>
          <p:cNvPr id="104449" name="Picture 112" descr="Big Data Characteristics">
            <a:extLst>
              <a:ext uri="{FF2B5EF4-FFF2-40B4-BE49-F238E27FC236}">
                <a16:creationId xmlns:a16="http://schemas.microsoft.com/office/drawing/2014/main" id="{65FC6194-CF2C-4347-B13E-7ACB09A060B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7633428" y="1271588"/>
            <a:ext cx="3914164" cy="4559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6E7FA36D-F149-C84E-A1B1-A8DF53847634}"/>
              </a:ext>
            </a:extLst>
          </p:cNvPr>
          <p:cNvSpPr>
            <a:spLocks noChangeArrowheads="1"/>
          </p:cNvSpPr>
          <p:nvPr/>
        </p:nvSpPr>
        <p:spPr bwMode="auto">
          <a:xfrm>
            <a:off x="-277716" y="-29262"/>
            <a:ext cx="1247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71D4E403-E990-4678-815F-D2DA8375368C}"/>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706E1CD5-74A0-4549-A5AC-8B7D667C912D}"/>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09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3F3F4-EFE3-3745-B3AE-CFB79FC4A24E}"/>
              </a:ext>
            </a:extLst>
          </p:cNvPr>
          <p:cNvSpPr>
            <a:spLocks noGrp="1"/>
          </p:cNvSpPr>
          <p:nvPr>
            <p:ph type="title"/>
          </p:nvPr>
        </p:nvSpPr>
        <p:spPr>
          <a:xfrm>
            <a:off x="892679" y="488741"/>
            <a:ext cx="6389437" cy="539847"/>
          </a:xfrm>
        </p:spPr>
        <p:txBody>
          <a:bodyPr anchor="t">
            <a:normAutofit fontScale="90000"/>
          </a:bodyPr>
          <a:lstStyle/>
          <a:p>
            <a:r>
              <a:rPr lang="en-IN" sz="2800" b="1" dirty="0"/>
              <a:t>Traits/Characteristics Of Big Data</a:t>
            </a:r>
            <a:br>
              <a:rPr lang="en-IN" sz="2800" b="1" dirty="0"/>
            </a:br>
            <a:endParaRPr lang="en-US" sz="2800" dirty="0"/>
          </a:p>
        </p:txBody>
      </p:sp>
      <p:grpSp>
        <p:nvGrpSpPr>
          <p:cNvPr id="22" name="Group 21">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3"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IN"/>
            </a:p>
          </p:txBody>
        </p:sp>
        <p:sp>
          <p:nvSpPr>
            <p:cNvPr id="24"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Content Placeholder 2">
            <a:extLst>
              <a:ext uri="{FF2B5EF4-FFF2-40B4-BE49-F238E27FC236}">
                <a16:creationId xmlns:a16="http://schemas.microsoft.com/office/drawing/2014/main" id="{10C49527-A4E7-9F4C-A245-5E52B6F6965C}"/>
              </a:ext>
            </a:extLst>
          </p:cNvPr>
          <p:cNvSpPr>
            <a:spLocks noGrp="1"/>
          </p:cNvSpPr>
          <p:nvPr>
            <p:ph idx="1"/>
          </p:nvPr>
        </p:nvSpPr>
        <p:spPr>
          <a:xfrm>
            <a:off x="1251678" y="1885950"/>
            <a:ext cx="4177572" cy="4244851"/>
          </a:xfrm>
        </p:spPr>
        <p:txBody>
          <a:bodyPr>
            <a:normAutofit/>
          </a:bodyPr>
          <a:lstStyle/>
          <a:p>
            <a:r>
              <a:rPr lang="en-IN" sz="2000" dirty="0">
                <a:solidFill>
                  <a:schemeClr val="tx1">
                    <a:alpha val="60000"/>
                  </a:schemeClr>
                </a:solidFill>
              </a:rPr>
              <a:t>There are five v's of Big Data that explains the characteristics.</a:t>
            </a:r>
          </a:p>
          <a:p>
            <a:r>
              <a:rPr lang="en-IN" sz="2000" b="1" dirty="0">
                <a:solidFill>
                  <a:schemeClr val="tx1">
                    <a:alpha val="60000"/>
                  </a:schemeClr>
                </a:solidFill>
              </a:rPr>
              <a:t>5 V's of Big Data</a:t>
            </a:r>
          </a:p>
          <a:p>
            <a:pPr lvl="1"/>
            <a:r>
              <a:rPr lang="en-IN" sz="2000" b="1" dirty="0">
                <a:solidFill>
                  <a:schemeClr val="tx1">
                    <a:alpha val="60000"/>
                  </a:schemeClr>
                </a:solidFill>
              </a:rPr>
              <a:t>Volume</a:t>
            </a:r>
            <a:endParaRPr lang="en-IN" sz="2000" dirty="0">
              <a:solidFill>
                <a:schemeClr val="tx1">
                  <a:alpha val="60000"/>
                </a:schemeClr>
              </a:solidFill>
            </a:endParaRPr>
          </a:p>
          <a:p>
            <a:pPr lvl="1"/>
            <a:r>
              <a:rPr lang="en-IN" sz="2000" b="1" dirty="0">
                <a:solidFill>
                  <a:schemeClr val="tx1">
                    <a:alpha val="60000"/>
                  </a:schemeClr>
                </a:solidFill>
              </a:rPr>
              <a:t>Variety</a:t>
            </a:r>
          </a:p>
          <a:p>
            <a:pPr lvl="1"/>
            <a:r>
              <a:rPr lang="en-IN" sz="2000" b="1" dirty="0">
                <a:solidFill>
                  <a:schemeClr val="tx1">
                    <a:alpha val="60000"/>
                  </a:schemeClr>
                </a:solidFill>
              </a:rPr>
              <a:t>Veracity</a:t>
            </a:r>
            <a:endParaRPr lang="en-IN" sz="2000" dirty="0">
              <a:solidFill>
                <a:schemeClr val="tx1">
                  <a:alpha val="60000"/>
                </a:schemeClr>
              </a:solidFill>
            </a:endParaRPr>
          </a:p>
          <a:p>
            <a:pPr lvl="1"/>
            <a:r>
              <a:rPr lang="en-IN" sz="2000" b="1" dirty="0">
                <a:solidFill>
                  <a:schemeClr val="tx1">
                    <a:alpha val="60000"/>
                  </a:schemeClr>
                </a:solidFill>
              </a:rPr>
              <a:t>Velocity</a:t>
            </a:r>
          </a:p>
          <a:p>
            <a:pPr lvl="1"/>
            <a:r>
              <a:rPr lang="en-IN" sz="2000" b="1" dirty="0">
                <a:solidFill>
                  <a:schemeClr val="tx1">
                    <a:alpha val="60000"/>
                  </a:schemeClr>
                </a:solidFill>
              </a:rPr>
              <a:t>Value</a:t>
            </a:r>
          </a:p>
          <a:p>
            <a:pPr marL="0" indent="0">
              <a:buNone/>
            </a:pPr>
            <a:endParaRPr lang="en-US" sz="2000" dirty="0">
              <a:solidFill>
                <a:schemeClr val="tx1">
                  <a:alpha val="60000"/>
                </a:schemeClr>
              </a:solidFill>
            </a:endParaRPr>
          </a:p>
        </p:txBody>
      </p:sp>
      <p:pic>
        <p:nvPicPr>
          <p:cNvPr id="4" name="Picture 110" descr="Big Data Characteristics">
            <a:extLst>
              <a:ext uri="{FF2B5EF4-FFF2-40B4-BE49-F238E27FC236}">
                <a16:creationId xmlns:a16="http://schemas.microsoft.com/office/drawing/2014/main" id="{E723BB45-B876-7C48-9AE2-3C60CB740849}"/>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r="3205" b="3"/>
          <a:stretch>
            <a:fillRect/>
          </a:stretch>
        </p:blipFill>
        <p:spPr bwMode="auto">
          <a:xfrm>
            <a:off x="5158154" y="643469"/>
            <a:ext cx="6389438" cy="55710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7401EA5-4D01-44D1-8501-4EE0E75FF7FF}"/>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81A4D5DE-CF18-4E89-BFD7-A171D03BECC4}"/>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53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41EDB425-3265-344B-B831-C97B07C1040D}"/>
              </a:ext>
            </a:extLst>
          </p:cNvPr>
          <p:cNvSpPr>
            <a:spLocks noGrp="1"/>
          </p:cNvSpPr>
          <p:nvPr>
            <p:ph type="title"/>
          </p:nvPr>
        </p:nvSpPr>
        <p:spPr>
          <a:xfrm>
            <a:off x="673279" y="146876"/>
            <a:ext cx="4892040" cy="1303019"/>
          </a:xfrm>
        </p:spPr>
        <p:txBody>
          <a:bodyPr anchor="b">
            <a:normAutofit/>
          </a:bodyPr>
          <a:lstStyle/>
          <a:p>
            <a:r>
              <a:rPr lang="en-IN" sz="4000" b="1" dirty="0"/>
              <a:t>Volume:</a:t>
            </a:r>
            <a:br>
              <a:rPr lang="en-IN" sz="4000" b="1" dirty="0"/>
            </a:br>
            <a:endParaRPr lang="en-US" sz="4000" dirty="0"/>
          </a:p>
        </p:txBody>
      </p:sp>
      <p:sp>
        <p:nvSpPr>
          <p:cNvPr id="3" name="Content Placeholder 2">
            <a:extLst>
              <a:ext uri="{FF2B5EF4-FFF2-40B4-BE49-F238E27FC236}">
                <a16:creationId xmlns:a16="http://schemas.microsoft.com/office/drawing/2014/main" id="{BC1EAB5E-127E-8A4A-8A9D-FCB009938BA6}"/>
              </a:ext>
            </a:extLst>
          </p:cNvPr>
          <p:cNvSpPr>
            <a:spLocks noGrp="1"/>
          </p:cNvSpPr>
          <p:nvPr>
            <p:ph idx="1"/>
          </p:nvPr>
        </p:nvSpPr>
        <p:spPr>
          <a:xfrm>
            <a:off x="673279" y="1300163"/>
            <a:ext cx="4892040" cy="4307967"/>
          </a:xfrm>
        </p:spPr>
        <p:txBody>
          <a:bodyPr anchor="t">
            <a:normAutofit/>
          </a:bodyPr>
          <a:lstStyle/>
          <a:p>
            <a:pPr algn="just"/>
            <a:r>
              <a:rPr lang="en-IN" sz="2000" dirty="0"/>
              <a:t>The name Big Data itself is related to an enormous size. Big Data is a vast 'volumes' of data generated from many sources daily, such as </a:t>
            </a:r>
            <a:r>
              <a:rPr lang="en-IN" sz="2000" b="1" dirty="0"/>
              <a:t>business processes, machines, social media platforms, networks, human interactions,</a:t>
            </a:r>
            <a:r>
              <a:rPr lang="en-IN" sz="2000" dirty="0"/>
              <a:t> and many more.</a:t>
            </a:r>
          </a:p>
          <a:p>
            <a:pPr marL="0" indent="0" algn="just">
              <a:buNone/>
            </a:pPr>
            <a:endParaRPr lang="en-IN" sz="2000" dirty="0"/>
          </a:p>
          <a:p>
            <a:pPr algn="just"/>
            <a:r>
              <a:rPr lang="en-IN" sz="2000" b="1" dirty="0"/>
              <a:t>Facebook</a:t>
            </a:r>
            <a:r>
              <a:rPr lang="en-IN" sz="2000" dirty="0"/>
              <a:t> can generate approximately a </a:t>
            </a:r>
            <a:r>
              <a:rPr lang="en-IN" sz="2000" b="1" dirty="0"/>
              <a:t>billion</a:t>
            </a:r>
            <a:r>
              <a:rPr lang="en-IN" sz="2000" dirty="0"/>
              <a:t> messages, </a:t>
            </a:r>
            <a:r>
              <a:rPr lang="en-IN" sz="2000" b="1" dirty="0"/>
              <a:t>4.5 billion</a:t>
            </a:r>
            <a:r>
              <a:rPr lang="en-IN" sz="2000" dirty="0"/>
              <a:t> times that the "</a:t>
            </a:r>
            <a:r>
              <a:rPr lang="en-IN" sz="2000" b="1" dirty="0"/>
              <a:t>Like</a:t>
            </a:r>
            <a:r>
              <a:rPr lang="en-IN" sz="2000" dirty="0"/>
              <a:t>" button is recorded, and more than </a:t>
            </a:r>
            <a:r>
              <a:rPr lang="en-IN" sz="2000" b="1" dirty="0"/>
              <a:t>350 million</a:t>
            </a:r>
            <a:r>
              <a:rPr lang="en-IN" sz="2000" dirty="0"/>
              <a:t> new posts are uploaded each day. Big data technologies can handle large amounts of data.</a:t>
            </a:r>
          </a:p>
          <a:p>
            <a:endParaRPr lang="en-US" sz="1700" dirty="0"/>
          </a:p>
        </p:txBody>
      </p:sp>
      <p:cxnSp>
        <p:nvCxnSpPr>
          <p:cNvPr id="11" name="Straight Connector 10">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Introduction to BIG DATA">
            <a:extLst>
              <a:ext uri="{FF2B5EF4-FFF2-40B4-BE49-F238E27FC236}">
                <a16:creationId xmlns:a16="http://schemas.microsoft.com/office/drawing/2014/main" id="{B99CFC83-780E-8E40-A864-2EA8E2DC15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4616" y="1962615"/>
            <a:ext cx="5319126" cy="36455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40DD85-A9E4-CE4A-9DB0-4C67C1EA1347}"/>
              </a:ext>
            </a:extLst>
          </p:cNvPr>
          <p:cNvSpPr txBox="1"/>
          <p:nvPr/>
        </p:nvSpPr>
        <p:spPr>
          <a:xfrm>
            <a:off x="8475712" y="1449895"/>
            <a:ext cx="1652119" cy="369332"/>
          </a:xfrm>
          <a:prstGeom prst="rect">
            <a:avLst/>
          </a:prstGeom>
          <a:noFill/>
        </p:spPr>
        <p:txBody>
          <a:bodyPr wrap="none" rtlCol="0">
            <a:spAutoFit/>
          </a:bodyPr>
          <a:lstStyle/>
          <a:p>
            <a:r>
              <a:rPr lang="en-US" dirty="0"/>
              <a:t>DATA GROWTH </a:t>
            </a:r>
          </a:p>
        </p:txBody>
      </p:sp>
      <p:sp>
        <p:nvSpPr>
          <p:cNvPr id="8" name="Rectangle 7">
            <a:extLst>
              <a:ext uri="{FF2B5EF4-FFF2-40B4-BE49-F238E27FC236}">
                <a16:creationId xmlns:a16="http://schemas.microsoft.com/office/drawing/2014/main" id="{9446C5AA-D9E6-4F58-9BCA-30A3D5DD3EA8}"/>
              </a:ext>
            </a:extLst>
          </p:cNvPr>
          <p:cNvSpPr/>
          <p:nvPr/>
        </p:nvSpPr>
        <p:spPr>
          <a:xfrm>
            <a:off x="126609" y="133959"/>
            <a:ext cx="11943471" cy="661181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0EB0150A-210E-4715-9DA8-51F788DF3EAD}"/>
              </a:ext>
            </a:extLst>
          </p:cNvPr>
          <p:cNvCxnSpPr/>
          <p:nvPr/>
        </p:nvCxnSpPr>
        <p:spPr>
          <a:xfrm>
            <a:off x="124264" y="1095568"/>
            <a:ext cx="1194347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1576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1039</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Calibri</vt:lpstr>
      <vt:lpstr>Calibri Light</vt:lpstr>
      <vt:lpstr>Nunito Sans</vt:lpstr>
      <vt:lpstr>Tw Cen MT</vt:lpstr>
      <vt:lpstr>Office Theme</vt:lpstr>
      <vt:lpstr>Introduction to Data Science</vt:lpstr>
      <vt:lpstr>   UNIT-1: Contents</vt:lpstr>
      <vt:lpstr>What is BIG DATA?</vt:lpstr>
      <vt:lpstr>Big Data</vt:lpstr>
      <vt:lpstr>PowerPoint Presentation</vt:lpstr>
      <vt:lpstr>Advantages and Disadvantages of Data Science </vt:lpstr>
      <vt:lpstr>Types Of Big Data: </vt:lpstr>
      <vt:lpstr>Traits/Characteristics Of Big Data </vt:lpstr>
      <vt:lpstr>Volume: </vt:lpstr>
      <vt:lpstr>Variety: </vt:lpstr>
      <vt:lpstr>Veracity: </vt:lpstr>
      <vt:lpstr>Velocity and value:</vt:lpstr>
      <vt:lpstr>Top Big Data Tools: open source </vt:lpstr>
      <vt:lpstr>PowerPoint Presentation</vt:lpstr>
      <vt:lpstr>Data Science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DS-UNIT-1  Data Preprocessing -Data Cleaning, Data Integration, Data Reduction, Data Transformation and Data Discretization, </dc:title>
  <dc:creator>K Dhanasree</dc:creator>
  <cp:lastModifiedBy>Subhash Chandra N</cp:lastModifiedBy>
  <cp:revision>75</cp:revision>
  <dcterms:created xsi:type="dcterms:W3CDTF">2021-02-20T06:42:21Z</dcterms:created>
  <dcterms:modified xsi:type="dcterms:W3CDTF">2024-01-30T09:57:12Z</dcterms:modified>
</cp:coreProperties>
</file>