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60" r:id="rId2"/>
    <p:sldId id="367" r:id="rId3"/>
    <p:sldId id="368" r:id="rId4"/>
    <p:sldId id="502" r:id="rId5"/>
    <p:sldId id="503" r:id="rId6"/>
    <p:sldId id="272" r:id="rId7"/>
    <p:sldId id="257" r:id="rId8"/>
    <p:sldId id="258" r:id="rId9"/>
    <p:sldId id="505" r:id="rId10"/>
    <p:sldId id="273" r:id="rId11"/>
    <p:sldId id="485" r:id="rId12"/>
    <p:sldId id="484" r:id="rId13"/>
    <p:sldId id="506" r:id="rId14"/>
    <p:sldId id="50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62" r:id="rId23"/>
    <p:sldId id="261" r:id="rId24"/>
    <p:sldId id="271" r:id="rId25"/>
    <p:sldId id="263" r:id="rId26"/>
    <p:sldId id="431" r:id="rId27"/>
    <p:sldId id="432" r:id="rId28"/>
    <p:sldId id="495" r:id="rId29"/>
    <p:sldId id="497" r:id="rId30"/>
    <p:sldId id="496" r:id="rId31"/>
    <p:sldId id="500" r:id="rId32"/>
    <p:sldId id="498" r:id="rId33"/>
    <p:sldId id="310" r:id="rId34"/>
    <p:sldId id="27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4027C-288A-4FDB-9AEB-DDDF12DE55F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9E69-D52F-43A1-9AF9-62DB60E9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>
            <a:extLst>
              <a:ext uri="{FF2B5EF4-FFF2-40B4-BE49-F238E27FC236}">
                <a16:creationId xmlns:a16="http://schemas.microsoft.com/office/drawing/2014/main" id="{FA17E341-B64E-4F7B-B953-EF7AFA231D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9CA2A7F-54C6-4195-BA09-61D6D5C6B4E4}" type="slidenum">
              <a:rPr lang="fr-FR" altLang="en-US" sz="1000" b="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FAF38E3-4930-4570-8F18-26E8A66D1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1DFFB0D-5514-4810-96AC-800A26C18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1388" y="4241800"/>
            <a:ext cx="5184775" cy="3756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4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id="{D1E5EE4D-F673-45A5-B5E7-5205B839B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8EB9D01-A2D9-4C0C-AB8E-CA014914C09F}" type="slidenum">
              <a:rPr lang="fr-FR" altLang="en-US" sz="1000" b="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fr-FR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A958AE8-9644-42E8-8A30-27CB54538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D02AADD-0A97-49E3-87FD-65C8281AE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0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ECD9-389A-4EAE-9EEC-81E59EB8992B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8920-B7E9-4E93-BAB5-0F838CDD0DCC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6BB9-122A-4620-908C-ADB0EE56481C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45DD-BF56-4383-A6B7-1A5C610AE1EA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1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26A3-374C-42A7-8CA3-6D28C9DF0FA2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7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F652-E1D1-45A9-832F-75369C16DF11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D48E-E374-4118-98C6-9DE395A66F6D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A17D-81AC-4A5E-8D00-594DB2A0A79B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001C-7006-40E7-9746-FBC1E87CF973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5053-DAAF-4E84-BA09-1AFC092C01CE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7546-5617-40A7-9709-91614E5208BA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44E5-E37C-48DC-AB0A-CADABE165B2F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9441-56C9-4BCB-A675-DCB38E4A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44" y="1007751"/>
            <a:ext cx="1222844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Unit-II </a:t>
            </a:r>
            <a:br>
              <a:rPr lang="en-GB" b="1" dirty="0"/>
            </a:br>
            <a:r>
              <a:rPr lang="en-GB" b="1" dirty="0"/>
              <a:t> Logistic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A8D5-FAD0-4577-958E-422761AC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695" y="2955998"/>
            <a:ext cx="7962103" cy="1617485"/>
          </a:xfrm>
        </p:spPr>
        <p:txBody>
          <a:bodyPr/>
          <a:lstStyle/>
          <a:p>
            <a:r>
              <a:rPr lang="en-GB" b="1" dirty="0"/>
              <a:t>Logistic regression </a:t>
            </a:r>
          </a:p>
          <a:p>
            <a:r>
              <a:rPr lang="en-GB" b="1" dirty="0"/>
              <a:t>Estimation and Interpretation of Coefficients</a:t>
            </a:r>
          </a:p>
          <a:p>
            <a:pPr marL="0" indent="0">
              <a:buNone/>
            </a:pPr>
            <a:r>
              <a:rPr lang="en-GB" sz="2400" b="1" dirty="0"/>
              <a:t>  From: </a:t>
            </a:r>
            <a:r>
              <a:rPr lang="en-GB" sz="2400" i="1" dirty="0"/>
              <a:t>Business Analytics by Dr Dinesh Kumar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3813-B693-45F6-8F50-B549DD01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2790618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6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90729-95A4-8CE6-E314-2B78A6A51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49CD-E3C1-E5C8-5FC6-2813C311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64"/>
            <a:ext cx="10515600" cy="1325563"/>
          </a:xfrm>
        </p:spPr>
        <p:txBody>
          <a:bodyPr/>
          <a:lstStyle/>
          <a:p>
            <a:r>
              <a:rPr lang="en-GB" b="1" dirty="0"/>
              <a:t>Regression vs Classification</a:t>
            </a:r>
            <a:endParaRPr lang="en-US" b="1" dirty="0"/>
          </a:p>
        </p:txBody>
      </p:sp>
      <p:pic>
        <p:nvPicPr>
          <p:cNvPr id="1026" name="Picture 2" descr="Top Machine Learning Interview Questions &amp; Answers for 2021 | Edureka">
            <a:extLst>
              <a:ext uri="{FF2B5EF4-FFF2-40B4-BE49-F238E27FC236}">
                <a16:creationId xmlns:a16="http://schemas.microsoft.com/office/drawing/2014/main" id="{8466FA8F-BAA2-281C-D09E-550D332C7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47133"/>
            <a:ext cx="10515600" cy="410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E2031-A92E-99EC-9EA1-F44C5E69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94B6-21C4-DD80-F3F6-193D53BD04CC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15311-9A03-754F-EF5C-78A636B5055F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EFE0-E2C3-6559-C394-DBA1BACA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0AD2-5F2E-AF1D-61EC-C6C3CBE8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b="1" dirty="0"/>
              <a:t>Applications of Logistic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165A-AF8D-C2F5-C2A8-48F2EEF3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2358889"/>
            <a:ext cx="9935817" cy="3053001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Image Segmentation and Categorization.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Geographic Image Processing.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Handwriting recognition.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Healthcare 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Prediction whether a person is depressed or not based ,etc.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F96F9-7197-B929-9DDE-468461BC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58AD5-74D9-C2CF-73E6-0F585896AB5A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BD6345-218A-AAD7-E042-F51286AD78D4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4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2FE4-D60E-496D-978C-80BF0CAD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6" y="136525"/>
            <a:ext cx="10515600" cy="1325563"/>
          </a:xfrm>
        </p:spPr>
        <p:txBody>
          <a:bodyPr/>
          <a:lstStyle/>
          <a:p>
            <a:r>
              <a:rPr lang="en-GB" b="1" dirty="0"/>
              <a:t>Flow sequence of Logistic Regression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6513A7-BD9A-4514-AE61-3D3F88EAE5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3152"/>
            <a:ext cx="10515600" cy="42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0BE6E-9B3B-4BBF-BB72-0D1EB133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0BB3A-4483-4712-9446-0725E59E5DAD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44F8AF-6CEE-41E7-A9EE-9F45B0E17878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9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8B86-175C-794D-1189-356B0C3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136525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r>
              <a:rPr lang="en-GB" b="1" i="0" dirty="0">
                <a:effectLst/>
                <a:latin typeface="urw-din"/>
              </a:rPr>
              <a:t>Terminologies involved in Logistic Regression:</a:t>
            </a:r>
            <a:br>
              <a:rPr lang="en-GB" b="0" i="0" dirty="0"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1CA6-FBDF-A3D7-EC9F-D8F8BD1E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799306"/>
            <a:ext cx="10515600" cy="4351338"/>
          </a:xfrm>
        </p:spPr>
        <p:txBody>
          <a:bodyPr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Logistic function:</a:t>
            </a:r>
            <a:r>
              <a:rPr lang="en-GB" sz="2400" b="0" i="0" dirty="0">
                <a:effectLst/>
                <a:latin typeface="urw-din"/>
              </a:rPr>
              <a:t> The formula used to represent how the independent and dependent variables relate to one another. The logistic function transforms the input variables into a probability value between 0 and 1, which represents the likelihood of the dependent variable being 1 or 0.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Odds: T</a:t>
            </a:r>
            <a:r>
              <a:rPr lang="en-GB" sz="2400" b="0" i="0" dirty="0">
                <a:effectLst/>
                <a:latin typeface="urw-din"/>
              </a:rPr>
              <a:t>he proportion of an event’s chances of happening to its chances of not happening. The chances are used in logistic regression to model the connection between the independent and dependent variables.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Log-odds: </a:t>
            </a:r>
            <a:r>
              <a:rPr lang="en-GB" sz="2400" b="0" i="0" dirty="0">
                <a:effectLst/>
                <a:latin typeface="urw-din"/>
              </a:rPr>
              <a:t>The logistic regression model’s calculation is made simpler by using the logarithm of the odds.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Coefficient: </a:t>
            </a:r>
            <a:r>
              <a:rPr lang="en-GB" sz="2400" b="0" i="0" dirty="0">
                <a:effectLst/>
                <a:latin typeface="urw-din"/>
              </a:rPr>
              <a:t>The logistic regression model’s estimated parameters, which show how the independent and dependent variables relate to one another.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Intercept: </a:t>
            </a:r>
            <a:r>
              <a:rPr lang="en-GB" sz="2400" b="0" i="0" dirty="0">
                <a:effectLst/>
                <a:latin typeface="urw-din"/>
              </a:rPr>
              <a:t>A constant term in the logistic regression model, which represents the log-odds when all independent variables are equal to zero.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Maximum likelihood estimation:</a:t>
            </a:r>
            <a:r>
              <a:rPr lang="en-GB" sz="2400" b="0" i="0" dirty="0">
                <a:effectLst/>
                <a:latin typeface="urw-din"/>
              </a:rPr>
              <a:t> The method used to estimate the coefficients of the logistic regression model, which maximizes the likelihood of observing the data given the model.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ADCFE-79C3-6965-B8A0-FA7AE1B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54CF1A-8816-FAE3-AB3E-3FA0F605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80" y="136525"/>
            <a:ext cx="10002520" cy="51075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3A5C-A876-FFEE-6152-3DE48449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F695F-E9AD-0006-DBE6-995CCEAB9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81" y="5244094"/>
            <a:ext cx="6243320" cy="14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3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CD4B-010C-4102-B756-B63FE8F0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92074"/>
            <a:ext cx="11499574" cy="1325563"/>
          </a:xfrm>
        </p:spPr>
        <p:txBody>
          <a:bodyPr/>
          <a:lstStyle/>
          <a:p>
            <a:r>
              <a:rPr lang="en-GB" b="1" dirty="0"/>
              <a:t>Binary logistic regression(</a:t>
            </a:r>
            <a:r>
              <a:rPr lang="en-US" altLang="en-US" sz="4400" b="1" dirty="0"/>
              <a:t>Dichotomous Predictor)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887A-1A55-45F9-B701-B49D2440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logistic regression function is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Here X1 , X2 , …, </a:t>
            </a:r>
            <a:r>
              <a:rPr lang="en-GB" dirty="0" err="1"/>
              <a:t>Xm</a:t>
            </a:r>
            <a:r>
              <a:rPr lang="en-GB" dirty="0"/>
              <a:t> are the independent 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920C8-1BEC-4207-AFCA-F7628590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5"/>
          <a:stretch/>
        </p:blipFill>
        <p:spPr>
          <a:xfrm>
            <a:off x="2577639" y="2681356"/>
            <a:ext cx="8302395" cy="17448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1CFE0-F7C0-4AE8-B48A-63B6A698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CA593-1938-4281-A7CD-F84EC0E11247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6EE63-DB7B-481F-B162-2AACCFE8A342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5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3E49-BC79-447B-A5EB-76E3F3FA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881"/>
            <a:ext cx="10515600" cy="1325563"/>
          </a:xfrm>
        </p:spPr>
        <p:txBody>
          <a:bodyPr/>
          <a:lstStyle/>
          <a:p>
            <a:r>
              <a:rPr lang="en-GB" b="1" dirty="0"/>
              <a:t>Logistic function 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AEDC0-1C8E-46AE-91C5-A6A19B498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25" y="1577009"/>
            <a:ext cx="8351308" cy="395454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22854-83B3-42CB-8782-F0AE2700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921FE-EC62-4663-8EE8-07CEA99F6F51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63F5CD-7AB7-4B23-8231-D56BB03E5E2D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7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FBA3-89FD-4C61-A3CB-B3BBBA9C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1" y="91193"/>
            <a:ext cx="10515600" cy="1325563"/>
          </a:xfrm>
        </p:spPr>
        <p:txBody>
          <a:bodyPr/>
          <a:lstStyle/>
          <a:p>
            <a:r>
              <a:rPr lang="en-GB" b="1" dirty="0"/>
              <a:t>Logistic Regression model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819AC-A973-4ACA-9848-C3794E84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25"/>
          <a:stretch/>
        </p:blipFill>
        <p:spPr>
          <a:xfrm>
            <a:off x="1343025" y="1585913"/>
            <a:ext cx="9629775" cy="38553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0B779-B243-431A-AB48-F868A00C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0B397-28B9-4B68-9F94-21B751D25665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D1C640-D35B-4F65-8771-AF219911CFD9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4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C0C625-4862-4776-8492-0AFE1F1A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113333"/>
            <a:ext cx="10515600" cy="1325563"/>
          </a:xfrm>
        </p:spPr>
        <p:txBody>
          <a:bodyPr/>
          <a:lstStyle/>
          <a:p>
            <a:r>
              <a:rPr lang="en-GB" b="1" dirty="0"/>
              <a:t>Logistic Regression model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3AA9B-51A7-4F4F-B9AB-9B2583C6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000251"/>
            <a:ext cx="10515600" cy="25491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7A1AE-0A1A-4C76-A041-7F1C4F2D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3B6BD-7C58-4E32-9AA2-4FE348E87E54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95910-7AF5-445C-957B-19EF302028B1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61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F6DF-F8D0-432B-8B40-AE13CCAD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85"/>
            <a:ext cx="10515600" cy="1325563"/>
          </a:xfrm>
        </p:spPr>
        <p:txBody>
          <a:bodyPr/>
          <a:lstStyle/>
          <a:p>
            <a:r>
              <a:rPr lang="en-GB" b="1" dirty="0"/>
              <a:t>Estimation of parameters in LR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4D366-0A54-47B1-9114-77AE401F0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988"/>
          <a:stretch/>
        </p:blipFill>
        <p:spPr>
          <a:xfrm>
            <a:off x="1951742" y="4199467"/>
            <a:ext cx="8048978" cy="180622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CFE34D-31E1-42B4-BE06-254997DE1029}"/>
              </a:ext>
            </a:extLst>
          </p:cNvPr>
          <p:cNvSpPr txBox="1"/>
          <p:nvPr/>
        </p:nvSpPr>
        <p:spPr>
          <a:xfrm>
            <a:off x="1500187" y="1439948"/>
            <a:ext cx="8952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One of the major assumptions of multiple linear regression model is that the residuals follow a normal distribution (or approximate normal distribution). However, the residuals in logistic regression will not a follow normal distribution and thus we cannot use method of ordinary least squares (OLS) to estimate the regression 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errors in LR are inherently heteroscedastic. Regression parameters in the case of logistic regression are estimated using Maximum Likelihood Estimator (MLE).</a:t>
            </a:r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 binary logistic regression, the response variable Y takes only two values (Y = 0 and 1).</a:t>
            </a:r>
          </a:p>
          <a:p>
            <a:pPr algn="just"/>
            <a:r>
              <a:rPr lang="en-GB" dirty="0"/>
              <a:t> Let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ACA6-B97D-42A2-9980-E2EAEAD9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3B1A2-081E-416F-AEE1-D5DBE8548A51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3931EB-0B2F-44D1-BAF0-D5B49E496B11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7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8CDE-5654-49D1-AD3D-D2C107A3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0"/>
            <a:ext cx="10515600" cy="1325563"/>
          </a:xfrm>
        </p:spPr>
        <p:txBody>
          <a:bodyPr/>
          <a:lstStyle/>
          <a:p>
            <a:r>
              <a:rPr lang="en-GB" b="1" dirty="0"/>
              <a:t>Types of Machine learning Algorithms</a:t>
            </a:r>
            <a:endParaRPr lang="en-US" b="1" dirty="0"/>
          </a:p>
        </p:txBody>
      </p:sp>
      <p:pic>
        <p:nvPicPr>
          <p:cNvPr id="1028" name="Picture 4" descr="Differences Between Supervised Learning and Unsupervised Learning |  Difference Between">
            <a:extLst>
              <a:ext uri="{FF2B5EF4-FFF2-40B4-BE49-F238E27FC236}">
                <a16:creationId xmlns:a16="http://schemas.microsoft.com/office/drawing/2014/main" id="{ED85EA4F-080C-4FAB-8076-464839D8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690688"/>
            <a:ext cx="8515350" cy="40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D5D4D-E55E-4B0D-896B-C48C4856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15520-FB86-4527-BD13-0A316B477772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0731D4-5E06-4CB9-BBB7-A540E4E8265C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7CD716-2088-4DE9-83B9-C880F38C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" y="203199"/>
            <a:ext cx="10515600" cy="1325563"/>
          </a:xfrm>
        </p:spPr>
        <p:txBody>
          <a:bodyPr/>
          <a:lstStyle/>
          <a:p>
            <a:r>
              <a:rPr lang="en-GB" b="1" dirty="0"/>
              <a:t>Estimation of parameters in LR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19C90-FCD5-488A-B68F-AA368D2D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2" y="1528762"/>
            <a:ext cx="9523551" cy="446325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139B9-7BA6-47E3-BACC-3D3ADA30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020AC-A49E-41B1-82F6-F78713D6B92A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E236A-928D-488B-B4CD-31E06FEC7B7F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0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EB03B7-9E08-4E35-B0B7-B4EDBAFB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dirty="0"/>
              <a:t>Estimation of parameters in LR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73F78-1EDC-41C2-A992-BD3A95B27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4" y="1603514"/>
            <a:ext cx="9820275" cy="414561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2B060-7DD5-4352-87D1-A3200BC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CD9E6-7548-4AB5-BF21-CF88804C0075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86B112-C271-4E18-99AB-B07CF6AF0D8F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39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67D6-4413-4D14-BF91-ED1C226B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06361"/>
            <a:ext cx="10515600" cy="1325563"/>
          </a:xfrm>
        </p:spPr>
        <p:txBody>
          <a:bodyPr/>
          <a:lstStyle/>
          <a:p>
            <a:r>
              <a:rPr lang="en-GB" b="1" dirty="0"/>
              <a:t>Interpretation of LR parameters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DC3D0-6ABF-4FBF-858B-C2AF3C5F4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4" y="2217977"/>
            <a:ext cx="8277225" cy="790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6EAF7-AB7A-4DBB-8265-804D5FC8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3600450"/>
            <a:ext cx="8277225" cy="2359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8BEADF-5ECD-4D5C-A822-443F3D28A7F1}"/>
              </a:ext>
            </a:extLst>
          </p:cNvPr>
          <p:cNvSpPr txBox="1"/>
          <p:nvPr/>
        </p:nvSpPr>
        <p:spPr>
          <a:xfrm>
            <a:off x="2357438" y="1828800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 logit function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FB7274-5AF1-4FB6-BFA0-B1EDC3AB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E44E4-943E-49FA-95BF-FF2627106B76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7AA38-E555-4EA3-8A48-210399D1F06E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67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66EACB-B771-4CAB-A426-5C78D24C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0515600" cy="1325563"/>
          </a:xfrm>
        </p:spPr>
        <p:txBody>
          <a:bodyPr/>
          <a:lstStyle/>
          <a:p>
            <a:r>
              <a:rPr lang="en-GB" b="1" dirty="0"/>
              <a:t>Interpretation of LR parameters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CC73B-DE1C-44E0-B596-CC58CBF0D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49" y="1563757"/>
            <a:ext cx="9693137" cy="355158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974FA-8722-40A7-8F5B-ACFA9F07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B961C-1779-4D1C-A833-E81D47E0616B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F7F5F6-863B-4BA4-A70F-BDBF4F94E7C4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59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1C058A-59C1-43DA-BD94-A946FD7E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07949"/>
            <a:ext cx="10515600" cy="1325563"/>
          </a:xfrm>
        </p:spPr>
        <p:txBody>
          <a:bodyPr/>
          <a:lstStyle/>
          <a:p>
            <a:r>
              <a:rPr lang="en-GB" b="1" dirty="0"/>
              <a:t>Interpretation of LR parameters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A6C51-E9CE-4AC7-851F-7B8D27701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43" y="1433512"/>
            <a:ext cx="9766853" cy="465375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3EF16-4B16-46F2-948A-3DCDF352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7C0013-76BF-4521-82F4-9E19FDC9FC65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3BEA29-1F80-4954-872B-4E7080720D4C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8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CBB7-3D14-499F-89B1-E7EDB303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8" y="47763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LR-Coefficients-Probability</a:t>
            </a:r>
            <a:r>
              <a:rPr lang="en-GB" sz="2800" b="1" dirty="0"/>
              <a:t> , Odds and Log of Odds</a:t>
            </a:r>
            <a:endParaRPr lang="en-US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6A4C4B-C2B9-4CB9-93DD-5B18F297C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4366" y="1373326"/>
            <a:ext cx="9463268" cy="4891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Let’s say that the probability of success is p=0.8p=0.8,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then the probability of failure is 1−p=1-0.8=0.2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 odds of success is Probability, Odds and Log of Odds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i.e. the odds of success is 4 to 1 and the odds of failure is 0.25 to 1.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Note that: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Probability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ranges from 0 to 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Odds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range from 0 to ∞∞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Log Odds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range from −∞−∞ to ∞∞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That is why the log odds are used to avoid modeling a variable with a restricted range such as probability.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38DFDE-1997-434D-B57A-017203E2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C2235-F201-4F48-9E8E-E51918D0DD7F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66F6D9-4EC9-47AE-97CB-F2F4570AA0E0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8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3387629-AEAD-4F7D-8E9A-1481C67CD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/>
              <a:t>Example: Odds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D70872-1B5F-424B-842A-2D779851B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5999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/>
              <a:t>Given some event with probability </a:t>
            </a:r>
            <a:r>
              <a:rPr lang="en-US" altLang="en-US" sz="2800" i="1" dirty="0"/>
              <a:t>p</a:t>
            </a:r>
            <a:r>
              <a:rPr lang="en-US" altLang="en-US" sz="2800" dirty="0"/>
              <a:t> of being 1, the odds of that event are given by: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400" dirty="0"/>
          </a:p>
          <a:p>
            <a:pPr eaLnBrk="1" hangingPunct="1"/>
            <a:r>
              <a:rPr lang="en-US" altLang="en-US" sz="2800" dirty="0"/>
              <a:t>Consider the following data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800" dirty="0"/>
              <a:t>The odds of being delinquent if you are in the Normal group are: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 dirty="0" err="1"/>
              <a:t>pdelinquent</a:t>
            </a:r>
            <a:r>
              <a:rPr lang="en-US" altLang="en-US" sz="1800" dirty="0"/>
              <a:t>/(1–</a:t>
            </a:r>
            <a:r>
              <a:rPr lang="en-US" altLang="en-US" sz="1800" dirty="0" err="1"/>
              <a:t>pdelinquent</a:t>
            </a:r>
            <a:r>
              <a:rPr lang="en-US" altLang="en-US" sz="1800" dirty="0"/>
              <a:t>) = (402/4016) / (1 - (402/4016)) = 0.1001 / 0.8889 = 0.111</a:t>
            </a:r>
          </a:p>
        </p:txBody>
      </p:sp>
      <p:grpSp>
        <p:nvGrpSpPr>
          <p:cNvPr id="40964" name="Group 8">
            <a:extLst>
              <a:ext uri="{FF2B5EF4-FFF2-40B4-BE49-F238E27FC236}">
                <a16:creationId xmlns:a16="http://schemas.microsoft.com/office/drawing/2014/main" id="{DF8508F8-151F-4BC5-80F3-4A0495BAD79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276600"/>
            <a:ext cx="7113588" cy="1492250"/>
            <a:chOff x="233" y="1029"/>
            <a:chExt cx="4638" cy="1095"/>
          </a:xfrm>
        </p:grpSpPr>
        <p:graphicFrame>
          <p:nvGraphicFramePr>
            <p:cNvPr id="40966" name="Object 2">
              <a:extLst>
                <a:ext uri="{FF2B5EF4-FFF2-40B4-BE49-F238E27FC236}">
                  <a16:creationId xmlns:a16="http://schemas.microsoft.com/office/drawing/2014/main" id="{4DE0565E-204B-425D-972D-E53F451BC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" y="1318"/>
            <a:ext cx="3500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451100" imgH="673100" progId="Excel.Sheet.8">
                    <p:embed/>
                  </p:oleObj>
                </mc:Choice>
                <mc:Fallback>
                  <p:oleObj name="Worksheet" r:id="rId2" imgW="2451100" imgH="673100" progId="Excel.Sheet.8">
                    <p:embed/>
                    <p:pic>
                      <p:nvPicPr>
                        <p:cNvPr id="40966" name="Object 2">
                          <a:extLst>
                            <a:ext uri="{FF2B5EF4-FFF2-40B4-BE49-F238E27FC236}">
                              <a16:creationId xmlns:a16="http://schemas.microsoft.com/office/drawing/2014/main" id="{4DE0565E-204B-425D-972D-E53F451BC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1318"/>
                          <a:ext cx="3500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7" name="Text Box 5">
              <a:extLst>
                <a:ext uri="{FF2B5EF4-FFF2-40B4-BE49-F238E27FC236}">
                  <a16:creationId xmlns:a16="http://schemas.microsoft.com/office/drawing/2014/main" id="{7B32C34F-A685-4175-BB6E-1C324E23E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1565"/>
              <a:ext cx="1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/>
                <a:t>Testosterone</a:t>
              </a:r>
            </a:p>
          </p:txBody>
        </p:sp>
        <p:sp>
          <p:nvSpPr>
            <p:cNvPr id="40968" name="Text Box 6">
              <a:extLst>
                <a:ext uri="{FF2B5EF4-FFF2-40B4-BE49-F238E27FC236}">
                  <a16:creationId xmlns:a16="http://schemas.microsoft.com/office/drawing/2014/main" id="{5D07C0EE-CF1B-4992-8A95-6B2F36DC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1029"/>
              <a:ext cx="9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/>
                <a:t>Delinquent</a:t>
              </a:r>
            </a:p>
          </p:txBody>
        </p:sp>
      </p:grpSp>
      <p:sp>
        <p:nvSpPr>
          <p:cNvPr id="40965" name="Text Box 7">
            <a:extLst>
              <a:ext uri="{FF2B5EF4-FFF2-40B4-BE49-F238E27FC236}">
                <a16:creationId xmlns:a16="http://schemas.microsoft.com/office/drawing/2014/main" id="{556F273D-7F23-4CBA-A87A-CADEAAA48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447926"/>
            <a:ext cx="2514600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>
                <a:latin typeface="Times" panose="02020603050405020304" pitchFamily="18" charset="0"/>
              </a:rPr>
              <a:t>odds = </a:t>
            </a:r>
            <a:r>
              <a:rPr lang="en-US" altLang="en-US" sz="2800" i="1">
                <a:latin typeface="Times" panose="02020603050405020304" pitchFamily="18" charset="0"/>
              </a:rPr>
              <a:t>p</a:t>
            </a:r>
            <a:r>
              <a:rPr lang="en-US" altLang="en-US" sz="2800">
                <a:latin typeface="Times" panose="02020603050405020304" pitchFamily="18" charset="0"/>
              </a:rPr>
              <a:t> / (1–</a:t>
            </a:r>
            <a:r>
              <a:rPr lang="en-US" altLang="en-US" sz="2800" i="1">
                <a:latin typeface="Times" panose="02020603050405020304" pitchFamily="18" charset="0"/>
              </a:rPr>
              <a:t>p</a:t>
            </a:r>
            <a:r>
              <a:rPr lang="en-US" altLang="en-US" sz="2800">
                <a:latin typeface="Times" panose="02020603050405020304" pitchFamily="18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340D6-12C1-47DE-BCE5-CD7AF396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2084A-E4D2-4C1F-AD64-9BAFEC203CAF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499DC-7AFD-4A00-9DA1-B51450F1231B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928C1FE-22AF-48DF-B51D-84B0DCDFA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591" y="166342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/>
              <a:t>Example : Odds Ratio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5D8E854-DE97-43D7-9D21-BE6F4E61F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982" y="1491905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/>
              <a:t>The odds of being not delinquent in the Normal group is the reciprocal of this:</a:t>
            </a:r>
          </a:p>
          <a:p>
            <a:pPr lvl="1" eaLnBrk="1" hangingPunct="1"/>
            <a:r>
              <a:rPr lang="en-US" altLang="en-US" dirty="0"/>
              <a:t>	</a:t>
            </a:r>
            <a:r>
              <a:rPr lang="en-US" altLang="en-US" sz="2400" dirty="0"/>
              <a:t>0.8999/0.1001 = 8.99</a:t>
            </a:r>
          </a:p>
          <a:p>
            <a:pPr eaLnBrk="1" hangingPunct="1"/>
            <a:r>
              <a:rPr lang="en-US" altLang="en-US" sz="2800" dirty="0"/>
              <a:t>Now, for the High testosterone group</a:t>
            </a:r>
          </a:p>
          <a:p>
            <a:pPr lvl="1" eaLnBrk="1" hangingPunct="1"/>
            <a:r>
              <a:rPr lang="en-US" altLang="en-US" sz="2400" dirty="0"/>
              <a:t>	odds(delinquent) = 101/345 = 0.293</a:t>
            </a:r>
          </a:p>
          <a:p>
            <a:pPr lvl="1" eaLnBrk="1" hangingPunct="1"/>
            <a:r>
              <a:rPr lang="en-US" altLang="en-US" sz="2400" dirty="0"/>
              <a:t>	odds(not delinquent) = 345/101 = 3.416</a:t>
            </a:r>
          </a:p>
          <a:p>
            <a:pPr eaLnBrk="1" hangingPunct="1"/>
            <a:r>
              <a:rPr lang="en-US" altLang="en-US" sz="2800" dirty="0"/>
              <a:t>When we go from Normal to High, the odds of being delinquent nearly triple:</a:t>
            </a:r>
          </a:p>
          <a:p>
            <a:pPr lvl="1" eaLnBrk="1" hangingPunct="1"/>
            <a:r>
              <a:rPr lang="en-US" altLang="en-US" sz="2400" dirty="0"/>
              <a:t>Odds ratio: 0.293/0.111 = 2.64</a:t>
            </a:r>
          </a:p>
          <a:p>
            <a:pPr lvl="1" eaLnBrk="1" hangingPunct="1"/>
            <a:r>
              <a:rPr lang="en-US" altLang="en-US" sz="2400" dirty="0"/>
              <a:t>2.64 times more likely to be delinquent with high testosterone levels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6E24A-5E97-47AC-9403-BD01E32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FD3E4-A782-46B9-AEA8-CAA48DB5B11E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8ABC88-3583-4BA0-AF62-91C561A88DDD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6599-EB34-4DB1-A179-FC1C171B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ABC0F4-654E-4084-9C39-82A4B4D1A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30" y="1470991"/>
            <a:ext cx="8996570" cy="4772647"/>
          </a:xfrm>
          <a:solidFill>
            <a:schemeClr val="bg1">
              <a:lumMod val="95000"/>
            </a:scheme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DB7C2-CB51-4D6A-8E56-6CF8DF11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28047-852E-4967-986F-7507A4838B18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9F3238-1018-4DF9-9F9A-76A73F2E255F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25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612-CD60-4A59-91AB-76E8CB86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Measure chances of success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0C21A6-DE9D-44A2-8AF5-6D5A2EE3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1" y="1528762"/>
            <a:ext cx="7815262" cy="44156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770D3-5F5E-44A8-A3D7-E70A51CA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25136-15C6-43BC-BCBE-543C9BB996FB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F24D1-66CE-4196-92F8-F8926AEF6033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6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8027-6239-4B41-8ADE-199306DE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643"/>
            <a:ext cx="10515600" cy="1325563"/>
          </a:xfrm>
        </p:spPr>
        <p:txBody>
          <a:bodyPr/>
          <a:lstStyle/>
          <a:p>
            <a:r>
              <a:rPr lang="en-GB" b="1" dirty="0"/>
              <a:t>Supervised vs Unsupervised learning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BBE6BC-3E37-4FEB-BC1D-A0552262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209" y="1298713"/>
            <a:ext cx="6718852" cy="54466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E5E84-64F2-444E-92C7-2ACE0921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D0A67-540E-44B5-80C4-6D75FC9FC09A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53A370-CD5C-4845-8817-2E421C6092D6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7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ECD8-B989-447B-913D-95386211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Odds Ratio is a possible way in the chances of success to capture inequality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2C4B1D-EDFC-4810-BFB3-A8CA6CAB8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07"/>
          <a:stretch/>
        </p:blipFill>
        <p:spPr>
          <a:xfrm>
            <a:off x="2914649" y="1914525"/>
            <a:ext cx="7529513" cy="4229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0B6D5-EE9A-4D89-BEB4-2A120BD2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3A84D-05C7-4AC2-AA35-5494ECCBFC31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029B01-D8CA-4F41-B383-0C1F78241D51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47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64DC-6F93-4D87-B24C-98E626A3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LR model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F0C2F5-17A9-462F-88D1-DF99BD08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171"/>
          <a:stretch/>
        </p:blipFill>
        <p:spPr>
          <a:xfrm>
            <a:off x="118336" y="1690688"/>
            <a:ext cx="5749025" cy="39562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2EDD-F388-452E-98DB-B99C8374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AFD41-DFDD-445E-8786-5AF0B61D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4550"/>
            <a:ext cx="5749026" cy="31671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1C8EED-EAE1-4DFA-8EE0-F2A65232BE7B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1E1A6-3AD5-45E7-9FDD-88177FB030DB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1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28C0-7BF4-4443-9A46-268372BF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5ADEA0-0594-4853-BC06-FEFFD7BB0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690688"/>
            <a:ext cx="5943599" cy="3767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034AF-9D3D-4F62-9B78-4E540C45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CABF6-4A0E-4773-A00F-2F06E6E6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7" y="2328862"/>
            <a:ext cx="5438775" cy="2200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193923-95CE-4F5F-B8CF-31ED120051A5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C08D8-A7EE-4D5B-A1A0-21A183E605A1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21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34488077-909D-494B-8C43-38F746610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583" y="153091"/>
            <a:ext cx="10515600" cy="1039605"/>
          </a:xfrm>
        </p:spPr>
        <p:txBody>
          <a:bodyPr/>
          <a:lstStyle/>
          <a:p>
            <a:r>
              <a:rPr lang="fr-FR" altLang="en-US" b="1" dirty="0" err="1"/>
              <a:t>Statistic</a:t>
            </a:r>
            <a:r>
              <a:rPr lang="en-GB" altLang="en-US" b="1" dirty="0"/>
              <a:t> testing</a:t>
            </a:r>
          </a:p>
        </p:txBody>
      </p:sp>
      <p:sp>
        <p:nvSpPr>
          <p:cNvPr id="51203" name="Rectangle 5">
            <a:extLst>
              <a:ext uri="{FF2B5EF4-FFF2-40B4-BE49-F238E27FC236}">
                <a16:creationId xmlns:a16="http://schemas.microsoft.com/office/drawing/2014/main" id="{7C351E16-4E33-4F62-908B-735798529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Question</a:t>
            </a:r>
          </a:p>
          <a:p>
            <a:pPr lvl="1"/>
            <a:r>
              <a:rPr lang="en-GB" altLang="en-US"/>
              <a:t>Does model including given independent variable provide more information about </a:t>
            </a:r>
            <a:r>
              <a:rPr lang="fr-FR" altLang="en-US"/>
              <a:t>dependent variable </a:t>
            </a:r>
            <a:r>
              <a:rPr lang="en-GB" altLang="en-US"/>
              <a:t>than model without this variable?</a:t>
            </a:r>
          </a:p>
          <a:p>
            <a:r>
              <a:rPr lang="en-GB" altLang="en-US"/>
              <a:t>Three tests</a:t>
            </a:r>
          </a:p>
          <a:p>
            <a:pPr lvl="1"/>
            <a:r>
              <a:rPr lang="en-GB" altLang="en-US"/>
              <a:t>Likelihood ratio </a:t>
            </a:r>
            <a:r>
              <a:rPr lang="fr-FR" altLang="en-US"/>
              <a:t>statistic </a:t>
            </a:r>
            <a:r>
              <a:rPr lang="en-GB" altLang="en-US"/>
              <a:t>(LRS)</a:t>
            </a:r>
          </a:p>
          <a:p>
            <a:pPr lvl="1"/>
            <a:r>
              <a:rPr lang="en-GB" altLang="en-US"/>
              <a:t>Wald test</a:t>
            </a:r>
          </a:p>
          <a:p>
            <a:pPr lvl="1"/>
            <a:r>
              <a:rPr lang="en-GB" altLang="en-US"/>
              <a:t>Score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F5E49-43E5-43C1-BC68-5AE3EAF4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A7A47-29AA-4BA4-8065-3647F1BC85B9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3BD96F-9C7B-4BC1-998E-EEF049A65D72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05637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>
            <a:extLst>
              <a:ext uri="{FF2B5EF4-FFF2-40B4-BE49-F238E27FC236}">
                <a16:creationId xmlns:a16="http://schemas.microsoft.com/office/drawing/2014/main" id="{14E11483-B505-48AD-A9AC-FD4EABD20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3091"/>
            <a:ext cx="10515600" cy="1325563"/>
          </a:xfrm>
        </p:spPr>
        <p:txBody>
          <a:bodyPr/>
          <a:lstStyle/>
          <a:p>
            <a:r>
              <a:rPr lang="en-GB" altLang="en-US" b="1" dirty="0"/>
              <a:t>Likelihood ratio statistic</a:t>
            </a: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500D17C6-8731-45B9-B2A5-A3E5465706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/>
              <a:t>Compares two nested models</a:t>
            </a:r>
          </a:p>
          <a:p>
            <a:pPr marL="495300" lvl="1" indent="-38100">
              <a:buNone/>
            </a:pPr>
            <a:r>
              <a:rPr lang="fr-FR" altLang="en-US"/>
              <a:t> Log(odds) = </a:t>
            </a:r>
            <a:r>
              <a:rPr lang="fr-FR" altLang="en-US">
                <a:sym typeface="Symbol" panose="05050102010706020507" pitchFamily="18" charset="2"/>
              </a:rPr>
              <a:t></a:t>
            </a:r>
            <a:r>
              <a:rPr lang="fr-FR" altLang="en-US"/>
              <a:t> + </a:t>
            </a:r>
            <a:r>
              <a:rPr lang="fr-FR" altLang="en-US">
                <a:sym typeface="Symbol" panose="05050102010706020507" pitchFamily="18" charset="2"/>
              </a:rPr>
              <a:t></a:t>
            </a:r>
            <a:r>
              <a:rPr lang="fr-FR" altLang="en-US" baseline="-25000">
                <a:sym typeface="Symbol" panose="05050102010706020507" pitchFamily="18" charset="2"/>
              </a:rPr>
              <a:t>1</a:t>
            </a:r>
            <a:r>
              <a:rPr lang="fr-FR" altLang="en-US"/>
              <a:t>x</a:t>
            </a:r>
            <a:r>
              <a:rPr lang="fr-FR" altLang="en-US" baseline="-25000">
                <a:sym typeface="Symbol" panose="05050102010706020507" pitchFamily="18" charset="2"/>
              </a:rPr>
              <a:t>1</a:t>
            </a:r>
            <a:r>
              <a:rPr lang="fr-FR" altLang="en-US"/>
              <a:t> + </a:t>
            </a:r>
            <a:r>
              <a:rPr lang="fr-FR" altLang="en-US">
                <a:sym typeface="Symbol" panose="05050102010706020507" pitchFamily="18" charset="2"/>
              </a:rPr>
              <a:t></a:t>
            </a:r>
            <a:r>
              <a:rPr lang="fr-FR" altLang="en-US" baseline="-25000">
                <a:sym typeface="Symbol" panose="05050102010706020507" pitchFamily="18" charset="2"/>
              </a:rPr>
              <a:t>2</a:t>
            </a:r>
            <a:r>
              <a:rPr lang="fr-FR" altLang="en-US"/>
              <a:t>x</a:t>
            </a:r>
            <a:r>
              <a:rPr lang="fr-FR" altLang="en-US" baseline="-25000">
                <a:sym typeface="Symbol" panose="05050102010706020507" pitchFamily="18" charset="2"/>
              </a:rPr>
              <a:t>2</a:t>
            </a:r>
            <a:r>
              <a:rPr lang="fr-FR" altLang="en-US"/>
              <a:t> + </a:t>
            </a:r>
            <a:r>
              <a:rPr lang="fr-FR" altLang="en-US">
                <a:sym typeface="Symbol" panose="05050102010706020507" pitchFamily="18" charset="2"/>
              </a:rPr>
              <a:t></a:t>
            </a:r>
            <a:r>
              <a:rPr lang="fr-FR" altLang="en-US" baseline="-25000">
                <a:sym typeface="Symbol" panose="05050102010706020507" pitchFamily="18" charset="2"/>
              </a:rPr>
              <a:t>3</a:t>
            </a:r>
            <a:r>
              <a:rPr lang="fr-FR" altLang="en-US"/>
              <a:t>x</a:t>
            </a:r>
            <a:r>
              <a:rPr lang="fr-FR" altLang="en-US" baseline="-25000">
                <a:sym typeface="Symbol" panose="05050102010706020507" pitchFamily="18" charset="2"/>
              </a:rPr>
              <a:t>3</a:t>
            </a:r>
            <a:r>
              <a:rPr lang="fr-FR" altLang="en-US"/>
              <a:t>   (model 1)</a:t>
            </a:r>
          </a:p>
          <a:p>
            <a:pPr marL="495300" lvl="1" indent="-38100">
              <a:buNone/>
            </a:pPr>
            <a:r>
              <a:rPr lang="fr-FR" altLang="en-US"/>
              <a:t> Log(odds) = </a:t>
            </a:r>
            <a:r>
              <a:rPr lang="fr-FR" altLang="en-US">
                <a:sym typeface="Symbol" panose="05050102010706020507" pitchFamily="18" charset="2"/>
              </a:rPr>
              <a:t></a:t>
            </a:r>
            <a:r>
              <a:rPr lang="fr-FR" altLang="en-US"/>
              <a:t> + </a:t>
            </a:r>
            <a:r>
              <a:rPr lang="fr-FR" altLang="en-US">
                <a:sym typeface="Symbol" panose="05050102010706020507" pitchFamily="18" charset="2"/>
              </a:rPr>
              <a:t></a:t>
            </a:r>
            <a:r>
              <a:rPr lang="fr-FR" altLang="en-US" baseline="-25000">
                <a:sym typeface="Symbol" panose="05050102010706020507" pitchFamily="18" charset="2"/>
              </a:rPr>
              <a:t>1</a:t>
            </a:r>
            <a:r>
              <a:rPr lang="fr-FR" altLang="en-US"/>
              <a:t>x</a:t>
            </a:r>
            <a:r>
              <a:rPr lang="fr-FR" altLang="en-US" baseline="-25000">
                <a:sym typeface="Symbol" panose="05050102010706020507" pitchFamily="18" charset="2"/>
              </a:rPr>
              <a:t>1</a:t>
            </a:r>
            <a:r>
              <a:rPr lang="fr-FR" altLang="en-US"/>
              <a:t> + </a:t>
            </a:r>
            <a:r>
              <a:rPr lang="fr-FR" altLang="en-US">
                <a:sym typeface="Symbol" panose="05050102010706020507" pitchFamily="18" charset="2"/>
              </a:rPr>
              <a:t></a:t>
            </a:r>
            <a:r>
              <a:rPr lang="fr-FR" altLang="en-US" baseline="-25000">
                <a:sym typeface="Symbol" panose="05050102010706020507" pitchFamily="18" charset="2"/>
              </a:rPr>
              <a:t>2</a:t>
            </a:r>
            <a:r>
              <a:rPr lang="fr-FR" altLang="en-US"/>
              <a:t>x</a:t>
            </a:r>
            <a:r>
              <a:rPr lang="fr-FR" altLang="en-US" baseline="-25000">
                <a:sym typeface="Symbol" panose="05050102010706020507" pitchFamily="18" charset="2"/>
              </a:rPr>
              <a:t>2                    </a:t>
            </a:r>
            <a:r>
              <a:rPr lang="fr-FR" altLang="en-US"/>
              <a:t> (model 2)</a:t>
            </a:r>
          </a:p>
          <a:p>
            <a:pPr lvl="2"/>
            <a:endParaRPr lang="fr-FR" altLang="en-US"/>
          </a:p>
          <a:p>
            <a:r>
              <a:rPr lang="fr-FR" altLang="en-US"/>
              <a:t>LR statistic</a:t>
            </a:r>
          </a:p>
          <a:p>
            <a:pPr marL="495300" lvl="1" indent="-38100">
              <a:buNone/>
            </a:pPr>
            <a:r>
              <a:rPr lang="fr-FR" altLang="en-US"/>
              <a:t>-2 log (likelihood model 2 / likelihood model 1) =</a:t>
            </a:r>
          </a:p>
          <a:p>
            <a:pPr marL="495300" lvl="1" indent="-38100">
              <a:buNone/>
            </a:pPr>
            <a:r>
              <a:rPr lang="fr-FR" altLang="en-US"/>
              <a:t>-2 log (likelihood model 2) </a:t>
            </a:r>
            <a:r>
              <a:rPr lang="fr-FR" altLang="en-US" sz="1600" i="1"/>
              <a:t>minus</a:t>
            </a:r>
            <a:r>
              <a:rPr lang="fr-FR" altLang="en-US"/>
              <a:t> -2log (likelihood model 1)</a:t>
            </a:r>
          </a:p>
          <a:p>
            <a:pPr marL="495300" lvl="1" indent="-38100">
              <a:buNone/>
            </a:pPr>
            <a:endParaRPr lang="fr-FR" altLang="en-US"/>
          </a:p>
          <a:p>
            <a:pPr marL="495300" lvl="1" indent="-38100">
              <a:buNone/>
            </a:pPr>
            <a:r>
              <a:rPr lang="fr-FR" altLang="en-US"/>
              <a:t>LR statistic is a </a:t>
            </a:r>
            <a:r>
              <a:rPr lang="fr-FR" altLang="en-US">
                <a:latin typeface="Symbol" panose="05050102010706020507" pitchFamily="18" charset="2"/>
                <a:sym typeface="Symbol" panose="05050102010706020507" pitchFamily="18" charset="2"/>
              </a:rPr>
              <a:t></a:t>
            </a:r>
            <a:r>
              <a:rPr lang="fr-FR" altLang="en-US" baseline="30000"/>
              <a:t>2</a:t>
            </a:r>
            <a:r>
              <a:rPr lang="fr-FR" altLang="en-US"/>
              <a:t> with DF = number of extra parameters </a:t>
            </a:r>
            <a:br>
              <a:rPr lang="fr-FR" altLang="en-US"/>
            </a:br>
            <a:r>
              <a:rPr lang="fr-FR" altLang="en-US"/>
              <a:t>in model</a:t>
            </a:r>
            <a:endParaRPr lang="fr-FR" altLang="en-US" baseline="30000"/>
          </a:p>
          <a:p>
            <a:pPr marL="495300" lvl="1" indent="-38100"/>
            <a:endParaRPr lang="fr-FR" altLang="en-US"/>
          </a:p>
          <a:p>
            <a:pPr marL="495300" lvl="1" indent="-38100"/>
            <a:endParaRPr lang="en-GB" altLang="en-US"/>
          </a:p>
          <a:p>
            <a:pPr marL="495300" lvl="1" indent="-38100"/>
            <a:endParaRPr lang="en-GB" altLang="en-US"/>
          </a:p>
          <a:p>
            <a:pPr marL="495300" lvl="1" indent="-38100"/>
            <a:endParaRPr lang="en-GB" altLang="en-US"/>
          </a:p>
          <a:p>
            <a:pPr marL="495300" lvl="1" indent="-38100"/>
            <a:endParaRPr lang="en-GB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558FB-DACB-465A-9A3B-ABE51622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59C95-5808-49E0-9911-88B7D3E87BB9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CF128F-F837-40A7-9CF8-D4E6AC5E2C99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848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E77D-FCE4-6E26-8CC3-E2CFF704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A903-F7CC-C21B-39DE-BA635ED6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Logistic regression is one of the most popular Machine Learning algorithms, which comes under the Supervised Learning technique. It is used for predicting the categorical dependent variable using a given set of independent variables.</a:t>
            </a: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Logistic regression predicts the output of a categorical dependent variable. Therefore, the outcome must be a categorical or discrete value. It can be either Yes or No, 0 or 1, true or False, etc. but instead of giving the exact value as 0 and 1,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it gives the probabilistic values which lie between 0 and 1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Logistic Regression is much similar to the Linear Regression except that how they are used. Linear Regression is used for solving Regression problems, whereas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Logistic regression is used for solving the classification problems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 Logistic regression, instead of fitting a regression line, we fit an "S" shaped logistic function, which predicts two maximum values (0 or 1).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3215A-63EE-6AA9-D7B9-2F98C5B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BDD9-5273-666A-4FA1-A46484B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0"/>
            <a:ext cx="10515600" cy="102679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Logistic Function (Sigmoid Function):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2C7D-ABCB-5658-4ABA-166499E8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83" y="519272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sigmoid function is a mathematical function used to map the predicted values to probabilities.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It maps any real value into another value within a range of 0 and 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value of the logistic regression must be between 0 and 1, which cannot go beyond this limit, so it forms a curve like the "S" form. The S-form curve is called the Sigmoid function or the logistic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 logistic regression, we use the concept of the threshold value, which defines the probability of either 0 or 1. Such as values above the threshold value tends to 1, and a value below the threshold values tends to 0.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C2B64-4325-F5DF-F3AE-F2730226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EE17A-6424-77D5-1305-FA114D67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18" y="4528582"/>
            <a:ext cx="4740964" cy="21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9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31C68-517D-003E-3B0F-AEA7D6EAE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EFE0-4AD4-98CF-EAE9-D7CE5B5F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8" y="194365"/>
            <a:ext cx="10515600" cy="1325563"/>
          </a:xfrm>
        </p:spPr>
        <p:txBody>
          <a:bodyPr/>
          <a:lstStyle/>
          <a:p>
            <a:r>
              <a:rPr lang="en-GB" b="1" dirty="0"/>
              <a:t>Linear Regression vs Logistic regression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505EC-0A33-5C5E-78A7-F56233B7C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515"/>
          <a:stretch/>
        </p:blipFill>
        <p:spPr>
          <a:xfrm>
            <a:off x="2686051" y="1601787"/>
            <a:ext cx="7100887" cy="2811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5231E3-B824-71CF-9FB2-576DB11D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1" y="4486274"/>
            <a:ext cx="7100887" cy="21685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D3980-AA13-11CD-0525-19A26907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59C3F-FB3A-0B03-4F4A-B30E1F782074}"/>
              </a:ext>
            </a:extLst>
          </p:cNvPr>
          <p:cNvSpPr/>
          <p:nvPr/>
        </p:nvSpPr>
        <p:spPr>
          <a:xfrm>
            <a:off x="145774" y="172278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C03474-3A1E-2275-0AEC-B1F74925EFE0}"/>
              </a:ext>
            </a:extLst>
          </p:cNvPr>
          <p:cNvCxnSpPr/>
          <p:nvPr/>
        </p:nvCxnSpPr>
        <p:spPr>
          <a:xfrm>
            <a:off x="145774" y="1272209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8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7A95F-897B-6595-460E-113948209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7F97-D2ED-6D01-24F5-39493764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838"/>
            <a:ext cx="10515600" cy="1325563"/>
          </a:xfrm>
        </p:spPr>
        <p:txBody>
          <a:bodyPr/>
          <a:lstStyle/>
          <a:p>
            <a:r>
              <a:rPr lang="en-GB" b="1" dirty="0"/>
              <a:t>Types of Logistic Regression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25AEA-685F-CFFC-4CDD-B8CAE2FE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1637"/>
            <a:ext cx="9629775" cy="48212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F8FF8-79E8-7635-CE92-8461CDFE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280A7-BAD3-7D46-62D1-8DEAD9B49EDB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4F83F7-ACB4-1A37-2E6F-0EFF8E339864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1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094B4-C04B-E351-C721-FA1C39F88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5E4-B9FC-A06D-2B20-B5439DC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1133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Logistic Regression –Classification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ECD9-7963-6F34-7796-DF82F6C7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Classification problems are an important category of problems in analytics in which the response variable (Y) takes a discrete value.</a:t>
            </a:r>
          </a:p>
          <a:p>
            <a:pPr algn="just"/>
            <a:r>
              <a:rPr lang="en-GB" dirty="0"/>
              <a:t>A bank may like to classify their customers based on risk such as low-, medium- and high-risk customers under loan portfolio. Here the response variable Y takes 3 values (e.g., Y = 1 for low risk, Y = 2 for medium risk and Y = 3 for high risk).</a:t>
            </a:r>
          </a:p>
          <a:p>
            <a:pPr algn="just"/>
            <a:r>
              <a:rPr lang="en-GB" dirty="0"/>
              <a:t>Health service providers based on diagnostic tests may classify the patients as positive, that is presence of a disease (Y = 1) or negative, that is absence of a disease (Y = 0).</a:t>
            </a:r>
          </a:p>
          <a:p>
            <a:pPr algn="just"/>
            <a:r>
              <a:rPr lang="en-GB" dirty="0"/>
              <a:t>Movie production houses may like to predict whether a movie will be a hit or not at the box office.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4B091-8A60-AF4C-2DF7-CE591206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6D9A4-CD01-43B5-585D-CE3D4CDE8F4F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B8E900-FE33-FDB4-A970-DAF3CDE9A379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6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3764F-023C-B6B8-F70D-0193F8647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272-1430-D8E2-065C-F8626B18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1"/>
            <a:ext cx="10515600" cy="772160"/>
          </a:xfrm>
        </p:spPr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798AE8-F7F7-C30C-FEF8-923304BA3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880" y="965201"/>
            <a:ext cx="9550400" cy="42490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19CDE-A4F5-4031-DE60-B10523D3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519</TotalTime>
  <Words>1325</Words>
  <Application>Microsoft Office PowerPoint</Application>
  <PresentationFormat>Widescreen</PresentationFormat>
  <Paragraphs>161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Calibri Light</vt:lpstr>
      <vt:lpstr>charter</vt:lpstr>
      <vt:lpstr>erdana</vt:lpstr>
      <vt:lpstr>inter-bold</vt:lpstr>
      <vt:lpstr>inter-regular</vt:lpstr>
      <vt:lpstr>Symbol</vt:lpstr>
      <vt:lpstr>Times</vt:lpstr>
      <vt:lpstr>Times New Roman</vt:lpstr>
      <vt:lpstr>urw-din</vt:lpstr>
      <vt:lpstr>Office Theme</vt:lpstr>
      <vt:lpstr>Worksheet</vt:lpstr>
      <vt:lpstr>  Unit-II   Logistic Regression</vt:lpstr>
      <vt:lpstr>Types of Machine learning Algorithms</vt:lpstr>
      <vt:lpstr>Supervised vs Unsupervised learning</vt:lpstr>
      <vt:lpstr>Logistic Regression</vt:lpstr>
      <vt:lpstr>Logistic Function (Sigmoid Function): </vt:lpstr>
      <vt:lpstr>Linear Regression vs Logistic regression</vt:lpstr>
      <vt:lpstr>Types of Logistic Regression</vt:lpstr>
      <vt:lpstr>Logistic Regression –Classification Problems</vt:lpstr>
      <vt:lpstr>Example</vt:lpstr>
      <vt:lpstr>Regression vs Classification</vt:lpstr>
      <vt:lpstr>Applications of Logistic Regression</vt:lpstr>
      <vt:lpstr>Flow sequence of Logistic Regression</vt:lpstr>
      <vt:lpstr>Terminologies involved in Logistic Regression: </vt:lpstr>
      <vt:lpstr>PowerPoint Presentation</vt:lpstr>
      <vt:lpstr>Binary logistic regression(Dichotomous Predictor)</vt:lpstr>
      <vt:lpstr>Logistic function </vt:lpstr>
      <vt:lpstr>Logistic Regression model</vt:lpstr>
      <vt:lpstr>Logistic Regression model</vt:lpstr>
      <vt:lpstr>Estimation of parameters in LR</vt:lpstr>
      <vt:lpstr>Estimation of parameters in LR</vt:lpstr>
      <vt:lpstr>Estimation of parameters in LR</vt:lpstr>
      <vt:lpstr>Interpretation of LR parameters</vt:lpstr>
      <vt:lpstr>Interpretation of LR parameters</vt:lpstr>
      <vt:lpstr>Interpretation of LR parameters</vt:lpstr>
      <vt:lpstr>LR-Coefficients-Probability , Odds and Log of Odds</vt:lpstr>
      <vt:lpstr>Example: Odds</vt:lpstr>
      <vt:lpstr>Example : Odds Ratio</vt:lpstr>
      <vt:lpstr>Example</vt:lpstr>
      <vt:lpstr>Example: Measure chances of success</vt:lpstr>
      <vt:lpstr>Example: Odds Ratio is a possible way in the chances of success to capture inequality</vt:lpstr>
      <vt:lpstr>Example: LR model</vt:lpstr>
      <vt:lpstr>Example</vt:lpstr>
      <vt:lpstr>Statistic testing</vt:lpstr>
      <vt:lpstr>Likelihood ratio statistic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Unit-II</dc:title>
  <dc:creator>Dr. Subhash Chandra N</dc:creator>
  <cp:lastModifiedBy>Subhash Chandra N</cp:lastModifiedBy>
  <cp:revision>60</cp:revision>
  <dcterms:created xsi:type="dcterms:W3CDTF">2021-03-19T14:31:32Z</dcterms:created>
  <dcterms:modified xsi:type="dcterms:W3CDTF">2024-02-27T08:00:03Z</dcterms:modified>
</cp:coreProperties>
</file>