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3.jpg" ContentType="image/jpg"/>
  <Override PartName="/ppt/media/image2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sldIdLst>
    <p:sldId id="256" r:id="rId2"/>
    <p:sldId id="281" r:id="rId3"/>
    <p:sldId id="283" r:id="rId4"/>
    <p:sldId id="287" r:id="rId5"/>
    <p:sldId id="284" r:id="rId6"/>
    <p:sldId id="285" r:id="rId7"/>
    <p:sldId id="290" r:id="rId8"/>
    <p:sldId id="289" r:id="rId9"/>
    <p:sldId id="291" r:id="rId10"/>
    <p:sldId id="292" r:id="rId11"/>
    <p:sldId id="288" r:id="rId12"/>
    <p:sldId id="294" r:id="rId13"/>
    <p:sldId id="257" r:id="rId14"/>
    <p:sldId id="286" r:id="rId15"/>
    <p:sldId id="295" r:id="rId16"/>
    <p:sldId id="261" r:id="rId17"/>
    <p:sldId id="259" r:id="rId18"/>
    <p:sldId id="279" r:id="rId19"/>
    <p:sldId id="280" r:id="rId20"/>
    <p:sldId id="265" r:id="rId21"/>
    <p:sldId id="266" r:id="rId22"/>
    <p:sldId id="267" r:id="rId23"/>
    <p:sldId id="268" r:id="rId24"/>
    <p:sldId id="269" r:id="rId25"/>
    <p:sldId id="270" r:id="rId26"/>
    <p:sldId id="271"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D920E-7F9A-45B1-93C1-931233DDF530}"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BEA03-44A2-4253-8E6A-D5F1D269FCBF}" type="slidenum">
              <a:rPr lang="en-US" smtClean="0"/>
              <a:t>‹#›</a:t>
            </a:fld>
            <a:endParaRPr lang="en-US"/>
          </a:p>
        </p:txBody>
      </p:sp>
    </p:spTree>
    <p:extLst>
      <p:ext uri="{BB962C8B-B14F-4D97-AF65-F5344CB8AC3E}">
        <p14:creationId xmlns:p14="http://schemas.microsoft.com/office/powerpoint/2010/main" val="134853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49-CAE0-42E9-8EA2-A02E02462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2C1D4-ADAD-42D1-B103-54F0D5812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2DB007-9C43-4611-AF0D-6C3E83587059}"/>
              </a:ext>
            </a:extLst>
          </p:cNvPr>
          <p:cNvSpPr>
            <a:spLocks noGrp="1"/>
          </p:cNvSpPr>
          <p:nvPr>
            <p:ph type="dt" sz="half" idx="10"/>
          </p:nvPr>
        </p:nvSpPr>
        <p:spPr/>
        <p:txBody>
          <a:bodyPr/>
          <a:lstStyle/>
          <a:p>
            <a:fld id="{4DB8C7C4-8E5F-420F-A0D2-F6496453795E}" type="datetime1">
              <a:rPr lang="en-US" smtClean="0"/>
              <a:t>3/7/2024</a:t>
            </a:fld>
            <a:endParaRPr lang="en-US"/>
          </a:p>
        </p:txBody>
      </p:sp>
      <p:sp>
        <p:nvSpPr>
          <p:cNvPr id="5" name="Footer Placeholder 4">
            <a:extLst>
              <a:ext uri="{FF2B5EF4-FFF2-40B4-BE49-F238E27FC236}">
                <a16:creationId xmlns:a16="http://schemas.microsoft.com/office/drawing/2014/main" id="{2C288381-E029-439F-8C31-E5148DDA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A1ACE-495B-4005-94D7-64DCBBC3E85E}"/>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45562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2FF8-1AE0-47B4-A570-B431736D90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803F9-F384-4C00-B291-C29DAFBE6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B282-387A-4538-A569-B2CD71F36A0E}"/>
              </a:ext>
            </a:extLst>
          </p:cNvPr>
          <p:cNvSpPr>
            <a:spLocks noGrp="1"/>
          </p:cNvSpPr>
          <p:nvPr>
            <p:ph type="dt" sz="half" idx="10"/>
          </p:nvPr>
        </p:nvSpPr>
        <p:spPr/>
        <p:txBody>
          <a:bodyPr/>
          <a:lstStyle/>
          <a:p>
            <a:fld id="{E7337441-7268-4825-8793-1CC05303AF40}" type="datetime1">
              <a:rPr lang="en-US" smtClean="0"/>
              <a:t>3/7/2024</a:t>
            </a:fld>
            <a:endParaRPr lang="en-US"/>
          </a:p>
        </p:txBody>
      </p:sp>
      <p:sp>
        <p:nvSpPr>
          <p:cNvPr id="5" name="Footer Placeholder 4">
            <a:extLst>
              <a:ext uri="{FF2B5EF4-FFF2-40B4-BE49-F238E27FC236}">
                <a16:creationId xmlns:a16="http://schemas.microsoft.com/office/drawing/2014/main" id="{A401FB0C-7021-4A44-9A04-16655226F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4B0D4-F18B-4FF7-820C-431F9DC041D2}"/>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78541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1454B-3347-4F1D-829E-7DA8C3FB1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555278-0349-4F64-98F4-EE9AFA76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4876-C6F0-4347-8EDC-2183EF3A6E4F}"/>
              </a:ext>
            </a:extLst>
          </p:cNvPr>
          <p:cNvSpPr>
            <a:spLocks noGrp="1"/>
          </p:cNvSpPr>
          <p:nvPr>
            <p:ph type="dt" sz="half" idx="10"/>
          </p:nvPr>
        </p:nvSpPr>
        <p:spPr/>
        <p:txBody>
          <a:bodyPr/>
          <a:lstStyle/>
          <a:p>
            <a:fld id="{DBD94778-F3D5-4B88-98F3-5CBCF5D4216D}" type="datetime1">
              <a:rPr lang="en-US" smtClean="0"/>
              <a:t>3/7/2024</a:t>
            </a:fld>
            <a:endParaRPr lang="en-US"/>
          </a:p>
        </p:txBody>
      </p:sp>
      <p:sp>
        <p:nvSpPr>
          <p:cNvPr id="5" name="Footer Placeholder 4">
            <a:extLst>
              <a:ext uri="{FF2B5EF4-FFF2-40B4-BE49-F238E27FC236}">
                <a16:creationId xmlns:a16="http://schemas.microsoft.com/office/drawing/2014/main" id="{8AB83975-90DA-44B4-8FD4-E1D331169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4AB68-FA49-4A65-ADA1-E1E49F8667E7}"/>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18240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7508" y="1207872"/>
            <a:ext cx="975698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EF2FB74-D95D-41CF-8DA1-5A475DD059A8}" type="datetime1">
              <a:rPr lang="en-US" smtClean="0"/>
              <a:t>3/7/2024</a:t>
            </a:fld>
            <a:endParaRPr lang="en-US"/>
          </a:p>
        </p:txBody>
      </p:sp>
      <p:sp>
        <p:nvSpPr>
          <p:cNvPr id="6" name="Holder 6"/>
          <p:cNvSpPr>
            <a:spLocks noGrp="1"/>
          </p:cNvSpPr>
          <p:nvPr>
            <p:ph type="sldNum" sz="quarter" idx="7"/>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lang="en-US" smtClean="0"/>
              <a:pPr marL="38100">
                <a:lnSpc>
                  <a:spcPts val="2975"/>
                </a:lnSpc>
              </a:pPr>
              <a:t>‹#›</a:t>
            </a:fld>
            <a:endParaRPr lang="en-US" dirty="0"/>
          </a:p>
        </p:txBody>
      </p:sp>
    </p:spTree>
    <p:extLst>
      <p:ext uri="{BB962C8B-B14F-4D97-AF65-F5344CB8AC3E}">
        <p14:creationId xmlns:p14="http://schemas.microsoft.com/office/powerpoint/2010/main" val="143480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2A8F-6F69-4CF5-B594-D255CE7AE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D2663-A9E1-4C6A-BCA6-7B7827A4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A0212-CCE4-42B9-8D96-B701EA0D2BC2}"/>
              </a:ext>
            </a:extLst>
          </p:cNvPr>
          <p:cNvSpPr>
            <a:spLocks noGrp="1"/>
          </p:cNvSpPr>
          <p:nvPr>
            <p:ph type="dt" sz="half" idx="10"/>
          </p:nvPr>
        </p:nvSpPr>
        <p:spPr/>
        <p:txBody>
          <a:bodyPr/>
          <a:lstStyle/>
          <a:p>
            <a:fld id="{1D4D23AC-8F6B-4C68-9834-F054D26736E8}" type="datetime1">
              <a:rPr lang="en-US" smtClean="0"/>
              <a:t>3/7/2024</a:t>
            </a:fld>
            <a:endParaRPr lang="en-US"/>
          </a:p>
        </p:txBody>
      </p:sp>
      <p:sp>
        <p:nvSpPr>
          <p:cNvPr id="5" name="Footer Placeholder 4">
            <a:extLst>
              <a:ext uri="{FF2B5EF4-FFF2-40B4-BE49-F238E27FC236}">
                <a16:creationId xmlns:a16="http://schemas.microsoft.com/office/drawing/2014/main" id="{5C57384C-DE42-4893-A431-3EC877932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5FC73-B22B-4E4C-A449-CB64D326335F}"/>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29354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558-155D-4EFA-B739-AC61768921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583B2-A4C6-49E1-BBD8-9BD0BA288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705AC-D706-40AC-9262-74B3EF789BA2}"/>
              </a:ext>
            </a:extLst>
          </p:cNvPr>
          <p:cNvSpPr>
            <a:spLocks noGrp="1"/>
          </p:cNvSpPr>
          <p:nvPr>
            <p:ph type="dt" sz="half" idx="10"/>
          </p:nvPr>
        </p:nvSpPr>
        <p:spPr/>
        <p:txBody>
          <a:bodyPr/>
          <a:lstStyle/>
          <a:p>
            <a:fld id="{63AEE493-1AEC-4E24-95B2-225ECAD21340}" type="datetime1">
              <a:rPr lang="en-US" smtClean="0"/>
              <a:t>3/7/2024</a:t>
            </a:fld>
            <a:endParaRPr lang="en-US"/>
          </a:p>
        </p:txBody>
      </p:sp>
      <p:sp>
        <p:nvSpPr>
          <p:cNvPr id="5" name="Footer Placeholder 4">
            <a:extLst>
              <a:ext uri="{FF2B5EF4-FFF2-40B4-BE49-F238E27FC236}">
                <a16:creationId xmlns:a16="http://schemas.microsoft.com/office/drawing/2014/main" id="{8F0BC83B-8D6C-424E-A804-A1F387F10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871DC-4BE5-431F-9894-F701F05E0D3A}"/>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258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33AE-C5E3-4C70-ACBB-3E1CCADDC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1D65B-3C8D-48F0-98A9-4B3F354A2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E6276-D068-45C8-834C-3908C91F8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35D34-69BB-4942-AB4B-4803ED3A481C}"/>
              </a:ext>
            </a:extLst>
          </p:cNvPr>
          <p:cNvSpPr>
            <a:spLocks noGrp="1"/>
          </p:cNvSpPr>
          <p:nvPr>
            <p:ph type="dt" sz="half" idx="10"/>
          </p:nvPr>
        </p:nvSpPr>
        <p:spPr/>
        <p:txBody>
          <a:bodyPr/>
          <a:lstStyle/>
          <a:p>
            <a:fld id="{180650F9-6BB7-48D3-BAEE-85477E208173}" type="datetime1">
              <a:rPr lang="en-US" smtClean="0"/>
              <a:t>3/7/2024</a:t>
            </a:fld>
            <a:endParaRPr lang="en-US"/>
          </a:p>
        </p:txBody>
      </p:sp>
      <p:sp>
        <p:nvSpPr>
          <p:cNvPr id="6" name="Footer Placeholder 5">
            <a:extLst>
              <a:ext uri="{FF2B5EF4-FFF2-40B4-BE49-F238E27FC236}">
                <a16:creationId xmlns:a16="http://schemas.microsoft.com/office/drawing/2014/main" id="{3E85005A-3D9F-4779-868E-C7D751CCB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74AC1-5C86-4208-B712-222CB5069A68}"/>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7136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8D6A-BF5E-4CFA-B1DF-3C49109A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D96AF8-B909-4F98-A474-C92BF539A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7E8F8-DC86-4EEA-80F9-1F4A9657F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6F06F2-8F76-4994-B51F-E67F22D77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838D7-D6CA-4F3F-8B3F-065586355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C4733-67DA-458A-BD53-A89EDC798900}"/>
              </a:ext>
            </a:extLst>
          </p:cNvPr>
          <p:cNvSpPr>
            <a:spLocks noGrp="1"/>
          </p:cNvSpPr>
          <p:nvPr>
            <p:ph type="dt" sz="half" idx="10"/>
          </p:nvPr>
        </p:nvSpPr>
        <p:spPr/>
        <p:txBody>
          <a:bodyPr/>
          <a:lstStyle/>
          <a:p>
            <a:fld id="{6220901A-2B3C-4999-A98C-4F2D55F5F59C}" type="datetime1">
              <a:rPr lang="en-US" smtClean="0"/>
              <a:t>3/7/2024</a:t>
            </a:fld>
            <a:endParaRPr lang="en-US"/>
          </a:p>
        </p:txBody>
      </p:sp>
      <p:sp>
        <p:nvSpPr>
          <p:cNvPr id="8" name="Footer Placeholder 7">
            <a:extLst>
              <a:ext uri="{FF2B5EF4-FFF2-40B4-BE49-F238E27FC236}">
                <a16:creationId xmlns:a16="http://schemas.microsoft.com/office/drawing/2014/main" id="{BD241DB8-5D59-485C-8A7F-066A53FD02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72ACD6-6C86-464E-BEE9-83350C0E4EFF}"/>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88866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2ED5-2D4F-4FD0-B935-D09E5BA4B0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07237B-8AE6-407E-86A2-D17FFE7DA999}"/>
              </a:ext>
            </a:extLst>
          </p:cNvPr>
          <p:cNvSpPr>
            <a:spLocks noGrp="1"/>
          </p:cNvSpPr>
          <p:nvPr>
            <p:ph type="dt" sz="half" idx="10"/>
          </p:nvPr>
        </p:nvSpPr>
        <p:spPr/>
        <p:txBody>
          <a:bodyPr/>
          <a:lstStyle/>
          <a:p>
            <a:fld id="{B363F73D-A64D-4992-8993-ABE1FC79A129}" type="datetime1">
              <a:rPr lang="en-US" smtClean="0"/>
              <a:t>3/7/2024</a:t>
            </a:fld>
            <a:endParaRPr lang="en-US"/>
          </a:p>
        </p:txBody>
      </p:sp>
      <p:sp>
        <p:nvSpPr>
          <p:cNvPr id="4" name="Footer Placeholder 3">
            <a:extLst>
              <a:ext uri="{FF2B5EF4-FFF2-40B4-BE49-F238E27FC236}">
                <a16:creationId xmlns:a16="http://schemas.microsoft.com/office/drawing/2014/main" id="{F23B18A4-CF39-423C-82EE-3ABAB7C96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6935C-A3B6-4457-BFFD-A58020E8F862}"/>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1696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A68E7-3F6C-4079-AE47-0C986D91077A}"/>
              </a:ext>
            </a:extLst>
          </p:cNvPr>
          <p:cNvSpPr>
            <a:spLocks noGrp="1"/>
          </p:cNvSpPr>
          <p:nvPr>
            <p:ph type="dt" sz="half" idx="10"/>
          </p:nvPr>
        </p:nvSpPr>
        <p:spPr/>
        <p:txBody>
          <a:bodyPr/>
          <a:lstStyle/>
          <a:p>
            <a:fld id="{5317CB7B-BFB2-4554-9739-359B38243B20}" type="datetime1">
              <a:rPr lang="en-US" smtClean="0"/>
              <a:t>3/7/2024</a:t>
            </a:fld>
            <a:endParaRPr lang="en-US"/>
          </a:p>
        </p:txBody>
      </p:sp>
      <p:sp>
        <p:nvSpPr>
          <p:cNvPr id="3" name="Footer Placeholder 2">
            <a:extLst>
              <a:ext uri="{FF2B5EF4-FFF2-40B4-BE49-F238E27FC236}">
                <a16:creationId xmlns:a16="http://schemas.microsoft.com/office/drawing/2014/main" id="{DB5E932A-039B-41E5-AE4D-575D3F940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79E7F5-9A91-4DC4-B11A-EDB60D684A5C}"/>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09724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52ED-49DB-4896-9351-AA12B66DD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1E4BF-8B5B-4368-A1D5-8E6B26077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E58FD-1833-451D-831A-962133FE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234BA-6AFA-4057-9E52-1A50224FE853}"/>
              </a:ext>
            </a:extLst>
          </p:cNvPr>
          <p:cNvSpPr>
            <a:spLocks noGrp="1"/>
          </p:cNvSpPr>
          <p:nvPr>
            <p:ph type="dt" sz="half" idx="10"/>
          </p:nvPr>
        </p:nvSpPr>
        <p:spPr/>
        <p:txBody>
          <a:bodyPr/>
          <a:lstStyle/>
          <a:p>
            <a:fld id="{BEE69135-40FD-4B8B-884D-4DF79B171876}" type="datetime1">
              <a:rPr lang="en-US" smtClean="0"/>
              <a:t>3/7/2024</a:t>
            </a:fld>
            <a:endParaRPr lang="en-US"/>
          </a:p>
        </p:txBody>
      </p:sp>
      <p:sp>
        <p:nvSpPr>
          <p:cNvPr id="6" name="Footer Placeholder 5">
            <a:extLst>
              <a:ext uri="{FF2B5EF4-FFF2-40B4-BE49-F238E27FC236}">
                <a16:creationId xmlns:a16="http://schemas.microsoft.com/office/drawing/2014/main" id="{A29A66B2-0DE4-4EC5-895F-DD3C5AE4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123F5-7A2F-4DDE-8A85-7BDA9C815B6D}"/>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83119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BDD3-1712-4B5C-8D35-C2CF57150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3E318-043F-44F7-8B71-7FDE149DD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6803A-18DE-4483-87A5-22824A058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0FFEA-7B50-4EB6-A429-B35E332149A1}"/>
              </a:ext>
            </a:extLst>
          </p:cNvPr>
          <p:cNvSpPr>
            <a:spLocks noGrp="1"/>
          </p:cNvSpPr>
          <p:nvPr>
            <p:ph type="dt" sz="half" idx="10"/>
          </p:nvPr>
        </p:nvSpPr>
        <p:spPr/>
        <p:txBody>
          <a:bodyPr/>
          <a:lstStyle/>
          <a:p>
            <a:fld id="{166B15E1-4684-445A-A46D-A2785ABB35ED}" type="datetime1">
              <a:rPr lang="en-US" smtClean="0"/>
              <a:t>3/7/2024</a:t>
            </a:fld>
            <a:endParaRPr lang="en-US"/>
          </a:p>
        </p:txBody>
      </p:sp>
      <p:sp>
        <p:nvSpPr>
          <p:cNvPr id="6" name="Footer Placeholder 5">
            <a:extLst>
              <a:ext uri="{FF2B5EF4-FFF2-40B4-BE49-F238E27FC236}">
                <a16:creationId xmlns:a16="http://schemas.microsoft.com/office/drawing/2014/main" id="{9B0F5197-DF8A-4FED-B2D6-85EC56714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A6A4A-3283-4DDD-99BC-32B37539EC31}"/>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25085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D2C8B-932D-466B-BCF5-696DB1C3C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3136-7535-4E0C-B066-D1A06B07E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CC73B-E97F-4865-BF21-8A674A242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2BA6C-FFD7-4C45-ACB1-2CA989D32224}" type="datetime1">
              <a:rPr lang="en-US" smtClean="0"/>
              <a:t>3/7/2024</a:t>
            </a:fld>
            <a:endParaRPr lang="en-US"/>
          </a:p>
        </p:txBody>
      </p:sp>
      <p:sp>
        <p:nvSpPr>
          <p:cNvPr id="5" name="Footer Placeholder 4">
            <a:extLst>
              <a:ext uri="{FF2B5EF4-FFF2-40B4-BE49-F238E27FC236}">
                <a16:creationId xmlns:a16="http://schemas.microsoft.com/office/drawing/2014/main" id="{5228EFC5-9DC1-4C68-AEFC-B6091E2B5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009E-4C7D-46CD-88D8-0C96779B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A9AFC-801F-4763-A8B5-F83A92A5C7F5}" type="slidenum">
              <a:rPr lang="en-US" smtClean="0"/>
              <a:t>‹#›</a:t>
            </a:fld>
            <a:endParaRPr lang="en-US"/>
          </a:p>
        </p:txBody>
      </p:sp>
    </p:spTree>
    <p:extLst>
      <p:ext uri="{BB962C8B-B14F-4D97-AF65-F5344CB8AC3E}">
        <p14:creationId xmlns:p14="http://schemas.microsoft.com/office/powerpoint/2010/main" val="96149488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0E2B-B4D4-4207-9901-8B0B9EEEF8E6}"/>
              </a:ext>
            </a:extLst>
          </p:cNvPr>
          <p:cNvSpPr>
            <a:spLocks noGrp="1"/>
          </p:cNvSpPr>
          <p:nvPr>
            <p:ph type="ctrTitle"/>
          </p:nvPr>
        </p:nvSpPr>
        <p:spPr/>
        <p:txBody>
          <a:bodyPr>
            <a:normAutofit/>
          </a:bodyPr>
          <a:lstStyle/>
          <a:p>
            <a:r>
              <a:rPr lang="en-GB" sz="4400" b="1" dirty="0"/>
              <a:t>Data Science</a:t>
            </a:r>
            <a:br>
              <a:rPr lang="en-GB" sz="4400" b="1" dirty="0"/>
            </a:br>
            <a:r>
              <a:rPr lang="en-GB" sz="4400" b="1" dirty="0"/>
              <a:t>Unit-II</a:t>
            </a:r>
            <a:endParaRPr lang="en-US" sz="4400" b="1" dirty="0"/>
          </a:p>
        </p:txBody>
      </p:sp>
      <p:sp>
        <p:nvSpPr>
          <p:cNvPr id="3" name="Subtitle 2">
            <a:extLst>
              <a:ext uri="{FF2B5EF4-FFF2-40B4-BE49-F238E27FC236}">
                <a16:creationId xmlns:a16="http://schemas.microsoft.com/office/drawing/2014/main" id="{4FECB8EA-8A0A-49F9-973A-F36756DAF0EE}"/>
              </a:ext>
            </a:extLst>
          </p:cNvPr>
          <p:cNvSpPr>
            <a:spLocks noGrp="1"/>
          </p:cNvSpPr>
          <p:nvPr>
            <p:ph type="subTitle" idx="1"/>
          </p:nvPr>
        </p:nvSpPr>
        <p:spPr/>
        <p:txBody>
          <a:bodyPr>
            <a:normAutofit/>
          </a:bodyPr>
          <a:lstStyle/>
          <a:p>
            <a:r>
              <a:rPr lang="en-GB" sz="4400" b="1" dirty="0"/>
              <a:t>Random forest</a:t>
            </a:r>
          </a:p>
          <a:p>
            <a:r>
              <a:rPr lang="en-GB" b="1" dirty="0"/>
              <a:t>From : Web resources</a:t>
            </a:r>
            <a:endParaRPr lang="en-US" b="1" dirty="0"/>
          </a:p>
        </p:txBody>
      </p:sp>
      <p:sp>
        <p:nvSpPr>
          <p:cNvPr id="4" name="Slide Number Placeholder 3">
            <a:extLst>
              <a:ext uri="{FF2B5EF4-FFF2-40B4-BE49-F238E27FC236}">
                <a16:creationId xmlns:a16="http://schemas.microsoft.com/office/drawing/2014/main" id="{12DD3739-6B35-4BF2-A1F7-1961751A4F02}"/>
              </a:ext>
            </a:extLst>
          </p:cNvPr>
          <p:cNvSpPr>
            <a:spLocks noGrp="1"/>
          </p:cNvSpPr>
          <p:nvPr>
            <p:ph type="sldNum" sz="quarter" idx="12"/>
          </p:nvPr>
        </p:nvSpPr>
        <p:spPr/>
        <p:txBody>
          <a:bodyPr/>
          <a:lstStyle/>
          <a:p>
            <a:fld id="{361A9AFC-801F-4763-A8B5-F83A92A5C7F5}" type="slidenum">
              <a:rPr lang="en-US" smtClean="0"/>
              <a:t>1</a:t>
            </a:fld>
            <a:endParaRPr lang="en-US"/>
          </a:p>
        </p:txBody>
      </p:sp>
      <p:sp>
        <p:nvSpPr>
          <p:cNvPr id="7" name="Rectangle 6">
            <a:extLst>
              <a:ext uri="{FF2B5EF4-FFF2-40B4-BE49-F238E27FC236}">
                <a16:creationId xmlns:a16="http://schemas.microsoft.com/office/drawing/2014/main" id="{A802BFAC-AEA1-4E6E-9473-7105BB71609F}"/>
              </a:ext>
            </a:extLst>
          </p:cNvPr>
          <p:cNvSpPr/>
          <p:nvPr/>
        </p:nvSpPr>
        <p:spPr>
          <a:xfrm>
            <a:off x="132522" y="106017"/>
            <a:ext cx="11953461" cy="661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70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5517-7C7E-42C6-B5D0-47EA93B194C6}"/>
              </a:ext>
            </a:extLst>
          </p:cNvPr>
          <p:cNvSpPr>
            <a:spLocks noGrp="1"/>
          </p:cNvSpPr>
          <p:nvPr>
            <p:ph type="title"/>
          </p:nvPr>
        </p:nvSpPr>
        <p:spPr>
          <a:xfrm>
            <a:off x="135834" y="113333"/>
            <a:ext cx="10515600" cy="973345"/>
          </a:xfrm>
        </p:spPr>
        <p:txBody>
          <a:bodyPr/>
          <a:lstStyle/>
          <a:p>
            <a:r>
              <a:rPr lang="en-GB" b="1" dirty="0"/>
              <a:t>Boosting Algorithm</a:t>
            </a:r>
            <a:endParaRPr lang="en-US" b="1" dirty="0"/>
          </a:p>
        </p:txBody>
      </p:sp>
      <p:sp>
        <p:nvSpPr>
          <p:cNvPr id="3" name="Content Placeholder 2">
            <a:extLst>
              <a:ext uri="{FF2B5EF4-FFF2-40B4-BE49-F238E27FC236}">
                <a16:creationId xmlns:a16="http://schemas.microsoft.com/office/drawing/2014/main" id="{A60F84A1-16E4-4ADB-A2E9-4F96141F37E9}"/>
              </a:ext>
            </a:extLst>
          </p:cNvPr>
          <p:cNvSpPr>
            <a:spLocks noGrp="1"/>
          </p:cNvSpPr>
          <p:nvPr>
            <p:ph idx="1"/>
          </p:nvPr>
        </p:nvSpPr>
        <p:spPr>
          <a:xfrm>
            <a:off x="838200" y="1348547"/>
            <a:ext cx="10174357" cy="4351338"/>
          </a:xfrm>
        </p:spPr>
        <p:txBody>
          <a:bodyPr>
            <a:normAutofit fontScale="85000" lnSpcReduction="20000"/>
          </a:bodyPr>
          <a:lstStyle/>
          <a:p>
            <a:pPr algn="just"/>
            <a:r>
              <a:rPr lang="en-GB" b="1" i="0" dirty="0">
                <a:solidFill>
                  <a:srgbClr val="0A0A0A"/>
                </a:solidFill>
                <a:effectLst/>
                <a:latin typeface="EB Garamond"/>
              </a:rPr>
              <a:t>Step 1</a:t>
            </a:r>
            <a:r>
              <a:rPr lang="en-GB" b="0" i="0" dirty="0">
                <a:solidFill>
                  <a:srgbClr val="0A0A0A"/>
                </a:solidFill>
                <a:effectLst/>
                <a:latin typeface="EB Garamond"/>
              </a:rPr>
              <a:t>: All observations have equal weight in the original training data set D</a:t>
            </a:r>
            <a:r>
              <a:rPr lang="en-GB" b="0" i="0" baseline="-25000" dirty="0">
                <a:solidFill>
                  <a:srgbClr val="0A0A0A"/>
                </a:solidFill>
                <a:effectLst/>
                <a:latin typeface="EB Garamond"/>
              </a:rPr>
              <a:t>1</a:t>
            </a:r>
            <a:r>
              <a:rPr lang="en-GB" b="0" i="0" dirty="0">
                <a:solidFill>
                  <a:srgbClr val="0A0A0A"/>
                </a:solidFill>
                <a:effectLst/>
                <a:latin typeface="EB Garamond"/>
              </a:rPr>
              <a:t>. An 	initial “base” classifier h</a:t>
            </a:r>
            <a:r>
              <a:rPr lang="en-GB" b="0" i="0" baseline="-25000" dirty="0">
                <a:solidFill>
                  <a:srgbClr val="0A0A0A"/>
                </a:solidFill>
                <a:effectLst/>
                <a:latin typeface="EB Garamond"/>
              </a:rPr>
              <a:t>1</a:t>
            </a:r>
            <a:r>
              <a:rPr lang="en-GB" b="0" i="0" dirty="0">
                <a:solidFill>
                  <a:srgbClr val="0A0A0A"/>
                </a:solidFill>
                <a:effectLst/>
                <a:latin typeface="EB Garamond"/>
              </a:rPr>
              <a:t> is determined.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2</a:t>
            </a:r>
            <a:r>
              <a:rPr lang="en-GB" b="0" i="0" dirty="0">
                <a:solidFill>
                  <a:srgbClr val="0A0A0A"/>
                </a:solidFill>
                <a:effectLst/>
                <a:latin typeface="EB Garamond"/>
              </a:rPr>
              <a:t>: The observations that were incorrectly classified by the previous base 	classifier have their weights increased, while the observations that were 	correctly classified have their weights decreased. </a:t>
            </a:r>
          </a:p>
          <a:p>
            <a:pPr marL="0" indent="0" algn="just">
              <a:buNone/>
            </a:pPr>
            <a:r>
              <a:rPr lang="en-GB" b="0" i="0" dirty="0">
                <a:solidFill>
                  <a:srgbClr val="0A0A0A"/>
                </a:solidFill>
                <a:effectLst/>
                <a:latin typeface="EB Garamond"/>
              </a:rPr>
              <a:t>	This gives us data distribution D</a:t>
            </a:r>
            <a:r>
              <a:rPr lang="en-GB" b="0" i="0" baseline="-25000" dirty="0">
                <a:solidFill>
                  <a:srgbClr val="0A0A0A"/>
                </a:solidFill>
                <a:effectLst/>
                <a:latin typeface="EB Garamond"/>
              </a:rPr>
              <a:t>m</a:t>
            </a:r>
            <a:r>
              <a:rPr lang="en-GB" b="0" i="0" dirty="0">
                <a:solidFill>
                  <a:srgbClr val="0A0A0A"/>
                </a:solidFill>
                <a:effectLst/>
                <a:latin typeface="EB Garamond"/>
              </a:rPr>
              <a:t>, m=2, … , M. </a:t>
            </a:r>
          </a:p>
          <a:p>
            <a:pPr marL="0" indent="0" algn="just">
              <a:buNone/>
            </a:pPr>
            <a:r>
              <a:rPr lang="en-GB" b="0" i="0" dirty="0">
                <a:solidFill>
                  <a:srgbClr val="0A0A0A"/>
                </a:solidFill>
                <a:effectLst/>
                <a:latin typeface="EB Garamond"/>
              </a:rPr>
              <a:t>	A new base classifier hm, m = 2, … , M is determined, based on the new 	weights. This step is repeated until the desired number of iterations M is 	achieved.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3</a:t>
            </a:r>
            <a:r>
              <a:rPr lang="en-GB" b="0" i="0" dirty="0">
                <a:solidFill>
                  <a:srgbClr val="0A0A0A"/>
                </a:solidFill>
                <a:effectLst/>
                <a:latin typeface="EB Garamond"/>
              </a:rPr>
              <a:t>: The final boosted classifier is the weighted sum of the M base classifiers</a:t>
            </a:r>
          </a:p>
          <a:p>
            <a:pPr algn="just"/>
            <a:endParaRPr lang="en-US" dirty="0"/>
          </a:p>
        </p:txBody>
      </p:sp>
      <p:sp>
        <p:nvSpPr>
          <p:cNvPr id="4" name="Slide Number Placeholder 3">
            <a:extLst>
              <a:ext uri="{FF2B5EF4-FFF2-40B4-BE49-F238E27FC236}">
                <a16:creationId xmlns:a16="http://schemas.microsoft.com/office/drawing/2014/main" id="{0CEB7376-D056-45FE-A72F-4CD640C68043}"/>
              </a:ext>
            </a:extLst>
          </p:cNvPr>
          <p:cNvSpPr>
            <a:spLocks noGrp="1"/>
          </p:cNvSpPr>
          <p:nvPr>
            <p:ph type="sldNum" sz="quarter" idx="12"/>
          </p:nvPr>
        </p:nvSpPr>
        <p:spPr/>
        <p:txBody>
          <a:bodyPr/>
          <a:lstStyle/>
          <a:p>
            <a:fld id="{361A9AFC-801F-4763-A8B5-F83A92A5C7F5}" type="slidenum">
              <a:rPr lang="en-US" smtClean="0"/>
              <a:t>10</a:t>
            </a:fld>
            <a:endParaRPr lang="en-US"/>
          </a:p>
        </p:txBody>
      </p:sp>
      <p:sp>
        <p:nvSpPr>
          <p:cNvPr id="5" name="Rectangle 4">
            <a:extLst>
              <a:ext uri="{FF2B5EF4-FFF2-40B4-BE49-F238E27FC236}">
                <a16:creationId xmlns:a16="http://schemas.microsoft.com/office/drawing/2014/main" id="{EEDB86EC-8055-4E52-B482-AD7CA534E51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29799B1-0167-41D7-B4D7-1E4F9E01AD3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5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92E6-213F-47C9-9A17-E4B2B84B6A6D}"/>
              </a:ext>
            </a:extLst>
          </p:cNvPr>
          <p:cNvSpPr>
            <a:spLocks noGrp="1"/>
          </p:cNvSpPr>
          <p:nvPr>
            <p:ph type="title"/>
          </p:nvPr>
        </p:nvSpPr>
        <p:spPr>
          <a:xfrm>
            <a:off x="96078" y="165653"/>
            <a:ext cx="10515600" cy="675047"/>
          </a:xfrm>
        </p:spPr>
        <p:txBody>
          <a:bodyPr>
            <a:normAutofit fontScale="90000"/>
          </a:bodyPr>
          <a:lstStyle/>
          <a:p>
            <a:r>
              <a:rPr lang="en-GB" b="1" dirty="0"/>
              <a:t>Differences Bagging and Boosting</a:t>
            </a:r>
            <a:endParaRPr lang="en-US" b="1" dirty="0"/>
          </a:p>
        </p:txBody>
      </p:sp>
      <p:pic>
        <p:nvPicPr>
          <p:cNvPr id="5" name="Content Placeholder 4" descr="Table&#10;&#10;Description automatically generated">
            <a:extLst>
              <a:ext uri="{FF2B5EF4-FFF2-40B4-BE49-F238E27FC236}">
                <a16:creationId xmlns:a16="http://schemas.microsoft.com/office/drawing/2014/main" id="{06FE369E-EDF7-40D8-AAC0-99C53B2F3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179443"/>
            <a:ext cx="9647582" cy="5274365"/>
          </a:xfrm>
        </p:spPr>
      </p:pic>
      <p:sp>
        <p:nvSpPr>
          <p:cNvPr id="3" name="Slide Number Placeholder 2">
            <a:extLst>
              <a:ext uri="{FF2B5EF4-FFF2-40B4-BE49-F238E27FC236}">
                <a16:creationId xmlns:a16="http://schemas.microsoft.com/office/drawing/2014/main" id="{CEBA689B-7FCB-4E32-8A2C-029DA395A9A3}"/>
              </a:ext>
            </a:extLst>
          </p:cNvPr>
          <p:cNvSpPr>
            <a:spLocks noGrp="1"/>
          </p:cNvSpPr>
          <p:nvPr>
            <p:ph type="sldNum" sz="quarter" idx="12"/>
          </p:nvPr>
        </p:nvSpPr>
        <p:spPr/>
        <p:txBody>
          <a:bodyPr/>
          <a:lstStyle/>
          <a:p>
            <a:fld id="{361A9AFC-801F-4763-A8B5-F83A92A5C7F5}" type="slidenum">
              <a:rPr lang="en-US" smtClean="0"/>
              <a:t>11</a:t>
            </a:fld>
            <a:endParaRPr lang="en-US"/>
          </a:p>
        </p:txBody>
      </p:sp>
      <p:sp>
        <p:nvSpPr>
          <p:cNvPr id="6" name="Rectangle 5">
            <a:extLst>
              <a:ext uri="{FF2B5EF4-FFF2-40B4-BE49-F238E27FC236}">
                <a16:creationId xmlns:a16="http://schemas.microsoft.com/office/drawing/2014/main" id="{B0B24823-103D-44FF-ACA0-1BF2D4CD6AFC}"/>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D0CC632-D3DA-4C94-8C77-75BF7BA14B54}"/>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6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84DC-C89A-4411-AB0E-BF9349BD053B}"/>
              </a:ext>
            </a:extLst>
          </p:cNvPr>
          <p:cNvSpPr>
            <a:spLocks noGrp="1"/>
          </p:cNvSpPr>
          <p:nvPr>
            <p:ph type="title"/>
          </p:nvPr>
        </p:nvSpPr>
        <p:spPr>
          <a:xfrm>
            <a:off x="374373" y="-252413"/>
            <a:ext cx="10515600" cy="1325563"/>
          </a:xfrm>
        </p:spPr>
        <p:txBody>
          <a:bodyPr/>
          <a:lstStyle/>
          <a:p>
            <a:r>
              <a:rPr lang="en-GB" b="1" dirty="0"/>
              <a:t>Decision tree: Its issues</a:t>
            </a:r>
            <a:endParaRPr lang="en-US" b="1" dirty="0"/>
          </a:p>
        </p:txBody>
      </p:sp>
      <p:sp>
        <p:nvSpPr>
          <p:cNvPr id="3" name="Content Placeholder 2">
            <a:extLst>
              <a:ext uri="{FF2B5EF4-FFF2-40B4-BE49-F238E27FC236}">
                <a16:creationId xmlns:a16="http://schemas.microsoft.com/office/drawing/2014/main" id="{26A30248-566C-456A-B0D7-332F93B91319}"/>
              </a:ext>
            </a:extLst>
          </p:cNvPr>
          <p:cNvSpPr>
            <a:spLocks noGrp="1"/>
          </p:cNvSpPr>
          <p:nvPr>
            <p:ph idx="1"/>
          </p:nvPr>
        </p:nvSpPr>
        <p:spPr/>
        <p:txBody>
          <a:bodyPr>
            <a:normAutofit fontScale="85000" lnSpcReduction="20000"/>
          </a:bodyPr>
          <a:lstStyle/>
          <a:p>
            <a:pPr algn="just"/>
            <a:r>
              <a:rPr lang="en-GB" b="0" i="0" dirty="0">
                <a:effectLst/>
              </a:rPr>
              <a:t>Decision tree is the most powerful and popular tool for classification and prediction. </a:t>
            </a:r>
          </a:p>
          <a:p>
            <a:pPr algn="just"/>
            <a:r>
              <a:rPr lang="en-GB" b="0" i="0" dirty="0">
                <a:effectLst/>
              </a:rPr>
              <a:t>A Decision tree is a flowchart like tree structure, where each internal node denotes a test on an attribute, each branch represents an outcome of the test, and each leaf node (terminal node) holds a class label.</a:t>
            </a:r>
            <a:endParaRPr lang="en-US" b="0" i="0" dirty="0">
              <a:effectLst/>
            </a:endParaRPr>
          </a:p>
          <a:p>
            <a:pPr algn="just"/>
            <a:endParaRPr lang="en-US" dirty="0"/>
          </a:p>
          <a:p>
            <a:pPr algn="just"/>
            <a:r>
              <a:rPr lang="en-US" b="1" i="0" dirty="0">
                <a:effectLst/>
              </a:rPr>
              <a:t>Issues: </a:t>
            </a:r>
          </a:p>
          <a:p>
            <a:pPr algn="just"/>
            <a:r>
              <a:rPr lang="en-US" b="1" i="0" dirty="0">
                <a:effectLst/>
              </a:rPr>
              <a:t>Overfitting the data: High variance, low bias</a:t>
            </a:r>
          </a:p>
          <a:p>
            <a:pPr algn="just">
              <a:buFont typeface="Arial" panose="020B0604020202020204" pitchFamily="34" charset="0"/>
              <a:buChar char="•"/>
            </a:pPr>
            <a:r>
              <a:rPr lang="en-GB" b="0" i="0" dirty="0">
                <a:effectLst/>
              </a:rPr>
              <a:t>Guarding against bad attribute choices</a:t>
            </a:r>
          </a:p>
          <a:p>
            <a:pPr algn="just">
              <a:buFont typeface="Arial" panose="020B0604020202020204" pitchFamily="34" charset="0"/>
              <a:buChar char="•"/>
            </a:pPr>
            <a:r>
              <a:rPr lang="en-GB" b="0" i="0" dirty="0">
                <a:effectLst/>
              </a:rPr>
              <a:t>Handling continuous valued attributes</a:t>
            </a:r>
          </a:p>
          <a:p>
            <a:pPr algn="just">
              <a:buFont typeface="Arial" panose="020B0604020202020204" pitchFamily="34" charset="0"/>
              <a:buChar char="•"/>
            </a:pPr>
            <a:r>
              <a:rPr lang="en-GB" b="0" i="0" dirty="0">
                <a:effectLst/>
              </a:rPr>
              <a:t>Handling missing attribute values</a:t>
            </a:r>
          </a:p>
          <a:p>
            <a:pPr algn="just">
              <a:buFont typeface="Arial" panose="020B0604020202020204" pitchFamily="34" charset="0"/>
              <a:buChar char="•"/>
            </a:pPr>
            <a:r>
              <a:rPr lang="en-GB" b="0" i="0" dirty="0">
                <a:effectLst/>
              </a:rPr>
              <a:t>Handling attributes with differing costs</a:t>
            </a:r>
          </a:p>
          <a:p>
            <a:pPr algn="just"/>
            <a:endParaRPr lang="en-US" dirty="0"/>
          </a:p>
        </p:txBody>
      </p:sp>
      <p:sp>
        <p:nvSpPr>
          <p:cNvPr id="5" name="Slide Number Placeholder 4">
            <a:extLst>
              <a:ext uri="{FF2B5EF4-FFF2-40B4-BE49-F238E27FC236}">
                <a16:creationId xmlns:a16="http://schemas.microsoft.com/office/drawing/2014/main" id="{2A0A56FE-CED3-4140-A7F9-A445E94899AD}"/>
              </a:ext>
            </a:extLst>
          </p:cNvPr>
          <p:cNvSpPr>
            <a:spLocks noGrp="1"/>
          </p:cNvSpPr>
          <p:nvPr>
            <p:ph type="sldNum" sz="quarter" idx="12"/>
          </p:nvPr>
        </p:nvSpPr>
        <p:spPr/>
        <p:txBody>
          <a:bodyPr/>
          <a:lstStyle/>
          <a:p>
            <a:fld id="{361A9AFC-801F-4763-A8B5-F83A92A5C7F5}" type="slidenum">
              <a:rPr lang="en-US" smtClean="0"/>
              <a:t>12</a:t>
            </a:fld>
            <a:endParaRPr lang="en-US"/>
          </a:p>
        </p:txBody>
      </p:sp>
      <p:pic>
        <p:nvPicPr>
          <p:cNvPr id="4" name="Picture 3">
            <a:extLst>
              <a:ext uri="{FF2B5EF4-FFF2-40B4-BE49-F238E27FC236}">
                <a16:creationId xmlns:a16="http://schemas.microsoft.com/office/drawing/2014/main" id="{0170806A-3935-476A-B50B-CF1C97BFB827}"/>
              </a:ext>
            </a:extLst>
          </p:cNvPr>
          <p:cNvPicPr>
            <a:picLocks noChangeAspect="1"/>
          </p:cNvPicPr>
          <p:nvPr/>
        </p:nvPicPr>
        <p:blipFill rotWithShape="1">
          <a:blip r:embed="rId2"/>
          <a:srcRect l="13335" t="21830" r="19653" b="14621"/>
          <a:stretch/>
        </p:blipFill>
        <p:spPr>
          <a:xfrm>
            <a:off x="7234872" y="3429000"/>
            <a:ext cx="4586068" cy="3038623"/>
          </a:xfrm>
          <a:prstGeom prst="rect">
            <a:avLst/>
          </a:prstGeom>
        </p:spPr>
      </p:pic>
      <p:sp>
        <p:nvSpPr>
          <p:cNvPr id="6" name="Rectangle 5">
            <a:extLst>
              <a:ext uri="{FF2B5EF4-FFF2-40B4-BE49-F238E27FC236}">
                <a16:creationId xmlns:a16="http://schemas.microsoft.com/office/drawing/2014/main" id="{287B1957-7C9C-4DBC-8055-4613B219261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5432094-AF16-4E78-8AD4-1933E1CAD61C}"/>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4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F801-519B-4B40-963A-4A0B2B77637D}"/>
              </a:ext>
            </a:extLst>
          </p:cNvPr>
          <p:cNvSpPr>
            <a:spLocks noGrp="1"/>
          </p:cNvSpPr>
          <p:nvPr>
            <p:ph type="title"/>
          </p:nvPr>
        </p:nvSpPr>
        <p:spPr>
          <a:xfrm>
            <a:off x="92761" y="0"/>
            <a:ext cx="10515600" cy="855403"/>
          </a:xfrm>
        </p:spPr>
        <p:txBody>
          <a:bodyPr/>
          <a:lstStyle/>
          <a:p>
            <a:r>
              <a:rPr lang="en-GB" b="1" dirty="0"/>
              <a:t>Random forest</a:t>
            </a:r>
            <a:endParaRPr lang="en-US" b="1" dirty="0"/>
          </a:p>
        </p:txBody>
      </p:sp>
      <p:sp>
        <p:nvSpPr>
          <p:cNvPr id="3" name="Content Placeholder 2">
            <a:extLst>
              <a:ext uri="{FF2B5EF4-FFF2-40B4-BE49-F238E27FC236}">
                <a16:creationId xmlns:a16="http://schemas.microsoft.com/office/drawing/2014/main" id="{4C7A9085-47B6-4143-9CE6-A40DC83D3208}"/>
              </a:ext>
            </a:extLst>
          </p:cNvPr>
          <p:cNvSpPr>
            <a:spLocks noGrp="1"/>
          </p:cNvSpPr>
          <p:nvPr>
            <p:ph idx="1"/>
          </p:nvPr>
        </p:nvSpPr>
        <p:spPr>
          <a:xfrm>
            <a:off x="1051891" y="1470991"/>
            <a:ext cx="10088217" cy="4705972"/>
          </a:xfrm>
        </p:spPr>
        <p:txBody>
          <a:bodyPr>
            <a:normAutofit/>
          </a:bodyPr>
          <a:lstStyle/>
          <a:p>
            <a:pPr algn="just"/>
            <a:r>
              <a:rPr lang="en-GB" sz="2400" dirty="0"/>
              <a:t>Random reduce high variance in Decision tree.</a:t>
            </a:r>
          </a:p>
          <a:p>
            <a:pPr algn="just"/>
            <a:r>
              <a:rPr lang="en-GB" sz="2400" dirty="0"/>
              <a:t>A Random forest is an ensemble learning method where multiple decision trees are constructed , trained by Bagging method and then they are merged to get a more accurate prediction.</a:t>
            </a:r>
          </a:p>
          <a:p>
            <a:pPr algn="just"/>
            <a:r>
              <a:rPr lang="en-GB" sz="2400" b="0" i="0" dirty="0">
                <a:effectLst/>
              </a:rPr>
              <a:t>Random forest is a supervised learning algorithm which is used for both classification as well as regression. </a:t>
            </a:r>
          </a:p>
          <a:p>
            <a:pPr algn="just"/>
            <a:r>
              <a:rPr lang="en-GB" sz="2400" b="0" i="0" dirty="0">
                <a:effectLst/>
              </a:rPr>
              <a:t>Forest is made up of trees and more trees means more robust forest. </a:t>
            </a:r>
          </a:p>
          <a:p>
            <a:pPr algn="just"/>
            <a:r>
              <a:rPr lang="en-GB" sz="2400" dirty="0"/>
              <a:t>R</a:t>
            </a:r>
            <a:r>
              <a:rPr lang="en-GB" sz="2400" b="0" i="0" dirty="0">
                <a:effectLst/>
              </a:rPr>
              <a:t>andom forest algorithm creates decision trees on data samples and then gets the prediction from each of them and finally selects the best solution by means of voting. </a:t>
            </a:r>
          </a:p>
          <a:p>
            <a:pPr algn="just"/>
            <a:r>
              <a:rPr lang="en-GB" sz="2400" b="0" i="0" dirty="0">
                <a:effectLst/>
              </a:rPr>
              <a:t>It is an ensemble method which is better than a single decision tree because it reduces the over-fitting by averaging the result.</a:t>
            </a:r>
            <a:endParaRPr lang="en-US" sz="2400" dirty="0"/>
          </a:p>
        </p:txBody>
      </p:sp>
      <p:sp>
        <p:nvSpPr>
          <p:cNvPr id="4" name="Slide Number Placeholder 3">
            <a:extLst>
              <a:ext uri="{FF2B5EF4-FFF2-40B4-BE49-F238E27FC236}">
                <a16:creationId xmlns:a16="http://schemas.microsoft.com/office/drawing/2014/main" id="{CBCAA94D-2908-4D86-85D9-B44E78E83D9B}"/>
              </a:ext>
            </a:extLst>
          </p:cNvPr>
          <p:cNvSpPr>
            <a:spLocks noGrp="1"/>
          </p:cNvSpPr>
          <p:nvPr>
            <p:ph type="sldNum" sz="quarter" idx="12"/>
          </p:nvPr>
        </p:nvSpPr>
        <p:spPr/>
        <p:txBody>
          <a:bodyPr/>
          <a:lstStyle/>
          <a:p>
            <a:fld id="{361A9AFC-801F-4763-A8B5-F83A92A5C7F5}" type="slidenum">
              <a:rPr lang="en-US" smtClean="0"/>
              <a:t>13</a:t>
            </a:fld>
            <a:endParaRPr lang="en-US"/>
          </a:p>
        </p:txBody>
      </p:sp>
      <p:sp>
        <p:nvSpPr>
          <p:cNvPr id="5" name="Rectangle 4">
            <a:extLst>
              <a:ext uri="{FF2B5EF4-FFF2-40B4-BE49-F238E27FC236}">
                <a16:creationId xmlns:a16="http://schemas.microsoft.com/office/drawing/2014/main" id="{E8305651-781D-4A65-BC06-754D6F4F4191}"/>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11EE4C-E76B-452E-8DFA-2B36E679AFEB}"/>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1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71D5-5147-471C-8684-748822576FBC}"/>
              </a:ext>
            </a:extLst>
          </p:cNvPr>
          <p:cNvSpPr>
            <a:spLocks noGrp="1"/>
          </p:cNvSpPr>
          <p:nvPr>
            <p:ph type="title"/>
          </p:nvPr>
        </p:nvSpPr>
        <p:spPr>
          <a:xfrm>
            <a:off x="238539" y="135835"/>
            <a:ext cx="10515600" cy="1431235"/>
          </a:xfrm>
        </p:spPr>
        <p:txBody>
          <a:bodyPr/>
          <a:lstStyle/>
          <a:p>
            <a:r>
              <a:rPr lang="en-GB" b="1" i="0" dirty="0">
                <a:effectLst/>
              </a:rPr>
              <a:t>Random Forest</a:t>
            </a:r>
            <a:br>
              <a:rPr lang="en-GB" b="1" i="0" dirty="0">
                <a:effectLst/>
              </a:rPr>
            </a:br>
            <a:endParaRPr lang="en-US" b="1" dirty="0"/>
          </a:p>
        </p:txBody>
      </p:sp>
      <p:sp>
        <p:nvSpPr>
          <p:cNvPr id="4" name="Slide Number Placeholder 3">
            <a:extLst>
              <a:ext uri="{FF2B5EF4-FFF2-40B4-BE49-F238E27FC236}">
                <a16:creationId xmlns:a16="http://schemas.microsoft.com/office/drawing/2014/main" id="{FF011969-1BA4-4056-8357-3B448983029B}"/>
              </a:ext>
            </a:extLst>
          </p:cNvPr>
          <p:cNvSpPr>
            <a:spLocks noGrp="1"/>
          </p:cNvSpPr>
          <p:nvPr>
            <p:ph type="sldNum" sz="quarter" idx="12"/>
          </p:nvPr>
        </p:nvSpPr>
        <p:spPr/>
        <p:txBody>
          <a:bodyPr/>
          <a:lstStyle/>
          <a:p>
            <a:fld id="{361A9AFC-801F-4763-A8B5-F83A92A5C7F5}" type="slidenum">
              <a:rPr lang="en-US" smtClean="0"/>
              <a:t>14</a:t>
            </a:fld>
            <a:endParaRPr lang="en-US"/>
          </a:p>
        </p:txBody>
      </p:sp>
      <p:sp>
        <p:nvSpPr>
          <p:cNvPr id="5" name="Rectangle 4">
            <a:extLst>
              <a:ext uri="{FF2B5EF4-FFF2-40B4-BE49-F238E27FC236}">
                <a16:creationId xmlns:a16="http://schemas.microsoft.com/office/drawing/2014/main" id="{2D4E06B3-9494-4FD2-81A4-29F24AD6ACA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725207-8A3F-48A5-A6DE-781107EF7103}"/>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16CEE20-F69A-5E3A-686C-419424D08B48}"/>
              </a:ext>
            </a:extLst>
          </p:cNvPr>
          <p:cNvPicPr>
            <a:picLocks noChangeAspect="1"/>
          </p:cNvPicPr>
          <p:nvPr/>
        </p:nvPicPr>
        <p:blipFill>
          <a:blip r:embed="rId2"/>
          <a:stretch>
            <a:fillRect/>
          </a:stretch>
        </p:blipFill>
        <p:spPr>
          <a:xfrm>
            <a:off x="755374" y="901149"/>
            <a:ext cx="10893287" cy="5579164"/>
          </a:xfrm>
          <a:prstGeom prst="rect">
            <a:avLst/>
          </a:prstGeom>
        </p:spPr>
      </p:pic>
    </p:spTree>
    <p:extLst>
      <p:ext uri="{BB962C8B-B14F-4D97-AF65-F5344CB8AC3E}">
        <p14:creationId xmlns:p14="http://schemas.microsoft.com/office/powerpoint/2010/main" val="88990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AFA-42D1-40FE-9BB9-C35C1A3CB6CE}"/>
              </a:ext>
            </a:extLst>
          </p:cNvPr>
          <p:cNvSpPr>
            <a:spLocks noGrp="1"/>
          </p:cNvSpPr>
          <p:nvPr>
            <p:ph type="title"/>
          </p:nvPr>
        </p:nvSpPr>
        <p:spPr>
          <a:xfrm>
            <a:off x="199293" y="193748"/>
            <a:ext cx="10515600" cy="622179"/>
          </a:xfrm>
        </p:spPr>
        <p:txBody>
          <a:bodyPr>
            <a:normAutofit fontScale="90000"/>
          </a:bodyPr>
          <a:lstStyle/>
          <a:p>
            <a:r>
              <a:rPr lang="en-GB" b="1" dirty="0"/>
              <a:t>Random forest</a:t>
            </a:r>
            <a:endParaRPr lang="en-US" b="1" dirty="0"/>
          </a:p>
        </p:txBody>
      </p:sp>
      <p:pic>
        <p:nvPicPr>
          <p:cNvPr id="4" name="Content Placeholder 3">
            <a:extLst>
              <a:ext uri="{FF2B5EF4-FFF2-40B4-BE49-F238E27FC236}">
                <a16:creationId xmlns:a16="http://schemas.microsoft.com/office/drawing/2014/main" id="{0FA29168-2193-413D-8717-819298F6D223}"/>
              </a:ext>
            </a:extLst>
          </p:cNvPr>
          <p:cNvPicPr>
            <a:picLocks noGrp="1" noChangeAspect="1"/>
          </p:cNvPicPr>
          <p:nvPr>
            <p:ph idx="1"/>
          </p:nvPr>
        </p:nvPicPr>
        <p:blipFill>
          <a:blip r:embed="rId2"/>
          <a:stretch>
            <a:fillRect/>
          </a:stretch>
        </p:blipFill>
        <p:spPr>
          <a:xfrm>
            <a:off x="1431236" y="1311496"/>
            <a:ext cx="9395790" cy="4747198"/>
          </a:xfrm>
          <a:prstGeom prst="rect">
            <a:avLst/>
          </a:prstGeom>
        </p:spPr>
      </p:pic>
      <p:sp>
        <p:nvSpPr>
          <p:cNvPr id="3" name="Slide Number Placeholder 2">
            <a:extLst>
              <a:ext uri="{FF2B5EF4-FFF2-40B4-BE49-F238E27FC236}">
                <a16:creationId xmlns:a16="http://schemas.microsoft.com/office/drawing/2014/main" id="{48C2CD66-93CC-4CD0-8423-44D62778FFCA}"/>
              </a:ext>
            </a:extLst>
          </p:cNvPr>
          <p:cNvSpPr>
            <a:spLocks noGrp="1"/>
          </p:cNvSpPr>
          <p:nvPr>
            <p:ph type="sldNum" sz="quarter" idx="12"/>
          </p:nvPr>
        </p:nvSpPr>
        <p:spPr/>
        <p:txBody>
          <a:bodyPr/>
          <a:lstStyle/>
          <a:p>
            <a:fld id="{361A9AFC-801F-4763-A8B5-F83A92A5C7F5}" type="slidenum">
              <a:rPr lang="en-US" smtClean="0"/>
              <a:t>15</a:t>
            </a:fld>
            <a:endParaRPr lang="en-US"/>
          </a:p>
        </p:txBody>
      </p:sp>
      <p:sp>
        <p:nvSpPr>
          <p:cNvPr id="5" name="Rectangle 4">
            <a:extLst>
              <a:ext uri="{FF2B5EF4-FFF2-40B4-BE49-F238E27FC236}">
                <a16:creationId xmlns:a16="http://schemas.microsoft.com/office/drawing/2014/main" id="{F01269B6-CFFA-4201-8207-09707CBB11E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F498EB2-2B64-41E0-BED7-45EBFC32797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3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10BD-593A-4EC4-B5FD-AC22A124A5CE}"/>
              </a:ext>
            </a:extLst>
          </p:cNvPr>
          <p:cNvSpPr>
            <a:spLocks noGrp="1"/>
          </p:cNvSpPr>
          <p:nvPr>
            <p:ph type="title"/>
          </p:nvPr>
        </p:nvSpPr>
        <p:spPr>
          <a:xfrm>
            <a:off x="109330" y="206099"/>
            <a:ext cx="10515600" cy="773443"/>
          </a:xfrm>
        </p:spPr>
        <p:txBody>
          <a:bodyPr>
            <a:normAutofit/>
          </a:bodyPr>
          <a:lstStyle/>
          <a:p>
            <a:r>
              <a:rPr lang="en-GB" b="1" dirty="0"/>
              <a:t>Example of random forest with majority voting </a:t>
            </a:r>
            <a:endParaRPr lang="en-US" b="1" dirty="0"/>
          </a:p>
        </p:txBody>
      </p:sp>
      <p:pic>
        <p:nvPicPr>
          <p:cNvPr id="5" name="Content Placeholder 4">
            <a:extLst>
              <a:ext uri="{FF2B5EF4-FFF2-40B4-BE49-F238E27FC236}">
                <a16:creationId xmlns:a16="http://schemas.microsoft.com/office/drawing/2014/main" id="{8B8D0B73-0B24-42B0-BE03-20CAC4A129AB}"/>
              </a:ext>
            </a:extLst>
          </p:cNvPr>
          <p:cNvPicPr>
            <a:picLocks noGrp="1" noChangeAspect="1"/>
          </p:cNvPicPr>
          <p:nvPr>
            <p:ph idx="1"/>
          </p:nvPr>
        </p:nvPicPr>
        <p:blipFill>
          <a:blip r:embed="rId2"/>
          <a:stretch>
            <a:fillRect/>
          </a:stretch>
        </p:blipFill>
        <p:spPr>
          <a:xfrm>
            <a:off x="838200" y="2264898"/>
            <a:ext cx="4814486" cy="3340771"/>
          </a:xfrm>
        </p:spPr>
      </p:pic>
      <p:sp>
        <p:nvSpPr>
          <p:cNvPr id="4" name="Slide Number Placeholder 3">
            <a:extLst>
              <a:ext uri="{FF2B5EF4-FFF2-40B4-BE49-F238E27FC236}">
                <a16:creationId xmlns:a16="http://schemas.microsoft.com/office/drawing/2014/main" id="{B618AD34-F5F3-43C2-9D2D-AAEE9800E174}"/>
              </a:ext>
            </a:extLst>
          </p:cNvPr>
          <p:cNvSpPr>
            <a:spLocks noGrp="1"/>
          </p:cNvSpPr>
          <p:nvPr>
            <p:ph type="sldNum" sz="quarter" idx="12"/>
          </p:nvPr>
        </p:nvSpPr>
        <p:spPr/>
        <p:txBody>
          <a:bodyPr/>
          <a:lstStyle/>
          <a:p>
            <a:fld id="{361A9AFC-801F-4763-A8B5-F83A92A5C7F5}" type="slidenum">
              <a:rPr lang="en-US" smtClean="0"/>
              <a:t>16</a:t>
            </a:fld>
            <a:endParaRPr lang="en-US"/>
          </a:p>
        </p:txBody>
      </p:sp>
      <p:pic>
        <p:nvPicPr>
          <p:cNvPr id="3" name="Picture 2">
            <a:extLst>
              <a:ext uri="{FF2B5EF4-FFF2-40B4-BE49-F238E27FC236}">
                <a16:creationId xmlns:a16="http://schemas.microsoft.com/office/drawing/2014/main" id="{44E4C591-22E1-4663-84B6-3439BE066071}"/>
              </a:ext>
            </a:extLst>
          </p:cNvPr>
          <p:cNvPicPr>
            <a:picLocks noChangeAspect="1"/>
          </p:cNvPicPr>
          <p:nvPr/>
        </p:nvPicPr>
        <p:blipFill>
          <a:blip r:embed="rId3"/>
          <a:stretch>
            <a:fillRect/>
          </a:stretch>
        </p:blipFill>
        <p:spPr>
          <a:xfrm>
            <a:off x="6539314" y="2363372"/>
            <a:ext cx="4814485" cy="3340771"/>
          </a:xfrm>
          <a:prstGeom prst="rect">
            <a:avLst/>
          </a:prstGeom>
        </p:spPr>
      </p:pic>
      <p:sp>
        <p:nvSpPr>
          <p:cNvPr id="6" name="Rectangle 5">
            <a:extLst>
              <a:ext uri="{FF2B5EF4-FFF2-40B4-BE49-F238E27FC236}">
                <a16:creationId xmlns:a16="http://schemas.microsoft.com/office/drawing/2014/main" id="{E75DB49C-4B2D-43FC-8D83-C4D69FC468F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6A302FF-E66D-494B-A2F6-DD3C6F5D6DD7}"/>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2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F8DE-8CC6-43FC-9700-11E17AFB77F5}"/>
              </a:ext>
            </a:extLst>
          </p:cNvPr>
          <p:cNvSpPr>
            <a:spLocks noGrp="1"/>
          </p:cNvSpPr>
          <p:nvPr>
            <p:ph type="title"/>
          </p:nvPr>
        </p:nvSpPr>
        <p:spPr>
          <a:xfrm>
            <a:off x="191087" y="-634"/>
            <a:ext cx="6547338" cy="1140117"/>
          </a:xfrm>
        </p:spPr>
        <p:txBody>
          <a:bodyPr/>
          <a:lstStyle/>
          <a:p>
            <a:r>
              <a:rPr lang="en-GB" b="1" dirty="0"/>
              <a:t>Strengths and weakness</a:t>
            </a:r>
            <a:endParaRPr lang="en-US" b="1" dirty="0"/>
          </a:p>
        </p:txBody>
      </p:sp>
      <p:pic>
        <p:nvPicPr>
          <p:cNvPr id="5" name="Content Placeholder 4">
            <a:extLst>
              <a:ext uri="{FF2B5EF4-FFF2-40B4-BE49-F238E27FC236}">
                <a16:creationId xmlns:a16="http://schemas.microsoft.com/office/drawing/2014/main" id="{B2576D27-4F02-4ABA-AEE4-E4A9D0EEF0EA}"/>
              </a:ext>
            </a:extLst>
          </p:cNvPr>
          <p:cNvPicPr>
            <a:picLocks noGrp="1" noChangeAspect="1"/>
          </p:cNvPicPr>
          <p:nvPr>
            <p:ph idx="1"/>
          </p:nvPr>
        </p:nvPicPr>
        <p:blipFill>
          <a:blip r:embed="rId2"/>
          <a:stretch>
            <a:fillRect/>
          </a:stretch>
        </p:blipFill>
        <p:spPr>
          <a:xfrm>
            <a:off x="1577009" y="1139483"/>
            <a:ext cx="9462052" cy="2897945"/>
          </a:xfrm>
        </p:spPr>
      </p:pic>
      <p:sp>
        <p:nvSpPr>
          <p:cNvPr id="3" name="Slide Number Placeholder 2">
            <a:extLst>
              <a:ext uri="{FF2B5EF4-FFF2-40B4-BE49-F238E27FC236}">
                <a16:creationId xmlns:a16="http://schemas.microsoft.com/office/drawing/2014/main" id="{D20E21EB-6B3B-430B-8B3F-1442C2FC7404}"/>
              </a:ext>
            </a:extLst>
          </p:cNvPr>
          <p:cNvSpPr>
            <a:spLocks noGrp="1"/>
          </p:cNvSpPr>
          <p:nvPr>
            <p:ph type="sldNum" sz="quarter" idx="12"/>
          </p:nvPr>
        </p:nvSpPr>
        <p:spPr/>
        <p:txBody>
          <a:bodyPr/>
          <a:lstStyle/>
          <a:p>
            <a:fld id="{361A9AFC-801F-4763-A8B5-F83A92A5C7F5}" type="slidenum">
              <a:rPr lang="en-US" smtClean="0"/>
              <a:t>17</a:t>
            </a:fld>
            <a:endParaRPr lang="en-US"/>
          </a:p>
        </p:txBody>
      </p:sp>
      <p:pic>
        <p:nvPicPr>
          <p:cNvPr id="7" name="Picture 6">
            <a:extLst>
              <a:ext uri="{FF2B5EF4-FFF2-40B4-BE49-F238E27FC236}">
                <a16:creationId xmlns:a16="http://schemas.microsoft.com/office/drawing/2014/main" id="{A47AE75D-CA1F-41F6-BA5A-8286458D40EE}"/>
              </a:ext>
            </a:extLst>
          </p:cNvPr>
          <p:cNvPicPr>
            <a:picLocks noChangeAspect="1"/>
          </p:cNvPicPr>
          <p:nvPr/>
        </p:nvPicPr>
        <p:blipFill>
          <a:blip r:embed="rId3"/>
          <a:stretch>
            <a:fillRect/>
          </a:stretch>
        </p:blipFill>
        <p:spPr>
          <a:xfrm>
            <a:off x="1577009" y="4037427"/>
            <a:ext cx="8825948" cy="2455447"/>
          </a:xfrm>
          <a:prstGeom prst="rect">
            <a:avLst/>
          </a:prstGeom>
        </p:spPr>
      </p:pic>
      <p:sp>
        <p:nvSpPr>
          <p:cNvPr id="6" name="Rectangle 5">
            <a:extLst>
              <a:ext uri="{FF2B5EF4-FFF2-40B4-BE49-F238E27FC236}">
                <a16:creationId xmlns:a16="http://schemas.microsoft.com/office/drawing/2014/main" id="{17AD352D-7A27-4521-86E7-D93E94193A89}"/>
              </a:ext>
            </a:extLst>
          </p:cNvPr>
          <p:cNvSpPr/>
          <p:nvPr/>
        </p:nvSpPr>
        <p:spPr>
          <a:xfrm>
            <a:off x="106016" y="78701"/>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853C016-570D-4F3E-B32E-00676B8D5853}"/>
              </a:ext>
            </a:extLst>
          </p:cNvPr>
          <p:cNvCxnSpPr/>
          <p:nvPr/>
        </p:nvCxnSpPr>
        <p:spPr>
          <a:xfrm flipV="1">
            <a:off x="106016" y="702569"/>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66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40A4-8315-47E6-896D-3493BB4070A4}"/>
              </a:ext>
            </a:extLst>
          </p:cNvPr>
          <p:cNvSpPr>
            <a:spLocks noGrp="1"/>
          </p:cNvSpPr>
          <p:nvPr>
            <p:ph type="title"/>
          </p:nvPr>
        </p:nvSpPr>
        <p:spPr>
          <a:xfrm>
            <a:off x="238540" y="99391"/>
            <a:ext cx="10850217" cy="1325563"/>
          </a:xfrm>
        </p:spPr>
        <p:txBody>
          <a:bodyPr>
            <a:normAutofit/>
          </a:bodyPr>
          <a:lstStyle/>
          <a:p>
            <a:r>
              <a:rPr lang="en-GB" b="1" dirty="0"/>
              <a:t>Difference between Decision tree, Random forest</a:t>
            </a:r>
            <a:endParaRPr lang="en-US" b="1" dirty="0"/>
          </a:p>
        </p:txBody>
      </p:sp>
      <p:sp>
        <p:nvSpPr>
          <p:cNvPr id="3" name="Slide Number Placeholder 2">
            <a:extLst>
              <a:ext uri="{FF2B5EF4-FFF2-40B4-BE49-F238E27FC236}">
                <a16:creationId xmlns:a16="http://schemas.microsoft.com/office/drawing/2014/main" id="{222B5028-ED42-41F9-9DF3-2EE28CD3F1D1}"/>
              </a:ext>
            </a:extLst>
          </p:cNvPr>
          <p:cNvSpPr>
            <a:spLocks noGrp="1"/>
          </p:cNvSpPr>
          <p:nvPr>
            <p:ph type="sldNum" sz="quarter" idx="12"/>
          </p:nvPr>
        </p:nvSpPr>
        <p:spPr/>
        <p:txBody>
          <a:bodyPr/>
          <a:lstStyle/>
          <a:p>
            <a:fld id="{361A9AFC-801F-4763-A8B5-F83A92A5C7F5}" type="slidenum">
              <a:rPr lang="en-US" smtClean="0"/>
              <a:t>18</a:t>
            </a:fld>
            <a:endParaRPr lang="en-US"/>
          </a:p>
        </p:txBody>
      </p:sp>
      <p:pic>
        <p:nvPicPr>
          <p:cNvPr id="5" name="Picture 4" descr="Text&#10;&#10;Description automatically generated">
            <a:extLst>
              <a:ext uri="{FF2B5EF4-FFF2-40B4-BE49-F238E27FC236}">
                <a16:creationId xmlns:a16="http://schemas.microsoft.com/office/drawing/2014/main" id="{6AE7ABEB-85DD-4FA5-B9BB-FA4796AC82B3}"/>
              </a:ext>
            </a:extLst>
          </p:cNvPr>
          <p:cNvPicPr>
            <a:picLocks noChangeAspect="1"/>
          </p:cNvPicPr>
          <p:nvPr/>
        </p:nvPicPr>
        <p:blipFill rotWithShape="1">
          <a:blip r:embed="rId2">
            <a:extLst>
              <a:ext uri="{28A0092B-C50C-407E-A947-70E740481C1C}">
                <a14:useLocalDpi xmlns:a14="http://schemas.microsoft.com/office/drawing/2010/main" val="0"/>
              </a:ext>
            </a:extLst>
          </a:blip>
          <a:srcRect t="18257"/>
          <a:stretch/>
        </p:blipFill>
        <p:spPr>
          <a:xfrm>
            <a:off x="2623929" y="1305237"/>
            <a:ext cx="7659757" cy="5148572"/>
          </a:xfrm>
          <a:prstGeom prst="rect">
            <a:avLst/>
          </a:prstGeom>
        </p:spPr>
      </p:pic>
      <p:sp>
        <p:nvSpPr>
          <p:cNvPr id="6" name="Rectangle 5">
            <a:extLst>
              <a:ext uri="{FF2B5EF4-FFF2-40B4-BE49-F238E27FC236}">
                <a16:creationId xmlns:a16="http://schemas.microsoft.com/office/drawing/2014/main" id="{D7DDA6A5-EFC3-4B46-A172-396CC8272CF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86CF582-E93B-4F8B-B95A-61A9233EE00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2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988D-318C-415C-8AE9-73E1A91C79D9}"/>
              </a:ext>
            </a:extLst>
          </p:cNvPr>
          <p:cNvSpPr>
            <a:spLocks noGrp="1"/>
          </p:cNvSpPr>
          <p:nvPr>
            <p:ph type="title"/>
          </p:nvPr>
        </p:nvSpPr>
        <p:spPr>
          <a:xfrm>
            <a:off x="215348" y="179594"/>
            <a:ext cx="10515600" cy="643411"/>
          </a:xfrm>
        </p:spPr>
        <p:txBody>
          <a:bodyPr>
            <a:normAutofit fontScale="90000"/>
          </a:bodyPr>
          <a:lstStyle/>
          <a:p>
            <a:r>
              <a:rPr lang="en-GB" b="1" dirty="0"/>
              <a:t>Difference between Bagging vs Random forest</a:t>
            </a:r>
            <a:endParaRPr lang="en-US" b="1" dirty="0"/>
          </a:p>
        </p:txBody>
      </p:sp>
      <p:pic>
        <p:nvPicPr>
          <p:cNvPr id="5" name="Content Placeholder 4" descr="Diagram&#10;&#10;Description automatically generated">
            <a:extLst>
              <a:ext uri="{FF2B5EF4-FFF2-40B4-BE49-F238E27FC236}">
                <a16:creationId xmlns:a16="http://schemas.microsoft.com/office/drawing/2014/main" id="{91C666B5-9539-4043-96D4-C6CC3F688E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7" b="9721"/>
          <a:stretch/>
        </p:blipFill>
        <p:spPr>
          <a:xfrm>
            <a:off x="2491409" y="1319627"/>
            <a:ext cx="6997148" cy="5173249"/>
          </a:xfrm>
        </p:spPr>
      </p:pic>
      <p:sp>
        <p:nvSpPr>
          <p:cNvPr id="3" name="Slide Number Placeholder 2">
            <a:extLst>
              <a:ext uri="{FF2B5EF4-FFF2-40B4-BE49-F238E27FC236}">
                <a16:creationId xmlns:a16="http://schemas.microsoft.com/office/drawing/2014/main" id="{241BAF53-F01C-466C-854A-0A926BFA2663}"/>
              </a:ext>
            </a:extLst>
          </p:cNvPr>
          <p:cNvSpPr>
            <a:spLocks noGrp="1"/>
          </p:cNvSpPr>
          <p:nvPr>
            <p:ph type="sldNum" sz="quarter" idx="12"/>
          </p:nvPr>
        </p:nvSpPr>
        <p:spPr/>
        <p:txBody>
          <a:bodyPr/>
          <a:lstStyle/>
          <a:p>
            <a:fld id="{361A9AFC-801F-4763-A8B5-F83A92A5C7F5}" type="slidenum">
              <a:rPr lang="en-US" smtClean="0"/>
              <a:t>19</a:t>
            </a:fld>
            <a:endParaRPr lang="en-US"/>
          </a:p>
        </p:txBody>
      </p:sp>
      <p:sp>
        <p:nvSpPr>
          <p:cNvPr id="6" name="Rectangle 5">
            <a:extLst>
              <a:ext uri="{FF2B5EF4-FFF2-40B4-BE49-F238E27FC236}">
                <a16:creationId xmlns:a16="http://schemas.microsoft.com/office/drawing/2014/main" id="{C97EBFAF-AEC7-4E9C-8829-DD7FDE8246C6}"/>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DAB25D1-2F32-4258-9B83-DA14474F1281}"/>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38CA-E865-444A-99B2-65CCBAE63EC3}"/>
              </a:ext>
            </a:extLst>
          </p:cNvPr>
          <p:cNvSpPr>
            <a:spLocks noGrp="1"/>
          </p:cNvSpPr>
          <p:nvPr>
            <p:ph type="title"/>
          </p:nvPr>
        </p:nvSpPr>
        <p:spPr>
          <a:xfrm>
            <a:off x="106016" y="-4529"/>
            <a:ext cx="10515600" cy="947064"/>
          </a:xfrm>
        </p:spPr>
        <p:txBody>
          <a:bodyPr/>
          <a:lstStyle/>
          <a:p>
            <a:r>
              <a:rPr lang="en-GB" b="1" dirty="0"/>
              <a:t>Ensemble Algorithms</a:t>
            </a:r>
            <a:endParaRPr lang="en-US" b="1" dirty="0"/>
          </a:p>
        </p:txBody>
      </p:sp>
      <p:sp>
        <p:nvSpPr>
          <p:cNvPr id="3" name="Content Placeholder 2">
            <a:extLst>
              <a:ext uri="{FF2B5EF4-FFF2-40B4-BE49-F238E27FC236}">
                <a16:creationId xmlns:a16="http://schemas.microsoft.com/office/drawing/2014/main" id="{35F79623-4B40-4FBE-86A6-5A216C818845}"/>
              </a:ext>
            </a:extLst>
          </p:cNvPr>
          <p:cNvSpPr>
            <a:spLocks noGrp="1"/>
          </p:cNvSpPr>
          <p:nvPr>
            <p:ph idx="1"/>
          </p:nvPr>
        </p:nvSpPr>
        <p:spPr>
          <a:xfrm>
            <a:off x="1394791" y="1343818"/>
            <a:ext cx="9720471" cy="5070234"/>
          </a:xfrm>
        </p:spPr>
        <p:txBody>
          <a:bodyPr>
            <a:noAutofit/>
          </a:bodyPr>
          <a:lstStyle/>
          <a:p>
            <a:pPr marL="0" indent="0">
              <a:buNone/>
            </a:pPr>
            <a:r>
              <a:rPr lang="en-GB" sz="2000" b="0" i="0" dirty="0">
                <a:effectLst/>
              </a:rPr>
              <a:t>These algorithms  combines the decisions from multiple models to improve the overall performance. </a:t>
            </a:r>
          </a:p>
          <a:p>
            <a:pPr marL="0" indent="0">
              <a:buNone/>
            </a:pPr>
            <a:r>
              <a:rPr lang="en-US" altLang="en-US" sz="2000" dirty="0"/>
              <a:t>This approach allows the production of better predictive performance compared to a single model. </a:t>
            </a:r>
          </a:p>
          <a:p>
            <a:pPr marL="0" indent="0">
              <a:buNone/>
            </a:pPr>
            <a:r>
              <a:rPr lang="en-US" altLang="en-US" sz="2000" b="1" dirty="0"/>
              <a:t>Advantage :</a:t>
            </a:r>
            <a:r>
              <a:rPr lang="en-US" altLang="en-US" sz="2000" dirty="0"/>
              <a:t> Improvement in predictive accuracy.</a:t>
            </a:r>
            <a:br>
              <a:rPr lang="en-US" altLang="en-US" sz="2000" dirty="0"/>
            </a:br>
            <a:r>
              <a:rPr lang="en-US" altLang="en-US" sz="2000" b="1" dirty="0"/>
              <a:t>Disadvantage :</a:t>
            </a:r>
            <a:r>
              <a:rPr lang="en-US" altLang="en-US" sz="2000" dirty="0"/>
              <a:t> It is difficult to understand an ensemble of classifiers.</a:t>
            </a:r>
          </a:p>
          <a:p>
            <a:pPr>
              <a:buFont typeface="+mj-lt"/>
              <a:buAutoNum type="arabicPeriod"/>
            </a:pPr>
            <a:r>
              <a:rPr lang="en-US" sz="2000" b="1" i="0" dirty="0">
                <a:effectLst/>
              </a:rPr>
              <a:t>Basic Ensemble Techniques</a:t>
            </a:r>
            <a:br>
              <a:rPr lang="en-US" sz="2000" b="0" i="0" dirty="0">
                <a:effectLst/>
              </a:rPr>
            </a:br>
            <a:r>
              <a:rPr lang="en-US" sz="2000" b="0" i="0" dirty="0">
                <a:effectLst/>
              </a:rPr>
              <a:t>	Max Voting, Averaging, Weighted Average</a:t>
            </a:r>
          </a:p>
          <a:p>
            <a:pPr marL="0" indent="0">
              <a:buNone/>
            </a:pPr>
            <a:r>
              <a:rPr lang="en-US" sz="2000" b="0" i="0" dirty="0">
                <a:effectLst/>
              </a:rPr>
              <a:t>2. </a:t>
            </a:r>
            <a:r>
              <a:rPr lang="en-US" sz="2000" b="1" i="0" dirty="0">
                <a:effectLst/>
              </a:rPr>
              <a:t>Advanced Ensemble Techniques</a:t>
            </a:r>
            <a:br>
              <a:rPr lang="en-US" sz="2000" b="0" i="0" dirty="0">
                <a:effectLst/>
              </a:rPr>
            </a:br>
            <a:r>
              <a:rPr lang="en-US" sz="2000" b="0" i="0" dirty="0">
                <a:effectLst/>
              </a:rPr>
              <a:t>	Stacking, Blending, Bagging, Boosting</a:t>
            </a:r>
          </a:p>
          <a:p>
            <a:pPr marL="0" indent="0">
              <a:buNone/>
            </a:pPr>
            <a:r>
              <a:rPr lang="en-US" sz="2000" b="0" i="0" dirty="0">
                <a:effectLst/>
              </a:rPr>
              <a:t>3. </a:t>
            </a:r>
            <a:r>
              <a:rPr lang="en-US" sz="2000" b="1" i="0" dirty="0">
                <a:effectLst/>
              </a:rPr>
              <a:t>Algorithms based on Bagging and Boosting</a:t>
            </a:r>
            <a:br>
              <a:rPr lang="en-US" sz="2000" b="0" i="0" dirty="0">
                <a:effectLst/>
              </a:rPr>
            </a:br>
            <a:r>
              <a:rPr lang="en-US" sz="2000" b="0" i="0" dirty="0">
                <a:effectLst/>
              </a:rPr>
              <a:t>	Bagging : 	Bagging meta-estimator</a:t>
            </a:r>
            <a:br>
              <a:rPr lang="en-US" sz="2000" b="0" i="0" dirty="0">
                <a:effectLst/>
              </a:rPr>
            </a:br>
            <a:r>
              <a:rPr lang="en-US" sz="2000" b="0" i="0" dirty="0">
                <a:effectLst/>
              </a:rPr>
              <a:t>			</a:t>
            </a:r>
            <a:r>
              <a:rPr lang="en-US" sz="2000" b="1" i="0" dirty="0">
                <a:effectLst/>
              </a:rPr>
              <a:t>Random Forest</a:t>
            </a:r>
            <a:br>
              <a:rPr lang="en-US" sz="2000" b="0" i="0" dirty="0">
                <a:effectLst/>
              </a:rPr>
            </a:br>
            <a:r>
              <a:rPr lang="en-US" sz="2000" b="0" i="0" dirty="0">
                <a:effectLst/>
              </a:rPr>
              <a:t>	Boosting: </a:t>
            </a:r>
            <a:r>
              <a:rPr lang="en-US" sz="2000" dirty="0"/>
              <a:t>	</a:t>
            </a:r>
            <a:r>
              <a:rPr lang="en-US" sz="2000" b="0" i="0" dirty="0">
                <a:effectLst/>
              </a:rPr>
              <a:t>AdaBoost ,GBM, 	XGB, Light GBM, 	</a:t>
            </a:r>
            <a:r>
              <a:rPr lang="en-US" sz="2000" b="0" i="0" dirty="0" err="1">
                <a:effectLst/>
              </a:rPr>
              <a:t>CatBoost</a:t>
            </a:r>
            <a:endParaRPr lang="en-US" sz="2000" b="0" i="0" dirty="0">
              <a:effectLst/>
            </a:endParaRPr>
          </a:p>
          <a:p>
            <a:endParaRPr lang="en-US" sz="2000" dirty="0"/>
          </a:p>
        </p:txBody>
      </p:sp>
      <p:sp>
        <p:nvSpPr>
          <p:cNvPr id="6" name="Slide Number Placeholder 5">
            <a:extLst>
              <a:ext uri="{FF2B5EF4-FFF2-40B4-BE49-F238E27FC236}">
                <a16:creationId xmlns:a16="http://schemas.microsoft.com/office/drawing/2014/main" id="{481CD823-79D6-44C2-A7DE-CD97AF56B23E}"/>
              </a:ext>
            </a:extLst>
          </p:cNvPr>
          <p:cNvSpPr>
            <a:spLocks noGrp="1"/>
          </p:cNvSpPr>
          <p:nvPr>
            <p:ph type="sldNum" sz="quarter" idx="12"/>
          </p:nvPr>
        </p:nvSpPr>
        <p:spPr/>
        <p:txBody>
          <a:bodyPr/>
          <a:lstStyle/>
          <a:p>
            <a:fld id="{361A9AFC-801F-4763-A8B5-F83A92A5C7F5}" type="slidenum">
              <a:rPr lang="en-US" smtClean="0"/>
              <a:t>2</a:t>
            </a:fld>
            <a:endParaRPr lang="en-US"/>
          </a:p>
        </p:txBody>
      </p:sp>
      <p:sp>
        <p:nvSpPr>
          <p:cNvPr id="5" name="Rectangle 4">
            <a:extLst>
              <a:ext uri="{FF2B5EF4-FFF2-40B4-BE49-F238E27FC236}">
                <a16:creationId xmlns:a16="http://schemas.microsoft.com/office/drawing/2014/main" id="{F5E26587-74C7-48EB-B5EC-544571C25C0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5735595-696B-42A7-A071-E02AA0BCEFD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39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61" y="-615"/>
            <a:ext cx="6235964" cy="689932"/>
          </a:xfrm>
          <a:prstGeom prst="rect">
            <a:avLst/>
          </a:prstGeom>
        </p:spPr>
        <p:txBody>
          <a:bodyPr vert="horz" wrap="square" lIns="0" tIns="12700" rIns="0" bIns="0" rtlCol="0" anchor="ctr">
            <a:spAutoFit/>
          </a:bodyPr>
          <a:lstStyle/>
          <a:p>
            <a:pPr marL="12700">
              <a:lnSpc>
                <a:spcPct val="100000"/>
              </a:lnSpc>
              <a:spcBef>
                <a:spcPts val="100"/>
              </a:spcBef>
            </a:pPr>
            <a:r>
              <a:rPr b="1" dirty="0"/>
              <a:t>A</a:t>
            </a:r>
            <a:r>
              <a:rPr b="1" spc="-60" dirty="0"/>
              <a:t> </a:t>
            </a:r>
            <a:r>
              <a:rPr b="1" spc="-5" dirty="0"/>
              <a:t>simple</a:t>
            </a:r>
            <a:r>
              <a:rPr b="1" spc="-50" dirty="0"/>
              <a:t> </a:t>
            </a:r>
            <a:r>
              <a:rPr b="1" spc="-5" dirty="0"/>
              <a:t>example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20</a:t>
            </a:fld>
            <a:endParaRPr dirty="0"/>
          </a:p>
        </p:txBody>
      </p:sp>
      <p:pic>
        <p:nvPicPr>
          <p:cNvPr id="3" name="object 3"/>
          <p:cNvPicPr/>
          <p:nvPr/>
        </p:nvPicPr>
        <p:blipFill>
          <a:blip r:embed="rId2" cstate="print"/>
          <a:stretch>
            <a:fillRect/>
          </a:stretch>
        </p:blipFill>
        <p:spPr>
          <a:xfrm>
            <a:off x="1632585" y="1327778"/>
            <a:ext cx="8926830" cy="4626778"/>
          </a:xfrm>
          <a:prstGeom prst="rect">
            <a:avLst/>
          </a:prstGeom>
        </p:spPr>
      </p:pic>
      <p:sp>
        <p:nvSpPr>
          <p:cNvPr id="5" name="Rectangle 4">
            <a:extLst>
              <a:ext uri="{FF2B5EF4-FFF2-40B4-BE49-F238E27FC236}">
                <a16:creationId xmlns:a16="http://schemas.microsoft.com/office/drawing/2014/main" id="{2723ECE0-A817-4EEE-A642-FE623179D13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79F8E6E-97C1-4D1A-B166-FEA4A9FDADA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157318"/>
            <a:ext cx="6543041" cy="689932"/>
          </a:xfrm>
          <a:prstGeom prst="rect">
            <a:avLst/>
          </a:prstGeom>
        </p:spPr>
        <p:txBody>
          <a:bodyPr vert="horz" wrap="square" lIns="0" tIns="12700" rIns="0" bIns="0" rtlCol="0" anchor="ctr">
            <a:spAutoFit/>
          </a:bodyPr>
          <a:lstStyle/>
          <a:p>
            <a:pPr marL="12700">
              <a:lnSpc>
                <a:spcPct val="100000"/>
              </a:lnSpc>
              <a:spcBef>
                <a:spcPts val="100"/>
              </a:spcBef>
            </a:pPr>
            <a:r>
              <a:rPr b="1" spc="-10" dirty="0"/>
              <a:t>Principled</a:t>
            </a:r>
            <a:r>
              <a:rPr b="1" spc="-70" dirty="0"/>
              <a:t> </a:t>
            </a:r>
            <a:r>
              <a:rPr b="1" spc="-5" dirty="0"/>
              <a:t>Criterion</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21</a:t>
            </a:fld>
            <a:endParaRPr dirty="0"/>
          </a:p>
        </p:txBody>
      </p:sp>
      <p:sp>
        <p:nvSpPr>
          <p:cNvPr id="3" name="object 3"/>
          <p:cNvSpPr txBox="1"/>
          <p:nvPr/>
        </p:nvSpPr>
        <p:spPr>
          <a:xfrm>
            <a:off x="2440939" y="2414270"/>
            <a:ext cx="215900" cy="621030"/>
          </a:xfrm>
          <a:prstGeom prst="rect">
            <a:avLst/>
          </a:prstGeom>
        </p:spPr>
        <p:txBody>
          <a:bodyPr vert="horz" wrap="square" lIns="0" tIns="12700" rIns="0" bIns="0" rtlCol="0">
            <a:spAutoFit/>
          </a:bodyPr>
          <a:lstStyle/>
          <a:p>
            <a:pPr marL="12700">
              <a:spcBef>
                <a:spcPts val="100"/>
              </a:spcBef>
            </a:pPr>
            <a:r>
              <a:rPr sz="1500" spc="590" dirty="0">
                <a:solidFill>
                  <a:srgbClr val="003366"/>
                </a:solidFill>
                <a:latin typeface="Trebuchet MS"/>
                <a:cs typeface="Trebuchet MS"/>
              </a:rPr>
              <a:t>●</a:t>
            </a:r>
            <a:endParaRPr sz="1500">
              <a:latin typeface="Trebuchet MS"/>
              <a:cs typeface="Trebuchet MS"/>
            </a:endParaRPr>
          </a:p>
          <a:p>
            <a:pPr marL="12700">
              <a:spcBef>
                <a:spcPts val="1090"/>
              </a:spcBef>
            </a:pPr>
            <a:r>
              <a:rPr sz="1500" spc="590" dirty="0">
                <a:solidFill>
                  <a:srgbClr val="003366"/>
                </a:solidFill>
                <a:latin typeface="Trebuchet MS"/>
                <a:cs typeface="Trebuchet MS"/>
              </a:rPr>
              <a:t>●</a:t>
            </a:r>
            <a:endParaRPr sz="1500">
              <a:latin typeface="Trebuchet MS"/>
              <a:cs typeface="Trebuchet MS"/>
            </a:endParaRPr>
          </a:p>
        </p:txBody>
      </p:sp>
      <p:sp>
        <p:nvSpPr>
          <p:cNvPr id="4" name="object 4"/>
          <p:cNvSpPr txBox="1"/>
          <p:nvPr/>
        </p:nvSpPr>
        <p:spPr>
          <a:xfrm>
            <a:off x="2783840" y="2331721"/>
            <a:ext cx="6722745" cy="722955"/>
          </a:xfrm>
          <a:prstGeom prst="rect">
            <a:avLst/>
          </a:prstGeom>
        </p:spPr>
        <p:txBody>
          <a:bodyPr vert="horz" wrap="square" lIns="0" tIns="12700" rIns="0" bIns="0" rtlCol="0">
            <a:spAutoFit/>
          </a:bodyPr>
          <a:lstStyle/>
          <a:p>
            <a:pPr marL="12700" marR="5080">
              <a:lnSpc>
                <a:spcPct val="120800"/>
              </a:lnSpc>
              <a:spcBef>
                <a:spcPts val="100"/>
              </a:spcBef>
            </a:pPr>
            <a:r>
              <a:rPr sz="2000" dirty="0">
                <a:solidFill>
                  <a:srgbClr val="003366"/>
                </a:solidFill>
                <a:latin typeface="Arial MT"/>
                <a:cs typeface="Arial MT"/>
              </a:rPr>
              <a:t>Choosing </a:t>
            </a:r>
            <a:r>
              <a:rPr sz="2000" spc="-5" dirty="0">
                <a:solidFill>
                  <a:srgbClr val="003366"/>
                </a:solidFill>
                <a:latin typeface="Arial MT"/>
                <a:cs typeface="Arial MT"/>
              </a:rPr>
              <a:t>the</a:t>
            </a:r>
            <a:r>
              <a:rPr sz="2000" dirty="0">
                <a:solidFill>
                  <a:srgbClr val="003366"/>
                </a:solidFill>
                <a:latin typeface="Arial MT"/>
                <a:cs typeface="Arial MT"/>
              </a:rPr>
              <a:t> most</a:t>
            </a:r>
            <a:r>
              <a:rPr sz="2000" spc="-5" dirty="0">
                <a:solidFill>
                  <a:srgbClr val="003366"/>
                </a:solidFill>
                <a:latin typeface="Arial MT"/>
                <a:cs typeface="Arial MT"/>
              </a:rPr>
              <a:t> useful attribute</a:t>
            </a:r>
            <a:r>
              <a:rPr sz="2000" dirty="0">
                <a:solidFill>
                  <a:srgbClr val="003366"/>
                </a:solidFill>
                <a:latin typeface="Arial MT"/>
                <a:cs typeface="Arial MT"/>
              </a:rPr>
              <a:t> </a:t>
            </a:r>
            <a:r>
              <a:rPr sz="2000" spc="-5" dirty="0">
                <a:solidFill>
                  <a:srgbClr val="003366"/>
                </a:solidFill>
                <a:latin typeface="Arial MT"/>
                <a:cs typeface="Arial MT"/>
              </a:rPr>
              <a:t>for</a:t>
            </a:r>
            <a:r>
              <a:rPr sz="2000" spc="5" dirty="0">
                <a:solidFill>
                  <a:srgbClr val="003366"/>
                </a:solidFill>
                <a:latin typeface="Arial MT"/>
                <a:cs typeface="Arial MT"/>
              </a:rPr>
              <a:t> </a:t>
            </a:r>
            <a:r>
              <a:rPr sz="2000" spc="-5" dirty="0">
                <a:solidFill>
                  <a:srgbClr val="003366"/>
                </a:solidFill>
                <a:latin typeface="Arial MT"/>
                <a:cs typeface="Arial MT"/>
              </a:rPr>
              <a:t>classifying</a:t>
            </a:r>
            <a:r>
              <a:rPr sz="2000" dirty="0">
                <a:solidFill>
                  <a:srgbClr val="003366"/>
                </a:solidFill>
                <a:latin typeface="Arial MT"/>
                <a:cs typeface="Arial MT"/>
              </a:rPr>
              <a:t> examples. </a:t>
            </a:r>
            <a:r>
              <a:rPr sz="2000" spc="-540" dirty="0">
                <a:solidFill>
                  <a:srgbClr val="003366"/>
                </a:solidFill>
                <a:latin typeface="Arial MT"/>
                <a:cs typeface="Arial MT"/>
              </a:rPr>
              <a:t> </a:t>
            </a:r>
            <a:r>
              <a:rPr sz="2000" spc="-5" dirty="0">
                <a:solidFill>
                  <a:srgbClr val="003366"/>
                </a:solidFill>
                <a:latin typeface="Arial MT"/>
                <a:cs typeface="Arial MT"/>
              </a:rPr>
              <a:t>Entropy</a:t>
            </a:r>
            <a:endParaRPr sz="2000" dirty="0">
              <a:latin typeface="Arial MT"/>
              <a:cs typeface="Arial MT"/>
            </a:endParaRPr>
          </a:p>
        </p:txBody>
      </p:sp>
      <p:sp>
        <p:nvSpPr>
          <p:cNvPr id="5" name="object 5"/>
          <p:cNvSpPr txBox="1"/>
          <p:nvPr/>
        </p:nvSpPr>
        <p:spPr>
          <a:xfrm>
            <a:off x="2898139" y="3149600"/>
            <a:ext cx="82550" cy="562610"/>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a:p>
            <a:pPr marL="12700">
              <a:spcBef>
                <a:spcPts val="990"/>
              </a:spcBef>
            </a:pPr>
            <a:r>
              <a:rPr sz="1350" dirty="0">
                <a:solidFill>
                  <a:srgbClr val="003366"/>
                </a:solidFill>
                <a:latin typeface="Arial MT"/>
                <a:cs typeface="Arial MT"/>
              </a:rPr>
              <a:t>-</a:t>
            </a:r>
            <a:endParaRPr sz="1350">
              <a:latin typeface="Arial MT"/>
              <a:cs typeface="Arial MT"/>
            </a:endParaRPr>
          </a:p>
        </p:txBody>
      </p:sp>
      <p:sp>
        <p:nvSpPr>
          <p:cNvPr id="6" name="object 6"/>
          <p:cNvSpPr txBox="1"/>
          <p:nvPr/>
        </p:nvSpPr>
        <p:spPr>
          <a:xfrm>
            <a:off x="3183889" y="3069591"/>
            <a:ext cx="6788150" cy="960119"/>
          </a:xfrm>
          <a:prstGeom prst="rect">
            <a:avLst/>
          </a:prstGeom>
        </p:spPr>
        <p:txBody>
          <a:bodyPr vert="horz" wrap="square" lIns="0" tIns="68580" rIns="0" bIns="0" rtlCol="0">
            <a:spAutoFit/>
          </a:bodyPr>
          <a:lstStyle/>
          <a:p>
            <a:pPr marL="12700">
              <a:spcBef>
                <a:spcPts val="540"/>
              </a:spcBef>
            </a:pPr>
            <a:r>
              <a:rPr dirty="0">
                <a:solidFill>
                  <a:srgbClr val="003366"/>
                </a:solidFill>
                <a:latin typeface="Arial MT"/>
                <a:cs typeface="Arial MT"/>
              </a:rPr>
              <a:t>A</a:t>
            </a:r>
            <a:r>
              <a:rPr spc="-15" dirty="0">
                <a:solidFill>
                  <a:srgbClr val="003366"/>
                </a:solidFill>
                <a:latin typeface="Arial MT"/>
                <a:cs typeface="Arial MT"/>
              </a:rPr>
              <a:t> </a:t>
            </a:r>
            <a:r>
              <a:rPr spc="-5" dirty="0">
                <a:solidFill>
                  <a:srgbClr val="003366"/>
                </a:solidFill>
                <a:latin typeface="Arial MT"/>
                <a:cs typeface="Arial MT"/>
              </a:rPr>
              <a:t>measure </a:t>
            </a:r>
            <a:r>
              <a:rPr spc="-10"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homogeneity</a:t>
            </a:r>
            <a:r>
              <a:rPr spc="-30" dirty="0">
                <a:solidFill>
                  <a:srgbClr val="003366"/>
                </a:solidFill>
                <a:latin typeface="Arial MT"/>
                <a:cs typeface="Arial MT"/>
              </a:rPr>
              <a:t> </a:t>
            </a:r>
            <a:r>
              <a:rPr spc="-10" dirty="0">
                <a:solidFill>
                  <a:srgbClr val="003366"/>
                </a:solidFill>
                <a:latin typeface="Arial MT"/>
                <a:cs typeface="Arial MT"/>
              </a:rPr>
              <a:t>of</a:t>
            </a:r>
            <a:r>
              <a:rPr spc="5" dirty="0">
                <a:solidFill>
                  <a:srgbClr val="003366"/>
                </a:solidFill>
                <a:latin typeface="Arial MT"/>
                <a:cs typeface="Arial MT"/>
              </a:rPr>
              <a:t> </a:t>
            </a:r>
            <a:r>
              <a:rPr spc="-5" dirty="0">
                <a:solidFill>
                  <a:srgbClr val="003366"/>
                </a:solidFill>
                <a:latin typeface="Arial MT"/>
                <a:cs typeface="Arial MT"/>
              </a:rPr>
              <a:t>the </a:t>
            </a:r>
            <a:r>
              <a:rPr dirty="0">
                <a:solidFill>
                  <a:srgbClr val="003366"/>
                </a:solidFill>
                <a:latin typeface="Arial MT"/>
                <a:cs typeface="Arial MT"/>
              </a:rPr>
              <a:t>set</a:t>
            </a:r>
            <a:r>
              <a:rPr spc="-10" dirty="0">
                <a:solidFill>
                  <a:srgbClr val="003366"/>
                </a:solidFill>
                <a:latin typeface="Arial MT"/>
                <a:cs typeface="Arial MT"/>
              </a:rPr>
              <a:t> </a:t>
            </a:r>
            <a:r>
              <a:rPr spc="-5"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examples</a:t>
            </a:r>
            <a:endParaRPr dirty="0">
              <a:latin typeface="Arial MT"/>
              <a:cs typeface="Arial MT"/>
            </a:endParaRPr>
          </a:p>
          <a:p>
            <a:pPr marL="12700" marR="5080">
              <a:spcBef>
                <a:spcPts val="439"/>
              </a:spcBef>
            </a:pPr>
            <a:r>
              <a:rPr spc="-5" dirty="0">
                <a:solidFill>
                  <a:srgbClr val="003366"/>
                </a:solidFill>
                <a:latin typeface="Arial MT"/>
                <a:cs typeface="Arial MT"/>
              </a:rPr>
              <a:t>If</a:t>
            </a:r>
            <a:r>
              <a:rPr spc="10" dirty="0">
                <a:solidFill>
                  <a:srgbClr val="003366"/>
                </a:solidFill>
                <a:latin typeface="Arial MT"/>
                <a:cs typeface="Arial MT"/>
              </a:rPr>
              <a:t> </a:t>
            </a:r>
            <a:r>
              <a:rPr spc="-5" dirty="0">
                <a:solidFill>
                  <a:srgbClr val="003366"/>
                </a:solidFill>
                <a:latin typeface="Arial MT"/>
                <a:cs typeface="Arial MT"/>
              </a:rPr>
              <a:t>the</a:t>
            </a:r>
            <a:r>
              <a:rPr dirty="0">
                <a:solidFill>
                  <a:srgbClr val="003366"/>
                </a:solidFill>
                <a:latin typeface="Arial MT"/>
                <a:cs typeface="Arial MT"/>
              </a:rPr>
              <a:t> </a:t>
            </a:r>
            <a:r>
              <a:rPr spc="-5" dirty="0">
                <a:solidFill>
                  <a:srgbClr val="003366"/>
                </a:solidFill>
                <a:latin typeface="Arial MT"/>
                <a:cs typeface="Arial MT"/>
              </a:rPr>
              <a:t>sample</a:t>
            </a:r>
            <a:r>
              <a:rPr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spc="-5" dirty="0">
                <a:solidFill>
                  <a:srgbClr val="003366"/>
                </a:solidFill>
                <a:latin typeface="Arial MT"/>
                <a:cs typeface="Arial MT"/>
              </a:rPr>
              <a:t>completely</a:t>
            </a:r>
            <a:r>
              <a:rPr spc="-20" dirty="0">
                <a:solidFill>
                  <a:srgbClr val="003366"/>
                </a:solidFill>
                <a:latin typeface="Arial MT"/>
                <a:cs typeface="Arial MT"/>
              </a:rPr>
              <a:t> </a:t>
            </a:r>
            <a:r>
              <a:rPr spc="-10" dirty="0">
                <a:solidFill>
                  <a:srgbClr val="003366"/>
                </a:solidFill>
                <a:latin typeface="Arial MT"/>
                <a:cs typeface="Arial MT"/>
              </a:rPr>
              <a:t>homogeneous</a:t>
            </a:r>
            <a:r>
              <a:rPr spc="5" dirty="0">
                <a:solidFill>
                  <a:srgbClr val="003366"/>
                </a:solidFill>
                <a:latin typeface="Arial MT"/>
                <a:cs typeface="Arial MT"/>
              </a:rPr>
              <a:t> </a:t>
            </a:r>
            <a:r>
              <a:rPr spc="-5" dirty="0">
                <a:solidFill>
                  <a:srgbClr val="003366"/>
                </a:solidFill>
                <a:latin typeface="Arial MT"/>
                <a:cs typeface="Arial MT"/>
              </a:rPr>
              <a:t>the</a:t>
            </a:r>
            <a:r>
              <a:rPr dirty="0">
                <a:solidFill>
                  <a:srgbClr val="003366"/>
                </a:solidFill>
                <a:latin typeface="Arial MT"/>
                <a:cs typeface="Arial MT"/>
              </a:rPr>
              <a:t> </a:t>
            </a:r>
            <a:r>
              <a:rPr spc="-5" dirty="0">
                <a:solidFill>
                  <a:srgbClr val="003366"/>
                </a:solidFill>
                <a:latin typeface="Arial MT"/>
                <a:cs typeface="Arial MT"/>
              </a:rPr>
              <a:t>entropy</a:t>
            </a:r>
            <a:r>
              <a:rPr spc="-15"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dirty="0">
                <a:solidFill>
                  <a:srgbClr val="003366"/>
                </a:solidFill>
                <a:latin typeface="Arial MT"/>
                <a:cs typeface="Arial MT"/>
              </a:rPr>
              <a:t>zero </a:t>
            </a:r>
            <a:r>
              <a:rPr spc="-10" dirty="0">
                <a:solidFill>
                  <a:srgbClr val="003366"/>
                </a:solidFill>
                <a:latin typeface="Arial MT"/>
                <a:cs typeface="Arial MT"/>
              </a:rPr>
              <a:t>and</a:t>
            </a:r>
            <a:r>
              <a:rPr spc="5" dirty="0">
                <a:solidFill>
                  <a:srgbClr val="003366"/>
                </a:solidFill>
                <a:latin typeface="Arial MT"/>
                <a:cs typeface="Arial MT"/>
              </a:rPr>
              <a:t> </a:t>
            </a:r>
            <a:r>
              <a:rPr spc="-5" dirty="0">
                <a:solidFill>
                  <a:srgbClr val="003366"/>
                </a:solidFill>
                <a:latin typeface="Arial MT"/>
                <a:cs typeface="Arial MT"/>
              </a:rPr>
              <a:t>if </a:t>
            </a:r>
            <a:r>
              <a:rPr spc="-484" dirty="0">
                <a:solidFill>
                  <a:srgbClr val="003366"/>
                </a:solidFill>
                <a:latin typeface="Arial MT"/>
                <a:cs typeface="Arial MT"/>
              </a:rPr>
              <a:t> </a:t>
            </a:r>
            <a:r>
              <a:rPr spc="-5" dirty="0">
                <a:solidFill>
                  <a:srgbClr val="003366"/>
                </a:solidFill>
                <a:latin typeface="Arial MT"/>
                <a:cs typeface="Arial MT"/>
              </a:rPr>
              <a:t>the sample</a:t>
            </a:r>
            <a:r>
              <a:rPr spc="5"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spc="-10" dirty="0">
                <a:solidFill>
                  <a:srgbClr val="003366"/>
                </a:solidFill>
                <a:latin typeface="Arial MT"/>
                <a:cs typeface="Arial MT"/>
              </a:rPr>
              <a:t>an</a:t>
            </a:r>
            <a:r>
              <a:rPr spc="-5" dirty="0">
                <a:solidFill>
                  <a:srgbClr val="003366"/>
                </a:solidFill>
                <a:latin typeface="Arial MT"/>
                <a:cs typeface="Arial MT"/>
              </a:rPr>
              <a:t> </a:t>
            </a:r>
            <a:r>
              <a:rPr spc="-10" dirty="0">
                <a:solidFill>
                  <a:srgbClr val="003366"/>
                </a:solidFill>
                <a:latin typeface="Arial MT"/>
                <a:cs typeface="Arial MT"/>
              </a:rPr>
              <a:t>equally</a:t>
            </a:r>
            <a:r>
              <a:rPr spc="-25" dirty="0">
                <a:solidFill>
                  <a:srgbClr val="003366"/>
                </a:solidFill>
                <a:latin typeface="Arial MT"/>
                <a:cs typeface="Arial MT"/>
              </a:rPr>
              <a:t> </a:t>
            </a:r>
            <a:r>
              <a:rPr spc="-10" dirty="0">
                <a:solidFill>
                  <a:srgbClr val="003366"/>
                </a:solidFill>
                <a:latin typeface="Arial MT"/>
                <a:cs typeface="Arial MT"/>
              </a:rPr>
              <a:t>divided</a:t>
            </a:r>
            <a:r>
              <a:rPr spc="-5" dirty="0">
                <a:solidFill>
                  <a:srgbClr val="003366"/>
                </a:solidFill>
                <a:latin typeface="Arial MT"/>
                <a:cs typeface="Arial MT"/>
              </a:rPr>
              <a:t> it</a:t>
            </a:r>
            <a:r>
              <a:rPr spc="5" dirty="0">
                <a:solidFill>
                  <a:srgbClr val="003366"/>
                </a:solidFill>
                <a:latin typeface="Arial MT"/>
                <a:cs typeface="Arial MT"/>
              </a:rPr>
              <a:t> </a:t>
            </a:r>
            <a:r>
              <a:rPr spc="-10" dirty="0">
                <a:solidFill>
                  <a:srgbClr val="003366"/>
                </a:solidFill>
                <a:latin typeface="Arial MT"/>
                <a:cs typeface="Arial MT"/>
              </a:rPr>
              <a:t>has</a:t>
            </a:r>
            <a:r>
              <a:rPr spc="5" dirty="0">
                <a:solidFill>
                  <a:srgbClr val="003366"/>
                </a:solidFill>
                <a:latin typeface="Arial MT"/>
                <a:cs typeface="Arial MT"/>
              </a:rPr>
              <a:t> </a:t>
            </a:r>
            <a:r>
              <a:rPr spc="-10" dirty="0">
                <a:solidFill>
                  <a:srgbClr val="003366"/>
                </a:solidFill>
                <a:latin typeface="Arial MT"/>
                <a:cs typeface="Arial MT"/>
              </a:rPr>
              <a:t>entropy</a:t>
            </a:r>
            <a:r>
              <a:rPr spc="-25" dirty="0">
                <a:solidFill>
                  <a:srgbClr val="003366"/>
                </a:solidFill>
                <a:latin typeface="Arial MT"/>
                <a:cs typeface="Arial MT"/>
              </a:rPr>
              <a:t> </a:t>
            </a:r>
            <a:r>
              <a:rPr spc="-5"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one</a:t>
            </a:r>
            <a:endParaRPr dirty="0">
              <a:latin typeface="Arial MT"/>
              <a:cs typeface="Arial MT"/>
            </a:endParaRPr>
          </a:p>
        </p:txBody>
      </p:sp>
      <p:sp>
        <p:nvSpPr>
          <p:cNvPr id="7" name="object 7"/>
          <p:cNvSpPr txBox="1"/>
          <p:nvPr/>
        </p:nvSpPr>
        <p:spPr>
          <a:xfrm>
            <a:off x="2440939" y="4086859"/>
            <a:ext cx="215900" cy="243656"/>
          </a:xfrm>
          <a:prstGeom prst="rect">
            <a:avLst/>
          </a:prstGeom>
        </p:spPr>
        <p:txBody>
          <a:bodyPr vert="horz" wrap="square" lIns="0" tIns="12700" rIns="0" bIns="0" rtlCol="0">
            <a:spAutoFit/>
          </a:bodyPr>
          <a:lstStyle/>
          <a:p>
            <a:pPr marL="12700">
              <a:spcBef>
                <a:spcPts val="100"/>
              </a:spcBef>
            </a:pPr>
            <a:r>
              <a:rPr sz="1500" spc="590" dirty="0">
                <a:solidFill>
                  <a:srgbClr val="003366"/>
                </a:solidFill>
                <a:latin typeface="Trebuchet MS"/>
                <a:cs typeface="Trebuchet MS"/>
              </a:rPr>
              <a:t>●</a:t>
            </a:r>
            <a:endParaRPr sz="1500">
              <a:latin typeface="Trebuchet MS"/>
              <a:cs typeface="Trebuchet MS"/>
            </a:endParaRPr>
          </a:p>
        </p:txBody>
      </p:sp>
      <p:sp>
        <p:nvSpPr>
          <p:cNvPr id="8" name="object 8"/>
          <p:cNvSpPr txBox="1"/>
          <p:nvPr/>
        </p:nvSpPr>
        <p:spPr>
          <a:xfrm>
            <a:off x="2783839" y="4067809"/>
            <a:ext cx="1903730" cy="330200"/>
          </a:xfrm>
          <a:prstGeom prst="rect">
            <a:avLst/>
          </a:prstGeom>
        </p:spPr>
        <p:txBody>
          <a:bodyPr vert="horz" wrap="square" lIns="0" tIns="12700" rIns="0" bIns="0" rtlCol="0">
            <a:spAutoFit/>
          </a:bodyPr>
          <a:lstStyle/>
          <a:p>
            <a:pPr marL="12700">
              <a:spcBef>
                <a:spcPts val="100"/>
              </a:spcBef>
            </a:pPr>
            <a:r>
              <a:rPr sz="2000" spc="-5" dirty="0">
                <a:solidFill>
                  <a:srgbClr val="003366"/>
                </a:solidFill>
                <a:latin typeface="Arial MT"/>
                <a:cs typeface="Arial MT"/>
              </a:rPr>
              <a:t>Information</a:t>
            </a:r>
            <a:r>
              <a:rPr sz="2000" spc="-60" dirty="0">
                <a:solidFill>
                  <a:srgbClr val="003366"/>
                </a:solidFill>
                <a:latin typeface="Arial MT"/>
                <a:cs typeface="Arial MT"/>
              </a:rPr>
              <a:t> </a:t>
            </a:r>
            <a:r>
              <a:rPr sz="2000" dirty="0">
                <a:solidFill>
                  <a:srgbClr val="003366"/>
                </a:solidFill>
                <a:latin typeface="Arial MT"/>
                <a:cs typeface="Arial MT"/>
              </a:rPr>
              <a:t>Gain</a:t>
            </a:r>
            <a:endParaRPr sz="2000" dirty="0">
              <a:latin typeface="Arial MT"/>
              <a:cs typeface="Arial MT"/>
            </a:endParaRPr>
          </a:p>
        </p:txBody>
      </p:sp>
      <p:sp>
        <p:nvSpPr>
          <p:cNvPr id="9" name="object 9"/>
          <p:cNvSpPr txBox="1"/>
          <p:nvPr/>
        </p:nvSpPr>
        <p:spPr>
          <a:xfrm>
            <a:off x="2898139" y="4453891"/>
            <a:ext cx="82550" cy="220573"/>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p:txBody>
      </p:sp>
      <p:sp>
        <p:nvSpPr>
          <p:cNvPr id="10" name="object 10"/>
          <p:cNvSpPr txBox="1"/>
          <p:nvPr/>
        </p:nvSpPr>
        <p:spPr>
          <a:xfrm>
            <a:off x="2898139" y="5059680"/>
            <a:ext cx="82550" cy="220573"/>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p:txBody>
      </p:sp>
      <p:sp>
        <p:nvSpPr>
          <p:cNvPr id="11" name="object 11"/>
          <p:cNvSpPr txBox="1"/>
          <p:nvPr/>
        </p:nvSpPr>
        <p:spPr>
          <a:xfrm>
            <a:off x="3183890" y="4429759"/>
            <a:ext cx="6555105" cy="1179830"/>
          </a:xfrm>
          <a:prstGeom prst="rect">
            <a:avLst/>
          </a:prstGeom>
        </p:spPr>
        <p:txBody>
          <a:bodyPr vert="horz" wrap="square" lIns="0" tIns="12700" rIns="0" bIns="0" rtlCol="0">
            <a:spAutoFit/>
          </a:bodyPr>
          <a:lstStyle/>
          <a:p>
            <a:pPr marL="12700" marR="668020">
              <a:spcBef>
                <a:spcPts val="100"/>
              </a:spcBef>
            </a:pPr>
            <a:r>
              <a:rPr spc="-10" dirty="0">
                <a:solidFill>
                  <a:srgbClr val="003366"/>
                </a:solidFill>
                <a:latin typeface="Arial MT"/>
                <a:cs typeface="Arial MT"/>
              </a:rPr>
              <a:t>Measures</a:t>
            </a:r>
            <a:r>
              <a:rPr spc="-5" dirty="0">
                <a:solidFill>
                  <a:srgbClr val="003366"/>
                </a:solidFill>
                <a:latin typeface="Arial MT"/>
                <a:cs typeface="Arial MT"/>
              </a:rPr>
              <a:t> </a:t>
            </a:r>
            <a:r>
              <a:rPr spc="-10" dirty="0">
                <a:solidFill>
                  <a:srgbClr val="003366"/>
                </a:solidFill>
                <a:latin typeface="Arial MT"/>
                <a:cs typeface="Arial MT"/>
              </a:rPr>
              <a:t>how</a:t>
            </a:r>
            <a:r>
              <a:rPr spc="-30" dirty="0">
                <a:solidFill>
                  <a:srgbClr val="003366"/>
                </a:solidFill>
                <a:latin typeface="Arial MT"/>
                <a:cs typeface="Arial MT"/>
              </a:rPr>
              <a:t> </a:t>
            </a:r>
            <a:r>
              <a:rPr spc="-15" dirty="0">
                <a:solidFill>
                  <a:srgbClr val="003366"/>
                </a:solidFill>
                <a:latin typeface="Arial MT"/>
                <a:cs typeface="Arial MT"/>
              </a:rPr>
              <a:t>well</a:t>
            </a:r>
            <a:r>
              <a:rPr spc="-5" dirty="0">
                <a:solidFill>
                  <a:srgbClr val="003366"/>
                </a:solidFill>
                <a:latin typeface="Arial MT"/>
                <a:cs typeface="Arial MT"/>
              </a:rPr>
              <a:t> </a:t>
            </a:r>
            <a:r>
              <a:rPr dirty="0">
                <a:solidFill>
                  <a:srgbClr val="003366"/>
                </a:solidFill>
                <a:latin typeface="Arial MT"/>
                <a:cs typeface="Arial MT"/>
              </a:rPr>
              <a:t>a </a:t>
            </a:r>
            <a:r>
              <a:rPr spc="-10" dirty="0">
                <a:solidFill>
                  <a:srgbClr val="003366"/>
                </a:solidFill>
                <a:latin typeface="Arial MT"/>
                <a:cs typeface="Arial MT"/>
              </a:rPr>
              <a:t>given</a:t>
            </a:r>
            <a:r>
              <a:rPr spc="-5" dirty="0">
                <a:solidFill>
                  <a:srgbClr val="003366"/>
                </a:solidFill>
                <a:latin typeface="Arial MT"/>
                <a:cs typeface="Arial MT"/>
              </a:rPr>
              <a:t> </a:t>
            </a:r>
            <a:r>
              <a:rPr spc="-10" dirty="0">
                <a:solidFill>
                  <a:srgbClr val="003366"/>
                </a:solidFill>
                <a:latin typeface="Arial MT"/>
                <a:cs typeface="Arial MT"/>
              </a:rPr>
              <a:t>attribute</a:t>
            </a:r>
            <a:r>
              <a:rPr dirty="0">
                <a:solidFill>
                  <a:srgbClr val="003366"/>
                </a:solidFill>
                <a:latin typeface="Arial MT"/>
                <a:cs typeface="Arial MT"/>
              </a:rPr>
              <a:t> </a:t>
            </a:r>
            <a:r>
              <a:rPr spc="-5" dirty="0">
                <a:solidFill>
                  <a:srgbClr val="003366"/>
                </a:solidFill>
                <a:latin typeface="Arial MT"/>
                <a:cs typeface="Arial MT"/>
              </a:rPr>
              <a:t>separates</a:t>
            </a:r>
            <a:r>
              <a:rPr dirty="0">
                <a:solidFill>
                  <a:srgbClr val="003366"/>
                </a:solidFill>
                <a:latin typeface="Arial MT"/>
                <a:cs typeface="Arial MT"/>
              </a:rPr>
              <a:t> </a:t>
            </a:r>
            <a:r>
              <a:rPr spc="-5" dirty="0">
                <a:solidFill>
                  <a:srgbClr val="003366"/>
                </a:solidFill>
                <a:latin typeface="Arial MT"/>
                <a:cs typeface="Arial MT"/>
              </a:rPr>
              <a:t>the </a:t>
            </a:r>
            <a:r>
              <a:rPr spc="-10" dirty="0">
                <a:solidFill>
                  <a:srgbClr val="003366"/>
                </a:solidFill>
                <a:latin typeface="Arial MT"/>
                <a:cs typeface="Arial MT"/>
              </a:rPr>
              <a:t>training </a:t>
            </a:r>
            <a:r>
              <a:rPr spc="-484" dirty="0">
                <a:solidFill>
                  <a:srgbClr val="003366"/>
                </a:solidFill>
                <a:latin typeface="Arial MT"/>
                <a:cs typeface="Arial MT"/>
              </a:rPr>
              <a:t> </a:t>
            </a:r>
            <a:r>
              <a:rPr spc="-10" dirty="0">
                <a:solidFill>
                  <a:srgbClr val="003366"/>
                </a:solidFill>
                <a:latin typeface="Arial MT"/>
                <a:cs typeface="Arial MT"/>
              </a:rPr>
              <a:t>examples</a:t>
            </a:r>
            <a:r>
              <a:rPr spc="-5" dirty="0">
                <a:solidFill>
                  <a:srgbClr val="003366"/>
                </a:solidFill>
                <a:latin typeface="Arial MT"/>
                <a:cs typeface="Arial MT"/>
              </a:rPr>
              <a:t> </a:t>
            </a:r>
            <a:r>
              <a:rPr spc="-10" dirty="0">
                <a:solidFill>
                  <a:srgbClr val="003366"/>
                </a:solidFill>
                <a:latin typeface="Arial MT"/>
                <a:cs typeface="Arial MT"/>
              </a:rPr>
              <a:t>according</a:t>
            </a:r>
            <a:r>
              <a:rPr spc="-5" dirty="0">
                <a:solidFill>
                  <a:srgbClr val="003366"/>
                </a:solidFill>
                <a:latin typeface="Arial MT"/>
                <a:cs typeface="Arial MT"/>
              </a:rPr>
              <a:t> to their</a:t>
            </a:r>
            <a:r>
              <a:rPr spc="5" dirty="0">
                <a:solidFill>
                  <a:srgbClr val="003366"/>
                </a:solidFill>
                <a:latin typeface="Arial MT"/>
                <a:cs typeface="Arial MT"/>
              </a:rPr>
              <a:t> </a:t>
            </a:r>
            <a:r>
              <a:rPr spc="-10" dirty="0">
                <a:solidFill>
                  <a:srgbClr val="003366"/>
                </a:solidFill>
                <a:latin typeface="Arial MT"/>
                <a:cs typeface="Arial MT"/>
              </a:rPr>
              <a:t>target</a:t>
            </a:r>
            <a:r>
              <a:rPr spc="5" dirty="0">
                <a:solidFill>
                  <a:srgbClr val="003366"/>
                </a:solidFill>
                <a:latin typeface="Arial MT"/>
                <a:cs typeface="Arial MT"/>
              </a:rPr>
              <a:t> </a:t>
            </a:r>
            <a:r>
              <a:rPr spc="-5" dirty="0">
                <a:solidFill>
                  <a:srgbClr val="003366"/>
                </a:solidFill>
                <a:latin typeface="Arial MT"/>
                <a:cs typeface="Arial MT"/>
              </a:rPr>
              <a:t>classification</a:t>
            </a:r>
            <a:endParaRPr>
              <a:latin typeface="Arial MT"/>
              <a:cs typeface="Arial MT"/>
            </a:endParaRPr>
          </a:p>
          <a:p>
            <a:pPr marL="12700" marR="5080">
              <a:spcBef>
                <a:spcPts val="450"/>
              </a:spcBef>
            </a:pPr>
            <a:r>
              <a:rPr spc="-5" dirty="0">
                <a:solidFill>
                  <a:srgbClr val="003366"/>
                </a:solidFill>
                <a:latin typeface="Arial MT"/>
                <a:cs typeface="Arial MT"/>
              </a:rPr>
              <a:t>This</a:t>
            </a:r>
            <a:r>
              <a:rPr dirty="0">
                <a:solidFill>
                  <a:srgbClr val="003366"/>
                </a:solidFill>
                <a:latin typeface="Arial MT"/>
                <a:cs typeface="Arial MT"/>
              </a:rPr>
              <a:t> </a:t>
            </a:r>
            <a:r>
              <a:rPr spc="-5" dirty="0">
                <a:solidFill>
                  <a:srgbClr val="003366"/>
                </a:solidFill>
                <a:latin typeface="Arial MT"/>
                <a:cs typeface="Arial MT"/>
              </a:rPr>
              <a:t>measure</a:t>
            </a:r>
            <a:r>
              <a:rPr dirty="0">
                <a:solidFill>
                  <a:srgbClr val="003366"/>
                </a:solidFill>
                <a:latin typeface="Arial MT"/>
                <a:cs typeface="Arial MT"/>
              </a:rPr>
              <a:t> </a:t>
            </a:r>
            <a:r>
              <a:rPr spc="-5" dirty="0">
                <a:solidFill>
                  <a:srgbClr val="003366"/>
                </a:solidFill>
                <a:latin typeface="Arial MT"/>
                <a:cs typeface="Arial MT"/>
              </a:rPr>
              <a:t>is</a:t>
            </a:r>
            <a:r>
              <a:rPr spc="10" dirty="0">
                <a:solidFill>
                  <a:srgbClr val="003366"/>
                </a:solidFill>
                <a:latin typeface="Arial MT"/>
                <a:cs typeface="Arial MT"/>
              </a:rPr>
              <a:t> </a:t>
            </a:r>
            <a:r>
              <a:rPr spc="-5" dirty="0">
                <a:solidFill>
                  <a:srgbClr val="003366"/>
                </a:solidFill>
                <a:latin typeface="Arial MT"/>
                <a:cs typeface="Arial MT"/>
              </a:rPr>
              <a:t>used</a:t>
            </a:r>
            <a:r>
              <a:rPr spc="5" dirty="0">
                <a:solidFill>
                  <a:srgbClr val="003366"/>
                </a:solidFill>
                <a:latin typeface="Arial MT"/>
                <a:cs typeface="Arial MT"/>
              </a:rPr>
              <a:t> </a:t>
            </a:r>
            <a:r>
              <a:rPr spc="-5" dirty="0">
                <a:solidFill>
                  <a:srgbClr val="003366"/>
                </a:solidFill>
                <a:latin typeface="Arial MT"/>
                <a:cs typeface="Arial MT"/>
              </a:rPr>
              <a:t>to</a:t>
            </a:r>
            <a:r>
              <a:rPr dirty="0">
                <a:solidFill>
                  <a:srgbClr val="003366"/>
                </a:solidFill>
                <a:latin typeface="Arial MT"/>
                <a:cs typeface="Arial MT"/>
              </a:rPr>
              <a:t> </a:t>
            </a:r>
            <a:r>
              <a:rPr spc="-5" dirty="0">
                <a:solidFill>
                  <a:srgbClr val="003366"/>
                </a:solidFill>
                <a:latin typeface="Arial MT"/>
                <a:cs typeface="Arial MT"/>
              </a:rPr>
              <a:t>select</a:t>
            </a:r>
            <a:r>
              <a:rPr spc="10" dirty="0">
                <a:solidFill>
                  <a:srgbClr val="003366"/>
                </a:solidFill>
                <a:latin typeface="Arial MT"/>
                <a:cs typeface="Arial MT"/>
              </a:rPr>
              <a:t> </a:t>
            </a:r>
            <a:r>
              <a:rPr spc="-10" dirty="0">
                <a:solidFill>
                  <a:srgbClr val="003366"/>
                </a:solidFill>
                <a:latin typeface="Arial MT"/>
                <a:cs typeface="Arial MT"/>
              </a:rPr>
              <a:t>among</a:t>
            </a:r>
            <a:r>
              <a:rPr dirty="0">
                <a:solidFill>
                  <a:srgbClr val="003366"/>
                </a:solidFill>
                <a:latin typeface="Arial MT"/>
                <a:cs typeface="Arial MT"/>
              </a:rPr>
              <a:t> </a:t>
            </a:r>
            <a:r>
              <a:rPr spc="-5" dirty="0">
                <a:solidFill>
                  <a:srgbClr val="003366"/>
                </a:solidFill>
                <a:latin typeface="Arial MT"/>
                <a:cs typeface="Arial MT"/>
              </a:rPr>
              <a:t>the</a:t>
            </a:r>
            <a:r>
              <a:rPr spc="5" dirty="0">
                <a:solidFill>
                  <a:srgbClr val="003366"/>
                </a:solidFill>
                <a:latin typeface="Arial MT"/>
                <a:cs typeface="Arial MT"/>
              </a:rPr>
              <a:t> </a:t>
            </a:r>
            <a:r>
              <a:rPr spc="-10" dirty="0">
                <a:solidFill>
                  <a:srgbClr val="003366"/>
                </a:solidFill>
                <a:latin typeface="Arial MT"/>
                <a:cs typeface="Arial MT"/>
              </a:rPr>
              <a:t>candidate</a:t>
            </a:r>
            <a:r>
              <a:rPr dirty="0">
                <a:solidFill>
                  <a:srgbClr val="003366"/>
                </a:solidFill>
                <a:latin typeface="Arial MT"/>
                <a:cs typeface="Arial MT"/>
              </a:rPr>
              <a:t> </a:t>
            </a:r>
            <a:r>
              <a:rPr spc="-10" dirty="0">
                <a:solidFill>
                  <a:srgbClr val="003366"/>
                </a:solidFill>
                <a:latin typeface="Arial MT"/>
                <a:cs typeface="Arial MT"/>
              </a:rPr>
              <a:t>attributes</a:t>
            </a:r>
            <a:r>
              <a:rPr dirty="0">
                <a:solidFill>
                  <a:srgbClr val="003366"/>
                </a:solidFill>
                <a:latin typeface="Arial MT"/>
                <a:cs typeface="Arial MT"/>
              </a:rPr>
              <a:t> </a:t>
            </a:r>
            <a:r>
              <a:rPr spc="-5" dirty="0">
                <a:solidFill>
                  <a:srgbClr val="003366"/>
                </a:solidFill>
                <a:latin typeface="Arial MT"/>
                <a:cs typeface="Arial MT"/>
              </a:rPr>
              <a:t>at </a:t>
            </a:r>
            <a:r>
              <a:rPr spc="-484" dirty="0">
                <a:solidFill>
                  <a:srgbClr val="003366"/>
                </a:solidFill>
                <a:latin typeface="Arial MT"/>
                <a:cs typeface="Arial MT"/>
              </a:rPr>
              <a:t> </a:t>
            </a:r>
            <a:r>
              <a:rPr spc="-10" dirty="0">
                <a:solidFill>
                  <a:srgbClr val="003366"/>
                </a:solidFill>
                <a:latin typeface="Arial MT"/>
                <a:cs typeface="Arial MT"/>
              </a:rPr>
              <a:t>each </a:t>
            </a:r>
            <a:r>
              <a:rPr dirty="0">
                <a:solidFill>
                  <a:srgbClr val="003366"/>
                </a:solidFill>
                <a:latin typeface="Arial MT"/>
                <a:cs typeface="Arial MT"/>
              </a:rPr>
              <a:t>step</a:t>
            </a:r>
            <a:r>
              <a:rPr spc="-5" dirty="0">
                <a:solidFill>
                  <a:srgbClr val="003366"/>
                </a:solidFill>
                <a:latin typeface="Arial MT"/>
                <a:cs typeface="Arial MT"/>
              </a:rPr>
              <a:t> </a:t>
            </a:r>
            <a:r>
              <a:rPr spc="-15" dirty="0">
                <a:solidFill>
                  <a:srgbClr val="003366"/>
                </a:solidFill>
                <a:latin typeface="Arial MT"/>
                <a:cs typeface="Arial MT"/>
              </a:rPr>
              <a:t>while</a:t>
            </a:r>
            <a:r>
              <a:rPr spc="-5" dirty="0">
                <a:solidFill>
                  <a:srgbClr val="003366"/>
                </a:solidFill>
                <a:latin typeface="Arial MT"/>
                <a:cs typeface="Arial MT"/>
              </a:rPr>
              <a:t> </a:t>
            </a:r>
            <a:r>
              <a:rPr spc="-10" dirty="0">
                <a:solidFill>
                  <a:srgbClr val="003366"/>
                </a:solidFill>
                <a:latin typeface="Arial MT"/>
                <a:cs typeface="Arial MT"/>
              </a:rPr>
              <a:t>growing</a:t>
            </a:r>
            <a:r>
              <a:rPr spc="-5" dirty="0">
                <a:solidFill>
                  <a:srgbClr val="003366"/>
                </a:solidFill>
                <a:latin typeface="Arial MT"/>
                <a:cs typeface="Arial MT"/>
              </a:rPr>
              <a:t> the</a:t>
            </a:r>
            <a:r>
              <a:rPr spc="-10" dirty="0">
                <a:solidFill>
                  <a:srgbClr val="003366"/>
                </a:solidFill>
                <a:latin typeface="Arial MT"/>
                <a:cs typeface="Arial MT"/>
              </a:rPr>
              <a:t> </a:t>
            </a:r>
            <a:r>
              <a:rPr spc="-5" dirty="0">
                <a:solidFill>
                  <a:srgbClr val="003366"/>
                </a:solidFill>
                <a:latin typeface="Arial MT"/>
                <a:cs typeface="Arial MT"/>
              </a:rPr>
              <a:t>tree</a:t>
            </a:r>
            <a:endParaRPr>
              <a:latin typeface="Arial MT"/>
              <a:cs typeface="Arial MT"/>
            </a:endParaRPr>
          </a:p>
        </p:txBody>
      </p:sp>
      <p:sp>
        <p:nvSpPr>
          <p:cNvPr id="13" name="Rectangle 12">
            <a:extLst>
              <a:ext uri="{FF2B5EF4-FFF2-40B4-BE49-F238E27FC236}">
                <a16:creationId xmlns:a16="http://schemas.microsoft.com/office/drawing/2014/main" id="{8B6E2B52-A9B8-4FD4-AD07-DE035E11ABA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9272387-C252-46FE-B0C2-0FB26F553689}"/>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540" y="115277"/>
            <a:ext cx="367474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65" dirty="0">
                <a:latin typeface="+mj-lt"/>
                <a:cs typeface="Arial"/>
              </a:rPr>
              <a:t> </a:t>
            </a:r>
            <a:r>
              <a:rPr sz="3600" b="1" spc="-5" dirty="0">
                <a:latin typeface="+mj-lt"/>
                <a:cs typeface="Arial"/>
              </a:rPr>
              <a:t>Gain</a:t>
            </a:r>
            <a:endParaRPr sz="3600" b="1" dirty="0">
              <a:latin typeface="+mj-lt"/>
              <a:cs typeface="Arial"/>
            </a:endParaRPr>
          </a:p>
        </p:txBody>
      </p:sp>
      <p:sp>
        <p:nvSpPr>
          <p:cNvPr id="3" name="object 3"/>
          <p:cNvSpPr txBox="1"/>
          <p:nvPr/>
        </p:nvSpPr>
        <p:spPr>
          <a:xfrm>
            <a:off x="2440939" y="1518036"/>
            <a:ext cx="5238750" cy="391160"/>
          </a:xfrm>
          <a:prstGeom prst="rect">
            <a:avLst/>
          </a:prstGeom>
        </p:spPr>
        <p:txBody>
          <a:bodyPr vert="horz" wrap="square" lIns="0" tIns="12700" rIns="0" bIns="0" rtlCol="0">
            <a:spAutoFit/>
          </a:bodyPr>
          <a:lstStyle/>
          <a:p>
            <a:pPr marL="12700">
              <a:spcBef>
                <a:spcPts val="100"/>
              </a:spcBef>
            </a:pPr>
            <a:r>
              <a:rPr sz="2400" spc="-5" dirty="0">
                <a:solidFill>
                  <a:srgbClr val="003366"/>
                </a:solidFill>
                <a:latin typeface="Arial MT"/>
                <a:cs typeface="Arial MT"/>
              </a:rPr>
              <a:t>Step</a:t>
            </a:r>
            <a:r>
              <a:rPr sz="2400" spc="-20" dirty="0">
                <a:solidFill>
                  <a:srgbClr val="003366"/>
                </a:solidFill>
                <a:latin typeface="Arial MT"/>
                <a:cs typeface="Arial MT"/>
              </a:rPr>
              <a:t> </a:t>
            </a:r>
            <a:r>
              <a:rPr sz="2400" dirty="0">
                <a:solidFill>
                  <a:srgbClr val="003366"/>
                </a:solidFill>
                <a:latin typeface="Arial MT"/>
                <a:cs typeface="Arial MT"/>
              </a:rPr>
              <a:t>1</a:t>
            </a:r>
            <a:r>
              <a:rPr sz="2400" spc="-10" dirty="0">
                <a:solidFill>
                  <a:srgbClr val="003366"/>
                </a:solidFill>
                <a:latin typeface="Arial MT"/>
                <a:cs typeface="Arial MT"/>
              </a:rPr>
              <a:t> </a:t>
            </a:r>
            <a:r>
              <a:rPr sz="2400" dirty="0">
                <a:solidFill>
                  <a:srgbClr val="003366"/>
                </a:solidFill>
                <a:latin typeface="Arial MT"/>
                <a:cs typeface="Arial MT"/>
              </a:rPr>
              <a:t>:</a:t>
            </a:r>
            <a:r>
              <a:rPr sz="2400" spc="-10" dirty="0">
                <a:solidFill>
                  <a:srgbClr val="003366"/>
                </a:solidFill>
                <a:latin typeface="Arial MT"/>
                <a:cs typeface="Arial MT"/>
              </a:rPr>
              <a:t> </a:t>
            </a:r>
            <a:r>
              <a:rPr sz="2400" spc="-5" dirty="0">
                <a:solidFill>
                  <a:srgbClr val="003366"/>
                </a:solidFill>
                <a:latin typeface="Arial MT"/>
                <a:cs typeface="Arial MT"/>
              </a:rPr>
              <a:t>Calculate</a:t>
            </a:r>
            <a:r>
              <a:rPr sz="2400" spc="-10" dirty="0">
                <a:solidFill>
                  <a:srgbClr val="003366"/>
                </a:solidFill>
                <a:latin typeface="Arial MT"/>
                <a:cs typeface="Arial MT"/>
              </a:rPr>
              <a:t> </a:t>
            </a:r>
            <a:r>
              <a:rPr sz="2400" spc="-5" dirty="0">
                <a:solidFill>
                  <a:srgbClr val="003366"/>
                </a:solidFill>
                <a:latin typeface="Arial MT"/>
                <a:cs typeface="Arial MT"/>
              </a:rPr>
              <a:t>entropy</a:t>
            </a:r>
            <a:r>
              <a:rPr sz="2400" spc="-10" dirty="0">
                <a:solidFill>
                  <a:srgbClr val="003366"/>
                </a:solidFill>
                <a:latin typeface="Arial MT"/>
                <a:cs typeface="Arial MT"/>
              </a:rPr>
              <a:t> </a:t>
            </a:r>
            <a:r>
              <a:rPr sz="2400" dirty="0">
                <a:solidFill>
                  <a:srgbClr val="003366"/>
                </a:solidFill>
                <a:latin typeface="Arial MT"/>
                <a:cs typeface="Arial MT"/>
              </a:rPr>
              <a:t>of</a:t>
            </a:r>
            <a:r>
              <a:rPr sz="2400" spc="-15" dirty="0">
                <a:solidFill>
                  <a:srgbClr val="003366"/>
                </a:solidFill>
                <a:latin typeface="Arial MT"/>
                <a:cs typeface="Arial MT"/>
              </a:rPr>
              <a:t> </a:t>
            </a:r>
            <a:r>
              <a:rPr sz="2400" spc="-5" dirty="0">
                <a:solidFill>
                  <a:srgbClr val="003366"/>
                </a:solidFill>
                <a:latin typeface="Arial MT"/>
                <a:cs typeface="Arial MT"/>
              </a:rPr>
              <a:t>the</a:t>
            </a:r>
            <a:r>
              <a:rPr sz="2400" spc="-10" dirty="0">
                <a:solidFill>
                  <a:srgbClr val="003366"/>
                </a:solidFill>
                <a:latin typeface="Arial MT"/>
                <a:cs typeface="Arial MT"/>
              </a:rPr>
              <a:t> </a:t>
            </a:r>
            <a:r>
              <a:rPr sz="2400" spc="-5" dirty="0">
                <a:solidFill>
                  <a:srgbClr val="003366"/>
                </a:solidFill>
                <a:latin typeface="Arial MT"/>
                <a:cs typeface="Arial MT"/>
              </a:rPr>
              <a:t>target</a:t>
            </a:r>
            <a:endParaRPr sz="2400" dirty="0">
              <a:latin typeface="Arial MT"/>
              <a:cs typeface="Arial MT"/>
            </a:endParaRPr>
          </a:p>
        </p:txBody>
      </p:sp>
      <p:pic>
        <p:nvPicPr>
          <p:cNvPr id="4" name="object 4"/>
          <p:cNvPicPr/>
          <p:nvPr/>
        </p:nvPicPr>
        <p:blipFill>
          <a:blip r:embed="rId2" cstate="print"/>
          <a:stretch>
            <a:fillRect/>
          </a:stretch>
        </p:blipFill>
        <p:spPr>
          <a:xfrm>
            <a:off x="3252025" y="2217584"/>
            <a:ext cx="6548178" cy="3784600"/>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22</a:t>
            </a:fld>
            <a:endParaRPr dirty="0"/>
          </a:p>
        </p:txBody>
      </p:sp>
      <p:sp>
        <p:nvSpPr>
          <p:cNvPr id="6" name="Rectangle 5">
            <a:extLst>
              <a:ext uri="{FF2B5EF4-FFF2-40B4-BE49-F238E27FC236}">
                <a16:creationId xmlns:a16="http://schemas.microsoft.com/office/drawing/2014/main" id="{445A46B1-CBBA-454E-8940-DB3A41FE171C}"/>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2E5C11F-571A-4945-842E-F8AD2D00AF91}"/>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594" y="231637"/>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324100" y="1043570"/>
            <a:ext cx="684784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a:t>
            </a:r>
            <a:r>
              <a:rPr sz="2800" dirty="0">
                <a:solidFill>
                  <a:srgbClr val="003366"/>
                </a:solidFill>
                <a:latin typeface="Arial MT"/>
                <a:cs typeface="Arial MT"/>
              </a:rPr>
              <a:t>2 : </a:t>
            </a:r>
            <a:r>
              <a:rPr sz="2800" spc="-5" dirty="0">
                <a:solidFill>
                  <a:srgbClr val="003366"/>
                </a:solidFill>
                <a:latin typeface="Arial MT"/>
                <a:cs typeface="Arial MT"/>
              </a:rPr>
              <a:t>Calculate</a:t>
            </a:r>
            <a:r>
              <a:rPr sz="2800" dirty="0">
                <a:solidFill>
                  <a:srgbClr val="003366"/>
                </a:solidFill>
                <a:latin typeface="Arial MT"/>
                <a:cs typeface="Arial MT"/>
              </a:rPr>
              <a:t> </a:t>
            </a:r>
            <a:r>
              <a:rPr sz="2800" spc="-5" dirty="0">
                <a:solidFill>
                  <a:srgbClr val="003366"/>
                </a:solidFill>
                <a:latin typeface="Arial MT"/>
                <a:cs typeface="Arial MT"/>
              </a:rPr>
              <a:t>information gain</a:t>
            </a:r>
            <a:r>
              <a:rPr sz="2800" dirty="0">
                <a:solidFill>
                  <a:srgbClr val="003366"/>
                </a:solidFill>
                <a:latin typeface="Arial MT"/>
                <a:cs typeface="Arial MT"/>
              </a:rPr>
              <a:t> </a:t>
            </a:r>
            <a:r>
              <a:rPr sz="2800" spc="-5" dirty="0">
                <a:solidFill>
                  <a:srgbClr val="003366"/>
                </a:solidFill>
                <a:latin typeface="Arial MT"/>
                <a:cs typeface="Arial MT"/>
              </a:rPr>
              <a:t>for each </a:t>
            </a:r>
            <a:r>
              <a:rPr sz="2800" spc="-760" dirty="0">
                <a:solidFill>
                  <a:srgbClr val="003366"/>
                </a:solidFill>
                <a:latin typeface="Arial MT"/>
                <a:cs typeface="Arial MT"/>
              </a:rPr>
              <a:t> </a:t>
            </a:r>
            <a:r>
              <a:rPr sz="2800" spc="-5" dirty="0">
                <a:solidFill>
                  <a:srgbClr val="003366"/>
                </a:solidFill>
                <a:latin typeface="Arial MT"/>
                <a:cs typeface="Arial MT"/>
              </a:rPr>
              <a:t>attribute</a:t>
            </a:r>
            <a:endParaRPr sz="2800" dirty="0">
              <a:latin typeface="Arial MT"/>
              <a:cs typeface="Arial MT"/>
            </a:endParaRPr>
          </a:p>
        </p:txBody>
      </p:sp>
      <p:pic>
        <p:nvPicPr>
          <p:cNvPr id="4" name="object 4"/>
          <p:cNvPicPr/>
          <p:nvPr/>
        </p:nvPicPr>
        <p:blipFill>
          <a:blip r:embed="rId2" cstate="print"/>
          <a:stretch>
            <a:fillRect/>
          </a:stretch>
        </p:blipFill>
        <p:spPr>
          <a:xfrm>
            <a:off x="920059" y="2249755"/>
            <a:ext cx="5549265" cy="3564675"/>
          </a:xfrm>
          <a:prstGeom prst="rect">
            <a:avLst/>
          </a:prstGeom>
        </p:spPr>
      </p:pic>
      <p:pic>
        <p:nvPicPr>
          <p:cNvPr id="5" name="object 5"/>
          <p:cNvPicPr/>
          <p:nvPr/>
        </p:nvPicPr>
        <p:blipFill>
          <a:blip r:embed="rId3" cstate="print"/>
          <a:stretch>
            <a:fillRect/>
          </a:stretch>
        </p:blipFill>
        <p:spPr>
          <a:xfrm>
            <a:off x="7031710" y="2249755"/>
            <a:ext cx="4577194" cy="3564674"/>
          </a:xfrm>
          <a:prstGeom prst="rect">
            <a:avLst/>
          </a:prstGeom>
        </p:spPr>
      </p:pic>
      <p:sp>
        <p:nvSpPr>
          <p:cNvPr id="6" name="object 6"/>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23</a:t>
            </a:fld>
            <a:endParaRPr dirty="0"/>
          </a:p>
        </p:txBody>
      </p:sp>
      <p:sp>
        <p:nvSpPr>
          <p:cNvPr id="7" name="Rectangle 6">
            <a:extLst>
              <a:ext uri="{FF2B5EF4-FFF2-40B4-BE49-F238E27FC236}">
                <a16:creationId xmlns:a16="http://schemas.microsoft.com/office/drawing/2014/main" id="{F411C5B3-62DF-40C9-9163-B9B11BE9B76E}"/>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D4A7F6-97B6-45F1-8826-705BF986DC9D}"/>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766" y="314960"/>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348174" y="1322070"/>
            <a:ext cx="634873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3: Choose attribute with the largest </a:t>
            </a:r>
            <a:r>
              <a:rPr sz="2800" spc="-765" dirty="0">
                <a:solidFill>
                  <a:srgbClr val="003366"/>
                </a:solidFill>
                <a:latin typeface="Arial MT"/>
                <a:cs typeface="Arial MT"/>
              </a:rPr>
              <a:t> </a:t>
            </a:r>
            <a:r>
              <a:rPr sz="2800" spc="-5" dirty="0">
                <a:solidFill>
                  <a:srgbClr val="003366"/>
                </a:solidFill>
                <a:latin typeface="Arial MT"/>
                <a:cs typeface="Arial MT"/>
              </a:rPr>
              <a:t>information</a:t>
            </a:r>
            <a:r>
              <a:rPr sz="2800" spc="-15" dirty="0">
                <a:solidFill>
                  <a:srgbClr val="003366"/>
                </a:solidFill>
                <a:latin typeface="Arial MT"/>
                <a:cs typeface="Arial MT"/>
              </a:rPr>
              <a:t> </a:t>
            </a:r>
            <a:r>
              <a:rPr sz="2800" dirty="0">
                <a:solidFill>
                  <a:srgbClr val="003366"/>
                </a:solidFill>
                <a:latin typeface="Arial MT"/>
                <a:cs typeface="Arial MT"/>
              </a:rPr>
              <a:t>gain</a:t>
            </a:r>
            <a:r>
              <a:rPr sz="2800" spc="-5" dirty="0">
                <a:solidFill>
                  <a:srgbClr val="003366"/>
                </a:solidFill>
                <a:latin typeface="Arial MT"/>
                <a:cs typeface="Arial MT"/>
              </a:rPr>
              <a:t> as the decision node.</a:t>
            </a:r>
            <a:endParaRPr sz="2800" dirty="0">
              <a:latin typeface="Arial MT"/>
              <a:cs typeface="Arial MT"/>
            </a:endParaRPr>
          </a:p>
        </p:txBody>
      </p:sp>
      <p:pic>
        <p:nvPicPr>
          <p:cNvPr id="4" name="object 4"/>
          <p:cNvPicPr/>
          <p:nvPr/>
        </p:nvPicPr>
        <p:blipFill>
          <a:blip r:embed="rId2" cstate="print"/>
          <a:stretch>
            <a:fillRect/>
          </a:stretch>
        </p:blipFill>
        <p:spPr>
          <a:xfrm>
            <a:off x="4010870" y="2505711"/>
            <a:ext cx="4944872" cy="3030219"/>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24</a:t>
            </a:fld>
            <a:endParaRPr dirty="0"/>
          </a:p>
        </p:txBody>
      </p:sp>
      <p:sp>
        <p:nvSpPr>
          <p:cNvPr id="6" name="Rectangle 5">
            <a:extLst>
              <a:ext uri="{FF2B5EF4-FFF2-40B4-BE49-F238E27FC236}">
                <a16:creationId xmlns:a16="http://schemas.microsoft.com/office/drawing/2014/main" id="{D1125D00-77DD-4DAB-862E-DF485951205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456B871-C1A5-450D-AEAD-FA1C55DBE699}"/>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2582" y="218385"/>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162645" y="1277592"/>
            <a:ext cx="6901815"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4a: </a:t>
            </a:r>
            <a:r>
              <a:rPr sz="2800" dirty="0">
                <a:solidFill>
                  <a:srgbClr val="003366"/>
                </a:solidFill>
                <a:latin typeface="Arial MT"/>
                <a:cs typeface="Arial MT"/>
              </a:rPr>
              <a:t>A </a:t>
            </a:r>
            <a:r>
              <a:rPr sz="2800" spc="-5" dirty="0">
                <a:solidFill>
                  <a:srgbClr val="003366"/>
                </a:solidFill>
                <a:latin typeface="Arial MT"/>
                <a:cs typeface="Arial MT"/>
              </a:rPr>
              <a:t>branch with entropy </a:t>
            </a:r>
            <a:r>
              <a:rPr sz="2800" spc="5" dirty="0">
                <a:solidFill>
                  <a:srgbClr val="003366"/>
                </a:solidFill>
                <a:latin typeface="Arial MT"/>
                <a:cs typeface="Arial MT"/>
              </a:rPr>
              <a:t>of </a:t>
            </a:r>
            <a:r>
              <a:rPr sz="2800" dirty="0">
                <a:solidFill>
                  <a:srgbClr val="003366"/>
                </a:solidFill>
                <a:latin typeface="Arial MT"/>
                <a:cs typeface="Arial MT"/>
              </a:rPr>
              <a:t>0 is a </a:t>
            </a:r>
            <a:r>
              <a:rPr sz="2800" spc="-5" dirty="0">
                <a:solidFill>
                  <a:srgbClr val="003366"/>
                </a:solidFill>
                <a:latin typeface="Arial MT"/>
                <a:cs typeface="Arial MT"/>
              </a:rPr>
              <a:t>leaf </a:t>
            </a:r>
            <a:r>
              <a:rPr sz="2800" spc="-765" dirty="0">
                <a:solidFill>
                  <a:srgbClr val="003366"/>
                </a:solidFill>
                <a:latin typeface="Arial MT"/>
                <a:cs typeface="Arial MT"/>
              </a:rPr>
              <a:t> </a:t>
            </a:r>
            <a:r>
              <a:rPr sz="2800" spc="-5" dirty="0">
                <a:solidFill>
                  <a:srgbClr val="003366"/>
                </a:solidFill>
                <a:latin typeface="Arial MT"/>
                <a:cs typeface="Arial MT"/>
              </a:rPr>
              <a:t>node.</a:t>
            </a:r>
            <a:endParaRPr sz="2800" dirty="0">
              <a:latin typeface="Arial MT"/>
              <a:cs typeface="Arial MT"/>
            </a:endParaRPr>
          </a:p>
        </p:txBody>
      </p:sp>
      <p:pic>
        <p:nvPicPr>
          <p:cNvPr id="4" name="object 4"/>
          <p:cNvPicPr/>
          <p:nvPr/>
        </p:nvPicPr>
        <p:blipFill>
          <a:blip r:embed="rId2" cstate="print"/>
          <a:stretch>
            <a:fillRect/>
          </a:stretch>
        </p:blipFill>
        <p:spPr>
          <a:xfrm>
            <a:off x="1842052" y="2359688"/>
            <a:ext cx="8971722" cy="3564034"/>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25</a:t>
            </a:fld>
            <a:endParaRPr dirty="0"/>
          </a:p>
        </p:txBody>
      </p:sp>
      <p:sp>
        <p:nvSpPr>
          <p:cNvPr id="6" name="Rectangle 5">
            <a:extLst>
              <a:ext uri="{FF2B5EF4-FFF2-40B4-BE49-F238E27FC236}">
                <a16:creationId xmlns:a16="http://schemas.microsoft.com/office/drawing/2014/main" id="{C27F8E5E-2388-49C3-BD45-F9242BF4E4B6}"/>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1BF725D-5270-4BB4-9625-734DCAA511B6}"/>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810" y="115277"/>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202400" y="1318647"/>
            <a:ext cx="688213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4b: </a:t>
            </a:r>
            <a:r>
              <a:rPr sz="2800" dirty="0">
                <a:solidFill>
                  <a:srgbClr val="003366"/>
                </a:solidFill>
                <a:latin typeface="Arial MT"/>
                <a:cs typeface="Arial MT"/>
              </a:rPr>
              <a:t>A </a:t>
            </a:r>
            <a:r>
              <a:rPr sz="2800" spc="-5" dirty="0">
                <a:solidFill>
                  <a:srgbClr val="003366"/>
                </a:solidFill>
                <a:latin typeface="Arial MT"/>
                <a:cs typeface="Arial MT"/>
              </a:rPr>
              <a:t>branch with entropy </a:t>
            </a:r>
            <a:r>
              <a:rPr sz="2800" dirty="0">
                <a:solidFill>
                  <a:srgbClr val="003366"/>
                </a:solidFill>
                <a:latin typeface="Arial MT"/>
                <a:cs typeface="Arial MT"/>
              </a:rPr>
              <a:t>more </a:t>
            </a:r>
            <a:r>
              <a:rPr sz="2800" spc="-5" dirty="0">
                <a:solidFill>
                  <a:srgbClr val="003366"/>
                </a:solidFill>
                <a:latin typeface="Arial MT"/>
                <a:cs typeface="Arial MT"/>
              </a:rPr>
              <a:t>than </a:t>
            </a:r>
            <a:r>
              <a:rPr sz="2800" dirty="0">
                <a:solidFill>
                  <a:srgbClr val="003366"/>
                </a:solidFill>
                <a:latin typeface="Arial MT"/>
                <a:cs typeface="Arial MT"/>
              </a:rPr>
              <a:t>0 </a:t>
            </a:r>
            <a:r>
              <a:rPr sz="2800" spc="-765" dirty="0">
                <a:solidFill>
                  <a:srgbClr val="003366"/>
                </a:solidFill>
                <a:latin typeface="Arial MT"/>
                <a:cs typeface="Arial MT"/>
              </a:rPr>
              <a:t> </a:t>
            </a:r>
            <a:r>
              <a:rPr sz="2800" spc="-5" dirty="0">
                <a:solidFill>
                  <a:srgbClr val="003366"/>
                </a:solidFill>
                <a:latin typeface="Arial MT"/>
                <a:cs typeface="Arial MT"/>
              </a:rPr>
              <a:t>needs</a:t>
            </a:r>
            <a:r>
              <a:rPr sz="2800" spc="-10" dirty="0">
                <a:solidFill>
                  <a:srgbClr val="003366"/>
                </a:solidFill>
                <a:latin typeface="Arial MT"/>
                <a:cs typeface="Arial MT"/>
              </a:rPr>
              <a:t> </a:t>
            </a:r>
            <a:r>
              <a:rPr sz="2800" spc="-5" dirty="0">
                <a:solidFill>
                  <a:srgbClr val="003366"/>
                </a:solidFill>
                <a:latin typeface="Arial MT"/>
                <a:cs typeface="Arial MT"/>
              </a:rPr>
              <a:t>further</a:t>
            </a:r>
            <a:r>
              <a:rPr sz="2800" spc="5" dirty="0">
                <a:solidFill>
                  <a:srgbClr val="003366"/>
                </a:solidFill>
                <a:latin typeface="Arial MT"/>
                <a:cs typeface="Arial MT"/>
              </a:rPr>
              <a:t> </a:t>
            </a:r>
            <a:r>
              <a:rPr sz="2800" spc="-5" dirty="0">
                <a:solidFill>
                  <a:srgbClr val="003366"/>
                </a:solidFill>
                <a:latin typeface="Arial MT"/>
                <a:cs typeface="Arial MT"/>
              </a:rPr>
              <a:t>splitting.</a:t>
            </a:r>
            <a:endParaRPr sz="2800" dirty="0">
              <a:latin typeface="Arial MT"/>
              <a:cs typeface="Arial MT"/>
            </a:endParaRPr>
          </a:p>
        </p:txBody>
      </p:sp>
      <p:pic>
        <p:nvPicPr>
          <p:cNvPr id="4" name="object 4"/>
          <p:cNvPicPr/>
          <p:nvPr/>
        </p:nvPicPr>
        <p:blipFill>
          <a:blip r:embed="rId2" cstate="print"/>
          <a:stretch>
            <a:fillRect/>
          </a:stretch>
        </p:blipFill>
        <p:spPr>
          <a:xfrm>
            <a:off x="2690192" y="2319129"/>
            <a:ext cx="8070574" cy="2835965"/>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26</a:t>
            </a:fld>
            <a:endParaRPr dirty="0"/>
          </a:p>
        </p:txBody>
      </p:sp>
      <p:sp>
        <p:nvSpPr>
          <p:cNvPr id="6" name="object 3">
            <a:extLst>
              <a:ext uri="{FF2B5EF4-FFF2-40B4-BE49-F238E27FC236}">
                <a16:creationId xmlns:a16="http://schemas.microsoft.com/office/drawing/2014/main" id="{DC9D794F-65CB-42D5-8BC0-E80C61CE4474}"/>
              </a:ext>
            </a:extLst>
          </p:cNvPr>
          <p:cNvSpPr txBox="1"/>
          <p:nvPr/>
        </p:nvSpPr>
        <p:spPr>
          <a:xfrm>
            <a:off x="2690192" y="5388199"/>
            <a:ext cx="7284084" cy="878840"/>
          </a:xfrm>
          <a:prstGeom prst="rect">
            <a:avLst/>
          </a:prstGeom>
        </p:spPr>
        <p:txBody>
          <a:bodyPr vert="horz" wrap="square" lIns="0" tIns="12700" rIns="0" bIns="0" rtlCol="0">
            <a:spAutoFit/>
          </a:bodyPr>
          <a:lstStyle/>
          <a:p>
            <a:pPr marL="12700" marR="5080">
              <a:spcBef>
                <a:spcPts val="100"/>
              </a:spcBef>
            </a:pPr>
            <a:r>
              <a:rPr sz="2800" i="1" spc="-5" dirty="0">
                <a:latin typeface="Arial"/>
                <a:cs typeface="Arial"/>
              </a:rPr>
              <a:t>Step </a:t>
            </a:r>
            <a:r>
              <a:rPr sz="2800" i="1" spc="5" dirty="0">
                <a:latin typeface="Arial"/>
                <a:cs typeface="Arial"/>
              </a:rPr>
              <a:t>5</a:t>
            </a:r>
            <a:r>
              <a:rPr sz="2800" spc="5" dirty="0">
                <a:latin typeface="Arial MT"/>
                <a:cs typeface="Arial MT"/>
              </a:rPr>
              <a:t>: </a:t>
            </a:r>
            <a:r>
              <a:rPr sz="2800" spc="-5" dirty="0">
                <a:latin typeface="Arial MT"/>
                <a:cs typeface="Arial MT"/>
              </a:rPr>
              <a:t>The algorithm is run </a:t>
            </a:r>
            <a:r>
              <a:rPr sz="2800" dirty="0">
                <a:latin typeface="Arial MT"/>
                <a:cs typeface="Arial MT"/>
              </a:rPr>
              <a:t>recursively </a:t>
            </a:r>
            <a:r>
              <a:rPr sz="2800" spc="-5" dirty="0">
                <a:latin typeface="Arial MT"/>
                <a:cs typeface="Arial MT"/>
              </a:rPr>
              <a:t>on the </a:t>
            </a:r>
            <a:r>
              <a:rPr sz="2800" spc="-765" dirty="0">
                <a:latin typeface="Arial MT"/>
                <a:cs typeface="Arial MT"/>
              </a:rPr>
              <a:t> </a:t>
            </a:r>
            <a:r>
              <a:rPr sz="2800" spc="-5" dirty="0">
                <a:latin typeface="Arial MT"/>
                <a:cs typeface="Arial MT"/>
              </a:rPr>
              <a:t>non-leaf </a:t>
            </a:r>
            <a:r>
              <a:rPr sz="2800" dirty="0">
                <a:latin typeface="Arial MT"/>
                <a:cs typeface="Arial MT"/>
              </a:rPr>
              <a:t>branches, </a:t>
            </a:r>
            <a:r>
              <a:rPr sz="2800" spc="-5" dirty="0">
                <a:latin typeface="Arial MT"/>
                <a:cs typeface="Arial MT"/>
              </a:rPr>
              <a:t>until</a:t>
            </a:r>
            <a:r>
              <a:rPr sz="2800" spc="-10" dirty="0">
                <a:latin typeface="Arial MT"/>
                <a:cs typeface="Arial MT"/>
              </a:rPr>
              <a:t> </a:t>
            </a:r>
            <a:r>
              <a:rPr sz="2800" dirty="0">
                <a:latin typeface="Arial MT"/>
                <a:cs typeface="Arial MT"/>
              </a:rPr>
              <a:t>all</a:t>
            </a:r>
            <a:r>
              <a:rPr sz="2800" spc="-5" dirty="0">
                <a:latin typeface="Arial MT"/>
                <a:cs typeface="Arial MT"/>
              </a:rPr>
              <a:t> data</a:t>
            </a:r>
            <a:r>
              <a:rPr sz="2800" spc="-10" dirty="0">
                <a:latin typeface="Arial MT"/>
                <a:cs typeface="Arial MT"/>
              </a:rPr>
              <a:t> </a:t>
            </a:r>
            <a:r>
              <a:rPr sz="2800" spc="-5" dirty="0">
                <a:latin typeface="Arial MT"/>
                <a:cs typeface="Arial MT"/>
              </a:rPr>
              <a:t>is</a:t>
            </a:r>
            <a:r>
              <a:rPr sz="2800" spc="5" dirty="0">
                <a:latin typeface="Arial MT"/>
                <a:cs typeface="Arial MT"/>
              </a:rPr>
              <a:t> </a:t>
            </a:r>
            <a:r>
              <a:rPr sz="2800" spc="-5" dirty="0">
                <a:latin typeface="Arial MT"/>
                <a:cs typeface="Arial MT"/>
              </a:rPr>
              <a:t>classified.</a:t>
            </a:r>
            <a:endParaRPr sz="2800" dirty="0">
              <a:latin typeface="Arial MT"/>
              <a:cs typeface="Arial MT"/>
            </a:endParaRPr>
          </a:p>
        </p:txBody>
      </p:sp>
      <p:sp>
        <p:nvSpPr>
          <p:cNvPr id="7" name="Rectangle 6">
            <a:extLst>
              <a:ext uri="{FF2B5EF4-FFF2-40B4-BE49-F238E27FC236}">
                <a16:creationId xmlns:a16="http://schemas.microsoft.com/office/drawing/2014/main" id="{EE3835C7-F5F3-4C7F-A4D6-778C1234E470}"/>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550CB2-3C8F-407D-B607-8027D16AB3C5}"/>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070" y="51732"/>
            <a:ext cx="8487328"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Decision</a:t>
            </a:r>
            <a:r>
              <a:rPr b="1" spc="-40" dirty="0"/>
              <a:t> </a:t>
            </a:r>
            <a:r>
              <a:rPr b="1" spc="-10" dirty="0"/>
              <a:t>Tree</a:t>
            </a:r>
            <a:r>
              <a:rPr b="1" spc="-35" dirty="0"/>
              <a:t> </a:t>
            </a:r>
            <a:r>
              <a:rPr b="1" dirty="0"/>
              <a:t>&amp;</a:t>
            </a:r>
            <a:r>
              <a:rPr b="1" spc="-20" dirty="0"/>
              <a:t> </a:t>
            </a:r>
            <a:r>
              <a:rPr b="1" spc="-5" dirty="0"/>
              <a:t>Random</a:t>
            </a:r>
            <a:r>
              <a:rPr b="1" spc="-30" dirty="0"/>
              <a:t> </a:t>
            </a:r>
            <a:r>
              <a:rPr b="1" spc="-5" dirty="0"/>
              <a:t>Forest</a:t>
            </a:r>
          </a:p>
        </p:txBody>
      </p:sp>
      <p:sp>
        <p:nvSpPr>
          <p:cNvPr id="21" name="Slide Number Placeholder 20">
            <a:extLst>
              <a:ext uri="{FF2B5EF4-FFF2-40B4-BE49-F238E27FC236}">
                <a16:creationId xmlns:a16="http://schemas.microsoft.com/office/drawing/2014/main" id="{A9C844A7-1C45-4204-909E-CFFE10A053EF}"/>
              </a:ext>
            </a:extLst>
          </p:cNvPr>
          <p:cNvSpPr>
            <a:spLocks noGrp="1"/>
          </p:cNvSpPr>
          <p:nvPr>
            <p:ph type="sldNum" sz="quarter" idx="12"/>
          </p:nvPr>
        </p:nvSpPr>
        <p:spPr/>
        <p:txBody>
          <a:bodyPr/>
          <a:lstStyle/>
          <a:p>
            <a:fld id="{361A9AFC-801F-4763-A8B5-F83A92A5C7F5}" type="slidenum">
              <a:rPr lang="en-US" smtClean="0"/>
              <a:t>27</a:t>
            </a:fld>
            <a:endParaRPr lang="en-US"/>
          </a:p>
        </p:txBody>
      </p:sp>
      <p:grpSp>
        <p:nvGrpSpPr>
          <p:cNvPr id="3" name="object 3"/>
          <p:cNvGrpSpPr/>
          <p:nvPr/>
        </p:nvGrpSpPr>
        <p:grpSpPr>
          <a:xfrm>
            <a:off x="1046922" y="1676763"/>
            <a:ext cx="7554787" cy="4598307"/>
            <a:chOff x="844323" y="2390449"/>
            <a:chExt cx="6392545" cy="4289425"/>
          </a:xfrm>
        </p:grpSpPr>
        <p:pic>
          <p:nvPicPr>
            <p:cNvPr id="4" name="object 4"/>
            <p:cNvPicPr/>
            <p:nvPr/>
          </p:nvPicPr>
          <p:blipFill>
            <a:blip r:embed="rId2" cstate="print"/>
            <a:stretch>
              <a:fillRect/>
            </a:stretch>
          </p:blipFill>
          <p:spPr>
            <a:xfrm>
              <a:off x="913129" y="2390449"/>
              <a:ext cx="5050790" cy="1910093"/>
            </a:xfrm>
            <a:prstGeom prst="rect">
              <a:avLst/>
            </a:prstGeom>
          </p:spPr>
        </p:pic>
        <p:pic>
          <p:nvPicPr>
            <p:cNvPr id="5" name="object 5"/>
            <p:cNvPicPr/>
            <p:nvPr/>
          </p:nvPicPr>
          <p:blipFill>
            <a:blip r:embed="rId3" cstate="print"/>
            <a:stretch>
              <a:fillRect/>
            </a:stretch>
          </p:blipFill>
          <p:spPr>
            <a:xfrm>
              <a:off x="848359" y="4333240"/>
              <a:ext cx="2701290" cy="2286846"/>
            </a:xfrm>
            <a:prstGeom prst="rect">
              <a:avLst/>
            </a:prstGeom>
          </p:spPr>
        </p:pic>
        <p:sp>
          <p:nvSpPr>
            <p:cNvPr id="6" name="object 6"/>
            <p:cNvSpPr/>
            <p:nvPr/>
          </p:nvSpPr>
          <p:spPr>
            <a:xfrm>
              <a:off x="858519" y="4861560"/>
              <a:ext cx="2692400" cy="603250"/>
            </a:xfrm>
            <a:custGeom>
              <a:avLst/>
              <a:gdLst/>
              <a:ahLst/>
              <a:cxnLst/>
              <a:rect l="l" t="t" r="r" b="b"/>
              <a:pathLst>
                <a:path w="2692400" h="603250">
                  <a:moveTo>
                    <a:pt x="1346200" y="603249"/>
                  </a:moveTo>
                  <a:lnTo>
                    <a:pt x="0" y="603249"/>
                  </a:lnTo>
                  <a:lnTo>
                    <a:pt x="0" y="0"/>
                  </a:lnTo>
                  <a:lnTo>
                    <a:pt x="2692400" y="0"/>
                  </a:lnTo>
                  <a:lnTo>
                    <a:pt x="2692400" y="603249"/>
                  </a:lnTo>
                  <a:lnTo>
                    <a:pt x="1346200" y="603249"/>
                  </a:lnTo>
                  <a:close/>
                </a:path>
              </a:pathLst>
            </a:custGeom>
            <a:ln w="28393">
              <a:solidFill>
                <a:srgbClr val="FF0000"/>
              </a:solidFill>
            </a:ln>
          </p:spPr>
          <p:txBody>
            <a:bodyPr wrap="square" lIns="0" tIns="0" rIns="0" bIns="0" rtlCol="0"/>
            <a:lstStyle/>
            <a:p>
              <a:endParaRPr/>
            </a:p>
          </p:txBody>
        </p:sp>
        <p:sp>
          <p:nvSpPr>
            <p:cNvPr id="7" name="object 7"/>
            <p:cNvSpPr/>
            <p:nvPr/>
          </p:nvSpPr>
          <p:spPr>
            <a:xfrm>
              <a:off x="858519" y="5464810"/>
              <a:ext cx="2692400" cy="617220"/>
            </a:xfrm>
            <a:custGeom>
              <a:avLst/>
              <a:gdLst/>
              <a:ahLst/>
              <a:cxnLst/>
              <a:rect l="l" t="t" r="r" b="b"/>
              <a:pathLst>
                <a:path w="2692400" h="617220">
                  <a:moveTo>
                    <a:pt x="1346200" y="617219"/>
                  </a:moveTo>
                  <a:lnTo>
                    <a:pt x="0" y="617219"/>
                  </a:lnTo>
                  <a:lnTo>
                    <a:pt x="0" y="0"/>
                  </a:lnTo>
                  <a:lnTo>
                    <a:pt x="2692400" y="0"/>
                  </a:lnTo>
                  <a:lnTo>
                    <a:pt x="2692400" y="617219"/>
                  </a:lnTo>
                  <a:lnTo>
                    <a:pt x="1346200" y="617219"/>
                  </a:lnTo>
                  <a:close/>
                </a:path>
              </a:pathLst>
            </a:custGeom>
            <a:ln w="28393">
              <a:solidFill>
                <a:srgbClr val="0984FF"/>
              </a:solidFill>
            </a:ln>
          </p:spPr>
          <p:txBody>
            <a:bodyPr wrap="square" lIns="0" tIns="0" rIns="0" bIns="0" rtlCol="0"/>
            <a:lstStyle/>
            <a:p>
              <a:endParaRPr/>
            </a:p>
          </p:txBody>
        </p:sp>
        <p:sp>
          <p:nvSpPr>
            <p:cNvPr id="8" name="object 8"/>
            <p:cNvSpPr/>
            <p:nvPr/>
          </p:nvSpPr>
          <p:spPr>
            <a:xfrm>
              <a:off x="869949" y="6082030"/>
              <a:ext cx="2692400" cy="570230"/>
            </a:xfrm>
            <a:custGeom>
              <a:avLst/>
              <a:gdLst/>
              <a:ahLst/>
              <a:cxnLst/>
              <a:rect l="l" t="t" r="r" b="b"/>
              <a:pathLst>
                <a:path w="2692400" h="570229">
                  <a:moveTo>
                    <a:pt x="1346200" y="570230"/>
                  </a:moveTo>
                  <a:lnTo>
                    <a:pt x="0" y="570230"/>
                  </a:lnTo>
                  <a:lnTo>
                    <a:pt x="0" y="0"/>
                  </a:lnTo>
                  <a:lnTo>
                    <a:pt x="2692400" y="0"/>
                  </a:lnTo>
                  <a:lnTo>
                    <a:pt x="2692400" y="570230"/>
                  </a:lnTo>
                  <a:lnTo>
                    <a:pt x="1346200" y="570230"/>
                  </a:lnTo>
                  <a:close/>
                </a:path>
              </a:pathLst>
            </a:custGeom>
            <a:ln w="28393">
              <a:solidFill>
                <a:srgbClr val="6F2F9F"/>
              </a:solidFill>
            </a:ln>
          </p:spPr>
          <p:txBody>
            <a:bodyPr wrap="square" lIns="0" tIns="0" rIns="0" bIns="0" rtlCol="0"/>
            <a:lstStyle/>
            <a:p>
              <a:endParaRPr/>
            </a:p>
          </p:txBody>
        </p:sp>
        <p:sp>
          <p:nvSpPr>
            <p:cNvPr id="9" name="object 9"/>
            <p:cNvSpPr/>
            <p:nvPr/>
          </p:nvSpPr>
          <p:spPr>
            <a:xfrm>
              <a:off x="3726179" y="5528310"/>
              <a:ext cx="431800" cy="321310"/>
            </a:xfrm>
            <a:custGeom>
              <a:avLst/>
              <a:gdLst/>
              <a:ahLst/>
              <a:cxnLst/>
              <a:rect l="l" t="t" r="r" b="b"/>
              <a:pathLst>
                <a:path w="431800" h="321310">
                  <a:moveTo>
                    <a:pt x="270510" y="0"/>
                  </a:moveTo>
                  <a:lnTo>
                    <a:pt x="270510" y="81279"/>
                  </a:lnTo>
                  <a:lnTo>
                    <a:pt x="0" y="81279"/>
                  </a:lnTo>
                  <a:lnTo>
                    <a:pt x="0" y="241299"/>
                  </a:lnTo>
                  <a:lnTo>
                    <a:pt x="270510" y="241299"/>
                  </a:lnTo>
                  <a:lnTo>
                    <a:pt x="270510" y="321309"/>
                  </a:lnTo>
                  <a:lnTo>
                    <a:pt x="431800" y="161289"/>
                  </a:lnTo>
                  <a:lnTo>
                    <a:pt x="270510" y="0"/>
                  </a:lnTo>
                  <a:close/>
                </a:path>
              </a:pathLst>
            </a:custGeom>
            <a:solidFill>
              <a:srgbClr val="33CCCC"/>
            </a:solidFill>
          </p:spPr>
          <p:txBody>
            <a:bodyPr wrap="square" lIns="0" tIns="0" rIns="0" bIns="0" rtlCol="0"/>
            <a:lstStyle/>
            <a:p>
              <a:endParaRPr/>
            </a:p>
          </p:txBody>
        </p:sp>
        <p:sp>
          <p:nvSpPr>
            <p:cNvPr id="10" name="object 10"/>
            <p:cNvSpPr/>
            <p:nvPr/>
          </p:nvSpPr>
          <p:spPr>
            <a:xfrm>
              <a:off x="3726179" y="5528310"/>
              <a:ext cx="431800" cy="321310"/>
            </a:xfrm>
            <a:custGeom>
              <a:avLst/>
              <a:gdLst/>
              <a:ahLst/>
              <a:cxnLst/>
              <a:rect l="l" t="t" r="r" b="b"/>
              <a:pathLst>
                <a:path w="431800" h="321310">
                  <a:moveTo>
                    <a:pt x="0" y="81279"/>
                  </a:moveTo>
                  <a:lnTo>
                    <a:pt x="270510" y="81279"/>
                  </a:lnTo>
                  <a:lnTo>
                    <a:pt x="270510" y="0"/>
                  </a:lnTo>
                  <a:lnTo>
                    <a:pt x="431800" y="161289"/>
                  </a:lnTo>
                  <a:lnTo>
                    <a:pt x="270510" y="321309"/>
                  </a:lnTo>
                  <a:lnTo>
                    <a:pt x="270510" y="241299"/>
                  </a:lnTo>
                  <a:lnTo>
                    <a:pt x="0" y="241299"/>
                  </a:lnTo>
                  <a:lnTo>
                    <a:pt x="0" y="81279"/>
                  </a:lnTo>
                  <a:close/>
                </a:path>
                <a:path w="431800" h="321310">
                  <a:moveTo>
                    <a:pt x="0" y="0"/>
                  </a:moveTo>
                  <a:lnTo>
                    <a:pt x="0" y="0"/>
                  </a:lnTo>
                </a:path>
                <a:path w="431800" h="321310">
                  <a:moveTo>
                    <a:pt x="431800" y="321309"/>
                  </a:moveTo>
                  <a:lnTo>
                    <a:pt x="431800" y="321309"/>
                  </a:lnTo>
                </a:path>
              </a:pathLst>
            </a:custGeom>
            <a:ln w="12579">
              <a:solidFill>
                <a:srgbClr val="229494"/>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4071619" y="4499610"/>
              <a:ext cx="1531620" cy="1055370"/>
            </a:xfrm>
            <a:prstGeom prst="rect">
              <a:avLst/>
            </a:prstGeom>
          </p:spPr>
        </p:pic>
        <p:pic>
          <p:nvPicPr>
            <p:cNvPr id="12" name="object 12"/>
            <p:cNvPicPr/>
            <p:nvPr/>
          </p:nvPicPr>
          <p:blipFill>
            <a:blip r:embed="rId5" cstate="print"/>
            <a:stretch>
              <a:fillRect/>
            </a:stretch>
          </p:blipFill>
          <p:spPr>
            <a:xfrm>
              <a:off x="5949950" y="4476750"/>
              <a:ext cx="1286509" cy="1083371"/>
            </a:xfrm>
            <a:prstGeom prst="rect">
              <a:avLst/>
            </a:prstGeom>
          </p:spPr>
        </p:pic>
        <p:pic>
          <p:nvPicPr>
            <p:cNvPr id="13" name="object 13"/>
            <p:cNvPicPr/>
            <p:nvPr/>
          </p:nvPicPr>
          <p:blipFill>
            <a:blip r:embed="rId6" cstate="print"/>
            <a:stretch>
              <a:fillRect/>
            </a:stretch>
          </p:blipFill>
          <p:spPr>
            <a:xfrm>
              <a:off x="5047523" y="5724431"/>
              <a:ext cx="1390832" cy="955227"/>
            </a:xfrm>
            <a:prstGeom prst="rect">
              <a:avLst/>
            </a:prstGeom>
          </p:spPr>
        </p:pic>
        <p:sp>
          <p:nvSpPr>
            <p:cNvPr id="14" name="object 14"/>
            <p:cNvSpPr/>
            <p:nvPr/>
          </p:nvSpPr>
          <p:spPr>
            <a:xfrm>
              <a:off x="925829" y="2781300"/>
              <a:ext cx="2566670" cy="1550670"/>
            </a:xfrm>
            <a:custGeom>
              <a:avLst/>
              <a:gdLst/>
              <a:ahLst/>
              <a:cxnLst/>
              <a:rect l="l" t="t" r="r" b="b"/>
              <a:pathLst>
                <a:path w="2566670" h="1550670">
                  <a:moveTo>
                    <a:pt x="1282700" y="1550670"/>
                  </a:moveTo>
                  <a:lnTo>
                    <a:pt x="0" y="1550670"/>
                  </a:lnTo>
                  <a:lnTo>
                    <a:pt x="0" y="0"/>
                  </a:lnTo>
                  <a:lnTo>
                    <a:pt x="2566670" y="0"/>
                  </a:lnTo>
                  <a:lnTo>
                    <a:pt x="2566670" y="1550670"/>
                  </a:lnTo>
                  <a:lnTo>
                    <a:pt x="1282700" y="1550670"/>
                  </a:lnTo>
                  <a:close/>
                </a:path>
              </a:pathLst>
            </a:custGeom>
            <a:ln w="28393">
              <a:solidFill>
                <a:srgbClr val="FF0000"/>
              </a:solidFill>
            </a:ln>
          </p:spPr>
          <p:txBody>
            <a:bodyPr wrap="square" lIns="0" tIns="0" rIns="0" bIns="0" rtlCol="0"/>
            <a:lstStyle/>
            <a:p>
              <a:endParaRPr/>
            </a:p>
          </p:txBody>
        </p:sp>
      </p:grpSp>
      <p:sp>
        <p:nvSpPr>
          <p:cNvPr id="15" name="object 15"/>
          <p:cNvSpPr txBox="1"/>
          <p:nvPr/>
        </p:nvSpPr>
        <p:spPr>
          <a:xfrm>
            <a:off x="1704340" y="6275070"/>
            <a:ext cx="393065" cy="421640"/>
          </a:xfrm>
          <a:prstGeom prst="rect">
            <a:avLst/>
          </a:prstGeom>
        </p:spPr>
        <p:txBody>
          <a:bodyPr vert="horz" wrap="square" lIns="0" tIns="12700" rIns="0" bIns="0" rtlCol="0">
            <a:spAutoFit/>
          </a:bodyPr>
          <a:lstStyle/>
          <a:p>
            <a:pPr marL="12700">
              <a:spcBef>
                <a:spcPts val="100"/>
              </a:spcBef>
            </a:pPr>
            <a:r>
              <a:rPr sz="2600" b="1" dirty="0">
                <a:solidFill>
                  <a:srgbClr val="FFFFFF"/>
                </a:solidFill>
                <a:latin typeface="Arial"/>
                <a:cs typeface="Arial"/>
              </a:rPr>
              <a:t>14</a:t>
            </a:r>
            <a:endParaRPr sz="2600">
              <a:latin typeface="Arial"/>
              <a:cs typeface="Arial"/>
            </a:endParaRPr>
          </a:p>
        </p:txBody>
      </p:sp>
      <p:sp>
        <p:nvSpPr>
          <p:cNvPr id="16" name="object 16"/>
          <p:cNvSpPr txBox="1"/>
          <p:nvPr/>
        </p:nvSpPr>
        <p:spPr>
          <a:xfrm>
            <a:off x="9502857" y="2107094"/>
            <a:ext cx="1435100" cy="299720"/>
          </a:xfrm>
          <a:prstGeom prst="rect">
            <a:avLst/>
          </a:prstGeom>
        </p:spPr>
        <p:txBody>
          <a:bodyPr vert="horz" wrap="square" lIns="0" tIns="12700" rIns="0" bIns="0" rtlCol="0">
            <a:spAutoFit/>
          </a:bodyPr>
          <a:lstStyle/>
          <a:p>
            <a:pPr marL="12700">
              <a:spcBef>
                <a:spcPts val="100"/>
              </a:spcBef>
            </a:pPr>
            <a:r>
              <a:rPr spc="-5" dirty="0">
                <a:solidFill>
                  <a:srgbClr val="003366"/>
                </a:solidFill>
                <a:latin typeface="Arial MT"/>
                <a:cs typeface="Arial MT"/>
              </a:rPr>
              <a:t>Decision</a:t>
            </a:r>
            <a:r>
              <a:rPr spc="-75" dirty="0">
                <a:solidFill>
                  <a:srgbClr val="003366"/>
                </a:solidFill>
                <a:latin typeface="Arial MT"/>
                <a:cs typeface="Arial MT"/>
              </a:rPr>
              <a:t> </a:t>
            </a:r>
            <a:r>
              <a:rPr dirty="0">
                <a:solidFill>
                  <a:srgbClr val="003366"/>
                </a:solidFill>
                <a:latin typeface="Arial MT"/>
                <a:cs typeface="Arial MT"/>
              </a:rPr>
              <a:t>Tree</a:t>
            </a:r>
            <a:endParaRPr dirty="0">
              <a:latin typeface="Arial MT"/>
              <a:cs typeface="Arial MT"/>
            </a:endParaRPr>
          </a:p>
        </p:txBody>
      </p:sp>
      <p:sp>
        <p:nvSpPr>
          <p:cNvPr id="17" name="object 17"/>
          <p:cNvSpPr txBox="1"/>
          <p:nvPr/>
        </p:nvSpPr>
        <p:spPr>
          <a:xfrm>
            <a:off x="9709428" y="4541574"/>
            <a:ext cx="1597025" cy="29972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Random</a:t>
            </a:r>
            <a:r>
              <a:rPr spc="-70" dirty="0">
                <a:solidFill>
                  <a:srgbClr val="003366"/>
                </a:solidFill>
                <a:latin typeface="Arial MT"/>
                <a:cs typeface="Arial MT"/>
              </a:rPr>
              <a:t> </a:t>
            </a:r>
            <a:r>
              <a:rPr spc="-5" dirty="0">
                <a:solidFill>
                  <a:srgbClr val="003366"/>
                </a:solidFill>
                <a:latin typeface="Arial MT"/>
                <a:cs typeface="Arial MT"/>
              </a:rPr>
              <a:t>Forest</a:t>
            </a:r>
            <a:endParaRPr dirty="0">
              <a:latin typeface="Arial MT"/>
              <a:cs typeface="Arial MT"/>
            </a:endParaRPr>
          </a:p>
        </p:txBody>
      </p:sp>
      <p:sp>
        <p:nvSpPr>
          <p:cNvPr id="18" name="object 18"/>
          <p:cNvSpPr txBox="1"/>
          <p:nvPr/>
        </p:nvSpPr>
        <p:spPr>
          <a:xfrm>
            <a:off x="6202679" y="558292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1</a:t>
            </a:r>
            <a:endParaRPr sz="1100">
              <a:latin typeface="Arial MT"/>
              <a:cs typeface="Arial MT"/>
            </a:endParaRPr>
          </a:p>
        </p:txBody>
      </p:sp>
      <p:sp>
        <p:nvSpPr>
          <p:cNvPr id="19" name="object 19"/>
          <p:cNvSpPr txBox="1"/>
          <p:nvPr/>
        </p:nvSpPr>
        <p:spPr>
          <a:xfrm>
            <a:off x="7900670" y="5534660"/>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2</a:t>
            </a:r>
            <a:endParaRPr sz="1100">
              <a:latin typeface="Arial MT"/>
              <a:cs typeface="Arial MT"/>
            </a:endParaRPr>
          </a:p>
        </p:txBody>
      </p:sp>
      <p:sp>
        <p:nvSpPr>
          <p:cNvPr id="20" name="object 20"/>
          <p:cNvSpPr txBox="1"/>
          <p:nvPr/>
        </p:nvSpPr>
        <p:spPr>
          <a:xfrm>
            <a:off x="6982459" y="667639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65" dirty="0">
                <a:solidFill>
                  <a:srgbClr val="003366"/>
                </a:solidFill>
                <a:latin typeface="Arial MT"/>
                <a:cs typeface="Arial MT"/>
              </a:rPr>
              <a:t> </a:t>
            </a:r>
            <a:r>
              <a:rPr sz="1100" dirty="0">
                <a:solidFill>
                  <a:srgbClr val="003366"/>
                </a:solidFill>
                <a:latin typeface="Arial MT"/>
                <a:cs typeface="Arial MT"/>
              </a:rPr>
              <a:t>3</a:t>
            </a:r>
            <a:endParaRPr sz="1100">
              <a:latin typeface="Arial MT"/>
              <a:cs typeface="Arial MT"/>
            </a:endParaRPr>
          </a:p>
        </p:txBody>
      </p:sp>
      <p:sp>
        <p:nvSpPr>
          <p:cNvPr id="22" name="Rectangle 21">
            <a:extLst>
              <a:ext uri="{FF2B5EF4-FFF2-40B4-BE49-F238E27FC236}">
                <a16:creationId xmlns:a16="http://schemas.microsoft.com/office/drawing/2014/main" id="{962C8313-19EC-4205-A07E-3FE7706A5311}"/>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4033D21-B24E-4328-A25B-BA6EE1D0BC8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602" y="150985"/>
            <a:ext cx="3019425"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Decision</a:t>
            </a:r>
            <a:r>
              <a:rPr b="1" spc="-90" dirty="0"/>
              <a:t> </a:t>
            </a:r>
            <a:r>
              <a:rPr b="1" spc="-10" dirty="0"/>
              <a:t>Tree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28</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914644512"/>
              </p:ext>
            </p:extLst>
          </p:nvPr>
        </p:nvGraphicFramePr>
        <p:xfrm>
          <a:off x="2249171" y="1394793"/>
          <a:ext cx="7693658" cy="741679"/>
        </p:xfrm>
        <a:graphic>
          <a:graphicData uri="http://schemas.openxmlformats.org/drawingml/2006/table">
            <a:tbl>
              <a:tblPr firstRow="1" bandRow="1">
                <a:tableStyleId>{2D5ABB26-0587-4C30-8999-92F81FD0307C}</a:tableStyleId>
              </a:tblPr>
              <a:tblGrid>
                <a:gridCol w="1291590">
                  <a:extLst>
                    <a:ext uri="{9D8B030D-6E8A-4147-A177-3AD203B41FA5}">
                      <a16:colId xmlns:a16="http://schemas.microsoft.com/office/drawing/2014/main" val="20000"/>
                    </a:ext>
                  </a:extLst>
                </a:gridCol>
                <a:gridCol w="1441449">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395094">
                  <a:extLst>
                    <a:ext uri="{9D8B030D-6E8A-4147-A177-3AD203B41FA5}">
                      <a16:colId xmlns:a16="http://schemas.microsoft.com/office/drawing/2014/main" val="20003"/>
                    </a:ext>
                  </a:extLst>
                </a:gridCol>
                <a:gridCol w="1873250">
                  <a:extLst>
                    <a:ext uri="{9D8B030D-6E8A-4147-A177-3AD203B41FA5}">
                      <a16:colId xmlns:a16="http://schemas.microsoft.com/office/drawing/2014/main" val="20004"/>
                    </a:ext>
                  </a:extLst>
                </a:gridCol>
              </a:tblGrid>
              <a:tr h="372110">
                <a:tc>
                  <a:txBody>
                    <a:bodyPr/>
                    <a:lstStyle/>
                    <a:p>
                      <a:pPr marL="89535">
                        <a:lnSpc>
                          <a:spcPct val="100000"/>
                        </a:lnSpc>
                        <a:spcBef>
                          <a:spcPts val="190"/>
                        </a:spcBef>
                      </a:pPr>
                      <a:r>
                        <a:rPr sz="1800" b="1" spc="-5" dirty="0">
                          <a:solidFill>
                            <a:srgbClr val="FFFFFF"/>
                          </a:solidFill>
                          <a:latin typeface="Arial"/>
                          <a:cs typeface="Arial"/>
                        </a:rPr>
                        <a:t>Outlook</a:t>
                      </a:r>
                      <a:endParaRPr sz="1800">
                        <a:latin typeface="Arial"/>
                        <a:cs typeface="Arial"/>
                      </a:endParaRPr>
                    </a:p>
                  </a:txBody>
                  <a:tcPr marL="0" marR="0" marT="24130" marB="0">
                    <a:solidFill>
                      <a:srgbClr val="33CCCC"/>
                    </a:solidFill>
                  </a:tcPr>
                </a:tc>
                <a:tc>
                  <a:txBody>
                    <a:bodyPr/>
                    <a:lstStyle/>
                    <a:p>
                      <a:pPr marL="335915">
                        <a:lnSpc>
                          <a:spcPct val="100000"/>
                        </a:lnSpc>
                        <a:spcBef>
                          <a:spcPts val="190"/>
                        </a:spcBef>
                      </a:pPr>
                      <a:r>
                        <a:rPr sz="1800" b="1" spc="-5" dirty="0">
                          <a:solidFill>
                            <a:srgbClr val="FFFFFF"/>
                          </a:solidFill>
                          <a:latin typeface="Arial"/>
                          <a:cs typeface="Arial"/>
                        </a:rPr>
                        <a:t>Temp.</a:t>
                      </a:r>
                      <a:endParaRPr sz="1800">
                        <a:latin typeface="Arial"/>
                        <a:cs typeface="Arial"/>
                      </a:endParaRPr>
                    </a:p>
                  </a:txBody>
                  <a:tcPr marL="0" marR="0" marT="24130" marB="0">
                    <a:solidFill>
                      <a:srgbClr val="33CCCC"/>
                    </a:solidFill>
                  </a:tcPr>
                </a:tc>
                <a:tc>
                  <a:txBody>
                    <a:bodyPr/>
                    <a:lstStyle/>
                    <a:p>
                      <a:pPr marL="432434">
                        <a:lnSpc>
                          <a:spcPct val="100000"/>
                        </a:lnSpc>
                        <a:spcBef>
                          <a:spcPts val="190"/>
                        </a:spcBef>
                      </a:pPr>
                      <a:r>
                        <a:rPr sz="1800" b="1" spc="-5" dirty="0">
                          <a:solidFill>
                            <a:srgbClr val="FFFFFF"/>
                          </a:solidFill>
                          <a:latin typeface="Arial"/>
                          <a:cs typeface="Arial"/>
                        </a:rPr>
                        <a:t>Humidity</a:t>
                      </a:r>
                      <a:endParaRPr sz="1800">
                        <a:latin typeface="Arial"/>
                        <a:cs typeface="Arial"/>
                      </a:endParaRPr>
                    </a:p>
                  </a:txBody>
                  <a:tcPr marL="0" marR="0" marT="24130" marB="0">
                    <a:solidFill>
                      <a:srgbClr val="33CCCC"/>
                    </a:solidFill>
                  </a:tcPr>
                </a:tc>
                <a:tc>
                  <a:txBody>
                    <a:bodyPr/>
                    <a:lstStyle/>
                    <a:p>
                      <a:pPr marL="280670">
                        <a:lnSpc>
                          <a:spcPct val="100000"/>
                        </a:lnSpc>
                        <a:spcBef>
                          <a:spcPts val="190"/>
                        </a:spcBef>
                      </a:pPr>
                      <a:r>
                        <a:rPr sz="1800" b="1" dirty="0">
                          <a:solidFill>
                            <a:srgbClr val="FFFFFF"/>
                          </a:solidFill>
                          <a:latin typeface="Arial"/>
                          <a:cs typeface="Arial"/>
                        </a:rPr>
                        <a:t>Windy</a:t>
                      </a:r>
                      <a:endParaRPr sz="1800">
                        <a:latin typeface="Arial"/>
                        <a:cs typeface="Arial"/>
                      </a:endParaRPr>
                    </a:p>
                  </a:txBody>
                  <a:tcPr marL="0" marR="0" marT="24130" marB="0">
                    <a:solidFill>
                      <a:srgbClr val="33CCCC"/>
                    </a:solidFill>
                  </a:tcPr>
                </a:tc>
                <a:tc>
                  <a:txBody>
                    <a:bodyPr/>
                    <a:lstStyle/>
                    <a:p>
                      <a:pPr marL="423545">
                        <a:lnSpc>
                          <a:spcPct val="100000"/>
                        </a:lnSpc>
                        <a:spcBef>
                          <a:spcPts val="190"/>
                        </a:spcBef>
                      </a:pPr>
                      <a:r>
                        <a:rPr sz="1800" b="1" spc="-5" dirty="0">
                          <a:solidFill>
                            <a:srgbClr val="FFFFFF"/>
                          </a:solidFill>
                          <a:latin typeface="Arial"/>
                          <a:cs typeface="Arial"/>
                        </a:rPr>
                        <a:t>Play</a:t>
                      </a:r>
                      <a:r>
                        <a:rPr sz="1800" b="1" spc="-55" dirty="0">
                          <a:solidFill>
                            <a:srgbClr val="FFFFFF"/>
                          </a:solidFill>
                          <a:latin typeface="Arial"/>
                          <a:cs typeface="Arial"/>
                        </a:rPr>
                        <a:t> </a:t>
                      </a:r>
                      <a:r>
                        <a:rPr sz="1800" b="1" spc="-5" dirty="0">
                          <a:solidFill>
                            <a:srgbClr val="FFFFFF"/>
                          </a:solidFill>
                          <a:latin typeface="Arial"/>
                          <a:cs typeface="Arial"/>
                        </a:rPr>
                        <a:t>Golf</a:t>
                      </a:r>
                      <a:endParaRPr sz="1800">
                        <a:latin typeface="Arial"/>
                        <a:cs typeface="Arial"/>
                      </a:endParaRPr>
                    </a:p>
                  </a:txBody>
                  <a:tcPr marL="0" marR="0" marT="24130" marB="0">
                    <a:solidFill>
                      <a:srgbClr val="33CCCC"/>
                    </a:solidFill>
                  </a:tcPr>
                </a:tc>
                <a:extLst>
                  <a:ext uri="{0D108BD9-81ED-4DB2-BD59-A6C34878D82A}">
                    <a16:rowId xmlns:a16="http://schemas.microsoft.com/office/drawing/2014/main" val="10000"/>
                  </a:ext>
                </a:extLst>
              </a:tr>
              <a:tr h="369569">
                <a:tc>
                  <a:txBody>
                    <a:bodyPr/>
                    <a:lstStyle/>
                    <a:p>
                      <a:pPr marL="89535">
                        <a:lnSpc>
                          <a:spcPct val="100000"/>
                        </a:lnSpc>
                        <a:spcBef>
                          <a:spcPts val="190"/>
                        </a:spcBef>
                      </a:pPr>
                      <a:r>
                        <a:rPr sz="1800" spc="-10" dirty="0">
                          <a:solidFill>
                            <a:srgbClr val="003366"/>
                          </a:solidFill>
                          <a:latin typeface="Arial MT"/>
                          <a:cs typeface="Arial MT"/>
                        </a:rPr>
                        <a:t>Rainy</a:t>
                      </a:r>
                      <a:endParaRPr sz="1800">
                        <a:latin typeface="Arial MT"/>
                        <a:cs typeface="Arial MT"/>
                      </a:endParaRPr>
                    </a:p>
                  </a:txBody>
                  <a:tcPr marL="0" marR="0" marT="24130" marB="0">
                    <a:solidFill>
                      <a:srgbClr val="CCEBEB"/>
                    </a:solidFill>
                  </a:tcPr>
                </a:tc>
                <a:tc>
                  <a:txBody>
                    <a:bodyPr/>
                    <a:lstStyle/>
                    <a:p>
                      <a:pPr marL="335915">
                        <a:lnSpc>
                          <a:spcPct val="100000"/>
                        </a:lnSpc>
                        <a:spcBef>
                          <a:spcPts val="190"/>
                        </a:spcBef>
                      </a:pPr>
                      <a:r>
                        <a:rPr sz="1800" spc="-10" dirty="0">
                          <a:solidFill>
                            <a:srgbClr val="003366"/>
                          </a:solidFill>
                          <a:latin typeface="Arial MT"/>
                          <a:cs typeface="Arial MT"/>
                        </a:rPr>
                        <a:t>Mild</a:t>
                      </a:r>
                      <a:endParaRPr sz="1800">
                        <a:latin typeface="Arial MT"/>
                        <a:cs typeface="Arial MT"/>
                      </a:endParaRPr>
                    </a:p>
                  </a:txBody>
                  <a:tcPr marL="0" marR="0" marT="24130" marB="0">
                    <a:solidFill>
                      <a:srgbClr val="CCEBEB"/>
                    </a:solidFill>
                  </a:tcPr>
                </a:tc>
                <a:tc>
                  <a:txBody>
                    <a:bodyPr/>
                    <a:lstStyle/>
                    <a:p>
                      <a:pPr marL="432434">
                        <a:lnSpc>
                          <a:spcPct val="100000"/>
                        </a:lnSpc>
                        <a:spcBef>
                          <a:spcPts val="190"/>
                        </a:spcBef>
                      </a:pPr>
                      <a:r>
                        <a:rPr sz="1800" spc="-10" dirty="0">
                          <a:solidFill>
                            <a:srgbClr val="003366"/>
                          </a:solidFill>
                          <a:latin typeface="Arial MT"/>
                          <a:cs typeface="Arial MT"/>
                        </a:rPr>
                        <a:t>High</a:t>
                      </a:r>
                      <a:endParaRPr sz="1800" dirty="0">
                        <a:latin typeface="Arial MT"/>
                        <a:cs typeface="Arial MT"/>
                      </a:endParaRPr>
                    </a:p>
                  </a:txBody>
                  <a:tcPr marL="0" marR="0" marT="24130" marB="0">
                    <a:solidFill>
                      <a:srgbClr val="CCEBEB"/>
                    </a:solidFill>
                  </a:tcPr>
                </a:tc>
                <a:tc>
                  <a:txBody>
                    <a:bodyPr/>
                    <a:lstStyle/>
                    <a:p>
                      <a:pPr marL="280670">
                        <a:lnSpc>
                          <a:spcPct val="100000"/>
                        </a:lnSpc>
                        <a:spcBef>
                          <a:spcPts val="190"/>
                        </a:spcBef>
                      </a:pPr>
                      <a:r>
                        <a:rPr sz="1800" spc="-5" dirty="0">
                          <a:solidFill>
                            <a:srgbClr val="003366"/>
                          </a:solidFill>
                          <a:latin typeface="Arial MT"/>
                          <a:cs typeface="Arial MT"/>
                        </a:rPr>
                        <a:t>False</a:t>
                      </a:r>
                      <a:endParaRPr sz="1800">
                        <a:latin typeface="Arial MT"/>
                        <a:cs typeface="Arial MT"/>
                      </a:endParaRPr>
                    </a:p>
                  </a:txBody>
                  <a:tcPr marL="0" marR="0" marT="24130" marB="0">
                    <a:solidFill>
                      <a:srgbClr val="CCEBEB"/>
                    </a:solidFill>
                  </a:tcPr>
                </a:tc>
                <a:tc>
                  <a:txBody>
                    <a:bodyPr/>
                    <a:lstStyle/>
                    <a:p>
                      <a:pPr marL="423545">
                        <a:lnSpc>
                          <a:spcPct val="100000"/>
                        </a:lnSpc>
                        <a:spcBef>
                          <a:spcPts val="190"/>
                        </a:spcBef>
                      </a:pPr>
                      <a:r>
                        <a:rPr sz="1800" dirty="0">
                          <a:solidFill>
                            <a:srgbClr val="003366"/>
                          </a:solidFill>
                          <a:latin typeface="Arial MT"/>
                          <a:cs typeface="Arial MT"/>
                        </a:rPr>
                        <a:t>?</a:t>
                      </a:r>
                      <a:endParaRPr sz="1800" dirty="0">
                        <a:latin typeface="Arial MT"/>
                        <a:cs typeface="Arial MT"/>
                      </a:endParaRPr>
                    </a:p>
                  </a:txBody>
                  <a:tcPr marL="0" marR="0" marT="24130" marB="0">
                    <a:solidFill>
                      <a:srgbClr val="CCEBEB"/>
                    </a:solidFill>
                  </a:tcPr>
                </a:tc>
                <a:extLst>
                  <a:ext uri="{0D108BD9-81ED-4DB2-BD59-A6C34878D82A}">
                    <a16:rowId xmlns:a16="http://schemas.microsoft.com/office/drawing/2014/main" val="10001"/>
                  </a:ext>
                </a:extLst>
              </a:tr>
            </a:tbl>
          </a:graphicData>
        </a:graphic>
      </p:graphicFrame>
      <p:pic>
        <p:nvPicPr>
          <p:cNvPr id="4" name="object 4"/>
          <p:cNvPicPr/>
          <p:nvPr/>
        </p:nvPicPr>
        <p:blipFill>
          <a:blip r:embed="rId2" cstate="print"/>
          <a:stretch>
            <a:fillRect/>
          </a:stretch>
        </p:blipFill>
        <p:spPr>
          <a:xfrm>
            <a:off x="1510748" y="2544416"/>
            <a:ext cx="6889031" cy="3761931"/>
          </a:xfrm>
          <a:prstGeom prst="rect">
            <a:avLst/>
          </a:prstGeom>
        </p:spPr>
      </p:pic>
      <p:sp>
        <p:nvSpPr>
          <p:cNvPr id="5" name="object 5"/>
          <p:cNvSpPr txBox="1"/>
          <p:nvPr/>
        </p:nvSpPr>
        <p:spPr>
          <a:xfrm>
            <a:off x="8854441" y="4377690"/>
            <a:ext cx="1155065" cy="299720"/>
          </a:xfrm>
          <a:prstGeom prst="rect">
            <a:avLst/>
          </a:prstGeom>
        </p:spPr>
        <p:txBody>
          <a:bodyPr vert="horz" wrap="square" lIns="0" tIns="12700" rIns="0" bIns="0" rtlCol="0">
            <a:spAutoFit/>
          </a:bodyPr>
          <a:lstStyle/>
          <a:p>
            <a:pPr marL="12700">
              <a:spcBef>
                <a:spcPts val="100"/>
              </a:spcBef>
            </a:pPr>
            <a:r>
              <a:rPr spc="-5" dirty="0">
                <a:solidFill>
                  <a:srgbClr val="003366"/>
                </a:solidFill>
                <a:latin typeface="Arial MT"/>
                <a:cs typeface="Arial MT"/>
              </a:rPr>
              <a:t>Result</a:t>
            </a:r>
            <a:r>
              <a:rPr spc="-40"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spc="-5" dirty="0">
                <a:solidFill>
                  <a:srgbClr val="003366"/>
                </a:solidFill>
                <a:latin typeface="Arial MT"/>
                <a:cs typeface="Arial MT"/>
              </a:rPr>
              <a:t>No</a:t>
            </a:r>
            <a:endParaRPr>
              <a:latin typeface="Arial MT"/>
              <a:cs typeface="Arial MT"/>
            </a:endParaRPr>
          </a:p>
        </p:txBody>
      </p:sp>
      <p:sp>
        <p:nvSpPr>
          <p:cNvPr id="7" name="Rectangle 6">
            <a:extLst>
              <a:ext uri="{FF2B5EF4-FFF2-40B4-BE49-F238E27FC236}">
                <a16:creationId xmlns:a16="http://schemas.microsoft.com/office/drawing/2014/main" id="{E26A7618-98E0-479E-85B3-301DFC28DDE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F001CD8-0559-4300-AEAB-FB56664335D3}"/>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028" y="78463"/>
            <a:ext cx="5029642" cy="689932"/>
          </a:xfrm>
          <a:prstGeom prst="rect">
            <a:avLst/>
          </a:prstGeom>
        </p:spPr>
        <p:txBody>
          <a:bodyPr vert="horz" wrap="square" lIns="0" tIns="12700" rIns="0" bIns="0" rtlCol="0" anchor="ctr">
            <a:spAutoFit/>
          </a:bodyPr>
          <a:lstStyle/>
          <a:p>
            <a:pPr marL="12700">
              <a:lnSpc>
                <a:spcPct val="100000"/>
              </a:lnSpc>
              <a:spcBef>
                <a:spcPts val="100"/>
              </a:spcBef>
            </a:pPr>
            <a:r>
              <a:rPr b="1" spc="-10" dirty="0"/>
              <a:t>Random</a:t>
            </a:r>
            <a:r>
              <a:rPr b="1" spc="-70" dirty="0"/>
              <a:t> </a:t>
            </a:r>
            <a:r>
              <a:rPr b="1" spc="-5" dirty="0"/>
              <a:t>Forest</a:t>
            </a:r>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29</a:t>
            </a:fld>
            <a:endParaRPr dirty="0"/>
          </a:p>
        </p:txBody>
      </p:sp>
      <p:pic>
        <p:nvPicPr>
          <p:cNvPr id="3" name="object 3"/>
          <p:cNvPicPr/>
          <p:nvPr/>
        </p:nvPicPr>
        <p:blipFill>
          <a:blip r:embed="rId2" cstate="print"/>
          <a:stretch>
            <a:fillRect/>
          </a:stretch>
        </p:blipFill>
        <p:spPr>
          <a:xfrm>
            <a:off x="2396600" y="1359179"/>
            <a:ext cx="7693659" cy="862329"/>
          </a:xfrm>
          <a:prstGeom prst="rect">
            <a:avLst/>
          </a:prstGeom>
        </p:spPr>
      </p:pic>
      <p:grpSp>
        <p:nvGrpSpPr>
          <p:cNvPr id="4" name="object 4"/>
          <p:cNvGrpSpPr/>
          <p:nvPr/>
        </p:nvGrpSpPr>
        <p:grpSpPr>
          <a:xfrm>
            <a:off x="5149850" y="4705350"/>
            <a:ext cx="421640" cy="335280"/>
            <a:chOff x="3625850" y="4705350"/>
            <a:chExt cx="421640" cy="335280"/>
          </a:xfrm>
        </p:grpSpPr>
        <p:sp>
          <p:nvSpPr>
            <p:cNvPr id="5" name="object 5"/>
            <p:cNvSpPr/>
            <p:nvPr/>
          </p:nvSpPr>
          <p:spPr>
            <a:xfrm>
              <a:off x="3632200" y="4711700"/>
              <a:ext cx="408940" cy="322580"/>
            </a:xfrm>
            <a:custGeom>
              <a:avLst/>
              <a:gdLst/>
              <a:ahLst/>
              <a:cxnLst/>
              <a:rect l="l" t="t" r="r" b="b"/>
              <a:pathLst>
                <a:path w="408939" h="322579">
                  <a:moveTo>
                    <a:pt x="257810" y="0"/>
                  </a:moveTo>
                  <a:lnTo>
                    <a:pt x="257810" y="80010"/>
                  </a:lnTo>
                  <a:lnTo>
                    <a:pt x="0" y="80010"/>
                  </a:lnTo>
                  <a:lnTo>
                    <a:pt x="0" y="241300"/>
                  </a:lnTo>
                  <a:lnTo>
                    <a:pt x="257810" y="241300"/>
                  </a:lnTo>
                  <a:lnTo>
                    <a:pt x="257810" y="322580"/>
                  </a:lnTo>
                  <a:lnTo>
                    <a:pt x="408939" y="161289"/>
                  </a:lnTo>
                  <a:lnTo>
                    <a:pt x="257810" y="0"/>
                  </a:lnTo>
                  <a:close/>
                </a:path>
              </a:pathLst>
            </a:custGeom>
            <a:solidFill>
              <a:srgbClr val="33CCCC"/>
            </a:solidFill>
          </p:spPr>
          <p:txBody>
            <a:bodyPr wrap="square" lIns="0" tIns="0" rIns="0" bIns="0" rtlCol="0"/>
            <a:lstStyle/>
            <a:p>
              <a:endParaRPr/>
            </a:p>
          </p:txBody>
        </p:sp>
        <p:sp>
          <p:nvSpPr>
            <p:cNvPr id="6" name="object 6"/>
            <p:cNvSpPr/>
            <p:nvPr/>
          </p:nvSpPr>
          <p:spPr>
            <a:xfrm>
              <a:off x="3632200" y="4711700"/>
              <a:ext cx="408940" cy="322580"/>
            </a:xfrm>
            <a:custGeom>
              <a:avLst/>
              <a:gdLst/>
              <a:ahLst/>
              <a:cxnLst/>
              <a:rect l="l" t="t" r="r" b="b"/>
              <a:pathLst>
                <a:path w="408939" h="322579">
                  <a:moveTo>
                    <a:pt x="0" y="80010"/>
                  </a:moveTo>
                  <a:lnTo>
                    <a:pt x="257810" y="80010"/>
                  </a:lnTo>
                  <a:lnTo>
                    <a:pt x="257810" y="0"/>
                  </a:lnTo>
                  <a:lnTo>
                    <a:pt x="408939" y="161289"/>
                  </a:lnTo>
                  <a:lnTo>
                    <a:pt x="257810" y="322580"/>
                  </a:lnTo>
                  <a:lnTo>
                    <a:pt x="257810" y="241300"/>
                  </a:lnTo>
                  <a:lnTo>
                    <a:pt x="0" y="241300"/>
                  </a:lnTo>
                  <a:lnTo>
                    <a:pt x="0" y="80010"/>
                  </a:lnTo>
                  <a:close/>
                </a:path>
                <a:path w="408939" h="322579">
                  <a:moveTo>
                    <a:pt x="0" y="0"/>
                  </a:moveTo>
                  <a:lnTo>
                    <a:pt x="0" y="0"/>
                  </a:lnTo>
                </a:path>
                <a:path w="408939" h="322579">
                  <a:moveTo>
                    <a:pt x="408939" y="322580"/>
                  </a:moveTo>
                  <a:lnTo>
                    <a:pt x="408939" y="322580"/>
                  </a:lnTo>
                </a:path>
              </a:pathLst>
            </a:custGeom>
            <a:ln w="12579">
              <a:solidFill>
                <a:srgbClr val="229494"/>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7264400" y="3651251"/>
            <a:ext cx="1219200" cy="1090965"/>
          </a:xfrm>
          <a:prstGeom prst="rect">
            <a:avLst/>
          </a:prstGeom>
        </p:spPr>
      </p:pic>
      <p:pic>
        <p:nvPicPr>
          <p:cNvPr id="8" name="object 8"/>
          <p:cNvPicPr/>
          <p:nvPr/>
        </p:nvPicPr>
        <p:blipFill>
          <a:blip r:embed="rId4" cstate="print"/>
          <a:stretch>
            <a:fillRect/>
          </a:stretch>
        </p:blipFill>
        <p:spPr>
          <a:xfrm>
            <a:off x="6397929" y="4840485"/>
            <a:ext cx="1317497" cy="961536"/>
          </a:xfrm>
          <a:prstGeom prst="rect">
            <a:avLst/>
          </a:prstGeom>
        </p:spPr>
      </p:pic>
      <p:sp>
        <p:nvSpPr>
          <p:cNvPr id="9" name="object 9"/>
          <p:cNvSpPr txBox="1"/>
          <p:nvPr/>
        </p:nvSpPr>
        <p:spPr>
          <a:xfrm>
            <a:off x="6047740" y="476250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1</a:t>
            </a:r>
            <a:endParaRPr sz="1100">
              <a:latin typeface="Arial MT"/>
              <a:cs typeface="Arial MT"/>
            </a:endParaRPr>
          </a:p>
        </p:txBody>
      </p:sp>
      <p:sp>
        <p:nvSpPr>
          <p:cNvPr id="10" name="object 10"/>
          <p:cNvSpPr txBox="1"/>
          <p:nvPr/>
        </p:nvSpPr>
        <p:spPr>
          <a:xfrm>
            <a:off x="7656829" y="4716780"/>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2</a:t>
            </a:r>
            <a:endParaRPr sz="1100">
              <a:latin typeface="Arial MT"/>
              <a:cs typeface="Arial MT"/>
            </a:endParaRPr>
          </a:p>
        </p:txBody>
      </p:sp>
      <p:sp>
        <p:nvSpPr>
          <p:cNvPr id="11" name="object 11"/>
          <p:cNvSpPr txBox="1"/>
          <p:nvPr/>
        </p:nvSpPr>
        <p:spPr>
          <a:xfrm>
            <a:off x="6786879" y="586359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3</a:t>
            </a:r>
            <a:endParaRPr sz="1100">
              <a:latin typeface="Arial MT"/>
              <a:cs typeface="Arial MT"/>
            </a:endParaRPr>
          </a:p>
        </p:txBody>
      </p:sp>
      <p:grpSp>
        <p:nvGrpSpPr>
          <p:cNvPr id="12" name="object 12"/>
          <p:cNvGrpSpPr/>
          <p:nvPr/>
        </p:nvGrpSpPr>
        <p:grpSpPr>
          <a:xfrm>
            <a:off x="598804" y="2756452"/>
            <a:ext cx="4413025" cy="3549895"/>
            <a:chOff x="896393" y="3501390"/>
            <a:chExt cx="2591435" cy="2346325"/>
          </a:xfrm>
        </p:grpSpPr>
        <p:pic>
          <p:nvPicPr>
            <p:cNvPr id="13" name="object 13"/>
            <p:cNvPicPr/>
            <p:nvPr/>
          </p:nvPicPr>
          <p:blipFill>
            <a:blip r:embed="rId5" cstate="print"/>
            <a:stretch>
              <a:fillRect/>
            </a:stretch>
          </p:blipFill>
          <p:spPr>
            <a:xfrm>
              <a:off x="900430" y="3501390"/>
              <a:ext cx="2560320" cy="2300630"/>
            </a:xfrm>
            <a:prstGeom prst="rect">
              <a:avLst/>
            </a:prstGeom>
          </p:spPr>
        </p:pic>
        <p:sp>
          <p:nvSpPr>
            <p:cNvPr id="14" name="object 14"/>
            <p:cNvSpPr/>
            <p:nvPr/>
          </p:nvSpPr>
          <p:spPr>
            <a:xfrm>
              <a:off x="910590" y="4033520"/>
              <a:ext cx="2551430" cy="605790"/>
            </a:xfrm>
            <a:custGeom>
              <a:avLst/>
              <a:gdLst/>
              <a:ahLst/>
              <a:cxnLst/>
              <a:rect l="l" t="t" r="r" b="b"/>
              <a:pathLst>
                <a:path w="2551429" h="605789">
                  <a:moveTo>
                    <a:pt x="1275080" y="605789"/>
                  </a:moveTo>
                  <a:lnTo>
                    <a:pt x="0" y="605789"/>
                  </a:lnTo>
                  <a:lnTo>
                    <a:pt x="0" y="0"/>
                  </a:lnTo>
                  <a:lnTo>
                    <a:pt x="2551430" y="0"/>
                  </a:lnTo>
                  <a:lnTo>
                    <a:pt x="2551430" y="605789"/>
                  </a:lnTo>
                  <a:lnTo>
                    <a:pt x="1275080" y="605789"/>
                  </a:lnTo>
                  <a:close/>
                </a:path>
              </a:pathLst>
            </a:custGeom>
            <a:ln w="28393">
              <a:solidFill>
                <a:srgbClr val="FF0000"/>
              </a:solidFill>
            </a:ln>
          </p:spPr>
          <p:txBody>
            <a:bodyPr wrap="square" lIns="0" tIns="0" rIns="0" bIns="0" rtlCol="0"/>
            <a:lstStyle/>
            <a:p>
              <a:endParaRPr/>
            </a:p>
          </p:txBody>
        </p:sp>
        <p:sp>
          <p:nvSpPr>
            <p:cNvPr id="15" name="object 15"/>
            <p:cNvSpPr/>
            <p:nvPr/>
          </p:nvSpPr>
          <p:spPr>
            <a:xfrm>
              <a:off x="910590" y="4639310"/>
              <a:ext cx="2551430" cy="618490"/>
            </a:xfrm>
            <a:custGeom>
              <a:avLst/>
              <a:gdLst/>
              <a:ahLst/>
              <a:cxnLst/>
              <a:rect l="l" t="t" r="r" b="b"/>
              <a:pathLst>
                <a:path w="2551429" h="618489">
                  <a:moveTo>
                    <a:pt x="1275080" y="618489"/>
                  </a:moveTo>
                  <a:lnTo>
                    <a:pt x="0" y="618489"/>
                  </a:lnTo>
                  <a:lnTo>
                    <a:pt x="0" y="0"/>
                  </a:lnTo>
                  <a:lnTo>
                    <a:pt x="2551430" y="0"/>
                  </a:lnTo>
                  <a:lnTo>
                    <a:pt x="2551430" y="618489"/>
                  </a:lnTo>
                  <a:lnTo>
                    <a:pt x="1275080" y="618489"/>
                  </a:lnTo>
                  <a:close/>
                </a:path>
              </a:pathLst>
            </a:custGeom>
            <a:ln w="28393">
              <a:solidFill>
                <a:srgbClr val="0984FF"/>
              </a:solidFill>
            </a:ln>
          </p:spPr>
          <p:txBody>
            <a:bodyPr wrap="square" lIns="0" tIns="0" rIns="0" bIns="0" rtlCol="0"/>
            <a:lstStyle/>
            <a:p>
              <a:endParaRPr/>
            </a:p>
          </p:txBody>
        </p:sp>
        <p:sp>
          <p:nvSpPr>
            <p:cNvPr id="16" name="object 16"/>
            <p:cNvSpPr/>
            <p:nvPr/>
          </p:nvSpPr>
          <p:spPr>
            <a:xfrm>
              <a:off x="920750" y="5259070"/>
              <a:ext cx="2552700" cy="574040"/>
            </a:xfrm>
            <a:custGeom>
              <a:avLst/>
              <a:gdLst/>
              <a:ahLst/>
              <a:cxnLst/>
              <a:rect l="l" t="t" r="r" b="b"/>
              <a:pathLst>
                <a:path w="2552700" h="574039">
                  <a:moveTo>
                    <a:pt x="1276350" y="574039"/>
                  </a:moveTo>
                  <a:lnTo>
                    <a:pt x="0" y="574039"/>
                  </a:lnTo>
                  <a:lnTo>
                    <a:pt x="0" y="0"/>
                  </a:lnTo>
                  <a:lnTo>
                    <a:pt x="2552700" y="0"/>
                  </a:lnTo>
                  <a:lnTo>
                    <a:pt x="2552700" y="574039"/>
                  </a:lnTo>
                  <a:lnTo>
                    <a:pt x="1276350" y="574039"/>
                  </a:lnTo>
                  <a:close/>
                </a:path>
              </a:pathLst>
            </a:custGeom>
            <a:ln w="28393">
              <a:solidFill>
                <a:srgbClr val="6F2F9F"/>
              </a:solidFill>
            </a:ln>
          </p:spPr>
          <p:txBody>
            <a:bodyPr wrap="square" lIns="0" tIns="0" rIns="0" bIns="0" rtlCol="0"/>
            <a:lstStyle/>
            <a:p>
              <a:endParaRPr/>
            </a:p>
          </p:txBody>
        </p:sp>
      </p:grpSp>
      <p:pic>
        <p:nvPicPr>
          <p:cNvPr id="17" name="object 17"/>
          <p:cNvPicPr/>
          <p:nvPr/>
        </p:nvPicPr>
        <p:blipFill>
          <a:blip r:embed="rId6" cstate="print"/>
          <a:stretch>
            <a:fillRect/>
          </a:stretch>
        </p:blipFill>
        <p:spPr>
          <a:xfrm>
            <a:off x="5480050" y="3667759"/>
            <a:ext cx="1451610" cy="1060450"/>
          </a:xfrm>
          <a:prstGeom prst="rect">
            <a:avLst/>
          </a:prstGeom>
        </p:spPr>
      </p:pic>
      <p:sp>
        <p:nvSpPr>
          <p:cNvPr id="18" name="object 18"/>
          <p:cNvSpPr txBox="1"/>
          <p:nvPr/>
        </p:nvSpPr>
        <p:spPr>
          <a:xfrm>
            <a:off x="8916669" y="3686809"/>
            <a:ext cx="1270000" cy="848360"/>
          </a:xfrm>
          <a:prstGeom prst="rect">
            <a:avLst/>
          </a:prstGeom>
        </p:spPr>
        <p:txBody>
          <a:bodyPr vert="horz" wrap="square" lIns="0" tIns="12700" rIns="0" bIns="0" rtlCol="0">
            <a:spAutoFit/>
          </a:bodyPr>
          <a:lstStyle/>
          <a:p>
            <a:pPr marL="12700" marR="5080" algn="just">
              <a:spcBef>
                <a:spcPts val="100"/>
              </a:spcBef>
            </a:pPr>
            <a:r>
              <a:rPr dirty="0">
                <a:solidFill>
                  <a:srgbClr val="003366"/>
                </a:solidFill>
                <a:latin typeface="Arial MT"/>
                <a:cs typeface="Arial MT"/>
              </a:rPr>
              <a:t>Tree 1 : </a:t>
            </a:r>
            <a:r>
              <a:rPr spc="-5" dirty="0">
                <a:solidFill>
                  <a:srgbClr val="003366"/>
                </a:solidFill>
                <a:latin typeface="Arial MT"/>
                <a:cs typeface="Arial MT"/>
              </a:rPr>
              <a:t>No </a:t>
            </a:r>
            <a:r>
              <a:rPr dirty="0">
                <a:solidFill>
                  <a:srgbClr val="003366"/>
                </a:solidFill>
                <a:latin typeface="Arial MT"/>
                <a:cs typeface="Arial MT"/>
              </a:rPr>
              <a:t> Tree 2 : </a:t>
            </a:r>
            <a:r>
              <a:rPr spc="-5" dirty="0">
                <a:solidFill>
                  <a:srgbClr val="003366"/>
                </a:solidFill>
                <a:latin typeface="Arial MT"/>
                <a:cs typeface="Arial MT"/>
              </a:rPr>
              <a:t>No </a:t>
            </a:r>
            <a:r>
              <a:rPr dirty="0">
                <a:solidFill>
                  <a:srgbClr val="003366"/>
                </a:solidFill>
                <a:latin typeface="Arial MT"/>
                <a:cs typeface="Arial MT"/>
              </a:rPr>
              <a:t> Tree</a:t>
            </a:r>
            <a:r>
              <a:rPr spc="-35" dirty="0">
                <a:solidFill>
                  <a:srgbClr val="003366"/>
                </a:solidFill>
                <a:latin typeface="Arial MT"/>
                <a:cs typeface="Arial MT"/>
              </a:rPr>
              <a:t> </a:t>
            </a:r>
            <a:r>
              <a:rPr dirty="0">
                <a:solidFill>
                  <a:srgbClr val="003366"/>
                </a:solidFill>
                <a:latin typeface="Arial MT"/>
                <a:cs typeface="Arial MT"/>
              </a:rPr>
              <a:t>3</a:t>
            </a:r>
            <a:r>
              <a:rPr spc="-35" dirty="0">
                <a:solidFill>
                  <a:srgbClr val="003366"/>
                </a:solidFill>
                <a:latin typeface="Arial MT"/>
                <a:cs typeface="Arial MT"/>
              </a:rPr>
              <a:t> </a:t>
            </a:r>
            <a:r>
              <a:rPr dirty="0">
                <a:solidFill>
                  <a:srgbClr val="003366"/>
                </a:solidFill>
                <a:latin typeface="Arial MT"/>
                <a:cs typeface="Arial MT"/>
              </a:rPr>
              <a:t>:</a:t>
            </a:r>
            <a:r>
              <a:rPr spc="-25" dirty="0">
                <a:solidFill>
                  <a:srgbClr val="003366"/>
                </a:solidFill>
                <a:latin typeface="Arial MT"/>
                <a:cs typeface="Arial MT"/>
              </a:rPr>
              <a:t> </a:t>
            </a:r>
            <a:r>
              <a:rPr spc="-10" dirty="0">
                <a:solidFill>
                  <a:srgbClr val="003366"/>
                </a:solidFill>
                <a:latin typeface="Arial MT"/>
                <a:cs typeface="Arial MT"/>
              </a:rPr>
              <a:t>Yes</a:t>
            </a:r>
            <a:endParaRPr>
              <a:latin typeface="Arial MT"/>
              <a:cs typeface="Arial MT"/>
            </a:endParaRPr>
          </a:p>
        </p:txBody>
      </p:sp>
      <p:sp>
        <p:nvSpPr>
          <p:cNvPr id="19" name="object 19"/>
          <p:cNvSpPr txBox="1"/>
          <p:nvPr/>
        </p:nvSpPr>
        <p:spPr>
          <a:xfrm>
            <a:off x="8916669" y="4784090"/>
            <a:ext cx="736600" cy="57404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Yes</a:t>
            </a:r>
            <a:r>
              <a:rPr spc="-45"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dirty="0">
                <a:solidFill>
                  <a:srgbClr val="003366"/>
                </a:solidFill>
                <a:latin typeface="Arial MT"/>
                <a:cs typeface="Arial MT"/>
              </a:rPr>
              <a:t>1</a:t>
            </a:r>
            <a:endParaRPr>
              <a:latin typeface="Arial MT"/>
              <a:cs typeface="Arial MT"/>
            </a:endParaRPr>
          </a:p>
          <a:p>
            <a:pPr marL="12700"/>
            <a:r>
              <a:rPr spc="-5" dirty="0">
                <a:solidFill>
                  <a:srgbClr val="003366"/>
                </a:solidFill>
                <a:latin typeface="Arial MT"/>
                <a:cs typeface="Arial MT"/>
              </a:rPr>
              <a:t>No</a:t>
            </a:r>
            <a:r>
              <a:rPr spc="-35" dirty="0">
                <a:solidFill>
                  <a:srgbClr val="003366"/>
                </a:solidFill>
                <a:latin typeface="Arial MT"/>
                <a:cs typeface="Arial MT"/>
              </a:rPr>
              <a:t> </a:t>
            </a:r>
            <a:r>
              <a:rPr dirty="0">
                <a:solidFill>
                  <a:srgbClr val="003366"/>
                </a:solidFill>
                <a:latin typeface="Arial MT"/>
                <a:cs typeface="Arial MT"/>
              </a:rPr>
              <a:t>:</a:t>
            </a:r>
            <a:r>
              <a:rPr spc="-30" dirty="0">
                <a:solidFill>
                  <a:srgbClr val="003366"/>
                </a:solidFill>
                <a:latin typeface="Arial MT"/>
                <a:cs typeface="Arial MT"/>
              </a:rPr>
              <a:t> </a:t>
            </a:r>
            <a:r>
              <a:rPr dirty="0">
                <a:solidFill>
                  <a:srgbClr val="003366"/>
                </a:solidFill>
                <a:latin typeface="Arial MT"/>
                <a:cs typeface="Arial MT"/>
              </a:rPr>
              <a:t>2</a:t>
            </a:r>
            <a:endParaRPr>
              <a:latin typeface="Arial MT"/>
              <a:cs typeface="Arial MT"/>
            </a:endParaRPr>
          </a:p>
        </p:txBody>
      </p:sp>
      <p:sp>
        <p:nvSpPr>
          <p:cNvPr id="20" name="object 20"/>
          <p:cNvSpPr txBox="1"/>
          <p:nvPr/>
        </p:nvSpPr>
        <p:spPr>
          <a:xfrm>
            <a:off x="8916670" y="5607050"/>
            <a:ext cx="1155065" cy="29972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Result</a:t>
            </a:r>
            <a:r>
              <a:rPr spc="-30"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spc="-5" dirty="0">
                <a:solidFill>
                  <a:srgbClr val="003366"/>
                </a:solidFill>
                <a:latin typeface="Arial MT"/>
                <a:cs typeface="Arial MT"/>
              </a:rPr>
              <a:t>No</a:t>
            </a:r>
            <a:endParaRPr>
              <a:latin typeface="Arial MT"/>
              <a:cs typeface="Arial MT"/>
            </a:endParaRPr>
          </a:p>
        </p:txBody>
      </p:sp>
      <p:sp>
        <p:nvSpPr>
          <p:cNvPr id="22" name="Rectangle 21">
            <a:extLst>
              <a:ext uri="{FF2B5EF4-FFF2-40B4-BE49-F238E27FC236}">
                <a16:creationId xmlns:a16="http://schemas.microsoft.com/office/drawing/2014/main" id="{1E6C9A34-9174-472F-B7A0-52789F29CDB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97A04F5-C2A4-4447-A6A6-63EF3C62A4FC}"/>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70FC-73AE-4EEA-84A9-2BF7FC7007F3}"/>
              </a:ext>
            </a:extLst>
          </p:cNvPr>
          <p:cNvSpPr>
            <a:spLocks noGrp="1"/>
          </p:cNvSpPr>
          <p:nvPr>
            <p:ph type="title"/>
          </p:nvPr>
        </p:nvSpPr>
        <p:spPr>
          <a:xfrm>
            <a:off x="135835" y="113335"/>
            <a:ext cx="10515600" cy="721764"/>
          </a:xfrm>
        </p:spPr>
        <p:txBody>
          <a:bodyPr/>
          <a:lstStyle/>
          <a:p>
            <a:r>
              <a:rPr lang="en-US" b="1" i="0" dirty="0">
                <a:effectLst/>
              </a:rPr>
              <a:t>Why do ensembles work?</a:t>
            </a:r>
            <a:endParaRPr lang="en-US" dirty="0"/>
          </a:p>
        </p:txBody>
      </p:sp>
      <p:sp>
        <p:nvSpPr>
          <p:cNvPr id="3" name="Content Placeholder 2">
            <a:extLst>
              <a:ext uri="{FF2B5EF4-FFF2-40B4-BE49-F238E27FC236}">
                <a16:creationId xmlns:a16="http://schemas.microsoft.com/office/drawing/2014/main" id="{68345F4B-64E2-4B83-9664-256A7A997A13}"/>
              </a:ext>
            </a:extLst>
          </p:cNvPr>
          <p:cNvSpPr>
            <a:spLocks noGrp="1"/>
          </p:cNvSpPr>
          <p:nvPr>
            <p:ph idx="1"/>
          </p:nvPr>
        </p:nvSpPr>
        <p:spPr>
          <a:xfrm>
            <a:off x="1222513" y="1420055"/>
            <a:ext cx="9273209" cy="4351338"/>
          </a:xfrm>
        </p:spPr>
        <p:txBody>
          <a:bodyPr>
            <a:noAutofit/>
          </a:bodyPr>
          <a:lstStyle/>
          <a:p>
            <a:pPr marL="0" indent="0" fontAlgn="base">
              <a:buNone/>
            </a:pPr>
            <a:r>
              <a:rPr lang="en-GB" sz="2400" b="1" i="0" dirty="0">
                <a:effectLst/>
              </a:rPr>
              <a:t>It address the following problems</a:t>
            </a:r>
          </a:p>
          <a:p>
            <a:pPr fontAlgn="base">
              <a:buFont typeface="Arial" panose="020B0604020202020204" pitchFamily="34" charset="0"/>
              <a:buChar char="•"/>
            </a:pPr>
            <a:r>
              <a:rPr lang="en-GB" sz="2400" b="1" i="0" dirty="0">
                <a:effectLst/>
              </a:rPr>
              <a:t>Statistical Problem </a:t>
            </a:r>
            <a:br>
              <a:rPr lang="en-GB" sz="2400" b="0" i="0" dirty="0">
                <a:effectLst/>
              </a:rPr>
            </a:br>
            <a:r>
              <a:rPr lang="en-GB" sz="2400" b="0" i="0" dirty="0">
                <a:effectLst/>
              </a:rPr>
              <a:t>The Computational Problem arises when the learning algorithm cannot guarantees finding the best hypothesis.</a:t>
            </a:r>
          </a:p>
          <a:p>
            <a:pPr marL="0" indent="0" fontAlgn="base">
              <a:buNone/>
            </a:pPr>
            <a:endParaRPr lang="en-GB" sz="2400" b="0" i="0" dirty="0">
              <a:effectLst/>
            </a:endParaRPr>
          </a:p>
          <a:p>
            <a:pPr fontAlgn="base">
              <a:buFont typeface="Arial" panose="020B0604020202020204" pitchFamily="34" charset="0"/>
              <a:buChar char="•"/>
            </a:pPr>
            <a:r>
              <a:rPr lang="en-GB" sz="2400" b="1" i="0" dirty="0">
                <a:effectLst/>
              </a:rPr>
              <a:t>Representational Problem </a:t>
            </a:r>
            <a:br>
              <a:rPr lang="en-GB" sz="2400" b="0" i="0" dirty="0">
                <a:effectLst/>
              </a:rPr>
            </a:br>
            <a:r>
              <a:rPr lang="en-GB" sz="2400" b="0" i="0" dirty="0">
                <a:effectLst/>
              </a:rPr>
              <a:t>The Representational Problem arises when the hypothesis space does not contain any good approximation of the target class(es).</a:t>
            </a:r>
          </a:p>
          <a:p>
            <a:pPr marL="0" indent="0">
              <a:buNone/>
            </a:pPr>
            <a:endParaRPr lang="en-US" sz="2400" dirty="0"/>
          </a:p>
        </p:txBody>
      </p:sp>
      <p:sp>
        <p:nvSpPr>
          <p:cNvPr id="4" name="Slide Number Placeholder 3">
            <a:extLst>
              <a:ext uri="{FF2B5EF4-FFF2-40B4-BE49-F238E27FC236}">
                <a16:creationId xmlns:a16="http://schemas.microsoft.com/office/drawing/2014/main" id="{A567CC73-F163-47D7-9BA4-5F51F1FAD923}"/>
              </a:ext>
            </a:extLst>
          </p:cNvPr>
          <p:cNvSpPr>
            <a:spLocks noGrp="1"/>
          </p:cNvSpPr>
          <p:nvPr>
            <p:ph type="sldNum" sz="quarter" idx="12"/>
          </p:nvPr>
        </p:nvSpPr>
        <p:spPr/>
        <p:txBody>
          <a:bodyPr/>
          <a:lstStyle/>
          <a:p>
            <a:fld id="{361A9AFC-801F-4763-A8B5-F83A92A5C7F5}" type="slidenum">
              <a:rPr lang="en-US" smtClean="0"/>
              <a:t>3</a:t>
            </a:fld>
            <a:endParaRPr lang="en-US"/>
          </a:p>
        </p:txBody>
      </p:sp>
      <p:sp>
        <p:nvSpPr>
          <p:cNvPr id="5" name="Rectangle 4">
            <a:extLst>
              <a:ext uri="{FF2B5EF4-FFF2-40B4-BE49-F238E27FC236}">
                <a16:creationId xmlns:a16="http://schemas.microsoft.com/office/drawing/2014/main" id="{EF407E37-27D4-4260-89FF-80EAD2A4058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BA038C4-91FE-4E5F-9729-50BF8050D57A}"/>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78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1C92-87AF-42D9-9321-4FB49FE51535}"/>
              </a:ext>
            </a:extLst>
          </p:cNvPr>
          <p:cNvSpPr>
            <a:spLocks noGrp="1"/>
          </p:cNvSpPr>
          <p:nvPr>
            <p:ph type="title"/>
          </p:nvPr>
        </p:nvSpPr>
        <p:spPr>
          <a:xfrm>
            <a:off x="255104" y="223777"/>
            <a:ext cx="10515600" cy="253116"/>
          </a:xfrm>
        </p:spPr>
        <p:txBody>
          <a:bodyPr>
            <a:normAutofit fontScale="90000"/>
          </a:bodyPr>
          <a:lstStyle/>
          <a:p>
            <a:r>
              <a:rPr lang="en-GB" b="1" dirty="0">
                <a:effectLst/>
              </a:rPr>
              <a:t>Types of ensemble method</a:t>
            </a:r>
            <a:endParaRPr lang="en-US" b="1" dirty="0"/>
          </a:p>
        </p:txBody>
      </p:sp>
      <p:sp>
        <p:nvSpPr>
          <p:cNvPr id="3" name="Content Placeholder 2">
            <a:extLst>
              <a:ext uri="{FF2B5EF4-FFF2-40B4-BE49-F238E27FC236}">
                <a16:creationId xmlns:a16="http://schemas.microsoft.com/office/drawing/2014/main" id="{5E468558-62E5-4A60-BFB4-1970971C3108}"/>
              </a:ext>
            </a:extLst>
          </p:cNvPr>
          <p:cNvSpPr>
            <a:spLocks noGrp="1"/>
          </p:cNvSpPr>
          <p:nvPr>
            <p:ph idx="1"/>
          </p:nvPr>
        </p:nvSpPr>
        <p:spPr>
          <a:xfrm>
            <a:off x="838200" y="1253331"/>
            <a:ext cx="10515600" cy="4351338"/>
          </a:xfrm>
        </p:spPr>
        <p:txBody>
          <a:bodyPr>
            <a:noAutofit/>
          </a:bodyPr>
          <a:lstStyle/>
          <a:p>
            <a:pPr marL="0" indent="0" algn="just">
              <a:buNone/>
            </a:pPr>
            <a:endParaRPr lang="en-GB" sz="2400" i="0" dirty="0">
              <a:effectLst/>
            </a:endParaRPr>
          </a:p>
          <a:p>
            <a:pPr marL="0" indent="0" algn="just">
              <a:buNone/>
            </a:pPr>
            <a:r>
              <a:rPr lang="en-GB" sz="2400" i="0" dirty="0">
                <a:effectLst/>
              </a:rPr>
              <a:t>There are many ensemble techniques available, but we will discuss about the below two most widely used methods:</a:t>
            </a:r>
          </a:p>
          <a:p>
            <a:pPr marL="0" indent="0" algn="just">
              <a:buNone/>
            </a:pPr>
            <a:r>
              <a:rPr lang="en-GB" sz="2400" b="1" i="0" dirty="0">
                <a:effectLst/>
              </a:rPr>
              <a:t>		1. Bagging</a:t>
            </a:r>
          </a:p>
          <a:p>
            <a:pPr marL="0" indent="0" algn="just">
              <a:buNone/>
            </a:pPr>
            <a:r>
              <a:rPr lang="en-GB" sz="2400" b="1" i="0" dirty="0">
                <a:effectLst/>
              </a:rPr>
              <a:t>		2. Boosting</a:t>
            </a:r>
          </a:p>
          <a:p>
            <a:pPr marL="0" indent="0" algn="just">
              <a:buNone/>
            </a:pPr>
            <a:r>
              <a:rPr lang="en-GB" sz="2400" i="0" dirty="0">
                <a:effectLst/>
              </a:rPr>
              <a:t>Let us first understand the similarities and differences between both terminologies.</a:t>
            </a:r>
          </a:p>
          <a:p>
            <a:pPr algn="just"/>
            <a:r>
              <a:rPr lang="en-GB" sz="2400" i="0" dirty="0">
                <a:effectLst/>
              </a:rPr>
              <a:t>Both the methods can be used for classification (discrete output) and regression (continuous output) problems.</a:t>
            </a:r>
          </a:p>
          <a:p>
            <a:pPr algn="just"/>
            <a:r>
              <a:rPr lang="en-GB" sz="2400" i="0" dirty="0">
                <a:effectLst/>
              </a:rPr>
              <a:t>­Both methods are better in performance compared to single models as they aggregate the output of all the weak learners via voting thereby leading to more accuracy in the predictions.</a:t>
            </a:r>
          </a:p>
          <a:p>
            <a:pPr algn="just"/>
            <a:endParaRPr lang="en-US" sz="2400" dirty="0"/>
          </a:p>
        </p:txBody>
      </p:sp>
      <p:sp>
        <p:nvSpPr>
          <p:cNvPr id="4" name="Slide Number Placeholder 3">
            <a:extLst>
              <a:ext uri="{FF2B5EF4-FFF2-40B4-BE49-F238E27FC236}">
                <a16:creationId xmlns:a16="http://schemas.microsoft.com/office/drawing/2014/main" id="{ACF5ED05-700C-47C5-BBF2-44C5372F25B9}"/>
              </a:ext>
            </a:extLst>
          </p:cNvPr>
          <p:cNvSpPr>
            <a:spLocks noGrp="1"/>
          </p:cNvSpPr>
          <p:nvPr>
            <p:ph type="sldNum" sz="quarter" idx="12"/>
          </p:nvPr>
        </p:nvSpPr>
        <p:spPr/>
        <p:txBody>
          <a:bodyPr/>
          <a:lstStyle/>
          <a:p>
            <a:fld id="{361A9AFC-801F-4763-A8B5-F83A92A5C7F5}" type="slidenum">
              <a:rPr lang="en-US" smtClean="0"/>
              <a:t>4</a:t>
            </a:fld>
            <a:endParaRPr lang="en-US"/>
          </a:p>
        </p:txBody>
      </p:sp>
      <p:sp>
        <p:nvSpPr>
          <p:cNvPr id="5" name="Rectangle 4">
            <a:extLst>
              <a:ext uri="{FF2B5EF4-FFF2-40B4-BE49-F238E27FC236}">
                <a16:creationId xmlns:a16="http://schemas.microsoft.com/office/drawing/2014/main" id="{DAD9C51A-CE2F-4DD9-837A-CF0E574848D5}"/>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46FEB41-4C65-4CB8-9D49-756768861F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6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DA5B-2556-41E4-8734-93AC3331ECF6}"/>
              </a:ext>
            </a:extLst>
          </p:cNvPr>
          <p:cNvSpPr>
            <a:spLocks noGrp="1"/>
          </p:cNvSpPr>
          <p:nvPr>
            <p:ph type="title"/>
          </p:nvPr>
        </p:nvSpPr>
        <p:spPr>
          <a:xfrm>
            <a:off x="119271" y="136525"/>
            <a:ext cx="10515600" cy="430209"/>
          </a:xfrm>
        </p:spPr>
        <p:txBody>
          <a:bodyPr>
            <a:normAutofit fontScale="90000"/>
          </a:bodyPr>
          <a:lstStyle/>
          <a:p>
            <a:r>
              <a:rPr lang="en-GB" b="1" dirty="0"/>
              <a:t>Bagging(</a:t>
            </a:r>
            <a:r>
              <a:rPr lang="en-GB" b="1" i="0" dirty="0">
                <a:effectLst/>
              </a:rPr>
              <a:t> Bootstrap Aggregation)</a:t>
            </a:r>
            <a:endParaRPr lang="en-US" b="1" dirty="0"/>
          </a:p>
        </p:txBody>
      </p:sp>
      <p:sp>
        <p:nvSpPr>
          <p:cNvPr id="3" name="Content Placeholder 2">
            <a:extLst>
              <a:ext uri="{FF2B5EF4-FFF2-40B4-BE49-F238E27FC236}">
                <a16:creationId xmlns:a16="http://schemas.microsoft.com/office/drawing/2014/main" id="{86806219-7568-466A-8343-095C792E365B}"/>
              </a:ext>
            </a:extLst>
          </p:cNvPr>
          <p:cNvSpPr>
            <a:spLocks noGrp="1"/>
          </p:cNvSpPr>
          <p:nvPr>
            <p:ph idx="1"/>
          </p:nvPr>
        </p:nvSpPr>
        <p:spPr>
          <a:xfrm>
            <a:off x="1520687" y="1253331"/>
            <a:ext cx="9670774" cy="4351338"/>
          </a:xfrm>
        </p:spPr>
        <p:txBody>
          <a:bodyPr>
            <a:normAutofit/>
          </a:bodyPr>
          <a:lstStyle/>
          <a:p>
            <a:pPr marL="0" indent="0" algn="just">
              <a:buNone/>
            </a:pPr>
            <a:br>
              <a:rPr lang="en-GB" sz="2400" dirty="0"/>
            </a:br>
            <a:r>
              <a:rPr lang="en-GB" sz="2400" b="0" i="0" dirty="0">
                <a:effectLst/>
              </a:rPr>
              <a:t>Bagging (Bootstrap Aggregation) is used to reduce the variance of a decision tree. Suppose a set D of d tuples, at each iteration </a:t>
            </a:r>
            <a:r>
              <a:rPr lang="en-GB" sz="2400" b="0" i="1" dirty="0" err="1">
                <a:effectLst/>
              </a:rPr>
              <a:t>i</a:t>
            </a:r>
            <a:r>
              <a:rPr lang="en-GB" sz="2400" b="0" i="0" dirty="0">
                <a:effectLst/>
              </a:rPr>
              <a:t>, a training set D</a:t>
            </a:r>
            <a:r>
              <a:rPr lang="en-GB" sz="2400" b="0" i="0" baseline="-25000" dirty="0">
                <a:effectLst/>
              </a:rPr>
              <a:t>i</a:t>
            </a:r>
            <a:r>
              <a:rPr lang="en-GB" sz="2400" b="0" i="0" dirty="0">
                <a:effectLst/>
              </a:rPr>
              <a:t> of d tuples is sampled with replacement from D (i.e., bootstrap). </a:t>
            </a:r>
          </a:p>
          <a:p>
            <a:pPr marL="0" indent="0" algn="just">
              <a:buNone/>
            </a:pPr>
            <a:r>
              <a:rPr lang="en-GB" sz="2400" b="0" i="0" dirty="0">
                <a:effectLst/>
              </a:rPr>
              <a:t>Then a classifier model M</a:t>
            </a:r>
            <a:r>
              <a:rPr lang="en-GB" sz="2400" b="0" i="0" baseline="-25000" dirty="0">
                <a:effectLst/>
              </a:rPr>
              <a:t>i</a:t>
            </a:r>
            <a:r>
              <a:rPr lang="en-GB" sz="2400" b="0" i="0" dirty="0">
                <a:effectLst/>
              </a:rPr>
              <a:t> is learned for each training set D &lt; </a:t>
            </a:r>
            <a:r>
              <a:rPr lang="en-GB" sz="2400" b="0" i="0" dirty="0" err="1">
                <a:effectLst/>
              </a:rPr>
              <a:t>i</a:t>
            </a:r>
            <a:r>
              <a:rPr lang="en-GB" sz="2400" b="0" i="0" dirty="0">
                <a:effectLst/>
              </a:rPr>
              <a:t>. </a:t>
            </a:r>
          </a:p>
          <a:p>
            <a:pPr marL="0" indent="0" algn="just">
              <a:buNone/>
            </a:pPr>
            <a:r>
              <a:rPr lang="en-GB" sz="2400" b="0" i="0" dirty="0">
                <a:effectLst/>
              </a:rPr>
              <a:t>Each classifier M</a:t>
            </a:r>
            <a:r>
              <a:rPr lang="en-GB" sz="2400" b="0" i="0" baseline="-25000" dirty="0">
                <a:effectLst/>
              </a:rPr>
              <a:t>i</a:t>
            </a:r>
            <a:r>
              <a:rPr lang="en-GB" sz="2400" b="0" i="0" dirty="0">
                <a:effectLst/>
              </a:rPr>
              <a:t> returns its class prediction. </a:t>
            </a:r>
          </a:p>
          <a:p>
            <a:pPr marL="0" indent="0" algn="just">
              <a:buNone/>
            </a:pPr>
            <a:r>
              <a:rPr lang="en-GB" sz="2400" b="0" i="0" dirty="0">
                <a:effectLst/>
              </a:rPr>
              <a:t>The bagged classifier M* counts the votes and assigns the class with the most votes to X (unknown sample).</a:t>
            </a:r>
            <a:endParaRPr lang="en-US" sz="2400" dirty="0"/>
          </a:p>
        </p:txBody>
      </p:sp>
      <p:sp>
        <p:nvSpPr>
          <p:cNvPr id="4" name="Slide Number Placeholder 3">
            <a:extLst>
              <a:ext uri="{FF2B5EF4-FFF2-40B4-BE49-F238E27FC236}">
                <a16:creationId xmlns:a16="http://schemas.microsoft.com/office/drawing/2014/main" id="{8874067C-14E9-4089-946D-601D945FF156}"/>
              </a:ext>
            </a:extLst>
          </p:cNvPr>
          <p:cNvSpPr>
            <a:spLocks noGrp="1"/>
          </p:cNvSpPr>
          <p:nvPr>
            <p:ph type="sldNum" sz="quarter" idx="12"/>
          </p:nvPr>
        </p:nvSpPr>
        <p:spPr/>
        <p:txBody>
          <a:bodyPr/>
          <a:lstStyle/>
          <a:p>
            <a:fld id="{361A9AFC-801F-4763-A8B5-F83A92A5C7F5}" type="slidenum">
              <a:rPr lang="en-US" smtClean="0"/>
              <a:t>5</a:t>
            </a:fld>
            <a:endParaRPr lang="en-US"/>
          </a:p>
        </p:txBody>
      </p:sp>
      <p:sp>
        <p:nvSpPr>
          <p:cNvPr id="5" name="Rectangle 4">
            <a:extLst>
              <a:ext uri="{FF2B5EF4-FFF2-40B4-BE49-F238E27FC236}">
                <a16:creationId xmlns:a16="http://schemas.microsoft.com/office/drawing/2014/main" id="{EA69CB37-B9AC-4889-A12E-9C3FAF10F07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034D4E0-559F-41D6-BE1F-B92C8E8327C2}"/>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2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04D-0608-46AB-8ED7-822FE1627977}"/>
              </a:ext>
            </a:extLst>
          </p:cNvPr>
          <p:cNvSpPr>
            <a:spLocks noGrp="1"/>
          </p:cNvSpPr>
          <p:nvPr>
            <p:ph type="title"/>
          </p:nvPr>
        </p:nvSpPr>
        <p:spPr>
          <a:xfrm>
            <a:off x="0" y="18256"/>
            <a:ext cx="10515600" cy="935620"/>
          </a:xfrm>
        </p:spPr>
        <p:txBody>
          <a:bodyPr/>
          <a:lstStyle/>
          <a:p>
            <a:r>
              <a:rPr lang="en-GB" b="1" i="0" dirty="0">
                <a:effectLst/>
              </a:rPr>
              <a:t>Implementation steps of Bagging(Bootstrap)</a:t>
            </a:r>
            <a:endParaRPr lang="en-US" b="1" dirty="0"/>
          </a:p>
        </p:txBody>
      </p:sp>
      <p:sp>
        <p:nvSpPr>
          <p:cNvPr id="3" name="Content Placeholder 2">
            <a:extLst>
              <a:ext uri="{FF2B5EF4-FFF2-40B4-BE49-F238E27FC236}">
                <a16:creationId xmlns:a16="http://schemas.microsoft.com/office/drawing/2014/main" id="{04E1F603-E6A7-4A0D-8580-BE2461E45D35}"/>
              </a:ext>
            </a:extLst>
          </p:cNvPr>
          <p:cNvSpPr>
            <a:spLocks noGrp="1"/>
          </p:cNvSpPr>
          <p:nvPr>
            <p:ph idx="1"/>
          </p:nvPr>
        </p:nvSpPr>
        <p:spPr>
          <a:xfrm>
            <a:off x="413990" y="1552787"/>
            <a:ext cx="6408842" cy="4351338"/>
          </a:xfrm>
        </p:spPr>
        <p:txBody>
          <a:bodyPr>
            <a:normAutofit fontScale="92500" lnSpcReduction="10000"/>
          </a:bodyPr>
          <a:lstStyle/>
          <a:p>
            <a:pPr algn="just" fontAlgn="base">
              <a:buFont typeface="+mj-lt"/>
              <a:buAutoNum type="arabicPeriod"/>
            </a:pPr>
            <a:r>
              <a:rPr lang="en-GB" b="0" i="0" dirty="0">
                <a:effectLst/>
                <a:latin typeface="urw-din"/>
              </a:rPr>
              <a:t>Multiple subsets are created from the original data set with equal tuples, selecting observations with replacement.(Row sampling replacement)</a:t>
            </a:r>
          </a:p>
          <a:p>
            <a:pPr algn="just" fontAlgn="base">
              <a:buFont typeface="+mj-lt"/>
              <a:buAutoNum type="arabicPeriod"/>
            </a:pPr>
            <a:r>
              <a:rPr lang="en-GB" b="0" i="0" dirty="0">
                <a:effectLst/>
                <a:latin typeface="urw-din"/>
              </a:rPr>
              <a:t>A base model is created on each of these subsets.</a:t>
            </a:r>
          </a:p>
          <a:p>
            <a:pPr algn="just" fontAlgn="base">
              <a:buFont typeface="+mj-lt"/>
              <a:buAutoNum type="arabicPeriod"/>
            </a:pPr>
            <a:r>
              <a:rPr lang="en-GB" b="0" i="0" dirty="0">
                <a:effectLst/>
                <a:latin typeface="urw-din"/>
              </a:rPr>
              <a:t>Each model is learned in parallel from each training set and independent of each other.</a:t>
            </a:r>
          </a:p>
          <a:p>
            <a:pPr algn="just" fontAlgn="base">
              <a:buFont typeface="+mj-lt"/>
              <a:buAutoNum type="arabicPeriod"/>
            </a:pPr>
            <a:r>
              <a:rPr lang="en-GB" b="0" i="0" dirty="0">
                <a:effectLst/>
                <a:latin typeface="urw-din"/>
              </a:rPr>
              <a:t>The final predictions are determined by combining the predictions from all the models. </a:t>
            </a:r>
            <a:r>
              <a:rPr lang="en-GB" dirty="0">
                <a:latin typeface="urw-din"/>
              </a:rPr>
              <a:t>Classify by majority voting</a:t>
            </a:r>
            <a:endParaRPr lang="en-GB" b="0" i="0" dirty="0">
              <a:effectLst/>
              <a:latin typeface="urw-din"/>
            </a:endParaRPr>
          </a:p>
          <a:p>
            <a:pPr algn="just"/>
            <a:endParaRPr lang="en-US" dirty="0"/>
          </a:p>
        </p:txBody>
      </p:sp>
      <p:sp>
        <p:nvSpPr>
          <p:cNvPr id="4" name="Slide Number Placeholder 3">
            <a:extLst>
              <a:ext uri="{FF2B5EF4-FFF2-40B4-BE49-F238E27FC236}">
                <a16:creationId xmlns:a16="http://schemas.microsoft.com/office/drawing/2014/main" id="{91D51FDD-A308-49AE-B6CA-9E9F71F0D81D}"/>
              </a:ext>
            </a:extLst>
          </p:cNvPr>
          <p:cNvSpPr>
            <a:spLocks noGrp="1"/>
          </p:cNvSpPr>
          <p:nvPr>
            <p:ph type="sldNum" sz="quarter" idx="12"/>
          </p:nvPr>
        </p:nvSpPr>
        <p:spPr/>
        <p:txBody>
          <a:bodyPr/>
          <a:lstStyle/>
          <a:p>
            <a:fld id="{361A9AFC-801F-4763-A8B5-F83A92A5C7F5}" type="slidenum">
              <a:rPr lang="en-US" smtClean="0"/>
              <a:t>6</a:t>
            </a:fld>
            <a:endParaRPr lang="en-US"/>
          </a:p>
        </p:txBody>
      </p:sp>
      <p:pic>
        <p:nvPicPr>
          <p:cNvPr id="7" name="Picture 6" descr="Diagram&#10;&#10;Description automatically generated">
            <a:extLst>
              <a:ext uri="{FF2B5EF4-FFF2-40B4-BE49-F238E27FC236}">
                <a16:creationId xmlns:a16="http://schemas.microsoft.com/office/drawing/2014/main" id="{9ABF4D5A-8BFF-4A66-A593-F7532A6F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46" y="1918896"/>
            <a:ext cx="4891454" cy="3985229"/>
          </a:xfrm>
          <a:prstGeom prst="rect">
            <a:avLst/>
          </a:prstGeom>
        </p:spPr>
      </p:pic>
      <p:sp>
        <p:nvSpPr>
          <p:cNvPr id="6" name="Rectangle 5">
            <a:extLst>
              <a:ext uri="{FF2B5EF4-FFF2-40B4-BE49-F238E27FC236}">
                <a16:creationId xmlns:a16="http://schemas.microsoft.com/office/drawing/2014/main" id="{3DB9BAB5-CE10-4366-BFC0-94DB8DD145A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90E22BB-AB1B-4242-BD3A-829E07E135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43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5A56-B98E-443C-AEDE-DD82455F58E6}"/>
              </a:ext>
            </a:extLst>
          </p:cNvPr>
          <p:cNvSpPr>
            <a:spLocks noGrp="1"/>
          </p:cNvSpPr>
          <p:nvPr>
            <p:ph type="title"/>
          </p:nvPr>
        </p:nvSpPr>
        <p:spPr>
          <a:xfrm>
            <a:off x="139148" y="217656"/>
            <a:ext cx="10515600" cy="422666"/>
          </a:xfrm>
        </p:spPr>
        <p:txBody>
          <a:bodyPr>
            <a:normAutofit fontScale="90000"/>
          </a:bodyPr>
          <a:lstStyle/>
          <a:p>
            <a:r>
              <a:rPr lang="en-GB" b="1" dirty="0"/>
              <a:t>Boosting</a:t>
            </a:r>
            <a:endParaRPr lang="en-US" b="1" dirty="0"/>
          </a:p>
        </p:txBody>
      </p:sp>
      <p:sp>
        <p:nvSpPr>
          <p:cNvPr id="3" name="Content Placeholder 2">
            <a:extLst>
              <a:ext uri="{FF2B5EF4-FFF2-40B4-BE49-F238E27FC236}">
                <a16:creationId xmlns:a16="http://schemas.microsoft.com/office/drawing/2014/main" id="{B0505E63-11BB-4891-99E5-C64EC8D1FE15}"/>
              </a:ext>
            </a:extLst>
          </p:cNvPr>
          <p:cNvSpPr>
            <a:spLocks noGrp="1"/>
          </p:cNvSpPr>
          <p:nvPr>
            <p:ph idx="1"/>
          </p:nvPr>
        </p:nvSpPr>
        <p:spPr>
          <a:xfrm>
            <a:off x="838200" y="1123259"/>
            <a:ext cx="10253870" cy="4351338"/>
          </a:xfrm>
        </p:spPr>
        <p:txBody>
          <a:bodyPr/>
          <a:lstStyle/>
          <a:p>
            <a:pPr algn="just"/>
            <a:r>
              <a:rPr lang="en-GB" b="0" i="0" dirty="0">
                <a:solidFill>
                  <a:srgbClr val="0A0A0A"/>
                </a:solidFill>
                <a:effectLst/>
                <a:latin typeface="EB Garamond"/>
              </a:rPr>
              <a:t>The idea of Boosting method is that instead of using a simple algorithm, which is not strong enough to make the accurate predictions alone as there are high variance and error rate, we combine multiple simple learning algorithms together, rather than finding a single highly accurate prediction rule.</a:t>
            </a:r>
          </a:p>
          <a:p>
            <a:pPr marL="0" indent="0" algn="just">
              <a:buNone/>
            </a:pPr>
            <a:endParaRPr lang="en-GB" b="0" i="0" dirty="0">
              <a:solidFill>
                <a:srgbClr val="0A0A0A"/>
              </a:solidFill>
              <a:effectLst/>
              <a:latin typeface="EB Garamond"/>
            </a:endParaRPr>
          </a:p>
          <a:p>
            <a:pPr algn="just"/>
            <a:r>
              <a:rPr lang="en-GB" b="0" i="0" dirty="0">
                <a:solidFill>
                  <a:srgbClr val="0A0A0A"/>
                </a:solidFill>
                <a:effectLst/>
                <a:latin typeface="EB Garamond"/>
              </a:rPr>
              <a:t>The Boosting algorithm then combines these multiple weak rules together to reduce variance and bias in individual model rules into a single prediction rule, such that it will be much more accurate than any one of the weak rules as.</a:t>
            </a:r>
            <a:endParaRPr lang="en-US" dirty="0"/>
          </a:p>
        </p:txBody>
      </p:sp>
      <p:sp>
        <p:nvSpPr>
          <p:cNvPr id="4" name="Slide Number Placeholder 3">
            <a:extLst>
              <a:ext uri="{FF2B5EF4-FFF2-40B4-BE49-F238E27FC236}">
                <a16:creationId xmlns:a16="http://schemas.microsoft.com/office/drawing/2014/main" id="{01888A9B-6528-404C-822E-75F127C26AA6}"/>
              </a:ext>
            </a:extLst>
          </p:cNvPr>
          <p:cNvSpPr>
            <a:spLocks noGrp="1"/>
          </p:cNvSpPr>
          <p:nvPr>
            <p:ph type="sldNum" sz="quarter" idx="12"/>
          </p:nvPr>
        </p:nvSpPr>
        <p:spPr/>
        <p:txBody>
          <a:bodyPr/>
          <a:lstStyle/>
          <a:p>
            <a:fld id="{361A9AFC-801F-4763-A8B5-F83A92A5C7F5}" type="slidenum">
              <a:rPr lang="en-US" smtClean="0"/>
              <a:t>7</a:t>
            </a:fld>
            <a:endParaRPr lang="en-US"/>
          </a:p>
        </p:txBody>
      </p:sp>
      <p:sp>
        <p:nvSpPr>
          <p:cNvPr id="5" name="Rectangle 4">
            <a:extLst>
              <a:ext uri="{FF2B5EF4-FFF2-40B4-BE49-F238E27FC236}">
                <a16:creationId xmlns:a16="http://schemas.microsoft.com/office/drawing/2014/main" id="{B335C524-E67C-42D9-BDE3-6D0BFA03F2D3}"/>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0D412AA-8030-4220-AC6E-46F70BFD3F6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3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E1FB-704B-44D3-A610-766A83EDB919}"/>
              </a:ext>
            </a:extLst>
          </p:cNvPr>
          <p:cNvSpPr>
            <a:spLocks noGrp="1"/>
          </p:cNvSpPr>
          <p:nvPr>
            <p:ph type="title"/>
          </p:nvPr>
        </p:nvSpPr>
        <p:spPr>
          <a:xfrm>
            <a:off x="119271" y="75772"/>
            <a:ext cx="10515600" cy="712019"/>
          </a:xfrm>
        </p:spPr>
        <p:txBody>
          <a:bodyPr/>
          <a:lstStyle/>
          <a:p>
            <a:r>
              <a:rPr lang="en-GB" b="1" dirty="0"/>
              <a:t>Boosting</a:t>
            </a:r>
            <a:endParaRPr lang="en-US" b="1" dirty="0"/>
          </a:p>
        </p:txBody>
      </p:sp>
      <p:sp>
        <p:nvSpPr>
          <p:cNvPr id="3" name="Content Placeholder 2">
            <a:extLst>
              <a:ext uri="{FF2B5EF4-FFF2-40B4-BE49-F238E27FC236}">
                <a16:creationId xmlns:a16="http://schemas.microsoft.com/office/drawing/2014/main" id="{DB61F21D-942B-47B4-B00E-DBA2B446E533}"/>
              </a:ext>
            </a:extLst>
          </p:cNvPr>
          <p:cNvSpPr>
            <a:spLocks noGrp="1"/>
          </p:cNvSpPr>
          <p:nvPr>
            <p:ph idx="1"/>
          </p:nvPr>
        </p:nvSpPr>
        <p:spPr>
          <a:xfrm>
            <a:off x="838200" y="1825625"/>
            <a:ext cx="10161104" cy="3856718"/>
          </a:xfrm>
        </p:spPr>
        <p:txBody>
          <a:bodyPr/>
          <a:lstStyle/>
          <a:p>
            <a:pPr algn="just"/>
            <a:r>
              <a:rPr lang="en-GB" b="0" i="0" dirty="0">
                <a:solidFill>
                  <a:srgbClr val="0A0A0A"/>
                </a:solidFill>
                <a:effectLst/>
              </a:rPr>
              <a:t>Two fundamental approaches for effective implementation of Boosting algorithm:</a:t>
            </a:r>
          </a:p>
          <a:p>
            <a:pPr algn="just">
              <a:buFont typeface="Arial" panose="020B0604020202020204" pitchFamily="34" charset="0"/>
              <a:buChar char="•"/>
            </a:pPr>
            <a:r>
              <a:rPr lang="en-GB" b="0" i="0" dirty="0">
                <a:solidFill>
                  <a:srgbClr val="0A0A0A"/>
                </a:solidFill>
                <a:effectLst/>
              </a:rPr>
              <a:t>Choosing the different subsets from training dataset for different iterations:</a:t>
            </a:r>
          </a:p>
          <a:p>
            <a:pPr marL="742950" lvl="1" indent="-285750" algn="just">
              <a:buFont typeface="Arial" panose="020B0604020202020204" pitchFamily="34" charset="0"/>
              <a:buChar char="•"/>
            </a:pPr>
            <a:r>
              <a:rPr lang="en-GB" b="0" i="0" dirty="0">
                <a:solidFill>
                  <a:srgbClr val="0A0A0A"/>
                </a:solidFill>
                <a:effectLst/>
              </a:rPr>
              <a:t>To increase the efficiency of the base learner predictions, high weightage is placed on the examples that were misclassified by earlier weak learner.</a:t>
            </a:r>
          </a:p>
          <a:p>
            <a:pPr algn="just">
              <a:buFont typeface="Arial" panose="020B0604020202020204" pitchFamily="34" charset="0"/>
              <a:buChar char="•"/>
            </a:pPr>
            <a:r>
              <a:rPr lang="en-GB" b="0" i="0" dirty="0">
                <a:solidFill>
                  <a:srgbClr val="0A0A0A"/>
                </a:solidFill>
                <a:effectLst/>
              </a:rPr>
              <a:t>How to combine weak leaners together:</a:t>
            </a:r>
          </a:p>
          <a:p>
            <a:pPr marL="742950" lvl="1" indent="-285750" algn="just">
              <a:buFont typeface="Arial" panose="020B0604020202020204" pitchFamily="34" charset="0"/>
              <a:buChar char="•"/>
            </a:pPr>
            <a:r>
              <a:rPr lang="en-GB" b="0" i="0" dirty="0">
                <a:solidFill>
                  <a:srgbClr val="0A0A0A"/>
                </a:solidFill>
                <a:effectLst/>
              </a:rPr>
              <a:t>Taking a weighted majority vote of the predictions.</a:t>
            </a:r>
          </a:p>
          <a:p>
            <a:pPr algn="just"/>
            <a:endParaRPr lang="en-US" dirty="0"/>
          </a:p>
        </p:txBody>
      </p:sp>
      <p:sp>
        <p:nvSpPr>
          <p:cNvPr id="4" name="Slide Number Placeholder 3">
            <a:extLst>
              <a:ext uri="{FF2B5EF4-FFF2-40B4-BE49-F238E27FC236}">
                <a16:creationId xmlns:a16="http://schemas.microsoft.com/office/drawing/2014/main" id="{59ABAA89-22C1-4874-B36D-B3166017A707}"/>
              </a:ext>
            </a:extLst>
          </p:cNvPr>
          <p:cNvSpPr>
            <a:spLocks noGrp="1"/>
          </p:cNvSpPr>
          <p:nvPr>
            <p:ph type="sldNum" sz="quarter" idx="12"/>
          </p:nvPr>
        </p:nvSpPr>
        <p:spPr/>
        <p:txBody>
          <a:bodyPr/>
          <a:lstStyle/>
          <a:p>
            <a:fld id="{361A9AFC-801F-4763-A8B5-F83A92A5C7F5}" type="slidenum">
              <a:rPr lang="en-US" smtClean="0"/>
              <a:t>8</a:t>
            </a:fld>
            <a:endParaRPr lang="en-US"/>
          </a:p>
        </p:txBody>
      </p:sp>
      <p:sp>
        <p:nvSpPr>
          <p:cNvPr id="5" name="Rectangle 4">
            <a:extLst>
              <a:ext uri="{FF2B5EF4-FFF2-40B4-BE49-F238E27FC236}">
                <a16:creationId xmlns:a16="http://schemas.microsoft.com/office/drawing/2014/main" id="{0FB9A29D-09F8-460C-8AB1-6F49AB636DB0}"/>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72E2E-587F-438D-B3ED-5A760AFCB76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0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5FED-A3A1-487E-A528-4230B5D89007}"/>
              </a:ext>
            </a:extLst>
          </p:cNvPr>
          <p:cNvSpPr>
            <a:spLocks noGrp="1"/>
          </p:cNvSpPr>
          <p:nvPr>
            <p:ph type="title"/>
          </p:nvPr>
        </p:nvSpPr>
        <p:spPr>
          <a:xfrm>
            <a:off x="258416" y="77890"/>
            <a:ext cx="10515600" cy="889520"/>
          </a:xfrm>
        </p:spPr>
        <p:txBody>
          <a:bodyPr/>
          <a:lstStyle/>
          <a:p>
            <a:r>
              <a:rPr lang="en-GB" b="1" dirty="0"/>
              <a:t>Boosting </a:t>
            </a:r>
            <a:endParaRPr lang="en-US" b="1" dirty="0"/>
          </a:p>
        </p:txBody>
      </p:sp>
      <p:pic>
        <p:nvPicPr>
          <p:cNvPr id="1026" name="Picture 2">
            <a:extLst>
              <a:ext uri="{FF2B5EF4-FFF2-40B4-BE49-F238E27FC236}">
                <a16:creationId xmlns:a16="http://schemas.microsoft.com/office/drawing/2014/main" id="{E7A7562E-4939-47D1-9AAF-E44B317C3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984" y="1454563"/>
            <a:ext cx="9935816" cy="46811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4A8C65-CDB5-4C8C-A487-291428D176E8}"/>
              </a:ext>
            </a:extLst>
          </p:cNvPr>
          <p:cNvSpPr>
            <a:spLocks noGrp="1"/>
          </p:cNvSpPr>
          <p:nvPr>
            <p:ph type="sldNum" sz="quarter" idx="12"/>
          </p:nvPr>
        </p:nvSpPr>
        <p:spPr/>
        <p:txBody>
          <a:bodyPr/>
          <a:lstStyle/>
          <a:p>
            <a:fld id="{361A9AFC-801F-4763-A8B5-F83A92A5C7F5}" type="slidenum">
              <a:rPr lang="en-US" smtClean="0"/>
              <a:t>9</a:t>
            </a:fld>
            <a:endParaRPr lang="en-US"/>
          </a:p>
        </p:txBody>
      </p:sp>
      <p:sp>
        <p:nvSpPr>
          <p:cNvPr id="5" name="Rectangle 4">
            <a:extLst>
              <a:ext uri="{FF2B5EF4-FFF2-40B4-BE49-F238E27FC236}">
                <a16:creationId xmlns:a16="http://schemas.microsoft.com/office/drawing/2014/main" id="{CEAF26D7-A58C-4FEC-AD62-CCA956858FC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238322F-8039-4B58-A3E3-AA9D9921EF4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6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1269</Words>
  <Application>Microsoft Office PowerPoint</Application>
  <PresentationFormat>Widescreen</PresentationFormat>
  <Paragraphs>158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MT</vt:lpstr>
      <vt:lpstr>Calibri</vt:lpstr>
      <vt:lpstr>Calibri Light</vt:lpstr>
      <vt:lpstr>EB Garamond</vt:lpstr>
      <vt:lpstr>Trebuchet MS</vt:lpstr>
      <vt:lpstr>urw-din</vt:lpstr>
      <vt:lpstr>Office Theme</vt:lpstr>
      <vt:lpstr>Data Science Unit-II</vt:lpstr>
      <vt:lpstr>Ensemble Algorithms</vt:lpstr>
      <vt:lpstr>Why do ensembles work?</vt:lpstr>
      <vt:lpstr>Types of ensemble method</vt:lpstr>
      <vt:lpstr>Bagging( Bootstrap Aggregation)</vt:lpstr>
      <vt:lpstr>Implementation steps of Bagging(Bootstrap)</vt:lpstr>
      <vt:lpstr>Boosting</vt:lpstr>
      <vt:lpstr>Boosting</vt:lpstr>
      <vt:lpstr>Boosting </vt:lpstr>
      <vt:lpstr>Boosting Algorithm</vt:lpstr>
      <vt:lpstr>Differences Bagging and Boosting</vt:lpstr>
      <vt:lpstr>Decision tree: Its issues</vt:lpstr>
      <vt:lpstr>Random forest</vt:lpstr>
      <vt:lpstr>Random Forest </vt:lpstr>
      <vt:lpstr>Random forest</vt:lpstr>
      <vt:lpstr>Example of random forest with majority voting </vt:lpstr>
      <vt:lpstr>Strengths and weakness</vt:lpstr>
      <vt:lpstr>Difference between Decision tree, Random forest</vt:lpstr>
      <vt:lpstr>Difference between Bagging vs Random forest</vt:lpstr>
      <vt:lpstr>A simple example</vt:lpstr>
      <vt:lpstr>Principled Criterion</vt:lpstr>
      <vt:lpstr>PowerPoint Presentation</vt:lpstr>
      <vt:lpstr>PowerPoint Presentation</vt:lpstr>
      <vt:lpstr>PowerPoint Presentation</vt:lpstr>
      <vt:lpstr>PowerPoint Presentation</vt:lpstr>
      <vt:lpstr>PowerPoint Presentation</vt:lpstr>
      <vt:lpstr>Decision Tree &amp; Random Forest</vt:lpstr>
      <vt:lpstr>Decision Tree</vt:lpstr>
      <vt:lpstr>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Dr. Subhash Chandra N</dc:creator>
  <cp:lastModifiedBy>Subhash Chandra N</cp:lastModifiedBy>
  <cp:revision>53</cp:revision>
  <dcterms:created xsi:type="dcterms:W3CDTF">2021-03-25T15:09:58Z</dcterms:created>
  <dcterms:modified xsi:type="dcterms:W3CDTF">2024-03-07T09:51:52Z</dcterms:modified>
</cp:coreProperties>
</file>