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4" r:id="rId3"/>
    <p:sldId id="286" r:id="rId4"/>
    <p:sldId id="260" r:id="rId5"/>
    <p:sldId id="268" r:id="rId6"/>
    <p:sldId id="269" r:id="rId7"/>
    <p:sldId id="285" r:id="rId8"/>
    <p:sldId id="272" r:id="rId9"/>
    <p:sldId id="273" r:id="rId10"/>
    <p:sldId id="274" r:id="rId11"/>
    <p:sldId id="275" r:id="rId12"/>
    <p:sldId id="282" r:id="rId13"/>
    <p:sldId id="287" r:id="rId14"/>
    <p:sldId id="290" r:id="rId15"/>
    <p:sldId id="289" r:id="rId16"/>
    <p:sldId id="288" r:id="rId17"/>
    <p:sldId id="279" r:id="rId18"/>
    <p:sldId id="280" r:id="rId19"/>
    <p:sldId id="281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343" y="70103"/>
            <a:ext cx="12017587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4867" y="339598"/>
            <a:ext cx="338226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3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5133" y="2508250"/>
            <a:ext cx="10795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E4D6F2-689C-4A0A-9248-A063B60F6223}"/>
              </a:ext>
            </a:extLst>
          </p:cNvPr>
          <p:cNvSpPr txBox="1"/>
          <p:nvPr/>
        </p:nvSpPr>
        <p:spPr>
          <a:xfrm>
            <a:off x="2791874" y="1828800"/>
            <a:ext cx="68679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/>
              <a:t>Data Sciences</a:t>
            </a:r>
          </a:p>
          <a:p>
            <a:pPr algn="ctr"/>
            <a:r>
              <a:rPr lang="en-GB" sz="4400" dirty="0"/>
              <a:t>Unit-II</a:t>
            </a:r>
          </a:p>
          <a:p>
            <a:pPr algn="ctr"/>
            <a:r>
              <a:rPr lang="en-US" sz="4400" spc="-5" dirty="0"/>
              <a:t>K-Nearest</a:t>
            </a:r>
            <a:r>
              <a:rPr lang="en-US" sz="4400" spc="15" dirty="0"/>
              <a:t> </a:t>
            </a:r>
            <a:r>
              <a:rPr lang="en-US" sz="4400" spc="-5" dirty="0"/>
              <a:t>Neighbor</a:t>
            </a:r>
            <a:r>
              <a:rPr lang="en-US" sz="4400" spc="30" dirty="0"/>
              <a:t> </a:t>
            </a:r>
            <a:r>
              <a:rPr lang="en-US" sz="4400" spc="-5" dirty="0"/>
              <a:t>Classifier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3276600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0" y="940053"/>
            <a:ext cx="7832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marR="30480" indent="-274320"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11785" algn="l"/>
                <a:tab pos="312420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Step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 3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Sort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distance</a:t>
            </a:r>
            <a:r>
              <a:rPr sz="2400" b="1" dirty="0">
                <a:latin typeface="Arial"/>
                <a:cs typeface="Arial"/>
              </a:rPr>
              <a:t> and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determine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nearest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neighbours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based</a:t>
            </a:r>
            <a:r>
              <a:rPr sz="2400" b="1" dirty="0">
                <a:latin typeface="Arial"/>
                <a:cs typeface="Arial"/>
              </a:rPr>
              <a:t> of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K</a:t>
            </a:r>
            <a:r>
              <a:rPr sz="2400" b="1" spc="-7" baseline="24305" dirty="0">
                <a:latin typeface="Arial"/>
                <a:cs typeface="Arial"/>
              </a:rPr>
              <a:t>th</a:t>
            </a:r>
            <a:r>
              <a:rPr sz="2400" b="1" spc="352" baseline="243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minimum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distance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0050" y="2279651"/>
          <a:ext cx="8841740" cy="2926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308610" marR="300990" indent="2857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Acid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Durability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79070" marR="17145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Strength </a:t>
                      </a:r>
                      <a:r>
                        <a:rPr sz="18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(kg/square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343535" marR="336550" indent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Squared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Euclide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375920" marR="367030" indent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Rank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min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mum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33045" marR="175895" indent="-4762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included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3-Nearest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Neighbour?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7486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811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7486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25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811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7486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811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74866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81153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1464" y="200473"/>
            <a:ext cx="6907530" cy="9563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Step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 </a:t>
            </a:r>
            <a:r>
              <a:rPr sz="2400" b="1" spc="-50" dirty="0">
                <a:latin typeface="Arial"/>
                <a:cs typeface="Arial"/>
              </a:rPr>
              <a:t>Take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3-Nearest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Neighbours:</a:t>
            </a:r>
            <a:endParaRPr sz="2400" dirty="0">
              <a:latin typeface="Arial"/>
              <a:cs typeface="Arial"/>
            </a:endParaRPr>
          </a:p>
          <a:p>
            <a:pPr marL="287020" indent="-274320">
              <a:spcBef>
                <a:spcPts val="58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Gather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category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nearest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neighbours</a:t>
            </a:r>
            <a:r>
              <a:rPr sz="2800" spc="-5" dirty="0">
                <a:latin typeface="Arial MT"/>
                <a:cs typeface="Arial MT"/>
              </a:rPr>
              <a:t>.</a:t>
            </a:r>
            <a:endParaRPr sz="2800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73471"/>
              </p:ext>
            </p:extLst>
          </p:nvPr>
        </p:nvGraphicFramePr>
        <p:xfrm>
          <a:off x="1676400" y="1217526"/>
          <a:ext cx="8839200" cy="3200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4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marL="166370" marR="160655" indent="2857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Acid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Durability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87960" marR="180340" indent="-317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Strength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(kg/sq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95580" marR="189865" indent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Squared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Euclide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219075" indent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Rank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mi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995" indent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included in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3-Nearest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N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r?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7635" marR="91440" indent="-26034" algn="just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nearest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neighbour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Bad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25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Good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Good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774CF-AB78-2FBA-196E-A5B67EE8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4374833"/>
            <a:ext cx="8315665" cy="24751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6EEBDB-C164-4E1B-9339-991B9F031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48" y="526533"/>
            <a:ext cx="8519196" cy="6172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07C2AE-CCC9-46D8-A8C4-09B5D6AE2D62}"/>
              </a:ext>
            </a:extLst>
          </p:cNvPr>
          <p:cNvSpPr txBox="1"/>
          <p:nvPr/>
        </p:nvSpPr>
        <p:spPr>
          <a:xfrm>
            <a:off x="439070" y="436132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Example</a:t>
            </a:r>
            <a:endParaRPr lang="en-US" sz="28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94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464" y="714356"/>
            <a:ext cx="1035851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26" y="428604"/>
            <a:ext cx="10644262" cy="592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26" y="571480"/>
            <a:ext cx="10572823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464" y="642918"/>
            <a:ext cx="9929882" cy="535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27737"/>
            <a:ext cx="2533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Com</a:t>
            </a:r>
            <a:r>
              <a:rPr spc="-20" dirty="0">
                <a:solidFill>
                  <a:schemeClr val="tx1"/>
                </a:solidFill>
              </a:rPr>
              <a:t>p</a:t>
            </a:r>
            <a:r>
              <a:rPr spc="-5" dirty="0">
                <a:solidFill>
                  <a:schemeClr val="tx1"/>
                </a:solidFill>
              </a:rPr>
              <a:t>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3472" y="1395959"/>
            <a:ext cx="10153128" cy="287514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Arial"/>
                <a:cs typeface="Arial"/>
              </a:rPr>
              <a:t>O(d)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compute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distance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one examples</a:t>
            </a: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Arial"/>
                <a:cs typeface="Arial"/>
              </a:rPr>
              <a:t>O(nd)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computed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distances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all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examples</a:t>
            </a: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Plus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O(nk)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time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find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k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closest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examples</a:t>
            </a:r>
            <a:endParaRPr sz="2600" dirty="0">
              <a:latin typeface="Arial MT"/>
              <a:cs typeface="Arial MT"/>
            </a:endParaRP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  <a:tab pos="2070100" algn="l"/>
              </a:tabLst>
            </a:pPr>
            <a:r>
              <a:rPr sz="2600" spc="-60" dirty="0">
                <a:latin typeface="Arial MT"/>
                <a:cs typeface="Arial MT"/>
              </a:rPr>
              <a:t>Total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time:	</a:t>
            </a:r>
            <a:r>
              <a:rPr sz="2600" b="1" dirty="0">
                <a:latin typeface="Arial"/>
                <a:cs typeface="Arial"/>
              </a:rPr>
              <a:t>O(nk+nd)</a:t>
            </a:r>
            <a:endParaRPr sz="2600" dirty="0">
              <a:latin typeface="Arial"/>
              <a:cs typeface="Arial"/>
            </a:endParaRP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5" dirty="0">
                <a:latin typeface="Arial MT"/>
                <a:cs typeface="Arial MT"/>
              </a:rPr>
              <a:t>Very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expensive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 a large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number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samples</a:t>
            </a:r>
          </a:p>
          <a:p>
            <a:pPr marL="286385" marR="133350" indent="-274320"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But we need a large number of samples for kNN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dirty="0">
                <a:latin typeface="Arial MT"/>
                <a:cs typeface="Arial MT"/>
              </a:rPr>
              <a:t> work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well!!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1295400"/>
            <a:ext cx="9803432" cy="4743606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87020" indent="-274320" algn="just">
              <a:spcBef>
                <a:spcPts val="45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Advantages</a:t>
            </a:r>
            <a:r>
              <a:rPr sz="2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KNN</a:t>
            </a:r>
            <a:r>
              <a:rPr sz="2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classifier</a:t>
            </a:r>
            <a:r>
              <a:rPr sz="2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286385" marR="680720" indent="-274320" algn="just">
              <a:lnSpc>
                <a:spcPts val="2590"/>
              </a:lnSpc>
              <a:spcBef>
                <a:spcPts val="64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applied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from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distribution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example,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does</a:t>
            </a:r>
            <a:r>
              <a:rPr sz="2400" dirty="0">
                <a:latin typeface="Arial MT"/>
                <a:cs typeface="Arial MT"/>
              </a:rPr>
              <a:t> not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separable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linear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boundary</a:t>
            </a:r>
            <a:endParaRPr sz="2400" dirty="0">
              <a:latin typeface="Arial MT"/>
              <a:cs typeface="Arial MT"/>
            </a:endParaRPr>
          </a:p>
          <a:p>
            <a:pPr marL="287020" indent="-274320" algn="just">
              <a:spcBef>
                <a:spcPts val="284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40" dirty="0">
                <a:latin typeface="Arial MT"/>
                <a:cs typeface="Arial MT"/>
              </a:rPr>
              <a:t>Very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simple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intuitive</a:t>
            </a:r>
            <a:endParaRPr sz="2400" dirty="0">
              <a:latin typeface="Arial MT"/>
              <a:cs typeface="Arial MT"/>
            </a:endParaRPr>
          </a:p>
          <a:p>
            <a:pPr marL="286385" marR="615950" indent="-274320" algn="just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Good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classification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samples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large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enough</a:t>
            </a:r>
            <a:endParaRPr sz="2400" dirty="0">
              <a:latin typeface="Arial MT"/>
              <a:cs typeface="Arial MT"/>
            </a:endParaRPr>
          </a:p>
          <a:p>
            <a:pPr algn="just">
              <a:spcBef>
                <a:spcPts val="15"/>
              </a:spcBef>
            </a:pPr>
            <a:endParaRPr sz="2300" dirty="0">
              <a:latin typeface="Arial MT"/>
              <a:cs typeface="Arial MT"/>
            </a:endParaRPr>
          </a:p>
          <a:p>
            <a:pPr marL="287020" indent="-274320" algn="just"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Disadvantages</a:t>
            </a:r>
            <a:r>
              <a:rPr sz="2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KNN</a:t>
            </a:r>
            <a:r>
              <a:rPr sz="2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classifier</a:t>
            </a:r>
            <a:r>
              <a:rPr sz="26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287020" indent="-274320" algn="just">
              <a:spcBef>
                <a:spcPts val="32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Choosing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-5" dirty="0">
                <a:latin typeface="Arial MT"/>
                <a:cs typeface="Arial MT"/>
              </a:rPr>
              <a:t> be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tricky</a:t>
            </a:r>
          </a:p>
          <a:p>
            <a:pPr marL="287020" indent="-274320" algn="just">
              <a:spcBef>
                <a:spcPts val="3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70" dirty="0">
                <a:latin typeface="Arial MT"/>
                <a:cs typeface="Arial MT"/>
              </a:rPr>
              <a:t>Test</a:t>
            </a:r>
            <a:r>
              <a:rPr sz="2400" spc="-5" dirty="0">
                <a:latin typeface="Arial MT"/>
                <a:cs typeface="Arial MT"/>
              </a:rPr>
              <a:t> stage 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computationally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expensive</a:t>
            </a:r>
            <a:endParaRPr sz="2400" dirty="0">
              <a:latin typeface="Arial MT"/>
              <a:cs typeface="Arial MT"/>
            </a:endParaRPr>
          </a:p>
          <a:p>
            <a:pPr marL="286385" marR="561340" indent="-274320" algn="just">
              <a:lnSpc>
                <a:spcPts val="2590"/>
              </a:lnSpc>
              <a:spcBef>
                <a:spcPts val="64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training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stage,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all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work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done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during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test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stage</a:t>
            </a:r>
            <a:endParaRPr sz="2400" dirty="0">
              <a:latin typeface="Arial MT"/>
              <a:cs typeface="Arial MT"/>
            </a:endParaRPr>
          </a:p>
          <a:p>
            <a:pPr marL="286385" marR="5080" indent="-274320" algn="just">
              <a:lnSpc>
                <a:spcPts val="259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actually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opposite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what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 </a:t>
            </a:r>
            <a:r>
              <a:rPr sz="2400" dirty="0">
                <a:latin typeface="Arial MT"/>
                <a:cs typeface="Arial MT"/>
              </a:rPr>
              <a:t>want. </a:t>
            </a:r>
            <a:r>
              <a:rPr sz="2400" spc="-5" dirty="0">
                <a:latin typeface="Arial MT"/>
                <a:cs typeface="Arial MT"/>
              </a:rPr>
              <a:t>Usually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 </a:t>
            </a:r>
            <a:r>
              <a:rPr sz="2400" spc="-10" dirty="0">
                <a:latin typeface="Arial MT"/>
                <a:cs typeface="Arial MT"/>
              </a:rPr>
              <a:t>afford </a:t>
            </a:r>
            <a:r>
              <a:rPr sz="2400" spc="-5" dirty="0">
                <a:latin typeface="Arial MT"/>
                <a:cs typeface="Arial MT"/>
              </a:rPr>
              <a:t>training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step 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take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but </a:t>
            </a:r>
            <a:r>
              <a:rPr sz="2400" spc="-10" dirty="0">
                <a:latin typeface="Arial MT"/>
                <a:cs typeface="Arial MT"/>
              </a:rPr>
              <a:t>we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want </a:t>
            </a:r>
            <a:r>
              <a:rPr sz="2400" dirty="0">
                <a:latin typeface="Arial MT"/>
                <a:cs typeface="Arial MT"/>
              </a:rPr>
              <a:t> fast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test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step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1066800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0242"/>
            <a:ext cx="6769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Applications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KNN</a:t>
            </a:r>
            <a:r>
              <a:rPr spc="-10" dirty="0"/>
              <a:t> </a:t>
            </a:r>
            <a:r>
              <a:rPr spc="-5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51584" y="1762125"/>
            <a:ext cx="6571813" cy="33337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classification</a:t>
            </a:r>
          </a:p>
          <a:p>
            <a:pPr marL="286385" indent="-274320"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get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missing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values</a:t>
            </a: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pattern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recognition</a:t>
            </a: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expression</a:t>
            </a: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protein-protein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prediction</a:t>
            </a: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get 3D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structure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protein</a:t>
            </a: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measure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document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similarity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26F6-60A5-46C1-B168-380642E5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77" y="416150"/>
            <a:ext cx="5611748" cy="61555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KNN Classifier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EBFE9-1CB4-4C78-B695-FF033BF28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416" y="1428736"/>
            <a:ext cx="10801200" cy="5447645"/>
          </a:xfrm>
        </p:spPr>
        <p:txBody>
          <a:bodyPr/>
          <a:lstStyle/>
          <a:p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K-nearest neighbours (KNN) algorithm is a type of supervised ML algorithm.</a:t>
            </a: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It is used for both classification as well as regression predictive problems.</a:t>
            </a:r>
          </a:p>
          <a:p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The following two properties would define KNN well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</a:rPr>
              <a:t>Lazy learning algorithm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 − KNN is a lazy learning algorithm because it does not have a specialized training phase and uses all the data for training while classification.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</a:rPr>
              <a:t>Non-parametric learning algorithm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 − KNN is also a non-parametric learning algorithm because it doesn’t assume anything about the underlying data.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15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314F-5322-4C8F-87E0-777BE2E7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6661"/>
            <a:ext cx="5306948" cy="635000"/>
          </a:xfrm>
        </p:spPr>
        <p:txBody>
          <a:bodyPr/>
          <a:lstStyle/>
          <a:p>
            <a:r>
              <a:rPr lang="en-GB" dirty="0"/>
              <a:t>K-NN Classifier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93EB-D4B2-435C-B10A-CE80AF5B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424" y="1712372"/>
            <a:ext cx="10657184" cy="4001095"/>
          </a:xfrm>
        </p:spPr>
        <p:txBody>
          <a:bodyPr/>
          <a:lstStyle/>
          <a:p>
            <a:pPr algn="just"/>
            <a:r>
              <a:rPr lang="en-GB" sz="2000" dirty="0"/>
              <a:t>Types of Learners In Classification </a:t>
            </a:r>
          </a:p>
          <a:p>
            <a:pPr algn="just"/>
            <a:r>
              <a:rPr lang="en-GB" sz="2000" b="1" dirty="0"/>
              <a:t>Lazy Learners : 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GB" sz="2000" dirty="0"/>
              <a:t>Lazy learners simply store the training data and wait until a testing data appears. 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GB" sz="2000" dirty="0"/>
              <a:t>The classification is done using the most related data in the stored training data. 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GB" sz="2000" dirty="0"/>
              <a:t>They take more predicting time compared to eager learners. </a:t>
            </a:r>
          </a:p>
          <a:p>
            <a:pPr algn="just"/>
            <a:r>
              <a:rPr lang="en-GB" sz="2000" dirty="0"/>
              <a:t>	</a:t>
            </a:r>
            <a:r>
              <a:rPr lang="en-GB" sz="2000" dirty="0" err="1"/>
              <a:t>Eg</a:t>
            </a:r>
            <a:r>
              <a:rPr lang="en-GB" sz="2000" dirty="0"/>
              <a:t> – k-nearest neighbour, case-based reasoning. </a:t>
            </a:r>
          </a:p>
          <a:p>
            <a:pPr marL="400050" indent="-400050" algn="just">
              <a:buFont typeface="+mj-lt"/>
              <a:buAutoNum type="romanLcPeriod"/>
            </a:pPr>
            <a:endParaRPr lang="en-GB" sz="2000" dirty="0"/>
          </a:p>
          <a:p>
            <a:pPr algn="just"/>
            <a:r>
              <a:rPr lang="en-GB" sz="2000" b="1" dirty="0"/>
              <a:t>Eager Learners : 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GB" sz="2000" dirty="0"/>
              <a:t>Eager learners construct a classification model based on the given training data before getting data for predictions. 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GB" sz="2000" dirty="0"/>
              <a:t>It must be able to commit to a single hypothesis that will work for the entire space. 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GB" sz="2000" dirty="0"/>
              <a:t>Due to this, they take a lot of time in training and less time for a prediction. </a:t>
            </a:r>
          </a:p>
          <a:p>
            <a:pPr algn="just"/>
            <a:r>
              <a:rPr lang="en-GB" sz="2000" dirty="0"/>
              <a:t>	</a:t>
            </a:r>
            <a:r>
              <a:rPr lang="en-GB" sz="2000" dirty="0" err="1"/>
              <a:t>Eg</a:t>
            </a:r>
            <a:r>
              <a:rPr lang="en-GB" sz="2000" dirty="0"/>
              <a:t>– Decision Tree, Naive Bayes, Artificial Neural Networks.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5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04800"/>
            <a:ext cx="3722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What is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k-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NN??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384" y="1555615"/>
            <a:ext cx="6552728" cy="47686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Nearest-neighbor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classifiers</a:t>
            </a:r>
            <a:r>
              <a:rPr sz="2600" dirty="0">
                <a:latin typeface="Arial MT"/>
                <a:cs typeface="Arial MT"/>
              </a:rPr>
              <a:t> are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based</a:t>
            </a:r>
            <a:r>
              <a:rPr sz="2600" spc="7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learning </a:t>
            </a:r>
            <a:r>
              <a:rPr sz="2600" spc="-5" dirty="0">
                <a:latin typeface="Arial MT"/>
                <a:cs typeface="Arial MT"/>
              </a:rPr>
              <a:t>by </a:t>
            </a:r>
            <a:r>
              <a:rPr sz="2600" spc="-25" dirty="0">
                <a:latin typeface="Arial MT"/>
                <a:cs typeface="Arial MT"/>
              </a:rPr>
              <a:t>analogy, </a:t>
            </a:r>
            <a:r>
              <a:rPr sz="2600" dirty="0">
                <a:latin typeface="Arial MT"/>
                <a:cs typeface="Arial MT"/>
              </a:rPr>
              <a:t>that is, by comparing a given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test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tuple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training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tuples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 similar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it.</a:t>
            </a:r>
            <a:endParaRPr sz="2600" dirty="0">
              <a:latin typeface="Arial MT"/>
              <a:cs typeface="Arial MT"/>
            </a:endParaRPr>
          </a:p>
          <a:p>
            <a:pPr>
              <a:spcBef>
                <a:spcPts val="5"/>
              </a:spcBef>
              <a:buClr>
                <a:srgbClr val="D24717"/>
              </a:buClr>
              <a:buFont typeface="Segoe UI Symbol"/>
              <a:buChar char="⚫"/>
            </a:pPr>
            <a:endParaRPr sz="3750" dirty="0">
              <a:latin typeface="Arial MT"/>
              <a:cs typeface="Arial MT"/>
            </a:endParaRPr>
          </a:p>
          <a:p>
            <a:pPr marL="286385" indent="-274320"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training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tuples are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described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attributes.</a:t>
            </a:r>
          </a:p>
          <a:p>
            <a:pPr>
              <a:spcBef>
                <a:spcPts val="5"/>
              </a:spcBef>
              <a:buClr>
                <a:srgbClr val="D24717"/>
              </a:buClr>
              <a:buFont typeface="Segoe UI Symbol"/>
              <a:buChar char="⚫"/>
            </a:pPr>
            <a:endParaRPr sz="3750" dirty="0">
              <a:latin typeface="Arial MT"/>
              <a:cs typeface="Arial MT"/>
            </a:endParaRPr>
          </a:p>
          <a:p>
            <a:pPr marL="286385" marR="6985" indent="-274320" algn="just"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When k = 1, the unknown </a:t>
            </a:r>
            <a:r>
              <a:rPr sz="2600" spc="-5" dirty="0">
                <a:latin typeface="Arial MT"/>
                <a:cs typeface="Arial MT"/>
              </a:rPr>
              <a:t>tuple is </a:t>
            </a:r>
            <a:r>
              <a:rPr sz="2600" dirty="0">
                <a:latin typeface="Arial MT"/>
                <a:cs typeface="Arial MT"/>
              </a:rPr>
              <a:t>assigned the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 of the training tuple that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dirty="0">
                <a:latin typeface="Arial MT"/>
                <a:cs typeface="Arial MT"/>
              </a:rPr>
              <a:t>closest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dirty="0">
                <a:latin typeface="Arial MT"/>
                <a:cs typeface="Arial MT"/>
              </a:rPr>
              <a:t>it </a:t>
            </a:r>
            <a:r>
              <a:rPr sz="2600" spc="-5" dirty="0">
                <a:latin typeface="Arial MT"/>
                <a:cs typeface="Arial MT"/>
              </a:rPr>
              <a:t>in </a:t>
            </a:r>
            <a:r>
              <a:rPr sz="2600" dirty="0">
                <a:latin typeface="Arial MT"/>
                <a:cs typeface="Arial MT"/>
              </a:rPr>
              <a:t> pattern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space.</a:t>
            </a:r>
            <a:endParaRPr sz="2600" dirty="0">
              <a:latin typeface="Arial MT"/>
              <a:cs typeface="Arial M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4232" y="1916832"/>
            <a:ext cx="3630167" cy="4572000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7384976" y="1238115"/>
            <a:ext cx="4458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rgbClr val="696363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 kern="0" spc="-5">
                <a:solidFill>
                  <a:schemeClr val="tx1"/>
                </a:solidFill>
              </a:rPr>
              <a:t>When</a:t>
            </a:r>
            <a:r>
              <a:rPr lang="en-GB" kern="0" spc="-10">
                <a:solidFill>
                  <a:schemeClr val="tx1"/>
                </a:solidFill>
              </a:rPr>
              <a:t> </a:t>
            </a:r>
            <a:r>
              <a:rPr lang="en-GB" kern="0" spc="-5">
                <a:solidFill>
                  <a:schemeClr val="tx1"/>
                </a:solidFill>
              </a:rPr>
              <a:t>k=3</a:t>
            </a:r>
            <a:r>
              <a:rPr lang="en-GB" kern="0" spc="-25">
                <a:solidFill>
                  <a:schemeClr val="tx1"/>
                </a:solidFill>
              </a:rPr>
              <a:t> </a:t>
            </a:r>
            <a:r>
              <a:rPr lang="en-GB" kern="0" spc="-5">
                <a:solidFill>
                  <a:schemeClr val="tx1"/>
                </a:solidFill>
              </a:rPr>
              <a:t>or k=5??</a:t>
            </a:r>
            <a:endParaRPr lang="en-GB" kern="0" spc="-5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68" y="392470"/>
            <a:ext cx="4371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Distance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340" y="4354449"/>
            <a:ext cx="74237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Which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distance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measure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use?</a:t>
            </a:r>
            <a:endParaRPr sz="2400">
              <a:latin typeface="Arial"/>
              <a:cs typeface="Arial"/>
            </a:endParaRPr>
          </a:p>
          <a:p>
            <a:pPr marL="12700" marR="5080"/>
            <a:r>
              <a:rPr sz="2400" spc="-25" dirty="0">
                <a:latin typeface="Arial MT"/>
                <a:cs typeface="Arial MT"/>
              </a:rPr>
              <a:t>We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Euclidean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Distance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treats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each </a:t>
            </a:r>
            <a:r>
              <a:rPr sz="2400" dirty="0">
                <a:latin typeface="Arial MT"/>
                <a:cs typeface="Arial MT"/>
              </a:rPr>
              <a:t>feature </a:t>
            </a:r>
            <a:r>
              <a:rPr sz="2400" spc="-10" dirty="0">
                <a:latin typeface="Arial MT"/>
                <a:cs typeface="Arial MT"/>
              </a:rPr>
              <a:t>as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equally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important.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69991" y="1638554"/>
            <a:ext cx="497205" cy="212090"/>
          </a:xfrm>
          <a:custGeom>
            <a:avLst/>
            <a:gdLst/>
            <a:ahLst/>
            <a:cxnLst/>
            <a:rect l="l" t="t" r="r" b="b"/>
            <a:pathLst>
              <a:path w="497204" h="212089">
                <a:moveTo>
                  <a:pt x="429133" y="0"/>
                </a:moveTo>
                <a:lnTo>
                  <a:pt x="426085" y="8636"/>
                </a:lnTo>
                <a:lnTo>
                  <a:pt x="438370" y="13946"/>
                </a:lnTo>
                <a:lnTo>
                  <a:pt x="448929" y="21304"/>
                </a:lnTo>
                <a:lnTo>
                  <a:pt x="470320" y="55429"/>
                </a:lnTo>
                <a:lnTo>
                  <a:pt x="477393" y="104775"/>
                </a:lnTo>
                <a:lnTo>
                  <a:pt x="476607" y="123444"/>
                </a:lnTo>
                <a:lnTo>
                  <a:pt x="464820" y="169163"/>
                </a:lnTo>
                <a:lnTo>
                  <a:pt x="438513" y="197792"/>
                </a:lnTo>
                <a:lnTo>
                  <a:pt x="426465" y="203200"/>
                </a:lnTo>
                <a:lnTo>
                  <a:pt x="429133" y="211709"/>
                </a:lnTo>
                <a:lnTo>
                  <a:pt x="469602" y="187705"/>
                </a:lnTo>
                <a:lnTo>
                  <a:pt x="492331" y="143335"/>
                </a:lnTo>
                <a:lnTo>
                  <a:pt x="496697" y="105918"/>
                </a:lnTo>
                <a:lnTo>
                  <a:pt x="495601" y="86536"/>
                </a:lnTo>
                <a:lnTo>
                  <a:pt x="479171" y="37084"/>
                </a:lnTo>
                <a:lnTo>
                  <a:pt x="444488" y="5544"/>
                </a:lnTo>
                <a:lnTo>
                  <a:pt x="429133" y="0"/>
                </a:lnTo>
                <a:close/>
              </a:path>
              <a:path w="49720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85946" y="1567941"/>
            <a:ext cx="2814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mbria Math"/>
                <a:cs typeface="Cambria Math"/>
              </a:rPr>
              <a:t>𝐸𝑢𝑐𝑙𝑖𝑑𝑒𝑎𝑛</a:t>
            </a:r>
            <a:r>
              <a:rPr spc="25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𝑑𝑖𝑠𝑡𝑎𝑛𝑐𝑒</a:t>
            </a:r>
            <a:r>
              <a:rPr spc="13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∶</a:t>
            </a:r>
            <a:r>
              <a:rPr spc="50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𝑑</a:t>
            </a:r>
            <a:r>
              <a:rPr spc="385" dirty="0">
                <a:latin typeface="Cambria Math"/>
                <a:cs typeface="Cambria Math"/>
              </a:rPr>
              <a:t> </a:t>
            </a:r>
            <a:r>
              <a:rPr spc="30" dirty="0">
                <a:latin typeface="Cambria Math"/>
                <a:cs typeface="Cambria Math"/>
              </a:rPr>
              <a:t>𝑥,</a:t>
            </a:r>
            <a:r>
              <a:rPr spc="-10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𝑦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39305" y="1388237"/>
            <a:ext cx="1457960" cy="762635"/>
          </a:xfrm>
          <a:custGeom>
            <a:avLst/>
            <a:gdLst/>
            <a:ahLst/>
            <a:cxnLst/>
            <a:rect l="l" t="t" r="r" b="b"/>
            <a:pathLst>
              <a:path w="1457959" h="762635">
                <a:moveTo>
                  <a:pt x="565277" y="258953"/>
                </a:moveTo>
                <a:lnTo>
                  <a:pt x="562229" y="250317"/>
                </a:lnTo>
                <a:lnTo>
                  <a:pt x="546862" y="255866"/>
                </a:lnTo>
                <a:lnTo>
                  <a:pt x="533400" y="263906"/>
                </a:lnTo>
                <a:lnTo>
                  <a:pt x="504520" y="302425"/>
                </a:lnTo>
                <a:lnTo>
                  <a:pt x="494665" y="356235"/>
                </a:lnTo>
                <a:lnTo>
                  <a:pt x="495757" y="375691"/>
                </a:lnTo>
                <a:lnTo>
                  <a:pt x="512064" y="425069"/>
                </a:lnTo>
                <a:lnTo>
                  <a:pt x="546811" y="456501"/>
                </a:lnTo>
                <a:lnTo>
                  <a:pt x="562229" y="462026"/>
                </a:lnTo>
                <a:lnTo>
                  <a:pt x="564896" y="453517"/>
                </a:lnTo>
                <a:lnTo>
                  <a:pt x="552843" y="448119"/>
                </a:lnTo>
                <a:lnTo>
                  <a:pt x="542429" y="440651"/>
                </a:lnTo>
                <a:lnTo>
                  <a:pt x="521030" y="405955"/>
                </a:lnTo>
                <a:lnTo>
                  <a:pt x="513969" y="355092"/>
                </a:lnTo>
                <a:lnTo>
                  <a:pt x="514743" y="337045"/>
                </a:lnTo>
                <a:lnTo>
                  <a:pt x="526542" y="292481"/>
                </a:lnTo>
                <a:lnTo>
                  <a:pt x="553059" y="264274"/>
                </a:lnTo>
                <a:lnTo>
                  <a:pt x="565277" y="258953"/>
                </a:lnTo>
                <a:close/>
              </a:path>
              <a:path w="1457959" h="762635">
                <a:moveTo>
                  <a:pt x="1354074" y="356235"/>
                </a:moveTo>
                <a:lnTo>
                  <a:pt x="1344206" y="302425"/>
                </a:lnTo>
                <a:lnTo>
                  <a:pt x="1315339" y="263918"/>
                </a:lnTo>
                <a:lnTo>
                  <a:pt x="1286510" y="250317"/>
                </a:lnTo>
                <a:lnTo>
                  <a:pt x="1283462" y="258953"/>
                </a:lnTo>
                <a:lnTo>
                  <a:pt x="1295742" y="264274"/>
                </a:lnTo>
                <a:lnTo>
                  <a:pt x="1306296" y="271627"/>
                </a:lnTo>
                <a:lnTo>
                  <a:pt x="1327696" y="305752"/>
                </a:lnTo>
                <a:lnTo>
                  <a:pt x="1334770" y="355092"/>
                </a:lnTo>
                <a:lnTo>
                  <a:pt x="1333982" y="373761"/>
                </a:lnTo>
                <a:lnTo>
                  <a:pt x="1322197" y="419481"/>
                </a:lnTo>
                <a:lnTo>
                  <a:pt x="1295882" y="448119"/>
                </a:lnTo>
                <a:lnTo>
                  <a:pt x="1283843" y="453517"/>
                </a:lnTo>
                <a:lnTo>
                  <a:pt x="1286510" y="462026"/>
                </a:lnTo>
                <a:lnTo>
                  <a:pt x="1326972" y="438023"/>
                </a:lnTo>
                <a:lnTo>
                  <a:pt x="1349705" y="393661"/>
                </a:lnTo>
                <a:lnTo>
                  <a:pt x="1352969" y="375691"/>
                </a:lnTo>
                <a:lnTo>
                  <a:pt x="1354074" y="356235"/>
                </a:lnTo>
                <a:close/>
              </a:path>
              <a:path w="1457959" h="762635">
                <a:moveTo>
                  <a:pt x="1457579" y="127"/>
                </a:moveTo>
                <a:lnTo>
                  <a:pt x="144399" y="0"/>
                </a:lnTo>
                <a:lnTo>
                  <a:pt x="97028" y="718439"/>
                </a:lnTo>
                <a:lnTo>
                  <a:pt x="40132" y="613029"/>
                </a:lnTo>
                <a:lnTo>
                  <a:pt x="0" y="634365"/>
                </a:lnTo>
                <a:lnTo>
                  <a:pt x="4318" y="642366"/>
                </a:lnTo>
                <a:lnTo>
                  <a:pt x="25400" y="631063"/>
                </a:lnTo>
                <a:lnTo>
                  <a:pt x="96647" y="762254"/>
                </a:lnTo>
                <a:lnTo>
                  <a:pt x="107061" y="762254"/>
                </a:lnTo>
                <a:lnTo>
                  <a:pt x="156972" y="14859"/>
                </a:lnTo>
                <a:lnTo>
                  <a:pt x="171323" y="14859"/>
                </a:lnTo>
                <a:lnTo>
                  <a:pt x="171323" y="15367"/>
                </a:lnTo>
                <a:lnTo>
                  <a:pt x="1457579" y="15367"/>
                </a:lnTo>
                <a:lnTo>
                  <a:pt x="1457579" y="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13170" y="1567941"/>
            <a:ext cx="1649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497840" algn="l"/>
              </a:tabLst>
            </a:pPr>
            <a:r>
              <a:rPr dirty="0">
                <a:latin typeface="Cambria Math"/>
                <a:cs typeface="Cambria Math"/>
              </a:rPr>
              <a:t>=	</a:t>
            </a:r>
            <a:r>
              <a:rPr spc="1110" dirty="0">
                <a:latin typeface="Cambria Math"/>
                <a:cs typeface="Cambria Math"/>
              </a:rPr>
              <a:t>∑</a:t>
            </a:r>
            <a:r>
              <a:rPr spc="31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𝑥</a:t>
            </a:r>
            <a:r>
              <a:rPr baseline="-20833" dirty="0">
                <a:latin typeface="Cambria Math"/>
                <a:cs typeface="Cambria Math"/>
              </a:rPr>
              <a:t>𝑖</a:t>
            </a:r>
            <a:r>
              <a:rPr spc="442" baseline="-20833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−</a:t>
            </a:r>
            <a:r>
              <a:rPr spc="-1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𝑦𝑖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1254" y="1575561"/>
            <a:ext cx="1098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37859" y="2467355"/>
            <a:ext cx="497205" cy="212090"/>
          </a:xfrm>
          <a:custGeom>
            <a:avLst/>
            <a:gdLst/>
            <a:ahLst/>
            <a:cxnLst/>
            <a:rect l="l" t="t" r="r" b="b"/>
            <a:pathLst>
              <a:path w="497204" h="212089">
                <a:moveTo>
                  <a:pt x="429132" y="0"/>
                </a:moveTo>
                <a:lnTo>
                  <a:pt x="426084" y="8509"/>
                </a:lnTo>
                <a:lnTo>
                  <a:pt x="438370" y="13819"/>
                </a:lnTo>
                <a:lnTo>
                  <a:pt x="448929" y="21177"/>
                </a:lnTo>
                <a:lnTo>
                  <a:pt x="470320" y="55322"/>
                </a:lnTo>
                <a:lnTo>
                  <a:pt x="477392" y="104775"/>
                </a:lnTo>
                <a:lnTo>
                  <a:pt x="476607" y="123444"/>
                </a:lnTo>
                <a:lnTo>
                  <a:pt x="464819" y="169164"/>
                </a:lnTo>
                <a:lnTo>
                  <a:pt x="438513" y="197738"/>
                </a:lnTo>
                <a:lnTo>
                  <a:pt x="426465" y="203073"/>
                </a:lnTo>
                <a:lnTo>
                  <a:pt x="429132" y="211709"/>
                </a:lnTo>
                <a:lnTo>
                  <a:pt x="469602" y="187706"/>
                </a:lnTo>
                <a:lnTo>
                  <a:pt x="492331" y="143287"/>
                </a:lnTo>
                <a:lnTo>
                  <a:pt x="496696" y="105918"/>
                </a:lnTo>
                <a:lnTo>
                  <a:pt x="495601" y="86483"/>
                </a:lnTo>
                <a:lnTo>
                  <a:pt x="479170" y="37084"/>
                </a:lnTo>
                <a:lnTo>
                  <a:pt x="444488" y="5526"/>
                </a:lnTo>
                <a:lnTo>
                  <a:pt x="429132" y="0"/>
                </a:lnTo>
                <a:close/>
              </a:path>
              <a:path w="497204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52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39414" y="2396997"/>
            <a:ext cx="37293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mbria Math"/>
                <a:cs typeface="Cambria Math"/>
              </a:rPr>
              <a:t>𝑆𝑞𝑢𝑎𝑟𝑒𝑑</a:t>
            </a:r>
            <a:r>
              <a:rPr spc="55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𝐸𝑢𝑐𝑙𝑖𝑑𝑒𝑎𝑛</a:t>
            </a:r>
            <a:r>
              <a:rPr spc="25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𝑑𝑖𝑠𝑡𝑎𝑛𝑐𝑒</a:t>
            </a:r>
            <a:r>
              <a:rPr spc="13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∶</a:t>
            </a:r>
            <a:r>
              <a:rPr spc="49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𝑑</a:t>
            </a:r>
            <a:r>
              <a:rPr spc="390" dirty="0">
                <a:latin typeface="Cambria Math"/>
                <a:cs typeface="Cambria Math"/>
              </a:rPr>
              <a:t> </a:t>
            </a:r>
            <a:r>
              <a:rPr spc="30" dirty="0">
                <a:latin typeface="Cambria Math"/>
                <a:cs typeface="Cambria Math"/>
              </a:rPr>
              <a:t>𝑥,</a:t>
            </a:r>
            <a:r>
              <a:rPr spc="-10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𝑦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26578" y="2467355"/>
            <a:ext cx="859790" cy="212090"/>
          </a:xfrm>
          <a:custGeom>
            <a:avLst/>
            <a:gdLst/>
            <a:ahLst/>
            <a:cxnLst/>
            <a:rect l="l" t="t" r="r" b="b"/>
            <a:pathLst>
              <a:path w="859790" h="212089">
                <a:moveTo>
                  <a:pt x="791845" y="0"/>
                </a:moveTo>
                <a:lnTo>
                  <a:pt x="788797" y="8509"/>
                </a:lnTo>
                <a:lnTo>
                  <a:pt x="801082" y="13819"/>
                </a:lnTo>
                <a:lnTo>
                  <a:pt x="811641" y="21177"/>
                </a:lnTo>
                <a:lnTo>
                  <a:pt x="833032" y="55322"/>
                </a:lnTo>
                <a:lnTo>
                  <a:pt x="840104" y="104775"/>
                </a:lnTo>
                <a:lnTo>
                  <a:pt x="839319" y="123444"/>
                </a:lnTo>
                <a:lnTo>
                  <a:pt x="827531" y="169164"/>
                </a:lnTo>
                <a:lnTo>
                  <a:pt x="801225" y="197738"/>
                </a:lnTo>
                <a:lnTo>
                  <a:pt x="789177" y="203073"/>
                </a:lnTo>
                <a:lnTo>
                  <a:pt x="791845" y="211709"/>
                </a:lnTo>
                <a:lnTo>
                  <a:pt x="832314" y="187706"/>
                </a:lnTo>
                <a:lnTo>
                  <a:pt x="855043" y="143287"/>
                </a:lnTo>
                <a:lnTo>
                  <a:pt x="859408" y="105918"/>
                </a:lnTo>
                <a:lnTo>
                  <a:pt x="858313" y="86483"/>
                </a:lnTo>
                <a:lnTo>
                  <a:pt x="841882" y="37084"/>
                </a:lnTo>
                <a:lnTo>
                  <a:pt x="807200" y="5526"/>
                </a:lnTo>
                <a:lnTo>
                  <a:pt x="791845" y="0"/>
                </a:lnTo>
                <a:close/>
              </a:path>
              <a:path w="859790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52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81037" y="2396997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dirty="0">
                <a:latin typeface="Cambria Math"/>
                <a:cs typeface="Cambria Math"/>
              </a:rPr>
              <a:t>=</a:t>
            </a:r>
            <a:r>
              <a:rPr spc="470" dirty="0">
                <a:latin typeface="Cambria Math"/>
                <a:cs typeface="Cambria Math"/>
              </a:rPr>
              <a:t> </a:t>
            </a:r>
            <a:r>
              <a:rPr spc="1110" dirty="0">
                <a:latin typeface="Cambria Math"/>
                <a:cs typeface="Cambria Math"/>
              </a:rPr>
              <a:t>∑</a:t>
            </a:r>
            <a:r>
              <a:rPr spc="32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𝑥</a:t>
            </a:r>
            <a:r>
              <a:rPr baseline="-20833" dirty="0">
                <a:latin typeface="Cambria Math"/>
                <a:cs typeface="Cambria Math"/>
              </a:rPr>
              <a:t>𝑖  </a:t>
            </a:r>
            <a:r>
              <a:rPr spc="52" baseline="-20833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−</a:t>
            </a:r>
            <a:r>
              <a:rPr spc="-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𝑦𝑖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95767" y="2404617"/>
            <a:ext cx="1098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27318" y="3249167"/>
            <a:ext cx="497205" cy="212090"/>
          </a:xfrm>
          <a:custGeom>
            <a:avLst/>
            <a:gdLst/>
            <a:ahLst/>
            <a:cxnLst/>
            <a:rect l="l" t="t" r="r" b="b"/>
            <a:pathLst>
              <a:path w="497204" h="212089">
                <a:moveTo>
                  <a:pt x="429133" y="0"/>
                </a:moveTo>
                <a:lnTo>
                  <a:pt x="426085" y="8636"/>
                </a:lnTo>
                <a:lnTo>
                  <a:pt x="438370" y="13946"/>
                </a:lnTo>
                <a:lnTo>
                  <a:pt x="448929" y="21304"/>
                </a:lnTo>
                <a:lnTo>
                  <a:pt x="470320" y="55429"/>
                </a:lnTo>
                <a:lnTo>
                  <a:pt x="477393" y="104775"/>
                </a:lnTo>
                <a:lnTo>
                  <a:pt x="476607" y="123517"/>
                </a:lnTo>
                <a:lnTo>
                  <a:pt x="464820" y="169291"/>
                </a:lnTo>
                <a:lnTo>
                  <a:pt x="438513" y="197865"/>
                </a:lnTo>
                <a:lnTo>
                  <a:pt x="426466" y="203200"/>
                </a:lnTo>
                <a:lnTo>
                  <a:pt x="429133" y="211709"/>
                </a:lnTo>
                <a:lnTo>
                  <a:pt x="469602" y="187706"/>
                </a:lnTo>
                <a:lnTo>
                  <a:pt x="492331" y="143335"/>
                </a:lnTo>
                <a:lnTo>
                  <a:pt x="496697" y="105918"/>
                </a:lnTo>
                <a:lnTo>
                  <a:pt x="495601" y="86536"/>
                </a:lnTo>
                <a:lnTo>
                  <a:pt x="479171" y="37084"/>
                </a:lnTo>
                <a:lnTo>
                  <a:pt x="444488" y="5544"/>
                </a:lnTo>
                <a:lnTo>
                  <a:pt x="429133" y="0"/>
                </a:lnTo>
                <a:close/>
              </a:path>
              <a:path w="497204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3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22878" y="3178506"/>
            <a:ext cx="2935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mbria Math"/>
                <a:cs typeface="Cambria Math"/>
              </a:rPr>
              <a:t>𝑀</a:t>
            </a:r>
            <a:r>
              <a:rPr dirty="0">
                <a:latin typeface="Cambria Math"/>
                <a:cs typeface="Cambria Math"/>
              </a:rPr>
              <a:t>𝑎𝑛</a:t>
            </a:r>
            <a:r>
              <a:rPr spc="-10" dirty="0">
                <a:latin typeface="Cambria Math"/>
                <a:cs typeface="Cambria Math"/>
              </a:rPr>
              <a:t>ℎ</a:t>
            </a:r>
            <a:r>
              <a:rPr spc="-5" dirty="0">
                <a:latin typeface="Cambria Math"/>
                <a:cs typeface="Cambria Math"/>
              </a:rPr>
              <a:t>𝑎𝑡𝑡𝑎</a:t>
            </a:r>
            <a:r>
              <a:rPr dirty="0">
                <a:latin typeface="Cambria Math"/>
                <a:cs typeface="Cambria Math"/>
              </a:rPr>
              <a:t>𝑛</a:t>
            </a:r>
            <a:r>
              <a:rPr spc="4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𝑑𝑖𝑠</a:t>
            </a:r>
            <a:r>
              <a:rPr spc="-5" dirty="0">
                <a:latin typeface="Cambria Math"/>
                <a:cs typeface="Cambria Math"/>
              </a:rPr>
              <a:t>𝑡𝑎𝑛𝑐</a:t>
            </a:r>
            <a:r>
              <a:rPr dirty="0">
                <a:latin typeface="Cambria Math"/>
                <a:cs typeface="Cambria Math"/>
              </a:rPr>
              <a:t>𝑒</a:t>
            </a:r>
            <a:r>
              <a:rPr spc="13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∶ </a:t>
            </a:r>
            <a:r>
              <a:rPr spc="11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𝑑 </a:t>
            </a:r>
            <a:r>
              <a:rPr spc="-5" dirty="0">
                <a:latin typeface="Cambria Math"/>
                <a:cs typeface="Cambria Math"/>
              </a:rPr>
              <a:t> </a:t>
            </a:r>
            <a:r>
              <a:rPr spc="60" dirty="0">
                <a:latin typeface="Cambria Math"/>
                <a:cs typeface="Cambria Math"/>
              </a:rPr>
              <a:t>𝑥</a:t>
            </a:r>
            <a:r>
              <a:rPr dirty="0">
                <a:latin typeface="Cambria Math"/>
                <a:cs typeface="Cambria Math"/>
              </a:rPr>
              <a:t>,</a:t>
            </a:r>
            <a:r>
              <a:rPr spc="-9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𝑦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795897" y="3178506"/>
            <a:ext cx="16725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 Math"/>
                <a:cs typeface="Cambria Math"/>
              </a:rPr>
              <a:t>= </a:t>
            </a:r>
            <a:r>
              <a:rPr spc="114" dirty="0">
                <a:latin typeface="Cambria Math"/>
                <a:cs typeface="Cambria Math"/>
              </a:rPr>
              <a:t> </a:t>
            </a:r>
            <a:r>
              <a:rPr spc="1110" dirty="0">
                <a:latin typeface="Cambria Math"/>
                <a:cs typeface="Cambria Math"/>
              </a:rPr>
              <a:t>∑</a:t>
            </a:r>
            <a:r>
              <a:rPr spc="-110" dirty="0">
                <a:latin typeface="Cambria Math"/>
                <a:cs typeface="Cambria Math"/>
              </a:rPr>
              <a:t> </a:t>
            </a:r>
            <a:r>
              <a:rPr spc="5" dirty="0">
                <a:latin typeface="Cambria Math"/>
                <a:cs typeface="Cambria Math"/>
              </a:rPr>
              <a:t>|(</a:t>
            </a:r>
            <a:r>
              <a:rPr dirty="0">
                <a:latin typeface="Cambria Math"/>
                <a:cs typeface="Cambria Math"/>
              </a:rPr>
              <a:t>𝑥𝑖</a:t>
            </a:r>
            <a:r>
              <a:rPr spc="6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−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𝑦</a:t>
            </a:r>
            <a:r>
              <a:rPr spc="60" dirty="0">
                <a:latin typeface="Cambria Math"/>
                <a:cs typeface="Cambria Math"/>
              </a:rPr>
              <a:t>𝑖</a:t>
            </a:r>
            <a:r>
              <a:rPr spc="-5" dirty="0">
                <a:latin typeface="Cambria Math"/>
                <a:cs typeface="Cambria Math"/>
              </a:rPr>
              <a:t>)</a:t>
            </a:r>
            <a:r>
              <a:rPr dirty="0">
                <a:latin typeface="Cambria Math"/>
                <a:cs typeface="Cambria Math"/>
              </a:rPr>
              <a:t>|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60" y="380242"/>
            <a:ext cx="4147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How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to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choose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7444" y="1471930"/>
            <a:ext cx="7415530" cy="1687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Arial MT"/>
                <a:cs typeface="Arial MT"/>
              </a:rPr>
              <a:t>If </a:t>
            </a:r>
            <a:r>
              <a:rPr sz="2600" dirty="0">
                <a:latin typeface="Arial MT"/>
                <a:cs typeface="Arial MT"/>
              </a:rPr>
              <a:t>infinite number of samples available, the larger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k,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dirty="0">
                <a:latin typeface="Arial MT"/>
                <a:cs typeface="Arial MT"/>
              </a:rPr>
              <a:t> better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 classification.</a:t>
            </a:r>
            <a:endParaRPr sz="2600">
              <a:latin typeface="Arial MT"/>
              <a:cs typeface="Arial MT"/>
            </a:endParaRPr>
          </a:p>
          <a:p>
            <a:pPr marL="286385" marR="1212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k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=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1 is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often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 </a:t>
            </a:r>
            <a:r>
              <a:rPr sz="2600" spc="-20" dirty="0">
                <a:latin typeface="Arial MT"/>
                <a:cs typeface="Arial MT"/>
              </a:rPr>
              <a:t>efficiency,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but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sensitive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“noise”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2"/>
          <p:cNvSpPr txBox="1"/>
          <p:nvPr/>
        </p:nvSpPr>
        <p:spPr>
          <a:xfrm>
            <a:off x="2517444" y="3383982"/>
            <a:ext cx="8035925" cy="2689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 algn="just">
              <a:spcBef>
                <a:spcPts val="9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-5" dirty="0">
                <a:latin typeface="Arial MT"/>
                <a:cs typeface="Arial MT"/>
              </a:rPr>
              <a:t>Larger k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gives smoother boundaries, better for generalization,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but only if locality is preserved. Locality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not preserved if end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up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looking at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samples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40" dirty="0">
                <a:latin typeface="Arial MT"/>
                <a:cs typeface="Arial MT"/>
              </a:rPr>
              <a:t>away,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same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class.</a:t>
            </a:r>
          </a:p>
          <a:p>
            <a:pPr marL="286385" marR="810260" indent="-274320" algn="just">
              <a:spcBef>
                <a:spcPts val="60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-5" dirty="0">
                <a:latin typeface="Arial MT"/>
                <a:cs typeface="Arial MT"/>
              </a:rPr>
              <a:t>Interesting relation to find k for large sample data :</a:t>
            </a:r>
            <a:endParaRPr lang="en-GB" sz="2200" spc="-5" dirty="0">
              <a:latin typeface="Arial MT"/>
              <a:cs typeface="Arial MT"/>
            </a:endParaRPr>
          </a:p>
          <a:p>
            <a:pPr marL="12065" marR="810260" algn="just">
              <a:spcBef>
                <a:spcPts val="600"/>
              </a:spcBef>
              <a:buClr>
                <a:srgbClr val="D24717"/>
              </a:buClr>
              <a:buSzPct val="84090"/>
              <a:tabLst>
                <a:tab pos="287020" algn="l"/>
              </a:tabLst>
            </a:pPr>
            <a:endParaRPr lang="en-IN" sz="2200" spc="-5" dirty="0">
              <a:latin typeface="Arial MT"/>
              <a:cs typeface="Arial MT"/>
            </a:endParaRPr>
          </a:p>
          <a:p>
            <a:pPr marL="286385" marR="810260" indent="-274320" algn="just">
              <a:spcBef>
                <a:spcPts val="60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k =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sqrt(n)/2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where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# of examples</a:t>
            </a:r>
            <a:endParaRPr sz="2200" dirty="0">
              <a:latin typeface="Arial MT"/>
              <a:cs typeface="Arial MT"/>
            </a:endParaRPr>
          </a:p>
          <a:p>
            <a:pPr marL="287020" indent="-274320" algn="just">
              <a:spcBef>
                <a:spcPts val="60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-5" dirty="0">
                <a:latin typeface="Arial MT"/>
                <a:cs typeface="Arial MT"/>
              </a:rPr>
              <a:t>Can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choose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through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cross-validation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979C-41D1-4224-8C13-0C7F954A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5078348" cy="6350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K-NN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D4029-F7E2-4CCE-B227-8F0EC9AED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4" y="1449317"/>
            <a:ext cx="7776864" cy="4893647"/>
          </a:xfrm>
        </p:spPr>
        <p:txBody>
          <a:bodyPr/>
          <a:lstStyle/>
          <a:p>
            <a:pPr algn="just"/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KNN working with the help of following steps : </a:t>
            </a:r>
          </a:p>
          <a:p>
            <a:pPr algn="just"/>
            <a:endParaRPr lang="en-GB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Step 1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Load the training as well as test data.</a:t>
            </a:r>
          </a:p>
          <a:p>
            <a:pPr algn="just"/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Step 2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Choose the value of K i.e. the nearest data points. K can be any integer.</a:t>
            </a:r>
          </a:p>
          <a:p>
            <a:pPr algn="just"/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Step 3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For each point in the test data do the following −</a:t>
            </a:r>
          </a:p>
          <a:p>
            <a:pPr lvl="1" algn="just"/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3.1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Calculate the distance between test data and each row of training data with the help of any of the method namely: Euclidean, Manhattan or Hamming distance. The most commonly used method to calculate distance is Euclidean.</a:t>
            </a:r>
          </a:p>
          <a:p>
            <a:pPr lvl="1" algn="just"/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3.2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Now, based on the distance value, sort them in ascending order.</a:t>
            </a:r>
          </a:p>
          <a:p>
            <a:pPr lvl="1" algn="just"/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3.3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Next, it will choose the top K rows from the sorted array.</a:t>
            </a:r>
          </a:p>
          <a:p>
            <a:pPr lvl="1" algn="just"/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3.4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Now, it will assign a class to the test point based on most frequent class of these rows.</a:t>
            </a:r>
          </a:p>
          <a:p>
            <a:pPr algn="just"/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Step 4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End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22C2171-44B5-79D8-3E03-A2A55E66B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80" y="1449316"/>
            <a:ext cx="3240360" cy="48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7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831" y="442263"/>
            <a:ext cx="19996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0179" y="1371750"/>
            <a:ext cx="8907147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spcBef>
                <a:spcPts val="9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25" dirty="0">
                <a:latin typeface="Arial MT"/>
                <a:cs typeface="Arial MT"/>
              </a:rPr>
              <a:t>We</a:t>
            </a:r>
            <a:r>
              <a:rPr sz="2200" spc="-5" dirty="0">
                <a:latin typeface="Arial MT"/>
                <a:cs typeface="Arial MT"/>
              </a:rPr>
              <a:t> have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questionnaires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survey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objective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two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attributes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(acid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durability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strength)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dirty="0">
                <a:latin typeface="Arial MT"/>
                <a:cs typeface="Arial MT"/>
              </a:rPr>
              <a:t> classify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whether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special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paper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tissue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good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not. Here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four training samples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:</a:t>
            </a:r>
            <a:endParaRPr sz="2200" dirty="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13788"/>
              </p:ext>
            </p:extLst>
          </p:nvPr>
        </p:nvGraphicFramePr>
        <p:xfrm>
          <a:off x="2249156" y="2778965"/>
          <a:ext cx="8077200" cy="2651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807085" marR="265430" indent="-5321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Acid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Durability </a:t>
                      </a:r>
                      <a:r>
                        <a:rPr sz="18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(seconds)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387985" marR="380365" indent="2178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Strength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(kg/square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Classification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1282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Bad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820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Bad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82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Good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1282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Good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36141" y="5741619"/>
            <a:ext cx="8101965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Now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factory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produces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new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paper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tissue that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passes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laboratory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X1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=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3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X2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=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7.</a:t>
            </a:r>
            <a:r>
              <a:rPr lang="en-GB" sz="2200" spc="-5" dirty="0">
                <a:latin typeface="Arial MT"/>
                <a:cs typeface="Arial MT"/>
              </a:rPr>
              <a:t>  Classify this paper is good or not 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424" y="329009"/>
            <a:ext cx="10801200" cy="318356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7020" indent="-274320">
              <a:spcBef>
                <a:spcPts val="70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Step 1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: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Initialize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Define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k.</a:t>
            </a:r>
            <a:endParaRPr sz="2200" dirty="0">
              <a:latin typeface="Arial"/>
              <a:cs typeface="Arial"/>
            </a:endParaRPr>
          </a:p>
          <a:p>
            <a:pPr marL="1841500">
              <a:spcBef>
                <a:spcPts val="600"/>
              </a:spcBef>
            </a:pPr>
            <a:r>
              <a:rPr sz="2200" spc="-5" dirty="0">
                <a:latin typeface="Arial MT"/>
                <a:cs typeface="Arial MT"/>
              </a:rPr>
              <a:t>Lets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45" dirty="0">
                <a:latin typeface="Arial MT"/>
                <a:cs typeface="Arial MT"/>
              </a:rPr>
              <a:t>say,</a:t>
            </a:r>
            <a:r>
              <a:rPr sz="2200" spc="-5" dirty="0">
                <a:latin typeface="Arial MT"/>
                <a:cs typeface="Arial MT"/>
              </a:rPr>
              <a:t> k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=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3</a:t>
            </a:r>
            <a:endParaRPr sz="2200" dirty="0">
              <a:latin typeface="Arial MT"/>
              <a:cs typeface="Arial MT"/>
            </a:endParaRPr>
          </a:p>
          <a:p>
            <a:pPr marL="12700" marR="381635" indent="914400">
              <a:spcBef>
                <a:spcPts val="600"/>
              </a:spcBef>
              <a:tabLst>
                <a:tab pos="2755900" algn="l"/>
              </a:tabLst>
            </a:pPr>
            <a:r>
              <a:rPr sz="2200" spc="-5" dirty="0">
                <a:latin typeface="Arial MT"/>
                <a:cs typeface="Arial MT"/>
              </a:rPr>
              <a:t>(Always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choose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odd number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number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attributes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even	to avoid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tie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class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prediction)</a:t>
            </a:r>
            <a:endParaRPr sz="2200" dirty="0">
              <a:latin typeface="Arial MT"/>
              <a:cs typeface="Arial MT"/>
            </a:endParaRPr>
          </a:p>
          <a:p>
            <a:pPr marL="287020" indent="-274320">
              <a:spcBef>
                <a:spcPts val="60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Step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: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Compute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distance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between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input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sample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lang="en-GB" sz="2200" b="1" spc="-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training	sample</a:t>
            </a:r>
            <a:endParaRPr sz="2200" dirty="0">
              <a:latin typeface="Arial"/>
              <a:cs typeface="Arial"/>
            </a:endParaRPr>
          </a:p>
          <a:p>
            <a:pPr marL="1097915" lvl="1" indent="-171450">
              <a:spcBef>
                <a:spcPts val="600"/>
              </a:spcBef>
              <a:buChar char="-"/>
              <a:tabLst>
                <a:tab pos="1098550" algn="l"/>
              </a:tabLst>
            </a:pPr>
            <a:r>
              <a:rPr sz="2200" spc="-5" dirty="0">
                <a:latin typeface="Arial MT"/>
                <a:cs typeface="Arial MT"/>
              </a:rPr>
              <a:t>Co-ordinate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 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input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sample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(3,7).</a:t>
            </a:r>
            <a:endParaRPr sz="2200" dirty="0">
              <a:latin typeface="Arial MT"/>
              <a:cs typeface="Arial MT"/>
            </a:endParaRPr>
          </a:p>
          <a:p>
            <a:pPr marL="1097915" lvl="1" indent="-171450">
              <a:spcBef>
                <a:spcPts val="600"/>
              </a:spcBef>
              <a:buChar char="-"/>
              <a:tabLst>
                <a:tab pos="1098550" algn="l"/>
              </a:tabLst>
            </a:pPr>
            <a:r>
              <a:rPr sz="2200" spc="-5" dirty="0">
                <a:latin typeface="Arial MT"/>
                <a:cs typeface="Arial MT"/>
              </a:rPr>
              <a:t>Instead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calculating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Euclidean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distance,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we</a:t>
            </a:r>
            <a:endParaRPr sz="2200" dirty="0">
              <a:latin typeface="Arial MT"/>
              <a:cs typeface="Arial MT"/>
            </a:endParaRPr>
          </a:p>
          <a:p>
            <a:pPr marL="12700">
              <a:tabLst>
                <a:tab pos="2911475" algn="l"/>
              </a:tabLst>
            </a:pPr>
            <a:r>
              <a:rPr sz="2200" dirty="0">
                <a:latin typeface="Arial MT"/>
                <a:cs typeface="Arial MT"/>
              </a:rPr>
              <a:t>calculate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	Squared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Euclidean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distance.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0" y="3956051"/>
          <a:ext cx="8763000" cy="2651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755015" marR="215900" indent="-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Acid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Durability </a:t>
                      </a:r>
                      <a:r>
                        <a:rPr sz="18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(seconds)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452120" marR="443230" indent="21780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Strength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(kg/square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Squared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Euclidean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319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(7-3)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40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(7-7)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25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31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(7-3)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32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(4-7)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17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1231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(3-3)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40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(4-7)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25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09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31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(1-3)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40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(4-7)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25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1199</Words>
  <Application>Microsoft Office PowerPoint</Application>
  <PresentationFormat>Widescreen</PresentationFormat>
  <Paragraphs>186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MT</vt:lpstr>
      <vt:lpstr>Calibri</vt:lpstr>
      <vt:lpstr>Cambria Math</vt:lpstr>
      <vt:lpstr>Segoe UI Symbol</vt:lpstr>
      <vt:lpstr>Office Theme</vt:lpstr>
      <vt:lpstr>PowerPoint Presentation</vt:lpstr>
      <vt:lpstr>KNN Classifier</vt:lpstr>
      <vt:lpstr>K-NN Classifier</vt:lpstr>
      <vt:lpstr>What is k- NN??</vt:lpstr>
      <vt:lpstr>Distance Measures</vt:lpstr>
      <vt:lpstr>How to choose K?</vt:lpstr>
      <vt:lpstr>K-NN Algorithm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Complexity</vt:lpstr>
      <vt:lpstr>PowerPoint Presentation</vt:lpstr>
      <vt:lpstr>Applications of KNN Classifier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Neighbour Classifier</dc:title>
  <dc:creator>prof.subhash</dc:creator>
  <cp:lastModifiedBy>Subhash Chandra N</cp:lastModifiedBy>
  <cp:revision>29</cp:revision>
  <dcterms:created xsi:type="dcterms:W3CDTF">2021-03-27T14:35:11Z</dcterms:created>
  <dcterms:modified xsi:type="dcterms:W3CDTF">2024-03-05T07:57:14Z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2021-03-27T00:00:00Z</vt:filetime>
  </property>
</Properties>
</file>