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9" r:id="rId4"/>
    <p:sldId id="260" r:id="rId5"/>
    <p:sldId id="283" r:id="rId6"/>
    <p:sldId id="261" r:id="rId7"/>
    <p:sldId id="262" r:id="rId8"/>
    <p:sldId id="263" r:id="rId9"/>
    <p:sldId id="264" r:id="rId10"/>
    <p:sldId id="350" r:id="rId11"/>
    <p:sldId id="403" r:id="rId12"/>
    <p:sldId id="401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353" r:id="rId25"/>
    <p:sldId id="354" r:id="rId26"/>
    <p:sldId id="356" r:id="rId27"/>
    <p:sldId id="357" r:id="rId28"/>
    <p:sldId id="446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449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42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4C05D-AC04-4FA7-9EB9-8DD66888E3AA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FDA7-1240-419D-923D-06AF8D6D4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7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4990FFE-6329-7A38-90C9-CC4D35C9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C51C4-F70D-4880-BFA9-DF6FF01826F6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AE37C1-7C62-23F5-EF89-416D44C60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361FCA-9D4B-232A-AABC-BA7A58DC7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EB6F457-F91A-FDBC-F54C-FF6D97F1B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3F2E62-EB53-424C-8BFD-5CBA75892B3E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39CAE41-16DF-E86F-7750-5D5535786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207B4D9-AFE2-9820-7A81-B0EC000F6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641152A-DDDF-00C7-8DA5-6E97AD2FC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1DD2EF-FC64-496A-AEA8-EFE6AE9A90C4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DD7D57-ADEB-469B-18F7-494402059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6DC5146-4DF6-27CE-56AD-810616F41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110E1A5-4591-4631-CA6C-0B16C9FDA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2DDF7-A8ED-4282-AD5D-113319F5FE5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442AE5-04EC-32F6-64C4-110459780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8025883-16EC-4340-3540-515F93E2D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7627FD5-223E-7539-FF58-ABD15A771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AEA6F8-9A83-4C65-8187-9E68B2F1B14F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403FEC6-F81F-BA26-8246-2C754A985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7472606-C53C-1EB7-E71C-B6BB54C6E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393E151-1D19-0FC8-9CEB-3EF2C7862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7EDD55-83BD-495E-A55A-7B096774723C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5C113DB-D11E-6651-1E20-00BBF03C9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5E99C28-715D-4A71-FC55-0C28B9B27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46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701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696" y="913063"/>
                </a:lnTo>
                <a:lnTo>
                  <a:pt x="4897398" y="913063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47615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9" y="918981"/>
                </a:lnTo>
                <a:lnTo>
                  <a:pt x="3651882" y="9189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8151"/>
            <a:ext cx="4531360" cy="10698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84350"/>
            <a:ext cx="4495787" cy="10736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200" y="1919985"/>
            <a:ext cx="5791200" cy="402361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7100" y="1905000"/>
            <a:ext cx="5710651" cy="396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88" y="142698"/>
            <a:ext cx="1157562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D014-5AFF-4947-B360-B4DD10448B07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34C5-B91F-4480-9D9F-159264992212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0F94-7F5B-4B9A-91DE-DDA1EDC6C2E0}" type="datetime1">
              <a:rPr lang="en-US" smtClean="0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701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696" y="913063"/>
                </a:lnTo>
                <a:lnTo>
                  <a:pt x="4897398" y="913063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47615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9" y="918981"/>
                </a:lnTo>
                <a:lnTo>
                  <a:pt x="3651882" y="9189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8151"/>
            <a:ext cx="4531360" cy="10698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784350"/>
            <a:ext cx="4495787" cy="10736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62001"/>
            <a:ext cx="10287000" cy="5133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3029-A6FB-4EFC-AD29-D4459847F395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974A-8D29-46C4-9F96-06A6EE306519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701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525" y="21310"/>
                </a:moveTo>
                <a:lnTo>
                  <a:pt x="3636696" y="913063"/>
                </a:lnTo>
                <a:lnTo>
                  <a:pt x="4897398" y="913063"/>
                </a:lnTo>
                <a:lnTo>
                  <a:pt x="85525" y="21310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60"/>
                </a:lnTo>
                <a:lnTo>
                  <a:pt x="85525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47615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9" y="918981"/>
                </a:lnTo>
                <a:lnTo>
                  <a:pt x="3651882" y="9189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51"/>
            <a:ext cx="4531360" cy="10698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350"/>
            <a:ext cx="4495787" cy="10736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992" y="764539"/>
            <a:ext cx="52290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2619" y="1793443"/>
            <a:ext cx="56870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61726" y="6534524"/>
            <a:ext cx="201083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spcBef>
                <a:spcPts val="204"/>
              </a:spcBef>
            </a:pPr>
            <a:r>
              <a:rPr lang="it-IT"/>
              <a:t>AI</a:t>
            </a:r>
            <a:r>
              <a:rPr lang="it-IT" spc="-25"/>
              <a:t> </a:t>
            </a:r>
            <a:r>
              <a:rPr lang="it-IT"/>
              <a:t>Unit</a:t>
            </a:r>
            <a:r>
              <a:rPr lang="it-IT" spc="-35"/>
              <a:t> </a:t>
            </a:r>
            <a:r>
              <a:rPr lang="it-IT"/>
              <a:t>I</a:t>
            </a:r>
            <a:r>
              <a:rPr lang="it-IT" spc="-15"/>
              <a:t> </a:t>
            </a:r>
            <a:r>
              <a:rPr lang="it-IT"/>
              <a:t>-</a:t>
            </a:r>
            <a:r>
              <a:rPr lang="it-IT" spc="-25"/>
              <a:t> </a:t>
            </a:r>
            <a:r>
              <a:rPr lang="it-IT" spc="-5"/>
              <a:t>Dr.</a:t>
            </a:r>
            <a:r>
              <a:rPr lang="it-IT" spc="-25"/>
              <a:t> </a:t>
            </a:r>
            <a:r>
              <a:rPr lang="it-IT" spc="5"/>
              <a:t>G</a:t>
            </a:r>
            <a:r>
              <a:rPr lang="it-IT" spc="-5"/>
              <a:t> </a:t>
            </a:r>
            <a:r>
              <a:rPr lang="it-IT"/>
              <a:t>Loshma</a:t>
            </a:r>
            <a:endParaRPr lang="it-IT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16FA-611B-432A-856D-C075563C759C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9136" y="6534524"/>
            <a:ext cx="32173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‹#›</a:t>
            </a:fld>
            <a:endParaRPr lang="en-IN"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j.com/ai-sector-overviews/everyday-examples-of-a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582033" y="3052630"/>
            <a:ext cx="288036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8975" marR="5080" indent="-676910">
              <a:spcBef>
                <a:spcPts val="105"/>
              </a:spcBef>
            </a:pPr>
            <a:r>
              <a:rPr sz="2800" spc="-25" dirty="0">
                <a:latin typeface="Cambria"/>
                <a:cs typeface="Cambria"/>
              </a:rPr>
              <a:t>B.Tech.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lang="en-GB" sz="2800" spc="-85" dirty="0">
                <a:latin typeface="Cambria"/>
                <a:cs typeface="Cambria"/>
              </a:rPr>
              <a:t>III-I AI &amp;ML Minor course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23534" y="1143000"/>
            <a:ext cx="6944932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GB" dirty="0"/>
              <a:t>Foundations of Artificial Intelligence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dirty="0"/>
              <a:t>Unit</a:t>
            </a:r>
            <a:r>
              <a:rPr spc="-100" dirty="0"/>
              <a:t> </a:t>
            </a:r>
            <a:r>
              <a:rPr spc="5" dirty="0"/>
              <a:t>–I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F65FD5-5C78-CC14-B081-7D80C2D90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lang="en-IN" spc="5" smtClean="0"/>
              <a:pPr marL="38100">
                <a:spcBef>
                  <a:spcPts val="204"/>
                </a:spcBef>
              </a:pPr>
              <a:t>1</a:t>
            </a:fld>
            <a:endParaRPr lang="en-IN" spc="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82E299-7202-08EB-4495-266983C8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BBC4479-C04F-05E0-3FF3-6A009A51E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Categories of AI System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E41E7A5-0DD0-DD92-9321-46B310F7E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99740" y="2438400"/>
            <a:ext cx="5687060" cy="1692771"/>
          </a:xfrm>
        </p:spPr>
        <p:txBody>
          <a:bodyPr/>
          <a:lstStyle/>
          <a:p>
            <a:pPr eaLnBrk="1" hangingPunct="1"/>
            <a:r>
              <a:rPr lang="en-US" altLang="en-US" dirty="0"/>
              <a:t>Systems that think like humans</a:t>
            </a:r>
          </a:p>
          <a:p>
            <a:pPr eaLnBrk="1" hangingPunct="1"/>
            <a:r>
              <a:rPr lang="en-US" altLang="en-US" dirty="0"/>
              <a:t>Systems that act like humans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Systems that think rationally</a:t>
            </a:r>
          </a:p>
          <a:p>
            <a:pPr eaLnBrk="1" hangingPunct="1"/>
            <a:r>
              <a:rPr lang="en-US" altLang="en-US" dirty="0"/>
              <a:t>Systems that act rationally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15CAAE-4999-A90D-2530-79B9EB0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FBFAB834-928A-6685-5D73-E164EA374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8229600" cy="55399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Systems that think like humans</a:t>
            </a:r>
          </a:p>
        </p:txBody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07E04C60-FA42-AFD7-071A-6C22EEB33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831811"/>
            <a:ext cx="10363200" cy="4016484"/>
          </a:xfrm>
        </p:spPr>
        <p:txBody>
          <a:bodyPr/>
          <a:lstStyle/>
          <a:p>
            <a:pPr algn="just" eaLnBrk="1" hangingPunct="1"/>
            <a:r>
              <a:rPr lang="en-US" altLang="en-US" sz="2600" dirty="0">
                <a:cs typeface="Times New Roman" panose="02020603050405020304" pitchFamily="18" charset="0"/>
              </a:rPr>
              <a:t>Most of the time it is a black box where we are not clear about our thought process.</a:t>
            </a:r>
          </a:p>
          <a:p>
            <a:pPr algn="just" eaLnBrk="1" hangingPunct="1"/>
            <a:r>
              <a:rPr lang="en-US" altLang="en-US" sz="2600" dirty="0">
                <a:cs typeface="Times New Roman" panose="02020603050405020304" pitchFamily="18" charset="0"/>
              </a:rPr>
              <a:t>One has to know functioning of brain and its mechanism for possessing information.</a:t>
            </a:r>
          </a:p>
          <a:p>
            <a:pPr algn="just" eaLnBrk="1" hangingPunct="1"/>
            <a:r>
              <a:rPr lang="en-US" altLang="en-US" sz="2600" dirty="0">
                <a:cs typeface="Times New Roman" panose="02020603050405020304" pitchFamily="18" charset="0"/>
              </a:rPr>
              <a:t>It is an area of cognitive science. </a:t>
            </a:r>
          </a:p>
          <a:p>
            <a:pPr lvl="1" algn="just" eaLnBrk="1" hangingPunct="1"/>
            <a:r>
              <a:rPr lang="en-US" altLang="en-US" sz="2200" dirty="0">
                <a:cs typeface="Times New Roman" panose="02020603050405020304" pitchFamily="18" charset="0"/>
              </a:rPr>
              <a:t>The stimuli are converted into mental representation. </a:t>
            </a:r>
          </a:p>
          <a:p>
            <a:pPr lvl="1" algn="just" eaLnBrk="1" hangingPunct="1"/>
            <a:r>
              <a:rPr lang="en-US" altLang="en-US" sz="2200" dirty="0">
                <a:cs typeface="Times New Roman" panose="02020603050405020304" pitchFamily="18" charset="0"/>
              </a:rPr>
              <a:t>Cognitive processes manipulate representation to build new representations that are used to generate actions.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2600" dirty="0">
                <a:cs typeface="Times New Roman" panose="02020603050405020304" pitchFamily="18" charset="0"/>
              </a:rPr>
              <a:t>Neural network is a computing model for processing information similar to brain.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FD5318-8F16-933E-BCDD-FD98C79D93F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724400"/>
            <a:ext cx="83820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altLang="en-US" sz="3600" kern="0">
                <a:solidFill>
                  <a:srgbClr val="C5153F"/>
                </a:solidFill>
                <a:cs typeface="Times New Roman" panose="02020603050405020304" pitchFamily="18" charset="0"/>
              </a:rPr>
              <a:t>Systems that act like humans</a:t>
            </a:r>
            <a:endParaRPr lang="en-US" altLang="en-US" sz="3600" kern="0" dirty="0">
              <a:solidFill>
                <a:srgbClr val="C5153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96C155-A4FE-D15E-44C3-5E900BD7D2FA}"/>
              </a:ext>
            </a:extLst>
          </p:cNvPr>
          <p:cNvSpPr txBox="1">
            <a:spLocks noChangeArrowheads="1"/>
          </p:cNvSpPr>
          <p:nvPr/>
        </p:nvSpPr>
        <p:spPr>
          <a:xfrm>
            <a:off x="1246187" y="5422464"/>
            <a:ext cx="72612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kern="0" dirty="0">
                <a:cs typeface="Times New Roman" panose="02020603050405020304" pitchFamily="18" charset="0"/>
              </a:rPr>
              <a:t>The overall </a:t>
            </a:r>
            <a:r>
              <a:rPr lang="en-US" altLang="en-US" kern="0" dirty="0" err="1">
                <a:cs typeface="Times New Roman" panose="02020603050405020304" pitchFamily="18" charset="0"/>
              </a:rPr>
              <a:t>behaviour</a:t>
            </a:r>
            <a:r>
              <a:rPr lang="en-US" altLang="en-US" kern="0" dirty="0">
                <a:cs typeface="Times New Roman" panose="02020603050405020304" pitchFamily="18" charset="0"/>
              </a:rPr>
              <a:t> of the system should be human like.</a:t>
            </a:r>
          </a:p>
          <a:p>
            <a:pPr algn="just"/>
            <a:r>
              <a:rPr lang="en-US" altLang="en-US" kern="0" dirty="0">
                <a:cs typeface="Times New Roman" panose="02020603050405020304" pitchFamily="18" charset="0"/>
              </a:rPr>
              <a:t>It could be achieved by observation.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EF2E18-0FCB-502C-67D9-638083F7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881F535-A024-27E5-821C-0307C7AF4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1925"/>
            <a:ext cx="7848600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Systems that think rationally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5F6E91B-B928-ADDA-8E8C-C612425DB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11125200" cy="240989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Such systems rely on logic rather than human to measure correctness.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For thinking rationally or logically, logic formulas and theories are used for synthesizing outcomes.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For example,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given John is a human and all humans are mortal then one can conclude logically that John is mortal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Not all intelligent behavior are mediated by logical deliberation.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68E584-D753-FBA6-FFFF-BED3C68E7D87}"/>
              </a:ext>
            </a:extLst>
          </p:cNvPr>
          <p:cNvSpPr txBox="1">
            <a:spLocks noChangeArrowheads="1"/>
          </p:cNvSpPr>
          <p:nvPr/>
        </p:nvSpPr>
        <p:spPr>
          <a:xfrm>
            <a:off x="280182" y="3429000"/>
            <a:ext cx="698120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altLang="en-US" sz="3600" kern="0">
                <a:solidFill>
                  <a:srgbClr val="C5153F"/>
                </a:solidFill>
                <a:cs typeface="Times New Roman" panose="02020603050405020304" pitchFamily="18" charset="0"/>
              </a:rPr>
              <a:t>Systems that act rationally</a:t>
            </a:r>
            <a:endParaRPr lang="en-US" altLang="en-US" sz="3600" kern="0" dirty="0">
              <a:solidFill>
                <a:srgbClr val="C5153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385FC5-1A1F-BAA2-D5DC-C323C3235028}"/>
              </a:ext>
            </a:extLst>
          </p:cNvPr>
          <p:cNvSpPr txBox="1">
            <a:spLocks noChangeArrowheads="1"/>
          </p:cNvSpPr>
          <p:nvPr/>
        </p:nvSpPr>
        <p:spPr>
          <a:xfrm>
            <a:off x="856876" y="4353823"/>
            <a:ext cx="7804133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kern="0">
                <a:cs typeface="Times New Roman" panose="02020603050405020304" pitchFamily="18" charset="0"/>
              </a:rPr>
              <a:t>Rational behavior means doing right thing. </a:t>
            </a:r>
          </a:p>
          <a:p>
            <a:endParaRPr lang="en-US" altLang="en-US" kern="0">
              <a:cs typeface="Times New Roman" panose="02020603050405020304" pitchFamily="18" charset="0"/>
            </a:endParaRPr>
          </a:p>
          <a:p>
            <a:r>
              <a:rPr lang="en-US" altLang="en-US" kern="0">
                <a:cs typeface="Times New Roman" panose="02020603050405020304" pitchFamily="18" charset="0"/>
              </a:rPr>
              <a:t>Even if method is illogical, the observed behavior must be rational.</a:t>
            </a:r>
            <a:endParaRPr lang="en-US" altLang="en-US" kern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4836" y="1287383"/>
            <a:ext cx="7606030" cy="2769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4800" indent="-292735">
              <a:spcBef>
                <a:spcPts val="13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AI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study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making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computers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things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intelligently.</a:t>
            </a:r>
            <a:endParaRPr sz="2000" dirty="0">
              <a:latin typeface="Cambria"/>
              <a:cs typeface="Cambria"/>
            </a:endParaRPr>
          </a:p>
          <a:p>
            <a:pPr marL="304800" indent="-292735">
              <a:spcBef>
                <a:spcPts val="1205"/>
              </a:spcBef>
              <a:buFont typeface="Arial MT"/>
              <a:buChar char="•"/>
              <a:tabLst>
                <a:tab pos="304800" algn="l"/>
                <a:tab pos="305435" algn="l"/>
                <a:tab pos="756285" algn="l"/>
                <a:tab pos="1146810" algn="l"/>
                <a:tab pos="1482090" algn="l"/>
                <a:tab pos="3054985" algn="l"/>
                <a:tab pos="3479165" algn="l"/>
                <a:tab pos="4738370" algn="l"/>
                <a:tab pos="5796280" algn="l"/>
                <a:tab pos="7183755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c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spc="-20" dirty="0">
                <a:latin typeface="Cambria"/>
                <a:cs typeface="Cambria"/>
              </a:rPr>
              <a:t>b</a:t>
            </a: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ti</a:t>
            </a:r>
            <a:r>
              <a:rPr sz="2000" spc="-15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c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m</a:t>
            </a:r>
            <a:r>
              <a:rPr sz="2000" spc="-10" dirty="0">
                <a:latin typeface="Cambria"/>
                <a:cs typeface="Cambria"/>
              </a:rPr>
              <a:t>put</a:t>
            </a:r>
            <a:r>
              <a:rPr sz="2000" spc="-25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25" dirty="0">
                <a:latin typeface="Cambria"/>
                <a:cs typeface="Cambria"/>
              </a:rPr>
              <a:t>c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55" dirty="0">
                <a:latin typeface="Cambria"/>
                <a:cs typeface="Cambria"/>
              </a:rPr>
              <a:t>h</a:t>
            </a:r>
            <a:r>
              <a:rPr sz="2000" spc="-30" dirty="0">
                <a:latin typeface="Cambria"/>
                <a:cs typeface="Cambria"/>
              </a:rPr>
              <a:t>y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5" dirty="0">
                <a:latin typeface="Cambria"/>
                <a:cs typeface="Cambria"/>
              </a:rPr>
              <a:t>ogy</a:t>
            </a:r>
            <a:r>
              <a:rPr sz="2000" dirty="0">
                <a:latin typeface="Cambria"/>
                <a:cs typeface="Cambria"/>
              </a:rPr>
              <a:t>	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d</a:t>
            </a:r>
            <a:endParaRPr sz="2000" dirty="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philosophy</a:t>
            </a:r>
            <a:endParaRPr sz="2000" dirty="0">
              <a:latin typeface="Cambria"/>
              <a:cs typeface="Cambria"/>
            </a:endParaRPr>
          </a:p>
          <a:p>
            <a:pPr marL="304800" marR="5080" indent="-292735" algn="just">
              <a:lnSpc>
                <a:spcPct val="150000"/>
              </a:lnSpc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AI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</a:t>
            </a:r>
            <a:r>
              <a:rPr sz="2000" spc="-10" dirty="0">
                <a:latin typeface="Cambria"/>
                <a:cs typeface="Cambria"/>
              </a:rPr>
              <a:t> must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have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capability</a:t>
            </a:r>
            <a:r>
              <a:rPr sz="2000" dirty="0">
                <a:latin typeface="Cambria"/>
                <a:cs typeface="Cambria"/>
              </a:rPr>
              <a:t> and</a:t>
            </a:r>
            <a:r>
              <a:rPr sz="2000" spc="4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characteristics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of 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 </a:t>
            </a:r>
            <a:r>
              <a:rPr sz="2000" spc="-5" dirty="0">
                <a:latin typeface="Cambria"/>
                <a:cs typeface="Cambria"/>
              </a:rPr>
              <a:t>such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i="1" dirty="0">
                <a:latin typeface="Cambria"/>
                <a:cs typeface="Cambria"/>
              </a:rPr>
              <a:t>learning, </a:t>
            </a:r>
            <a:r>
              <a:rPr sz="2000" i="1" spc="-10" dirty="0">
                <a:latin typeface="Cambria"/>
                <a:cs typeface="Cambria"/>
              </a:rPr>
              <a:t>reasoning, inferencing, perceiving </a:t>
            </a:r>
            <a:r>
              <a:rPr sz="2000" i="1" dirty="0">
                <a:latin typeface="Cambria"/>
                <a:cs typeface="Cambria"/>
              </a:rPr>
              <a:t>and 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comprehending</a:t>
            </a:r>
            <a:r>
              <a:rPr sz="2000" i="1" spc="10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information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89626" y="4032283"/>
            <a:ext cx="4437380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  <a:tabLst>
                <a:tab pos="588645" algn="l"/>
                <a:tab pos="1045844" algn="l"/>
                <a:tab pos="2058670" algn="l"/>
                <a:tab pos="2487930" algn="l"/>
                <a:tab pos="3034030" algn="l"/>
                <a:tab pos="3988435" algn="l"/>
              </a:tabLst>
            </a:pPr>
            <a:r>
              <a:rPr sz="2000" dirty="0">
                <a:latin typeface="Cambria"/>
                <a:cs typeface="Cambria"/>
              </a:rPr>
              <a:t>c</a:t>
            </a:r>
            <a:r>
              <a:rPr sz="2000" spc="2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b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5" dirty="0">
                <a:latin typeface="Cambria"/>
                <a:cs typeface="Cambria"/>
              </a:rPr>
              <a:t>d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fi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y</a:t>
            </a:r>
            <a:r>
              <a:rPr sz="2000" spc="5" dirty="0">
                <a:latin typeface="Cambria"/>
                <a:cs typeface="Cambria"/>
              </a:rPr>
              <a:t>s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t</a:t>
            </a:r>
            <a:endParaRPr sz="2000">
              <a:latin typeface="Cambria"/>
              <a:cs typeface="Cambria"/>
            </a:endParaRPr>
          </a:p>
          <a:p>
            <a:pPr marL="156210">
              <a:spcBef>
                <a:spcPts val="1200"/>
              </a:spcBef>
              <a:tabLst>
                <a:tab pos="777875" algn="l"/>
                <a:tab pos="2296160" algn="l"/>
                <a:tab pos="3086100" algn="l"/>
                <a:tab pos="4159250" algn="l"/>
              </a:tabLst>
            </a:pPr>
            <a:r>
              <a:rPr sz="2000" spc="15" dirty="0">
                <a:latin typeface="Cambria"/>
                <a:cs typeface="Cambria"/>
              </a:rPr>
              <a:t>i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a</a:t>
            </a:r>
            <a:r>
              <a:rPr sz="2000" spc="-1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p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5" dirty="0">
                <a:latin typeface="Cambria"/>
                <a:cs typeface="Cambria"/>
              </a:rPr>
              <a:t>ic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ti</a:t>
            </a:r>
            <a:r>
              <a:rPr sz="2000" spc="-15" dirty="0">
                <a:latin typeface="Cambria"/>
                <a:cs typeface="Cambria"/>
              </a:rPr>
              <a:t>on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b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20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by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4836" y="4032282"/>
            <a:ext cx="3141980" cy="134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  <a:tab pos="305435" algn="l"/>
                <a:tab pos="1612900" algn="l"/>
                <a:tab pos="1875155" algn="l"/>
                <a:tab pos="2580005" algn="l"/>
              </a:tabLst>
            </a:pPr>
            <a:r>
              <a:rPr sz="2000" spc="-10" dirty="0">
                <a:latin typeface="Cambria"/>
                <a:cs typeface="Cambria"/>
              </a:rPr>
              <a:t>Intelligent	</a:t>
            </a:r>
            <a:r>
              <a:rPr sz="2000" spc="-20" dirty="0">
                <a:latin typeface="Cambria"/>
                <a:cs typeface="Cambria"/>
              </a:rPr>
              <a:t>System	</a:t>
            </a:r>
            <a:r>
              <a:rPr sz="2000" spc="-10" dirty="0">
                <a:latin typeface="Cambria"/>
                <a:cs typeface="Cambria"/>
              </a:rPr>
              <a:t>(IS) </a:t>
            </a:r>
            <a:r>
              <a:rPr sz="2000" spc="-5" dirty="0">
                <a:latin typeface="Cambria"/>
                <a:cs typeface="Cambria"/>
              </a:rPr>
              <a:t> i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4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-2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ll</a:t>
            </a:r>
            <a:r>
              <a:rPr sz="2000" spc="-5" dirty="0">
                <a:latin typeface="Cambria"/>
                <a:cs typeface="Cambria"/>
              </a:rPr>
              <a:t>ig</a:t>
            </a:r>
            <a:r>
              <a:rPr sz="2000" spc="-25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e  machines.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3122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I</a:t>
            </a:r>
            <a:r>
              <a:rPr spc="5" dirty="0"/>
              <a:t>n</a:t>
            </a:r>
            <a:r>
              <a:rPr spc="-45" dirty="0"/>
              <a:t>t</a:t>
            </a:r>
            <a:r>
              <a:rPr dirty="0"/>
              <a:t>ellige</a:t>
            </a:r>
            <a:r>
              <a:rPr spc="5" dirty="0"/>
              <a:t>n</a:t>
            </a:r>
            <a:r>
              <a:rPr dirty="0"/>
              <a:t>t</a:t>
            </a:r>
            <a:r>
              <a:rPr spc="-85" dirty="0"/>
              <a:t> </a:t>
            </a:r>
            <a:r>
              <a:rPr spc="-50" dirty="0"/>
              <a:t>Sy</a:t>
            </a:r>
            <a:r>
              <a:rPr dirty="0"/>
              <a:t>s</a:t>
            </a:r>
            <a:r>
              <a:rPr spc="-35" dirty="0"/>
              <a:t>t</a:t>
            </a:r>
            <a:r>
              <a:rPr spc="5" dirty="0"/>
              <a:t>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6" y="1322020"/>
            <a:ext cx="7603490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15" dirty="0">
                <a:latin typeface="Cambria"/>
                <a:cs typeface="Cambria"/>
              </a:rPr>
              <a:t>There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two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views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AI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goals</a:t>
            </a:r>
            <a:r>
              <a:rPr sz="2000" spc="-1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04800" marR="5080" indent="-292735">
              <a:lnSpc>
                <a:spcPct val="200100"/>
              </a:lnSpc>
              <a:buFont typeface="Arial MT"/>
              <a:buChar char="•"/>
              <a:tabLst>
                <a:tab pos="304800" algn="l"/>
                <a:tab pos="305435" algn="l"/>
                <a:tab pos="676910" algn="l"/>
                <a:tab pos="988060" algn="l"/>
                <a:tab pos="1741170" algn="l"/>
                <a:tab pos="3091815" algn="l"/>
                <a:tab pos="3768725" algn="l"/>
                <a:tab pos="4247515" algn="l"/>
                <a:tab pos="5134610" algn="l"/>
                <a:tab pos="5838825" algn="l"/>
                <a:tab pos="648208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a</a:t>
            </a:r>
            <a:r>
              <a:rPr sz="2000" spc="-20" dirty="0">
                <a:latin typeface="Cambria"/>
                <a:cs typeface="Cambria"/>
              </a:rPr>
              <a:t>b</a:t>
            </a:r>
            <a:r>
              <a:rPr sz="2000" spc="-5" dirty="0">
                <a:latin typeface="Cambria"/>
                <a:cs typeface="Cambria"/>
              </a:rPr>
              <a:t>out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duplic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ti</a:t>
            </a:r>
            <a:r>
              <a:rPr sz="2000" spc="-2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w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hu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b</a:t>
            </a:r>
            <a:r>
              <a:rPr sz="2000" spc="-4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(Cog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65" dirty="0">
                <a:latin typeface="Cambria"/>
                <a:cs typeface="Cambria"/>
              </a:rPr>
              <a:t>i</a:t>
            </a:r>
            <a:r>
              <a:rPr sz="2000" spc="-30" dirty="0">
                <a:latin typeface="Cambria"/>
                <a:cs typeface="Cambria"/>
              </a:rPr>
              <a:t>v</a:t>
            </a:r>
            <a:r>
              <a:rPr sz="2000" spc="-5" dirty="0">
                <a:latin typeface="Cambria"/>
                <a:cs typeface="Cambria"/>
              </a:rPr>
              <a:t>e  </a:t>
            </a:r>
            <a:r>
              <a:rPr sz="2000" spc="-10" dirty="0">
                <a:latin typeface="Cambria"/>
                <a:cs typeface="Cambria"/>
              </a:rPr>
              <a:t>science)</a:t>
            </a:r>
            <a:endParaRPr sz="2000">
              <a:latin typeface="Cambria"/>
              <a:cs typeface="Cambria"/>
            </a:endParaRPr>
          </a:p>
          <a:p>
            <a:pPr marL="304800" marR="6985" indent="-292735">
              <a:lnSpc>
                <a:spcPct val="200100"/>
              </a:lnSpc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AI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about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duplicating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what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human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brain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should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do,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doing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things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logically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rationally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14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3122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I</a:t>
            </a:r>
            <a:r>
              <a:rPr spc="5" dirty="0"/>
              <a:t>n</a:t>
            </a:r>
            <a:r>
              <a:rPr spc="-45" dirty="0"/>
              <a:t>t</a:t>
            </a:r>
            <a:r>
              <a:rPr dirty="0"/>
              <a:t>ellige</a:t>
            </a:r>
            <a:r>
              <a:rPr spc="5" dirty="0"/>
              <a:t>n</a:t>
            </a:r>
            <a:r>
              <a:rPr dirty="0"/>
              <a:t>t</a:t>
            </a:r>
            <a:r>
              <a:rPr spc="-85" dirty="0"/>
              <a:t> </a:t>
            </a:r>
            <a:r>
              <a:rPr spc="-50" dirty="0"/>
              <a:t>Sy</a:t>
            </a:r>
            <a:r>
              <a:rPr dirty="0"/>
              <a:t>s</a:t>
            </a:r>
            <a:r>
              <a:rPr spc="-35" dirty="0"/>
              <a:t>t</a:t>
            </a:r>
            <a:r>
              <a:rPr spc="5" dirty="0"/>
              <a:t>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468503"/>
            <a:ext cx="7604125" cy="414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5080" indent="-292735" algn="just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10" dirty="0">
                <a:latin typeface="Cambria"/>
                <a:cs typeface="Cambria"/>
              </a:rPr>
              <a:t>There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challenges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building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systems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mimic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behavior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human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brain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made</a:t>
            </a:r>
            <a:r>
              <a:rPr sz="2000" spc="5" dirty="0">
                <a:latin typeface="Cambria"/>
                <a:cs typeface="Cambria"/>
              </a:rPr>
              <a:t> up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billion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neurons</a:t>
            </a:r>
            <a:endParaRPr sz="2000">
              <a:latin typeface="Cambria"/>
              <a:cs typeface="Cambria"/>
            </a:endParaRPr>
          </a:p>
          <a:p>
            <a:pPr marL="304800" indent="-292735" algn="just">
              <a:spcBef>
                <a:spcPts val="120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order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classify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systems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necessary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define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5"/>
              </a:spcBef>
            </a:pPr>
            <a:r>
              <a:rPr sz="2000" spc="-10" dirty="0">
                <a:latin typeface="Cambria"/>
                <a:cs typeface="Cambria"/>
              </a:rPr>
              <a:t>intelligence</a:t>
            </a:r>
            <a:endParaRPr sz="2000">
              <a:latin typeface="Cambria"/>
              <a:cs typeface="Cambria"/>
            </a:endParaRPr>
          </a:p>
          <a:p>
            <a:pPr marL="304800" indent="-292735" algn="just">
              <a:spcBef>
                <a:spcPts val="120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earliest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best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gauge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intelligence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Turing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test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proposed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Turing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1950</a:t>
            </a:r>
            <a:endParaRPr sz="2000">
              <a:latin typeface="Cambria"/>
              <a:cs typeface="Cambria"/>
            </a:endParaRPr>
          </a:p>
          <a:p>
            <a:pPr marL="304800" marR="5080" indent="-292735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He said that a </a:t>
            </a:r>
            <a:r>
              <a:rPr sz="2000" spc="-20" dirty="0">
                <a:latin typeface="Cambria"/>
                <a:cs typeface="Cambria"/>
              </a:rPr>
              <a:t>system </a:t>
            </a:r>
            <a:r>
              <a:rPr sz="2000" spc="-10" dirty="0">
                <a:latin typeface="Cambria"/>
                <a:cs typeface="Cambria"/>
              </a:rPr>
              <a:t>is called intelligent </a:t>
            </a:r>
            <a:r>
              <a:rPr sz="2000" spc="-5" dirty="0">
                <a:latin typeface="Cambria"/>
                <a:cs typeface="Cambria"/>
              </a:rPr>
              <a:t>if it has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ability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pass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Turing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test.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15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3122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I</a:t>
            </a:r>
            <a:r>
              <a:rPr spc="5" dirty="0"/>
              <a:t>n</a:t>
            </a:r>
            <a:r>
              <a:rPr spc="-45" dirty="0"/>
              <a:t>t</a:t>
            </a:r>
            <a:r>
              <a:rPr dirty="0"/>
              <a:t>ellige</a:t>
            </a:r>
            <a:r>
              <a:rPr spc="5" dirty="0"/>
              <a:t>n</a:t>
            </a:r>
            <a:r>
              <a:rPr dirty="0"/>
              <a:t>t</a:t>
            </a:r>
            <a:r>
              <a:rPr spc="-85" dirty="0"/>
              <a:t> </a:t>
            </a:r>
            <a:r>
              <a:rPr spc="-50" dirty="0"/>
              <a:t>Sy</a:t>
            </a:r>
            <a:r>
              <a:rPr dirty="0"/>
              <a:t>s</a:t>
            </a:r>
            <a:r>
              <a:rPr spc="-35" dirty="0"/>
              <a:t>t</a:t>
            </a:r>
            <a:r>
              <a:rPr spc="5" dirty="0"/>
              <a:t>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6" y="1623517"/>
            <a:ext cx="7602220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spcBef>
                <a:spcPts val="9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b="1" spc="-20" dirty="0">
                <a:latin typeface="Cambria"/>
                <a:cs typeface="Cambria"/>
              </a:rPr>
              <a:t>Turing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test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informally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defined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304800" marR="5080" indent="457200">
              <a:lnSpc>
                <a:spcPts val="4800"/>
              </a:lnSpc>
              <a:spcBef>
                <a:spcPts val="250"/>
              </a:spcBef>
            </a:pPr>
            <a:r>
              <a:rPr sz="2000" b="1" spc="-10" dirty="0">
                <a:latin typeface="Cambria"/>
                <a:cs typeface="Cambria"/>
              </a:rPr>
              <a:t>A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system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is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said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to</a:t>
            </a:r>
            <a:r>
              <a:rPr sz="2000" b="1" spc="8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have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passed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the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Turing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test,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if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human </a:t>
            </a:r>
            <a:r>
              <a:rPr sz="2000" b="1" spc="-4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questioner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is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unable</a:t>
            </a:r>
            <a:r>
              <a:rPr sz="2000" b="1" spc="1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to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determine</a:t>
            </a:r>
            <a:r>
              <a:rPr sz="2000" b="1" spc="1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from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repeated</a:t>
            </a:r>
            <a:r>
              <a:rPr sz="2000" b="1" spc="14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questions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of</a:t>
            </a:r>
            <a:endParaRPr sz="2000">
              <a:latin typeface="Cambria"/>
              <a:cs typeface="Cambria"/>
            </a:endParaRPr>
          </a:p>
          <a:p>
            <a:pPr marL="304800" marR="5080">
              <a:lnSpc>
                <a:spcPts val="4800"/>
              </a:lnSpc>
            </a:pPr>
            <a:r>
              <a:rPr sz="2000" b="1" spc="-30" dirty="0">
                <a:latin typeface="Cambria"/>
                <a:cs typeface="Cambria"/>
              </a:rPr>
              <a:t>any</a:t>
            </a:r>
            <a:r>
              <a:rPr sz="2000" b="1" spc="13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kind,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whether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he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or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she</a:t>
            </a:r>
            <a:r>
              <a:rPr sz="2000" b="1" spc="1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is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talking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to</a:t>
            </a:r>
            <a:r>
              <a:rPr sz="2000" b="1" spc="13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another</a:t>
            </a:r>
            <a:r>
              <a:rPr sz="2000" b="1" spc="1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person</a:t>
            </a:r>
            <a:r>
              <a:rPr sz="2000" b="1" spc="1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or</a:t>
            </a:r>
            <a:r>
              <a:rPr sz="2000" b="1" spc="10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to </a:t>
            </a:r>
            <a:r>
              <a:rPr sz="2000" b="1" spc="-4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machine/system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08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very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system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named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Eliza</a:t>
            </a:r>
            <a:r>
              <a:rPr sz="2400" b="1" spc="20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passed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Turing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315"/>
              </a:spcBef>
            </a:pPr>
            <a:r>
              <a:rPr sz="2000" spc="-15" dirty="0">
                <a:latin typeface="Cambria"/>
                <a:cs typeface="Cambria"/>
              </a:rPr>
              <a:t>test</a:t>
            </a:r>
            <a:r>
              <a:rPr sz="2000" spc="5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5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written</a:t>
            </a:r>
            <a:r>
              <a:rPr sz="2000" spc="5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Joseph</a:t>
            </a:r>
            <a:r>
              <a:rPr sz="2000" spc="5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Weizenbaum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during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1964</a:t>
            </a:r>
            <a:r>
              <a:rPr sz="2000" spc="5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1966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MIT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16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3122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I</a:t>
            </a:r>
            <a:r>
              <a:rPr spc="5" dirty="0"/>
              <a:t>n</a:t>
            </a:r>
            <a:r>
              <a:rPr spc="-45" dirty="0"/>
              <a:t>t</a:t>
            </a:r>
            <a:r>
              <a:rPr dirty="0"/>
              <a:t>ellige</a:t>
            </a:r>
            <a:r>
              <a:rPr spc="5" dirty="0"/>
              <a:t>n</a:t>
            </a:r>
            <a:r>
              <a:rPr dirty="0"/>
              <a:t>t</a:t>
            </a:r>
            <a:r>
              <a:rPr spc="-85" dirty="0"/>
              <a:t> </a:t>
            </a:r>
            <a:r>
              <a:rPr spc="-50" dirty="0"/>
              <a:t>Sy</a:t>
            </a:r>
            <a:r>
              <a:rPr dirty="0"/>
              <a:t>s</a:t>
            </a:r>
            <a:r>
              <a:rPr spc="-35" dirty="0"/>
              <a:t>t</a:t>
            </a:r>
            <a:r>
              <a:rPr spc="5" dirty="0"/>
              <a:t>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5169"/>
            <a:ext cx="9525000" cy="62179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17</a:t>
            </a:fld>
            <a:endParaRPr spc="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461211"/>
            <a:ext cx="7609205" cy="40513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04800" indent="-292735">
              <a:spcBef>
                <a:spcPts val="142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200" dirty="0">
                <a:latin typeface="Cambria"/>
                <a:cs typeface="Cambria"/>
              </a:rPr>
              <a:t>Eliza</a:t>
            </a:r>
            <a:r>
              <a:rPr sz="2200" spc="-20" dirty="0">
                <a:latin typeface="Cambria"/>
                <a:cs typeface="Cambria"/>
              </a:rPr>
              <a:t> was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designed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imitate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therapist</a:t>
            </a:r>
            <a:endParaRPr sz="2200">
              <a:latin typeface="Cambria"/>
              <a:cs typeface="Cambria"/>
            </a:endParaRPr>
          </a:p>
          <a:p>
            <a:pPr marL="304800" indent="-292735">
              <a:spcBef>
                <a:spcPts val="132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200" dirty="0">
                <a:latin typeface="Cambria"/>
                <a:cs typeface="Cambria"/>
              </a:rPr>
              <a:t>It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conversed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user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English.</a:t>
            </a:r>
            <a:endParaRPr sz="2200">
              <a:latin typeface="Cambria"/>
              <a:cs typeface="Cambria"/>
            </a:endParaRPr>
          </a:p>
          <a:p>
            <a:pPr marL="304800" indent="-292735">
              <a:spcBef>
                <a:spcPts val="132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200" dirty="0">
                <a:latin typeface="Cambria"/>
                <a:cs typeface="Cambria"/>
              </a:rPr>
              <a:t>It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was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able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converse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about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any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subject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using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information</a:t>
            </a:r>
            <a:endParaRPr sz="2200">
              <a:latin typeface="Cambria"/>
              <a:cs typeface="Cambria"/>
            </a:endParaRPr>
          </a:p>
          <a:p>
            <a:pPr marL="304800">
              <a:spcBef>
                <a:spcPts val="1320"/>
              </a:spcBef>
            </a:pPr>
            <a:r>
              <a:rPr sz="2200" spc="-5" dirty="0">
                <a:latin typeface="Cambria"/>
                <a:cs typeface="Cambria"/>
              </a:rPr>
              <a:t>stored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banks</a:t>
            </a:r>
            <a:endParaRPr sz="2200">
              <a:latin typeface="Cambria"/>
              <a:cs typeface="Cambria"/>
            </a:endParaRPr>
          </a:p>
          <a:p>
            <a:pPr marL="304800" marR="5080" indent="-292735">
              <a:lnSpc>
                <a:spcPts val="3960"/>
              </a:lnSpc>
              <a:spcBef>
                <a:spcPts val="355"/>
              </a:spcBef>
              <a:buFont typeface="Arial MT"/>
              <a:buChar char="•"/>
              <a:tabLst>
                <a:tab pos="304800" algn="l"/>
                <a:tab pos="305435" algn="l"/>
                <a:tab pos="649605" algn="l"/>
                <a:tab pos="1600835" algn="l"/>
                <a:tab pos="2070100" algn="l"/>
                <a:tab pos="3054985" algn="l"/>
                <a:tab pos="4220210" algn="l"/>
                <a:tab pos="4954905" algn="l"/>
                <a:tab pos="5826760" algn="l"/>
                <a:tab pos="7146925" algn="l"/>
              </a:tabLst>
            </a:pPr>
            <a:r>
              <a:rPr sz="2200" dirty="0">
                <a:latin typeface="Cambria"/>
                <a:cs typeface="Cambria"/>
              </a:rPr>
              <a:t>It	</a:t>
            </a:r>
            <a:r>
              <a:rPr sz="2200" spc="-5" dirty="0">
                <a:latin typeface="Cambria"/>
                <a:cs typeface="Cambria"/>
              </a:rPr>
              <a:t>pi</a:t>
            </a:r>
            <a:r>
              <a:rPr sz="2200" spc="15" dirty="0">
                <a:latin typeface="Cambria"/>
                <a:cs typeface="Cambria"/>
              </a:rPr>
              <a:t>c</a:t>
            </a:r>
            <a:r>
              <a:rPr sz="2200" spc="-55" dirty="0">
                <a:latin typeface="Cambria"/>
                <a:cs typeface="Cambria"/>
              </a:rPr>
              <a:t>k</a:t>
            </a:r>
            <a:r>
              <a:rPr sz="2200" dirty="0">
                <a:latin typeface="Cambria"/>
                <a:cs typeface="Cambria"/>
              </a:rPr>
              <a:t>ed	up	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30" dirty="0">
                <a:latin typeface="Cambria"/>
                <a:cs typeface="Cambria"/>
              </a:rPr>
              <a:t>p</a:t>
            </a:r>
            <a:r>
              <a:rPr sz="2200" dirty="0">
                <a:latin typeface="Cambria"/>
                <a:cs typeface="Cambria"/>
              </a:rPr>
              <a:t>ee</a:t>
            </a:r>
            <a:r>
              <a:rPr sz="2200" spc="-10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h	</a:t>
            </a:r>
            <a:r>
              <a:rPr sz="2200" spc="-5" dirty="0">
                <a:latin typeface="Cambria"/>
                <a:cs typeface="Cambria"/>
              </a:rPr>
              <a:t>p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er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s	f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spc="-20" dirty="0">
                <a:latin typeface="Cambria"/>
                <a:cs typeface="Cambria"/>
              </a:rPr>
              <a:t>o</a:t>
            </a:r>
            <a:r>
              <a:rPr sz="2200" spc="5" dirty="0">
                <a:latin typeface="Cambria"/>
                <a:cs typeface="Cambria"/>
              </a:rPr>
              <a:t>m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er</a:t>
            </a:r>
            <a:r>
              <a:rPr sz="2200" spc="-10" dirty="0">
                <a:latin typeface="Cambria"/>
                <a:cs typeface="Cambria"/>
              </a:rPr>
              <a:t>’</a:t>
            </a:r>
            <a:r>
              <a:rPr sz="2200" dirty="0">
                <a:latin typeface="Cambria"/>
                <a:cs typeface="Cambria"/>
              </a:rPr>
              <a:t>s	</a:t>
            </a:r>
            <a:r>
              <a:rPr sz="2200" spc="-35" dirty="0">
                <a:latin typeface="Cambria"/>
                <a:cs typeface="Cambria"/>
              </a:rPr>
              <a:t>q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ons	</a:t>
            </a:r>
            <a:r>
              <a:rPr sz="2200" spc="-5" dirty="0">
                <a:latin typeface="Cambria"/>
                <a:cs typeface="Cambria"/>
              </a:rPr>
              <a:t>and  provided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responses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using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those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patterns</a:t>
            </a:r>
            <a:endParaRPr sz="2200">
              <a:latin typeface="Cambria"/>
              <a:cs typeface="Cambria"/>
            </a:endParaRPr>
          </a:p>
          <a:p>
            <a:pPr marL="304800" indent="-292735">
              <a:spcBef>
                <a:spcPts val="969"/>
              </a:spcBef>
              <a:buFont typeface="Arial MT"/>
              <a:buChar char="•"/>
              <a:tabLst>
                <a:tab pos="304800" algn="l"/>
                <a:tab pos="305435" algn="l"/>
                <a:tab pos="1323340" algn="l"/>
                <a:tab pos="2485390" algn="l"/>
                <a:tab pos="3649979" algn="l"/>
                <a:tab pos="4372610" algn="l"/>
                <a:tab pos="4960620" algn="l"/>
                <a:tab pos="5238750" algn="l"/>
                <a:tab pos="6308725" algn="l"/>
                <a:tab pos="6997700" algn="l"/>
                <a:tab pos="7336155" algn="l"/>
              </a:tabLst>
            </a:pP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20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pl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d</a:t>
            </a:r>
            <a:r>
              <a:rPr sz="2200" spc="-20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alog</a:t>
            </a:r>
            <a:r>
              <a:rPr sz="2200" spc="-20" dirty="0">
                <a:latin typeface="Cambria"/>
                <a:cs typeface="Cambria"/>
              </a:rPr>
              <a:t>u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et</a:t>
            </a:r>
            <a:r>
              <a:rPr sz="2200" spc="-30" dirty="0">
                <a:latin typeface="Cambria"/>
                <a:cs typeface="Cambria"/>
              </a:rPr>
              <a:t>w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" dirty="0">
                <a:latin typeface="Cambria"/>
                <a:cs typeface="Cambria"/>
              </a:rPr>
              <a:t>El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za	a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ee</a:t>
            </a:r>
            <a:r>
              <a:rPr sz="2200" spc="-3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rl	</a:t>
            </a:r>
            <a:r>
              <a:rPr sz="2200" spc="-1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s	as</a:t>
            </a:r>
            <a:endParaRPr sz="2200">
              <a:latin typeface="Cambria"/>
              <a:cs typeface="Cambria"/>
            </a:endParaRPr>
          </a:p>
          <a:p>
            <a:pPr marL="304800">
              <a:spcBef>
                <a:spcPts val="1325"/>
              </a:spcBef>
            </a:pPr>
            <a:r>
              <a:rPr sz="2200" spc="-5" dirty="0">
                <a:latin typeface="Cambria"/>
                <a:cs typeface="Cambria"/>
              </a:rPr>
              <a:t>follows: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18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3921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Eliza:</a:t>
            </a:r>
            <a:r>
              <a:rPr spc="-90" dirty="0"/>
              <a:t> </a:t>
            </a:r>
            <a:r>
              <a:rPr dirty="0"/>
              <a:t>Intelligent</a:t>
            </a:r>
            <a:r>
              <a:rPr spc="-114" dirty="0"/>
              <a:t> </a:t>
            </a:r>
            <a:r>
              <a:rPr spc="-20" dirty="0"/>
              <a:t>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8636" y="1217041"/>
            <a:ext cx="4591050" cy="8496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pc="-5" dirty="0">
                <a:latin typeface="Cambria"/>
                <a:cs typeface="Cambria"/>
              </a:rPr>
              <a:t>Main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characteristics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Eliza: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5"/>
              </a:spcBef>
              <a:buFont typeface="Arial MT"/>
              <a:buChar char="•"/>
              <a:tabLst>
                <a:tab pos="304800" algn="l"/>
                <a:tab pos="305435" algn="l"/>
                <a:tab pos="1668145" algn="l"/>
                <a:tab pos="2088514" algn="l"/>
                <a:tab pos="3601085" algn="l"/>
              </a:tabLst>
            </a:pPr>
            <a:r>
              <a:rPr b="1" spc="-5" dirty="0">
                <a:latin typeface="Cambria"/>
                <a:cs typeface="Cambria"/>
              </a:rPr>
              <a:t>Simulation	</a:t>
            </a:r>
            <a:r>
              <a:rPr b="1" dirty="0">
                <a:latin typeface="Cambria"/>
                <a:cs typeface="Cambria"/>
              </a:rPr>
              <a:t>of	</a:t>
            </a:r>
            <a:r>
              <a:rPr b="1" spc="-10" dirty="0">
                <a:latin typeface="Cambria"/>
                <a:cs typeface="Cambria"/>
              </a:rPr>
              <a:t>Intelligence:	</a:t>
            </a:r>
            <a:r>
              <a:rPr spc="-10" dirty="0">
                <a:latin typeface="Cambria"/>
                <a:cs typeface="Cambria"/>
              </a:rPr>
              <a:t>Simulated</a:t>
            </a:r>
            <a:endParaRPr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19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932422" y="1766442"/>
            <a:ext cx="281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23010" algn="l"/>
                <a:tab pos="2305685" algn="l"/>
              </a:tabLst>
            </a:pPr>
            <a:r>
              <a:rPr dirty="0">
                <a:latin typeface="Cambria"/>
                <a:cs typeface="Cambria"/>
              </a:rPr>
              <a:t>i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spc="-35" dirty="0">
                <a:latin typeface="Cambria"/>
                <a:cs typeface="Cambria"/>
              </a:rPr>
              <a:t>t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10" dirty="0">
                <a:latin typeface="Cambria"/>
                <a:cs typeface="Cambria"/>
              </a:rPr>
              <a:t>ll</a:t>
            </a:r>
            <a:r>
              <a:rPr dirty="0">
                <a:latin typeface="Cambria"/>
                <a:cs typeface="Cambria"/>
              </a:rPr>
              <a:t>ig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t	</a:t>
            </a:r>
            <a:r>
              <a:rPr spc="-5" dirty="0">
                <a:latin typeface="Cambria"/>
                <a:cs typeface="Cambria"/>
              </a:rPr>
              <a:t>b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10" dirty="0">
                <a:latin typeface="Cambria"/>
                <a:cs typeface="Cambria"/>
              </a:rPr>
              <a:t>h</a:t>
            </a:r>
            <a:r>
              <a:rPr spc="-40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v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dirty="0">
                <a:latin typeface="Cambria"/>
                <a:cs typeface="Cambria"/>
              </a:rPr>
              <a:t>or	q</a:t>
            </a:r>
            <a:r>
              <a:rPr spc="-15" dirty="0">
                <a:latin typeface="Cambria"/>
                <a:cs typeface="Cambria"/>
              </a:rPr>
              <a:t>u</a:t>
            </a:r>
            <a:r>
              <a:rPr dirty="0">
                <a:latin typeface="Cambria"/>
                <a:cs typeface="Cambria"/>
              </a:rPr>
              <a:t>i</a:t>
            </a:r>
            <a:r>
              <a:rPr spc="-30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e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636" y="2041018"/>
            <a:ext cx="7607300" cy="37306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04800" algn="just">
              <a:spcBef>
                <a:spcPts val="1180"/>
              </a:spcBef>
            </a:pPr>
            <a:r>
              <a:rPr spc="-15" dirty="0">
                <a:latin typeface="Cambria"/>
                <a:cs typeface="Cambria"/>
              </a:rPr>
              <a:t>effectively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recognizing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key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words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phrases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5" dirty="0">
                <a:latin typeface="Cambria"/>
                <a:cs typeface="Cambria"/>
              </a:rPr>
              <a:t>Quality</a:t>
            </a:r>
            <a:r>
              <a:rPr b="1" spc="30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26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response:</a:t>
            </a:r>
            <a:r>
              <a:rPr b="1" spc="2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Success</a:t>
            </a:r>
            <a:r>
              <a:rPr spc="2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depended</a:t>
            </a:r>
            <a:r>
              <a:rPr spc="29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fact</a:t>
            </a:r>
            <a:r>
              <a:rPr spc="2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r>
              <a:rPr spc="29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user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had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endParaRPr>
              <a:latin typeface="Cambria"/>
              <a:cs typeface="Cambria"/>
            </a:endParaRPr>
          </a:p>
          <a:p>
            <a:pPr marL="304800" algn="just">
              <a:spcBef>
                <a:spcPts val="1080"/>
              </a:spcBef>
            </a:pPr>
            <a:r>
              <a:rPr spc="-10" dirty="0">
                <a:latin typeface="Cambria"/>
                <a:cs typeface="Cambria"/>
              </a:rPr>
              <a:t>restricted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idea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expected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response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from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system</a:t>
            </a:r>
            <a:endParaRPr>
              <a:latin typeface="Cambria"/>
              <a:cs typeface="Cambria"/>
            </a:endParaRPr>
          </a:p>
          <a:p>
            <a:pPr marL="304800" marR="7620" indent="-292735" algn="just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305435" algn="l"/>
              </a:tabLst>
            </a:pPr>
            <a:r>
              <a:rPr b="1" spc="-10" dirty="0">
                <a:latin typeface="Cambria"/>
                <a:cs typeface="Cambria"/>
              </a:rPr>
              <a:t>Coherence: </a:t>
            </a:r>
            <a:r>
              <a:rPr spc="-5" dirty="0">
                <a:latin typeface="Cambria"/>
                <a:cs typeface="Cambria"/>
              </a:rPr>
              <a:t>Initial </a:t>
            </a:r>
            <a:r>
              <a:rPr spc="-10" dirty="0">
                <a:latin typeface="Cambria"/>
                <a:cs typeface="Cambria"/>
              </a:rPr>
              <a:t>versions </a:t>
            </a:r>
            <a:r>
              <a:rPr spc="-20" dirty="0">
                <a:latin typeface="Cambria"/>
                <a:cs typeface="Cambria"/>
              </a:rPr>
              <a:t>were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based </a:t>
            </a:r>
            <a:r>
              <a:rPr spc="-15" dirty="0">
                <a:latin typeface="Cambria"/>
                <a:cs typeface="Cambria"/>
              </a:rPr>
              <a:t>entirely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 </a:t>
            </a:r>
            <a:r>
              <a:rPr spc="-10" dirty="0">
                <a:latin typeface="Cambria"/>
                <a:cs typeface="Cambria"/>
              </a:rPr>
              <a:t>the current </a:t>
            </a:r>
            <a:r>
              <a:rPr dirty="0">
                <a:latin typeface="Cambria"/>
                <a:cs typeface="Cambria"/>
              </a:rPr>
              <a:t>input </a:t>
            </a:r>
            <a:r>
              <a:rPr spc="-5" dirty="0">
                <a:latin typeface="Cambria"/>
                <a:cs typeface="Cambria"/>
              </a:rPr>
              <a:t>and </a:t>
            </a:r>
            <a:r>
              <a:rPr dirty="0">
                <a:latin typeface="Cambria"/>
                <a:cs typeface="Cambria"/>
              </a:rPr>
              <a:t> no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context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information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was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used.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Intelligence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depended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5" dirty="0">
                <a:latin typeface="Cambria"/>
                <a:cs typeface="Cambria"/>
              </a:rPr>
              <a:t> coherence(focus)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0" dirty="0">
                <a:latin typeface="Cambria"/>
                <a:cs typeface="Cambria"/>
              </a:rPr>
              <a:t> 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conversation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judged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user</a:t>
            </a:r>
            <a:endParaRPr>
              <a:latin typeface="Cambria"/>
              <a:cs typeface="Cambria"/>
            </a:endParaRPr>
          </a:p>
          <a:p>
            <a:pPr marL="304800" marR="5715" indent="-292735" algn="just">
              <a:lnSpc>
                <a:spcPts val="3240"/>
              </a:lnSpc>
              <a:buFont typeface="Arial MT"/>
              <a:buChar char="•"/>
              <a:tabLst>
                <a:tab pos="305435" algn="l"/>
              </a:tabLst>
            </a:pPr>
            <a:r>
              <a:rPr b="1" spc="-5" dirty="0">
                <a:latin typeface="Cambria"/>
                <a:cs typeface="Cambria"/>
              </a:rPr>
              <a:t>Semantics: </a:t>
            </a:r>
            <a:r>
              <a:rPr spc="-5" dirty="0">
                <a:latin typeface="Cambria"/>
                <a:cs typeface="Cambria"/>
              </a:rPr>
              <a:t>No semantic </a:t>
            </a:r>
            <a:r>
              <a:rPr spc="-10" dirty="0">
                <a:latin typeface="Cambria"/>
                <a:cs typeface="Cambria"/>
              </a:rPr>
              <a:t>representation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content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5" dirty="0">
                <a:latin typeface="Cambria"/>
                <a:cs typeface="Cambria"/>
              </a:rPr>
              <a:t>user </a:t>
            </a:r>
            <a:r>
              <a:rPr dirty="0">
                <a:latin typeface="Cambria"/>
                <a:cs typeface="Cambria"/>
              </a:rPr>
              <a:t>input or 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reply, </a:t>
            </a:r>
            <a:r>
              <a:rPr dirty="0">
                <a:latin typeface="Cambria"/>
                <a:cs typeface="Cambria"/>
              </a:rPr>
              <a:t>it </a:t>
            </a:r>
            <a:r>
              <a:rPr spc="-5" dirty="0">
                <a:latin typeface="Cambria"/>
                <a:cs typeface="Cambria"/>
              </a:rPr>
              <a:t>does </a:t>
            </a:r>
            <a:r>
              <a:rPr spc="-10" dirty="0">
                <a:latin typeface="Cambria"/>
                <a:cs typeface="Cambria"/>
              </a:rPr>
              <a:t>not </a:t>
            </a:r>
            <a:r>
              <a:rPr spc="-25" dirty="0">
                <a:latin typeface="Cambria"/>
                <a:cs typeface="Cambria"/>
              </a:rPr>
              <a:t>have </a:t>
            </a:r>
            <a:r>
              <a:rPr spc="-5" dirty="0">
                <a:latin typeface="Cambria"/>
                <a:cs typeface="Cambria"/>
              </a:rPr>
              <a:t>intelligence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5" dirty="0">
                <a:latin typeface="Cambria"/>
                <a:cs typeface="Cambria"/>
              </a:rPr>
              <a:t>understanding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0" dirty="0">
                <a:latin typeface="Cambria"/>
                <a:cs typeface="Cambria"/>
              </a:rPr>
              <a:t>what </a:t>
            </a:r>
            <a:r>
              <a:rPr spc="-15" dirty="0">
                <a:latin typeface="Cambria"/>
                <a:cs typeface="Cambria"/>
              </a:rPr>
              <a:t>we are </a:t>
            </a:r>
            <a:r>
              <a:rPr spc="-10" dirty="0">
                <a:latin typeface="Cambria"/>
                <a:cs typeface="Cambria"/>
              </a:rPr>
              <a:t>saying. </a:t>
            </a:r>
            <a:r>
              <a:rPr spc="-5" dirty="0">
                <a:latin typeface="Cambria"/>
                <a:cs typeface="Cambria"/>
              </a:rPr>
              <a:t> 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imitates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human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conversation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style,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hence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 passed </a:t>
            </a:r>
            <a:r>
              <a:rPr spc="-15" dirty="0">
                <a:latin typeface="Cambria"/>
                <a:cs typeface="Cambria"/>
              </a:rPr>
              <a:t>Turing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test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993" y="764539"/>
            <a:ext cx="522901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Eliza:</a:t>
            </a:r>
            <a:r>
              <a:rPr spc="-90" dirty="0"/>
              <a:t> </a:t>
            </a:r>
            <a:r>
              <a:rPr dirty="0"/>
              <a:t>Intelligent</a:t>
            </a:r>
            <a:r>
              <a:rPr spc="-114" dirty="0"/>
              <a:t> </a:t>
            </a:r>
            <a:r>
              <a:rPr spc="-20" dirty="0"/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644" y="1164462"/>
            <a:ext cx="16503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5" dirty="0"/>
              <a:t>Textbook: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74544" y="1658189"/>
            <a:ext cx="8148320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394970" algn="l"/>
              </a:tabLst>
            </a:pPr>
            <a:r>
              <a:rPr sz="2000" spc="-5" dirty="0">
                <a:latin typeface="Cambria"/>
                <a:cs typeface="Cambria"/>
              </a:rPr>
              <a:t>1.	Artificial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Saroj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Kaushik,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1</a:t>
            </a:r>
            <a:r>
              <a:rPr sz="2025" spc="-7" baseline="24691" dirty="0">
                <a:latin typeface="Cambria"/>
                <a:cs typeface="Cambria"/>
              </a:rPr>
              <a:t>st</a:t>
            </a:r>
            <a:r>
              <a:rPr sz="2025" spc="202" baseline="24691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Edition,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Cengage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Learning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"/>
              </a:spcBef>
            </a:pPr>
            <a:endParaRPr sz="3000">
              <a:latin typeface="Cambria"/>
              <a:cs typeface="Cambria"/>
            </a:endParaRPr>
          </a:p>
          <a:p>
            <a:pPr marL="50800"/>
            <a:r>
              <a:rPr sz="2800" b="1" spc="-15" dirty="0">
                <a:latin typeface="Cambria"/>
                <a:cs typeface="Cambria"/>
              </a:rPr>
              <a:t>Reference</a:t>
            </a:r>
            <a:r>
              <a:rPr sz="2800" b="1" spc="-45" dirty="0">
                <a:latin typeface="Cambria"/>
                <a:cs typeface="Cambria"/>
              </a:rPr>
              <a:t> </a:t>
            </a:r>
            <a:r>
              <a:rPr sz="2800" b="1" spc="5" dirty="0">
                <a:latin typeface="Cambria"/>
                <a:cs typeface="Cambria"/>
              </a:rPr>
              <a:t>Books:</a:t>
            </a:r>
            <a:endParaRPr sz="2800">
              <a:latin typeface="Cambria"/>
              <a:cs typeface="Cambria"/>
            </a:endParaRPr>
          </a:p>
          <a:p>
            <a:pPr marL="394970" indent="-344805">
              <a:spcBef>
                <a:spcPts val="515"/>
              </a:spcBef>
              <a:buAutoNum type="arabicPeriod"/>
              <a:tabLst>
                <a:tab pos="394970" algn="l"/>
                <a:tab pos="395605" algn="l"/>
              </a:tabLst>
            </a:pP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Intelligence,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Elaine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Rich,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Kevin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Knight,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Shivashankar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Nair,</a:t>
            </a:r>
            <a:endParaRPr sz="2000">
              <a:latin typeface="Cambria"/>
              <a:cs typeface="Cambria"/>
            </a:endParaRPr>
          </a:p>
          <a:p>
            <a:pPr marL="394970"/>
            <a:r>
              <a:rPr sz="2000" spc="-15" dirty="0">
                <a:latin typeface="Cambria"/>
                <a:cs typeface="Cambria"/>
              </a:rPr>
              <a:t>3</a:t>
            </a:r>
            <a:r>
              <a:rPr sz="2025" spc="-22" baseline="24691" dirty="0">
                <a:latin typeface="Cambria"/>
                <a:cs typeface="Cambria"/>
              </a:rPr>
              <a:t>rd</a:t>
            </a:r>
            <a:r>
              <a:rPr sz="2025" spc="202" baseline="24691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Edition,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Tata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McGraw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Hill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Education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Private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Limited.,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2009</a:t>
            </a:r>
            <a:endParaRPr sz="2000">
              <a:latin typeface="Cambria"/>
              <a:cs typeface="Cambria"/>
            </a:endParaRPr>
          </a:p>
          <a:p>
            <a:pPr marL="394970" indent="-344805">
              <a:spcBef>
                <a:spcPts val="480"/>
              </a:spcBef>
              <a:buAutoNum type="arabicPeriod" startAt="2"/>
              <a:tabLst>
                <a:tab pos="394970" algn="l"/>
                <a:tab pos="395605" algn="l"/>
              </a:tabLst>
            </a:pP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Intelligence-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modern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Approach</a:t>
            </a:r>
            <a:r>
              <a:rPr sz="2000" b="1" spc="-5" dirty="0">
                <a:latin typeface="Cambria"/>
                <a:cs typeface="Cambria"/>
              </a:rPr>
              <a:t>,</a:t>
            </a:r>
            <a:r>
              <a:rPr sz="2000" b="1" spc="2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3</a:t>
            </a:r>
            <a:r>
              <a:rPr sz="2025" spc="-22" baseline="24691" dirty="0">
                <a:latin typeface="Cambria"/>
                <a:cs typeface="Cambria"/>
              </a:rPr>
              <a:t>rd</a:t>
            </a:r>
            <a:r>
              <a:rPr sz="2025" spc="217" baseline="24691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Edition,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Stuart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Russel,</a:t>
            </a:r>
            <a:endParaRPr sz="2000">
              <a:latin typeface="Cambria"/>
              <a:cs typeface="Cambria"/>
            </a:endParaRPr>
          </a:p>
          <a:p>
            <a:pPr marL="394970"/>
            <a:r>
              <a:rPr sz="2000" spc="-30" dirty="0">
                <a:latin typeface="Cambria"/>
                <a:cs typeface="Cambria"/>
              </a:rPr>
              <a:t>Peter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Norvig,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Pearson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Education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8637" y="1419814"/>
            <a:ext cx="7604759" cy="376833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</a:pPr>
            <a:r>
              <a:rPr spc="-25" dirty="0">
                <a:latin typeface="Cambria"/>
                <a:cs typeface="Cambria"/>
              </a:rPr>
              <a:t>Four</a:t>
            </a:r>
            <a:r>
              <a:rPr spc="-5" dirty="0">
                <a:latin typeface="Cambria"/>
                <a:cs typeface="Cambria"/>
              </a:rPr>
              <a:t> categories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Intelligent </a:t>
            </a:r>
            <a:r>
              <a:rPr spc="-15" dirty="0">
                <a:latin typeface="Cambria"/>
                <a:cs typeface="Cambria"/>
              </a:rPr>
              <a:t>Systems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are:</a:t>
            </a:r>
            <a:endParaRPr>
              <a:latin typeface="Cambria"/>
              <a:cs typeface="Cambria"/>
            </a:endParaRPr>
          </a:p>
          <a:p>
            <a:pPr marL="304800" marR="5080" indent="-292735">
              <a:lnSpc>
                <a:spcPct val="150000"/>
              </a:lnSpc>
              <a:buFont typeface="Arial MT"/>
              <a:buChar char="•"/>
              <a:tabLst>
                <a:tab pos="304800" algn="l"/>
                <a:tab pos="305435" algn="l"/>
                <a:tab pos="1250315" algn="l"/>
                <a:tab pos="1878330" algn="l"/>
                <a:tab pos="2750185" algn="l"/>
                <a:tab pos="3348354" algn="l"/>
                <a:tab pos="4457700" algn="l"/>
                <a:tab pos="5528310" algn="l"/>
                <a:tab pos="6613525" algn="l"/>
              </a:tabLst>
            </a:pPr>
            <a:r>
              <a:rPr b="1" spc="-40" dirty="0">
                <a:latin typeface="Cambria"/>
                <a:cs typeface="Cambria"/>
              </a:rPr>
              <a:t>S</a:t>
            </a:r>
            <a:r>
              <a:rPr b="1" spc="-20" dirty="0">
                <a:latin typeface="Cambria"/>
                <a:cs typeface="Cambria"/>
              </a:rPr>
              <a:t>y</a:t>
            </a:r>
            <a:r>
              <a:rPr b="1" spc="-15" dirty="0">
                <a:latin typeface="Cambria"/>
                <a:cs typeface="Cambria"/>
              </a:rPr>
              <a:t>s</a:t>
            </a:r>
            <a:r>
              <a:rPr b="1" spc="-35" dirty="0">
                <a:latin typeface="Cambria"/>
                <a:cs typeface="Cambria"/>
              </a:rPr>
              <a:t>t</a:t>
            </a:r>
            <a:r>
              <a:rPr b="1" dirty="0">
                <a:latin typeface="Cambria"/>
                <a:cs typeface="Cambria"/>
              </a:rPr>
              <a:t>em	</a:t>
            </a:r>
            <a:r>
              <a:rPr b="1" spc="-10" dirty="0">
                <a:latin typeface="Cambria"/>
                <a:cs typeface="Cambria"/>
              </a:rPr>
              <a:t>t</a:t>
            </a:r>
            <a:r>
              <a:rPr b="1" dirty="0">
                <a:latin typeface="Cambria"/>
                <a:cs typeface="Cambria"/>
              </a:rPr>
              <a:t>h</a:t>
            </a:r>
            <a:r>
              <a:rPr b="1" spc="-5" dirty="0">
                <a:latin typeface="Cambria"/>
                <a:cs typeface="Cambria"/>
              </a:rPr>
              <a:t>a</a:t>
            </a:r>
            <a:r>
              <a:rPr b="1" dirty="0">
                <a:latin typeface="Cambria"/>
                <a:cs typeface="Cambria"/>
              </a:rPr>
              <a:t>t	</a:t>
            </a:r>
            <a:r>
              <a:rPr b="1" spc="-10" dirty="0">
                <a:latin typeface="Cambria"/>
                <a:cs typeface="Cambria"/>
              </a:rPr>
              <a:t>t</a:t>
            </a:r>
            <a:r>
              <a:rPr b="1" dirty="0">
                <a:latin typeface="Cambria"/>
                <a:cs typeface="Cambria"/>
              </a:rPr>
              <a:t>h</a:t>
            </a:r>
            <a:r>
              <a:rPr b="1" spc="5" dirty="0">
                <a:latin typeface="Cambria"/>
                <a:cs typeface="Cambria"/>
              </a:rPr>
              <a:t>i</a:t>
            </a:r>
            <a:r>
              <a:rPr b="1" spc="-10" dirty="0">
                <a:latin typeface="Cambria"/>
                <a:cs typeface="Cambria"/>
              </a:rPr>
              <a:t>nk</a:t>
            </a:r>
            <a:r>
              <a:rPr b="1" dirty="0">
                <a:latin typeface="Cambria"/>
                <a:cs typeface="Cambria"/>
              </a:rPr>
              <a:t>s	</a:t>
            </a:r>
            <a:r>
              <a:rPr b="1" spc="-5" dirty="0">
                <a:latin typeface="Cambria"/>
                <a:cs typeface="Cambria"/>
              </a:rPr>
              <a:t>l</a:t>
            </a:r>
            <a:r>
              <a:rPr b="1" spc="5" dirty="0">
                <a:latin typeface="Cambria"/>
                <a:cs typeface="Cambria"/>
              </a:rPr>
              <a:t>i</a:t>
            </a:r>
            <a:r>
              <a:rPr b="1" spc="-35" dirty="0">
                <a:latin typeface="Cambria"/>
                <a:cs typeface="Cambria"/>
              </a:rPr>
              <a:t>k</a:t>
            </a:r>
            <a:r>
              <a:rPr b="1" dirty="0">
                <a:latin typeface="Cambria"/>
                <a:cs typeface="Cambria"/>
              </a:rPr>
              <a:t>e	hum</a:t>
            </a:r>
            <a:r>
              <a:rPr b="1" spc="-5" dirty="0">
                <a:latin typeface="Cambria"/>
                <a:cs typeface="Cambria"/>
              </a:rPr>
              <a:t>a</a:t>
            </a:r>
            <a:r>
              <a:rPr b="1" spc="-15" dirty="0">
                <a:latin typeface="Cambria"/>
                <a:cs typeface="Cambria"/>
              </a:rPr>
              <a:t>n</a:t>
            </a:r>
            <a:r>
              <a:rPr b="1" spc="-5" dirty="0">
                <a:latin typeface="Cambria"/>
                <a:cs typeface="Cambria"/>
              </a:rPr>
              <a:t>s</a:t>
            </a:r>
            <a:r>
              <a:rPr b="1" dirty="0">
                <a:latin typeface="Cambria"/>
                <a:cs typeface="Cambria"/>
              </a:rPr>
              <a:t>:	</a:t>
            </a:r>
            <a:r>
              <a:rPr spc="-40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q</a:t>
            </a:r>
            <a:r>
              <a:rPr spc="-15" dirty="0">
                <a:latin typeface="Cambria"/>
                <a:cs typeface="Cambria"/>
              </a:rPr>
              <a:t>u</a:t>
            </a:r>
            <a:r>
              <a:rPr dirty="0">
                <a:latin typeface="Cambria"/>
                <a:cs typeface="Cambria"/>
              </a:rPr>
              <a:t>i</a:t>
            </a:r>
            <a:r>
              <a:rPr spc="-25" dirty="0">
                <a:latin typeface="Cambria"/>
                <a:cs typeface="Cambria"/>
              </a:rPr>
              <a:t>r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s	co</a:t>
            </a:r>
            <a:r>
              <a:rPr spc="-25" dirty="0">
                <a:latin typeface="Cambria"/>
                <a:cs typeface="Cambria"/>
              </a:rPr>
              <a:t>g</a:t>
            </a:r>
            <a:r>
              <a:rPr spc="-5" dirty="0">
                <a:latin typeface="Cambria"/>
                <a:cs typeface="Cambria"/>
              </a:rPr>
              <a:t>n</a:t>
            </a:r>
            <a:r>
              <a:rPr spc="5" dirty="0">
                <a:latin typeface="Cambria"/>
                <a:cs typeface="Cambria"/>
              </a:rPr>
              <a:t>i</a:t>
            </a:r>
            <a:r>
              <a:rPr spc="-10" dirty="0">
                <a:latin typeface="Cambria"/>
                <a:cs typeface="Cambria"/>
              </a:rPr>
              <a:t>t</a:t>
            </a:r>
            <a:r>
              <a:rPr spc="-45" dirty="0">
                <a:latin typeface="Cambria"/>
                <a:cs typeface="Cambria"/>
              </a:rPr>
              <a:t>i</a:t>
            </a:r>
            <a:r>
              <a:rPr spc="-20" dirty="0">
                <a:latin typeface="Cambria"/>
                <a:cs typeface="Cambria"/>
              </a:rPr>
              <a:t>v</a:t>
            </a:r>
            <a:r>
              <a:rPr dirty="0">
                <a:latin typeface="Cambria"/>
                <a:cs typeface="Cambria"/>
              </a:rPr>
              <a:t>e	</a:t>
            </a:r>
            <a:r>
              <a:rPr spc="-10" dirty="0">
                <a:latin typeface="Cambria"/>
                <a:cs typeface="Cambria"/>
              </a:rPr>
              <a:t>m</a:t>
            </a:r>
            <a:r>
              <a:rPr dirty="0">
                <a:latin typeface="Cambria"/>
                <a:cs typeface="Cambria"/>
              </a:rPr>
              <a:t>o</a:t>
            </a:r>
            <a:r>
              <a:rPr spc="10" dirty="0">
                <a:latin typeface="Cambria"/>
                <a:cs typeface="Cambria"/>
              </a:rPr>
              <a:t>d</a:t>
            </a:r>
            <a:r>
              <a:rPr spc="5" dirty="0">
                <a:latin typeface="Cambria"/>
                <a:cs typeface="Cambria"/>
              </a:rPr>
              <a:t>e</a:t>
            </a:r>
            <a:r>
              <a:rPr spc="-10" dirty="0">
                <a:latin typeface="Cambria"/>
                <a:cs typeface="Cambria"/>
              </a:rPr>
              <a:t>ll</a:t>
            </a:r>
            <a:r>
              <a:rPr dirty="0">
                <a:latin typeface="Cambria"/>
                <a:cs typeface="Cambria"/>
              </a:rPr>
              <a:t>i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g  </a:t>
            </a:r>
            <a:r>
              <a:rPr spc="-5" dirty="0">
                <a:latin typeface="Cambria"/>
                <a:cs typeface="Cambria"/>
              </a:rPr>
              <a:t>approaches,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functioning</a:t>
            </a:r>
            <a:r>
              <a:rPr dirty="0">
                <a:latin typeface="Cambria"/>
                <a:cs typeface="Cambria"/>
              </a:rPr>
              <a:t> of</a:t>
            </a:r>
            <a:r>
              <a:rPr spc="-10" dirty="0">
                <a:latin typeface="Cambria"/>
                <a:cs typeface="Cambria"/>
              </a:rPr>
              <a:t> 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brain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should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 known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20" dirty="0">
                <a:latin typeface="Cambria"/>
                <a:cs typeface="Cambria"/>
              </a:rPr>
              <a:t>System</a:t>
            </a:r>
            <a:r>
              <a:rPr b="1" spc="36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that</a:t>
            </a:r>
            <a:r>
              <a:rPr b="1" spc="34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acts</a:t>
            </a:r>
            <a:r>
              <a:rPr b="1" spc="34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like</a:t>
            </a:r>
            <a:r>
              <a:rPr b="1" spc="33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humans:</a:t>
            </a:r>
            <a:r>
              <a:rPr b="1" spc="35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Overall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behavior</a:t>
            </a:r>
            <a:r>
              <a:rPr spc="3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should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human-like</a:t>
            </a:r>
            <a:endParaRPr>
              <a:latin typeface="Cambria"/>
              <a:cs typeface="Cambria"/>
            </a:endParaRPr>
          </a:p>
          <a:p>
            <a:pPr marL="304800">
              <a:spcBef>
                <a:spcPts val="1080"/>
              </a:spcBef>
            </a:pPr>
            <a:r>
              <a:rPr spc="-10" dirty="0">
                <a:latin typeface="Cambria"/>
                <a:cs typeface="Cambria"/>
              </a:rPr>
              <a:t>which </a:t>
            </a:r>
            <a:r>
              <a:rPr spc="-5" dirty="0">
                <a:latin typeface="Cambria"/>
                <a:cs typeface="Cambria"/>
              </a:rPr>
              <a:t>could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achieved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 </a:t>
            </a:r>
            <a:r>
              <a:rPr spc="-5" dirty="0">
                <a:latin typeface="Cambria"/>
                <a:cs typeface="Cambria"/>
              </a:rPr>
              <a:t>observation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20" dirty="0">
                <a:latin typeface="Cambria"/>
                <a:cs typeface="Cambria"/>
              </a:rPr>
              <a:t>System</a:t>
            </a:r>
            <a:r>
              <a:rPr b="1" spc="26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that</a:t>
            </a:r>
            <a:r>
              <a:rPr b="1" spc="24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thinks</a:t>
            </a:r>
            <a:r>
              <a:rPr b="1" spc="245" dirty="0">
                <a:latin typeface="Cambria"/>
                <a:cs typeface="Cambria"/>
              </a:rPr>
              <a:t> </a:t>
            </a:r>
            <a:r>
              <a:rPr b="1" spc="-15" dirty="0">
                <a:latin typeface="Cambria"/>
                <a:cs typeface="Cambria"/>
              </a:rPr>
              <a:t>rationally:</a:t>
            </a:r>
            <a:r>
              <a:rPr b="1" spc="229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Relies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logic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than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humans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25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measure</a:t>
            </a:r>
            <a:endParaRPr>
              <a:latin typeface="Cambria"/>
              <a:cs typeface="Cambria"/>
            </a:endParaRPr>
          </a:p>
          <a:p>
            <a:pPr marL="304800">
              <a:spcBef>
                <a:spcPts val="1085"/>
              </a:spcBef>
            </a:pPr>
            <a:r>
              <a:rPr spc="-5" dirty="0">
                <a:latin typeface="Cambria"/>
                <a:cs typeface="Cambria"/>
              </a:rPr>
              <a:t>correctness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20" dirty="0">
                <a:latin typeface="Cambria"/>
                <a:cs typeface="Cambria"/>
              </a:rPr>
              <a:t>System</a:t>
            </a:r>
            <a:r>
              <a:rPr b="1" spc="59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that</a:t>
            </a:r>
            <a:r>
              <a:rPr b="1" spc="58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acts</a:t>
            </a:r>
            <a:r>
              <a:rPr b="1" spc="57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rationally:</a:t>
            </a:r>
            <a:r>
              <a:rPr b="1" spc="5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Doing</a:t>
            </a:r>
            <a:r>
              <a:rPr spc="59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5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right</a:t>
            </a:r>
            <a:r>
              <a:rPr spc="5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thing,</a:t>
            </a:r>
            <a:r>
              <a:rPr spc="5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even</a:t>
            </a:r>
            <a:r>
              <a:rPr spc="5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though</a:t>
            </a:r>
            <a:r>
              <a:rPr spc="5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endParaRPr>
              <a:latin typeface="Cambria"/>
              <a:cs typeface="Cambria"/>
            </a:endParaRPr>
          </a:p>
          <a:p>
            <a:pPr marL="304800">
              <a:spcBef>
                <a:spcPts val="1080"/>
              </a:spcBef>
            </a:pPr>
            <a:r>
              <a:rPr spc="-5" dirty="0">
                <a:latin typeface="Cambria"/>
                <a:cs typeface="Cambria"/>
              </a:rPr>
              <a:t>method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could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illogical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20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5985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Categorization</a:t>
            </a:r>
            <a:r>
              <a:rPr spc="-114" dirty="0"/>
              <a:t> </a:t>
            </a:r>
            <a:r>
              <a:rPr spc="5" dirty="0"/>
              <a:t>of</a:t>
            </a:r>
            <a:r>
              <a:rPr spc="-15" dirty="0"/>
              <a:t> </a:t>
            </a:r>
            <a:r>
              <a:rPr dirty="0"/>
              <a:t>Intelligent</a:t>
            </a:r>
            <a:r>
              <a:rPr spc="-95" dirty="0"/>
              <a:t> </a:t>
            </a:r>
            <a:r>
              <a:rPr spc="-15" dirty="0"/>
              <a:t>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436" y="1142954"/>
            <a:ext cx="8063230" cy="24961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04800" indent="-292735">
              <a:spcBef>
                <a:spcPts val="118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pc="-5" dirty="0">
                <a:latin typeface="Cambria"/>
                <a:cs typeface="Cambria"/>
              </a:rPr>
              <a:t>Intelligence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can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defined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that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property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mind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encompasses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many</a:t>
            </a:r>
            <a:endParaRPr>
              <a:latin typeface="Cambria"/>
              <a:cs typeface="Cambria"/>
            </a:endParaRPr>
          </a:p>
          <a:p>
            <a:pPr marL="304800">
              <a:spcBef>
                <a:spcPts val="1080"/>
              </a:spcBef>
            </a:pPr>
            <a:r>
              <a:rPr spc="-10" dirty="0">
                <a:latin typeface="Cambria"/>
                <a:cs typeface="Cambria"/>
              </a:rPr>
              <a:t>related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mental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abilities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such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as:</a:t>
            </a:r>
            <a:endParaRPr>
              <a:latin typeface="Cambria"/>
              <a:cs typeface="Cambria"/>
            </a:endParaRPr>
          </a:p>
          <a:p>
            <a:pPr marL="594360" lvl="1" indent="-290195">
              <a:spcBef>
                <a:spcPts val="1085"/>
              </a:spcBef>
              <a:buFont typeface="Wingdings"/>
              <a:buChar char=""/>
              <a:tabLst>
                <a:tab pos="594995" algn="l"/>
              </a:tabLst>
            </a:pPr>
            <a:r>
              <a:rPr dirty="0">
                <a:latin typeface="Cambria"/>
                <a:cs typeface="Cambria"/>
              </a:rPr>
              <a:t>Reason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draw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meaningful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conclusions</a:t>
            </a:r>
            <a:endParaRPr>
              <a:latin typeface="Cambria"/>
              <a:cs typeface="Cambria"/>
            </a:endParaRPr>
          </a:p>
          <a:p>
            <a:pPr marL="594360" lvl="1" indent="-290195">
              <a:spcBef>
                <a:spcPts val="1080"/>
              </a:spcBef>
              <a:buFont typeface="Wingdings"/>
              <a:buChar char=""/>
              <a:tabLst>
                <a:tab pos="594995" algn="l"/>
              </a:tabLst>
            </a:pPr>
            <a:r>
              <a:rPr dirty="0">
                <a:latin typeface="Cambria"/>
                <a:cs typeface="Cambria"/>
              </a:rPr>
              <a:t>Plan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sequences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actions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complete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goal</a:t>
            </a:r>
            <a:endParaRPr>
              <a:latin typeface="Cambria"/>
              <a:cs typeface="Cambria"/>
            </a:endParaRPr>
          </a:p>
          <a:p>
            <a:pPr marL="594360" lvl="1" indent="-290195">
              <a:spcBef>
                <a:spcPts val="1080"/>
              </a:spcBef>
              <a:buFont typeface="Wingdings"/>
              <a:buChar char=""/>
              <a:tabLst>
                <a:tab pos="594995" algn="l"/>
              </a:tabLst>
            </a:pPr>
            <a:r>
              <a:rPr spc="-20" dirty="0">
                <a:latin typeface="Cambria"/>
                <a:cs typeface="Cambria"/>
              </a:rPr>
              <a:t>Solve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problems</a:t>
            </a:r>
            <a:endParaRPr>
              <a:latin typeface="Cambria"/>
              <a:cs typeface="Cambria"/>
            </a:endParaRPr>
          </a:p>
          <a:p>
            <a:pPr marL="594360" lvl="1" indent="-290195">
              <a:spcBef>
                <a:spcPts val="1085"/>
              </a:spcBef>
              <a:buFont typeface="Wingdings"/>
              <a:buChar char=""/>
              <a:tabLst>
                <a:tab pos="594995" algn="l"/>
              </a:tabLst>
            </a:pPr>
            <a:r>
              <a:rPr spc="-5" dirty="0">
                <a:latin typeface="Cambria"/>
                <a:cs typeface="Cambria"/>
              </a:rPr>
              <a:t>Think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abstractly</a:t>
            </a:r>
            <a:endParaRPr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21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365045" y="3613530"/>
            <a:ext cx="6957059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102870" indent="-28956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02260" algn="l"/>
                <a:tab pos="1741170" algn="l"/>
                <a:tab pos="2427605" algn="l"/>
                <a:tab pos="2969895" algn="l"/>
                <a:tab pos="3567429" algn="l"/>
                <a:tab pos="4787265" algn="l"/>
                <a:tab pos="5159375" algn="l"/>
                <a:tab pos="6652895" algn="l"/>
              </a:tabLst>
            </a:pPr>
            <a:r>
              <a:rPr dirty="0">
                <a:latin typeface="Cambria"/>
                <a:cs typeface="Cambria"/>
              </a:rPr>
              <a:t>Comp</a:t>
            </a:r>
            <a:r>
              <a:rPr spc="-25" dirty="0">
                <a:latin typeface="Cambria"/>
                <a:cs typeface="Cambria"/>
              </a:rPr>
              <a:t>r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-10" dirty="0">
                <a:latin typeface="Cambria"/>
                <a:cs typeface="Cambria"/>
              </a:rPr>
              <a:t>h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-20" dirty="0">
                <a:latin typeface="Cambria"/>
                <a:cs typeface="Cambria"/>
              </a:rPr>
              <a:t>n</a:t>
            </a:r>
            <a:r>
              <a:rPr dirty="0">
                <a:latin typeface="Cambria"/>
                <a:cs typeface="Cambria"/>
              </a:rPr>
              <a:t>d	i</a:t>
            </a:r>
            <a:r>
              <a:rPr spc="-15" dirty="0">
                <a:latin typeface="Cambria"/>
                <a:cs typeface="Cambria"/>
              </a:rPr>
              <a:t>de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s	</a:t>
            </a:r>
            <a:r>
              <a:rPr spc="-15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nd	</a:t>
            </a:r>
            <a:r>
              <a:rPr spc="-35" dirty="0">
                <a:latin typeface="Cambria"/>
                <a:cs typeface="Cambria"/>
              </a:rPr>
              <a:t>h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spc="-5" dirty="0">
                <a:latin typeface="Cambria"/>
                <a:cs typeface="Cambria"/>
              </a:rPr>
              <a:t>l</a:t>
            </a:r>
            <a:r>
              <a:rPr dirty="0">
                <a:latin typeface="Cambria"/>
                <a:cs typeface="Cambria"/>
              </a:rPr>
              <a:t>p	c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m</a:t>
            </a:r>
            <a:r>
              <a:rPr spc="5" dirty="0">
                <a:latin typeface="Cambria"/>
                <a:cs typeface="Cambria"/>
              </a:rPr>
              <a:t>p</a:t>
            </a:r>
            <a:r>
              <a:rPr spc="-10" dirty="0">
                <a:latin typeface="Cambria"/>
                <a:cs typeface="Cambria"/>
              </a:rPr>
              <a:t>u</a:t>
            </a:r>
            <a:r>
              <a:rPr spc="-35" dirty="0">
                <a:latin typeface="Cambria"/>
                <a:cs typeface="Cambria"/>
              </a:rPr>
              <a:t>t</a:t>
            </a:r>
            <a:r>
              <a:rPr spc="10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rs	</a:t>
            </a:r>
            <a:r>
              <a:rPr spc="-3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o	c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10" dirty="0">
                <a:latin typeface="Cambria"/>
                <a:cs typeface="Cambria"/>
              </a:rPr>
              <a:t>mmu</a:t>
            </a:r>
            <a:r>
              <a:rPr dirty="0">
                <a:latin typeface="Cambria"/>
                <a:cs typeface="Cambria"/>
              </a:rPr>
              <a:t>nic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e	</a:t>
            </a:r>
            <a:r>
              <a:rPr spc="5" dirty="0">
                <a:latin typeface="Cambria"/>
                <a:cs typeface="Cambria"/>
              </a:rPr>
              <a:t>in  </a:t>
            </a:r>
            <a:r>
              <a:rPr dirty="0">
                <a:latin typeface="Cambria"/>
                <a:cs typeface="Cambria"/>
              </a:rPr>
              <a:t>Languages</a:t>
            </a:r>
            <a:endParaRPr>
              <a:latin typeface="Cambria"/>
              <a:cs typeface="Cambria"/>
            </a:endParaRPr>
          </a:p>
          <a:p>
            <a:pPr marL="302260" indent="-289560">
              <a:spcBef>
                <a:spcPts val="1080"/>
              </a:spcBef>
              <a:buFont typeface="Wingdings"/>
              <a:buChar char=""/>
              <a:tabLst>
                <a:tab pos="302260" algn="l"/>
              </a:tabLst>
            </a:pPr>
            <a:r>
              <a:rPr spc="-15" dirty="0">
                <a:latin typeface="Cambria"/>
                <a:cs typeface="Cambria"/>
              </a:rPr>
              <a:t>Store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knowledge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provided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before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during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interrogation</a:t>
            </a:r>
            <a:endParaRPr>
              <a:latin typeface="Cambria"/>
              <a:cs typeface="Cambria"/>
            </a:endParaRPr>
          </a:p>
          <a:p>
            <a:pPr marL="302260" indent="-289560">
              <a:spcBef>
                <a:spcPts val="1080"/>
              </a:spcBef>
              <a:buFont typeface="Wingdings"/>
              <a:buChar char=""/>
              <a:tabLst>
                <a:tab pos="302260" algn="l"/>
              </a:tabLst>
            </a:pPr>
            <a:r>
              <a:rPr dirty="0">
                <a:latin typeface="Cambria"/>
                <a:cs typeface="Cambria"/>
              </a:rPr>
              <a:t>Learn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ideas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from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environment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circumstances</a:t>
            </a:r>
            <a:endParaRPr>
              <a:latin typeface="Cambria"/>
              <a:cs typeface="Cambria"/>
            </a:endParaRPr>
          </a:p>
          <a:p>
            <a:pPr marL="302260" indent="-289560">
              <a:spcBef>
                <a:spcPts val="1085"/>
              </a:spcBef>
              <a:buFont typeface="Wingdings"/>
              <a:buChar char=""/>
              <a:tabLst>
                <a:tab pos="302260" algn="l"/>
              </a:tabLst>
            </a:pPr>
            <a:r>
              <a:rPr dirty="0">
                <a:latin typeface="Cambria"/>
                <a:cs typeface="Cambria"/>
              </a:rPr>
              <a:t>Offer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advice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based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rules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situations</a:t>
            </a:r>
            <a:endParaRPr>
              <a:latin typeface="Cambria"/>
              <a:cs typeface="Cambria"/>
            </a:endParaRPr>
          </a:p>
          <a:p>
            <a:pPr marL="302260" indent="-289560">
              <a:spcBef>
                <a:spcPts val="1080"/>
              </a:spcBef>
              <a:buFont typeface="Wingdings"/>
              <a:buChar char=""/>
              <a:tabLst>
                <a:tab pos="302260" algn="l"/>
              </a:tabLst>
            </a:pPr>
            <a:r>
              <a:rPr dirty="0">
                <a:latin typeface="Cambria"/>
                <a:cs typeface="Cambria"/>
              </a:rPr>
              <a:t>Learn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concepts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10" dirty="0">
                <a:latin typeface="Cambria"/>
                <a:cs typeface="Cambria"/>
              </a:rPr>
              <a:t>tasks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require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high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levels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intelligence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4886" y="3750691"/>
            <a:ext cx="76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N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tu</a:t>
            </a:r>
            <a:r>
              <a:rPr spc="-25" dirty="0">
                <a:latin typeface="Cambria"/>
                <a:cs typeface="Cambria"/>
              </a:rPr>
              <a:t>r</a:t>
            </a:r>
            <a:r>
              <a:rPr spc="10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195833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Intelligence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436" y="1215216"/>
            <a:ext cx="8064500" cy="4142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spc="-5" dirty="0">
                <a:latin typeface="Cambria"/>
                <a:cs typeface="Cambria"/>
              </a:rPr>
              <a:t>Any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program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should </a:t>
            </a:r>
            <a:r>
              <a:rPr spc="-10" dirty="0">
                <a:latin typeface="Cambria"/>
                <a:cs typeface="Cambria"/>
              </a:rPr>
              <a:t>have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:</a:t>
            </a:r>
            <a:endParaRPr>
              <a:latin typeface="Cambria"/>
              <a:cs typeface="Cambria"/>
            </a:endParaRPr>
          </a:p>
          <a:p>
            <a:pPr marL="304800" marR="5715" indent="-292735" algn="just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305435" algn="l"/>
              </a:tabLst>
            </a:pPr>
            <a:r>
              <a:rPr b="1" spc="-10" dirty="0">
                <a:latin typeface="Cambria"/>
                <a:cs typeface="Cambria"/>
              </a:rPr>
              <a:t>Knowledge </a:t>
            </a:r>
            <a:r>
              <a:rPr b="1" spc="-5" dirty="0">
                <a:latin typeface="Cambria"/>
                <a:cs typeface="Cambria"/>
              </a:rPr>
              <a:t>base- </a:t>
            </a:r>
            <a:r>
              <a:rPr dirty="0">
                <a:latin typeface="Cambria"/>
                <a:cs typeface="Cambria"/>
              </a:rPr>
              <a:t>AI </a:t>
            </a:r>
            <a:r>
              <a:rPr spc="-10" dirty="0">
                <a:latin typeface="Cambria"/>
                <a:cs typeface="Cambria"/>
              </a:rPr>
              <a:t>programs </a:t>
            </a:r>
            <a:r>
              <a:rPr spc="-5" dirty="0">
                <a:latin typeface="Cambria"/>
                <a:cs typeface="Cambria"/>
              </a:rPr>
              <a:t>should </a:t>
            </a:r>
            <a:r>
              <a:rPr dirty="0">
                <a:latin typeface="Cambria"/>
                <a:cs typeface="Cambria"/>
              </a:rPr>
              <a:t>be </a:t>
            </a:r>
            <a:r>
              <a:rPr spc="-5" dirty="0">
                <a:latin typeface="Cambria"/>
                <a:cs typeface="Cambria"/>
              </a:rPr>
              <a:t>learning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10" dirty="0">
                <a:latin typeface="Cambria"/>
                <a:cs typeface="Cambria"/>
              </a:rPr>
              <a:t>nature </a:t>
            </a:r>
            <a:r>
              <a:rPr spc="-5" dirty="0">
                <a:latin typeface="Cambria"/>
                <a:cs typeface="Cambria"/>
              </a:rPr>
              <a:t>and </a:t>
            </a:r>
            <a:r>
              <a:rPr spc="-10" dirty="0">
                <a:latin typeface="Cambria"/>
                <a:cs typeface="Cambria"/>
              </a:rPr>
              <a:t>update </a:t>
            </a:r>
            <a:r>
              <a:rPr spc="-5" dirty="0">
                <a:latin typeface="Cambria"/>
                <a:cs typeface="Cambria"/>
              </a:rPr>
              <a:t>their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knowledge </a:t>
            </a:r>
            <a:r>
              <a:rPr spc="-15" dirty="0">
                <a:latin typeface="Cambria"/>
                <a:cs typeface="Cambria"/>
              </a:rPr>
              <a:t>accordingly </a:t>
            </a:r>
            <a:r>
              <a:rPr dirty="0">
                <a:latin typeface="Cambria"/>
                <a:cs typeface="Cambria"/>
              </a:rPr>
              <a:t>. </a:t>
            </a:r>
            <a:r>
              <a:rPr spc="-5" dirty="0">
                <a:latin typeface="Cambria"/>
                <a:cs typeface="Cambria"/>
              </a:rPr>
              <a:t>Knowledge </a:t>
            </a:r>
            <a:r>
              <a:rPr spc="-10" dirty="0">
                <a:latin typeface="Cambria"/>
                <a:cs typeface="Cambria"/>
              </a:rPr>
              <a:t>base </a:t>
            </a:r>
            <a:r>
              <a:rPr spc="-15" dirty="0">
                <a:latin typeface="Cambria"/>
                <a:cs typeface="Cambria"/>
              </a:rPr>
              <a:t>generally </a:t>
            </a:r>
            <a:r>
              <a:rPr spc="-5" dirty="0">
                <a:latin typeface="Cambria"/>
                <a:cs typeface="Cambria"/>
              </a:rPr>
              <a:t>consists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5" dirty="0">
                <a:latin typeface="Cambria"/>
                <a:cs typeface="Cambria"/>
              </a:rPr>
              <a:t>facts and rules </a:t>
            </a:r>
            <a:r>
              <a:rPr dirty="0">
                <a:latin typeface="Cambria"/>
                <a:cs typeface="Cambria"/>
              </a:rPr>
              <a:t> and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has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following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characteristics:</a:t>
            </a:r>
            <a:endParaRPr>
              <a:latin typeface="Cambria"/>
              <a:cs typeface="Cambria"/>
            </a:endParaRPr>
          </a:p>
          <a:p>
            <a:pPr marL="762000" lvl="1" indent="-292735" algn="just">
              <a:spcBef>
                <a:spcPts val="795"/>
              </a:spcBef>
              <a:buFont typeface="Wingdings"/>
              <a:buChar char=""/>
              <a:tabLst>
                <a:tab pos="762635" algn="l"/>
              </a:tabLst>
            </a:pPr>
            <a:r>
              <a:rPr spc="-5" dirty="0">
                <a:latin typeface="Cambria"/>
                <a:cs typeface="Cambria"/>
              </a:rPr>
              <a:t>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voluminous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0" dirty="0">
                <a:latin typeface="Cambria"/>
                <a:cs typeface="Cambria"/>
              </a:rPr>
              <a:t> nature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requires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proper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structuring</a:t>
            </a:r>
            <a:endParaRPr>
              <a:latin typeface="Cambria"/>
              <a:cs typeface="Cambria"/>
            </a:endParaRPr>
          </a:p>
          <a:p>
            <a:pPr marL="762000" lvl="1" indent="-292735" algn="just">
              <a:spcBef>
                <a:spcPts val="1085"/>
              </a:spcBef>
              <a:buFont typeface="Wingdings"/>
              <a:buChar char=""/>
              <a:tabLst>
                <a:tab pos="762635" algn="l"/>
              </a:tabLst>
            </a:pPr>
            <a:r>
              <a:rPr spc="-5" dirty="0">
                <a:latin typeface="Cambria"/>
                <a:cs typeface="Cambria"/>
              </a:rPr>
              <a:t>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may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 incomplete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imprecise</a:t>
            </a:r>
            <a:endParaRPr>
              <a:latin typeface="Cambria"/>
              <a:cs typeface="Cambria"/>
            </a:endParaRPr>
          </a:p>
          <a:p>
            <a:pPr marL="762000" lvl="1" indent="-292735" algn="just">
              <a:spcBef>
                <a:spcPts val="1080"/>
              </a:spcBef>
              <a:buFont typeface="Wingdings"/>
              <a:buChar char=""/>
              <a:tabLst>
                <a:tab pos="762635" algn="l"/>
              </a:tabLst>
            </a:pPr>
            <a:r>
              <a:rPr spc="-5" dirty="0">
                <a:latin typeface="Cambria"/>
                <a:cs typeface="Cambria"/>
              </a:rPr>
              <a:t>It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may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dynamic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keep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changing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10" dirty="0">
                <a:latin typeface="Cambria"/>
                <a:cs typeface="Cambria"/>
              </a:rPr>
              <a:t>Control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Strategy-</a:t>
            </a:r>
            <a:r>
              <a:rPr b="1"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determines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rule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 applied</a:t>
            </a:r>
            <a:endParaRPr>
              <a:latin typeface="Cambria"/>
              <a:cs typeface="Cambria"/>
            </a:endParaRPr>
          </a:p>
          <a:p>
            <a:pPr marL="304800" indent="-292735">
              <a:spcBef>
                <a:spcPts val="108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b="1" spc="-5" dirty="0">
                <a:latin typeface="Cambria"/>
                <a:cs typeface="Cambria"/>
              </a:rPr>
              <a:t>Inference</a:t>
            </a:r>
            <a:r>
              <a:rPr b="1" spc="1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Mechanism-</a:t>
            </a:r>
            <a:r>
              <a:rPr b="1"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requires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search</a:t>
            </a:r>
            <a:r>
              <a:rPr spc="-10" dirty="0">
                <a:latin typeface="Cambria"/>
                <a:cs typeface="Cambria"/>
              </a:rPr>
              <a:t> through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knowledge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base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derives</a:t>
            </a:r>
            <a:endParaRPr>
              <a:latin typeface="Cambria"/>
              <a:cs typeface="Cambria"/>
            </a:endParaRPr>
          </a:p>
          <a:p>
            <a:pPr marL="304800">
              <a:spcBef>
                <a:spcPts val="1080"/>
              </a:spcBef>
            </a:pPr>
            <a:r>
              <a:rPr dirty="0">
                <a:latin typeface="Cambria"/>
                <a:cs typeface="Cambria"/>
              </a:rPr>
              <a:t>new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knowledge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using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existing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knowledge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with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help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inference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rules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22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44164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Components</a:t>
            </a:r>
            <a:r>
              <a:rPr spc="-95" dirty="0"/>
              <a:t> </a:t>
            </a:r>
            <a:r>
              <a:rPr spc="5" dirty="0"/>
              <a:t>of</a:t>
            </a:r>
            <a:r>
              <a:rPr spc="-45" dirty="0"/>
              <a:t> </a:t>
            </a:r>
            <a:r>
              <a:rPr dirty="0"/>
              <a:t>AI</a:t>
            </a:r>
            <a:r>
              <a:rPr spc="-15" dirty="0"/>
              <a:t> </a:t>
            </a:r>
            <a:r>
              <a:rPr spc="-10" dirty="0"/>
              <a:t>Program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4" y="1579830"/>
            <a:ext cx="7581900" cy="316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10" dirty="0">
                <a:latin typeface="Cambria"/>
                <a:cs typeface="Cambria"/>
              </a:rPr>
              <a:t>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AI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interdisciplinary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nature,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foundation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AI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various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fields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/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as:</a:t>
            </a:r>
            <a:endParaRPr sz="2000">
              <a:latin typeface="Cambria"/>
              <a:cs typeface="Cambria"/>
            </a:endParaRPr>
          </a:p>
          <a:p>
            <a:pPr marL="1207770" indent="-232410">
              <a:spcBef>
                <a:spcPts val="1645"/>
              </a:spcBef>
              <a:buFont typeface="Arial MT"/>
              <a:buChar char="•"/>
              <a:tabLst>
                <a:tab pos="1208405" algn="l"/>
              </a:tabLst>
            </a:pPr>
            <a:r>
              <a:rPr sz="2400" spc="-5" dirty="0">
                <a:latin typeface="Cambria"/>
                <a:cs typeface="Cambria"/>
              </a:rPr>
              <a:t>Mathematics</a:t>
            </a:r>
            <a:endParaRPr sz="2400">
              <a:latin typeface="Cambria"/>
              <a:cs typeface="Cambria"/>
            </a:endParaRPr>
          </a:p>
          <a:p>
            <a:pPr marL="1207770" indent="-232410">
              <a:spcBef>
                <a:spcPts val="1440"/>
              </a:spcBef>
              <a:buFont typeface="Arial MT"/>
              <a:buChar char="•"/>
              <a:tabLst>
                <a:tab pos="1208405" algn="l"/>
              </a:tabLst>
            </a:pPr>
            <a:r>
              <a:rPr sz="2400" spc="-5" dirty="0">
                <a:latin typeface="Cambria"/>
                <a:cs typeface="Cambria"/>
              </a:rPr>
              <a:t>Neuroscience</a:t>
            </a:r>
            <a:endParaRPr sz="2400">
              <a:latin typeface="Cambria"/>
              <a:cs typeface="Cambria"/>
            </a:endParaRPr>
          </a:p>
          <a:p>
            <a:pPr marL="1207770" indent="-232410">
              <a:spcBef>
                <a:spcPts val="1440"/>
              </a:spcBef>
              <a:buFont typeface="Arial MT"/>
              <a:buChar char="•"/>
              <a:tabLst>
                <a:tab pos="1208405" algn="l"/>
              </a:tabLst>
            </a:pPr>
            <a:r>
              <a:rPr sz="2400" spc="-10" dirty="0">
                <a:latin typeface="Cambria"/>
                <a:cs typeface="Cambria"/>
              </a:rPr>
              <a:t>Control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Theory</a:t>
            </a:r>
            <a:endParaRPr sz="2400">
              <a:latin typeface="Cambria"/>
              <a:cs typeface="Cambria"/>
            </a:endParaRPr>
          </a:p>
          <a:p>
            <a:pPr marL="1207770" indent="-232410">
              <a:spcBef>
                <a:spcPts val="1445"/>
              </a:spcBef>
              <a:buFont typeface="Arial MT"/>
              <a:buChar char="•"/>
              <a:tabLst>
                <a:tab pos="1208405" algn="l"/>
              </a:tabLst>
            </a:pPr>
            <a:r>
              <a:rPr sz="2400" spc="-5" dirty="0">
                <a:latin typeface="Cambria"/>
                <a:cs typeface="Cambria"/>
              </a:rPr>
              <a:t>Linguistics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23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30448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202180" algn="l"/>
                <a:tab pos="2673985" algn="l"/>
              </a:tabLst>
            </a:pPr>
            <a:r>
              <a:rPr spc="-160" dirty="0"/>
              <a:t>F</a:t>
            </a:r>
            <a:r>
              <a:rPr spc="5" dirty="0"/>
              <a:t>o</a:t>
            </a:r>
            <a:r>
              <a:rPr spc="-5" dirty="0"/>
              <a:t>u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10" dirty="0"/>
              <a:t>a</a:t>
            </a:r>
            <a:r>
              <a:rPr spc="-5" dirty="0"/>
              <a:t>t</a:t>
            </a:r>
            <a:r>
              <a:rPr spc="10" dirty="0"/>
              <a:t>i</a:t>
            </a:r>
            <a:r>
              <a:rPr spc="5" dirty="0"/>
              <a:t>o</a:t>
            </a:r>
            <a:r>
              <a:rPr dirty="0"/>
              <a:t>ns	</a:t>
            </a:r>
            <a:r>
              <a:rPr spc="10" dirty="0"/>
              <a:t>o</a:t>
            </a:r>
            <a:r>
              <a:rPr dirty="0"/>
              <a:t>f	AI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2FCC1-D12B-092D-76FD-555856EE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B5042E0-F786-37CE-3BA0-2020E1B93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18" y="381000"/>
            <a:ext cx="6711982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Foundations - Mathematics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11AA492-121B-F7C9-AC01-21D9F94AA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463205"/>
            <a:ext cx="5687060" cy="387798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dirty="0"/>
              <a:t>More formal logical methods</a:t>
            </a:r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Boolean logic  </a:t>
            </a:r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Fuzzy logic</a:t>
            </a:r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 dirty="0"/>
              <a:t>Uncertainty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2800" dirty="0"/>
              <a:t>The basis for most modern approaches to handle uncertainty in AI applications can be handled by </a:t>
            </a:r>
          </a:p>
          <a:p>
            <a:pPr lvl="4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800" dirty="0"/>
              <a:t>  </a:t>
            </a:r>
            <a:r>
              <a:rPr lang="en-US" altLang="en-US" sz="2400" dirty="0"/>
              <a:t>Probability theory</a:t>
            </a:r>
          </a:p>
          <a:p>
            <a:pPr lvl="4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  Modal and Temporal logics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5404A4-DE5A-B5B4-0BF4-2B2510E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AD60ABA-8859-F6EE-67DC-7684E853D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164782"/>
            <a:ext cx="6829213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Foundations - Neuroscience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AFE8DF2-7FD5-338E-5B61-4680F2315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393954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How do the brain works?</a:t>
            </a:r>
          </a:p>
          <a:p>
            <a:pPr lvl="1" algn="just" eaLnBrk="1" hangingPunct="1"/>
            <a:r>
              <a:rPr lang="en-US" altLang="en-US" sz="2400" dirty="0"/>
              <a:t>Early studies (1824) relied on injured and abnormal people to understand what parts of brain work</a:t>
            </a:r>
          </a:p>
          <a:p>
            <a:pPr lvl="1" algn="just" eaLnBrk="1" hangingPunct="1"/>
            <a:r>
              <a:rPr lang="en-US" altLang="en-US" sz="2400" dirty="0"/>
              <a:t>More recent studies use accurate sensors to correlate brain activity to human thought</a:t>
            </a:r>
          </a:p>
          <a:p>
            <a:pPr lvl="2" algn="just" eaLnBrk="1" hangingPunct="1"/>
            <a:r>
              <a:rPr lang="en-US" altLang="en-US" sz="2000" dirty="0"/>
              <a:t>By monitoring individual neurons, monkeys can now control a computer mouse using thought alone</a:t>
            </a:r>
          </a:p>
          <a:p>
            <a:pPr lvl="1" algn="just" eaLnBrk="1" hangingPunct="1"/>
            <a:r>
              <a:rPr lang="en-US" altLang="en-US" sz="2400" dirty="0"/>
              <a:t>Moore’s law states that computers will have as many gates as humans have neurons in 2020</a:t>
            </a:r>
          </a:p>
          <a:p>
            <a:pPr lvl="1" algn="just" eaLnBrk="1" hangingPunct="1"/>
            <a:r>
              <a:rPr lang="en-US" altLang="en-US" sz="2400" dirty="0"/>
              <a:t>How close are we to have a mechanical brain?</a:t>
            </a:r>
          </a:p>
          <a:p>
            <a:pPr lvl="2" algn="just" eaLnBrk="1" hangingPunct="1"/>
            <a:r>
              <a:rPr lang="en-US" altLang="en-US" sz="2000" dirty="0"/>
              <a:t>Parallel computation, remapping, interconnections,….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7DCCB9-974F-2BD3-16D3-CC7ABE1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19175DC-6193-1DBF-923D-F8B021F30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304800"/>
            <a:ext cx="7591213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Foundations – Control Theory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6BEF49C-6DD0-F122-2A7D-80E7EA044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412796"/>
            <a:ext cx="7924800" cy="3693319"/>
          </a:xfrm>
        </p:spPr>
        <p:txBody>
          <a:bodyPr/>
          <a:lstStyle/>
          <a:p>
            <a:pPr lvl="1" algn="just" eaLnBrk="1" hangingPunct="1"/>
            <a:r>
              <a:rPr lang="en-US" altLang="en-US" sz="2400" dirty="0"/>
              <a:t>Machines can modify their behavior in response to the environment (sense/action loop)</a:t>
            </a:r>
          </a:p>
          <a:p>
            <a:pPr lvl="2" algn="just" eaLnBrk="1" hangingPunct="1"/>
            <a:r>
              <a:rPr lang="en-US" altLang="en-US" sz="2400" dirty="0"/>
              <a:t>Water-flow regulator, steam engine governor, thermostat</a:t>
            </a:r>
          </a:p>
          <a:p>
            <a:pPr lvl="1" algn="just" eaLnBrk="1" hangingPunct="1"/>
            <a:r>
              <a:rPr lang="en-US" altLang="en-US" sz="2400" dirty="0"/>
              <a:t>The theory of stable feedback systems (1894)</a:t>
            </a:r>
          </a:p>
          <a:p>
            <a:pPr lvl="2" algn="just" eaLnBrk="1" hangingPunct="1"/>
            <a:r>
              <a:rPr lang="en-US" altLang="en-US" sz="2400" dirty="0"/>
              <a:t>Build systems that transition from initial</a:t>
            </a:r>
            <a:br>
              <a:rPr lang="en-US" altLang="en-US" sz="2400" dirty="0"/>
            </a:br>
            <a:r>
              <a:rPr lang="en-US" altLang="en-US" sz="2400" dirty="0"/>
              <a:t>state to goal state with minimum energy</a:t>
            </a:r>
          </a:p>
          <a:p>
            <a:pPr lvl="2" algn="just" eaLnBrk="1" hangingPunct="1"/>
            <a:r>
              <a:rPr lang="en-US" altLang="en-US" sz="2400" dirty="0"/>
              <a:t>In 1950, control theory could only describe</a:t>
            </a:r>
            <a:br>
              <a:rPr lang="en-US" altLang="en-US" sz="2400" dirty="0"/>
            </a:br>
            <a:r>
              <a:rPr lang="en-US" altLang="en-US" sz="2400" dirty="0"/>
              <a:t>linear systems and AI largely rose as a</a:t>
            </a:r>
            <a:br>
              <a:rPr lang="en-US" altLang="en-US" sz="2400" dirty="0"/>
            </a:br>
            <a:r>
              <a:rPr lang="en-US" altLang="en-US" sz="2400" dirty="0"/>
              <a:t>response to this shortcoming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44BC66-A9D3-EBFD-2848-8A286A51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BF7B9E0F-1D16-9DF7-6841-2830D0CB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248400" cy="1107996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C5153F"/>
                </a:solidFill>
                <a:cs typeface="Times New Roman" panose="02020603050405020304" pitchFamily="18" charset="0"/>
              </a:rPr>
              <a:t>Foundations - Linguistics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A1D29BB9-2BA2-F7CC-FEE3-A4FCFB81A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2470" y="1527215"/>
            <a:ext cx="6882130" cy="2339102"/>
          </a:xfrm>
        </p:spPr>
        <p:txBody>
          <a:bodyPr/>
          <a:lstStyle/>
          <a:p>
            <a:pPr eaLnBrk="1" hangingPunct="1"/>
            <a:r>
              <a:rPr lang="en-US" altLang="en-US" dirty="0"/>
              <a:t>Speech demonstrates so much of human intelligence</a:t>
            </a:r>
          </a:p>
          <a:p>
            <a:pPr lvl="1" eaLnBrk="1" hangingPunct="1"/>
            <a:r>
              <a:rPr lang="en-US" altLang="en-US" dirty="0"/>
              <a:t>Analysis of human language reveals thought taking place in ways not understood in other settings</a:t>
            </a:r>
          </a:p>
          <a:p>
            <a:pPr lvl="2" eaLnBrk="1" hangingPunct="1"/>
            <a:r>
              <a:rPr lang="en-US" altLang="en-US" dirty="0"/>
              <a:t>Children can create sentences they have never heard before</a:t>
            </a:r>
          </a:p>
          <a:p>
            <a:pPr lvl="2" eaLnBrk="1" hangingPunct="1"/>
            <a:r>
              <a:rPr lang="en-US" altLang="en-US" dirty="0"/>
              <a:t>Language and thought are believed to be tightly intertwined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191122-E3BC-351F-0D9C-96F9C22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A232FEB-F5E8-D73E-447D-E3454644F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9443"/>
            <a:ext cx="5229013" cy="861774"/>
          </a:xfrm>
        </p:spPr>
        <p:txBody>
          <a:bodyPr/>
          <a:lstStyle/>
          <a:p>
            <a:pPr eaLnBrk="1" hangingPunct="1"/>
            <a:r>
              <a:rPr lang="en-US" altLang="en-US" b="1" dirty="0"/>
              <a:t>Sub-areas of AI</a:t>
            </a: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E62CBDB0-4C2C-1854-4D24-EF45AC2BB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300" y="525995"/>
            <a:ext cx="8153400" cy="59462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Sub areas of AI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Knowledge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Theorem proving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Game playing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Sense reasoning dealing with uncertainty and decision making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Learning models, inference techniques, pattern recognition, search and matching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Logic (fuzzy, temporal, modal) in AI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Planning and scheduling </a:t>
            </a:r>
          </a:p>
          <a:p>
            <a:pPr eaLnBrk="1" hangingPunct="1"/>
            <a:r>
              <a:rPr lang="en-US" altLang="en-US" sz="2400" dirty="0"/>
              <a:t>Natural language understanding </a:t>
            </a:r>
          </a:p>
          <a:p>
            <a:pPr eaLnBrk="1" hangingPunct="1"/>
            <a:r>
              <a:rPr lang="en-US" altLang="en-US" sz="2400" dirty="0"/>
              <a:t>Computer vision </a:t>
            </a:r>
          </a:p>
          <a:p>
            <a:pPr eaLnBrk="1" hangingPunct="1"/>
            <a:r>
              <a:rPr lang="en-US" altLang="en-US" sz="2400" dirty="0"/>
              <a:t>Understanding spoken utterances</a:t>
            </a:r>
          </a:p>
          <a:p>
            <a:pPr eaLnBrk="1" hangingPunct="1"/>
            <a:r>
              <a:rPr lang="en-US" altLang="en-US" sz="2400" dirty="0"/>
              <a:t>Intelligent tutoring systems </a:t>
            </a:r>
          </a:p>
          <a:p>
            <a:pPr eaLnBrk="1" hangingPunct="1"/>
            <a:r>
              <a:rPr lang="en-US" altLang="en-US" sz="2400" dirty="0"/>
              <a:t>Robotics </a:t>
            </a:r>
          </a:p>
          <a:p>
            <a:pPr eaLnBrk="1" hangingPunct="1"/>
            <a:r>
              <a:rPr lang="en-US" altLang="en-US" sz="2400" dirty="0"/>
              <a:t>Machine translation systems</a:t>
            </a:r>
          </a:p>
          <a:p>
            <a:pPr eaLnBrk="1" hangingPunct="1"/>
            <a:r>
              <a:rPr lang="en-US" altLang="en-US" sz="2400" dirty="0"/>
              <a:t>Expert problem solving </a:t>
            </a:r>
          </a:p>
          <a:p>
            <a:pPr eaLnBrk="1" hangingPunct="1"/>
            <a:r>
              <a:rPr lang="en-US" altLang="en-US" sz="2400" dirty="0"/>
              <a:t>Neural Networks, AI tools  </a:t>
            </a:r>
            <a:r>
              <a:rPr lang="en-US" altLang="en-US" sz="2400" dirty="0" err="1"/>
              <a:t>etc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5213" y="1543000"/>
            <a:ext cx="7717155" cy="4003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latin typeface="Cambria"/>
                <a:cs typeface="Cambria"/>
              </a:rPr>
              <a:t>AI </a:t>
            </a:r>
            <a:r>
              <a:rPr sz="2000" dirty="0">
                <a:latin typeface="Cambria"/>
                <a:cs typeface="Cambria"/>
              </a:rPr>
              <a:t>has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applications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almost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areas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real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life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applications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35"/>
              </a:spcBef>
            </a:pPr>
            <a:endParaRPr sz="1750">
              <a:latin typeface="Cambria"/>
              <a:cs typeface="Cambria"/>
            </a:endParaRPr>
          </a:p>
          <a:p>
            <a:pPr marL="243840" indent="-231775"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0" dirty="0">
                <a:latin typeface="Cambria"/>
                <a:cs typeface="Cambria"/>
              </a:rPr>
              <a:t>Business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financial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strategies,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give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advice</a:t>
            </a:r>
            <a:endParaRPr sz="2000">
              <a:latin typeface="Cambria"/>
              <a:cs typeface="Cambria"/>
            </a:endParaRPr>
          </a:p>
          <a:p>
            <a:pPr marL="243840" marR="5080" indent="-231775">
              <a:lnSpc>
                <a:spcPct val="200100"/>
              </a:lnSpc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Cambria"/>
                <a:cs typeface="Cambria"/>
              </a:rPr>
              <a:t>Engineering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check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design,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offer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suggestions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create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new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product,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expert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systems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engineering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applications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Cambria"/>
              <a:cs typeface="Cambria"/>
            </a:endParaRPr>
          </a:p>
          <a:p>
            <a:pPr marL="243840" indent="-231775"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0" dirty="0">
                <a:latin typeface="Cambria"/>
                <a:cs typeface="Cambria"/>
              </a:rPr>
              <a:t>Manufacturing</a:t>
            </a:r>
            <a:r>
              <a:rPr sz="2000" spc="-10" dirty="0">
                <a:latin typeface="Cambria"/>
                <a:cs typeface="Cambria"/>
              </a:rPr>
              <a:t>: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assembly,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inspection,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maintenance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5"/>
              </a:spcBef>
              <a:buFont typeface="Arial MT"/>
              <a:buChar char="•"/>
            </a:pPr>
            <a:endParaRPr sz="2000">
              <a:latin typeface="Cambria"/>
              <a:cs typeface="Cambria"/>
            </a:endParaRPr>
          </a:p>
          <a:p>
            <a:pPr marL="243840" indent="-231775"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0" dirty="0">
                <a:latin typeface="Cambria"/>
                <a:cs typeface="Cambria"/>
              </a:rPr>
              <a:t>Medicine</a:t>
            </a:r>
            <a:r>
              <a:rPr sz="2000" spc="-10" dirty="0">
                <a:latin typeface="Cambria"/>
                <a:cs typeface="Cambria"/>
              </a:rPr>
              <a:t>: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monitoring,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diagnosing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prescribing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Cambria"/>
              <a:cs typeface="Cambria"/>
            </a:endParaRPr>
          </a:p>
          <a:p>
            <a:pPr marL="243840" indent="-231775"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0" dirty="0">
                <a:latin typeface="Cambria"/>
                <a:cs typeface="Cambria"/>
              </a:rPr>
              <a:t>Education</a:t>
            </a:r>
            <a:r>
              <a:rPr sz="2000" spc="-10" dirty="0">
                <a:latin typeface="Cambria"/>
                <a:cs typeface="Cambria"/>
              </a:rPr>
              <a:t>: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teaching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29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990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20010" algn="l"/>
              </a:tabLst>
            </a:pPr>
            <a:r>
              <a:rPr spc="-30" dirty="0"/>
              <a:t>A</a:t>
            </a:r>
            <a:r>
              <a:rPr spc="-5" dirty="0"/>
              <a:t>ppl</a:t>
            </a:r>
            <a:r>
              <a:rPr spc="10" dirty="0"/>
              <a:t>i</a:t>
            </a:r>
            <a:r>
              <a:rPr dirty="0"/>
              <a:t>c</a:t>
            </a:r>
            <a:r>
              <a:rPr spc="10" dirty="0"/>
              <a:t>a</a:t>
            </a:r>
            <a:r>
              <a:rPr spc="-5" dirty="0"/>
              <a:t>t</a:t>
            </a:r>
            <a:r>
              <a:rPr spc="10" dirty="0"/>
              <a:t>i</a:t>
            </a:r>
            <a:r>
              <a:rPr spc="5" dirty="0"/>
              <a:t>o</a:t>
            </a:r>
            <a:r>
              <a:rPr dirty="0"/>
              <a:t>ns</a:t>
            </a:r>
            <a:r>
              <a:rPr spc="-75" dirty="0"/>
              <a:t> </a:t>
            </a:r>
            <a:r>
              <a:rPr spc="5" dirty="0"/>
              <a:t>o</a:t>
            </a:r>
            <a:r>
              <a:rPr dirty="0"/>
              <a:t>f	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4" y="1553413"/>
            <a:ext cx="7768590" cy="3342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latin typeface="Cambria"/>
                <a:cs typeface="Cambria"/>
              </a:rPr>
              <a:t>Definitions</a:t>
            </a:r>
            <a:r>
              <a:rPr sz="2000" b="1" spc="4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of</a:t>
            </a:r>
            <a:r>
              <a:rPr sz="2000" b="1" spc="409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AI: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30"/>
              </a:spcBef>
            </a:pPr>
            <a:endParaRPr sz="2800">
              <a:latin typeface="Cambria"/>
              <a:cs typeface="Cambria"/>
            </a:endParaRPr>
          </a:p>
          <a:p>
            <a:pPr marL="292735" indent="-232410"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sz="2000" spc="-10" dirty="0">
                <a:latin typeface="Cambria"/>
                <a:cs typeface="Cambria"/>
              </a:rPr>
              <a:t>“The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science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engineering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making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machines”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(1956,</a:t>
            </a:r>
            <a:endParaRPr sz="2000">
              <a:latin typeface="Cambria"/>
              <a:cs typeface="Cambria"/>
            </a:endParaRPr>
          </a:p>
          <a:p>
            <a:pPr marL="292735">
              <a:spcBef>
                <a:spcPts val="1200"/>
              </a:spcBef>
            </a:pPr>
            <a:r>
              <a:rPr sz="2000" i="1" spc="-10" dirty="0">
                <a:latin typeface="Cambria"/>
                <a:cs typeface="Cambria"/>
              </a:rPr>
              <a:t>John</a:t>
            </a:r>
            <a:r>
              <a:rPr sz="2000" i="1" spc="-15" dirty="0">
                <a:latin typeface="Cambria"/>
                <a:cs typeface="Cambria"/>
              </a:rPr>
              <a:t> McCarthy)</a:t>
            </a:r>
            <a:endParaRPr sz="2000">
              <a:latin typeface="Cambria"/>
              <a:cs typeface="Cambria"/>
            </a:endParaRPr>
          </a:p>
          <a:p>
            <a:pPr marL="292735" marR="5715" indent="-231775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sz="2000" spc="-10" dirty="0">
                <a:latin typeface="Cambria"/>
                <a:cs typeface="Cambria"/>
              </a:rPr>
              <a:t>“The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study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how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make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computers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things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which,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3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moment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people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better”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(1991,Rich</a:t>
            </a:r>
            <a:r>
              <a:rPr sz="2000" i="1" spc="1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and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Knight)</a:t>
            </a:r>
            <a:endParaRPr sz="2000">
              <a:latin typeface="Cambria"/>
              <a:cs typeface="Cambria"/>
            </a:endParaRPr>
          </a:p>
          <a:p>
            <a:pPr marL="292735" indent="-232410">
              <a:spcBef>
                <a:spcPts val="885"/>
              </a:spcBef>
              <a:buFont typeface="Arial MT"/>
              <a:buChar char="•"/>
              <a:tabLst>
                <a:tab pos="292735" algn="l"/>
                <a:tab pos="293370" algn="l"/>
                <a:tab pos="972819" algn="l"/>
                <a:tab pos="1902460" algn="l"/>
                <a:tab pos="2283460" algn="l"/>
                <a:tab pos="3509645" algn="l"/>
                <a:tab pos="4472940" algn="l"/>
                <a:tab pos="5079365" algn="l"/>
                <a:tab pos="5430520" algn="l"/>
                <a:tab pos="6741159" algn="l"/>
                <a:tab pos="7406005" algn="l"/>
              </a:tabLst>
            </a:pPr>
            <a:r>
              <a:rPr sz="2000" spc="-10" dirty="0">
                <a:latin typeface="Cambria"/>
                <a:cs typeface="Cambria"/>
              </a:rPr>
              <a:t>“</a:t>
            </a:r>
            <a:r>
              <a:rPr sz="2000" spc="-20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he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b</a:t>
            </a:r>
            <a:r>
              <a:rPr sz="2000" spc="-4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f</a:t>
            </a:r>
            <a:r>
              <a:rPr sz="2000" dirty="0">
                <a:latin typeface="Cambria"/>
                <a:cs typeface="Cambria"/>
              </a:rPr>
              <a:t>	c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spc="-15" dirty="0">
                <a:latin typeface="Cambria"/>
                <a:cs typeface="Cambria"/>
              </a:rPr>
              <a:t>p</a:t>
            </a:r>
            <a:r>
              <a:rPr sz="2000" spc="-10" dirty="0">
                <a:latin typeface="Cambria"/>
                <a:cs typeface="Cambria"/>
              </a:rPr>
              <a:t>ut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25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25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c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w</a:t>
            </a:r>
            <a:r>
              <a:rPr sz="2000" spc="-5" dirty="0">
                <a:latin typeface="Cambria"/>
                <a:cs typeface="Cambria"/>
              </a:rPr>
              <a:t>ith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292735"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automation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behavior”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1993,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25" dirty="0">
                <a:latin typeface="Cambria"/>
                <a:cs typeface="Cambria"/>
              </a:rPr>
              <a:t>Luger</a:t>
            </a:r>
            <a:r>
              <a:rPr sz="2000" i="1" spc="7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and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Stubblefield</a:t>
            </a:r>
            <a:r>
              <a:rPr sz="2000" spc="-15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755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Introduction</a:t>
            </a:r>
            <a:r>
              <a:rPr spc="-65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dirty="0"/>
              <a:t>Artificial</a:t>
            </a:r>
            <a:r>
              <a:rPr spc="-55" dirty="0"/>
              <a:t> </a:t>
            </a:r>
            <a:r>
              <a:rPr spc="-5" dirty="0"/>
              <a:t>Intelligence</a:t>
            </a:r>
            <a:r>
              <a:rPr spc="-80" dirty="0"/>
              <a:t> </a:t>
            </a:r>
            <a:r>
              <a:rPr spc="-5" dirty="0"/>
              <a:t>(AI)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5213" y="1599946"/>
            <a:ext cx="7720965" cy="20704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3840" indent="-231775">
              <a:spcBef>
                <a:spcPts val="90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25" dirty="0">
                <a:latin typeface="Cambria"/>
                <a:cs typeface="Cambria"/>
              </a:rPr>
              <a:t>Fraud</a:t>
            </a:r>
            <a:r>
              <a:rPr sz="2000" b="1" spc="2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detection</a:t>
            </a:r>
            <a:r>
              <a:rPr sz="2000" b="1" spc="229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:</a:t>
            </a:r>
            <a:r>
              <a:rPr sz="2000" b="1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increase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number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transactions</a:t>
            </a:r>
            <a:endParaRPr sz="2000">
              <a:latin typeface="Cambria"/>
              <a:cs typeface="Cambria"/>
            </a:endParaRPr>
          </a:p>
          <a:p>
            <a:pPr marL="243840" marR="5080" algn="just">
              <a:lnSpc>
                <a:spcPct val="200100"/>
              </a:lnSpc>
            </a:pPr>
            <a:r>
              <a:rPr sz="2000" spc="-10" dirty="0">
                <a:latin typeface="Cambria"/>
                <a:cs typeface="Cambria"/>
              </a:rPr>
              <a:t>happening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across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globe,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threat</a:t>
            </a:r>
            <a:r>
              <a:rPr sz="2000" spc="-10" dirty="0">
                <a:latin typeface="Cambria"/>
                <a:cs typeface="Cambria"/>
              </a:rPr>
              <a:t> of</a:t>
            </a:r>
            <a:r>
              <a:rPr sz="2000" spc="-5" dirty="0">
                <a:latin typeface="Cambria"/>
                <a:cs typeface="Cambria"/>
              </a:rPr>
              <a:t> financial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fraud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has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increased too. </a:t>
            </a:r>
            <a:r>
              <a:rPr sz="2000" spc="10" dirty="0">
                <a:latin typeface="Cambria"/>
                <a:cs typeface="Cambria"/>
              </a:rPr>
              <a:t>AI </a:t>
            </a:r>
            <a:r>
              <a:rPr sz="2000" spc="-10" dirty="0">
                <a:latin typeface="Cambria"/>
                <a:cs typeface="Cambria"/>
              </a:rPr>
              <a:t>based </a:t>
            </a:r>
            <a:r>
              <a:rPr sz="2000" spc="-15" dirty="0">
                <a:latin typeface="Cambria"/>
                <a:cs typeface="Cambria"/>
              </a:rPr>
              <a:t>software </a:t>
            </a:r>
            <a:r>
              <a:rPr sz="2000" spc="-5" dirty="0">
                <a:latin typeface="Cambria"/>
                <a:cs typeface="Cambria"/>
              </a:rPr>
              <a:t>can </a:t>
            </a:r>
            <a:r>
              <a:rPr sz="2000" dirty="0">
                <a:latin typeface="Cambria"/>
                <a:cs typeface="Cambria"/>
              </a:rPr>
              <a:t>be </a:t>
            </a: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spc="-1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monitor </a:t>
            </a:r>
            <a:r>
              <a:rPr sz="2000" spc="-10" dirty="0">
                <a:latin typeface="Cambria"/>
                <a:cs typeface="Cambria"/>
              </a:rPr>
              <a:t>and detect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deviations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normal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pattern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transactions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30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990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20010" algn="l"/>
              </a:tabLst>
            </a:pPr>
            <a:r>
              <a:rPr spc="-30" dirty="0"/>
              <a:t>A</a:t>
            </a:r>
            <a:r>
              <a:rPr spc="-5" dirty="0"/>
              <a:t>ppl</a:t>
            </a:r>
            <a:r>
              <a:rPr spc="10" dirty="0"/>
              <a:t>i</a:t>
            </a:r>
            <a:r>
              <a:rPr dirty="0"/>
              <a:t>c</a:t>
            </a:r>
            <a:r>
              <a:rPr spc="10" dirty="0"/>
              <a:t>a</a:t>
            </a:r>
            <a:r>
              <a:rPr spc="-5" dirty="0"/>
              <a:t>t</a:t>
            </a:r>
            <a:r>
              <a:rPr spc="10" dirty="0"/>
              <a:t>i</a:t>
            </a:r>
            <a:r>
              <a:rPr spc="5" dirty="0"/>
              <a:t>o</a:t>
            </a:r>
            <a:r>
              <a:rPr dirty="0"/>
              <a:t>ns</a:t>
            </a:r>
            <a:r>
              <a:rPr spc="-75" dirty="0"/>
              <a:t> </a:t>
            </a:r>
            <a:r>
              <a:rPr spc="5" dirty="0"/>
              <a:t>o</a:t>
            </a:r>
            <a:r>
              <a:rPr dirty="0"/>
              <a:t>f	AI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133600"/>
            <a:ext cx="7620000" cy="3810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5213" y="1590879"/>
            <a:ext cx="5073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spcBef>
                <a:spcPts val="95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0" dirty="0">
                <a:latin typeface="Cambria"/>
                <a:cs typeface="Cambria"/>
              </a:rPr>
              <a:t>Object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Identification</a:t>
            </a:r>
            <a:r>
              <a:rPr sz="2000" b="1" spc="9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–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Self-driving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cars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31</a:t>
            </a:fld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990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20010" algn="l"/>
              </a:tabLst>
            </a:pPr>
            <a:r>
              <a:rPr spc="-30" dirty="0"/>
              <a:t>A</a:t>
            </a:r>
            <a:r>
              <a:rPr spc="-5" dirty="0"/>
              <a:t>ppl</a:t>
            </a:r>
            <a:r>
              <a:rPr spc="10" dirty="0"/>
              <a:t>i</a:t>
            </a:r>
            <a:r>
              <a:rPr dirty="0"/>
              <a:t>c</a:t>
            </a:r>
            <a:r>
              <a:rPr spc="10" dirty="0"/>
              <a:t>a</a:t>
            </a:r>
            <a:r>
              <a:rPr spc="-5" dirty="0"/>
              <a:t>t</a:t>
            </a:r>
            <a:r>
              <a:rPr spc="10" dirty="0"/>
              <a:t>i</a:t>
            </a:r>
            <a:r>
              <a:rPr spc="5" dirty="0"/>
              <a:t>o</a:t>
            </a:r>
            <a:r>
              <a:rPr dirty="0"/>
              <a:t>ns</a:t>
            </a:r>
            <a:r>
              <a:rPr spc="-75" dirty="0"/>
              <a:t> </a:t>
            </a:r>
            <a:r>
              <a:rPr spc="5" dirty="0"/>
              <a:t>o</a:t>
            </a:r>
            <a:r>
              <a:rPr dirty="0"/>
              <a:t>f	AI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5213" y="1659763"/>
            <a:ext cx="771842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3840" indent="-231775">
              <a:spcBef>
                <a:spcPts val="90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15" dirty="0">
                <a:latin typeface="Cambria"/>
                <a:cs typeface="Cambria"/>
              </a:rPr>
              <a:t>Space</a:t>
            </a:r>
            <a:r>
              <a:rPr sz="2000" b="1" spc="33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shuttle</a:t>
            </a:r>
            <a:r>
              <a:rPr sz="2000" b="1" spc="3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scheduling-</a:t>
            </a:r>
            <a:r>
              <a:rPr sz="2000" b="1" spc="3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Automated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planning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scheduling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243840"/>
            <a:r>
              <a:rPr sz="2000" spc="-5" dirty="0">
                <a:latin typeface="Cambria"/>
                <a:cs typeface="Cambria"/>
              </a:rPr>
              <a:t>space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shuttles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85212" y="3489148"/>
            <a:ext cx="7720330" cy="1455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indent="-231775">
              <a:spcBef>
                <a:spcPts val="95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b="1" spc="-5" dirty="0">
                <a:latin typeface="Cambria"/>
                <a:cs typeface="Cambria"/>
              </a:rPr>
              <a:t>Information</a:t>
            </a:r>
            <a:r>
              <a:rPr sz="2000" b="1" spc="7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retrieval</a:t>
            </a:r>
            <a:r>
              <a:rPr sz="2000" b="1" spc="6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-</a:t>
            </a:r>
            <a:r>
              <a:rPr sz="2000" spc="-15" dirty="0">
                <a:latin typeface="Cambria"/>
                <a:cs typeface="Cambria"/>
              </a:rPr>
              <a:t>Retrieve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documents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information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  <a:p>
            <a:pPr marL="243840" marR="8255">
              <a:lnSpc>
                <a:spcPct val="200100"/>
              </a:lnSpc>
            </a:pPr>
            <a:r>
              <a:rPr sz="2000" spc="-20" dirty="0">
                <a:latin typeface="Cambria"/>
                <a:cs typeface="Cambria"/>
              </a:rPr>
              <a:t>relevant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user’s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information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need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helps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complete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task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eg.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search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engine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990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20010" algn="l"/>
              </a:tabLst>
            </a:pPr>
            <a:r>
              <a:rPr spc="-30" dirty="0"/>
              <a:t>A</a:t>
            </a:r>
            <a:r>
              <a:rPr spc="-5" dirty="0"/>
              <a:t>ppl</a:t>
            </a:r>
            <a:r>
              <a:rPr spc="10" dirty="0"/>
              <a:t>i</a:t>
            </a:r>
            <a:r>
              <a:rPr dirty="0"/>
              <a:t>c</a:t>
            </a:r>
            <a:r>
              <a:rPr spc="10" dirty="0"/>
              <a:t>a</a:t>
            </a:r>
            <a:r>
              <a:rPr spc="-5" dirty="0"/>
              <a:t>t</a:t>
            </a:r>
            <a:r>
              <a:rPr spc="10" dirty="0"/>
              <a:t>i</a:t>
            </a:r>
            <a:r>
              <a:rPr spc="5" dirty="0"/>
              <a:t>o</a:t>
            </a:r>
            <a:r>
              <a:rPr dirty="0"/>
              <a:t>ns</a:t>
            </a:r>
            <a:r>
              <a:rPr spc="-75" dirty="0"/>
              <a:t> </a:t>
            </a:r>
            <a:r>
              <a:rPr spc="5" dirty="0"/>
              <a:t>o</a:t>
            </a:r>
            <a:r>
              <a:rPr dirty="0"/>
              <a:t>f	AI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644" y="1475308"/>
            <a:ext cx="7087234" cy="465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1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Google’s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AI-Powered</a:t>
            </a:r>
            <a:r>
              <a:rPr b="1" spc="-5" dirty="0">
                <a:latin typeface="Cambria"/>
                <a:cs typeface="Cambria"/>
              </a:rPr>
              <a:t> Predictions</a:t>
            </a:r>
            <a:endParaRPr>
              <a:latin typeface="Cambria"/>
              <a:cs typeface="Cambria"/>
            </a:endParaRPr>
          </a:p>
          <a:p>
            <a:pPr marL="12700" marR="5080" indent="914400" algn="just">
              <a:lnSpc>
                <a:spcPct val="150100"/>
              </a:lnSpc>
              <a:spcBef>
                <a:spcPts val="1755"/>
              </a:spcBef>
            </a:pPr>
            <a:r>
              <a:rPr dirty="0">
                <a:latin typeface="Cambria"/>
                <a:cs typeface="Cambria"/>
              </a:rPr>
              <a:t>Using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anonymized</a:t>
            </a:r>
            <a:r>
              <a:rPr spc="-5" dirty="0">
                <a:latin typeface="Cambria"/>
                <a:cs typeface="Cambria"/>
              </a:rPr>
              <a:t> location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data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from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smart</a:t>
            </a:r>
            <a:r>
              <a:rPr dirty="0">
                <a:latin typeface="Cambria"/>
                <a:cs typeface="Cambria"/>
              </a:rPr>
              <a:t> phones,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Google </a:t>
            </a:r>
            <a:r>
              <a:rPr spc="-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Maps </a:t>
            </a:r>
            <a:r>
              <a:rPr spc="-5" dirty="0">
                <a:latin typeface="Cambria"/>
                <a:cs typeface="Cambria"/>
              </a:rPr>
              <a:t>(Maps) </a:t>
            </a:r>
            <a:r>
              <a:rPr spc="-10" dirty="0">
                <a:latin typeface="Cambria"/>
                <a:cs typeface="Cambria"/>
              </a:rPr>
              <a:t>can analyze the speed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0" dirty="0">
                <a:latin typeface="Cambria"/>
                <a:cs typeface="Cambria"/>
              </a:rPr>
              <a:t>movement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0" dirty="0">
                <a:latin typeface="Cambria"/>
                <a:cs typeface="Cambria"/>
              </a:rPr>
              <a:t>traffic </a:t>
            </a:r>
            <a:r>
              <a:rPr dirty="0">
                <a:latin typeface="Cambria"/>
                <a:cs typeface="Cambria"/>
              </a:rPr>
              <a:t>at </a:t>
            </a:r>
            <a:r>
              <a:rPr spc="-5" dirty="0">
                <a:latin typeface="Cambria"/>
                <a:cs typeface="Cambria"/>
              </a:rPr>
              <a:t>any </a:t>
            </a:r>
            <a:r>
              <a:rPr spc="-20" dirty="0">
                <a:latin typeface="Cambria"/>
                <a:cs typeface="Cambria"/>
              </a:rPr>
              <a:t>given 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time.</a:t>
            </a:r>
            <a:r>
              <a:rPr dirty="0">
                <a:latin typeface="Cambria"/>
                <a:cs typeface="Cambria"/>
              </a:rPr>
              <a:t> And,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with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its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acquisition</a:t>
            </a:r>
            <a:r>
              <a:rPr dirty="0">
                <a:latin typeface="Cambria"/>
                <a:cs typeface="Cambria"/>
              </a:rPr>
              <a:t> of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crowdsourced</a:t>
            </a:r>
            <a:r>
              <a:rPr spc="-5" dirty="0">
                <a:latin typeface="Cambria"/>
                <a:cs typeface="Cambria"/>
              </a:rPr>
              <a:t> traffic</a:t>
            </a:r>
            <a:r>
              <a:rPr dirty="0">
                <a:latin typeface="Cambria"/>
                <a:cs typeface="Cambria"/>
              </a:rPr>
              <a:t> app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b="1" spc="-30" dirty="0">
                <a:latin typeface="Cambria"/>
                <a:cs typeface="Cambria"/>
              </a:rPr>
              <a:t>Waze</a:t>
            </a:r>
            <a:r>
              <a:rPr b="1" spc="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5" dirty="0">
                <a:latin typeface="Cambria"/>
                <a:cs typeface="Cambria"/>
              </a:rPr>
              <a:t> 2013, </a:t>
            </a:r>
            <a:r>
              <a:rPr spc="-5" dirty="0">
                <a:latin typeface="Cambria"/>
                <a:cs typeface="Cambria"/>
              </a:rPr>
              <a:t>Maps </a:t>
            </a:r>
            <a:r>
              <a:rPr spc="-10" dirty="0">
                <a:latin typeface="Cambria"/>
                <a:cs typeface="Cambria"/>
              </a:rPr>
              <a:t>can </a:t>
            </a:r>
            <a:r>
              <a:rPr spc="-15" dirty="0">
                <a:latin typeface="Cambria"/>
                <a:cs typeface="Cambria"/>
              </a:rPr>
              <a:t>more </a:t>
            </a:r>
            <a:r>
              <a:rPr spc="-10" dirty="0">
                <a:latin typeface="Cambria"/>
                <a:cs typeface="Cambria"/>
              </a:rPr>
              <a:t>easily incorporate </a:t>
            </a:r>
            <a:r>
              <a:rPr spc="-5" dirty="0">
                <a:latin typeface="Cambria"/>
                <a:cs typeface="Cambria"/>
              </a:rPr>
              <a:t>user-reported </a:t>
            </a:r>
            <a:r>
              <a:rPr spc="-10" dirty="0">
                <a:latin typeface="Cambria"/>
                <a:cs typeface="Cambria"/>
              </a:rPr>
              <a:t>traffic </a:t>
            </a:r>
            <a:r>
              <a:rPr spc="-5" dirty="0">
                <a:latin typeface="Cambria"/>
                <a:cs typeface="Cambria"/>
              </a:rPr>
              <a:t>incidents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like construction </a:t>
            </a:r>
            <a:r>
              <a:rPr spc="-5" dirty="0">
                <a:latin typeface="Cambria"/>
                <a:cs typeface="Cambria"/>
              </a:rPr>
              <a:t>and accidents. Access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5" dirty="0">
                <a:latin typeface="Cambria"/>
                <a:cs typeface="Cambria"/>
              </a:rPr>
              <a:t>vast </a:t>
            </a:r>
            <a:r>
              <a:rPr spc="-5" dirty="0">
                <a:latin typeface="Cambria"/>
                <a:cs typeface="Cambria"/>
              </a:rPr>
              <a:t>amounts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5" dirty="0">
                <a:latin typeface="Cambria"/>
                <a:cs typeface="Cambria"/>
              </a:rPr>
              <a:t>data </a:t>
            </a:r>
            <a:r>
              <a:rPr dirty="0">
                <a:latin typeface="Cambria"/>
                <a:cs typeface="Cambria"/>
              </a:rPr>
              <a:t>being </a:t>
            </a:r>
            <a:r>
              <a:rPr spc="-15" dirty="0">
                <a:latin typeface="Cambria"/>
                <a:cs typeface="Cambria"/>
              </a:rPr>
              <a:t>fed 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its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proprietary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algorithms</a:t>
            </a:r>
            <a:r>
              <a:rPr spc="-5" dirty="0">
                <a:latin typeface="Cambria"/>
                <a:cs typeface="Cambria"/>
              </a:rPr>
              <a:t> means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Maps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can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reduce</a:t>
            </a:r>
            <a:r>
              <a:rPr spc="-5" dirty="0">
                <a:latin typeface="Cambria"/>
                <a:cs typeface="Cambria"/>
              </a:rPr>
              <a:t> commutes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30" dirty="0">
                <a:latin typeface="Cambria"/>
                <a:cs typeface="Cambria"/>
              </a:rPr>
              <a:t>by 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suggesting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fastest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routes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5" dirty="0">
                <a:latin typeface="Cambria"/>
                <a:cs typeface="Cambria"/>
              </a:rPr>
              <a:t>from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work.</a:t>
            </a:r>
            <a:endParaRPr>
              <a:latin typeface="Cambria"/>
              <a:cs typeface="Cambria"/>
            </a:endParaRPr>
          </a:p>
          <a:p>
            <a:pPr marL="927100" algn="just">
              <a:spcBef>
                <a:spcPts val="1080"/>
              </a:spcBef>
            </a:pPr>
            <a:r>
              <a:rPr spc="-20" dirty="0">
                <a:latin typeface="Cambria"/>
                <a:cs typeface="Cambria"/>
              </a:rPr>
              <a:t>Waze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4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community-driven</a:t>
            </a:r>
            <a:r>
              <a:rPr spc="4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GPS</a:t>
            </a:r>
            <a:r>
              <a:rPr spc="4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and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navigational</a:t>
            </a:r>
            <a:r>
              <a:rPr spc="39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app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1085"/>
              </a:spcBef>
            </a:pPr>
            <a:r>
              <a:rPr spc="-5" dirty="0">
                <a:latin typeface="Cambria"/>
                <a:cs typeface="Cambria"/>
              </a:rPr>
              <a:t>guides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you</a:t>
            </a:r>
            <a:r>
              <a:rPr spc="-15" dirty="0">
                <a:latin typeface="Cambria"/>
                <a:cs typeface="Cambria"/>
              </a:rPr>
              <a:t> through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shortest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route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possible </a:t>
            </a:r>
            <a:r>
              <a:rPr spc="-10" dirty="0">
                <a:latin typeface="Cambria"/>
                <a:cs typeface="Cambria"/>
              </a:rPr>
              <a:t>while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driving.</a:t>
            </a:r>
            <a:endParaRPr>
              <a:latin typeface="Cambria"/>
              <a:cs typeface="Cambria"/>
            </a:endParaRPr>
          </a:p>
          <a:p>
            <a:pPr marL="469900">
              <a:spcBef>
                <a:spcPts val="1720"/>
              </a:spcBef>
            </a:pPr>
            <a:r>
              <a:rPr sz="1400" spc="-10" dirty="0">
                <a:latin typeface="Cambria"/>
                <a:cs typeface="Cambria"/>
              </a:rPr>
              <a:t>Source</a:t>
            </a:r>
            <a:r>
              <a:rPr sz="1400" spc="-5" dirty="0">
                <a:latin typeface="Cambria"/>
                <a:cs typeface="Cambria"/>
              </a:rPr>
              <a:t> :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u="sng" spc="-10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ambria"/>
                <a:cs typeface="Cambria"/>
                <a:hlinkClick r:id="rId2"/>
              </a:rPr>
              <a:t>https://emerj.com/ai-sector-overviews/everyday-examples-of-ai/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33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5" y="828879"/>
            <a:ext cx="5890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5" dirty="0"/>
              <a:t>transportation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40" y="737317"/>
            <a:ext cx="8456930" cy="1257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914400" algn="just">
              <a:lnSpc>
                <a:spcPct val="149500"/>
              </a:lnSpc>
              <a:spcBef>
                <a:spcPts val="115"/>
              </a:spcBef>
            </a:pPr>
            <a:r>
              <a:rPr b="1" spc="-30" dirty="0">
                <a:latin typeface="Cambria"/>
                <a:cs typeface="Cambria"/>
              </a:rPr>
              <a:t>Waze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helps riders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and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drivers </a:t>
            </a:r>
            <a:r>
              <a:rPr spc="-5" dirty="0">
                <a:latin typeface="Cambria"/>
                <a:cs typeface="Cambria"/>
              </a:rPr>
              <a:t>get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they’re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going—faster,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smoother, 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safer, </a:t>
            </a:r>
            <a:r>
              <a:rPr spc="-10" dirty="0">
                <a:latin typeface="Cambria"/>
                <a:cs typeface="Cambria"/>
              </a:rPr>
              <a:t>and </a:t>
            </a:r>
            <a:r>
              <a:rPr spc="-5" dirty="0">
                <a:latin typeface="Cambria"/>
                <a:cs typeface="Cambria"/>
              </a:rPr>
              <a:t>happier—while </a:t>
            </a:r>
            <a:r>
              <a:rPr spc="-10" dirty="0">
                <a:latin typeface="Cambria"/>
                <a:cs typeface="Cambria"/>
              </a:rPr>
              <a:t>working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5" dirty="0">
                <a:latin typeface="Cambria"/>
                <a:cs typeface="Cambria"/>
              </a:rPr>
              <a:t>beat traffic. </a:t>
            </a:r>
            <a:r>
              <a:rPr dirty="0">
                <a:latin typeface="Cambria"/>
                <a:cs typeface="Cambria"/>
              </a:rPr>
              <a:t>User </a:t>
            </a:r>
            <a:r>
              <a:rPr spc="-10" dirty="0">
                <a:latin typeface="Cambria"/>
                <a:cs typeface="Cambria"/>
              </a:rPr>
              <a:t>knows what </a:t>
            </a:r>
            <a:r>
              <a:rPr dirty="0">
                <a:latin typeface="Cambria"/>
                <a:cs typeface="Cambria"/>
              </a:rPr>
              <a:t>is </a:t>
            </a:r>
            <a:r>
              <a:rPr spc="-5" dirty="0">
                <a:latin typeface="Cambria"/>
                <a:cs typeface="Cambria"/>
              </a:rPr>
              <a:t>ahead with real-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time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help</a:t>
            </a:r>
            <a:r>
              <a:rPr spc="-10" dirty="0">
                <a:latin typeface="Cambria"/>
                <a:cs typeface="Cambria"/>
              </a:rPr>
              <a:t> from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other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drivers.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755141" y="142698"/>
            <a:ext cx="58921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sz="2800" b="1" dirty="0">
                <a:latin typeface="Cambria"/>
                <a:cs typeface="Cambria"/>
              </a:rPr>
              <a:t>Applications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of	</a:t>
            </a:r>
            <a:r>
              <a:rPr sz="2800" b="1" spc="5" dirty="0">
                <a:latin typeface="Cambria"/>
                <a:cs typeface="Cambria"/>
              </a:rPr>
              <a:t>AI</a:t>
            </a:r>
            <a:r>
              <a:rPr sz="2800" b="1" spc="-3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in</a:t>
            </a:r>
            <a:r>
              <a:rPr sz="2800" b="1" spc="-50" dirty="0">
                <a:latin typeface="Cambria"/>
                <a:cs typeface="Cambria"/>
              </a:rPr>
              <a:t> </a:t>
            </a:r>
            <a:r>
              <a:rPr sz="2800" b="1" spc="-5" dirty="0">
                <a:latin typeface="Cambria"/>
                <a:cs typeface="Cambria"/>
              </a:rPr>
              <a:t>transportation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645" y="1475309"/>
            <a:ext cx="7084059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2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Ridesharing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Apps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Like</a:t>
            </a:r>
            <a:r>
              <a:rPr b="1" spc="-5" dirty="0">
                <a:latin typeface="Cambria"/>
                <a:cs typeface="Cambria"/>
              </a:rPr>
              <a:t> Uber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and</a:t>
            </a:r>
            <a:r>
              <a:rPr b="1" spc="10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Lyft</a:t>
            </a:r>
            <a:endParaRPr>
              <a:latin typeface="Cambria"/>
              <a:cs typeface="Cambria"/>
            </a:endParaRPr>
          </a:p>
          <a:p>
            <a:pPr marL="12700" marR="5080" indent="914400" algn="just">
              <a:lnSpc>
                <a:spcPct val="150100"/>
              </a:lnSpc>
              <a:spcBef>
                <a:spcPts val="1755"/>
              </a:spcBef>
            </a:pPr>
            <a:r>
              <a:rPr dirty="0">
                <a:latin typeface="Cambria"/>
                <a:cs typeface="Cambria"/>
              </a:rPr>
              <a:t>Uber </a:t>
            </a:r>
            <a:r>
              <a:rPr spc="-5" dirty="0">
                <a:latin typeface="Cambria"/>
                <a:cs typeface="Cambria"/>
              </a:rPr>
              <a:t>uses </a:t>
            </a:r>
            <a:r>
              <a:rPr spc="-10" dirty="0">
                <a:latin typeface="Cambria"/>
                <a:cs typeface="Cambria"/>
              </a:rPr>
              <a:t>Machine </a:t>
            </a:r>
            <a:r>
              <a:rPr spc="-5" dirty="0">
                <a:latin typeface="Cambria"/>
                <a:cs typeface="Cambria"/>
              </a:rPr>
              <a:t>Learning </a:t>
            </a:r>
            <a:r>
              <a:rPr spc="-10" dirty="0">
                <a:latin typeface="Cambria"/>
                <a:cs typeface="Cambria"/>
              </a:rPr>
              <a:t>(sub-area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5" dirty="0">
                <a:latin typeface="Cambria"/>
                <a:cs typeface="Cambria"/>
              </a:rPr>
              <a:t>AI)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0" dirty="0">
                <a:latin typeface="Cambria"/>
                <a:cs typeface="Cambria"/>
              </a:rPr>
              <a:t>predict </a:t>
            </a:r>
            <a:r>
              <a:rPr spc="-5" dirty="0">
                <a:latin typeface="Cambria"/>
                <a:cs typeface="Cambria"/>
              </a:rPr>
              <a:t>rider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demand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ensure</a:t>
            </a:r>
            <a:r>
              <a:rPr spc="-5" dirty="0">
                <a:latin typeface="Cambria"/>
                <a:cs typeface="Cambria"/>
              </a:rPr>
              <a:t> that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“surge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pricing”(short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periods</a:t>
            </a:r>
            <a:r>
              <a:rPr dirty="0">
                <a:latin typeface="Cambria"/>
                <a:cs typeface="Cambria"/>
              </a:rPr>
              <a:t> of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sharp</a:t>
            </a:r>
            <a:r>
              <a:rPr spc="-5" dirty="0">
                <a:latin typeface="Cambria"/>
                <a:cs typeface="Cambria"/>
              </a:rPr>
              <a:t> price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increases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0" dirty="0">
                <a:latin typeface="Cambria"/>
                <a:cs typeface="Cambria"/>
              </a:rPr>
              <a:t>decrease </a:t>
            </a:r>
            <a:r>
              <a:rPr spc="-5" dirty="0">
                <a:latin typeface="Cambria"/>
                <a:cs typeface="Cambria"/>
              </a:rPr>
              <a:t>rider demand </a:t>
            </a:r>
            <a:r>
              <a:rPr spc="-10" dirty="0">
                <a:latin typeface="Cambria"/>
                <a:cs typeface="Cambria"/>
              </a:rPr>
              <a:t>and </a:t>
            </a:r>
            <a:r>
              <a:rPr spc="-15" dirty="0">
                <a:latin typeface="Cambria"/>
                <a:cs typeface="Cambria"/>
              </a:rPr>
              <a:t>increase driver supply) </a:t>
            </a:r>
            <a:r>
              <a:rPr spc="-5" dirty="0">
                <a:latin typeface="Cambria"/>
                <a:cs typeface="Cambria"/>
              </a:rPr>
              <a:t>will </a:t>
            </a:r>
            <a:r>
              <a:rPr dirty="0">
                <a:latin typeface="Cambria"/>
                <a:cs typeface="Cambria"/>
              </a:rPr>
              <a:t>no 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longer be </a:t>
            </a:r>
            <a:r>
              <a:rPr spc="-20" dirty="0">
                <a:latin typeface="Cambria"/>
                <a:cs typeface="Cambria"/>
              </a:rPr>
              <a:t>necessary. </a:t>
            </a:r>
            <a:r>
              <a:rPr dirty="0">
                <a:latin typeface="Cambria"/>
                <a:cs typeface="Cambria"/>
              </a:rPr>
              <a:t>Uber </a:t>
            </a:r>
            <a:r>
              <a:rPr spc="-10" dirty="0">
                <a:latin typeface="Cambria"/>
                <a:cs typeface="Cambria"/>
              </a:rPr>
              <a:t>uses </a:t>
            </a:r>
            <a:r>
              <a:rPr spc="-5" dirty="0">
                <a:latin typeface="Cambria"/>
                <a:cs typeface="Cambria"/>
              </a:rPr>
              <a:t>machine learning </a:t>
            </a:r>
            <a:r>
              <a:rPr spc="-10" dirty="0">
                <a:latin typeface="Cambria"/>
                <a:cs typeface="Cambria"/>
              </a:rPr>
              <a:t>for </a:t>
            </a:r>
            <a:r>
              <a:rPr spc="-40" dirty="0">
                <a:latin typeface="Cambria"/>
                <a:cs typeface="Cambria"/>
              </a:rPr>
              <a:t>ETAs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(Estimated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Time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5" dirty="0">
                <a:latin typeface="Cambria"/>
                <a:cs typeface="Cambria"/>
              </a:rPr>
              <a:t>Arrival) for </a:t>
            </a:r>
            <a:r>
              <a:rPr spc="-5" dirty="0">
                <a:latin typeface="Cambria"/>
                <a:cs typeface="Cambria"/>
              </a:rPr>
              <a:t>rides, estimated </a:t>
            </a:r>
            <a:r>
              <a:rPr dirty="0">
                <a:latin typeface="Cambria"/>
                <a:cs typeface="Cambria"/>
              </a:rPr>
              <a:t>meal </a:t>
            </a:r>
            <a:r>
              <a:rPr spc="-10" dirty="0">
                <a:latin typeface="Cambria"/>
                <a:cs typeface="Cambria"/>
              </a:rPr>
              <a:t>delivery </a:t>
            </a:r>
            <a:r>
              <a:rPr spc="-5" dirty="0">
                <a:latin typeface="Cambria"/>
                <a:cs typeface="Cambria"/>
              </a:rPr>
              <a:t>times </a:t>
            </a:r>
            <a:r>
              <a:rPr dirty="0">
                <a:latin typeface="Cambria"/>
                <a:cs typeface="Cambria"/>
              </a:rPr>
              <a:t>on </a:t>
            </a:r>
            <a:r>
              <a:rPr spc="-15" dirty="0">
                <a:latin typeface="Cambria"/>
                <a:cs typeface="Cambria"/>
              </a:rPr>
              <a:t>UberEATS, 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computing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optimal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pickup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locations,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well</a:t>
            </a:r>
            <a:r>
              <a:rPr dirty="0">
                <a:latin typeface="Cambria"/>
                <a:cs typeface="Cambria"/>
              </a:rPr>
              <a:t> as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for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fraud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detection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35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5" y="828879"/>
            <a:ext cx="5890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5" dirty="0"/>
              <a:t>transportation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152" y="1295401"/>
            <a:ext cx="3795649" cy="42767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7735" y="5820867"/>
            <a:ext cx="149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Uber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Heat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Map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36</a:t>
            </a:fld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7159" y="686816"/>
            <a:ext cx="58921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620010" algn="l"/>
              </a:tabLst>
            </a:pPr>
            <a:r>
              <a:rPr dirty="0"/>
              <a:t>Applications</a:t>
            </a:r>
            <a:r>
              <a:rPr spc="-70" dirty="0"/>
              <a:t> </a:t>
            </a:r>
            <a:r>
              <a:rPr spc="5" dirty="0"/>
              <a:t>of	</a:t>
            </a:r>
            <a:r>
              <a:rPr dirty="0"/>
              <a:t>AI</a:t>
            </a:r>
            <a:r>
              <a:rPr spc="-2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transportation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645" y="1475309"/>
            <a:ext cx="7084695" cy="258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3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Commercial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Flights </a:t>
            </a:r>
            <a:r>
              <a:rPr b="1" spc="-5" dirty="0">
                <a:latin typeface="Cambria"/>
                <a:cs typeface="Cambria"/>
              </a:rPr>
              <a:t>Use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an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AI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Autopilot</a:t>
            </a:r>
            <a:endParaRPr dirty="0">
              <a:latin typeface="Cambria"/>
              <a:cs typeface="Cambria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1755"/>
              </a:spcBef>
            </a:pPr>
            <a:r>
              <a:rPr dirty="0">
                <a:latin typeface="Cambria"/>
                <a:cs typeface="Cambria"/>
              </a:rPr>
              <a:t>AI </a:t>
            </a:r>
            <a:r>
              <a:rPr spc="-5" dirty="0">
                <a:latin typeface="Cambria"/>
                <a:cs typeface="Cambria"/>
              </a:rPr>
              <a:t>autopilots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5" dirty="0">
                <a:latin typeface="Cambria"/>
                <a:cs typeface="Cambria"/>
              </a:rPr>
              <a:t>commercial airlines </a:t>
            </a:r>
            <a:r>
              <a:rPr dirty="0">
                <a:latin typeface="Cambria"/>
                <a:cs typeface="Cambria"/>
              </a:rPr>
              <a:t>is a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surprisingly early </a:t>
            </a:r>
            <a:r>
              <a:rPr spc="-5" dirty="0">
                <a:latin typeface="Cambria"/>
                <a:cs typeface="Cambria"/>
              </a:rPr>
              <a:t>use </a:t>
            </a:r>
            <a:r>
              <a:rPr dirty="0">
                <a:latin typeface="Cambria"/>
                <a:cs typeface="Cambria"/>
              </a:rPr>
              <a:t> of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AI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technology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dates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far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back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1914.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New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spc="-45" dirty="0">
                <a:latin typeface="Cambria"/>
                <a:cs typeface="Cambria"/>
              </a:rPr>
              <a:t>York 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Times reports that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average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flight </a:t>
            </a:r>
            <a:r>
              <a:rPr dirty="0">
                <a:latin typeface="Cambria"/>
                <a:cs typeface="Cambria"/>
              </a:rPr>
              <a:t>of a </a:t>
            </a:r>
            <a:r>
              <a:rPr spc="-5" dirty="0">
                <a:latin typeface="Cambria"/>
                <a:cs typeface="Cambria"/>
              </a:rPr>
              <a:t>Boeing plane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involves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only </a:t>
            </a:r>
            <a:r>
              <a:rPr spc="-10" dirty="0">
                <a:latin typeface="Cambria"/>
                <a:cs typeface="Cambria"/>
              </a:rPr>
              <a:t> seven minutes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-10" dirty="0">
                <a:latin typeface="Cambria"/>
                <a:cs typeface="Cambria"/>
              </a:rPr>
              <a:t>human-steered </a:t>
            </a:r>
            <a:r>
              <a:rPr spc="-5" dirty="0">
                <a:latin typeface="Cambria"/>
                <a:cs typeface="Cambria"/>
              </a:rPr>
              <a:t>flight, </a:t>
            </a:r>
            <a:r>
              <a:rPr spc="-10" dirty="0">
                <a:latin typeface="Cambria"/>
                <a:cs typeface="Cambria"/>
              </a:rPr>
              <a:t>which </a:t>
            </a:r>
            <a:r>
              <a:rPr dirty="0">
                <a:latin typeface="Cambria"/>
                <a:cs typeface="Cambria"/>
              </a:rPr>
              <a:t>is </a:t>
            </a:r>
            <a:r>
              <a:rPr spc="-10" dirty="0">
                <a:latin typeface="Cambria"/>
                <a:cs typeface="Cambria"/>
              </a:rPr>
              <a:t>typically reserved </a:t>
            </a:r>
            <a:r>
              <a:rPr spc="-20" dirty="0">
                <a:latin typeface="Cambria"/>
                <a:cs typeface="Cambria"/>
              </a:rPr>
              <a:t>only 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for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takeoff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landing.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37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5" y="828879"/>
            <a:ext cx="5890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5" dirty="0"/>
              <a:t>transportation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4" y="1692635"/>
            <a:ext cx="7618730" cy="208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 algn="just">
              <a:lnSpc>
                <a:spcPct val="150100"/>
              </a:lnSpc>
              <a:spcBef>
                <a:spcPts val="95"/>
              </a:spcBef>
            </a:pPr>
            <a:r>
              <a:rPr spc="-5" dirty="0">
                <a:latin typeface="Cambria"/>
                <a:cs typeface="Cambria"/>
              </a:rPr>
              <a:t>In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5" dirty="0">
                <a:latin typeface="Cambria"/>
                <a:cs typeface="Cambria"/>
              </a:rPr>
              <a:t>future, </a:t>
            </a:r>
            <a:r>
              <a:rPr dirty="0">
                <a:latin typeface="Cambria"/>
                <a:cs typeface="Cambria"/>
              </a:rPr>
              <a:t>AI will </a:t>
            </a:r>
            <a:r>
              <a:rPr spc="-10" dirty="0">
                <a:latin typeface="Cambria"/>
                <a:cs typeface="Cambria"/>
              </a:rPr>
              <a:t>shorten </a:t>
            </a:r>
            <a:r>
              <a:rPr spc="-5" dirty="0">
                <a:latin typeface="Cambria"/>
                <a:cs typeface="Cambria"/>
              </a:rPr>
              <a:t>your </a:t>
            </a:r>
            <a:r>
              <a:rPr spc="-10" dirty="0">
                <a:latin typeface="Cambria"/>
                <a:cs typeface="Cambria"/>
              </a:rPr>
              <a:t>commute </a:t>
            </a:r>
            <a:r>
              <a:rPr spc="-15" dirty="0">
                <a:latin typeface="Cambria"/>
                <a:cs typeface="Cambria"/>
              </a:rPr>
              <a:t>even </a:t>
            </a:r>
            <a:r>
              <a:rPr spc="-5" dirty="0">
                <a:latin typeface="Cambria"/>
                <a:cs typeface="Cambria"/>
              </a:rPr>
              <a:t>further </a:t>
            </a:r>
            <a:r>
              <a:rPr dirty="0">
                <a:latin typeface="Cambria"/>
                <a:cs typeface="Cambria"/>
              </a:rPr>
              <a:t>via </a:t>
            </a:r>
            <a:r>
              <a:rPr spc="-5" dirty="0">
                <a:latin typeface="Cambria"/>
                <a:cs typeface="Cambria"/>
              </a:rPr>
              <a:t>self-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driving </a:t>
            </a:r>
            <a:r>
              <a:rPr dirty="0">
                <a:latin typeface="Cambria"/>
                <a:cs typeface="Cambria"/>
              </a:rPr>
              <a:t>cars </a:t>
            </a:r>
            <a:r>
              <a:rPr spc="-5" dirty="0">
                <a:latin typeface="Cambria"/>
                <a:cs typeface="Cambria"/>
              </a:rPr>
              <a:t>that </a:t>
            </a:r>
            <a:r>
              <a:rPr spc="-10" dirty="0">
                <a:latin typeface="Cambria"/>
                <a:cs typeface="Cambria"/>
              </a:rPr>
              <a:t>result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10" dirty="0">
                <a:latin typeface="Cambria"/>
                <a:cs typeface="Cambria"/>
              </a:rPr>
              <a:t>up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b="1" spc="-10" dirty="0">
                <a:latin typeface="Cambria"/>
                <a:cs typeface="Cambria"/>
              </a:rPr>
              <a:t>90% </a:t>
            </a:r>
            <a:r>
              <a:rPr b="1" spc="-20" dirty="0">
                <a:latin typeface="Cambria"/>
                <a:cs typeface="Cambria"/>
              </a:rPr>
              <a:t>fewer </a:t>
            </a:r>
            <a:r>
              <a:rPr b="1" spc="-10" dirty="0">
                <a:latin typeface="Cambria"/>
                <a:cs typeface="Cambria"/>
              </a:rPr>
              <a:t>accidents</a:t>
            </a:r>
            <a:r>
              <a:rPr spc="-10" dirty="0">
                <a:latin typeface="Cambria"/>
                <a:cs typeface="Cambria"/>
              </a:rPr>
              <a:t>, more </a:t>
            </a:r>
            <a:r>
              <a:rPr spc="-5" dirty="0">
                <a:latin typeface="Cambria"/>
                <a:cs typeface="Cambria"/>
              </a:rPr>
              <a:t>efficient ride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sharing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reduce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number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cars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road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3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up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75%,  </a:t>
            </a:r>
            <a:r>
              <a:rPr spc="-5" dirty="0">
                <a:latin typeface="Cambria"/>
                <a:cs typeface="Cambria"/>
              </a:rPr>
              <a:t>and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smart traffic </a:t>
            </a:r>
            <a:r>
              <a:rPr spc="-10" dirty="0">
                <a:latin typeface="Cambria"/>
                <a:cs typeface="Cambria"/>
              </a:rPr>
              <a:t>lights </a:t>
            </a:r>
            <a:r>
              <a:rPr spc="-5" dirty="0">
                <a:latin typeface="Cambria"/>
                <a:cs typeface="Cambria"/>
              </a:rPr>
              <a:t>that reduce </a:t>
            </a:r>
            <a:r>
              <a:rPr spc="-10" dirty="0">
                <a:latin typeface="Cambria"/>
                <a:cs typeface="Cambria"/>
              </a:rPr>
              <a:t>wait </a:t>
            </a:r>
            <a:r>
              <a:rPr spc="-5" dirty="0">
                <a:latin typeface="Cambria"/>
                <a:cs typeface="Cambria"/>
              </a:rPr>
              <a:t>times </a:t>
            </a:r>
            <a:r>
              <a:rPr spc="-15" dirty="0">
                <a:latin typeface="Cambria"/>
                <a:cs typeface="Cambria"/>
              </a:rPr>
              <a:t>by </a:t>
            </a:r>
            <a:r>
              <a:rPr spc="-5" dirty="0">
                <a:latin typeface="Cambria"/>
                <a:cs typeface="Cambria"/>
              </a:rPr>
              <a:t>40% </a:t>
            </a:r>
            <a:r>
              <a:rPr spc="-10" dirty="0">
                <a:latin typeface="Cambria"/>
                <a:cs typeface="Cambria"/>
              </a:rPr>
              <a:t>and </a:t>
            </a:r>
            <a:r>
              <a:rPr spc="-15" dirty="0">
                <a:latin typeface="Cambria"/>
                <a:cs typeface="Cambria"/>
              </a:rPr>
              <a:t>overall travel </a:t>
            </a:r>
            <a:r>
              <a:rPr spc="-5" dirty="0">
                <a:latin typeface="Cambria"/>
                <a:cs typeface="Cambria"/>
              </a:rPr>
              <a:t>time </a:t>
            </a:r>
            <a:r>
              <a:rPr spc="-30" dirty="0">
                <a:latin typeface="Cambria"/>
                <a:cs typeface="Cambria"/>
              </a:rPr>
              <a:t>by 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26%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pilot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study.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38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5" y="828879"/>
            <a:ext cx="58908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5" dirty="0"/>
              <a:t>transportation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4" y="1423370"/>
            <a:ext cx="7621270" cy="4142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98120" indent="-186055">
              <a:spcBef>
                <a:spcPts val="1180"/>
              </a:spcBef>
              <a:buAutoNum type="arabicPlain"/>
              <a:tabLst>
                <a:tab pos="198755" algn="l"/>
              </a:tabLst>
            </a:pPr>
            <a:r>
              <a:rPr b="1" dirty="0">
                <a:latin typeface="Cambria"/>
                <a:cs typeface="Cambria"/>
              </a:rPr>
              <a:t>: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Spam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Filters</a:t>
            </a:r>
            <a:endParaRPr>
              <a:latin typeface="Cambria"/>
              <a:cs typeface="Cambria"/>
            </a:endParaRPr>
          </a:p>
          <a:p>
            <a:pPr marL="12700" marR="5715" indent="914400">
              <a:lnSpc>
                <a:spcPts val="3240"/>
              </a:lnSpc>
              <a:spcBef>
                <a:spcPts val="290"/>
              </a:spcBef>
            </a:pPr>
            <a:r>
              <a:rPr dirty="0">
                <a:latin typeface="Cambria"/>
                <a:cs typeface="Cambria"/>
              </a:rPr>
              <a:t>Spam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filters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must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continuously</a:t>
            </a:r>
            <a:r>
              <a:rPr spc="1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learn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from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variety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signals,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such </a:t>
            </a:r>
            <a:r>
              <a:rPr spc="-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6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words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message,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message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metadata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(where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it’s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sent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from,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who</a:t>
            </a:r>
            <a:endParaRPr>
              <a:latin typeface="Cambria"/>
              <a:cs typeface="Cambria"/>
            </a:endParaRPr>
          </a:p>
          <a:p>
            <a:pPr marL="12700" marR="5715">
              <a:lnSpc>
                <a:spcPts val="3240"/>
              </a:lnSpc>
              <a:spcBef>
                <a:spcPts val="5"/>
              </a:spcBef>
            </a:pPr>
            <a:r>
              <a:rPr spc="-5" dirty="0">
                <a:latin typeface="Cambria"/>
                <a:cs typeface="Cambria"/>
              </a:rPr>
              <a:t>sent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it,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etc.).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Through</a:t>
            </a:r>
            <a:r>
              <a:rPr b="1" spc="1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the</a:t>
            </a:r>
            <a:r>
              <a:rPr b="1" spc="9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use</a:t>
            </a:r>
            <a:r>
              <a:rPr b="1" spc="9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9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machine</a:t>
            </a:r>
            <a:r>
              <a:rPr b="1" spc="12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learning</a:t>
            </a:r>
            <a:r>
              <a:rPr b="1" spc="12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algorithms,</a:t>
            </a:r>
            <a:r>
              <a:rPr b="1" spc="114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Gmail </a:t>
            </a:r>
            <a:r>
              <a:rPr b="1" spc="-38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successfully</a:t>
            </a:r>
            <a:r>
              <a:rPr b="1" spc="1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filters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99.9%</a:t>
            </a:r>
            <a:r>
              <a:rPr b="1" spc="3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 </a:t>
            </a:r>
            <a:r>
              <a:rPr b="1" spc="-10" dirty="0">
                <a:latin typeface="Cambria"/>
                <a:cs typeface="Cambria"/>
              </a:rPr>
              <a:t>spam</a:t>
            </a:r>
            <a:endParaRPr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L="198120" indent="-186055" algn="just">
              <a:spcBef>
                <a:spcPts val="1570"/>
              </a:spcBef>
              <a:buAutoNum type="arabicPlain" startAt="2"/>
              <a:tabLst>
                <a:tab pos="198755" algn="l"/>
              </a:tabLst>
            </a:pPr>
            <a:r>
              <a:rPr b="1" dirty="0">
                <a:latin typeface="Cambria"/>
                <a:cs typeface="Cambria"/>
              </a:rPr>
              <a:t>: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Smart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Email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Categorization</a:t>
            </a:r>
            <a:endParaRPr>
              <a:latin typeface="Cambria"/>
              <a:cs typeface="Cambria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5"/>
              </a:spcBef>
            </a:pPr>
            <a:r>
              <a:rPr spc="-5" dirty="0">
                <a:latin typeface="Cambria"/>
                <a:cs typeface="Cambria"/>
              </a:rPr>
              <a:t>Gmail uses Smart </a:t>
            </a:r>
            <a:r>
              <a:rPr dirty="0">
                <a:latin typeface="Cambria"/>
                <a:cs typeface="Cambria"/>
              </a:rPr>
              <a:t>Email </a:t>
            </a:r>
            <a:r>
              <a:rPr spc="-5" dirty="0">
                <a:latin typeface="Cambria"/>
                <a:cs typeface="Cambria"/>
              </a:rPr>
              <a:t>Categorization approach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0" dirty="0">
                <a:latin typeface="Cambria"/>
                <a:cs typeface="Cambria"/>
              </a:rPr>
              <a:t>categorize </a:t>
            </a:r>
            <a:r>
              <a:rPr spc="-5" dirty="0">
                <a:latin typeface="Cambria"/>
                <a:cs typeface="Cambria"/>
              </a:rPr>
              <a:t>your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emails </a:t>
            </a:r>
            <a:r>
              <a:rPr spc="-10" dirty="0">
                <a:latin typeface="Cambria"/>
                <a:cs typeface="Cambria"/>
              </a:rPr>
              <a:t>into </a:t>
            </a:r>
            <a:r>
              <a:rPr spc="-20" dirty="0">
                <a:latin typeface="Cambria"/>
                <a:cs typeface="Cambria"/>
              </a:rPr>
              <a:t>primary, </a:t>
            </a:r>
            <a:r>
              <a:rPr spc="-5" dirty="0">
                <a:latin typeface="Cambria"/>
                <a:cs typeface="Cambria"/>
              </a:rPr>
              <a:t>social,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5" dirty="0">
                <a:latin typeface="Cambria"/>
                <a:cs typeface="Cambria"/>
              </a:rPr>
              <a:t>promotion </a:t>
            </a:r>
            <a:r>
              <a:rPr spc="-10" dirty="0">
                <a:latin typeface="Cambria"/>
                <a:cs typeface="Cambria"/>
              </a:rPr>
              <a:t>inboxes, </a:t>
            </a:r>
            <a:r>
              <a:rPr dirty="0">
                <a:latin typeface="Cambria"/>
                <a:cs typeface="Cambria"/>
              </a:rPr>
              <a:t>as </a:t>
            </a:r>
            <a:r>
              <a:rPr spc="-10" dirty="0">
                <a:latin typeface="Cambria"/>
                <a:cs typeface="Cambria"/>
              </a:rPr>
              <a:t>well </a:t>
            </a:r>
            <a:r>
              <a:rPr dirty="0">
                <a:latin typeface="Cambria"/>
                <a:cs typeface="Cambria"/>
              </a:rPr>
              <a:t>as </a:t>
            </a:r>
            <a:r>
              <a:rPr spc="-5" dirty="0">
                <a:latin typeface="Cambria"/>
                <a:cs typeface="Cambria"/>
              </a:rPr>
              <a:t>labeling emails </a:t>
            </a:r>
            <a:r>
              <a:rPr dirty="0">
                <a:latin typeface="Cambria"/>
                <a:cs typeface="Cambria"/>
              </a:rPr>
              <a:t> as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important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39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4" y="828879"/>
            <a:ext cx="43294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/>
              <a:t>Applications</a:t>
            </a:r>
            <a:r>
              <a:rPr spc="-9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5" dirty="0"/>
              <a:t>AI</a:t>
            </a:r>
            <a:r>
              <a:rPr spc="-3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Email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5" y="1552701"/>
            <a:ext cx="7770495" cy="33420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10" dirty="0">
                <a:latin typeface="Cambria"/>
                <a:cs typeface="Cambria"/>
              </a:rPr>
              <a:t>Definitions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of</a:t>
            </a:r>
            <a:r>
              <a:rPr sz="2000" b="1" spc="40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AI: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"/>
              </a:spcBef>
            </a:pPr>
            <a:endParaRPr>
              <a:latin typeface="Cambria"/>
              <a:cs typeface="Cambria"/>
            </a:endParaRPr>
          </a:p>
          <a:p>
            <a:pPr marL="363220" marR="8255" indent="-231775" algn="just">
              <a:lnSpc>
                <a:spcPct val="150100"/>
              </a:lnSpc>
              <a:buFont typeface="Arial MT"/>
              <a:buChar char="•"/>
              <a:tabLst>
                <a:tab pos="363220" algn="l"/>
              </a:tabLst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theory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development of computer </a:t>
            </a:r>
            <a:r>
              <a:rPr sz="2000" spc="-15" dirty="0">
                <a:latin typeface="Cambria"/>
                <a:cs typeface="Cambria"/>
              </a:rPr>
              <a:t>systems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perform tasks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normally</a:t>
            </a:r>
            <a:r>
              <a:rPr sz="2000" spc="-10" dirty="0">
                <a:latin typeface="Cambria"/>
                <a:cs typeface="Cambria"/>
              </a:rPr>
              <a:t> requiring </a:t>
            </a:r>
            <a:r>
              <a:rPr sz="2000" spc="-5" dirty="0">
                <a:latin typeface="Cambria"/>
                <a:cs typeface="Cambria"/>
              </a:rPr>
              <a:t>human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intelligence,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dirty="0">
                <a:latin typeface="Cambria"/>
                <a:cs typeface="Cambria"/>
              </a:rPr>
              <a:t> as </a:t>
            </a:r>
            <a:r>
              <a:rPr sz="2000" spc="-5" dirty="0">
                <a:latin typeface="Cambria"/>
                <a:cs typeface="Cambria"/>
              </a:rPr>
              <a:t>visual </a:t>
            </a:r>
            <a:r>
              <a:rPr sz="2000" spc="-10" dirty="0">
                <a:latin typeface="Cambria"/>
                <a:cs typeface="Cambria"/>
              </a:rPr>
              <a:t>perception,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speech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recognition,</a:t>
            </a:r>
            <a:r>
              <a:rPr sz="2000" spc="-5" dirty="0">
                <a:latin typeface="Cambria"/>
                <a:cs typeface="Cambria"/>
              </a:rPr>
              <a:t> decision-making,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translation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between </a:t>
            </a:r>
            <a:r>
              <a:rPr sz="2000" spc="-5" dirty="0">
                <a:latin typeface="Cambria"/>
                <a:cs typeface="Cambria"/>
              </a:rPr>
              <a:t> languages.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(English</a:t>
            </a:r>
            <a:r>
              <a:rPr sz="2000" i="1" spc="6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Oxford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Living</a:t>
            </a:r>
            <a:r>
              <a:rPr sz="2000" i="1" spc="8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Dictionary)</a:t>
            </a:r>
            <a:endParaRPr sz="2000">
              <a:latin typeface="Cambria"/>
              <a:cs typeface="Cambria"/>
            </a:endParaRPr>
          </a:p>
          <a:p>
            <a:pPr marL="363220" marR="5080" indent="-231775" algn="just">
              <a:lnSpc>
                <a:spcPts val="3600"/>
              </a:lnSpc>
              <a:spcBef>
                <a:spcPts val="120"/>
              </a:spcBef>
              <a:buFont typeface="Arial MT"/>
              <a:buChar char="•"/>
              <a:tabLst>
                <a:tab pos="363220" algn="l"/>
              </a:tabLst>
            </a:pP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branch</a:t>
            </a:r>
            <a:r>
              <a:rPr sz="2000" spc="-10" dirty="0">
                <a:latin typeface="Cambria"/>
                <a:cs typeface="Cambria"/>
              </a:rPr>
              <a:t> 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computer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science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dealing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simulation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behavior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computers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(Merriam-Webster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Dictionary)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7557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Introduction</a:t>
            </a:r>
            <a:r>
              <a:rPr spc="-65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dirty="0"/>
              <a:t>Artificial</a:t>
            </a:r>
            <a:r>
              <a:rPr spc="-55" dirty="0"/>
              <a:t> </a:t>
            </a:r>
            <a:r>
              <a:rPr spc="-5" dirty="0"/>
              <a:t>Intelligence</a:t>
            </a:r>
            <a:r>
              <a:rPr spc="-80" dirty="0"/>
              <a:t> </a:t>
            </a:r>
            <a:r>
              <a:rPr spc="-5" dirty="0"/>
              <a:t>(AI)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5" y="1740998"/>
            <a:ext cx="7619365" cy="33191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b="1" dirty="0">
                <a:latin typeface="Cambria"/>
                <a:cs typeface="Cambria"/>
              </a:rPr>
              <a:t>1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Plagiarism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Checkers</a:t>
            </a:r>
            <a:endParaRPr>
              <a:latin typeface="Cambria"/>
              <a:cs typeface="Cambria"/>
            </a:endParaRPr>
          </a:p>
          <a:p>
            <a:pPr marL="12700" marR="7620" indent="966469" algn="just">
              <a:lnSpc>
                <a:spcPts val="3240"/>
              </a:lnSpc>
              <a:spcBef>
                <a:spcPts val="290"/>
              </a:spcBef>
            </a:pPr>
            <a:r>
              <a:rPr spc="-15" dirty="0">
                <a:latin typeface="Cambria"/>
                <a:cs typeface="Cambria"/>
              </a:rPr>
              <a:t>Many </a:t>
            </a:r>
            <a:r>
              <a:rPr spc="-10" dirty="0">
                <a:latin typeface="Cambria"/>
                <a:cs typeface="Cambria"/>
              </a:rPr>
              <a:t>researchers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10" dirty="0">
                <a:latin typeface="Cambria"/>
                <a:cs typeface="Cambria"/>
              </a:rPr>
              <a:t>college </a:t>
            </a:r>
            <a:r>
              <a:rPr spc="-5" dirty="0">
                <a:latin typeface="Cambria"/>
                <a:cs typeface="Cambria"/>
              </a:rPr>
              <a:t>students use </a:t>
            </a:r>
            <a:r>
              <a:rPr spc="-10" dirty="0">
                <a:latin typeface="Cambria"/>
                <a:cs typeface="Cambria"/>
              </a:rPr>
              <a:t>Turnitin, </a:t>
            </a:r>
            <a:r>
              <a:rPr dirty="0">
                <a:latin typeface="Cambria"/>
                <a:cs typeface="Cambria"/>
              </a:rPr>
              <a:t>a </a:t>
            </a:r>
            <a:r>
              <a:rPr spc="-5" dirty="0">
                <a:latin typeface="Cambria"/>
                <a:cs typeface="Cambria"/>
              </a:rPr>
              <a:t>popular </a:t>
            </a:r>
            <a:r>
              <a:rPr spc="-10" dirty="0">
                <a:latin typeface="Cambria"/>
                <a:cs typeface="Cambria"/>
              </a:rPr>
              <a:t>tool </a:t>
            </a:r>
            <a:r>
              <a:rPr spc="-5" dirty="0">
                <a:latin typeface="Cambria"/>
                <a:cs typeface="Cambria"/>
              </a:rPr>
              <a:t> used </a:t>
            </a:r>
            <a:r>
              <a:rPr spc="-15" dirty="0">
                <a:latin typeface="Cambria"/>
                <a:cs typeface="Cambria"/>
              </a:rPr>
              <a:t>by </a:t>
            </a:r>
            <a:r>
              <a:rPr spc="-5" dirty="0">
                <a:latin typeface="Cambria"/>
                <a:cs typeface="Cambria"/>
              </a:rPr>
              <a:t>instructors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10" dirty="0">
                <a:latin typeface="Cambria"/>
                <a:cs typeface="Cambria"/>
              </a:rPr>
              <a:t>analyze </a:t>
            </a:r>
            <a:r>
              <a:rPr spc="-5" dirty="0">
                <a:latin typeface="Cambria"/>
                <a:cs typeface="Cambria"/>
              </a:rPr>
              <a:t>students’ writing </a:t>
            </a:r>
            <a:r>
              <a:rPr spc="-15" dirty="0">
                <a:latin typeface="Cambria"/>
                <a:cs typeface="Cambria"/>
              </a:rPr>
              <a:t>for </a:t>
            </a:r>
            <a:r>
              <a:rPr spc="-10" dirty="0">
                <a:latin typeface="Cambria"/>
                <a:cs typeface="Cambria"/>
              </a:rPr>
              <a:t>plagiarism. </a:t>
            </a:r>
            <a:r>
              <a:rPr spc="-20" dirty="0">
                <a:latin typeface="Cambria"/>
                <a:cs typeface="Cambria"/>
              </a:rPr>
              <a:t>Historically, 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plagiarism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detection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for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regular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text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(essays,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books,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etc.)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relies</a:t>
            </a:r>
            <a:r>
              <a:rPr spc="1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having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endParaRPr>
              <a:latin typeface="Cambria"/>
              <a:cs typeface="Cambria"/>
            </a:endParaRPr>
          </a:p>
          <a:p>
            <a:pPr marL="12700" algn="just">
              <a:spcBef>
                <a:spcPts val="795"/>
              </a:spcBef>
            </a:pPr>
            <a:r>
              <a:rPr spc="-15" dirty="0">
                <a:latin typeface="Cambria"/>
                <a:cs typeface="Cambria"/>
              </a:rPr>
              <a:t>massive</a:t>
            </a:r>
            <a:r>
              <a:rPr spc="5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database</a:t>
            </a:r>
            <a:r>
              <a:rPr spc="5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52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reference</a:t>
            </a:r>
            <a:r>
              <a:rPr spc="5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materials</a:t>
            </a:r>
            <a:r>
              <a:rPr spc="5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5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compare</a:t>
            </a:r>
            <a:r>
              <a:rPr spc="5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5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5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student</a:t>
            </a:r>
            <a:r>
              <a:rPr spc="54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text;</a:t>
            </a:r>
            <a:endParaRPr>
              <a:latin typeface="Cambria"/>
              <a:cs typeface="Cambria"/>
            </a:endParaRPr>
          </a:p>
          <a:p>
            <a:pPr marL="12700" marR="5080" algn="just">
              <a:lnSpc>
                <a:spcPct val="150100"/>
              </a:lnSpc>
            </a:pPr>
            <a:r>
              <a:rPr spc="-35" dirty="0">
                <a:latin typeface="Cambria"/>
                <a:cs typeface="Cambria"/>
              </a:rPr>
              <a:t>however, </a:t>
            </a:r>
            <a:r>
              <a:rPr b="1" spc="-5" dirty="0">
                <a:latin typeface="Cambria"/>
                <a:cs typeface="Cambria"/>
              </a:rPr>
              <a:t>Machine Learning can </a:t>
            </a:r>
            <a:r>
              <a:rPr b="1" dirty="0">
                <a:latin typeface="Cambria"/>
                <a:cs typeface="Cambria"/>
              </a:rPr>
              <a:t>help </a:t>
            </a:r>
            <a:r>
              <a:rPr b="1" spc="-5" dirty="0">
                <a:latin typeface="Cambria"/>
                <a:cs typeface="Cambria"/>
              </a:rPr>
              <a:t>detect the plagiarizing </a:t>
            </a:r>
            <a:r>
              <a:rPr b="1" dirty="0">
                <a:latin typeface="Cambria"/>
                <a:cs typeface="Cambria"/>
              </a:rPr>
              <a:t>of </a:t>
            </a:r>
            <a:r>
              <a:rPr b="1" spc="-5" dirty="0">
                <a:latin typeface="Cambria"/>
                <a:cs typeface="Cambria"/>
              </a:rPr>
              <a:t>sources 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that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are</a:t>
            </a:r>
            <a:r>
              <a:rPr b="1" spc="-5" dirty="0">
                <a:latin typeface="Cambria"/>
                <a:cs typeface="Cambria"/>
              </a:rPr>
              <a:t> not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located</a:t>
            </a:r>
            <a:r>
              <a:rPr b="1" spc="-5" dirty="0">
                <a:latin typeface="Cambria"/>
                <a:cs typeface="Cambria"/>
              </a:rPr>
              <a:t> within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the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database,</a:t>
            </a:r>
            <a:r>
              <a:rPr b="1" spc="-5" dirty="0">
                <a:latin typeface="Cambria"/>
                <a:cs typeface="Cambria"/>
              </a:rPr>
              <a:t> such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as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sources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spc="5" dirty="0">
                <a:latin typeface="Cambria"/>
                <a:cs typeface="Cambria"/>
              </a:rPr>
              <a:t>in</a:t>
            </a:r>
            <a:r>
              <a:rPr b="1" spc="1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foreign </a:t>
            </a:r>
            <a:r>
              <a:rPr b="1" spc="-5" dirty="0">
                <a:latin typeface="Cambria"/>
                <a:cs typeface="Cambria"/>
              </a:rPr>
              <a:t> languages</a:t>
            </a:r>
            <a:r>
              <a:rPr b="1" dirty="0">
                <a:latin typeface="Cambria"/>
                <a:cs typeface="Cambria"/>
              </a:rPr>
              <a:t> or</a:t>
            </a:r>
            <a:r>
              <a:rPr b="1" spc="-5" dirty="0">
                <a:latin typeface="Cambria"/>
                <a:cs typeface="Cambria"/>
              </a:rPr>
              <a:t> older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sources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that</a:t>
            </a:r>
            <a:r>
              <a:rPr b="1" spc="25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have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not</a:t>
            </a:r>
            <a:r>
              <a:rPr b="1" spc="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been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digitized</a:t>
            </a:r>
            <a:r>
              <a:rPr dirty="0">
                <a:latin typeface="Cambria"/>
                <a:cs typeface="Cambria"/>
              </a:rPr>
              <a:t>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40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4" y="828879"/>
            <a:ext cx="74688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" dirty="0"/>
              <a:t>Grading</a:t>
            </a:r>
            <a:r>
              <a:rPr spc="-9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Assessment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5" y="1768347"/>
            <a:ext cx="7618095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b="1" dirty="0">
                <a:latin typeface="Cambria"/>
                <a:cs typeface="Cambria"/>
              </a:rPr>
              <a:t>2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Robo-readers</a:t>
            </a:r>
            <a:endParaRPr>
              <a:latin typeface="Cambria"/>
              <a:cs typeface="Cambria"/>
            </a:endParaRPr>
          </a:p>
          <a:p>
            <a:pPr marL="12700" marR="5080" indent="914400" algn="just">
              <a:lnSpc>
                <a:spcPct val="150100"/>
              </a:lnSpc>
            </a:pPr>
            <a:r>
              <a:rPr spc="-10" dirty="0">
                <a:latin typeface="Cambria"/>
                <a:cs typeface="Cambria"/>
              </a:rPr>
              <a:t>Essay</a:t>
            </a:r>
            <a:r>
              <a:rPr spc="-5" dirty="0">
                <a:latin typeface="Cambria"/>
                <a:cs typeface="Cambria"/>
              </a:rPr>
              <a:t> grading</a:t>
            </a:r>
            <a:r>
              <a:rPr dirty="0">
                <a:latin typeface="Cambria"/>
                <a:cs typeface="Cambria"/>
              </a:rPr>
              <a:t> 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very</a:t>
            </a:r>
            <a:r>
              <a:rPr spc="-5" dirty="0">
                <a:latin typeface="Cambria"/>
                <a:cs typeface="Cambria"/>
              </a:rPr>
              <a:t> labor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intensive,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spc="-5" dirty="0">
                <a:latin typeface="Cambria"/>
                <a:cs typeface="Cambria"/>
              </a:rPr>
              <a:t> has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encouraged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researchers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5" dirty="0">
                <a:latin typeface="Cambria"/>
                <a:cs typeface="Cambria"/>
              </a:rPr>
              <a:t>companies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5" dirty="0">
                <a:latin typeface="Cambria"/>
                <a:cs typeface="Cambria"/>
              </a:rPr>
              <a:t>build </a:t>
            </a:r>
            <a:r>
              <a:rPr spc="-10" dirty="0">
                <a:latin typeface="Cambria"/>
                <a:cs typeface="Cambria"/>
              </a:rPr>
              <a:t>essay-grading </a:t>
            </a:r>
            <a:r>
              <a:rPr spc="-5" dirty="0">
                <a:latin typeface="Cambria"/>
                <a:cs typeface="Cambria"/>
              </a:rPr>
              <a:t>AIs. </a:t>
            </a:r>
            <a:r>
              <a:rPr spc="-10" dirty="0">
                <a:latin typeface="Cambria"/>
                <a:cs typeface="Cambria"/>
              </a:rPr>
              <a:t>The Graduate </a:t>
            </a:r>
            <a:r>
              <a:rPr spc="-15" dirty="0">
                <a:latin typeface="Cambria"/>
                <a:cs typeface="Cambria"/>
              </a:rPr>
              <a:t>Record </a:t>
            </a:r>
            <a:r>
              <a:rPr spc="-10" dirty="0">
                <a:latin typeface="Cambria"/>
                <a:cs typeface="Cambria"/>
              </a:rPr>
              <a:t> Exam </a:t>
            </a:r>
            <a:r>
              <a:rPr dirty="0">
                <a:latin typeface="Cambria"/>
                <a:cs typeface="Cambria"/>
              </a:rPr>
              <a:t>(GRE),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dirty="0">
                <a:latin typeface="Cambria"/>
                <a:cs typeface="Cambria"/>
              </a:rPr>
              <a:t>primary </a:t>
            </a:r>
            <a:r>
              <a:rPr spc="-10" dirty="0">
                <a:latin typeface="Cambria"/>
                <a:cs typeface="Cambria"/>
              </a:rPr>
              <a:t>test </a:t>
            </a:r>
            <a:r>
              <a:rPr spc="-5" dirty="0">
                <a:latin typeface="Cambria"/>
                <a:cs typeface="Cambria"/>
              </a:rPr>
              <a:t>used </a:t>
            </a:r>
            <a:r>
              <a:rPr spc="-10" dirty="0">
                <a:latin typeface="Cambria"/>
                <a:cs typeface="Cambria"/>
              </a:rPr>
              <a:t>for graduate </a:t>
            </a:r>
            <a:r>
              <a:rPr spc="-5" dirty="0">
                <a:latin typeface="Cambria"/>
                <a:cs typeface="Cambria"/>
              </a:rPr>
              <a:t>school, </a:t>
            </a:r>
            <a:r>
              <a:rPr spc="-10" dirty="0">
                <a:latin typeface="Cambria"/>
                <a:cs typeface="Cambria"/>
              </a:rPr>
              <a:t>grades essays </a:t>
            </a:r>
            <a:r>
              <a:rPr spc="-5" dirty="0">
                <a:latin typeface="Cambria"/>
                <a:cs typeface="Cambria"/>
              </a:rPr>
              <a:t>using </a:t>
            </a:r>
            <a:r>
              <a:rPr dirty="0">
                <a:latin typeface="Cambria"/>
                <a:cs typeface="Cambria"/>
              </a:rPr>
              <a:t> one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human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reader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robo-reader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called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e-Rater.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41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4" y="828879"/>
            <a:ext cx="74688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" dirty="0"/>
              <a:t>Grading</a:t>
            </a:r>
            <a:r>
              <a:rPr spc="-9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Assessment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5" y="1768347"/>
            <a:ext cx="7618095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spcBef>
                <a:spcPts val="1180"/>
              </a:spcBef>
            </a:pPr>
            <a:r>
              <a:rPr b="1" dirty="0">
                <a:latin typeface="Cambria"/>
                <a:cs typeface="Cambria"/>
              </a:rPr>
              <a:t>2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Robo-readers</a:t>
            </a:r>
            <a:endParaRPr>
              <a:latin typeface="Cambria"/>
              <a:cs typeface="Cambria"/>
            </a:endParaRPr>
          </a:p>
          <a:p>
            <a:pPr marL="12700" marR="5080" indent="914400" algn="just">
              <a:lnSpc>
                <a:spcPct val="150100"/>
              </a:lnSpc>
            </a:pPr>
            <a:r>
              <a:rPr spc="-10" dirty="0">
                <a:latin typeface="Cambria"/>
                <a:cs typeface="Cambria"/>
              </a:rPr>
              <a:t>Essay</a:t>
            </a:r>
            <a:r>
              <a:rPr spc="-5" dirty="0">
                <a:latin typeface="Cambria"/>
                <a:cs typeface="Cambria"/>
              </a:rPr>
              <a:t> grading</a:t>
            </a:r>
            <a:r>
              <a:rPr dirty="0">
                <a:latin typeface="Cambria"/>
                <a:cs typeface="Cambria"/>
              </a:rPr>
              <a:t> 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very</a:t>
            </a:r>
            <a:r>
              <a:rPr spc="-5" dirty="0">
                <a:latin typeface="Cambria"/>
                <a:cs typeface="Cambria"/>
              </a:rPr>
              <a:t> labor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intensive,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spc="-5" dirty="0">
                <a:latin typeface="Cambria"/>
                <a:cs typeface="Cambria"/>
              </a:rPr>
              <a:t> has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encouraged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researchers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5" dirty="0">
                <a:latin typeface="Cambria"/>
                <a:cs typeface="Cambria"/>
              </a:rPr>
              <a:t>companies </a:t>
            </a:r>
            <a:r>
              <a:rPr spc="-20" dirty="0">
                <a:latin typeface="Cambria"/>
                <a:cs typeface="Cambria"/>
              </a:rPr>
              <a:t>to </a:t>
            </a:r>
            <a:r>
              <a:rPr spc="-5" dirty="0">
                <a:latin typeface="Cambria"/>
                <a:cs typeface="Cambria"/>
              </a:rPr>
              <a:t>build </a:t>
            </a:r>
            <a:r>
              <a:rPr spc="-10" dirty="0">
                <a:latin typeface="Cambria"/>
                <a:cs typeface="Cambria"/>
              </a:rPr>
              <a:t>essay-grading </a:t>
            </a:r>
            <a:r>
              <a:rPr spc="-5" dirty="0">
                <a:latin typeface="Cambria"/>
                <a:cs typeface="Cambria"/>
              </a:rPr>
              <a:t>AIs. </a:t>
            </a:r>
            <a:r>
              <a:rPr spc="-10" dirty="0">
                <a:latin typeface="Cambria"/>
                <a:cs typeface="Cambria"/>
              </a:rPr>
              <a:t>The Graduate </a:t>
            </a:r>
            <a:r>
              <a:rPr spc="-15" dirty="0">
                <a:latin typeface="Cambria"/>
                <a:cs typeface="Cambria"/>
              </a:rPr>
              <a:t>Record </a:t>
            </a:r>
            <a:r>
              <a:rPr spc="-10" dirty="0">
                <a:latin typeface="Cambria"/>
                <a:cs typeface="Cambria"/>
              </a:rPr>
              <a:t> Exam </a:t>
            </a:r>
            <a:r>
              <a:rPr dirty="0">
                <a:latin typeface="Cambria"/>
                <a:cs typeface="Cambria"/>
              </a:rPr>
              <a:t>(GRE),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dirty="0">
                <a:latin typeface="Cambria"/>
                <a:cs typeface="Cambria"/>
              </a:rPr>
              <a:t>primary </a:t>
            </a:r>
            <a:r>
              <a:rPr spc="-10" dirty="0">
                <a:latin typeface="Cambria"/>
                <a:cs typeface="Cambria"/>
              </a:rPr>
              <a:t>test </a:t>
            </a:r>
            <a:r>
              <a:rPr spc="-5" dirty="0">
                <a:latin typeface="Cambria"/>
                <a:cs typeface="Cambria"/>
              </a:rPr>
              <a:t>used </a:t>
            </a:r>
            <a:r>
              <a:rPr spc="-10" dirty="0">
                <a:latin typeface="Cambria"/>
                <a:cs typeface="Cambria"/>
              </a:rPr>
              <a:t>for graduate </a:t>
            </a:r>
            <a:r>
              <a:rPr spc="-5" dirty="0">
                <a:latin typeface="Cambria"/>
                <a:cs typeface="Cambria"/>
              </a:rPr>
              <a:t>school, </a:t>
            </a:r>
            <a:r>
              <a:rPr spc="-10" dirty="0">
                <a:latin typeface="Cambria"/>
                <a:cs typeface="Cambria"/>
              </a:rPr>
              <a:t>grades essays </a:t>
            </a:r>
            <a:r>
              <a:rPr spc="-5" dirty="0">
                <a:latin typeface="Cambria"/>
                <a:cs typeface="Cambria"/>
              </a:rPr>
              <a:t>using </a:t>
            </a:r>
            <a:r>
              <a:rPr dirty="0">
                <a:latin typeface="Cambria"/>
                <a:cs typeface="Cambria"/>
              </a:rPr>
              <a:t> one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human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reader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robo-reader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called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e-Rater.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42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644" y="828879"/>
            <a:ext cx="74688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</a:t>
            </a:r>
            <a:r>
              <a:rPr spc="5" dirty="0"/>
              <a:t>AI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" dirty="0"/>
              <a:t>Grading</a:t>
            </a:r>
            <a:r>
              <a:rPr spc="-9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Assessment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844" y="218898"/>
            <a:ext cx="6541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618740" algn="l"/>
              </a:tabLst>
            </a:pPr>
            <a:r>
              <a:rPr dirty="0"/>
              <a:t>Applications</a:t>
            </a:r>
            <a:r>
              <a:rPr spc="-75" dirty="0"/>
              <a:t> </a:t>
            </a:r>
            <a:r>
              <a:rPr dirty="0"/>
              <a:t>of	AI:</a:t>
            </a:r>
            <a:r>
              <a:rPr spc="-15" dirty="0"/>
              <a:t> </a:t>
            </a:r>
            <a:r>
              <a:rPr spc="-25" dirty="0"/>
              <a:t>Automotive</a:t>
            </a:r>
            <a:r>
              <a:rPr spc="-100" dirty="0"/>
              <a:t> </a:t>
            </a:r>
            <a:r>
              <a:rPr dirty="0"/>
              <a:t>Industry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43</a:t>
            </a:fld>
            <a:endParaRPr spc="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076" y="4486276"/>
            <a:ext cx="5286375" cy="12668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1" y="762000"/>
            <a:ext cx="4983099" cy="304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00899" y="4829633"/>
            <a:ext cx="1668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mbria"/>
                <a:cs typeface="Cambria"/>
              </a:rPr>
              <a:t>Facebook’s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facial</a:t>
            </a:r>
            <a:endParaRPr>
              <a:latin typeface="Cambria"/>
              <a:cs typeface="Cambria"/>
            </a:endParaRPr>
          </a:p>
          <a:p>
            <a:pPr marL="12700"/>
            <a:r>
              <a:rPr spc="-5" dirty="0">
                <a:latin typeface="Cambria"/>
                <a:cs typeface="Cambria"/>
              </a:rPr>
              <a:t>recognition</a:t>
            </a:r>
            <a:endParaRPr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44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7472299" y="1780413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"/>
                <a:cs typeface="Cambria"/>
              </a:rPr>
              <a:t>Mobile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Cheque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Deposit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1341" y="331978"/>
            <a:ext cx="335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/>
              <a:t>AI</a:t>
            </a:r>
            <a:r>
              <a:rPr sz="1800" spc="-15" dirty="0"/>
              <a:t> </a:t>
            </a:r>
            <a:r>
              <a:rPr sz="1800" dirty="0"/>
              <a:t>in</a:t>
            </a:r>
            <a:r>
              <a:rPr sz="1800" spc="-30" dirty="0"/>
              <a:t> </a:t>
            </a:r>
            <a:r>
              <a:rPr sz="1800" spc="-5" dirty="0"/>
              <a:t>Banking/Personal</a:t>
            </a:r>
            <a:r>
              <a:rPr sz="1800" spc="-20" dirty="0"/>
              <a:t> </a:t>
            </a:r>
            <a:r>
              <a:rPr sz="1800" spc="-5" dirty="0"/>
              <a:t>Finance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1907540" y="4143579"/>
            <a:ext cx="2477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AI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spc="5" dirty="0">
                <a:latin typeface="Cambria"/>
                <a:cs typeface="Cambria"/>
              </a:rPr>
              <a:t>in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Social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Networking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5213" y="1594917"/>
            <a:ext cx="7719059" cy="3319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3840" indent="-231775">
              <a:spcBef>
                <a:spcPts val="1300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spc="-35" dirty="0">
                <a:latin typeface="Cambria"/>
                <a:cs typeface="Cambria"/>
              </a:rPr>
              <a:t>Tic-Tac-Toe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a </a:t>
            </a:r>
            <a:r>
              <a:rPr sz="2000" spc="-20" dirty="0">
                <a:latin typeface="Cambria"/>
                <a:cs typeface="Cambria"/>
              </a:rPr>
              <a:t>two-player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game</a:t>
            </a:r>
            <a:endParaRPr sz="2000">
              <a:latin typeface="Cambria"/>
              <a:cs typeface="Cambria"/>
            </a:endParaRPr>
          </a:p>
          <a:p>
            <a:pPr marL="243840" indent="-231775">
              <a:spcBef>
                <a:spcPts val="1205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spc="-10" dirty="0">
                <a:latin typeface="Cambria"/>
                <a:cs typeface="Cambria"/>
              </a:rPr>
              <a:t>Grid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size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3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X 3</a:t>
            </a:r>
            <a:endParaRPr sz="2000">
              <a:latin typeface="Cambria"/>
              <a:cs typeface="Cambria"/>
            </a:endParaRPr>
          </a:p>
          <a:p>
            <a:pPr marL="243840" indent="-231775">
              <a:spcBef>
                <a:spcPts val="1330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spc="-10" dirty="0">
                <a:latin typeface="Cambria"/>
                <a:cs typeface="Cambria"/>
              </a:rPr>
              <a:t>One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player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marking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X</a:t>
            </a:r>
            <a:r>
              <a:rPr sz="2400" b="1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another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marking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</a:t>
            </a:r>
            <a:endParaRPr sz="2400">
              <a:latin typeface="Cambria"/>
              <a:cs typeface="Cambria"/>
            </a:endParaRPr>
          </a:p>
          <a:p>
            <a:pPr marL="243840" marR="5715" indent="-231775">
              <a:lnSpc>
                <a:spcPct val="150000"/>
              </a:lnSpc>
              <a:spcBef>
                <a:spcPts val="114"/>
              </a:spcBef>
              <a:buFont typeface="Arial MT"/>
              <a:buChar char="•"/>
              <a:tabLst>
                <a:tab pos="243840" algn="l"/>
                <a:tab pos="244475" algn="l"/>
                <a:tab pos="1079500" algn="l"/>
                <a:tab pos="1701800" algn="l"/>
                <a:tab pos="2826385" algn="l"/>
                <a:tab pos="3192145" algn="l"/>
                <a:tab pos="4131310" algn="l"/>
                <a:tab pos="4853940" algn="l"/>
                <a:tab pos="6119495" algn="l"/>
                <a:tab pos="6955155" algn="l"/>
                <a:tab pos="7317740" algn="l"/>
              </a:tabLst>
            </a:pPr>
            <a:r>
              <a:rPr sz="2000" spc="-5" dirty="0">
                <a:latin typeface="Cambria"/>
                <a:cs typeface="Cambria"/>
              </a:rPr>
              <a:t>P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45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y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5" dirty="0">
                <a:latin typeface="Cambria"/>
                <a:cs typeface="Cambria"/>
              </a:rPr>
              <a:t>w</a:t>
            </a:r>
            <a:r>
              <a:rPr sz="2000" spc="-5" dirty="0">
                <a:latin typeface="Cambria"/>
                <a:cs typeface="Cambria"/>
              </a:rPr>
              <a:t>ho</a:t>
            </a:r>
            <a:r>
              <a:rPr sz="2000" dirty="0">
                <a:latin typeface="Cambria"/>
                <a:cs typeface="Cambria"/>
              </a:rPr>
              <a:t>	s</a:t>
            </a:r>
            <a:r>
              <a:rPr sz="2000" spc="-10" dirty="0">
                <a:latin typeface="Cambria"/>
                <a:cs typeface="Cambria"/>
              </a:rPr>
              <a:t>u</a:t>
            </a:r>
            <a:r>
              <a:rPr sz="2000" spc="5" dirty="0">
                <a:latin typeface="Cambria"/>
                <a:cs typeface="Cambria"/>
              </a:rPr>
              <a:t>c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dirty="0">
                <a:latin typeface="Cambria"/>
                <a:cs typeface="Cambria"/>
              </a:rPr>
              <a:t>lac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</a:t>
            </a:r>
            <a:r>
              <a:rPr sz="2000" spc="-40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-35" dirty="0">
                <a:latin typeface="Cambria"/>
                <a:cs typeface="Cambria"/>
              </a:rPr>
              <a:t>i</a:t>
            </a:r>
            <a:r>
              <a:rPr sz="2000" spc="-50" dirty="0">
                <a:latin typeface="Cambria"/>
                <a:cs typeface="Cambria"/>
              </a:rPr>
              <a:t>v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k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	a</a:t>
            </a:r>
            <a:r>
              <a:rPr sz="2000" spc="-6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y  horizontal,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vertical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diagonal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row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wins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game.</a:t>
            </a:r>
            <a:endParaRPr sz="2000">
              <a:latin typeface="Cambria"/>
              <a:cs typeface="Cambria"/>
            </a:endParaRPr>
          </a:p>
          <a:p>
            <a:pPr marL="243840" indent="-231775">
              <a:spcBef>
                <a:spcPts val="1200"/>
              </a:spcBef>
              <a:buFont typeface="Arial MT"/>
              <a:buChar char="•"/>
              <a:tabLst>
                <a:tab pos="243840" algn="l"/>
                <a:tab pos="244475" algn="l"/>
              </a:tabLst>
            </a:pPr>
            <a:r>
              <a:rPr sz="2000" spc="-15" dirty="0">
                <a:latin typeface="Cambria"/>
                <a:cs typeface="Cambria"/>
              </a:rPr>
              <a:t>Objective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write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computer</a:t>
            </a:r>
            <a:r>
              <a:rPr sz="2000" spc="47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never</a:t>
            </a:r>
            <a:endParaRPr sz="2000">
              <a:latin typeface="Cambria"/>
              <a:cs typeface="Cambria"/>
            </a:endParaRPr>
          </a:p>
          <a:p>
            <a:pPr marL="243840">
              <a:spcBef>
                <a:spcPts val="1205"/>
              </a:spcBef>
            </a:pPr>
            <a:r>
              <a:rPr sz="2000" spc="-5" dirty="0">
                <a:latin typeface="Cambria"/>
                <a:cs typeface="Cambria"/>
              </a:rPr>
              <a:t>loses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4206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100" dirty="0"/>
              <a:t> </a:t>
            </a:r>
            <a:r>
              <a:rPr spc="5" dirty="0"/>
              <a:t>Game</a:t>
            </a:r>
            <a:r>
              <a:rPr spc="-80" dirty="0"/>
              <a:t> </a:t>
            </a:r>
            <a:r>
              <a:rPr spc="-10" dirty="0"/>
              <a:t>Playing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000" y="939800"/>
            <a:ext cx="1968500" cy="1981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45</a:t>
            </a:fld>
            <a:endParaRPr spc="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4206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100" dirty="0"/>
              <a:t> </a:t>
            </a:r>
            <a:r>
              <a:rPr spc="5" dirty="0"/>
              <a:t>Game</a:t>
            </a:r>
            <a:r>
              <a:rPr spc="-80" dirty="0"/>
              <a:t> </a:t>
            </a:r>
            <a:r>
              <a:rPr spc="-10" dirty="0"/>
              <a:t>Playing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0800" y="1397000"/>
            <a:ext cx="1714500" cy="2032000"/>
            <a:chOff x="1066800" y="1397000"/>
            <a:chExt cx="1714500" cy="2032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397000"/>
              <a:ext cx="1714500" cy="2032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09623" y="2138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6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6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1015" y="2099818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69" h="372744">
                  <a:moveTo>
                    <a:pt x="110998" y="0"/>
                  </a:moveTo>
                  <a:lnTo>
                    <a:pt x="0" y="92583"/>
                  </a:lnTo>
                  <a:lnTo>
                    <a:pt x="77978" y="186182"/>
                  </a:lnTo>
                  <a:lnTo>
                    <a:pt x="0" y="279781"/>
                  </a:lnTo>
                  <a:lnTo>
                    <a:pt x="110998" y="372364"/>
                  </a:lnTo>
                  <a:lnTo>
                    <a:pt x="149746" y="325882"/>
                  </a:lnTo>
                  <a:lnTo>
                    <a:pt x="106807" y="325882"/>
                  </a:lnTo>
                  <a:lnTo>
                    <a:pt x="46355" y="275590"/>
                  </a:lnTo>
                  <a:lnTo>
                    <a:pt x="120904" y="186182"/>
                  </a:lnTo>
                  <a:lnTo>
                    <a:pt x="46355" y="96774"/>
                  </a:lnTo>
                  <a:lnTo>
                    <a:pt x="106807" y="46482"/>
                  </a:lnTo>
                  <a:lnTo>
                    <a:pt x="149746" y="46482"/>
                  </a:lnTo>
                  <a:lnTo>
                    <a:pt x="110998" y="0"/>
                  </a:lnTo>
                  <a:close/>
                </a:path>
                <a:path w="344169" h="372744">
                  <a:moveTo>
                    <a:pt x="215039" y="299085"/>
                  </a:moveTo>
                  <a:lnTo>
                    <a:pt x="172085" y="299085"/>
                  </a:lnTo>
                  <a:lnTo>
                    <a:pt x="233172" y="372364"/>
                  </a:lnTo>
                  <a:lnTo>
                    <a:pt x="288899" y="325882"/>
                  </a:lnTo>
                  <a:lnTo>
                    <a:pt x="237362" y="325882"/>
                  </a:lnTo>
                  <a:lnTo>
                    <a:pt x="215039" y="299085"/>
                  </a:lnTo>
                  <a:close/>
                </a:path>
                <a:path w="344169" h="372744">
                  <a:moveTo>
                    <a:pt x="172085" y="247523"/>
                  </a:moveTo>
                  <a:lnTo>
                    <a:pt x="106807" y="325882"/>
                  </a:lnTo>
                  <a:lnTo>
                    <a:pt x="149746" y="325882"/>
                  </a:lnTo>
                  <a:lnTo>
                    <a:pt x="172085" y="299085"/>
                  </a:lnTo>
                  <a:lnTo>
                    <a:pt x="215039" y="299085"/>
                  </a:lnTo>
                  <a:lnTo>
                    <a:pt x="172085" y="247523"/>
                  </a:lnTo>
                  <a:close/>
                </a:path>
                <a:path w="344169" h="372744">
                  <a:moveTo>
                    <a:pt x="288899" y="46482"/>
                  </a:moveTo>
                  <a:lnTo>
                    <a:pt x="237362" y="46482"/>
                  </a:lnTo>
                  <a:lnTo>
                    <a:pt x="297815" y="96774"/>
                  </a:lnTo>
                  <a:lnTo>
                    <a:pt x="223266" y="186182"/>
                  </a:lnTo>
                  <a:lnTo>
                    <a:pt x="297815" y="275590"/>
                  </a:lnTo>
                  <a:lnTo>
                    <a:pt x="237362" y="325882"/>
                  </a:lnTo>
                  <a:lnTo>
                    <a:pt x="288899" y="325882"/>
                  </a:lnTo>
                  <a:lnTo>
                    <a:pt x="344170" y="279781"/>
                  </a:lnTo>
                  <a:lnTo>
                    <a:pt x="266192" y="186182"/>
                  </a:lnTo>
                  <a:lnTo>
                    <a:pt x="344170" y="92583"/>
                  </a:lnTo>
                  <a:lnTo>
                    <a:pt x="288899" y="46482"/>
                  </a:lnTo>
                  <a:close/>
                </a:path>
                <a:path w="344169" h="372744">
                  <a:moveTo>
                    <a:pt x="105410" y="61976"/>
                  </a:moveTo>
                  <a:lnTo>
                    <a:pt x="61849" y="98171"/>
                  </a:lnTo>
                  <a:lnTo>
                    <a:pt x="135255" y="186182"/>
                  </a:lnTo>
                  <a:lnTo>
                    <a:pt x="61849" y="274193"/>
                  </a:lnTo>
                  <a:lnTo>
                    <a:pt x="105410" y="310388"/>
                  </a:lnTo>
                  <a:lnTo>
                    <a:pt x="118321" y="294894"/>
                  </a:lnTo>
                  <a:lnTo>
                    <a:pt x="104012" y="294894"/>
                  </a:lnTo>
                  <a:lnTo>
                    <a:pt x="77343" y="272796"/>
                  </a:lnTo>
                  <a:lnTo>
                    <a:pt x="149606" y="186182"/>
                  </a:lnTo>
                  <a:lnTo>
                    <a:pt x="77343" y="99568"/>
                  </a:lnTo>
                  <a:lnTo>
                    <a:pt x="104012" y="77470"/>
                  </a:lnTo>
                  <a:lnTo>
                    <a:pt x="118321" y="77470"/>
                  </a:lnTo>
                  <a:lnTo>
                    <a:pt x="105410" y="61976"/>
                  </a:lnTo>
                  <a:close/>
                </a:path>
                <a:path w="344169" h="372744">
                  <a:moveTo>
                    <a:pt x="186376" y="230378"/>
                  </a:moveTo>
                  <a:lnTo>
                    <a:pt x="172085" y="230378"/>
                  </a:lnTo>
                  <a:lnTo>
                    <a:pt x="238760" y="310388"/>
                  </a:lnTo>
                  <a:lnTo>
                    <a:pt x="257407" y="294894"/>
                  </a:lnTo>
                  <a:lnTo>
                    <a:pt x="240157" y="294894"/>
                  </a:lnTo>
                  <a:lnTo>
                    <a:pt x="186376" y="230378"/>
                  </a:lnTo>
                  <a:close/>
                </a:path>
                <a:path w="344169" h="372744">
                  <a:moveTo>
                    <a:pt x="172085" y="213233"/>
                  </a:moveTo>
                  <a:lnTo>
                    <a:pt x="104012" y="294894"/>
                  </a:lnTo>
                  <a:lnTo>
                    <a:pt x="118321" y="294894"/>
                  </a:lnTo>
                  <a:lnTo>
                    <a:pt x="172085" y="230378"/>
                  </a:lnTo>
                  <a:lnTo>
                    <a:pt x="186376" y="230378"/>
                  </a:lnTo>
                  <a:lnTo>
                    <a:pt x="172085" y="213233"/>
                  </a:lnTo>
                  <a:close/>
                </a:path>
                <a:path w="344169" h="372744">
                  <a:moveTo>
                    <a:pt x="257407" y="77470"/>
                  </a:moveTo>
                  <a:lnTo>
                    <a:pt x="240157" y="77470"/>
                  </a:lnTo>
                  <a:lnTo>
                    <a:pt x="266827" y="99568"/>
                  </a:lnTo>
                  <a:lnTo>
                    <a:pt x="194564" y="186182"/>
                  </a:lnTo>
                  <a:lnTo>
                    <a:pt x="266827" y="272796"/>
                  </a:lnTo>
                  <a:lnTo>
                    <a:pt x="240157" y="294894"/>
                  </a:lnTo>
                  <a:lnTo>
                    <a:pt x="257407" y="294894"/>
                  </a:lnTo>
                  <a:lnTo>
                    <a:pt x="282321" y="274193"/>
                  </a:lnTo>
                  <a:lnTo>
                    <a:pt x="208915" y="186182"/>
                  </a:lnTo>
                  <a:lnTo>
                    <a:pt x="282321" y="98171"/>
                  </a:lnTo>
                  <a:lnTo>
                    <a:pt x="257407" y="77470"/>
                  </a:lnTo>
                  <a:close/>
                </a:path>
                <a:path w="344169" h="372744">
                  <a:moveTo>
                    <a:pt x="118321" y="77470"/>
                  </a:moveTo>
                  <a:lnTo>
                    <a:pt x="104012" y="77470"/>
                  </a:lnTo>
                  <a:lnTo>
                    <a:pt x="172085" y="159131"/>
                  </a:lnTo>
                  <a:lnTo>
                    <a:pt x="186376" y="141986"/>
                  </a:lnTo>
                  <a:lnTo>
                    <a:pt x="172085" y="141986"/>
                  </a:lnTo>
                  <a:lnTo>
                    <a:pt x="118321" y="77470"/>
                  </a:lnTo>
                  <a:close/>
                </a:path>
                <a:path w="344169" h="372744">
                  <a:moveTo>
                    <a:pt x="238760" y="61976"/>
                  </a:moveTo>
                  <a:lnTo>
                    <a:pt x="172085" y="141986"/>
                  </a:lnTo>
                  <a:lnTo>
                    <a:pt x="186376" y="141986"/>
                  </a:lnTo>
                  <a:lnTo>
                    <a:pt x="240157" y="77470"/>
                  </a:lnTo>
                  <a:lnTo>
                    <a:pt x="257407" y="77470"/>
                  </a:lnTo>
                  <a:lnTo>
                    <a:pt x="238760" y="61976"/>
                  </a:lnTo>
                  <a:close/>
                </a:path>
                <a:path w="344169" h="372744">
                  <a:moveTo>
                    <a:pt x="149746" y="46482"/>
                  </a:moveTo>
                  <a:lnTo>
                    <a:pt x="106807" y="46482"/>
                  </a:lnTo>
                  <a:lnTo>
                    <a:pt x="172085" y="124841"/>
                  </a:lnTo>
                  <a:lnTo>
                    <a:pt x="215039" y="73279"/>
                  </a:lnTo>
                  <a:lnTo>
                    <a:pt x="172085" y="73279"/>
                  </a:lnTo>
                  <a:lnTo>
                    <a:pt x="149746" y="46482"/>
                  </a:lnTo>
                  <a:close/>
                </a:path>
                <a:path w="344169" h="372744">
                  <a:moveTo>
                    <a:pt x="233172" y="0"/>
                  </a:moveTo>
                  <a:lnTo>
                    <a:pt x="172085" y="73279"/>
                  </a:lnTo>
                  <a:lnTo>
                    <a:pt x="215039" y="73279"/>
                  </a:lnTo>
                  <a:lnTo>
                    <a:pt x="237362" y="46482"/>
                  </a:lnTo>
                  <a:lnTo>
                    <a:pt x="288899" y="4648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2895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1729" y="28684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4" h="359410">
                  <a:moveTo>
                    <a:pt x="178473" y="0"/>
                  </a:moveTo>
                  <a:lnTo>
                    <a:pt x="125006" y="8889"/>
                  </a:lnTo>
                  <a:lnTo>
                    <a:pt x="78130" y="31750"/>
                  </a:lnTo>
                  <a:lnTo>
                    <a:pt x="40398" y="67310"/>
                  </a:lnTo>
                  <a:lnTo>
                    <a:pt x="13652" y="111760"/>
                  </a:lnTo>
                  <a:lnTo>
                    <a:pt x="762" y="163830"/>
                  </a:lnTo>
                  <a:lnTo>
                    <a:pt x="0" y="181610"/>
                  </a:lnTo>
                  <a:lnTo>
                    <a:pt x="1066" y="200660"/>
                  </a:lnTo>
                  <a:lnTo>
                    <a:pt x="14668" y="251460"/>
                  </a:lnTo>
                  <a:lnTo>
                    <a:pt x="41922" y="295910"/>
                  </a:lnTo>
                  <a:lnTo>
                    <a:pt x="80429" y="330200"/>
                  </a:lnTo>
                  <a:lnTo>
                    <a:pt x="127673" y="351789"/>
                  </a:lnTo>
                  <a:lnTo>
                    <a:pt x="162979" y="359410"/>
                  </a:lnTo>
                  <a:lnTo>
                    <a:pt x="199555" y="359410"/>
                  </a:lnTo>
                  <a:lnTo>
                    <a:pt x="251117" y="345439"/>
                  </a:lnTo>
                  <a:lnTo>
                    <a:pt x="283311" y="327660"/>
                  </a:lnTo>
                  <a:lnTo>
                    <a:pt x="179616" y="327660"/>
                  </a:lnTo>
                  <a:lnTo>
                    <a:pt x="164630" y="326389"/>
                  </a:lnTo>
                  <a:lnTo>
                    <a:pt x="122466" y="314960"/>
                  </a:lnTo>
                  <a:lnTo>
                    <a:pt x="86271" y="293370"/>
                  </a:lnTo>
                  <a:lnTo>
                    <a:pt x="57861" y="261620"/>
                  </a:lnTo>
                  <a:lnTo>
                    <a:pt x="39484" y="223520"/>
                  </a:lnTo>
                  <a:lnTo>
                    <a:pt x="33032" y="181610"/>
                  </a:lnTo>
                  <a:lnTo>
                    <a:pt x="33032" y="179070"/>
                  </a:lnTo>
                  <a:lnTo>
                    <a:pt x="39662" y="135889"/>
                  </a:lnTo>
                  <a:lnTo>
                    <a:pt x="58178" y="97789"/>
                  </a:lnTo>
                  <a:lnTo>
                    <a:pt x="86652" y="67310"/>
                  </a:lnTo>
                  <a:lnTo>
                    <a:pt x="122974" y="44450"/>
                  </a:lnTo>
                  <a:lnTo>
                    <a:pt x="165138" y="34289"/>
                  </a:lnTo>
                  <a:lnTo>
                    <a:pt x="180124" y="33020"/>
                  </a:lnTo>
                  <a:lnTo>
                    <a:pt x="282835" y="33020"/>
                  </a:lnTo>
                  <a:lnTo>
                    <a:pt x="279311" y="30480"/>
                  </a:lnTo>
                  <a:lnTo>
                    <a:pt x="231940" y="7620"/>
                  </a:lnTo>
                  <a:lnTo>
                    <a:pt x="196888" y="1270"/>
                  </a:lnTo>
                  <a:lnTo>
                    <a:pt x="178473" y="0"/>
                  </a:lnTo>
                  <a:close/>
                </a:path>
                <a:path w="360044" h="359410">
                  <a:moveTo>
                    <a:pt x="282835" y="33020"/>
                  </a:moveTo>
                  <a:lnTo>
                    <a:pt x="180124" y="33020"/>
                  </a:lnTo>
                  <a:lnTo>
                    <a:pt x="195237" y="34289"/>
                  </a:lnTo>
                  <a:lnTo>
                    <a:pt x="223812" y="39370"/>
                  </a:lnTo>
                  <a:lnTo>
                    <a:pt x="262293" y="58420"/>
                  </a:lnTo>
                  <a:lnTo>
                    <a:pt x="293408" y="86360"/>
                  </a:lnTo>
                  <a:lnTo>
                    <a:pt x="315252" y="123189"/>
                  </a:lnTo>
                  <a:lnTo>
                    <a:pt x="326047" y="165100"/>
                  </a:lnTo>
                  <a:lnTo>
                    <a:pt x="326745" y="179070"/>
                  </a:lnTo>
                  <a:lnTo>
                    <a:pt x="326745" y="181610"/>
                  </a:lnTo>
                  <a:lnTo>
                    <a:pt x="320078" y="223520"/>
                  </a:lnTo>
                  <a:lnTo>
                    <a:pt x="301536" y="262889"/>
                  </a:lnTo>
                  <a:lnTo>
                    <a:pt x="273088" y="293370"/>
                  </a:lnTo>
                  <a:lnTo>
                    <a:pt x="236893" y="314960"/>
                  </a:lnTo>
                  <a:lnTo>
                    <a:pt x="194729" y="326389"/>
                  </a:lnTo>
                  <a:lnTo>
                    <a:pt x="179616" y="327660"/>
                  </a:lnTo>
                  <a:lnTo>
                    <a:pt x="283311" y="327660"/>
                  </a:lnTo>
                  <a:lnTo>
                    <a:pt x="319570" y="293370"/>
                  </a:lnTo>
                  <a:lnTo>
                    <a:pt x="346113" y="248920"/>
                  </a:lnTo>
                  <a:lnTo>
                    <a:pt x="358940" y="196850"/>
                  </a:lnTo>
                  <a:lnTo>
                    <a:pt x="359702" y="179070"/>
                  </a:lnTo>
                  <a:lnTo>
                    <a:pt x="358686" y="160020"/>
                  </a:lnTo>
                  <a:lnTo>
                    <a:pt x="345097" y="109220"/>
                  </a:lnTo>
                  <a:lnTo>
                    <a:pt x="317919" y="64770"/>
                  </a:lnTo>
                  <a:lnTo>
                    <a:pt x="293408" y="40639"/>
                  </a:lnTo>
                  <a:lnTo>
                    <a:pt x="282835" y="33020"/>
                  </a:lnTo>
                  <a:close/>
                </a:path>
                <a:path w="360044" h="359410">
                  <a:moveTo>
                    <a:pt x="194729" y="44450"/>
                  </a:moveTo>
                  <a:lnTo>
                    <a:pt x="166916" y="44450"/>
                  </a:lnTo>
                  <a:lnTo>
                    <a:pt x="153200" y="46989"/>
                  </a:lnTo>
                  <a:lnTo>
                    <a:pt x="115862" y="59689"/>
                  </a:lnTo>
                  <a:lnTo>
                    <a:pt x="84366" y="83820"/>
                  </a:lnTo>
                  <a:lnTo>
                    <a:pt x="60718" y="114300"/>
                  </a:lnTo>
                  <a:lnTo>
                    <a:pt x="46913" y="152400"/>
                  </a:lnTo>
                  <a:lnTo>
                    <a:pt x="43954" y="179070"/>
                  </a:lnTo>
                  <a:lnTo>
                    <a:pt x="44526" y="193039"/>
                  </a:lnTo>
                  <a:lnTo>
                    <a:pt x="54356" y="232410"/>
                  </a:lnTo>
                  <a:lnTo>
                    <a:pt x="74574" y="265430"/>
                  </a:lnTo>
                  <a:lnTo>
                    <a:pt x="103289" y="292100"/>
                  </a:lnTo>
                  <a:lnTo>
                    <a:pt x="138722" y="309880"/>
                  </a:lnTo>
                  <a:lnTo>
                    <a:pt x="179108" y="316230"/>
                  </a:lnTo>
                  <a:lnTo>
                    <a:pt x="206413" y="313689"/>
                  </a:lnTo>
                  <a:lnTo>
                    <a:pt x="219494" y="309880"/>
                  </a:lnTo>
                  <a:lnTo>
                    <a:pt x="232067" y="306070"/>
                  </a:lnTo>
                  <a:lnTo>
                    <a:pt x="234454" y="304800"/>
                  </a:lnTo>
                  <a:lnTo>
                    <a:pt x="165646" y="304800"/>
                  </a:lnTo>
                  <a:lnTo>
                    <a:pt x="153327" y="302260"/>
                  </a:lnTo>
                  <a:lnTo>
                    <a:pt x="109004" y="283210"/>
                  </a:lnTo>
                  <a:lnTo>
                    <a:pt x="75412" y="248920"/>
                  </a:lnTo>
                  <a:lnTo>
                    <a:pt x="57264" y="204470"/>
                  </a:lnTo>
                  <a:lnTo>
                    <a:pt x="54940" y="179070"/>
                  </a:lnTo>
                  <a:lnTo>
                    <a:pt x="55702" y="166370"/>
                  </a:lnTo>
                  <a:lnTo>
                    <a:pt x="70624" y="119380"/>
                  </a:lnTo>
                  <a:lnTo>
                    <a:pt x="101384" y="82550"/>
                  </a:lnTo>
                  <a:lnTo>
                    <a:pt x="144056" y="60960"/>
                  </a:lnTo>
                  <a:lnTo>
                    <a:pt x="181267" y="54610"/>
                  </a:lnTo>
                  <a:lnTo>
                    <a:pt x="233464" y="54610"/>
                  </a:lnTo>
                  <a:lnTo>
                    <a:pt x="221145" y="50800"/>
                  </a:lnTo>
                  <a:lnTo>
                    <a:pt x="208064" y="46989"/>
                  </a:lnTo>
                  <a:lnTo>
                    <a:pt x="194729" y="44450"/>
                  </a:lnTo>
                  <a:close/>
                </a:path>
                <a:path w="360044" h="359410">
                  <a:moveTo>
                    <a:pt x="233464" y="54610"/>
                  </a:moveTo>
                  <a:lnTo>
                    <a:pt x="181267" y="54610"/>
                  </a:lnTo>
                  <a:lnTo>
                    <a:pt x="194094" y="55880"/>
                  </a:lnTo>
                  <a:lnTo>
                    <a:pt x="218478" y="60960"/>
                  </a:lnTo>
                  <a:lnTo>
                    <a:pt x="260261" y="85089"/>
                  </a:lnTo>
                  <a:lnTo>
                    <a:pt x="290360" y="121920"/>
                  </a:lnTo>
                  <a:lnTo>
                    <a:pt x="304330" y="168910"/>
                  </a:lnTo>
                  <a:lnTo>
                    <a:pt x="304838" y="181610"/>
                  </a:lnTo>
                  <a:lnTo>
                    <a:pt x="304076" y="194310"/>
                  </a:lnTo>
                  <a:lnTo>
                    <a:pt x="289090" y="241300"/>
                  </a:lnTo>
                  <a:lnTo>
                    <a:pt x="258356" y="276860"/>
                  </a:lnTo>
                  <a:lnTo>
                    <a:pt x="215684" y="299720"/>
                  </a:lnTo>
                  <a:lnTo>
                    <a:pt x="191427" y="304800"/>
                  </a:lnTo>
                  <a:lnTo>
                    <a:pt x="234454" y="304800"/>
                  </a:lnTo>
                  <a:lnTo>
                    <a:pt x="275501" y="276860"/>
                  </a:lnTo>
                  <a:lnTo>
                    <a:pt x="298996" y="245110"/>
                  </a:lnTo>
                  <a:lnTo>
                    <a:pt x="312966" y="208280"/>
                  </a:lnTo>
                  <a:lnTo>
                    <a:pt x="315709" y="179070"/>
                  </a:lnTo>
                  <a:lnTo>
                    <a:pt x="315252" y="167639"/>
                  </a:lnTo>
                  <a:lnTo>
                    <a:pt x="305346" y="128270"/>
                  </a:lnTo>
                  <a:lnTo>
                    <a:pt x="285280" y="93980"/>
                  </a:lnTo>
                  <a:lnTo>
                    <a:pt x="256578" y="67310"/>
                  </a:lnTo>
                  <a:lnTo>
                    <a:pt x="245402" y="60960"/>
                  </a:lnTo>
                  <a:lnTo>
                    <a:pt x="233464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15200" y="1397000"/>
            <a:ext cx="1714500" cy="2032000"/>
            <a:chOff x="5791200" y="1397000"/>
            <a:chExt cx="1714500" cy="20320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200" y="1397000"/>
              <a:ext cx="1714500" cy="2032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34023" y="22147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4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6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70" y="147447"/>
                  </a:lnTo>
                  <a:lnTo>
                    <a:pt x="266953" y="57276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5415" y="2176018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4">
                  <a:moveTo>
                    <a:pt x="110998" y="0"/>
                  </a:moveTo>
                  <a:lnTo>
                    <a:pt x="0" y="92583"/>
                  </a:lnTo>
                  <a:lnTo>
                    <a:pt x="77978" y="186182"/>
                  </a:lnTo>
                  <a:lnTo>
                    <a:pt x="0" y="279781"/>
                  </a:lnTo>
                  <a:lnTo>
                    <a:pt x="110998" y="372364"/>
                  </a:lnTo>
                  <a:lnTo>
                    <a:pt x="149746" y="325882"/>
                  </a:lnTo>
                  <a:lnTo>
                    <a:pt x="106807" y="325882"/>
                  </a:lnTo>
                  <a:lnTo>
                    <a:pt x="46355" y="275590"/>
                  </a:lnTo>
                  <a:lnTo>
                    <a:pt x="120904" y="186182"/>
                  </a:lnTo>
                  <a:lnTo>
                    <a:pt x="46355" y="96774"/>
                  </a:lnTo>
                  <a:lnTo>
                    <a:pt x="106807" y="46482"/>
                  </a:lnTo>
                  <a:lnTo>
                    <a:pt x="149746" y="46482"/>
                  </a:lnTo>
                  <a:lnTo>
                    <a:pt x="110998" y="0"/>
                  </a:lnTo>
                  <a:close/>
                </a:path>
                <a:path w="344170" h="372744">
                  <a:moveTo>
                    <a:pt x="215039" y="299085"/>
                  </a:moveTo>
                  <a:lnTo>
                    <a:pt x="172085" y="299085"/>
                  </a:lnTo>
                  <a:lnTo>
                    <a:pt x="233171" y="372364"/>
                  </a:lnTo>
                  <a:lnTo>
                    <a:pt x="288899" y="325882"/>
                  </a:lnTo>
                  <a:lnTo>
                    <a:pt x="237362" y="325882"/>
                  </a:lnTo>
                  <a:lnTo>
                    <a:pt x="215039" y="299085"/>
                  </a:lnTo>
                  <a:close/>
                </a:path>
                <a:path w="344170" h="372744">
                  <a:moveTo>
                    <a:pt x="172085" y="247523"/>
                  </a:moveTo>
                  <a:lnTo>
                    <a:pt x="106807" y="325882"/>
                  </a:lnTo>
                  <a:lnTo>
                    <a:pt x="149746" y="325882"/>
                  </a:lnTo>
                  <a:lnTo>
                    <a:pt x="172085" y="299085"/>
                  </a:lnTo>
                  <a:lnTo>
                    <a:pt x="215039" y="299085"/>
                  </a:lnTo>
                  <a:lnTo>
                    <a:pt x="172085" y="247523"/>
                  </a:lnTo>
                  <a:close/>
                </a:path>
                <a:path w="344170" h="372744">
                  <a:moveTo>
                    <a:pt x="288899" y="46482"/>
                  </a:moveTo>
                  <a:lnTo>
                    <a:pt x="237362" y="46482"/>
                  </a:lnTo>
                  <a:lnTo>
                    <a:pt x="297688" y="96774"/>
                  </a:lnTo>
                  <a:lnTo>
                    <a:pt x="223265" y="186182"/>
                  </a:lnTo>
                  <a:lnTo>
                    <a:pt x="297688" y="275590"/>
                  </a:lnTo>
                  <a:lnTo>
                    <a:pt x="237362" y="325882"/>
                  </a:lnTo>
                  <a:lnTo>
                    <a:pt x="288899" y="325882"/>
                  </a:lnTo>
                  <a:lnTo>
                    <a:pt x="344169" y="279781"/>
                  </a:lnTo>
                  <a:lnTo>
                    <a:pt x="266191" y="186182"/>
                  </a:lnTo>
                  <a:lnTo>
                    <a:pt x="344169" y="92583"/>
                  </a:lnTo>
                  <a:lnTo>
                    <a:pt x="288899" y="46482"/>
                  </a:lnTo>
                  <a:close/>
                </a:path>
                <a:path w="344170" h="372744">
                  <a:moveTo>
                    <a:pt x="105410" y="61976"/>
                  </a:moveTo>
                  <a:lnTo>
                    <a:pt x="61849" y="98171"/>
                  </a:lnTo>
                  <a:lnTo>
                    <a:pt x="135255" y="186182"/>
                  </a:lnTo>
                  <a:lnTo>
                    <a:pt x="61849" y="274193"/>
                  </a:lnTo>
                  <a:lnTo>
                    <a:pt x="105410" y="310388"/>
                  </a:lnTo>
                  <a:lnTo>
                    <a:pt x="118321" y="294894"/>
                  </a:lnTo>
                  <a:lnTo>
                    <a:pt x="104012" y="294894"/>
                  </a:lnTo>
                  <a:lnTo>
                    <a:pt x="77342" y="272796"/>
                  </a:lnTo>
                  <a:lnTo>
                    <a:pt x="149606" y="186182"/>
                  </a:lnTo>
                  <a:lnTo>
                    <a:pt x="77342" y="99568"/>
                  </a:lnTo>
                  <a:lnTo>
                    <a:pt x="104012" y="77470"/>
                  </a:lnTo>
                  <a:lnTo>
                    <a:pt x="118321" y="77470"/>
                  </a:lnTo>
                  <a:lnTo>
                    <a:pt x="105410" y="61976"/>
                  </a:lnTo>
                  <a:close/>
                </a:path>
                <a:path w="344170" h="372744">
                  <a:moveTo>
                    <a:pt x="186376" y="230378"/>
                  </a:moveTo>
                  <a:lnTo>
                    <a:pt x="172085" y="230378"/>
                  </a:lnTo>
                  <a:lnTo>
                    <a:pt x="238760" y="310388"/>
                  </a:lnTo>
                  <a:lnTo>
                    <a:pt x="257407" y="294894"/>
                  </a:lnTo>
                  <a:lnTo>
                    <a:pt x="240157" y="294894"/>
                  </a:lnTo>
                  <a:lnTo>
                    <a:pt x="186376" y="230378"/>
                  </a:lnTo>
                  <a:close/>
                </a:path>
                <a:path w="344170" h="372744">
                  <a:moveTo>
                    <a:pt x="172085" y="213233"/>
                  </a:moveTo>
                  <a:lnTo>
                    <a:pt x="104012" y="294894"/>
                  </a:lnTo>
                  <a:lnTo>
                    <a:pt x="118321" y="294894"/>
                  </a:lnTo>
                  <a:lnTo>
                    <a:pt x="172085" y="230378"/>
                  </a:lnTo>
                  <a:lnTo>
                    <a:pt x="186376" y="230378"/>
                  </a:lnTo>
                  <a:lnTo>
                    <a:pt x="172085" y="213233"/>
                  </a:lnTo>
                  <a:close/>
                </a:path>
                <a:path w="344170" h="372744">
                  <a:moveTo>
                    <a:pt x="257407" y="77470"/>
                  </a:moveTo>
                  <a:lnTo>
                    <a:pt x="240157" y="77470"/>
                  </a:lnTo>
                  <a:lnTo>
                    <a:pt x="266827" y="99568"/>
                  </a:lnTo>
                  <a:lnTo>
                    <a:pt x="194563" y="186182"/>
                  </a:lnTo>
                  <a:lnTo>
                    <a:pt x="266827" y="272796"/>
                  </a:lnTo>
                  <a:lnTo>
                    <a:pt x="240157" y="294894"/>
                  </a:lnTo>
                  <a:lnTo>
                    <a:pt x="257407" y="294894"/>
                  </a:lnTo>
                  <a:lnTo>
                    <a:pt x="282320" y="274193"/>
                  </a:lnTo>
                  <a:lnTo>
                    <a:pt x="208914" y="186182"/>
                  </a:lnTo>
                  <a:lnTo>
                    <a:pt x="282320" y="98171"/>
                  </a:lnTo>
                  <a:lnTo>
                    <a:pt x="257407" y="77470"/>
                  </a:lnTo>
                  <a:close/>
                </a:path>
                <a:path w="344170" h="372744">
                  <a:moveTo>
                    <a:pt x="118321" y="77470"/>
                  </a:moveTo>
                  <a:lnTo>
                    <a:pt x="104012" y="77470"/>
                  </a:lnTo>
                  <a:lnTo>
                    <a:pt x="172085" y="159131"/>
                  </a:lnTo>
                  <a:lnTo>
                    <a:pt x="186376" y="141986"/>
                  </a:lnTo>
                  <a:lnTo>
                    <a:pt x="172085" y="141986"/>
                  </a:lnTo>
                  <a:lnTo>
                    <a:pt x="118321" y="77470"/>
                  </a:lnTo>
                  <a:close/>
                </a:path>
                <a:path w="344170" h="372744">
                  <a:moveTo>
                    <a:pt x="238760" y="61976"/>
                  </a:moveTo>
                  <a:lnTo>
                    <a:pt x="172085" y="141986"/>
                  </a:lnTo>
                  <a:lnTo>
                    <a:pt x="186376" y="141986"/>
                  </a:lnTo>
                  <a:lnTo>
                    <a:pt x="240157" y="77470"/>
                  </a:lnTo>
                  <a:lnTo>
                    <a:pt x="257407" y="77470"/>
                  </a:lnTo>
                  <a:lnTo>
                    <a:pt x="238760" y="61976"/>
                  </a:lnTo>
                  <a:close/>
                </a:path>
                <a:path w="344170" h="372744">
                  <a:moveTo>
                    <a:pt x="149746" y="46482"/>
                  </a:moveTo>
                  <a:lnTo>
                    <a:pt x="106807" y="46482"/>
                  </a:lnTo>
                  <a:lnTo>
                    <a:pt x="172085" y="124841"/>
                  </a:lnTo>
                  <a:lnTo>
                    <a:pt x="215039" y="73279"/>
                  </a:lnTo>
                  <a:lnTo>
                    <a:pt x="172085" y="73279"/>
                  </a:lnTo>
                  <a:lnTo>
                    <a:pt x="149746" y="46482"/>
                  </a:lnTo>
                  <a:close/>
                </a:path>
                <a:path w="344170" h="372744">
                  <a:moveTo>
                    <a:pt x="233171" y="0"/>
                  </a:moveTo>
                  <a:lnTo>
                    <a:pt x="172085" y="73279"/>
                  </a:lnTo>
                  <a:lnTo>
                    <a:pt x="215039" y="73279"/>
                  </a:lnTo>
                  <a:lnTo>
                    <a:pt x="237362" y="46482"/>
                  </a:lnTo>
                  <a:lnTo>
                    <a:pt x="288899" y="46482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600" y="2895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6168" y="28684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50"/>
                  </a:lnTo>
                  <a:lnTo>
                    <a:pt x="40386" y="67310"/>
                  </a:lnTo>
                  <a:lnTo>
                    <a:pt x="13589" y="111760"/>
                  </a:lnTo>
                  <a:lnTo>
                    <a:pt x="762" y="163830"/>
                  </a:lnTo>
                  <a:lnTo>
                    <a:pt x="0" y="181610"/>
                  </a:lnTo>
                  <a:lnTo>
                    <a:pt x="1016" y="200660"/>
                  </a:lnTo>
                  <a:lnTo>
                    <a:pt x="14605" y="251460"/>
                  </a:lnTo>
                  <a:lnTo>
                    <a:pt x="41910" y="295910"/>
                  </a:lnTo>
                  <a:lnTo>
                    <a:pt x="80391" y="330200"/>
                  </a:lnTo>
                  <a:lnTo>
                    <a:pt x="127635" y="351789"/>
                  </a:lnTo>
                  <a:lnTo>
                    <a:pt x="162941" y="359410"/>
                  </a:lnTo>
                  <a:lnTo>
                    <a:pt x="199517" y="359410"/>
                  </a:lnTo>
                  <a:lnTo>
                    <a:pt x="251079" y="345439"/>
                  </a:lnTo>
                  <a:lnTo>
                    <a:pt x="283273" y="327660"/>
                  </a:lnTo>
                  <a:lnTo>
                    <a:pt x="179578" y="327660"/>
                  </a:lnTo>
                  <a:lnTo>
                    <a:pt x="164592" y="326389"/>
                  </a:lnTo>
                  <a:lnTo>
                    <a:pt x="122428" y="314960"/>
                  </a:lnTo>
                  <a:lnTo>
                    <a:pt x="86233" y="293370"/>
                  </a:lnTo>
                  <a:lnTo>
                    <a:pt x="57785" y="261620"/>
                  </a:lnTo>
                  <a:lnTo>
                    <a:pt x="39497" y="223520"/>
                  </a:lnTo>
                  <a:lnTo>
                    <a:pt x="32962" y="181610"/>
                  </a:lnTo>
                  <a:lnTo>
                    <a:pt x="32956" y="179070"/>
                  </a:lnTo>
                  <a:lnTo>
                    <a:pt x="33655" y="165100"/>
                  </a:lnTo>
                  <a:lnTo>
                    <a:pt x="44577" y="123189"/>
                  </a:lnTo>
                  <a:lnTo>
                    <a:pt x="66675" y="86360"/>
                  </a:lnTo>
                  <a:lnTo>
                    <a:pt x="98044" y="58420"/>
                  </a:lnTo>
                  <a:lnTo>
                    <a:pt x="136398" y="39370"/>
                  </a:lnTo>
                  <a:lnTo>
                    <a:pt x="180086" y="33020"/>
                  </a:lnTo>
                  <a:lnTo>
                    <a:pt x="282797" y="33020"/>
                  </a:lnTo>
                  <a:lnTo>
                    <a:pt x="279273" y="30480"/>
                  </a:lnTo>
                  <a:lnTo>
                    <a:pt x="231902" y="7620"/>
                  </a:lnTo>
                  <a:lnTo>
                    <a:pt x="196850" y="1270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20"/>
                  </a:moveTo>
                  <a:lnTo>
                    <a:pt x="180086" y="33020"/>
                  </a:lnTo>
                  <a:lnTo>
                    <a:pt x="195199" y="34289"/>
                  </a:lnTo>
                  <a:lnTo>
                    <a:pt x="223774" y="39370"/>
                  </a:lnTo>
                  <a:lnTo>
                    <a:pt x="262255" y="58420"/>
                  </a:lnTo>
                  <a:lnTo>
                    <a:pt x="293370" y="86360"/>
                  </a:lnTo>
                  <a:lnTo>
                    <a:pt x="315214" y="123189"/>
                  </a:lnTo>
                  <a:lnTo>
                    <a:pt x="326009" y="165100"/>
                  </a:lnTo>
                  <a:lnTo>
                    <a:pt x="326707" y="179070"/>
                  </a:lnTo>
                  <a:lnTo>
                    <a:pt x="326707" y="181610"/>
                  </a:lnTo>
                  <a:lnTo>
                    <a:pt x="320040" y="223520"/>
                  </a:lnTo>
                  <a:lnTo>
                    <a:pt x="301498" y="262889"/>
                  </a:lnTo>
                  <a:lnTo>
                    <a:pt x="273050" y="293370"/>
                  </a:lnTo>
                  <a:lnTo>
                    <a:pt x="236855" y="314960"/>
                  </a:lnTo>
                  <a:lnTo>
                    <a:pt x="194691" y="326389"/>
                  </a:lnTo>
                  <a:lnTo>
                    <a:pt x="179578" y="327660"/>
                  </a:lnTo>
                  <a:lnTo>
                    <a:pt x="283273" y="327660"/>
                  </a:lnTo>
                  <a:lnTo>
                    <a:pt x="319532" y="293370"/>
                  </a:lnTo>
                  <a:lnTo>
                    <a:pt x="346075" y="248920"/>
                  </a:lnTo>
                  <a:lnTo>
                    <a:pt x="358902" y="196850"/>
                  </a:lnTo>
                  <a:lnTo>
                    <a:pt x="359664" y="179070"/>
                  </a:lnTo>
                  <a:lnTo>
                    <a:pt x="358648" y="160020"/>
                  </a:lnTo>
                  <a:lnTo>
                    <a:pt x="345059" y="109220"/>
                  </a:lnTo>
                  <a:lnTo>
                    <a:pt x="317881" y="64770"/>
                  </a:lnTo>
                  <a:lnTo>
                    <a:pt x="293370" y="40639"/>
                  </a:lnTo>
                  <a:lnTo>
                    <a:pt x="282797" y="33020"/>
                  </a:lnTo>
                  <a:close/>
                </a:path>
                <a:path w="360045" h="359410">
                  <a:moveTo>
                    <a:pt x="194691" y="44450"/>
                  </a:moveTo>
                  <a:lnTo>
                    <a:pt x="166878" y="44450"/>
                  </a:lnTo>
                  <a:lnTo>
                    <a:pt x="153162" y="46989"/>
                  </a:lnTo>
                  <a:lnTo>
                    <a:pt x="115824" y="59689"/>
                  </a:lnTo>
                  <a:lnTo>
                    <a:pt x="84328" y="83820"/>
                  </a:lnTo>
                  <a:lnTo>
                    <a:pt x="60706" y="114300"/>
                  </a:lnTo>
                  <a:lnTo>
                    <a:pt x="46862" y="152400"/>
                  </a:lnTo>
                  <a:lnTo>
                    <a:pt x="43942" y="179070"/>
                  </a:lnTo>
                  <a:lnTo>
                    <a:pt x="44450" y="193039"/>
                  </a:lnTo>
                  <a:lnTo>
                    <a:pt x="54356" y="232410"/>
                  </a:lnTo>
                  <a:lnTo>
                    <a:pt x="74549" y="265430"/>
                  </a:lnTo>
                  <a:lnTo>
                    <a:pt x="103251" y="292100"/>
                  </a:lnTo>
                  <a:lnTo>
                    <a:pt x="138684" y="309880"/>
                  </a:lnTo>
                  <a:lnTo>
                    <a:pt x="179070" y="316230"/>
                  </a:lnTo>
                  <a:lnTo>
                    <a:pt x="206375" y="313689"/>
                  </a:lnTo>
                  <a:lnTo>
                    <a:pt x="219456" y="309880"/>
                  </a:lnTo>
                  <a:lnTo>
                    <a:pt x="232029" y="306070"/>
                  </a:lnTo>
                  <a:lnTo>
                    <a:pt x="234416" y="304800"/>
                  </a:lnTo>
                  <a:lnTo>
                    <a:pt x="165608" y="304800"/>
                  </a:lnTo>
                  <a:lnTo>
                    <a:pt x="153289" y="302260"/>
                  </a:lnTo>
                  <a:lnTo>
                    <a:pt x="108966" y="283210"/>
                  </a:lnTo>
                  <a:lnTo>
                    <a:pt x="75311" y="248920"/>
                  </a:lnTo>
                  <a:lnTo>
                    <a:pt x="57277" y="204470"/>
                  </a:lnTo>
                  <a:lnTo>
                    <a:pt x="54864" y="179070"/>
                  </a:lnTo>
                  <a:lnTo>
                    <a:pt x="55626" y="166370"/>
                  </a:lnTo>
                  <a:lnTo>
                    <a:pt x="70612" y="119380"/>
                  </a:lnTo>
                  <a:lnTo>
                    <a:pt x="101346" y="82550"/>
                  </a:lnTo>
                  <a:lnTo>
                    <a:pt x="144018" y="60960"/>
                  </a:lnTo>
                  <a:lnTo>
                    <a:pt x="181229" y="54610"/>
                  </a:lnTo>
                  <a:lnTo>
                    <a:pt x="233426" y="54610"/>
                  </a:lnTo>
                  <a:lnTo>
                    <a:pt x="221107" y="50800"/>
                  </a:lnTo>
                  <a:lnTo>
                    <a:pt x="208026" y="46989"/>
                  </a:lnTo>
                  <a:lnTo>
                    <a:pt x="194691" y="44450"/>
                  </a:lnTo>
                  <a:close/>
                </a:path>
                <a:path w="360045" h="359410">
                  <a:moveTo>
                    <a:pt x="233426" y="54610"/>
                  </a:moveTo>
                  <a:lnTo>
                    <a:pt x="181229" y="54610"/>
                  </a:lnTo>
                  <a:lnTo>
                    <a:pt x="194056" y="55880"/>
                  </a:lnTo>
                  <a:lnTo>
                    <a:pt x="218440" y="60960"/>
                  </a:lnTo>
                  <a:lnTo>
                    <a:pt x="260223" y="85089"/>
                  </a:lnTo>
                  <a:lnTo>
                    <a:pt x="290322" y="121920"/>
                  </a:lnTo>
                  <a:lnTo>
                    <a:pt x="304292" y="168910"/>
                  </a:lnTo>
                  <a:lnTo>
                    <a:pt x="304800" y="181610"/>
                  </a:lnTo>
                  <a:lnTo>
                    <a:pt x="304038" y="194310"/>
                  </a:lnTo>
                  <a:lnTo>
                    <a:pt x="289052" y="241300"/>
                  </a:lnTo>
                  <a:lnTo>
                    <a:pt x="258318" y="276860"/>
                  </a:lnTo>
                  <a:lnTo>
                    <a:pt x="215646" y="299720"/>
                  </a:lnTo>
                  <a:lnTo>
                    <a:pt x="191389" y="304800"/>
                  </a:lnTo>
                  <a:lnTo>
                    <a:pt x="234416" y="304800"/>
                  </a:lnTo>
                  <a:lnTo>
                    <a:pt x="275463" y="276860"/>
                  </a:lnTo>
                  <a:lnTo>
                    <a:pt x="298958" y="245110"/>
                  </a:lnTo>
                  <a:lnTo>
                    <a:pt x="312928" y="208280"/>
                  </a:lnTo>
                  <a:lnTo>
                    <a:pt x="315671" y="179070"/>
                  </a:lnTo>
                  <a:lnTo>
                    <a:pt x="315214" y="167639"/>
                  </a:lnTo>
                  <a:lnTo>
                    <a:pt x="305308" y="128270"/>
                  </a:lnTo>
                  <a:lnTo>
                    <a:pt x="285242" y="93980"/>
                  </a:lnTo>
                  <a:lnTo>
                    <a:pt x="256540" y="67310"/>
                  </a:lnTo>
                  <a:lnTo>
                    <a:pt x="245364" y="60960"/>
                  </a:lnTo>
                  <a:lnTo>
                    <a:pt x="233426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3622" y="2900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4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6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70" y="147447"/>
                  </a:lnTo>
                  <a:lnTo>
                    <a:pt x="266953" y="57276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5014" y="28618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4">
                  <a:moveTo>
                    <a:pt x="110998" y="0"/>
                  </a:moveTo>
                  <a:lnTo>
                    <a:pt x="0" y="92583"/>
                  </a:lnTo>
                  <a:lnTo>
                    <a:pt x="77977" y="186182"/>
                  </a:lnTo>
                  <a:lnTo>
                    <a:pt x="0" y="279781"/>
                  </a:lnTo>
                  <a:lnTo>
                    <a:pt x="110998" y="372364"/>
                  </a:lnTo>
                  <a:lnTo>
                    <a:pt x="149746" y="325882"/>
                  </a:lnTo>
                  <a:lnTo>
                    <a:pt x="106806" y="325882"/>
                  </a:lnTo>
                  <a:lnTo>
                    <a:pt x="46354" y="275590"/>
                  </a:lnTo>
                  <a:lnTo>
                    <a:pt x="120903" y="186182"/>
                  </a:lnTo>
                  <a:lnTo>
                    <a:pt x="46354" y="96774"/>
                  </a:lnTo>
                  <a:lnTo>
                    <a:pt x="106806" y="46482"/>
                  </a:lnTo>
                  <a:lnTo>
                    <a:pt x="149746" y="46482"/>
                  </a:lnTo>
                  <a:lnTo>
                    <a:pt x="110998" y="0"/>
                  </a:lnTo>
                  <a:close/>
                </a:path>
                <a:path w="344170" h="372744">
                  <a:moveTo>
                    <a:pt x="215039" y="299085"/>
                  </a:moveTo>
                  <a:lnTo>
                    <a:pt x="172084" y="299085"/>
                  </a:lnTo>
                  <a:lnTo>
                    <a:pt x="233171" y="372364"/>
                  </a:lnTo>
                  <a:lnTo>
                    <a:pt x="288899" y="325882"/>
                  </a:lnTo>
                  <a:lnTo>
                    <a:pt x="237362" y="325882"/>
                  </a:lnTo>
                  <a:lnTo>
                    <a:pt x="215039" y="299085"/>
                  </a:lnTo>
                  <a:close/>
                </a:path>
                <a:path w="344170" h="372744">
                  <a:moveTo>
                    <a:pt x="172084" y="247523"/>
                  </a:moveTo>
                  <a:lnTo>
                    <a:pt x="106806" y="325882"/>
                  </a:lnTo>
                  <a:lnTo>
                    <a:pt x="149746" y="325882"/>
                  </a:lnTo>
                  <a:lnTo>
                    <a:pt x="172084" y="299085"/>
                  </a:lnTo>
                  <a:lnTo>
                    <a:pt x="215039" y="299085"/>
                  </a:lnTo>
                  <a:lnTo>
                    <a:pt x="172084" y="247523"/>
                  </a:lnTo>
                  <a:close/>
                </a:path>
                <a:path w="344170" h="372744">
                  <a:moveTo>
                    <a:pt x="288899" y="46482"/>
                  </a:moveTo>
                  <a:lnTo>
                    <a:pt x="237362" y="46482"/>
                  </a:lnTo>
                  <a:lnTo>
                    <a:pt x="297687" y="96774"/>
                  </a:lnTo>
                  <a:lnTo>
                    <a:pt x="223265" y="186182"/>
                  </a:lnTo>
                  <a:lnTo>
                    <a:pt x="297687" y="275590"/>
                  </a:lnTo>
                  <a:lnTo>
                    <a:pt x="237362" y="325882"/>
                  </a:lnTo>
                  <a:lnTo>
                    <a:pt x="288899" y="325882"/>
                  </a:lnTo>
                  <a:lnTo>
                    <a:pt x="344169" y="279781"/>
                  </a:lnTo>
                  <a:lnTo>
                    <a:pt x="266191" y="186182"/>
                  </a:lnTo>
                  <a:lnTo>
                    <a:pt x="344169" y="92583"/>
                  </a:lnTo>
                  <a:lnTo>
                    <a:pt x="288899" y="46482"/>
                  </a:lnTo>
                  <a:close/>
                </a:path>
                <a:path w="344170" h="372744">
                  <a:moveTo>
                    <a:pt x="105409" y="61976"/>
                  </a:moveTo>
                  <a:lnTo>
                    <a:pt x="61849" y="98171"/>
                  </a:lnTo>
                  <a:lnTo>
                    <a:pt x="135254" y="186182"/>
                  </a:lnTo>
                  <a:lnTo>
                    <a:pt x="61849" y="274193"/>
                  </a:lnTo>
                  <a:lnTo>
                    <a:pt x="105409" y="310388"/>
                  </a:lnTo>
                  <a:lnTo>
                    <a:pt x="118321" y="294894"/>
                  </a:lnTo>
                  <a:lnTo>
                    <a:pt x="104012" y="294894"/>
                  </a:lnTo>
                  <a:lnTo>
                    <a:pt x="77342" y="272796"/>
                  </a:lnTo>
                  <a:lnTo>
                    <a:pt x="149605" y="186182"/>
                  </a:lnTo>
                  <a:lnTo>
                    <a:pt x="77342" y="99568"/>
                  </a:lnTo>
                  <a:lnTo>
                    <a:pt x="104012" y="77470"/>
                  </a:lnTo>
                  <a:lnTo>
                    <a:pt x="118321" y="77470"/>
                  </a:lnTo>
                  <a:lnTo>
                    <a:pt x="105409" y="61976"/>
                  </a:lnTo>
                  <a:close/>
                </a:path>
                <a:path w="344170" h="372744">
                  <a:moveTo>
                    <a:pt x="186376" y="230378"/>
                  </a:moveTo>
                  <a:lnTo>
                    <a:pt x="172084" y="230378"/>
                  </a:lnTo>
                  <a:lnTo>
                    <a:pt x="238759" y="310388"/>
                  </a:lnTo>
                  <a:lnTo>
                    <a:pt x="257352" y="294894"/>
                  </a:lnTo>
                  <a:lnTo>
                    <a:pt x="240156" y="294894"/>
                  </a:lnTo>
                  <a:lnTo>
                    <a:pt x="186376" y="230378"/>
                  </a:lnTo>
                  <a:close/>
                </a:path>
                <a:path w="344170" h="372744">
                  <a:moveTo>
                    <a:pt x="172084" y="213233"/>
                  </a:moveTo>
                  <a:lnTo>
                    <a:pt x="104012" y="294894"/>
                  </a:lnTo>
                  <a:lnTo>
                    <a:pt x="118321" y="294894"/>
                  </a:lnTo>
                  <a:lnTo>
                    <a:pt x="172084" y="230378"/>
                  </a:lnTo>
                  <a:lnTo>
                    <a:pt x="186376" y="230378"/>
                  </a:lnTo>
                  <a:lnTo>
                    <a:pt x="172084" y="213233"/>
                  </a:lnTo>
                  <a:close/>
                </a:path>
                <a:path w="344170" h="372744">
                  <a:moveTo>
                    <a:pt x="257352" y="77470"/>
                  </a:moveTo>
                  <a:lnTo>
                    <a:pt x="240156" y="77470"/>
                  </a:lnTo>
                  <a:lnTo>
                    <a:pt x="266826" y="99568"/>
                  </a:lnTo>
                  <a:lnTo>
                    <a:pt x="194563" y="186182"/>
                  </a:lnTo>
                  <a:lnTo>
                    <a:pt x="266826" y="272796"/>
                  </a:lnTo>
                  <a:lnTo>
                    <a:pt x="240156" y="294894"/>
                  </a:lnTo>
                  <a:lnTo>
                    <a:pt x="257352" y="294894"/>
                  </a:lnTo>
                  <a:lnTo>
                    <a:pt x="282193" y="274193"/>
                  </a:lnTo>
                  <a:lnTo>
                    <a:pt x="208914" y="186182"/>
                  </a:lnTo>
                  <a:lnTo>
                    <a:pt x="282193" y="98171"/>
                  </a:lnTo>
                  <a:lnTo>
                    <a:pt x="257352" y="77470"/>
                  </a:lnTo>
                  <a:close/>
                </a:path>
                <a:path w="344170" h="372744">
                  <a:moveTo>
                    <a:pt x="118321" y="77470"/>
                  </a:moveTo>
                  <a:lnTo>
                    <a:pt x="104012" y="77470"/>
                  </a:lnTo>
                  <a:lnTo>
                    <a:pt x="172084" y="159131"/>
                  </a:lnTo>
                  <a:lnTo>
                    <a:pt x="186376" y="141986"/>
                  </a:lnTo>
                  <a:lnTo>
                    <a:pt x="172084" y="141986"/>
                  </a:lnTo>
                  <a:lnTo>
                    <a:pt x="118321" y="77470"/>
                  </a:lnTo>
                  <a:close/>
                </a:path>
                <a:path w="344170" h="372744">
                  <a:moveTo>
                    <a:pt x="238759" y="61976"/>
                  </a:moveTo>
                  <a:lnTo>
                    <a:pt x="172084" y="141986"/>
                  </a:lnTo>
                  <a:lnTo>
                    <a:pt x="186376" y="141986"/>
                  </a:lnTo>
                  <a:lnTo>
                    <a:pt x="240156" y="77470"/>
                  </a:lnTo>
                  <a:lnTo>
                    <a:pt x="257352" y="77470"/>
                  </a:lnTo>
                  <a:lnTo>
                    <a:pt x="238759" y="61976"/>
                  </a:lnTo>
                  <a:close/>
                </a:path>
                <a:path w="344170" h="372744">
                  <a:moveTo>
                    <a:pt x="149746" y="46482"/>
                  </a:moveTo>
                  <a:lnTo>
                    <a:pt x="106806" y="46482"/>
                  </a:lnTo>
                  <a:lnTo>
                    <a:pt x="172084" y="124841"/>
                  </a:lnTo>
                  <a:lnTo>
                    <a:pt x="215039" y="73279"/>
                  </a:lnTo>
                  <a:lnTo>
                    <a:pt x="172084" y="73279"/>
                  </a:lnTo>
                  <a:lnTo>
                    <a:pt x="149746" y="46482"/>
                  </a:lnTo>
                  <a:close/>
                </a:path>
                <a:path w="344170" h="372744">
                  <a:moveTo>
                    <a:pt x="233171" y="0"/>
                  </a:moveTo>
                  <a:lnTo>
                    <a:pt x="172084" y="73279"/>
                  </a:lnTo>
                  <a:lnTo>
                    <a:pt x="215039" y="73279"/>
                  </a:lnTo>
                  <a:lnTo>
                    <a:pt x="237362" y="46482"/>
                  </a:lnTo>
                  <a:lnTo>
                    <a:pt x="288899" y="46482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600" y="160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6168" y="1573021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50"/>
                  </a:lnTo>
                  <a:lnTo>
                    <a:pt x="40386" y="67310"/>
                  </a:lnTo>
                  <a:lnTo>
                    <a:pt x="13589" y="111760"/>
                  </a:lnTo>
                  <a:lnTo>
                    <a:pt x="762" y="163830"/>
                  </a:lnTo>
                  <a:lnTo>
                    <a:pt x="0" y="181610"/>
                  </a:lnTo>
                  <a:lnTo>
                    <a:pt x="1016" y="200660"/>
                  </a:lnTo>
                  <a:lnTo>
                    <a:pt x="14605" y="251460"/>
                  </a:lnTo>
                  <a:lnTo>
                    <a:pt x="41910" y="295910"/>
                  </a:lnTo>
                  <a:lnTo>
                    <a:pt x="80391" y="330200"/>
                  </a:lnTo>
                  <a:lnTo>
                    <a:pt x="127635" y="351789"/>
                  </a:lnTo>
                  <a:lnTo>
                    <a:pt x="162941" y="359410"/>
                  </a:lnTo>
                  <a:lnTo>
                    <a:pt x="199517" y="359410"/>
                  </a:lnTo>
                  <a:lnTo>
                    <a:pt x="251079" y="345439"/>
                  </a:lnTo>
                  <a:lnTo>
                    <a:pt x="283273" y="327660"/>
                  </a:lnTo>
                  <a:lnTo>
                    <a:pt x="179578" y="327660"/>
                  </a:lnTo>
                  <a:lnTo>
                    <a:pt x="164592" y="326389"/>
                  </a:lnTo>
                  <a:lnTo>
                    <a:pt x="122428" y="314960"/>
                  </a:lnTo>
                  <a:lnTo>
                    <a:pt x="86233" y="293370"/>
                  </a:lnTo>
                  <a:lnTo>
                    <a:pt x="57785" y="261620"/>
                  </a:lnTo>
                  <a:lnTo>
                    <a:pt x="39497" y="223520"/>
                  </a:lnTo>
                  <a:lnTo>
                    <a:pt x="32962" y="181610"/>
                  </a:lnTo>
                  <a:lnTo>
                    <a:pt x="32956" y="179070"/>
                  </a:lnTo>
                  <a:lnTo>
                    <a:pt x="33655" y="165100"/>
                  </a:lnTo>
                  <a:lnTo>
                    <a:pt x="44577" y="123189"/>
                  </a:lnTo>
                  <a:lnTo>
                    <a:pt x="66675" y="86360"/>
                  </a:lnTo>
                  <a:lnTo>
                    <a:pt x="98044" y="58420"/>
                  </a:lnTo>
                  <a:lnTo>
                    <a:pt x="136398" y="39370"/>
                  </a:lnTo>
                  <a:lnTo>
                    <a:pt x="180086" y="33020"/>
                  </a:lnTo>
                  <a:lnTo>
                    <a:pt x="282797" y="33020"/>
                  </a:lnTo>
                  <a:lnTo>
                    <a:pt x="279273" y="30480"/>
                  </a:lnTo>
                  <a:lnTo>
                    <a:pt x="231902" y="7620"/>
                  </a:lnTo>
                  <a:lnTo>
                    <a:pt x="196850" y="1270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20"/>
                  </a:moveTo>
                  <a:lnTo>
                    <a:pt x="180086" y="33020"/>
                  </a:lnTo>
                  <a:lnTo>
                    <a:pt x="195199" y="34289"/>
                  </a:lnTo>
                  <a:lnTo>
                    <a:pt x="223774" y="39370"/>
                  </a:lnTo>
                  <a:lnTo>
                    <a:pt x="262255" y="58420"/>
                  </a:lnTo>
                  <a:lnTo>
                    <a:pt x="293370" y="86360"/>
                  </a:lnTo>
                  <a:lnTo>
                    <a:pt x="315214" y="123189"/>
                  </a:lnTo>
                  <a:lnTo>
                    <a:pt x="326009" y="165100"/>
                  </a:lnTo>
                  <a:lnTo>
                    <a:pt x="326707" y="179070"/>
                  </a:lnTo>
                  <a:lnTo>
                    <a:pt x="326707" y="181610"/>
                  </a:lnTo>
                  <a:lnTo>
                    <a:pt x="320040" y="223520"/>
                  </a:lnTo>
                  <a:lnTo>
                    <a:pt x="301498" y="262889"/>
                  </a:lnTo>
                  <a:lnTo>
                    <a:pt x="273050" y="293370"/>
                  </a:lnTo>
                  <a:lnTo>
                    <a:pt x="236855" y="314960"/>
                  </a:lnTo>
                  <a:lnTo>
                    <a:pt x="194691" y="326389"/>
                  </a:lnTo>
                  <a:lnTo>
                    <a:pt x="179578" y="327660"/>
                  </a:lnTo>
                  <a:lnTo>
                    <a:pt x="283273" y="327660"/>
                  </a:lnTo>
                  <a:lnTo>
                    <a:pt x="319532" y="293370"/>
                  </a:lnTo>
                  <a:lnTo>
                    <a:pt x="346075" y="248920"/>
                  </a:lnTo>
                  <a:lnTo>
                    <a:pt x="358902" y="196850"/>
                  </a:lnTo>
                  <a:lnTo>
                    <a:pt x="359664" y="179070"/>
                  </a:lnTo>
                  <a:lnTo>
                    <a:pt x="358648" y="160020"/>
                  </a:lnTo>
                  <a:lnTo>
                    <a:pt x="345059" y="109220"/>
                  </a:lnTo>
                  <a:lnTo>
                    <a:pt x="317881" y="64770"/>
                  </a:lnTo>
                  <a:lnTo>
                    <a:pt x="293370" y="40639"/>
                  </a:lnTo>
                  <a:lnTo>
                    <a:pt x="282797" y="33020"/>
                  </a:lnTo>
                  <a:close/>
                </a:path>
                <a:path w="360045" h="359410">
                  <a:moveTo>
                    <a:pt x="194691" y="44450"/>
                  </a:moveTo>
                  <a:lnTo>
                    <a:pt x="166878" y="44450"/>
                  </a:lnTo>
                  <a:lnTo>
                    <a:pt x="153162" y="46989"/>
                  </a:lnTo>
                  <a:lnTo>
                    <a:pt x="115824" y="59689"/>
                  </a:lnTo>
                  <a:lnTo>
                    <a:pt x="84328" y="83820"/>
                  </a:lnTo>
                  <a:lnTo>
                    <a:pt x="60706" y="114300"/>
                  </a:lnTo>
                  <a:lnTo>
                    <a:pt x="46862" y="152400"/>
                  </a:lnTo>
                  <a:lnTo>
                    <a:pt x="43942" y="179070"/>
                  </a:lnTo>
                  <a:lnTo>
                    <a:pt x="44450" y="193039"/>
                  </a:lnTo>
                  <a:lnTo>
                    <a:pt x="54356" y="232410"/>
                  </a:lnTo>
                  <a:lnTo>
                    <a:pt x="74549" y="265430"/>
                  </a:lnTo>
                  <a:lnTo>
                    <a:pt x="103251" y="292100"/>
                  </a:lnTo>
                  <a:lnTo>
                    <a:pt x="138684" y="309880"/>
                  </a:lnTo>
                  <a:lnTo>
                    <a:pt x="179070" y="316230"/>
                  </a:lnTo>
                  <a:lnTo>
                    <a:pt x="206375" y="313689"/>
                  </a:lnTo>
                  <a:lnTo>
                    <a:pt x="219456" y="309880"/>
                  </a:lnTo>
                  <a:lnTo>
                    <a:pt x="232029" y="306070"/>
                  </a:lnTo>
                  <a:lnTo>
                    <a:pt x="234416" y="304800"/>
                  </a:lnTo>
                  <a:lnTo>
                    <a:pt x="165608" y="304800"/>
                  </a:lnTo>
                  <a:lnTo>
                    <a:pt x="153289" y="302260"/>
                  </a:lnTo>
                  <a:lnTo>
                    <a:pt x="108966" y="283210"/>
                  </a:lnTo>
                  <a:lnTo>
                    <a:pt x="75311" y="248920"/>
                  </a:lnTo>
                  <a:lnTo>
                    <a:pt x="57277" y="204470"/>
                  </a:lnTo>
                  <a:lnTo>
                    <a:pt x="54864" y="179070"/>
                  </a:lnTo>
                  <a:lnTo>
                    <a:pt x="55626" y="166370"/>
                  </a:lnTo>
                  <a:lnTo>
                    <a:pt x="70612" y="119380"/>
                  </a:lnTo>
                  <a:lnTo>
                    <a:pt x="101346" y="82550"/>
                  </a:lnTo>
                  <a:lnTo>
                    <a:pt x="144018" y="60960"/>
                  </a:lnTo>
                  <a:lnTo>
                    <a:pt x="181229" y="54610"/>
                  </a:lnTo>
                  <a:lnTo>
                    <a:pt x="233426" y="54610"/>
                  </a:lnTo>
                  <a:lnTo>
                    <a:pt x="221107" y="50800"/>
                  </a:lnTo>
                  <a:lnTo>
                    <a:pt x="208026" y="46989"/>
                  </a:lnTo>
                  <a:lnTo>
                    <a:pt x="194691" y="44450"/>
                  </a:lnTo>
                  <a:close/>
                </a:path>
                <a:path w="360045" h="359410">
                  <a:moveTo>
                    <a:pt x="233426" y="54610"/>
                  </a:moveTo>
                  <a:lnTo>
                    <a:pt x="181229" y="54610"/>
                  </a:lnTo>
                  <a:lnTo>
                    <a:pt x="194056" y="55880"/>
                  </a:lnTo>
                  <a:lnTo>
                    <a:pt x="218440" y="60960"/>
                  </a:lnTo>
                  <a:lnTo>
                    <a:pt x="260223" y="85089"/>
                  </a:lnTo>
                  <a:lnTo>
                    <a:pt x="290322" y="121920"/>
                  </a:lnTo>
                  <a:lnTo>
                    <a:pt x="304292" y="168910"/>
                  </a:lnTo>
                  <a:lnTo>
                    <a:pt x="304800" y="181610"/>
                  </a:lnTo>
                  <a:lnTo>
                    <a:pt x="304038" y="194310"/>
                  </a:lnTo>
                  <a:lnTo>
                    <a:pt x="289052" y="241300"/>
                  </a:lnTo>
                  <a:lnTo>
                    <a:pt x="258318" y="276860"/>
                  </a:lnTo>
                  <a:lnTo>
                    <a:pt x="215646" y="299720"/>
                  </a:lnTo>
                  <a:lnTo>
                    <a:pt x="191389" y="304800"/>
                  </a:lnTo>
                  <a:lnTo>
                    <a:pt x="234416" y="304800"/>
                  </a:lnTo>
                  <a:lnTo>
                    <a:pt x="275463" y="276860"/>
                  </a:lnTo>
                  <a:lnTo>
                    <a:pt x="298958" y="245110"/>
                  </a:lnTo>
                  <a:lnTo>
                    <a:pt x="312928" y="208280"/>
                  </a:lnTo>
                  <a:lnTo>
                    <a:pt x="315671" y="179070"/>
                  </a:lnTo>
                  <a:lnTo>
                    <a:pt x="315214" y="167639"/>
                  </a:lnTo>
                  <a:lnTo>
                    <a:pt x="305308" y="128270"/>
                  </a:lnTo>
                  <a:lnTo>
                    <a:pt x="285242" y="93980"/>
                  </a:lnTo>
                  <a:lnTo>
                    <a:pt x="256540" y="67310"/>
                  </a:lnTo>
                  <a:lnTo>
                    <a:pt x="245364" y="60960"/>
                  </a:lnTo>
                  <a:lnTo>
                    <a:pt x="233426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724401" y="1295400"/>
            <a:ext cx="1734185" cy="4432300"/>
            <a:chOff x="3200400" y="1295400"/>
            <a:chExt cx="1734185" cy="443230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400" y="1295400"/>
              <a:ext cx="1714500" cy="4432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943223" y="22147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2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6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2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6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4615" y="21760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4">
                  <a:moveTo>
                    <a:pt x="110998" y="0"/>
                  </a:moveTo>
                  <a:lnTo>
                    <a:pt x="0" y="92583"/>
                  </a:lnTo>
                  <a:lnTo>
                    <a:pt x="77977" y="186182"/>
                  </a:lnTo>
                  <a:lnTo>
                    <a:pt x="0" y="279781"/>
                  </a:lnTo>
                  <a:lnTo>
                    <a:pt x="110998" y="372364"/>
                  </a:lnTo>
                  <a:lnTo>
                    <a:pt x="149746" y="325882"/>
                  </a:lnTo>
                  <a:lnTo>
                    <a:pt x="106807" y="325882"/>
                  </a:lnTo>
                  <a:lnTo>
                    <a:pt x="46355" y="275590"/>
                  </a:lnTo>
                  <a:lnTo>
                    <a:pt x="120904" y="186182"/>
                  </a:lnTo>
                  <a:lnTo>
                    <a:pt x="46355" y="96774"/>
                  </a:lnTo>
                  <a:lnTo>
                    <a:pt x="106807" y="46482"/>
                  </a:lnTo>
                  <a:lnTo>
                    <a:pt x="149746" y="46482"/>
                  </a:lnTo>
                  <a:lnTo>
                    <a:pt x="110998" y="0"/>
                  </a:lnTo>
                  <a:close/>
                </a:path>
                <a:path w="344170" h="372744">
                  <a:moveTo>
                    <a:pt x="215039" y="299085"/>
                  </a:moveTo>
                  <a:lnTo>
                    <a:pt x="172085" y="299085"/>
                  </a:lnTo>
                  <a:lnTo>
                    <a:pt x="233172" y="372364"/>
                  </a:lnTo>
                  <a:lnTo>
                    <a:pt x="288899" y="325882"/>
                  </a:lnTo>
                  <a:lnTo>
                    <a:pt x="237362" y="325882"/>
                  </a:lnTo>
                  <a:lnTo>
                    <a:pt x="215039" y="299085"/>
                  </a:lnTo>
                  <a:close/>
                </a:path>
                <a:path w="344170" h="372744">
                  <a:moveTo>
                    <a:pt x="172085" y="247523"/>
                  </a:moveTo>
                  <a:lnTo>
                    <a:pt x="106807" y="325882"/>
                  </a:lnTo>
                  <a:lnTo>
                    <a:pt x="149746" y="325882"/>
                  </a:lnTo>
                  <a:lnTo>
                    <a:pt x="172085" y="299085"/>
                  </a:lnTo>
                  <a:lnTo>
                    <a:pt x="215039" y="299085"/>
                  </a:lnTo>
                  <a:lnTo>
                    <a:pt x="172085" y="247523"/>
                  </a:lnTo>
                  <a:close/>
                </a:path>
                <a:path w="344170" h="372744">
                  <a:moveTo>
                    <a:pt x="288899" y="46482"/>
                  </a:moveTo>
                  <a:lnTo>
                    <a:pt x="237362" y="46482"/>
                  </a:lnTo>
                  <a:lnTo>
                    <a:pt x="297688" y="96774"/>
                  </a:lnTo>
                  <a:lnTo>
                    <a:pt x="223265" y="186182"/>
                  </a:lnTo>
                  <a:lnTo>
                    <a:pt x="297688" y="275590"/>
                  </a:lnTo>
                  <a:lnTo>
                    <a:pt x="237362" y="325882"/>
                  </a:lnTo>
                  <a:lnTo>
                    <a:pt x="288899" y="325882"/>
                  </a:lnTo>
                  <a:lnTo>
                    <a:pt x="344170" y="279781"/>
                  </a:lnTo>
                  <a:lnTo>
                    <a:pt x="266192" y="186182"/>
                  </a:lnTo>
                  <a:lnTo>
                    <a:pt x="344170" y="92583"/>
                  </a:lnTo>
                  <a:lnTo>
                    <a:pt x="288899" y="46482"/>
                  </a:lnTo>
                  <a:close/>
                </a:path>
                <a:path w="344170" h="372744">
                  <a:moveTo>
                    <a:pt x="105410" y="61976"/>
                  </a:moveTo>
                  <a:lnTo>
                    <a:pt x="61849" y="98171"/>
                  </a:lnTo>
                  <a:lnTo>
                    <a:pt x="135255" y="186182"/>
                  </a:lnTo>
                  <a:lnTo>
                    <a:pt x="61849" y="274193"/>
                  </a:lnTo>
                  <a:lnTo>
                    <a:pt x="105410" y="310388"/>
                  </a:lnTo>
                  <a:lnTo>
                    <a:pt x="118321" y="294894"/>
                  </a:lnTo>
                  <a:lnTo>
                    <a:pt x="104012" y="294894"/>
                  </a:lnTo>
                  <a:lnTo>
                    <a:pt x="77343" y="272796"/>
                  </a:lnTo>
                  <a:lnTo>
                    <a:pt x="149606" y="186182"/>
                  </a:lnTo>
                  <a:lnTo>
                    <a:pt x="77343" y="99568"/>
                  </a:lnTo>
                  <a:lnTo>
                    <a:pt x="104012" y="77470"/>
                  </a:lnTo>
                  <a:lnTo>
                    <a:pt x="118321" y="77470"/>
                  </a:lnTo>
                  <a:lnTo>
                    <a:pt x="105410" y="61976"/>
                  </a:lnTo>
                  <a:close/>
                </a:path>
                <a:path w="344170" h="372744">
                  <a:moveTo>
                    <a:pt x="186376" y="230378"/>
                  </a:moveTo>
                  <a:lnTo>
                    <a:pt x="172085" y="230378"/>
                  </a:lnTo>
                  <a:lnTo>
                    <a:pt x="238760" y="310388"/>
                  </a:lnTo>
                  <a:lnTo>
                    <a:pt x="257407" y="294894"/>
                  </a:lnTo>
                  <a:lnTo>
                    <a:pt x="240157" y="294894"/>
                  </a:lnTo>
                  <a:lnTo>
                    <a:pt x="186376" y="230378"/>
                  </a:lnTo>
                  <a:close/>
                </a:path>
                <a:path w="344170" h="372744">
                  <a:moveTo>
                    <a:pt x="172085" y="213233"/>
                  </a:moveTo>
                  <a:lnTo>
                    <a:pt x="104012" y="294894"/>
                  </a:lnTo>
                  <a:lnTo>
                    <a:pt x="118321" y="294894"/>
                  </a:lnTo>
                  <a:lnTo>
                    <a:pt x="172085" y="230378"/>
                  </a:lnTo>
                  <a:lnTo>
                    <a:pt x="186376" y="230378"/>
                  </a:lnTo>
                  <a:lnTo>
                    <a:pt x="172085" y="213233"/>
                  </a:lnTo>
                  <a:close/>
                </a:path>
                <a:path w="344170" h="372744">
                  <a:moveTo>
                    <a:pt x="257407" y="77470"/>
                  </a:moveTo>
                  <a:lnTo>
                    <a:pt x="240157" y="77470"/>
                  </a:lnTo>
                  <a:lnTo>
                    <a:pt x="266826" y="99568"/>
                  </a:lnTo>
                  <a:lnTo>
                    <a:pt x="194563" y="186182"/>
                  </a:lnTo>
                  <a:lnTo>
                    <a:pt x="266826" y="272796"/>
                  </a:lnTo>
                  <a:lnTo>
                    <a:pt x="240157" y="294894"/>
                  </a:lnTo>
                  <a:lnTo>
                    <a:pt x="257407" y="294894"/>
                  </a:lnTo>
                  <a:lnTo>
                    <a:pt x="282321" y="274193"/>
                  </a:lnTo>
                  <a:lnTo>
                    <a:pt x="208914" y="186182"/>
                  </a:lnTo>
                  <a:lnTo>
                    <a:pt x="282321" y="98171"/>
                  </a:lnTo>
                  <a:lnTo>
                    <a:pt x="257407" y="77470"/>
                  </a:lnTo>
                  <a:close/>
                </a:path>
                <a:path w="344170" h="372744">
                  <a:moveTo>
                    <a:pt x="118321" y="77470"/>
                  </a:moveTo>
                  <a:lnTo>
                    <a:pt x="104012" y="77470"/>
                  </a:lnTo>
                  <a:lnTo>
                    <a:pt x="172085" y="159131"/>
                  </a:lnTo>
                  <a:lnTo>
                    <a:pt x="186376" y="141986"/>
                  </a:lnTo>
                  <a:lnTo>
                    <a:pt x="172085" y="141986"/>
                  </a:lnTo>
                  <a:lnTo>
                    <a:pt x="118321" y="77470"/>
                  </a:lnTo>
                  <a:close/>
                </a:path>
                <a:path w="344170" h="372744">
                  <a:moveTo>
                    <a:pt x="238760" y="61976"/>
                  </a:moveTo>
                  <a:lnTo>
                    <a:pt x="172085" y="141986"/>
                  </a:lnTo>
                  <a:lnTo>
                    <a:pt x="186376" y="141986"/>
                  </a:lnTo>
                  <a:lnTo>
                    <a:pt x="240157" y="77470"/>
                  </a:lnTo>
                  <a:lnTo>
                    <a:pt x="257407" y="77470"/>
                  </a:lnTo>
                  <a:lnTo>
                    <a:pt x="238760" y="61976"/>
                  </a:lnTo>
                  <a:close/>
                </a:path>
                <a:path w="344170" h="372744">
                  <a:moveTo>
                    <a:pt x="149746" y="46482"/>
                  </a:moveTo>
                  <a:lnTo>
                    <a:pt x="106807" y="46482"/>
                  </a:lnTo>
                  <a:lnTo>
                    <a:pt x="172085" y="124841"/>
                  </a:lnTo>
                  <a:lnTo>
                    <a:pt x="215039" y="73279"/>
                  </a:lnTo>
                  <a:lnTo>
                    <a:pt x="172085" y="73279"/>
                  </a:lnTo>
                  <a:lnTo>
                    <a:pt x="149746" y="46482"/>
                  </a:lnTo>
                  <a:close/>
                </a:path>
                <a:path w="344170" h="372744">
                  <a:moveTo>
                    <a:pt x="233172" y="0"/>
                  </a:moveTo>
                  <a:lnTo>
                    <a:pt x="172085" y="73279"/>
                  </a:lnTo>
                  <a:lnTo>
                    <a:pt x="215039" y="73279"/>
                  </a:lnTo>
                  <a:lnTo>
                    <a:pt x="237362" y="46482"/>
                  </a:lnTo>
                  <a:lnTo>
                    <a:pt x="288899" y="4648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52800" y="2895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25368" y="28684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50"/>
                  </a:lnTo>
                  <a:lnTo>
                    <a:pt x="40386" y="67310"/>
                  </a:lnTo>
                  <a:lnTo>
                    <a:pt x="13589" y="111760"/>
                  </a:lnTo>
                  <a:lnTo>
                    <a:pt x="762" y="163830"/>
                  </a:lnTo>
                  <a:lnTo>
                    <a:pt x="0" y="181610"/>
                  </a:lnTo>
                  <a:lnTo>
                    <a:pt x="1016" y="200660"/>
                  </a:lnTo>
                  <a:lnTo>
                    <a:pt x="14605" y="251460"/>
                  </a:lnTo>
                  <a:lnTo>
                    <a:pt x="41910" y="295910"/>
                  </a:lnTo>
                  <a:lnTo>
                    <a:pt x="80391" y="330200"/>
                  </a:lnTo>
                  <a:lnTo>
                    <a:pt x="127635" y="351789"/>
                  </a:lnTo>
                  <a:lnTo>
                    <a:pt x="162941" y="359410"/>
                  </a:lnTo>
                  <a:lnTo>
                    <a:pt x="199517" y="359410"/>
                  </a:lnTo>
                  <a:lnTo>
                    <a:pt x="251079" y="345439"/>
                  </a:lnTo>
                  <a:lnTo>
                    <a:pt x="283273" y="327660"/>
                  </a:lnTo>
                  <a:lnTo>
                    <a:pt x="179578" y="327660"/>
                  </a:lnTo>
                  <a:lnTo>
                    <a:pt x="164592" y="326389"/>
                  </a:lnTo>
                  <a:lnTo>
                    <a:pt x="122428" y="314960"/>
                  </a:lnTo>
                  <a:lnTo>
                    <a:pt x="86233" y="293370"/>
                  </a:lnTo>
                  <a:lnTo>
                    <a:pt x="57785" y="261620"/>
                  </a:lnTo>
                  <a:lnTo>
                    <a:pt x="39497" y="223520"/>
                  </a:lnTo>
                  <a:lnTo>
                    <a:pt x="32962" y="181610"/>
                  </a:lnTo>
                  <a:lnTo>
                    <a:pt x="32956" y="179070"/>
                  </a:lnTo>
                  <a:lnTo>
                    <a:pt x="33655" y="165100"/>
                  </a:lnTo>
                  <a:lnTo>
                    <a:pt x="44577" y="123189"/>
                  </a:lnTo>
                  <a:lnTo>
                    <a:pt x="66675" y="86360"/>
                  </a:lnTo>
                  <a:lnTo>
                    <a:pt x="98044" y="58420"/>
                  </a:lnTo>
                  <a:lnTo>
                    <a:pt x="136398" y="39370"/>
                  </a:lnTo>
                  <a:lnTo>
                    <a:pt x="180086" y="33020"/>
                  </a:lnTo>
                  <a:lnTo>
                    <a:pt x="282797" y="33020"/>
                  </a:lnTo>
                  <a:lnTo>
                    <a:pt x="279273" y="30480"/>
                  </a:lnTo>
                  <a:lnTo>
                    <a:pt x="231902" y="7620"/>
                  </a:lnTo>
                  <a:lnTo>
                    <a:pt x="196850" y="1270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20"/>
                  </a:moveTo>
                  <a:lnTo>
                    <a:pt x="180086" y="33020"/>
                  </a:lnTo>
                  <a:lnTo>
                    <a:pt x="195199" y="34289"/>
                  </a:lnTo>
                  <a:lnTo>
                    <a:pt x="223774" y="39370"/>
                  </a:lnTo>
                  <a:lnTo>
                    <a:pt x="262255" y="58420"/>
                  </a:lnTo>
                  <a:lnTo>
                    <a:pt x="293370" y="86360"/>
                  </a:lnTo>
                  <a:lnTo>
                    <a:pt x="315214" y="123189"/>
                  </a:lnTo>
                  <a:lnTo>
                    <a:pt x="326009" y="165100"/>
                  </a:lnTo>
                  <a:lnTo>
                    <a:pt x="326707" y="179070"/>
                  </a:lnTo>
                  <a:lnTo>
                    <a:pt x="326707" y="181610"/>
                  </a:lnTo>
                  <a:lnTo>
                    <a:pt x="320040" y="223520"/>
                  </a:lnTo>
                  <a:lnTo>
                    <a:pt x="301498" y="262889"/>
                  </a:lnTo>
                  <a:lnTo>
                    <a:pt x="273050" y="293370"/>
                  </a:lnTo>
                  <a:lnTo>
                    <a:pt x="236855" y="314960"/>
                  </a:lnTo>
                  <a:lnTo>
                    <a:pt x="194691" y="326389"/>
                  </a:lnTo>
                  <a:lnTo>
                    <a:pt x="179578" y="327660"/>
                  </a:lnTo>
                  <a:lnTo>
                    <a:pt x="283273" y="327660"/>
                  </a:lnTo>
                  <a:lnTo>
                    <a:pt x="319532" y="293370"/>
                  </a:lnTo>
                  <a:lnTo>
                    <a:pt x="346075" y="248920"/>
                  </a:lnTo>
                  <a:lnTo>
                    <a:pt x="358902" y="196850"/>
                  </a:lnTo>
                  <a:lnTo>
                    <a:pt x="359664" y="179070"/>
                  </a:lnTo>
                  <a:lnTo>
                    <a:pt x="358648" y="160020"/>
                  </a:lnTo>
                  <a:lnTo>
                    <a:pt x="345059" y="109220"/>
                  </a:lnTo>
                  <a:lnTo>
                    <a:pt x="317881" y="64770"/>
                  </a:lnTo>
                  <a:lnTo>
                    <a:pt x="293370" y="40639"/>
                  </a:lnTo>
                  <a:lnTo>
                    <a:pt x="282797" y="33020"/>
                  </a:lnTo>
                  <a:close/>
                </a:path>
                <a:path w="360045" h="359410">
                  <a:moveTo>
                    <a:pt x="194691" y="44450"/>
                  </a:moveTo>
                  <a:lnTo>
                    <a:pt x="166878" y="44450"/>
                  </a:lnTo>
                  <a:lnTo>
                    <a:pt x="153162" y="46989"/>
                  </a:lnTo>
                  <a:lnTo>
                    <a:pt x="115824" y="59689"/>
                  </a:lnTo>
                  <a:lnTo>
                    <a:pt x="84328" y="83820"/>
                  </a:lnTo>
                  <a:lnTo>
                    <a:pt x="60706" y="114300"/>
                  </a:lnTo>
                  <a:lnTo>
                    <a:pt x="46862" y="152400"/>
                  </a:lnTo>
                  <a:lnTo>
                    <a:pt x="43942" y="179070"/>
                  </a:lnTo>
                  <a:lnTo>
                    <a:pt x="44450" y="193039"/>
                  </a:lnTo>
                  <a:lnTo>
                    <a:pt x="54356" y="232410"/>
                  </a:lnTo>
                  <a:lnTo>
                    <a:pt x="74549" y="265430"/>
                  </a:lnTo>
                  <a:lnTo>
                    <a:pt x="103251" y="292100"/>
                  </a:lnTo>
                  <a:lnTo>
                    <a:pt x="138684" y="309880"/>
                  </a:lnTo>
                  <a:lnTo>
                    <a:pt x="179070" y="316230"/>
                  </a:lnTo>
                  <a:lnTo>
                    <a:pt x="206375" y="313689"/>
                  </a:lnTo>
                  <a:lnTo>
                    <a:pt x="219456" y="309880"/>
                  </a:lnTo>
                  <a:lnTo>
                    <a:pt x="232029" y="306070"/>
                  </a:lnTo>
                  <a:lnTo>
                    <a:pt x="234416" y="304800"/>
                  </a:lnTo>
                  <a:lnTo>
                    <a:pt x="165608" y="304800"/>
                  </a:lnTo>
                  <a:lnTo>
                    <a:pt x="153289" y="302260"/>
                  </a:lnTo>
                  <a:lnTo>
                    <a:pt x="108966" y="283210"/>
                  </a:lnTo>
                  <a:lnTo>
                    <a:pt x="75311" y="248920"/>
                  </a:lnTo>
                  <a:lnTo>
                    <a:pt x="57277" y="204470"/>
                  </a:lnTo>
                  <a:lnTo>
                    <a:pt x="54864" y="179070"/>
                  </a:lnTo>
                  <a:lnTo>
                    <a:pt x="55626" y="166370"/>
                  </a:lnTo>
                  <a:lnTo>
                    <a:pt x="70612" y="119380"/>
                  </a:lnTo>
                  <a:lnTo>
                    <a:pt x="101346" y="82550"/>
                  </a:lnTo>
                  <a:lnTo>
                    <a:pt x="144018" y="60960"/>
                  </a:lnTo>
                  <a:lnTo>
                    <a:pt x="181229" y="54610"/>
                  </a:lnTo>
                  <a:lnTo>
                    <a:pt x="233426" y="54610"/>
                  </a:lnTo>
                  <a:lnTo>
                    <a:pt x="221107" y="50800"/>
                  </a:lnTo>
                  <a:lnTo>
                    <a:pt x="208026" y="46989"/>
                  </a:lnTo>
                  <a:lnTo>
                    <a:pt x="194691" y="44450"/>
                  </a:lnTo>
                  <a:close/>
                </a:path>
                <a:path w="360045" h="359410">
                  <a:moveTo>
                    <a:pt x="233426" y="54610"/>
                  </a:moveTo>
                  <a:lnTo>
                    <a:pt x="181229" y="54610"/>
                  </a:lnTo>
                  <a:lnTo>
                    <a:pt x="194056" y="55880"/>
                  </a:lnTo>
                  <a:lnTo>
                    <a:pt x="218440" y="60960"/>
                  </a:lnTo>
                  <a:lnTo>
                    <a:pt x="260223" y="85089"/>
                  </a:lnTo>
                  <a:lnTo>
                    <a:pt x="290322" y="121920"/>
                  </a:lnTo>
                  <a:lnTo>
                    <a:pt x="304292" y="168910"/>
                  </a:lnTo>
                  <a:lnTo>
                    <a:pt x="304800" y="181610"/>
                  </a:lnTo>
                  <a:lnTo>
                    <a:pt x="304038" y="194310"/>
                  </a:lnTo>
                  <a:lnTo>
                    <a:pt x="289052" y="241300"/>
                  </a:lnTo>
                  <a:lnTo>
                    <a:pt x="258318" y="276860"/>
                  </a:lnTo>
                  <a:lnTo>
                    <a:pt x="215646" y="299720"/>
                  </a:lnTo>
                  <a:lnTo>
                    <a:pt x="191389" y="304800"/>
                  </a:lnTo>
                  <a:lnTo>
                    <a:pt x="234416" y="304800"/>
                  </a:lnTo>
                  <a:lnTo>
                    <a:pt x="275463" y="276860"/>
                  </a:lnTo>
                  <a:lnTo>
                    <a:pt x="298958" y="245110"/>
                  </a:lnTo>
                  <a:lnTo>
                    <a:pt x="312928" y="208280"/>
                  </a:lnTo>
                  <a:lnTo>
                    <a:pt x="315671" y="179070"/>
                  </a:lnTo>
                  <a:lnTo>
                    <a:pt x="315214" y="167639"/>
                  </a:lnTo>
                  <a:lnTo>
                    <a:pt x="305308" y="128270"/>
                  </a:lnTo>
                  <a:lnTo>
                    <a:pt x="285242" y="93980"/>
                  </a:lnTo>
                  <a:lnTo>
                    <a:pt x="256540" y="67310"/>
                  </a:lnTo>
                  <a:lnTo>
                    <a:pt x="245364" y="60960"/>
                  </a:lnTo>
                  <a:lnTo>
                    <a:pt x="233426" y="5461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2822" y="2900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2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6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2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6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4214" y="28618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4">
                  <a:moveTo>
                    <a:pt x="110998" y="0"/>
                  </a:moveTo>
                  <a:lnTo>
                    <a:pt x="0" y="92583"/>
                  </a:lnTo>
                  <a:lnTo>
                    <a:pt x="77977" y="186182"/>
                  </a:lnTo>
                  <a:lnTo>
                    <a:pt x="0" y="279781"/>
                  </a:lnTo>
                  <a:lnTo>
                    <a:pt x="110998" y="372364"/>
                  </a:lnTo>
                  <a:lnTo>
                    <a:pt x="149746" y="325882"/>
                  </a:lnTo>
                  <a:lnTo>
                    <a:pt x="106807" y="325882"/>
                  </a:lnTo>
                  <a:lnTo>
                    <a:pt x="46355" y="275590"/>
                  </a:lnTo>
                  <a:lnTo>
                    <a:pt x="120904" y="186182"/>
                  </a:lnTo>
                  <a:lnTo>
                    <a:pt x="46355" y="96774"/>
                  </a:lnTo>
                  <a:lnTo>
                    <a:pt x="106807" y="46482"/>
                  </a:lnTo>
                  <a:lnTo>
                    <a:pt x="149746" y="46482"/>
                  </a:lnTo>
                  <a:lnTo>
                    <a:pt x="110998" y="0"/>
                  </a:lnTo>
                  <a:close/>
                </a:path>
                <a:path w="344170" h="372744">
                  <a:moveTo>
                    <a:pt x="215039" y="299085"/>
                  </a:moveTo>
                  <a:lnTo>
                    <a:pt x="172085" y="299085"/>
                  </a:lnTo>
                  <a:lnTo>
                    <a:pt x="233172" y="372364"/>
                  </a:lnTo>
                  <a:lnTo>
                    <a:pt x="288899" y="325882"/>
                  </a:lnTo>
                  <a:lnTo>
                    <a:pt x="237362" y="325882"/>
                  </a:lnTo>
                  <a:lnTo>
                    <a:pt x="215039" y="299085"/>
                  </a:lnTo>
                  <a:close/>
                </a:path>
                <a:path w="344170" h="372744">
                  <a:moveTo>
                    <a:pt x="172085" y="247523"/>
                  </a:moveTo>
                  <a:lnTo>
                    <a:pt x="106807" y="325882"/>
                  </a:lnTo>
                  <a:lnTo>
                    <a:pt x="149746" y="325882"/>
                  </a:lnTo>
                  <a:lnTo>
                    <a:pt x="172085" y="299085"/>
                  </a:lnTo>
                  <a:lnTo>
                    <a:pt x="215039" y="299085"/>
                  </a:lnTo>
                  <a:lnTo>
                    <a:pt x="172085" y="247523"/>
                  </a:lnTo>
                  <a:close/>
                </a:path>
                <a:path w="344170" h="372744">
                  <a:moveTo>
                    <a:pt x="288899" y="46482"/>
                  </a:moveTo>
                  <a:lnTo>
                    <a:pt x="237362" y="46482"/>
                  </a:lnTo>
                  <a:lnTo>
                    <a:pt x="297688" y="96774"/>
                  </a:lnTo>
                  <a:lnTo>
                    <a:pt x="223265" y="186182"/>
                  </a:lnTo>
                  <a:lnTo>
                    <a:pt x="297688" y="275590"/>
                  </a:lnTo>
                  <a:lnTo>
                    <a:pt x="237362" y="325882"/>
                  </a:lnTo>
                  <a:lnTo>
                    <a:pt x="288899" y="325882"/>
                  </a:lnTo>
                  <a:lnTo>
                    <a:pt x="344170" y="279781"/>
                  </a:lnTo>
                  <a:lnTo>
                    <a:pt x="266192" y="186182"/>
                  </a:lnTo>
                  <a:lnTo>
                    <a:pt x="344170" y="92583"/>
                  </a:lnTo>
                  <a:lnTo>
                    <a:pt x="288899" y="46482"/>
                  </a:lnTo>
                  <a:close/>
                </a:path>
                <a:path w="344170" h="372744">
                  <a:moveTo>
                    <a:pt x="105410" y="61976"/>
                  </a:moveTo>
                  <a:lnTo>
                    <a:pt x="61849" y="98171"/>
                  </a:lnTo>
                  <a:lnTo>
                    <a:pt x="135255" y="186182"/>
                  </a:lnTo>
                  <a:lnTo>
                    <a:pt x="61849" y="274193"/>
                  </a:lnTo>
                  <a:lnTo>
                    <a:pt x="105410" y="310388"/>
                  </a:lnTo>
                  <a:lnTo>
                    <a:pt x="118321" y="294894"/>
                  </a:lnTo>
                  <a:lnTo>
                    <a:pt x="104012" y="294894"/>
                  </a:lnTo>
                  <a:lnTo>
                    <a:pt x="77343" y="272796"/>
                  </a:lnTo>
                  <a:lnTo>
                    <a:pt x="149606" y="186182"/>
                  </a:lnTo>
                  <a:lnTo>
                    <a:pt x="77343" y="99568"/>
                  </a:lnTo>
                  <a:lnTo>
                    <a:pt x="104012" y="77470"/>
                  </a:lnTo>
                  <a:lnTo>
                    <a:pt x="118321" y="77470"/>
                  </a:lnTo>
                  <a:lnTo>
                    <a:pt x="105410" y="61976"/>
                  </a:lnTo>
                  <a:close/>
                </a:path>
                <a:path w="344170" h="372744">
                  <a:moveTo>
                    <a:pt x="186376" y="230378"/>
                  </a:moveTo>
                  <a:lnTo>
                    <a:pt x="172085" y="230378"/>
                  </a:lnTo>
                  <a:lnTo>
                    <a:pt x="238760" y="310388"/>
                  </a:lnTo>
                  <a:lnTo>
                    <a:pt x="257407" y="294894"/>
                  </a:lnTo>
                  <a:lnTo>
                    <a:pt x="240157" y="294894"/>
                  </a:lnTo>
                  <a:lnTo>
                    <a:pt x="186376" y="230378"/>
                  </a:lnTo>
                  <a:close/>
                </a:path>
                <a:path w="344170" h="372744">
                  <a:moveTo>
                    <a:pt x="172085" y="213233"/>
                  </a:moveTo>
                  <a:lnTo>
                    <a:pt x="104012" y="294894"/>
                  </a:lnTo>
                  <a:lnTo>
                    <a:pt x="118321" y="294894"/>
                  </a:lnTo>
                  <a:lnTo>
                    <a:pt x="172085" y="230378"/>
                  </a:lnTo>
                  <a:lnTo>
                    <a:pt x="186376" y="230378"/>
                  </a:lnTo>
                  <a:lnTo>
                    <a:pt x="172085" y="213233"/>
                  </a:lnTo>
                  <a:close/>
                </a:path>
                <a:path w="344170" h="372744">
                  <a:moveTo>
                    <a:pt x="257407" y="77470"/>
                  </a:moveTo>
                  <a:lnTo>
                    <a:pt x="240157" y="77470"/>
                  </a:lnTo>
                  <a:lnTo>
                    <a:pt x="266826" y="99568"/>
                  </a:lnTo>
                  <a:lnTo>
                    <a:pt x="194563" y="186182"/>
                  </a:lnTo>
                  <a:lnTo>
                    <a:pt x="266826" y="272796"/>
                  </a:lnTo>
                  <a:lnTo>
                    <a:pt x="240157" y="294894"/>
                  </a:lnTo>
                  <a:lnTo>
                    <a:pt x="257407" y="294894"/>
                  </a:lnTo>
                  <a:lnTo>
                    <a:pt x="282321" y="274193"/>
                  </a:lnTo>
                  <a:lnTo>
                    <a:pt x="208914" y="186182"/>
                  </a:lnTo>
                  <a:lnTo>
                    <a:pt x="282321" y="98171"/>
                  </a:lnTo>
                  <a:lnTo>
                    <a:pt x="257407" y="77470"/>
                  </a:lnTo>
                  <a:close/>
                </a:path>
                <a:path w="344170" h="372744">
                  <a:moveTo>
                    <a:pt x="118321" y="77470"/>
                  </a:moveTo>
                  <a:lnTo>
                    <a:pt x="104012" y="77470"/>
                  </a:lnTo>
                  <a:lnTo>
                    <a:pt x="172085" y="159131"/>
                  </a:lnTo>
                  <a:lnTo>
                    <a:pt x="186376" y="141986"/>
                  </a:lnTo>
                  <a:lnTo>
                    <a:pt x="172085" y="141986"/>
                  </a:lnTo>
                  <a:lnTo>
                    <a:pt x="118321" y="77470"/>
                  </a:lnTo>
                  <a:close/>
                </a:path>
                <a:path w="344170" h="372744">
                  <a:moveTo>
                    <a:pt x="238760" y="61976"/>
                  </a:moveTo>
                  <a:lnTo>
                    <a:pt x="172085" y="141986"/>
                  </a:lnTo>
                  <a:lnTo>
                    <a:pt x="186376" y="141986"/>
                  </a:lnTo>
                  <a:lnTo>
                    <a:pt x="240157" y="77470"/>
                  </a:lnTo>
                  <a:lnTo>
                    <a:pt x="257407" y="77470"/>
                  </a:lnTo>
                  <a:lnTo>
                    <a:pt x="238760" y="61976"/>
                  </a:lnTo>
                  <a:close/>
                </a:path>
                <a:path w="344170" h="372744">
                  <a:moveTo>
                    <a:pt x="149746" y="46482"/>
                  </a:moveTo>
                  <a:lnTo>
                    <a:pt x="106807" y="46482"/>
                  </a:lnTo>
                  <a:lnTo>
                    <a:pt x="172085" y="124841"/>
                  </a:lnTo>
                  <a:lnTo>
                    <a:pt x="215039" y="73279"/>
                  </a:lnTo>
                  <a:lnTo>
                    <a:pt x="172085" y="73279"/>
                  </a:lnTo>
                  <a:lnTo>
                    <a:pt x="149746" y="46482"/>
                  </a:lnTo>
                  <a:close/>
                </a:path>
                <a:path w="344170" h="372744">
                  <a:moveTo>
                    <a:pt x="233172" y="0"/>
                  </a:moveTo>
                  <a:lnTo>
                    <a:pt x="172085" y="73279"/>
                  </a:lnTo>
                  <a:lnTo>
                    <a:pt x="215039" y="73279"/>
                  </a:lnTo>
                  <a:lnTo>
                    <a:pt x="237362" y="46482"/>
                  </a:lnTo>
                  <a:lnTo>
                    <a:pt x="288899" y="4648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28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5368" y="37828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49"/>
                  </a:lnTo>
                  <a:lnTo>
                    <a:pt x="40386" y="67309"/>
                  </a:lnTo>
                  <a:lnTo>
                    <a:pt x="13589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6" y="200659"/>
                  </a:lnTo>
                  <a:lnTo>
                    <a:pt x="14605" y="251459"/>
                  </a:lnTo>
                  <a:lnTo>
                    <a:pt x="41910" y="295909"/>
                  </a:lnTo>
                  <a:lnTo>
                    <a:pt x="80391" y="330199"/>
                  </a:lnTo>
                  <a:lnTo>
                    <a:pt x="127635" y="353059"/>
                  </a:lnTo>
                  <a:lnTo>
                    <a:pt x="162941" y="359409"/>
                  </a:lnTo>
                  <a:lnTo>
                    <a:pt x="199517" y="359409"/>
                  </a:lnTo>
                  <a:lnTo>
                    <a:pt x="251079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2" y="326389"/>
                  </a:lnTo>
                  <a:lnTo>
                    <a:pt x="122428" y="314959"/>
                  </a:lnTo>
                  <a:lnTo>
                    <a:pt x="86233" y="293369"/>
                  </a:lnTo>
                  <a:lnTo>
                    <a:pt x="57785" y="261619"/>
                  </a:lnTo>
                  <a:lnTo>
                    <a:pt x="39497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5" y="165099"/>
                  </a:lnTo>
                  <a:lnTo>
                    <a:pt x="44577" y="123189"/>
                  </a:lnTo>
                  <a:lnTo>
                    <a:pt x="66675" y="86359"/>
                  </a:lnTo>
                  <a:lnTo>
                    <a:pt x="98044" y="58419"/>
                  </a:lnTo>
                  <a:lnTo>
                    <a:pt x="136398" y="39369"/>
                  </a:lnTo>
                  <a:lnTo>
                    <a:pt x="180086" y="33019"/>
                  </a:lnTo>
                  <a:lnTo>
                    <a:pt x="282797" y="33019"/>
                  </a:lnTo>
                  <a:lnTo>
                    <a:pt x="279273" y="30479"/>
                  </a:lnTo>
                  <a:lnTo>
                    <a:pt x="231902" y="7619"/>
                  </a:lnTo>
                  <a:lnTo>
                    <a:pt x="196850" y="1269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19"/>
                  </a:moveTo>
                  <a:lnTo>
                    <a:pt x="180086" y="33019"/>
                  </a:lnTo>
                  <a:lnTo>
                    <a:pt x="195199" y="34289"/>
                  </a:lnTo>
                  <a:lnTo>
                    <a:pt x="209804" y="36829"/>
                  </a:lnTo>
                  <a:lnTo>
                    <a:pt x="250190" y="50799"/>
                  </a:lnTo>
                  <a:lnTo>
                    <a:pt x="283972" y="76199"/>
                  </a:lnTo>
                  <a:lnTo>
                    <a:pt x="309118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40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5" y="314959"/>
                  </a:lnTo>
                  <a:lnTo>
                    <a:pt x="194691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2" y="293369"/>
                  </a:lnTo>
                  <a:lnTo>
                    <a:pt x="346075" y="248919"/>
                  </a:lnTo>
                  <a:lnTo>
                    <a:pt x="358902" y="196849"/>
                  </a:lnTo>
                  <a:lnTo>
                    <a:pt x="359664" y="179069"/>
                  </a:lnTo>
                  <a:lnTo>
                    <a:pt x="358648" y="160019"/>
                  </a:lnTo>
                  <a:lnTo>
                    <a:pt x="345059" y="109219"/>
                  </a:lnTo>
                  <a:lnTo>
                    <a:pt x="317881" y="64769"/>
                  </a:lnTo>
                  <a:lnTo>
                    <a:pt x="293370" y="40639"/>
                  </a:lnTo>
                  <a:lnTo>
                    <a:pt x="282797" y="33019"/>
                  </a:lnTo>
                  <a:close/>
                </a:path>
                <a:path w="360045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4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2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9" y="265429"/>
                  </a:lnTo>
                  <a:lnTo>
                    <a:pt x="103251" y="292099"/>
                  </a:lnTo>
                  <a:lnTo>
                    <a:pt x="138684" y="309879"/>
                  </a:lnTo>
                  <a:lnTo>
                    <a:pt x="179070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9" y="306069"/>
                  </a:lnTo>
                  <a:lnTo>
                    <a:pt x="234416" y="304799"/>
                  </a:lnTo>
                  <a:lnTo>
                    <a:pt x="165608" y="304799"/>
                  </a:lnTo>
                  <a:lnTo>
                    <a:pt x="141351" y="299719"/>
                  </a:lnTo>
                  <a:lnTo>
                    <a:pt x="99441" y="275589"/>
                  </a:lnTo>
                  <a:lnTo>
                    <a:pt x="69342" y="238759"/>
                  </a:lnTo>
                  <a:lnTo>
                    <a:pt x="55372" y="191769"/>
                  </a:lnTo>
                  <a:lnTo>
                    <a:pt x="54864" y="179069"/>
                  </a:lnTo>
                  <a:lnTo>
                    <a:pt x="55626" y="166369"/>
                  </a:lnTo>
                  <a:lnTo>
                    <a:pt x="70612" y="119379"/>
                  </a:lnTo>
                  <a:lnTo>
                    <a:pt x="101346" y="82549"/>
                  </a:lnTo>
                  <a:lnTo>
                    <a:pt x="144018" y="60959"/>
                  </a:lnTo>
                  <a:lnTo>
                    <a:pt x="181229" y="54609"/>
                  </a:lnTo>
                  <a:lnTo>
                    <a:pt x="233426" y="54609"/>
                  </a:lnTo>
                  <a:lnTo>
                    <a:pt x="221107" y="50799"/>
                  </a:lnTo>
                  <a:lnTo>
                    <a:pt x="208026" y="46989"/>
                  </a:lnTo>
                  <a:lnTo>
                    <a:pt x="180594" y="44449"/>
                  </a:lnTo>
                  <a:close/>
                </a:path>
                <a:path w="360045" h="359410">
                  <a:moveTo>
                    <a:pt x="233426" y="54609"/>
                  </a:moveTo>
                  <a:lnTo>
                    <a:pt x="181229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3" y="85089"/>
                  </a:lnTo>
                  <a:lnTo>
                    <a:pt x="290322" y="121919"/>
                  </a:lnTo>
                  <a:lnTo>
                    <a:pt x="304292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2" y="241299"/>
                  </a:lnTo>
                  <a:lnTo>
                    <a:pt x="258318" y="276859"/>
                  </a:lnTo>
                  <a:lnTo>
                    <a:pt x="215646" y="299719"/>
                  </a:lnTo>
                  <a:lnTo>
                    <a:pt x="191389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8" y="245109"/>
                  </a:lnTo>
                  <a:lnTo>
                    <a:pt x="312928" y="208279"/>
                  </a:lnTo>
                  <a:lnTo>
                    <a:pt x="315722" y="181609"/>
                  </a:lnTo>
                  <a:lnTo>
                    <a:pt x="315214" y="167639"/>
                  </a:lnTo>
                  <a:lnTo>
                    <a:pt x="305308" y="128269"/>
                  </a:lnTo>
                  <a:lnTo>
                    <a:pt x="285242" y="93979"/>
                  </a:lnTo>
                  <a:lnTo>
                    <a:pt x="256540" y="67309"/>
                  </a:lnTo>
                  <a:lnTo>
                    <a:pt x="245364" y="60959"/>
                  </a:lnTo>
                  <a:lnTo>
                    <a:pt x="233426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2800" y="502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5368" y="5002021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49"/>
                  </a:lnTo>
                  <a:lnTo>
                    <a:pt x="40386" y="67309"/>
                  </a:lnTo>
                  <a:lnTo>
                    <a:pt x="13589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6" y="200659"/>
                  </a:lnTo>
                  <a:lnTo>
                    <a:pt x="14605" y="251459"/>
                  </a:lnTo>
                  <a:lnTo>
                    <a:pt x="41910" y="295909"/>
                  </a:lnTo>
                  <a:lnTo>
                    <a:pt x="80391" y="330199"/>
                  </a:lnTo>
                  <a:lnTo>
                    <a:pt x="127635" y="353059"/>
                  </a:lnTo>
                  <a:lnTo>
                    <a:pt x="162941" y="359409"/>
                  </a:lnTo>
                  <a:lnTo>
                    <a:pt x="199517" y="359409"/>
                  </a:lnTo>
                  <a:lnTo>
                    <a:pt x="251079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2" y="326389"/>
                  </a:lnTo>
                  <a:lnTo>
                    <a:pt x="122428" y="314959"/>
                  </a:lnTo>
                  <a:lnTo>
                    <a:pt x="86233" y="293369"/>
                  </a:lnTo>
                  <a:lnTo>
                    <a:pt x="57785" y="261619"/>
                  </a:lnTo>
                  <a:lnTo>
                    <a:pt x="39497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5" y="165099"/>
                  </a:lnTo>
                  <a:lnTo>
                    <a:pt x="44577" y="123189"/>
                  </a:lnTo>
                  <a:lnTo>
                    <a:pt x="66675" y="86359"/>
                  </a:lnTo>
                  <a:lnTo>
                    <a:pt x="98044" y="58419"/>
                  </a:lnTo>
                  <a:lnTo>
                    <a:pt x="136398" y="39369"/>
                  </a:lnTo>
                  <a:lnTo>
                    <a:pt x="180086" y="33019"/>
                  </a:lnTo>
                  <a:lnTo>
                    <a:pt x="282797" y="33019"/>
                  </a:lnTo>
                  <a:lnTo>
                    <a:pt x="279273" y="30479"/>
                  </a:lnTo>
                  <a:lnTo>
                    <a:pt x="231902" y="7619"/>
                  </a:lnTo>
                  <a:lnTo>
                    <a:pt x="196850" y="1269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19"/>
                  </a:moveTo>
                  <a:lnTo>
                    <a:pt x="180086" y="33019"/>
                  </a:lnTo>
                  <a:lnTo>
                    <a:pt x="195199" y="34289"/>
                  </a:lnTo>
                  <a:lnTo>
                    <a:pt x="209804" y="36829"/>
                  </a:lnTo>
                  <a:lnTo>
                    <a:pt x="250190" y="50799"/>
                  </a:lnTo>
                  <a:lnTo>
                    <a:pt x="283972" y="76199"/>
                  </a:lnTo>
                  <a:lnTo>
                    <a:pt x="309118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40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5" y="314959"/>
                  </a:lnTo>
                  <a:lnTo>
                    <a:pt x="194691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2" y="293369"/>
                  </a:lnTo>
                  <a:lnTo>
                    <a:pt x="346075" y="248919"/>
                  </a:lnTo>
                  <a:lnTo>
                    <a:pt x="358902" y="196849"/>
                  </a:lnTo>
                  <a:lnTo>
                    <a:pt x="359664" y="179069"/>
                  </a:lnTo>
                  <a:lnTo>
                    <a:pt x="358648" y="160019"/>
                  </a:lnTo>
                  <a:lnTo>
                    <a:pt x="345059" y="109219"/>
                  </a:lnTo>
                  <a:lnTo>
                    <a:pt x="317881" y="64769"/>
                  </a:lnTo>
                  <a:lnTo>
                    <a:pt x="293370" y="40639"/>
                  </a:lnTo>
                  <a:lnTo>
                    <a:pt x="282797" y="33019"/>
                  </a:lnTo>
                  <a:close/>
                </a:path>
                <a:path w="360045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4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2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9" y="266699"/>
                  </a:lnTo>
                  <a:lnTo>
                    <a:pt x="103251" y="292099"/>
                  </a:lnTo>
                  <a:lnTo>
                    <a:pt x="138684" y="309879"/>
                  </a:lnTo>
                  <a:lnTo>
                    <a:pt x="179070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9" y="306069"/>
                  </a:lnTo>
                  <a:lnTo>
                    <a:pt x="234416" y="304799"/>
                  </a:lnTo>
                  <a:lnTo>
                    <a:pt x="165608" y="304799"/>
                  </a:lnTo>
                  <a:lnTo>
                    <a:pt x="141351" y="299719"/>
                  </a:lnTo>
                  <a:lnTo>
                    <a:pt x="99441" y="275589"/>
                  </a:lnTo>
                  <a:lnTo>
                    <a:pt x="69342" y="238759"/>
                  </a:lnTo>
                  <a:lnTo>
                    <a:pt x="55372" y="191769"/>
                  </a:lnTo>
                  <a:lnTo>
                    <a:pt x="54864" y="179069"/>
                  </a:lnTo>
                  <a:lnTo>
                    <a:pt x="55626" y="166369"/>
                  </a:lnTo>
                  <a:lnTo>
                    <a:pt x="70612" y="119379"/>
                  </a:lnTo>
                  <a:lnTo>
                    <a:pt x="101346" y="82549"/>
                  </a:lnTo>
                  <a:lnTo>
                    <a:pt x="144018" y="60959"/>
                  </a:lnTo>
                  <a:lnTo>
                    <a:pt x="181229" y="54609"/>
                  </a:lnTo>
                  <a:lnTo>
                    <a:pt x="233426" y="54609"/>
                  </a:lnTo>
                  <a:lnTo>
                    <a:pt x="221107" y="50799"/>
                  </a:lnTo>
                  <a:lnTo>
                    <a:pt x="208026" y="46989"/>
                  </a:lnTo>
                  <a:lnTo>
                    <a:pt x="180594" y="44449"/>
                  </a:lnTo>
                  <a:close/>
                </a:path>
                <a:path w="360045" h="359410">
                  <a:moveTo>
                    <a:pt x="233426" y="54609"/>
                  </a:moveTo>
                  <a:lnTo>
                    <a:pt x="181229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3" y="85089"/>
                  </a:lnTo>
                  <a:lnTo>
                    <a:pt x="290322" y="121919"/>
                  </a:lnTo>
                  <a:lnTo>
                    <a:pt x="304292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2" y="241299"/>
                  </a:lnTo>
                  <a:lnTo>
                    <a:pt x="258318" y="276859"/>
                  </a:lnTo>
                  <a:lnTo>
                    <a:pt x="215646" y="299719"/>
                  </a:lnTo>
                  <a:lnTo>
                    <a:pt x="191389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8" y="245109"/>
                  </a:lnTo>
                  <a:lnTo>
                    <a:pt x="312928" y="208279"/>
                  </a:lnTo>
                  <a:lnTo>
                    <a:pt x="315722" y="181609"/>
                  </a:lnTo>
                  <a:lnTo>
                    <a:pt x="315214" y="167639"/>
                  </a:lnTo>
                  <a:lnTo>
                    <a:pt x="305308" y="128269"/>
                  </a:lnTo>
                  <a:lnTo>
                    <a:pt x="285242" y="93979"/>
                  </a:lnTo>
                  <a:lnTo>
                    <a:pt x="256540" y="67309"/>
                  </a:lnTo>
                  <a:lnTo>
                    <a:pt x="245364" y="60959"/>
                  </a:lnTo>
                  <a:lnTo>
                    <a:pt x="233426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2800" y="4419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25368" y="43924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49"/>
                  </a:lnTo>
                  <a:lnTo>
                    <a:pt x="40386" y="67309"/>
                  </a:lnTo>
                  <a:lnTo>
                    <a:pt x="13589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6" y="200659"/>
                  </a:lnTo>
                  <a:lnTo>
                    <a:pt x="14605" y="251459"/>
                  </a:lnTo>
                  <a:lnTo>
                    <a:pt x="41910" y="295909"/>
                  </a:lnTo>
                  <a:lnTo>
                    <a:pt x="80391" y="330199"/>
                  </a:lnTo>
                  <a:lnTo>
                    <a:pt x="127635" y="353059"/>
                  </a:lnTo>
                  <a:lnTo>
                    <a:pt x="162941" y="359409"/>
                  </a:lnTo>
                  <a:lnTo>
                    <a:pt x="199517" y="359409"/>
                  </a:lnTo>
                  <a:lnTo>
                    <a:pt x="251079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2" y="326389"/>
                  </a:lnTo>
                  <a:lnTo>
                    <a:pt x="122428" y="314959"/>
                  </a:lnTo>
                  <a:lnTo>
                    <a:pt x="86233" y="293369"/>
                  </a:lnTo>
                  <a:lnTo>
                    <a:pt x="57785" y="261619"/>
                  </a:lnTo>
                  <a:lnTo>
                    <a:pt x="39497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5" y="165099"/>
                  </a:lnTo>
                  <a:lnTo>
                    <a:pt x="44577" y="123189"/>
                  </a:lnTo>
                  <a:lnTo>
                    <a:pt x="66675" y="86359"/>
                  </a:lnTo>
                  <a:lnTo>
                    <a:pt x="98044" y="58419"/>
                  </a:lnTo>
                  <a:lnTo>
                    <a:pt x="136398" y="39369"/>
                  </a:lnTo>
                  <a:lnTo>
                    <a:pt x="180086" y="33019"/>
                  </a:lnTo>
                  <a:lnTo>
                    <a:pt x="282797" y="33019"/>
                  </a:lnTo>
                  <a:lnTo>
                    <a:pt x="279273" y="30479"/>
                  </a:lnTo>
                  <a:lnTo>
                    <a:pt x="231902" y="7619"/>
                  </a:lnTo>
                  <a:lnTo>
                    <a:pt x="196850" y="1269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19"/>
                  </a:moveTo>
                  <a:lnTo>
                    <a:pt x="180086" y="33019"/>
                  </a:lnTo>
                  <a:lnTo>
                    <a:pt x="195199" y="34289"/>
                  </a:lnTo>
                  <a:lnTo>
                    <a:pt x="209804" y="36829"/>
                  </a:lnTo>
                  <a:lnTo>
                    <a:pt x="250190" y="50799"/>
                  </a:lnTo>
                  <a:lnTo>
                    <a:pt x="283972" y="76199"/>
                  </a:lnTo>
                  <a:lnTo>
                    <a:pt x="309118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40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5" y="314959"/>
                  </a:lnTo>
                  <a:lnTo>
                    <a:pt x="194691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2" y="293369"/>
                  </a:lnTo>
                  <a:lnTo>
                    <a:pt x="346075" y="248919"/>
                  </a:lnTo>
                  <a:lnTo>
                    <a:pt x="358902" y="196849"/>
                  </a:lnTo>
                  <a:lnTo>
                    <a:pt x="359664" y="179069"/>
                  </a:lnTo>
                  <a:lnTo>
                    <a:pt x="358648" y="160019"/>
                  </a:lnTo>
                  <a:lnTo>
                    <a:pt x="345059" y="109219"/>
                  </a:lnTo>
                  <a:lnTo>
                    <a:pt x="317881" y="64769"/>
                  </a:lnTo>
                  <a:lnTo>
                    <a:pt x="293370" y="40639"/>
                  </a:lnTo>
                  <a:lnTo>
                    <a:pt x="282797" y="33019"/>
                  </a:lnTo>
                  <a:close/>
                </a:path>
                <a:path w="360045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4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2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9" y="265429"/>
                  </a:lnTo>
                  <a:lnTo>
                    <a:pt x="103251" y="292099"/>
                  </a:lnTo>
                  <a:lnTo>
                    <a:pt x="138684" y="309879"/>
                  </a:lnTo>
                  <a:lnTo>
                    <a:pt x="179070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9" y="306069"/>
                  </a:lnTo>
                  <a:lnTo>
                    <a:pt x="234416" y="304799"/>
                  </a:lnTo>
                  <a:lnTo>
                    <a:pt x="165608" y="304799"/>
                  </a:lnTo>
                  <a:lnTo>
                    <a:pt x="141351" y="299719"/>
                  </a:lnTo>
                  <a:lnTo>
                    <a:pt x="99441" y="275589"/>
                  </a:lnTo>
                  <a:lnTo>
                    <a:pt x="69342" y="238759"/>
                  </a:lnTo>
                  <a:lnTo>
                    <a:pt x="55372" y="191769"/>
                  </a:lnTo>
                  <a:lnTo>
                    <a:pt x="54864" y="179069"/>
                  </a:lnTo>
                  <a:lnTo>
                    <a:pt x="55626" y="166369"/>
                  </a:lnTo>
                  <a:lnTo>
                    <a:pt x="70612" y="119379"/>
                  </a:lnTo>
                  <a:lnTo>
                    <a:pt x="101346" y="82549"/>
                  </a:lnTo>
                  <a:lnTo>
                    <a:pt x="144018" y="60959"/>
                  </a:lnTo>
                  <a:lnTo>
                    <a:pt x="181229" y="54609"/>
                  </a:lnTo>
                  <a:lnTo>
                    <a:pt x="233426" y="54609"/>
                  </a:lnTo>
                  <a:lnTo>
                    <a:pt x="221107" y="50799"/>
                  </a:lnTo>
                  <a:lnTo>
                    <a:pt x="208026" y="46989"/>
                  </a:lnTo>
                  <a:lnTo>
                    <a:pt x="180594" y="44449"/>
                  </a:lnTo>
                  <a:close/>
                </a:path>
                <a:path w="360045" h="359410">
                  <a:moveTo>
                    <a:pt x="233426" y="54609"/>
                  </a:moveTo>
                  <a:lnTo>
                    <a:pt x="181229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3" y="85089"/>
                  </a:lnTo>
                  <a:lnTo>
                    <a:pt x="290322" y="121919"/>
                  </a:lnTo>
                  <a:lnTo>
                    <a:pt x="304292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2" y="241299"/>
                  </a:lnTo>
                  <a:lnTo>
                    <a:pt x="258318" y="276859"/>
                  </a:lnTo>
                  <a:lnTo>
                    <a:pt x="215646" y="299719"/>
                  </a:lnTo>
                  <a:lnTo>
                    <a:pt x="191389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8" y="245109"/>
                  </a:lnTo>
                  <a:lnTo>
                    <a:pt x="312928" y="208279"/>
                  </a:lnTo>
                  <a:lnTo>
                    <a:pt x="315722" y="181609"/>
                  </a:lnTo>
                  <a:lnTo>
                    <a:pt x="315214" y="167639"/>
                  </a:lnTo>
                  <a:lnTo>
                    <a:pt x="305308" y="128269"/>
                  </a:lnTo>
                  <a:lnTo>
                    <a:pt x="285242" y="93979"/>
                  </a:lnTo>
                  <a:lnTo>
                    <a:pt x="256540" y="67309"/>
                  </a:lnTo>
                  <a:lnTo>
                    <a:pt x="245364" y="60959"/>
                  </a:lnTo>
                  <a:lnTo>
                    <a:pt x="233426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2822" y="37387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2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7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2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14214" y="37000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5">
                  <a:moveTo>
                    <a:pt x="110998" y="0"/>
                  </a:moveTo>
                  <a:lnTo>
                    <a:pt x="0" y="92582"/>
                  </a:lnTo>
                  <a:lnTo>
                    <a:pt x="77977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70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70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70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688" y="96773"/>
                  </a:lnTo>
                  <a:lnTo>
                    <a:pt x="223265" y="186181"/>
                  </a:lnTo>
                  <a:lnTo>
                    <a:pt x="297688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70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70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70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70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6" y="99567"/>
                  </a:lnTo>
                  <a:lnTo>
                    <a:pt x="194563" y="186181"/>
                  </a:lnTo>
                  <a:lnTo>
                    <a:pt x="266826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4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70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70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70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70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43223" y="4424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2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7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2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04615" y="43858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5">
                  <a:moveTo>
                    <a:pt x="110998" y="0"/>
                  </a:moveTo>
                  <a:lnTo>
                    <a:pt x="0" y="92582"/>
                  </a:lnTo>
                  <a:lnTo>
                    <a:pt x="77977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70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70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70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688" y="96773"/>
                  </a:lnTo>
                  <a:lnTo>
                    <a:pt x="223265" y="186181"/>
                  </a:lnTo>
                  <a:lnTo>
                    <a:pt x="297688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70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70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70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70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6" y="99567"/>
                  </a:lnTo>
                  <a:lnTo>
                    <a:pt x="194563" y="186181"/>
                  </a:lnTo>
                  <a:lnTo>
                    <a:pt x="266826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4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70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70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70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70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29022" y="5034153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2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7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2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2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90414" y="49954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5">
                  <a:moveTo>
                    <a:pt x="110998" y="0"/>
                  </a:moveTo>
                  <a:lnTo>
                    <a:pt x="0" y="92582"/>
                  </a:lnTo>
                  <a:lnTo>
                    <a:pt x="77977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70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70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70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688" y="96773"/>
                  </a:lnTo>
                  <a:lnTo>
                    <a:pt x="223265" y="186181"/>
                  </a:lnTo>
                  <a:lnTo>
                    <a:pt x="297688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70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70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70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70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6" y="99567"/>
                  </a:lnTo>
                  <a:lnTo>
                    <a:pt x="194563" y="186181"/>
                  </a:lnTo>
                  <a:lnTo>
                    <a:pt x="266826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4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70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70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70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70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56" y="3947160"/>
              <a:ext cx="170687" cy="132892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75863" y="3963161"/>
              <a:ext cx="59055" cy="1219835"/>
            </a:xfrm>
            <a:custGeom>
              <a:avLst/>
              <a:gdLst/>
              <a:ahLst/>
              <a:cxnLst/>
              <a:rect l="l" t="t" r="r" b="b"/>
              <a:pathLst>
                <a:path w="59054" h="1219835">
                  <a:moveTo>
                    <a:pt x="24384" y="0"/>
                  </a:moveTo>
                  <a:lnTo>
                    <a:pt x="22860" y="1219200"/>
                  </a:lnTo>
                  <a:lnTo>
                    <a:pt x="57150" y="1219327"/>
                  </a:lnTo>
                  <a:lnTo>
                    <a:pt x="58674" y="126"/>
                  </a:lnTo>
                  <a:lnTo>
                    <a:pt x="24384" y="0"/>
                  </a:lnTo>
                  <a:close/>
                </a:path>
                <a:path w="59054" h="1219835">
                  <a:moveTo>
                    <a:pt x="12953" y="0"/>
                  </a:moveTo>
                  <a:lnTo>
                    <a:pt x="1524" y="0"/>
                  </a:lnTo>
                  <a:lnTo>
                    <a:pt x="0" y="1219200"/>
                  </a:lnTo>
                  <a:lnTo>
                    <a:pt x="11429" y="121920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743201" y="3606800"/>
            <a:ext cx="1734185" cy="2032000"/>
            <a:chOff x="1219200" y="3606800"/>
            <a:chExt cx="1734185" cy="20320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606800"/>
              <a:ext cx="1714500" cy="20320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62023" y="4424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7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23415" y="4385818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69" h="372745">
                  <a:moveTo>
                    <a:pt x="110998" y="0"/>
                  </a:moveTo>
                  <a:lnTo>
                    <a:pt x="0" y="92582"/>
                  </a:lnTo>
                  <a:lnTo>
                    <a:pt x="77978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69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69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69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815" y="96773"/>
                  </a:lnTo>
                  <a:lnTo>
                    <a:pt x="223266" y="186181"/>
                  </a:lnTo>
                  <a:lnTo>
                    <a:pt x="297815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69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69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69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69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7" y="99567"/>
                  </a:lnTo>
                  <a:lnTo>
                    <a:pt x="194564" y="186181"/>
                  </a:lnTo>
                  <a:lnTo>
                    <a:pt x="266827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5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69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69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69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69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71622" y="50341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7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3014" y="49954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69" h="372745">
                  <a:moveTo>
                    <a:pt x="110998" y="0"/>
                  </a:moveTo>
                  <a:lnTo>
                    <a:pt x="0" y="92582"/>
                  </a:lnTo>
                  <a:lnTo>
                    <a:pt x="77978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69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69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69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815" y="96773"/>
                  </a:lnTo>
                  <a:lnTo>
                    <a:pt x="223266" y="186181"/>
                  </a:lnTo>
                  <a:lnTo>
                    <a:pt x="297815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69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69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69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69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7" y="99567"/>
                  </a:lnTo>
                  <a:lnTo>
                    <a:pt x="194564" y="186181"/>
                  </a:lnTo>
                  <a:lnTo>
                    <a:pt x="266827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5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69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69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69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69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47822" y="38149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5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0" y="0"/>
                  </a:lnTo>
                  <a:lnTo>
                    <a:pt x="0" y="57277"/>
                  </a:lnTo>
                  <a:lnTo>
                    <a:pt x="75183" y="147447"/>
                  </a:lnTo>
                  <a:lnTo>
                    <a:pt x="0" y="237617"/>
                  </a:lnTo>
                  <a:lnTo>
                    <a:pt x="68960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9214" y="3776218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69" h="372745">
                  <a:moveTo>
                    <a:pt x="110998" y="0"/>
                  </a:moveTo>
                  <a:lnTo>
                    <a:pt x="0" y="92582"/>
                  </a:lnTo>
                  <a:lnTo>
                    <a:pt x="77978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69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69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69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815" y="96773"/>
                  </a:lnTo>
                  <a:lnTo>
                    <a:pt x="223266" y="186181"/>
                  </a:lnTo>
                  <a:lnTo>
                    <a:pt x="297815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70" y="279780"/>
                  </a:lnTo>
                  <a:lnTo>
                    <a:pt x="266192" y="186181"/>
                  </a:lnTo>
                  <a:lnTo>
                    <a:pt x="344170" y="92582"/>
                  </a:lnTo>
                  <a:lnTo>
                    <a:pt x="288899" y="46481"/>
                  </a:lnTo>
                  <a:close/>
                </a:path>
                <a:path w="344169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69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69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69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7" y="99567"/>
                  </a:lnTo>
                  <a:lnTo>
                    <a:pt x="194564" y="186181"/>
                  </a:lnTo>
                  <a:lnTo>
                    <a:pt x="266827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1" y="274192"/>
                  </a:lnTo>
                  <a:lnTo>
                    <a:pt x="208915" y="186181"/>
                  </a:lnTo>
                  <a:lnTo>
                    <a:pt x="282321" y="98170"/>
                  </a:lnTo>
                  <a:lnTo>
                    <a:pt x="257407" y="77469"/>
                  </a:lnTo>
                  <a:close/>
                </a:path>
                <a:path w="344169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69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69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69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16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44168" y="3782821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4" h="359410">
                  <a:moveTo>
                    <a:pt x="178434" y="0"/>
                  </a:moveTo>
                  <a:lnTo>
                    <a:pt x="124968" y="8889"/>
                  </a:lnTo>
                  <a:lnTo>
                    <a:pt x="78104" y="31749"/>
                  </a:lnTo>
                  <a:lnTo>
                    <a:pt x="40385" y="67309"/>
                  </a:lnTo>
                  <a:lnTo>
                    <a:pt x="13588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5" y="200659"/>
                  </a:lnTo>
                  <a:lnTo>
                    <a:pt x="14604" y="251459"/>
                  </a:lnTo>
                  <a:lnTo>
                    <a:pt x="41909" y="295909"/>
                  </a:lnTo>
                  <a:lnTo>
                    <a:pt x="80390" y="330199"/>
                  </a:lnTo>
                  <a:lnTo>
                    <a:pt x="127634" y="353059"/>
                  </a:lnTo>
                  <a:lnTo>
                    <a:pt x="162940" y="359409"/>
                  </a:lnTo>
                  <a:lnTo>
                    <a:pt x="199516" y="359409"/>
                  </a:lnTo>
                  <a:lnTo>
                    <a:pt x="251078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1" y="326389"/>
                  </a:lnTo>
                  <a:lnTo>
                    <a:pt x="122428" y="314959"/>
                  </a:lnTo>
                  <a:lnTo>
                    <a:pt x="86232" y="293369"/>
                  </a:lnTo>
                  <a:lnTo>
                    <a:pt x="57784" y="261619"/>
                  </a:lnTo>
                  <a:lnTo>
                    <a:pt x="39496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4" y="165099"/>
                  </a:lnTo>
                  <a:lnTo>
                    <a:pt x="44576" y="123189"/>
                  </a:lnTo>
                  <a:lnTo>
                    <a:pt x="66675" y="86359"/>
                  </a:lnTo>
                  <a:lnTo>
                    <a:pt x="98043" y="58419"/>
                  </a:lnTo>
                  <a:lnTo>
                    <a:pt x="136397" y="39369"/>
                  </a:lnTo>
                  <a:lnTo>
                    <a:pt x="180085" y="33019"/>
                  </a:lnTo>
                  <a:lnTo>
                    <a:pt x="282797" y="33019"/>
                  </a:lnTo>
                  <a:lnTo>
                    <a:pt x="279272" y="30479"/>
                  </a:lnTo>
                  <a:lnTo>
                    <a:pt x="231901" y="7619"/>
                  </a:lnTo>
                  <a:lnTo>
                    <a:pt x="196850" y="1269"/>
                  </a:lnTo>
                  <a:lnTo>
                    <a:pt x="178434" y="0"/>
                  </a:lnTo>
                  <a:close/>
                </a:path>
                <a:path w="360044" h="359410">
                  <a:moveTo>
                    <a:pt x="282797" y="33019"/>
                  </a:moveTo>
                  <a:lnTo>
                    <a:pt x="180085" y="33019"/>
                  </a:lnTo>
                  <a:lnTo>
                    <a:pt x="195198" y="34289"/>
                  </a:lnTo>
                  <a:lnTo>
                    <a:pt x="209803" y="36829"/>
                  </a:lnTo>
                  <a:lnTo>
                    <a:pt x="250190" y="50799"/>
                  </a:lnTo>
                  <a:lnTo>
                    <a:pt x="283971" y="76199"/>
                  </a:lnTo>
                  <a:lnTo>
                    <a:pt x="309118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39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4" y="314959"/>
                  </a:lnTo>
                  <a:lnTo>
                    <a:pt x="194690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1" y="293369"/>
                  </a:lnTo>
                  <a:lnTo>
                    <a:pt x="346075" y="248919"/>
                  </a:lnTo>
                  <a:lnTo>
                    <a:pt x="358901" y="196849"/>
                  </a:lnTo>
                  <a:lnTo>
                    <a:pt x="359663" y="179069"/>
                  </a:lnTo>
                  <a:lnTo>
                    <a:pt x="358648" y="160019"/>
                  </a:lnTo>
                  <a:lnTo>
                    <a:pt x="345058" y="109219"/>
                  </a:lnTo>
                  <a:lnTo>
                    <a:pt x="317881" y="64769"/>
                  </a:lnTo>
                  <a:lnTo>
                    <a:pt x="293369" y="40639"/>
                  </a:lnTo>
                  <a:lnTo>
                    <a:pt x="282797" y="33019"/>
                  </a:lnTo>
                  <a:close/>
                </a:path>
                <a:path w="360044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3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1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8" y="265429"/>
                  </a:lnTo>
                  <a:lnTo>
                    <a:pt x="103250" y="292099"/>
                  </a:lnTo>
                  <a:lnTo>
                    <a:pt x="138684" y="309879"/>
                  </a:lnTo>
                  <a:lnTo>
                    <a:pt x="179069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8" y="306069"/>
                  </a:lnTo>
                  <a:lnTo>
                    <a:pt x="234416" y="304799"/>
                  </a:lnTo>
                  <a:lnTo>
                    <a:pt x="165607" y="304799"/>
                  </a:lnTo>
                  <a:lnTo>
                    <a:pt x="141350" y="299719"/>
                  </a:lnTo>
                  <a:lnTo>
                    <a:pt x="99440" y="275589"/>
                  </a:lnTo>
                  <a:lnTo>
                    <a:pt x="69341" y="238759"/>
                  </a:lnTo>
                  <a:lnTo>
                    <a:pt x="55371" y="191769"/>
                  </a:lnTo>
                  <a:lnTo>
                    <a:pt x="54863" y="179069"/>
                  </a:lnTo>
                  <a:lnTo>
                    <a:pt x="55625" y="166369"/>
                  </a:lnTo>
                  <a:lnTo>
                    <a:pt x="70612" y="119379"/>
                  </a:lnTo>
                  <a:lnTo>
                    <a:pt x="101345" y="82549"/>
                  </a:lnTo>
                  <a:lnTo>
                    <a:pt x="144018" y="60959"/>
                  </a:lnTo>
                  <a:lnTo>
                    <a:pt x="181228" y="54609"/>
                  </a:lnTo>
                  <a:lnTo>
                    <a:pt x="233425" y="54609"/>
                  </a:lnTo>
                  <a:lnTo>
                    <a:pt x="221106" y="50799"/>
                  </a:lnTo>
                  <a:lnTo>
                    <a:pt x="208025" y="46989"/>
                  </a:lnTo>
                  <a:lnTo>
                    <a:pt x="180594" y="44449"/>
                  </a:lnTo>
                  <a:close/>
                </a:path>
                <a:path w="360044" h="359410">
                  <a:moveTo>
                    <a:pt x="233425" y="54609"/>
                  </a:moveTo>
                  <a:lnTo>
                    <a:pt x="181228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2" y="85089"/>
                  </a:lnTo>
                  <a:lnTo>
                    <a:pt x="290321" y="121919"/>
                  </a:lnTo>
                  <a:lnTo>
                    <a:pt x="304292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1" y="241299"/>
                  </a:lnTo>
                  <a:lnTo>
                    <a:pt x="258318" y="276859"/>
                  </a:lnTo>
                  <a:lnTo>
                    <a:pt x="215645" y="299719"/>
                  </a:lnTo>
                  <a:lnTo>
                    <a:pt x="191388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7" y="245109"/>
                  </a:lnTo>
                  <a:lnTo>
                    <a:pt x="312927" y="208279"/>
                  </a:lnTo>
                  <a:lnTo>
                    <a:pt x="315721" y="181609"/>
                  </a:lnTo>
                  <a:lnTo>
                    <a:pt x="315213" y="167639"/>
                  </a:lnTo>
                  <a:lnTo>
                    <a:pt x="305307" y="128269"/>
                  </a:lnTo>
                  <a:lnTo>
                    <a:pt x="285242" y="93979"/>
                  </a:lnTo>
                  <a:lnTo>
                    <a:pt x="256540" y="67309"/>
                  </a:lnTo>
                  <a:lnTo>
                    <a:pt x="245363" y="60959"/>
                  </a:lnTo>
                  <a:lnTo>
                    <a:pt x="233425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71600" y="5029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44168" y="5002022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4" h="359410">
                  <a:moveTo>
                    <a:pt x="178434" y="0"/>
                  </a:moveTo>
                  <a:lnTo>
                    <a:pt x="124968" y="8889"/>
                  </a:lnTo>
                  <a:lnTo>
                    <a:pt x="78104" y="31749"/>
                  </a:lnTo>
                  <a:lnTo>
                    <a:pt x="40385" y="67309"/>
                  </a:lnTo>
                  <a:lnTo>
                    <a:pt x="13588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5" y="200659"/>
                  </a:lnTo>
                  <a:lnTo>
                    <a:pt x="14604" y="251459"/>
                  </a:lnTo>
                  <a:lnTo>
                    <a:pt x="41909" y="295909"/>
                  </a:lnTo>
                  <a:lnTo>
                    <a:pt x="80390" y="330199"/>
                  </a:lnTo>
                  <a:lnTo>
                    <a:pt x="127634" y="353059"/>
                  </a:lnTo>
                  <a:lnTo>
                    <a:pt x="162940" y="359409"/>
                  </a:lnTo>
                  <a:lnTo>
                    <a:pt x="199516" y="359409"/>
                  </a:lnTo>
                  <a:lnTo>
                    <a:pt x="251078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1" y="326389"/>
                  </a:lnTo>
                  <a:lnTo>
                    <a:pt x="122428" y="314959"/>
                  </a:lnTo>
                  <a:lnTo>
                    <a:pt x="86232" y="293369"/>
                  </a:lnTo>
                  <a:lnTo>
                    <a:pt x="57784" y="261619"/>
                  </a:lnTo>
                  <a:lnTo>
                    <a:pt x="39496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4" y="165099"/>
                  </a:lnTo>
                  <a:lnTo>
                    <a:pt x="44576" y="123189"/>
                  </a:lnTo>
                  <a:lnTo>
                    <a:pt x="66675" y="86359"/>
                  </a:lnTo>
                  <a:lnTo>
                    <a:pt x="98043" y="58419"/>
                  </a:lnTo>
                  <a:lnTo>
                    <a:pt x="136397" y="39369"/>
                  </a:lnTo>
                  <a:lnTo>
                    <a:pt x="180085" y="33019"/>
                  </a:lnTo>
                  <a:lnTo>
                    <a:pt x="282797" y="33019"/>
                  </a:lnTo>
                  <a:lnTo>
                    <a:pt x="279272" y="30479"/>
                  </a:lnTo>
                  <a:lnTo>
                    <a:pt x="231901" y="7619"/>
                  </a:lnTo>
                  <a:lnTo>
                    <a:pt x="196850" y="1269"/>
                  </a:lnTo>
                  <a:lnTo>
                    <a:pt x="178434" y="0"/>
                  </a:lnTo>
                  <a:close/>
                </a:path>
                <a:path w="360044" h="359410">
                  <a:moveTo>
                    <a:pt x="282797" y="33019"/>
                  </a:moveTo>
                  <a:lnTo>
                    <a:pt x="180085" y="33019"/>
                  </a:lnTo>
                  <a:lnTo>
                    <a:pt x="195198" y="34289"/>
                  </a:lnTo>
                  <a:lnTo>
                    <a:pt x="209803" y="36829"/>
                  </a:lnTo>
                  <a:lnTo>
                    <a:pt x="250190" y="50799"/>
                  </a:lnTo>
                  <a:lnTo>
                    <a:pt x="283971" y="76199"/>
                  </a:lnTo>
                  <a:lnTo>
                    <a:pt x="309118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39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4" y="314959"/>
                  </a:lnTo>
                  <a:lnTo>
                    <a:pt x="194690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1" y="293369"/>
                  </a:lnTo>
                  <a:lnTo>
                    <a:pt x="346075" y="248919"/>
                  </a:lnTo>
                  <a:lnTo>
                    <a:pt x="358901" y="196849"/>
                  </a:lnTo>
                  <a:lnTo>
                    <a:pt x="359663" y="179069"/>
                  </a:lnTo>
                  <a:lnTo>
                    <a:pt x="358648" y="160019"/>
                  </a:lnTo>
                  <a:lnTo>
                    <a:pt x="345058" y="109219"/>
                  </a:lnTo>
                  <a:lnTo>
                    <a:pt x="317881" y="64769"/>
                  </a:lnTo>
                  <a:lnTo>
                    <a:pt x="293369" y="40639"/>
                  </a:lnTo>
                  <a:lnTo>
                    <a:pt x="282797" y="33019"/>
                  </a:lnTo>
                  <a:close/>
                </a:path>
                <a:path w="360044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3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1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8" y="266699"/>
                  </a:lnTo>
                  <a:lnTo>
                    <a:pt x="103250" y="292099"/>
                  </a:lnTo>
                  <a:lnTo>
                    <a:pt x="138684" y="309879"/>
                  </a:lnTo>
                  <a:lnTo>
                    <a:pt x="179069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8" y="306069"/>
                  </a:lnTo>
                  <a:lnTo>
                    <a:pt x="234416" y="304799"/>
                  </a:lnTo>
                  <a:lnTo>
                    <a:pt x="165607" y="304799"/>
                  </a:lnTo>
                  <a:lnTo>
                    <a:pt x="141350" y="299719"/>
                  </a:lnTo>
                  <a:lnTo>
                    <a:pt x="99440" y="275589"/>
                  </a:lnTo>
                  <a:lnTo>
                    <a:pt x="69341" y="238759"/>
                  </a:lnTo>
                  <a:lnTo>
                    <a:pt x="55371" y="191769"/>
                  </a:lnTo>
                  <a:lnTo>
                    <a:pt x="54863" y="179069"/>
                  </a:lnTo>
                  <a:lnTo>
                    <a:pt x="55625" y="166369"/>
                  </a:lnTo>
                  <a:lnTo>
                    <a:pt x="70612" y="119379"/>
                  </a:lnTo>
                  <a:lnTo>
                    <a:pt x="101345" y="82549"/>
                  </a:lnTo>
                  <a:lnTo>
                    <a:pt x="144018" y="60959"/>
                  </a:lnTo>
                  <a:lnTo>
                    <a:pt x="181228" y="54609"/>
                  </a:lnTo>
                  <a:lnTo>
                    <a:pt x="233425" y="54609"/>
                  </a:lnTo>
                  <a:lnTo>
                    <a:pt x="221106" y="50799"/>
                  </a:lnTo>
                  <a:lnTo>
                    <a:pt x="208025" y="46989"/>
                  </a:lnTo>
                  <a:lnTo>
                    <a:pt x="180594" y="44449"/>
                  </a:lnTo>
                  <a:close/>
                </a:path>
                <a:path w="360044" h="359410">
                  <a:moveTo>
                    <a:pt x="233425" y="54609"/>
                  </a:moveTo>
                  <a:lnTo>
                    <a:pt x="181228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2" y="85089"/>
                  </a:lnTo>
                  <a:lnTo>
                    <a:pt x="290321" y="121919"/>
                  </a:lnTo>
                  <a:lnTo>
                    <a:pt x="304292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1" y="241299"/>
                  </a:lnTo>
                  <a:lnTo>
                    <a:pt x="258318" y="276859"/>
                  </a:lnTo>
                  <a:lnTo>
                    <a:pt x="215645" y="299719"/>
                  </a:lnTo>
                  <a:lnTo>
                    <a:pt x="191388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7" y="245109"/>
                  </a:lnTo>
                  <a:lnTo>
                    <a:pt x="312927" y="208279"/>
                  </a:lnTo>
                  <a:lnTo>
                    <a:pt x="315721" y="181609"/>
                  </a:lnTo>
                  <a:lnTo>
                    <a:pt x="315213" y="167639"/>
                  </a:lnTo>
                  <a:lnTo>
                    <a:pt x="305307" y="128269"/>
                  </a:lnTo>
                  <a:lnTo>
                    <a:pt x="285242" y="93979"/>
                  </a:lnTo>
                  <a:lnTo>
                    <a:pt x="256540" y="67309"/>
                  </a:lnTo>
                  <a:lnTo>
                    <a:pt x="245363" y="60959"/>
                  </a:lnTo>
                  <a:lnTo>
                    <a:pt x="233425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790815" y="4766818"/>
            <a:ext cx="344170" cy="372745"/>
            <a:chOff x="6266815" y="4766817"/>
            <a:chExt cx="344170" cy="372745"/>
          </a:xfrm>
        </p:grpSpPr>
        <p:sp>
          <p:nvSpPr>
            <p:cNvPr id="54" name="object 54"/>
            <p:cNvSpPr/>
            <p:nvPr/>
          </p:nvSpPr>
          <p:spPr>
            <a:xfrm>
              <a:off x="6305423" y="4805552"/>
              <a:ext cx="267335" cy="295275"/>
            </a:xfrm>
            <a:custGeom>
              <a:avLst/>
              <a:gdLst/>
              <a:ahLst/>
              <a:cxnLst/>
              <a:rect l="l" t="t" r="r" b="b"/>
              <a:pathLst>
                <a:path w="267334" h="295275">
                  <a:moveTo>
                    <a:pt x="197993" y="0"/>
                  </a:moveTo>
                  <a:lnTo>
                    <a:pt x="133476" y="77470"/>
                  </a:lnTo>
                  <a:lnTo>
                    <a:pt x="68961" y="0"/>
                  </a:lnTo>
                  <a:lnTo>
                    <a:pt x="0" y="57277"/>
                  </a:lnTo>
                  <a:lnTo>
                    <a:pt x="75184" y="147447"/>
                  </a:lnTo>
                  <a:lnTo>
                    <a:pt x="0" y="237617"/>
                  </a:lnTo>
                  <a:lnTo>
                    <a:pt x="68961" y="294894"/>
                  </a:lnTo>
                  <a:lnTo>
                    <a:pt x="133476" y="217424"/>
                  </a:lnTo>
                  <a:lnTo>
                    <a:pt x="197993" y="294894"/>
                  </a:lnTo>
                  <a:lnTo>
                    <a:pt x="266953" y="237617"/>
                  </a:lnTo>
                  <a:lnTo>
                    <a:pt x="191769" y="147447"/>
                  </a:lnTo>
                  <a:lnTo>
                    <a:pt x="266953" y="57277"/>
                  </a:lnTo>
                  <a:lnTo>
                    <a:pt x="197993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66815" y="4766817"/>
              <a:ext cx="344170" cy="372745"/>
            </a:xfrm>
            <a:custGeom>
              <a:avLst/>
              <a:gdLst/>
              <a:ahLst/>
              <a:cxnLst/>
              <a:rect l="l" t="t" r="r" b="b"/>
              <a:pathLst>
                <a:path w="344170" h="372745">
                  <a:moveTo>
                    <a:pt x="110998" y="0"/>
                  </a:moveTo>
                  <a:lnTo>
                    <a:pt x="0" y="92582"/>
                  </a:lnTo>
                  <a:lnTo>
                    <a:pt x="77977" y="186181"/>
                  </a:lnTo>
                  <a:lnTo>
                    <a:pt x="0" y="279780"/>
                  </a:lnTo>
                  <a:lnTo>
                    <a:pt x="110998" y="372363"/>
                  </a:lnTo>
                  <a:lnTo>
                    <a:pt x="149746" y="325881"/>
                  </a:lnTo>
                  <a:lnTo>
                    <a:pt x="106807" y="325881"/>
                  </a:lnTo>
                  <a:lnTo>
                    <a:pt x="46355" y="275589"/>
                  </a:lnTo>
                  <a:lnTo>
                    <a:pt x="120904" y="186181"/>
                  </a:lnTo>
                  <a:lnTo>
                    <a:pt x="46355" y="96773"/>
                  </a:lnTo>
                  <a:lnTo>
                    <a:pt x="106807" y="46481"/>
                  </a:lnTo>
                  <a:lnTo>
                    <a:pt x="149746" y="46481"/>
                  </a:lnTo>
                  <a:lnTo>
                    <a:pt x="110998" y="0"/>
                  </a:lnTo>
                  <a:close/>
                </a:path>
                <a:path w="344170" h="372745">
                  <a:moveTo>
                    <a:pt x="215039" y="299084"/>
                  </a:moveTo>
                  <a:lnTo>
                    <a:pt x="172085" y="299084"/>
                  </a:lnTo>
                  <a:lnTo>
                    <a:pt x="233172" y="372363"/>
                  </a:lnTo>
                  <a:lnTo>
                    <a:pt x="288899" y="325881"/>
                  </a:lnTo>
                  <a:lnTo>
                    <a:pt x="237362" y="325881"/>
                  </a:lnTo>
                  <a:lnTo>
                    <a:pt x="215039" y="299084"/>
                  </a:lnTo>
                  <a:close/>
                </a:path>
                <a:path w="344170" h="372745">
                  <a:moveTo>
                    <a:pt x="172085" y="247522"/>
                  </a:moveTo>
                  <a:lnTo>
                    <a:pt x="106807" y="325881"/>
                  </a:lnTo>
                  <a:lnTo>
                    <a:pt x="149746" y="325881"/>
                  </a:lnTo>
                  <a:lnTo>
                    <a:pt x="172085" y="299084"/>
                  </a:lnTo>
                  <a:lnTo>
                    <a:pt x="215039" y="299084"/>
                  </a:lnTo>
                  <a:lnTo>
                    <a:pt x="172085" y="247522"/>
                  </a:lnTo>
                  <a:close/>
                </a:path>
                <a:path w="344170" h="372745">
                  <a:moveTo>
                    <a:pt x="288899" y="46481"/>
                  </a:moveTo>
                  <a:lnTo>
                    <a:pt x="237362" y="46481"/>
                  </a:lnTo>
                  <a:lnTo>
                    <a:pt x="297688" y="96773"/>
                  </a:lnTo>
                  <a:lnTo>
                    <a:pt x="223265" y="186181"/>
                  </a:lnTo>
                  <a:lnTo>
                    <a:pt x="297688" y="275589"/>
                  </a:lnTo>
                  <a:lnTo>
                    <a:pt x="237362" y="325881"/>
                  </a:lnTo>
                  <a:lnTo>
                    <a:pt x="288899" y="325881"/>
                  </a:lnTo>
                  <a:lnTo>
                    <a:pt x="344169" y="279780"/>
                  </a:lnTo>
                  <a:lnTo>
                    <a:pt x="266191" y="186181"/>
                  </a:lnTo>
                  <a:lnTo>
                    <a:pt x="344169" y="92582"/>
                  </a:lnTo>
                  <a:lnTo>
                    <a:pt x="288899" y="46481"/>
                  </a:lnTo>
                  <a:close/>
                </a:path>
                <a:path w="344170" h="372745">
                  <a:moveTo>
                    <a:pt x="105410" y="61975"/>
                  </a:moveTo>
                  <a:lnTo>
                    <a:pt x="61849" y="98170"/>
                  </a:lnTo>
                  <a:lnTo>
                    <a:pt x="135255" y="186181"/>
                  </a:lnTo>
                  <a:lnTo>
                    <a:pt x="61849" y="274192"/>
                  </a:lnTo>
                  <a:lnTo>
                    <a:pt x="105410" y="310387"/>
                  </a:lnTo>
                  <a:lnTo>
                    <a:pt x="118321" y="294893"/>
                  </a:lnTo>
                  <a:lnTo>
                    <a:pt x="104012" y="294893"/>
                  </a:lnTo>
                  <a:lnTo>
                    <a:pt x="77343" y="272795"/>
                  </a:lnTo>
                  <a:lnTo>
                    <a:pt x="149606" y="186181"/>
                  </a:lnTo>
                  <a:lnTo>
                    <a:pt x="77343" y="99567"/>
                  </a:lnTo>
                  <a:lnTo>
                    <a:pt x="104012" y="77469"/>
                  </a:lnTo>
                  <a:lnTo>
                    <a:pt x="118321" y="77469"/>
                  </a:lnTo>
                  <a:lnTo>
                    <a:pt x="105410" y="61975"/>
                  </a:lnTo>
                  <a:close/>
                </a:path>
                <a:path w="344170" h="372745">
                  <a:moveTo>
                    <a:pt x="186376" y="230377"/>
                  </a:moveTo>
                  <a:lnTo>
                    <a:pt x="172085" y="230377"/>
                  </a:lnTo>
                  <a:lnTo>
                    <a:pt x="238760" y="310387"/>
                  </a:lnTo>
                  <a:lnTo>
                    <a:pt x="257407" y="294893"/>
                  </a:lnTo>
                  <a:lnTo>
                    <a:pt x="240157" y="294893"/>
                  </a:lnTo>
                  <a:lnTo>
                    <a:pt x="186376" y="230377"/>
                  </a:lnTo>
                  <a:close/>
                </a:path>
                <a:path w="344170" h="372745">
                  <a:moveTo>
                    <a:pt x="172085" y="213232"/>
                  </a:moveTo>
                  <a:lnTo>
                    <a:pt x="104012" y="294893"/>
                  </a:lnTo>
                  <a:lnTo>
                    <a:pt x="118321" y="294893"/>
                  </a:lnTo>
                  <a:lnTo>
                    <a:pt x="172085" y="230377"/>
                  </a:lnTo>
                  <a:lnTo>
                    <a:pt x="186376" y="230377"/>
                  </a:lnTo>
                  <a:lnTo>
                    <a:pt x="172085" y="213232"/>
                  </a:lnTo>
                  <a:close/>
                </a:path>
                <a:path w="344170" h="372745">
                  <a:moveTo>
                    <a:pt x="257407" y="77469"/>
                  </a:moveTo>
                  <a:lnTo>
                    <a:pt x="240157" y="77469"/>
                  </a:lnTo>
                  <a:lnTo>
                    <a:pt x="266827" y="99567"/>
                  </a:lnTo>
                  <a:lnTo>
                    <a:pt x="194563" y="186181"/>
                  </a:lnTo>
                  <a:lnTo>
                    <a:pt x="266827" y="272795"/>
                  </a:lnTo>
                  <a:lnTo>
                    <a:pt x="240157" y="294893"/>
                  </a:lnTo>
                  <a:lnTo>
                    <a:pt x="257407" y="294893"/>
                  </a:lnTo>
                  <a:lnTo>
                    <a:pt x="282320" y="274192"/>
                  </a:lnTo>
                  <a:lnTo>
                    <a:pt x="208914" y="186181"/>
                  </a:lnTo>
                  <a:lnTo>
                    <a:pt x="282320" y="98170"/>
                  </a:lnTo>
                  <a:lnTo>
                    <a:pt x="257407" y="77469"/>
                  </a:lnTo>
                  <a:close/>
                </a:path>
                <a:path w="344170" h="372745">
                  <a:moveTo>
                    <a:pt x="118321" y="77469"/>
                  </a:moveTo>
                  <a:lnTo>
                    <a:pt x="104012" y="77469"/>
                  </a:lnTo>
                  <a:lnTo>
                    <a:pt x="172085" y="159130"/>
                  </a:lnTo>
                  <a:lnTo>
                    <a:pt x="186376" y="141985"/>
                  </a:lnTo>
                  <a:lnTo>
                    <a:pt x="172085" y="141985"/>
                  </a:lnTo>
                  <a:lnTo>
                    <a:pt x="118321" y="77469"/>
                  </a:lnTo>
                  <a:close/>
                </a:path>
                <a:path w="344170" h="372745">
                  <a:moveTo>
                    <a:pt x="238760" y="61975"/>
                  </a:moveTo>
                  <a:lnTo>
                    <a:pt x="172085" y="141985"/>
                  </a:lnTo>
                  <a:lnTo>
                    <a:pt x="186376" y="141985"/>
                  </a:lnTo>
                  <a:lnTo>
                    <a:pt x="240157" y="77469"/>
                  </a:lnTo>
                  <a:lnTo>
                    <a:pt x="257407" y="77469"/>
                  </a:lnTo>
                  <a:lnTo>
                    <a:pt x="238760" y="61975"/>
                  </a:lnTo>
                  <a:close/>
                </a:path>
                <a:path w="344170" h="372745">
                  <a:moveTo>
                    <a:pt x="149746" y="46481"/>
                  </a:moveTo>
                  <a:lnTo>
                    <a:pt x="106807" y="46481"/>
                  </a:lnTo>
                  <a:lnTo>
                    <a:pt x="172085" y="124840"/>
                  </a:lnTo>
                  <a:lnTo>
                    <a:pt x="215039" y="73278"/>
                  </a:lnTo>
                  <a:lnTo>
                    <a:pt x="172085" y="73278"/>
                  </a:lnTo>
                  <a:lnTo>
                    <a:pt x="149746" y="46481"/>
                  </a:lnTo>
                  <a:close/>
                </a:path>
                <a:path w="344170" h="372745">
                  <a:moveTo>
                    <a:pt x="233172" y="0"/>
                  </a:moveTo>
                  <a:lnTo>
                    <a:pt x="172085" y="73278"/>
                  </a:lnTo>
                  <a:lnTo>
                    <a:pt x="215039" y="73278"/>
                  </a:lnTo>
                  <a:lnTo>
                    <a:pt x="237362" y="46481"/>
                  </a:lnTo>
                  <a:lnTo>
                    <a:pt x="288899" y="46481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744968" y="4087621"/>
            <a:ext cx="360045" cy="359410"/>
            <a:chOff x="6220967" y="4087621"/>
            <a:chExt cx="360045" cy="359410"/>
          </a:xfrm>
        </p:grpSpPr>
        <p:sp>
          <p:nvSpPr>
            <p:cNvPr id="57" name="object 57"/>
            <p:cNvSpPr/>
            <p:nvPr/>
          </p:nvSpPr>
          <p:spPr>
            <a:xfrm>
              <a:off x="6248399" y="4114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20967" y="4087621"/>
              <a:ext cx="360045" cy="359410"/>
            </a:xfrm>
            <a:custGeom>
              <a:avLst/>
              <a:gdLst/>
              <a:ahLst/>
              <a:cxnLst/>
              <a:rect l="l" t="t" r="r" b="b"/>
              <a:pathLst>
                <a:path w="360045" h="359410">
                  <a:moveTo>
                    <a:pt x="178435" y="0"/>
                  </a:moveTo>
                  <a:lnTo>
                    <a:pt x="124968" y="8889"/>
                  </a:lnTo>
                  <a:lnTo>
                    <a:pt x="78105" y="31749"/>
                  </a:lnTo>
                  <a:lnTo>
                    <a:pt x="40386" y="67309"/>
                  </a:lnTo>
                  <a:lnTo>
                    <a:pt x="13589" y="111759"/>
                  </a:lnTo>
                  <a:lnTo>
                    <a:pt x="762" y="163829"/>
                  </a:lnTo>
                  <a:lnTo>
                    <a:pt x="0" y="181609"/>
                  </a:lnTo>
                  <a:lnTo>
                    <a:pt x="1016" y="200659"/>
                  </a:lnTo>
                  <a:lnTo>
                    <a:pt x="14605" y="251459"/>
                  </a:lnTo>
                  <a:lnTo>
                    <a:pt x="41910" y="295909"/>
                  </a:lnTo>
                  <a:lnTo>
                    <a:pt x="80391" y="330199"/>
                  </a:lnTo>
                  <a:lnTo>
                    <a:pt x="127635" y="353059"/>
                  </a:lnTo>
                  <a:lnTo>
                    <a:pt x="162941" y="359409"/>
                  </a:lnTo>
                  <a:lnTo>
                    <a:pt x="199517" y="359409"/>
                  </a:lnTo>
                  <a:lnTo>
                    <a:pt x="251079" y="345439"/>
                  </a:lnTo>
                  <a:lnTo>
                    <a:pt x="283273" y="327659"/>
                  </a:lnTo>
                  <a:lnTo>
                    <a:pt x="179578" y="327659"/>
                  </a:lnTo>
                  <a:lnTo>
                    <a:pt x="164592" y="326389"/>
                  </a:lnTo>
                  <a:lnTo>
                    <a:pt x="122428" y="314959"/>
                  </a:lnTo>
                  <a:lnTo>
                    <a:pt x="86233" y="293369"/>
                  </a:lnTo>
                  <a:lnTo>
                    <a:pt x="57785" y="261619"/>
                  </a:lnTo>
                  <a:lnTo>
                    <a:pt x="39497" y="223519"/>
                  </a:lnTo>
                  <a:lnTo>
                    <a:pt x="32962" y="181609"/>
                  </a:lnTo>
                  <a:lnTo>
                    <a:pt x="32956" y="179069"/>
                  </a:lnTo>
                  <a:lnTo>
                    <a:pt x="33655" y="165099"/>
                  </a:lnTo>
                  <a:lnTo>
                    <a:pt x="44577" y="123189"/>
                  </a:lnTo>
                  <a:lnTo>
                    <a:pt x="66675" y="86359"/>
                  </a:lnTo>
                  <a:lnTo>
                    <a:pt x="98044" y="58419"/>
                  </a:lnTo>
                  <a:lnTo>
                    <a:pt x="136398" y="39369"/>
                  </a:lnTo>
                  <a:lnTo>
                    <a:pt x="180086" y="33019"/>
                  </a:lnTo>
                  <a:lnTo>
                    <a:pt x="282797" y="33019"/>
                  </a:lnTo>
                  <a:lnTo>
                    <a:pt x="279273" y="30479"/>
                  </a:lnTo>
                  <a:lnTo>
                    <a:pt x="231902" y="7619"/>
                  </a:lnTo>
                  <a:lnTo>
                    <a:pt x="196850" y="1269"/>
                  </a:lnTo>
                  <a:lnTo>
                    <a:pt x="178435" y="0"/>
                  </a:lnTo>
                  <a:close/>
                </a:path>
                <a:path w="360045" h="359410">
                  <a:moveTo>
                    <a:pt x="282797" y="33019"/>
                  </a:moveTo>
                  <a:lnTo>
                    <a:pt x="180086" y="33019"/>
                  </a:lnTo>
                  <a:lnTo>
                    <a:pt x="195199" y="34289"/>
                  </a:lnTo>
                  <a:lnTo>
                    <a:pt x="209804" y="36829"/>
                  </a:lnTo>
                  <a:lnTo>
                    <a:pt x="250190" y="50799"/>
                  </a:lnTo>
                  <a:lnTo>
                    <a:pt x="283972" y="76199"/>
                  </a:lnTo>
                  <a:lnTo>
                    <a:pt x="309117" y="110489"/>
                  </a:lnTo>
                  <a:lnTo>
                    <a:pt x="323850" y="151129"/>
                  </a:lnTo>
                  <a:lnTo>
                    <a:pt x="326707" y="179069"/>
                  </a:lnTo>
                  <a:lnTo>
                    <a:pt x="326707" y="181609"/>
                  </a:lnTo>
                  <a:lnTo>
                    <a:pt x="320039" y="224789"/>
                  </a:lnTo>
                  <a:lnTo>
                    <a:pt x="301498" y="262889"/>
                  </a:lnTo>
                  <a:lnTo>
                    <a:pt x="273050" y="293369"/>
                  </a:lnTo>
                  <a:lnTo>
                    <a:pt x="236855" y="314959"/>
                  </a:lnTo>
                  <a:lnTo>
                    <a:pt x="194691" y="326389"/>
                  </a:lnTo>
                  <a:lnTo>
                    <a:pt x="179578" y="327659"/>
                  </a:lnTo>
                  <a:lnTo>
                    <a:pt x="283273" y="327659"/>
                  </a:lnTo>
                  <a:lnTo>
                    <a:pt x="319532" y="293369"/>
                  </a:lnTo>
                  <a:lnTo>
                    <a:pt x="346075" y="248919"/>
                  </a:lnTo>
                  <a:lnTo>
                    <a:pt x="358902" y="196849"/>
                  </a:lnTo>
                  <a:lnTo>
                    <a:pt x="359663" y="179069"/>
                  </a:lnTo>
                  <a:lnTo>
                    <a:pt x="358648" y="160019"/>
                  </a:lnTo>
                  <a:lnTo>
                    <a:pt x="345059" y="109219"/>
                  </a:lnTo>
                  <a:lnTo>
                    <a:pt x="317881" y="64769"/>
                  </a:lnTo>
                  <a:lnTo>
                    <a:pt x="293370" y="40639"/>
                  </a:lnTo>
                  <a:lnTo>
                    <a:pt x="282797" y="33019"/>
                  </a:lnTo>
                  <a:close/>
                </a:path>
                <a:path w="360045" h="359410">
                  <a:moveTo>
                    <a:pt x="180594" y="44449"/>
                  </a:moveTo>
                  <a:lnTo>
                    <a:pt x="166878" y="44449"/>
                  </a:lnTo>
                  <a:lnTo>
                    <a:pt x="153162" y="46989"/>
                  </a:lnTo>
                  <a:lnTo>
                    <a:pt x="115824" y="60959"/>
                  </a:lnTo>
                  <a:lnTo>
                    <a:pt x="84328" y="83819"/>
                  </a:lnTo>
                  <a:lnTo>
                    <a:pt x="60706" y="114299"/>
                  </a:lnTo>
                  <a:lnTo>
                    <a:pt x="46862" y="152399"/>
                  </a:lnTo>
                  <a:lnTo>
                    <a:pt x="43942" y="179069"/>
                  </a:lnTo>
                  <a:lnTo>
                    <a:pt x="44450" y="193039"/>
                  </a:lnTo>
                  <a:lnTo>
                    <a:pt x="54356" y="232409"/>
                  </a:lnTo>
                  <a:lnTo>
                    <a:pt x="74549" y="265429"/>
                  </a:lnTo>
                  <a:lnTo>
                    <a:pt x="103251" y="292099"/>
                  </a:lnTo>
                  <a:lnTo>
                    <a:pt x="138684" y="309879"/>
                  </a:lnTo>
                  <a:lnTo>
                    <a:pt x="179070" y="316229"/>
                  </a:lnTo>
                  <a:lnTo>
                    <a:pt x="206375" y="313689"/>
                  </a:lnTo>
                  <a:lnTo>
                    <a:pt x="219456" y="309879"/>
                  </a:lnTo>
                  <a:lnTo>
                    <a:pt x="232029" y="306069"/>
                  </a:lnTo>
                  <a:lnTo>
                    <a:pt x="234416" y="304799"/>
                  </a:lnTo>
                  <a:lnTo>
                    <a:pt x="165608" y="304799"/>
                  </a:lnTo>
                  <a:lnTo>
                    <a:pt x="141351" y="299719"/>
                  </a:lnTo>
                  <a:lnTo>
                    <a:pt x="99441" y="275589"/>
                  </a:lnTo>
                  <a:lnTo>
                    <a:pt x="69342" y="238759"/>
                  </a:lnTo>
                  <a:lnTo>
                    <a:pt x="55372" y="191769"/>
                  </a:lnTo>
                  <a:lnTo>
                    <a:pt x="54864" y="179069"/>
                  </a:lnTo>
                  <a:lnTo>
                    <a:pt x="55626" y="166369"/>
                  </a:lnTo>
                  <a:lnTo>
                    <a:pt x="70612" y="119379"/>
                  </a:lnTo>
                  <a:lnTo>
                    <a:pt x="101346" y="82549"/>
                  </a:lnTo>
                  <a:lnTo>
                    <a:pt x="144018" y="60959"/>
                  </a:lnTo>
                  <a:lnTo>
                    <a:pt x="181229" y="54609"/>
                  </a:lnTo>
                  <a:lnTo>
                    <a:pt x="233426" y="54609"/>
                  </a:lnTo>
                  <a:lnTo>
                    <a:pt x="221107" y="50799"/>
                  </a:lnTo>
                  <a:lnTo>
                    <a:pt x="208026" y="46989"/>
                  </a:lnTo>
                  <a:lnTo>
                    <a:pt x="180594" y="44449"/>
                  </a:lnTo>
                  <a:close/>
                </a:path>
                <a:path w="360045" h="359410">
                  <a:moveTo>
                    <a:pt x="233426" y="54609"/>
                  </a:moveTo>
                  <a:lnTo>
                    <a:pt x="181229" y="54609"/>
                  </a:lnTo>
                  <a:lnTo>
                    <a:pt x="194056" y="55879"/>
                  </a:lnTo>
                  <a:lnTo>
                    <a:pt x="218440" y="60959"/>
                  </a:lnTo>
                  <a:lnTo>
                    <a:pt x="260223" y="85089"/>
                  </a:lnTo>
                  <a:lnTo>
                    <a:pt x="290322" y="121919"/>
                  </a:lnTo>
                  <a:lnTo>
                    <a:pt x="304291" y="168909"/>
                  </a:lnTo>
                  <a:lnTo>
                    <a:pt x="304800" y="181609"/>
                  </a:lnTo>
                  <a:lnTo>
                    <a:pt x="304038" y="194309"/>
                  </a:lnTo>
                  <a:lnTo>
                    <a:pt x="289052" y="241299"/>
                  </a:lnTo>
                  <a:lnTo>
                    <a:pt x="258318" y="276859"/>
                  </a:lnTo>
                  <a:lnTo>
                    <a:pt x="215646" y="299719"/>
                  </a:lnTo>
                  <a:lnTo>
                    <a:pt x="191389" y="304799"/>
                  </a:lnTo>
                  <a:lnTo>
                    <a:pt x="234416" y="304799"/>
                  </a:lnTo>
                  <a:lnTo>
                    <a:pt x="275463" y="276859"/>
                  </a:lnTo>
                  <a:lnTo>
                    <a:pt x="298958" y="245109"/>
                  </a:lnTo>
                  <a:lnTo>
                    <a:pt x="312928" y="208279"/>
                  </a:lnTo>
                  <a:lnTo>
                    <a:pt x="315722" y="181609"/>
                  </a:lnTo>
                  <a:lnTo>
                    <a:pt x="315213" y="167639"/>
                  </a:lnTo>
                  <a:lnTo>
                    <a:pt x="305308" y="128269"/>
                  </a:lnTo>
                  <a:lnTo>
                    <a:pt x="285241" y="93979"/>
                  </a:lnTo>
                  <a:lnTo>
                    <a:pt x="256540" y="67309"/>
                  </a:lnTo>
                  <a:lnTo>
                    <a:pt x="245364" y="60959"/>
                  </a:lnTo>
                  <a:lnTo>
                    <a:pt x="233426" y="54609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158353" y="4143579"/>
            <a:ext cx="82423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:Win</a:t>
            </a:r>
            <a:r>
              <a:rPr spc="5" dirty="0">
                <a:latin typeface="Cambria"/>
                <a:cs typeface="Cambria"/>
              </a:rPr>
              <a:t>ne</a:t>
            </a:r>
            <a:r>
              <a:rPr dirty="0">
                <a:latin typeface="Cambria"/>
                <a:cs typeface="Cambria"/>
              </a:rPr>
              <a:t>r</a:t>
            </a:r>
            <a:endParaRPr>
              <a:latin typeface="Cambria"/>
              <a:cs typeface="Cambria"/>
            </a:endParaRPr>
          </a:p>
          <a:p>
            <a:pPr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:Loser</a:t>
            </a:r>
            <a:endParaRPr>
              <a:latin typeface="Cambria"/>
              <a:cs typeface="Cambri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46</a:t>
            </a:fld>
            <a:endParaRPr spc="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597" y="3483610"/>
            <a:ext cx="356616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0" indent="-292735">
              <a:spcBef>
                <a:spcPts val="90"/>
              </a:spcBef>
              <a:buAutoNum type="arabicPlain"/>
              <a:tabLst>
                <a:tab pos="305435" algn="l"/>
              </a:tabLst>
            </a:pPr>
            <a:r>
              <a:rPr sz="2000" b="1" spc="-15" dirty="0">
                <a:latin typeface="Cambria"/>
                <a:cs typeface="Cambria"/>
              </a:rPr>
              <a:t>representing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blank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position</a:t>
            </a:r>
            <a:endParaRPr sz="2000">
              <a:latin typeface="Cambria"/>
              <a:cs typeface="Cambria"/>
            </a:endParaRPr>
          </a:p>
          <a:p>
            <a:pPr marL="12700" marR="371475">
              <a:lnSpc>
                <a:spcPts val="4800"/>
              </a:lnSpc>
              <a:spcBef>
                <a:spcPts val="360"/>
              </a:spcBef>
              <a:buAutoNum type="arabicPlain"/>
              <a:tabLst>
                <a:tab pos="305435" algn="l"/>
              </a:tabLst>
            </a:pPr>
            <a:r>
              <a:rPr sz="2000" b="1" spc="-10" dirty="0">
                <a:latin typeface="Cambria"/>
                <a:cs typeface="Cambria"/>
              </a:rPr>
              <a:t>indicating</a:t>
            </a:r>
            <a:r>
              <a:rPr sz="2000" b="1" spc="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X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player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move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2-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indicating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</a:t>
            </a:r>
            <a:r>
              <a:rPr sz="2000" b="1" spc="-25" dirty="0">
                <a:latin typeface="Cambria"/>
                <a:cs typeface="Cambria"/>
              </a:rPr>
              <a:t> player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move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47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14800" y="1600200"/>
          <a:ext cx="25146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78778" y="2237690"/>
            <a:ext cx="2049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Tic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70" dirty="0">
                <a:latin typeface="Cambria"/>
                <a:cs typeface="Cambria"/>
              </a:rPr>
              <a:t>–Tac-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60" dirty="0">
                <a:latin typeface="Cambria"/>
                <a:cs typeface="Cambria"/>
              </a:rPr>
              <a:t>Toe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Board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48</a:t>
            </a:fld>
            <a:endParaRPr spc="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9650" y="2324990"/>
          <a:ext cx="7459344" cy="3231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38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38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Index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Board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Position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1023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6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7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8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New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Board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Position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6515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6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7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8</a:t>
                      </a:r>
                      <a:r>
                        <a:rPr sz="1800" spc="2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761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345"/>
                        </a:spcBef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8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sz="800" dirty="0">
                          <a:latin typeface="Cambria"/>
                          <a:cs typeface="Cambria"/>
                        </a:rPr>
                        <a:t>.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654" y="5680049"/>
            <a:ext cx="208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35" dirty="0">
                <a:latin typeface="Cambria"/>
                <a:cs typeface="Cambria"/>
              </a:rPr>
              <a:t>Table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1: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Move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35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544" y="1438769"/>
            <a:ext cx="7291070" cy="6115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59715" indent="-234950">
              <a:spcBef>
                <a:spcPts val="245"/>
              </a:spcBef>
              <a:buFont typeface="Arial MT"/>
              <a:buChar char="•"/>
              <a:tabLst>
                <a:tab pos="259715" algn="l"/>
                <a:tab pos="260350" algn="l"/>
              </a:tabLst>
            </a:pPr>
            <a:r>
              <a:rPr spc="-10" dirty="0">
                <a:latin typeface="Cambria"/>
                <a:cs typeface="Cambria"/>
              </a:rPr>
              <a:t>This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approach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program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using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move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table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consisting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vector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endParaRPr>
              <a:latin typeface="Cambria"/>
              <a:cs typeface="Cambria"/>
            </a:endParaRPr>
          </a:p>
          <a:p>
            <a:pPr marL="259715">
              <a:spcBef>
                <a:spcPts val="145"/>
              </a:spcBef>
            </a:pPr>
            <a:r>
              <a:rPr spc="5" dirty="0">
                <a:latin typeface="Cambria"/>
                <a:cs typeface="Cambria"/>
              </a:rPr>
              <a:t>3</a:t>
            </a:r>
            <a:r>
              <a:rPr spc="7" baseline="25462" dirty="0">
                <a:latin typeface="Cambria"/>
                <a:cs typeface="Cambria"/>
              </a:rPr>
              <a:t>9</a:t>
            </a:r>
            <a:r>
              <a:rPr spc="157" baseline="25462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(19683)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elements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7000" y="1524000"/>
          <a:ext cx="2514600" cy="1859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79">
                <a:tc>
                  <a:txBody>
                    <a:bodyPr/>
                    <a:lstStyle/>
                    <a:p>
                      <a:pPr marL="91440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2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3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4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6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79">
                <a:tc>
                  <a:txBody>
                    <a:bodyPr/>
                    <a:lstStyle/>
                    <a:p>
                      <a:pPr marL="91440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7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8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9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77000" y="1524000"/>
          <a:ext cx="2514600" cy="1859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79">
                <a:tc>
                  <a:txBody>
                    <a:bodyPr/>
                    <a:lstStyle/>
                    <a:p>
                      <a:pPr marL="92710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2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3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2710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4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5"/>
                        </a:lnSpc>
                        <a:spcBef>
                          <a:spcPts val="34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6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79">
                <a:tc>
                  <a:txBody>
                    <a:bodyPr/>
                    <a:lstStyle/>
                    <a:p>
                      <a:pPr marL="92710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7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8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9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7000" y="3703320"/>
          <a:ext cx="2514600" cy="1859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91440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2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3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4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6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91440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7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27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8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9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77000" y="3703320"/>
          <a:ext cx="2514600" cy="1859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92710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2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3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2710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4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5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5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6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92710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7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381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8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4445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  <a:spcBef>
                          <a:spcPts val="359"/>
                        </a:spcBef>
                      </a:pPr>
                      <a:r>
                        <a:rPr sz="1100" b="1" dirty="0">
                          <a:latin typeface="Cambria"/>
                          <a:cs typeface="Cambria"/>
                        </a:rPr>
                        <a:t>9</a:t>
                      </a:r>
                      <a:endParaRPr sz="11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ts val="2380"/>
                        </a:lnSpc>
                      </a:pPr>
                      <a:r>
                        <a:rPr sz="2000" b="1" dirty="0"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535041" y="2219579"/>
            <a:ext cx="676275" cy="209550"/>
            <a:chOff x="4011040" y="2219579"/>
            <a:chExt cx="676275" cy="209550"/>
          </a:xfrm>
        </p:grpSpPr>
        <p:sp>
          <p:nvSpPr>
            <p:cNvPr id="8" name="object 8"/>
            <p:cNvSpPr/>
            <p:nvPr/>
          </p:nvSpPr>
          <p:spPr>
            <a:xfrm>
              <a:off x="4038599" y="2286000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040" y="2219579"/>
              <a:ext cx="676275" cy="209550"/>
            </a:xfrm>
            <a:custGeom>
              <a:avLst/>
              <a:gdLst/>
              <a:ahLst/>
              <a:cxnLst/>
              <a:rect l="l" t="t" r="r" b="b"/>
              <a:pathLst>
                <a:path w="676275" h="209550">
                  <a:moveTo>
                    <a:pt x="571500" y="0"/>
                  </a:moveTo>
                  <a:lnTo>
                    <a:pt x="571500" y="57912"/>
                  </a:lnTo>
                  <a:lnTo>
                    <a:pt x="0" y="57912"/>
                  </a:lnTo>
                  <a:lnTo>
                    <a:pt x="0" y="151130"/>
                  </a:lnTo>
                  <a:lnTo>
                    <a:pt x="571500" y="151130"/>
                  </a:lnTo>
                  <a:lnTo>
                    <a:pt x="571500" y="209042"/>
                  </a:lnTo>
                  <a:lnTo>
                    <a:pt x="647700" y="132842"/>
                  </a:lnTo>
                  <a:lnTo>
                    <a:pt x="626618" y="132842"/>
                  </a:lnTo>
                  <a:lnTo>
                    <a:pt x="623062" y="129286"/>
                  </a:lnTo>
                  <a:lnTo>
                    <a:pt x="604520" y="129286"/>
                  </a:lnTo>
                  <a:lnTo>
                    <a:pt x="604520" y="118110"/>
                  </a:lnTo>
                  <a:lnTo>
                    <a:pt x="33020" y="118110"/>
                  </a:lnTo>
                  <a:lnTo>
                    <a:pt x="33020" y="90932"/>
                  </a:lnTo>
                  <a:lnTo>
                    <a:pt x="604520" y="90932"/>
                  </a:lnTo>
                  <a:lnTo>
                    <a:pt x="604520" y="79756"/>
                  </a:lnTo>
                  <a:lnTo>
                    <a:pt x="623062" y="79756"/>
                  </a:lnTo>
                  <a:lnTo>
                    <a:pt x="626618" y="76200"/>
                  </a:lnTo>
                  <a:lnTo>
                    <a:pt x="647700" y="76200"/>
                  </a:lnTo>
                  <a:lnTo>
                    <a:pt x="571500" y="0"/>
                  </a:lnTo>
                  <a:close/>
                </a:path>
                <a:path w="676275" h="209550">
                  <a:moveTo>
                    <a:pt x="647700" y="76200"/>
                  </a:moveTo>
                  <a:lnTo>
                    <a:pt x="626618" y="76200"/>
                  </a:lnTo>
                  <a:lnTo>
                    <a:pt x="626618" y="96012"/>
                  </a:lnTo>
                  <a:lnTo>
                    <a:pt x="620859" y="96012"/>
                  </a:lnTo>
                  <a:lnTo>
                    <a:pt x="629412" y="104521"/>
                  </a:lnTo>
                  <a:lnTo>
                    <a:pt x="620859" y="113030"/>
                  </a:lnTo>
                  <a:lnTo>
                    <a:pt x="626618" y="113030"/>
                  </a:lnTo>
                  <a:lnTo>
                    <a:pt x="626618" y="132842"/>
                  </a:lnTo>
                  <a:lnTo>
                    <a:pt x="647700" y="132842"/>
                  </a:lnTo>
                  <a:lnTo>
                    <a:pt x="676021" y="104521"/>
                  </a:lnTo>
                  <a:lnTo>
                    <a:pt x="647700" y="76200"/>
                  </a:lnTo>
                  <a:close/>
                </a:path>
                <a:path w="676275" h="209550">
                  <a:moveTo>
                    <a:pt x="613814" y="120038"/>
                  </a:moveTo>
                  <a:lnTo>
                    <a:pt x="604520" y="129286"/>
                  </a:lnTo>
                  <a:lnTo>
                    <a:pt x="623062" y="129286"/>
                  </a:lnTo>
                  <a:lnTo>
                    <a:pt x="613814" y="120038"/>
                  </a:lnTo>
                  <a:close/>
                </a:path>
                <a:path w="676275" h="209550">
                  <a:moveTo>
                    <a:pt x="620859" y="113030"/>
                  </a:moveTo>
                  <a:lnTo>
                    <a:pt x="606806" y="113030"/>
                  </a:lnTo>
                  <a:lnTo>
                    <a:pt x="613814" y="120038"/>
                  </a:lnTo>
                  <a:lnTo>
                    <a:pt x="620859" y="113030"/>
                  </a:lnTo>
                  <a:close/>
                </a:path>
                <a:path w="676275" h="209550">
                  <a:moveTo>
                    <a:pt x="606806" y="96012"/>
                  </a:moveTo>
                  <a:lnTo>
                    <a:pt x="55118" y="96012"/>
                  </a:lnTo>
                  <a:lnTo>
                    <a:pt x="55118" y="113030"/>
                  </a:lnTo>
                  <a:lnTo>
                    <a:pt x="606806" y="113030"/>
                  </a:lnTo>
                  <a:lnTo>
                    <a:pt x="598297" y="104521"/>
                  </a:lnTo>
                  <a:lnTo>
                    <a:pt x="606806" y="96012"/>
                  </a:lnTo>
                  <a:close/>
                </a:path>
                <a:path w="676275" h="209550">
                  <a:moveTo>
                    <a:pt x="55118" y="101981"/>
                  </a:moveTo>
                  <a:lnTo>
                    <a:pt x="44069" y="101981"/>
                  </a:lnTo>
                  <a:lnTo>
                    <a:pt x="44069" y="107061"/>
                  </a:lnTo>
                  <a:lnTo>
                    <a:pt x="55118" y="107061"/>
                  </a:lnTo>
                  <a:lnTo>
                    <a:pt x="55118" y="101981"/>
                  </a:lnTo>
                  <a:close/>
                </a:path>
                <a:path w="676275" h="209550">
                  <a:moveTo>
                    <a:pt x="615569" y="101981"/>
                  </a:moveTo>
                  <a:lnTo>
                    <a:pt x="600837" y="101981"/>
                  </a:lnTo>
                  <a:lnTo>
                    <a:pt x="598297" y="104521"/>
                  </a:lnTo>
                  <a:lnTo>
                    <a:pt x="600837" y="107061"/>
                  </a:lnTo>
                  <a:lnTo>
                    <a:pt x="615569" y="107061"/>
                  </a:lnTo>
                  <a:lnTo>
                    <a:pt x="615569" y="106299"/>
                  </a:lnTo>
                  <a:lnTo>
                    <a:pt x="613791" y="104521"/>
                  </a:lnTo>
                  <a:lnTo>
                    <a:pt x="615569" y="102743"/>
                  </a:lnTo>
                  <a:lnTo>
                    <a:pt x="615569" y="101981"/>
                  </a:lnTo>
                  <a:close/>
                </a:path>
                <a:path w="676275" h="209550">
                  <a:moveTo>
                    <a:pt x="615569" y="102743"/>
                  </a:moveTo>
                  <a:lnTo>
                    <a:pt x="613791" y="104521"/>
                  </a:lnTo>
                  <a:lnTo>
                    <a:pt x="615569" y="106299"/>
                  </a:lnTo>
                  <a:lnTo>
                    <a:pt x="615569" y="102743"/>
                  </a:lnTo>
                  <a:close/>
                </a:path>
                <a:path w="676275" h="209550">
                  <a:moveTo>
                    <a:pt x="613814" y="89003"/>
                  </a:moveTo>
                  <a:lnTo>
                    <a:pt x="606806" y="96012"/>
                  </a:lnTo>
                  <a:lnTo>
                    <a:pt x="620859" y="96012"/>
                  </a:lnTo>
                  <a:lnTo>
                    <a:pt x="613814" y="89003"/>
                  </a:lnTo>
                  <a:close/>
                </a:path>
                <a:path w="676275" h="209550">
                  <a:moveTo>
                    <a:pt x="623062" y="79756"/>
                  </a:moveTo>
                  <a:lnTo>
                    <a:pt x="604520" y="79756"/>
                  </a:lnTo>
                  <a:lnTo>
                    <a:pt x="613814" y="89003"/>
                  </a:lnTo>
                  <a:lnTo>
                    <a:pt x="623062" y="79756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35041" y="4505578"/>
            <a:ext cx="676275" cy="209550"/>
            <a:chOff x="4011040" y="4505578"/>
            <a:chExt cx="676275" cy="209550"/>
          </a:xfrm>
        </p:grpSpPr>
        <p:sp>
          <p:nvSpPr>
            <p:cNvPr id="11" name="object 11"/>
            <p:cNvSpPr/>
            <p:nvPr/>
          </p:nvSpPr>
          <p:spPr>
            <a:xfrm>
              <a:off x="4038599" y="4571999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71500" y="0"/>
                  </a:moveTo>
                  <a:lnTo>
                    <a:pt x="5715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571500" y="57150"/>
                  </a:lnTo>
                  <a:lnTo>
                    <a:pt x="571500" y="76200"/>
                  </a:lnTo>
                  <a:lnTo>
                    <a:pt x="6096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1040" y="4505578"/>
              <a:ext cx="676275" cy="209550"/>
            </a:xfrm>
            <a:custGeom>
              <a:avLst/>
              <a:gdLst/>
              <a:ahLst/>
              <a:cxnLst/>
              <a:rect l="l" t="t" r="r" b="b"/>
              <a:pathLst>
                <a:path w="676275" h="209550">
                  <a:moveTo>
                    <a:pt x="571500" y="0"/>
                  </a:moveTo>
                  <a:lnTo>
                    <a:pt x="571500" y="57912"/>
                  </a:lnTo>
                  <a:lnTo>
                    <a:pt x="0" y="57912"/>
                  </a:lnTo>
                  <a:lnTo>
                    <a:pt x="0" y="151130"/>
                  </a:lnTo>
                  <a:lnTo>
                    <a:pt x="571500" y="151130"/>
                  </a:lnTo>
                  <a:lnTo>
                    <a:pt x="571500" y="209042"/>
                  </a:lnTo>
                  <a:lnTo>
                    <a:pt x="647700" y="132842"/>
                  </a:lnTo>
                  <a:lnTo>
                    <a:pt x="626618" y="132842"/>
                  </a:lnTo>
                  <a:lnTo>
                    <a:pt x="623062" y="129286"/>
                  </a:lnTo>
                  <a:lnTo>
                    <a:pt x="604520" y="129286"/>
                  </a:lnTo>
                  <a:lnTo>
                    <a:pt x="604520" y="118110"/>
                  </a:lnTo>
                  <a:lnTo>
                    <a:pt x="33020" y="118110"/>
                  </a:lnTo>
                  <a:lnTo>
                    <a:pt x="33020" y="90932"/>
                  </a:lnTo>
                  <a:lnTo>
                    <a:pt x="604520" y="90932"/>
                  </a:lnTo>
                  <a:lnTo>
                    <a:pt x="604520" y="79756"/>
                  </a:lnTo>
                  <a:lnTo>
                    <a:pt x="623062" y="79756"/>
                  </a:lnTo>
                  <a:lnTo>
                    <a:pt x="626618" y="76200"/>
                  </a:lnTo>
                  <a:lnTo>
                    <a:pt x="647700" y="76200"/>
                  </a:lnTo>
                  <a:lnTo>
                    <a:pt x="571500" y="0"/>
                  </a:lnTo>
                  <a:close/>
                </a:path>
                <a:path w="676275" h="209550">
                  <a:moveTo>
                    <a:pt x="647700" y="76200"/>
                  </a:moveTo>
                  <a:lnTo>
                    <a:pt x="626618" y="76200"/>
                  </a:lnTo>
                  <a:lnTo>
                    <a:pt x="626618" y="96012"/>
                  </a:lnTo>
                  <a:lnTo>
                    <a:pt x="620859" y="96012"/>
                  </a:lnTo>
                  <a:lnTo>
                    <a:pt x="629412" y="104521"/>
                  </a:lnTo>
                  <a:lnTo>
                    <a:pt x="620859" y="113030"/>
                  </a:lnTo>
                  <a:lnTo>
                    <a:pt x="626618" y="113030"/>
                  </a:lnTo>
                  <a:lnTo>
                    <a:pt x="626618" y="132842"/>
                  </a:lnTo>
                  <a:lnTo>
                    <a:pt x="647700" y="132842"/>
                  </a:lnTo>
                  <a:lnTo>
                    <a:pt x="676021" y="104521"/>
                  </a:lnTo>
                  <a:lnTo>
                    <a:pt x="647700" y="76200"/>
                  </a:lnTo>
                  <a:close/>
                </a:path>
                <a:path w="676275" h="209550">
                  <a:moveTo>
                    <a:pt x="613814" y="120038"/>
                  </a:moveTo>
                  <a:lnTo>
                    <a:pt x="604520" y="129286"/>
                  </a:lnTo>
                  <a:lnTo>
                    <a:pt x="623062" y="129286"/>
                  </a:lnTo>
                  <a:lnTo>
                    <a:pt x="613814" y="120038"/>
                  </a:lnTo>
                  <a:close/>
                </a:path>
                <a:path w="676275" h="209550">
                  <a:moveTo>
                    <a:pt x="620859" y="113030"/>
                  </a:moveTo>
                  <a:lnTo>
                    <a:pt x="606806" y="113030"/>
                  </a:lnTo>
                  <a:lnTo>
                    <a:pt x="613814" y="120038"/>
                  </a:lnTo>
                  <a:lnTo>
                    <a:pt x="620859" y="113030"/>
                  </a:lnTo>
                  <a:close/>
                </a:path>
                <a:path w="676275" h="209550">
                  <a:moveTo>
                    <a:pt x="606806" y="96012"/>
                  </a:moveTo>
                  <a:lnTo>
                    <a:pt x="55118" y="96012"/>
                  </a:lnTo>
                  <a:lnTo>
                    <a:pt x="55118" y="113030"/>
                  </a:lnTo>
                  <a:lnTo>
                    <a:pt x="606806" y="113030"/>
                  </a:lnTo>
                  <a:lnTo>
                    <a:pt x="598297" y="104521"/>
                  </a:lnTo>
                  <a:lnTo>
                    <a:pt x="606806" y="96012"/>
                  </a:lnTo>
                  <a:close/>
                </a:path>
                <a:path w="676275" h="209550">
                  <a:moveTo>
                    <a:pt x="55118" y="101981"/>
                  </a:moveTo>
                  <a:lnTo>
                    <a:pt x="44069" y="101981"/>
                  </a:lnTo>
                  <a:lnTo>
                    <a:pt x="44069" y="107061"/>
                  </a:lnTo>
                  <a:lnTo>
                    <a:pt x="55118" y="107061"/>
                  </a:lnTo>
                  <a:lnTo>
                    <a:pt x="55118" y="101981"/>
                  </a:lnTo>
                  <a:close/>
                </a:path>
                <a:path w="676275" h="209550">
                  <a:moveTo>
                    <a:pt x="615569" y="101981"/>
                  </a:moveTo>
                  <a:lnTo>
                    <a:pt x="600837" y="101981"/>
                  </a:lnTo>
                  <a:lnTo>
                    <a:pt x="598297" y="104521"/>
                  </a:lnTo>
                  <a:lnTo>
                    <a:pt x="600837" y="107061"/>
                  </a:lnTo>
                  <a:lnTo>
                    <a:pt x="615569" y="107061"/>
                  </a:lnTo>
                  <a:lnTo>
                    <a:pt x="615569" y="106299"/>
                  </a:lnTo>
                  <a:lnTo>
                    <a:pt x="613791" y="104521"/>
                  </a:lnTo>
                  <a:lnTo>
                    <a:pt x="615569" y="102743"/>
                  </a:lnTo>
                  <a:lnTo>
                    <a:pt x="615569" y="101981"/>
                  </a:lnTo>
                  <a:close/>
                </a:path>
                <a:path w="676275" h="209550">
                  <a:moveTo>
                    <a:pt x="615569" y="102743"/>
                  </a:moveTo>
                  <a:lnTo>
                    <a:pt x="613791" y="104521"/>
                  </a:lnTo>
                  <a:lnTo>
                    <a:pt x="615569" y="106299"/>
                  </a:lnTo>
                  <a:lnTo>
                    <a:pt x="615569" y="102743"/>
                  </a:lnTo>
                  <a:close/>
                </a:path>
                <a:path w="676275" h="209550">
                  <a:moveTo>
                    <a:pt x="613814" y="89003"/>
                  </a:moveTo>
                  <a:lnTo>
                    <a:pt x="606806" y="96012"/>
                  </a:lnTo>
                  <a:lnTo>
                    <a:pt x="620859" y="96012"/>
                  </a:lnTo>
                  <a:lnTo>
                    <a:pt x="613814" y="89003"/>
                  </a:lnTo>
                  <a:close/>
                </a:path>
                <a:path w="676275" h="209550">
                  <a:moveTo>
                    <a:pt x="623062" y="79756"/>
                  </a:moveTo>
                  <a:lnTo>
                    <a:pt x="604520" y="79756"/>
                  </a:lnTo>
                  <a:lnTo>
                    <a:pt x="613814" y="89003"/>
                  </a:lnTo>
                  <a:lnTo>
                    <a:pt x="623062" y="79756"/>
                  </a:lnTo>
                  <a:close/>
                </a:path>
              </a:pathLst>
            </a:custGeom>
            <a:solidFill>
              <a:srgbClr val="1E7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66665" y="1935862"/>
            <a:ext cx="51371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Case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6665" y="4220084"/>
            <a:ext cx="51371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Cambria"/>
                <a:cs typeface="Cambria"/>
              </a:rPr>
              <a:t>Case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1200" y="3505201"/>
            <a:ext cx="8382000" cy="1905"/>
          </a:xfrm>
          <a:custGeom>
            <a:avLst/>
            <a:gdLst/>
            <a:ahLst/>
            <a:cxnLst/>
            <a:rect l="l" t="t" r="r" b="b"/>
            <a:pathLst>
              <a:path w="8382000" h="1904">
                <a:moveTo>
                  <a:pt x="0" y="0"/>
                </a:moveTo>
                <a:lnTo>
                  <a:pt x="838200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49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1" y="257629"/>
            <a:ext cx="5194093" cy="51525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27090" y="5680049"/>
            <a:ext cx="164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AI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vs.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ML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vs.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DL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</a:t>
            </a:fld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861510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212645" y="1740484"/>
            <a:ext cx="7618095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34950">
              <a:spcBef>
                <a:spcPts val="100"/>
              </a:spcBef>
              <a:buFont typeface="Arial MT"/>
              <a:buChar char="•"/>
              <a:tabLst>
                <a:tab pos="247015" algn="l"/>
                <a:tab pos="247650" algn="l"/>
              </a:tabLst>
            </a:pPr>
            <a:r>
              <a:rPr spc="-10" dirty="0">
                <a:latin typeface="Cambria"/>
                <a:cs typeface="Cambria"/>
              </a:rPr>
              <a:t>The</a:t>
            </a:r>
            <a:r>
              <a:rPr spc="3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entries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33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Move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table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are</a:t>
            </a:r>
            <a:r>
              <a:rPr spc="33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carefully</a:t>
            </a:r>
            <a:r>
              <a:rPr spc="3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designed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manually,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30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advance,</a:t>
            </a:r>
            <a:endParaRPr>
              <a:latin typeface="Cambria"/>
              <a:cs typeface="Cambria"/>
            </a:endParaRPr>
          </a:p>
          <a:p>
            <a:pPr>
              <a:spcBef>
                <a:spcPts val="55"/>
              </a:spcBef>
              <a:buFont typeface="Arial MT"/>
              <a:buChar char="•"/>
            </a:pPr>
            <a:endParaRPr>
              <a:latin typeface="Cambria"/>
              <a:cs typeface="Cambria"/>
            </a:endParaRPr>
          </a:p>
          <a:p>
            <a:pPr marL="247015"/>
            <a:r>
              <a:rPr spc="-5" dirty="0">
                <a:latin typeface="Cambria"/>
                <a:cs typeface="Cambria"/>
              </a:rPr>
              <a:t>keeping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mind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computer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should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spc="-15" dirty="0">
                <a:latin typeface="Cambria"/>
                <a:cs typeface="Cambria"/>
              </a:rPr>
              <a:t>never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lose</a:t>
            </a:r>
            <a:endParaRPr>
              <a:latin typeface="Cambria"/>
              <a:cs typeface="Cambria"/>
            </a:endParaRPr>
          </a:p>
          <a:p>
            <a:pPr marL="247015" marR="5080" indent="-234950" algn="just">
              <a:lnSpc>
                <a:spcPct val="200000"/>
              </a:lnSpc>
              <a:buFont typeface="Arial MT"/>
              <a:buChar char="•"/>
              <a:tabLst>
                <a:tab pos="247650" algn="l"/>
              </a:tabLst>
            </a:pPr>
            <a:r>
              <a:rPr spc="-5" dirty="0">
                <a:latin typeface="Cambria"/>
                <a:cs typeface="Cambria"/>
              </a:rPr>
              <a:t>All possible board positions </a:t>
            </a:r>
            <a:r>
              <a:rPr spc="-10" dirty="0">
                <a:latin typeface="Cambria"/>
                <a:cs typeface="Cambria"/>
              </a:rPr>
              <a:t>are stored </a:t>
            </a:r>
            <a:r>
              <a:rPr dirty="0">
                <a:latin typeface="Cambria"/>
                <a:cs typeface="Cambria"/>
              </a:rPr>
              <a:t>in </a:t>
            </a:r>
            <a:r>
              <a:rPr b="1" spc="-10" dirty="0">
                <a:solidFill>
                  <a:srgbClr val="1FADCD"/>
                </a:solidFill>
                <a:latin typeface="Cambria"/>
                <a:cs typeface="Cambria"/>
              </a:rPr>
              <a:t>Current Board </a:t>
            </a:r>
            <a:r>
              <a:rPr b="1" spc="-15" dirty="0">
                <a:solidFill>
                  <a:srgbClr val="1FADCD"/>
                </a:solidFill>
                <a:latin typeface="Cambria"/>
                <a:cs typeface="Cambria"/>
              </a:rPr>
              <a:t>Position</a:t>
            </a:r>
            <a:r>
              <a:rPr b="1" spc="-10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column </a:t>
            </a:r>
            <a:r>
              <a:rPr dirty="0">
                <a:latin typeface="Cambria"/>
                <a:cs typeface="Cambria"/>
              </a:rPr>
              <a:t> along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with</a:t>
            </a:r>
            <a:r>
              <a:rPr spc="39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corresponding</a:t>
            </a:r>
            <a:r>
              <a:rPr spc="39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next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best</a:t>
            </a:r>
            <a:r>
              <a:rPr spc="7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possible</a:t>
            </a:r>
            <a:r>
              <a:rPr spc="7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board</a:t>
            </a:r>
            <a:r>
              <a:rPr spc="7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position   </a:t>
            </a:r>
            <a:r>
              <a:rPr spc="-25" dirty="0">
                <a:latin typeface="Cambria"/>
                <a:cs typeface="Cambria"/>
              </a:rPr>
              <a:t>in 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b="1" spc="-10" dirty="0">
                <a:solidFill>
                  <a:srgbClr val="1FADCD"/>
                </a:solidFill>
                <a:latin typeface="Cambria"/>
                <a:cs typeface="Cambria"/>
              </a:rPr>
              <a:t>New</a:t>
            </a:r>
            <a:r>
              <a:rPr b="1" spc="-15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rgbClr val="1FADCD"/>
                </a:solidFill>
                <a:latin typeface="Cambria"/>
                <a:cs typeface="Cambria"/>
              </a:rPr>
              <a:t>Board</a:t>
            </a:r>
            <a:r>
              <a:rPr b="1" spc="-10" dirty="0">
                <a:solidFill>
                  <a:srgbClr val="1FADCD"/>
                </a:solidFill>
                <a:latin typeface="Cambria"/>
                <a:cs typeface="Cambria"/>
              </a:rPr>
              <a:t> Position </a:t>
            </a:r>
            <a:r>
              <a:rPr spc="-5" dirty="0">
                <a:latin typeface="Cambria"/>
                <a:cs typeface="Cambria"/>
              </a:rPr>
              <a:t>Column.</a:t>
            </a:r>
            <a:endParaRPr>
              <a:latin typeface="Cambria"/>
              <a:cs typeface="Cambria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>
              <a:latin typeface="Cambria"/>
              <a:cs typeface="Cambria"/>
            </a:endParaRPr>
          </a:p>
          <a:p>
            <a:pPr marL="247015" indent="-234950">
              <a:spcBef>
                <a:spcPts val="5"/>
              </a:spcBef>
              <a:buFont typeface="Arial MT"/>
              <a:buChar char="•"/>
              <a:tabLst>
                <a:tab pos="247015" algn="l"/>
                <a:tab pos="247650" algn="l"/>
              </a:tabLst>
            </a:pPr>
            <a:r>
              <a:rPr spc="-5" dirty="0">
                <a:latin typeface="Cambria"/>
                <a:cs typeface="Cambria"/>
              </a:rPr>
              <a:t>Once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table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designed,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computer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program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has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  </a:t>
            </a:r>
            <a:r>
              <a:rPr spc="-15" dirty="0">
                <a:latin typeface="Cambria"/>
                <a:cs typeface="Cambria"/>
              </a:rPr>
              <a:t>simply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do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endParaRPr>
              <a:latin typeface="Cambria"/>
              <a:cs typeface="Cambria"/>
            </a:endParaRPr>
          </a:p>
          <a:p>
            <a:pPr>
              <a:spcBef>
                <a:spcPts val="50"/>
              </a:spcBef>
            </a:pPr>
            <a:endParaRPr>
              <a:latin typeface="Cambria"/>
              <a:cs typeface="Cambria"/>
            </a:endParaRPr>
          </a:p>
          <a:p>
            <a:pPr marL="247015"/>
            <a:r>
              <a:rPr b="1" spc="-10" dirty="0">
                <a:latin typeface="Cambria"/>
                <a:cs typeface="Cambria"/>
              </a:rPr>
              <a:t>table</a:t>
            </a:r>
            <a:r>
              <a:rPr b="1" spc="-15" dirty="0">
                <a:latin typeface="Cambria"/>
                <a:cs typeface="Cambria"/>
              </a:rPr>
              <a:t> lookup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51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212645" y="1740484"/>
            <a:ext cx="7621905" cy="4193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Algorithm:</a:t>
            </a:r>
            <a:endParaRPr>
              <a:latin typeface="Cambria"/>
              <a:cs typeface="Cambria"/>
            </a:endParaRPr>
          </a:p>
          <a:p>
            <a:pPr>
              <a:spcBef>
                <a:spcPts val="55"/>
              </a:spcBef>
            </a:pPr>
            <a:endParaRPr>
              <a:latin typeface="Cambria"/>
              <a:cs typeface="Cambria"/>
            </a:endParaRPr>
          </a:p>
          <a:p>
            <a:pPr marL="356870" indent="-344805">
              <a:buAutoNum type="arabicPeriod"/>
              <a:tabLst>
                <a:tab pos="356870" algn="l"/>
                <a:tab pos="357505" algn="l"/>
              </a:tabLst>
            </a:pPr>
            <a:r>
              <a:rPr dirty="0">
                <a:latin typeface="Cambria"/>
                <a:cs typeface="Cambria"/>
              </a:rPr>
              <a:t>View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 vector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(board)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ternary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number</a:t>
            </a:r>
            <a:endParaRPr>
              <a:latin typeface="Cambria"/>
              <a:cs typeface="Cambria"/>
            </a:endParaRPr>
          </a:p>
          <a:p>
            <a:pPr marL="356870" marR="5080" indent="-344805" algn="just">
              <a:lnSpc>
                <a:spcPct val="200000"/>
              </a:lnSpc>
              <a:buAutoNum type="arabicPeriod"/>
              <a:tabLst>
                <a:tab pos="357505" algn="l"/>
              </a:tabLst>
            </a:pPr>
            <a:r>
              <a:rPr dirty="0">
                <a:latin typeface="Cambria"/>
                <a:cs typeface="Cambria"/>
              </a:rPr>
              <a:t>Get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an</a:t>
            </a:r>
            <a:r>
              <a:rPr spc="-5" dirty="0">
                <a:latin typeface="Cambria"/>
                <a:cs typeface="Cambria"/>
              </a:rPr>
              <a:t> index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-10" dirty="0">
                <a:latin typeface="Cambria"/>
                <a:cs typeface="Cambria"/>
              </a:rPr>
              <a:t> converting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this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vector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corresponding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decimal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number</a:t>
            </a:r>
            <a:endParaRPr>
              <a:latin typeface="Cambria"/>
              <a:cs typeface="Cambria"/>
            </a:endParaRPr>
          </a:p>
          <a:p>
            <a:pPr marL="356870" marR="5080" indent="-344805" algn="just">
              <a:lnSpc>
                <a:spcPct val="200100"/>
              </a:lnSpc>
              <a:buAutoNum type="arabicPeriod"/>
              <a:tabLst>
                <a:tab pos="357505" algn="l"/>
              </a:tabLst>
            </a:pPr>
            <a:r>
              <a:rPr dirty="0">
                <a:latin typeface="Cambria"/>
                <a:cs typeface="Cambria"/>
              </a:rPr>
              <a:t>Get </a:t>
            </a:r>
            <a:r>
              <a:rPr spc="-10" dirty="0">
                <a:latin typeface="Cambria"/>
                <a:cs typeface="Cambria"/>
              </a:rPr>
              <a:t>the vector </a:t>
            </a:r>
            <a:r>
              <a:rPr spc="-15" dirty="0">
                <a:latin typeface="Cambria"/>
                <a:cs typeface="Cambria"/>
              </a:rPr>
              <a:t>from </a:t>
            </a:r>
            <a:r>
              <a:rPr b="1" spc="-10" dirty="0">
                <a:solidFill>
                  <a:srgbClr val="1FADCD"/>
                </a:solidFill>
                <a:latin typeface="Cambria"/>
                <a:cs typeface="Cambria"/>
              </a:rPr>
              <a:t>New Board </a:t>
            </a:r>
            <a:r>
              <a:rPr b="1" spc="-15" dirty="0">
                <a:solidFill>
                  <a:srgbClr val="1FADCD"/>
                </a:solidFill>
                <a:latin typeface="Cambria"/>
                <a:cs typeface="Cambria"/>
              </a:rPr>
              <a:t>Position </a:t>
            </a:r>
            <a:r>
              <a:rPr spc="-10" dirty="0">
                <a:latin typeface="Cambria"/>
                <a:cs typeface="Cambria"/>
              </a:rPr>
              <a:t>stored </a:t>
            </a:r>
            <a:r>
              <a:rPr dirty="0">
                <a:latin typeface="Cambria"/>
                <a:cs typeface="Cambria"/>
              </a:rPr>
              <a:t>at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5" dirty="0">
                <a:latin typeface="Cambria"/>
                <a:cs typeface="Cambria"/>
              </a:rPr>
              <a:t>index. </a:t>
            </a:r>
            <a:r>
              <a:rPr spc="-10" dirty="0">
                <a:latin typeface="Cambria"/>
                <a:cs typeface="Cambria"/>
              </a:rPr>
              <a:t>The vector </a:t>
            </a:r>
            <a:r>
              <a:rPr spc="-5" dirty="0">
                <a:latin typeface="Cambria"/>
                <a:cs typeface="Cambria"/>
              </a:rPr>
              <a:t> thus selected </a:t>
            </a:r>
            <a:r>
              <a:rPr spc="-10" dirty="0">
                <a:latin typeface="Cambria"/>
                <a:cs typeface="Cambria"/>
              </a:rPr>
              <a:t>represents the </a:t>
            </a:r>
            <a:r>
              <a:rPr spc="-25" dirty="0">
                <a:latin typeface="Cambria"/>
                <a:cs typeface="Cambria"/>
              </a:rPr>
              <a:t>way </a:t>
            </a:r>
            <a:r>
              <a:rPr spc="-10" dirty="0">
                <a:latin typeface="Cambria"/>
                <a:cs typeface="Cambria"/>
              </a:rPr>
              <a:t>the board </a:t>
            </a:r>
            <a:r>
              <a:rPr spc="-5" dirty="0">
                <a:latin typeface="Cambria"/>
                <a:cs typeface="Cambria"/>
              </a:rPr>
              <a:t>will </a:t>
            </a:r>
            <a:r>
              <a:rPr spc="-10" dirty="0">
                <a:latin typeface="Cambria"/>
                <a:cs typeface="Cambria"/>
              </a:rPr>
              <a:t>look </a:t>
            </a:r>
            <a:r>
              <a:rPr spc="-5" dirty="0">
                <a:latin typeface="Cambria"/>
                <a:cs typeface="Cambria"/>
              </a:rPr>
              <a:t>after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20" dirty="0">
                <a:latin typeface="Cambria"/>
                <a:cs typeface="Cambria"/>
              </a:rPr>
              <a:t>move </a:t>
            </a:r>
            <a:r>
              <a:rPr spc="-5" dirty="0">
                <a:latin typeface="Cambria"/>
                <a:cs typeface="Cambria"/>
              </a:rPr>
              <a:t>that 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should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made</a:t>
            </a:r>
            <a:endParaRPr>
              <a:latin typeface="Cambria"/>
              <a:cs typeface="Cambria"/>
            </a:endParaRPr>
          </a:p>
          <a:p>
            <a:pPr>
              <a:spcBef>
                <a:spcPts val="50"/>
              </a:spcBef>
              <a:buFont typeface="Cambria"/>
              <a:buAutoNum type="arabicPeriod"/>
            </a:pPr>
            <a:endParaRPr>
              <a:latin typeface="Cambria"/>
              <a:cs typeface="Cambria"/>
            </a:endParaRPr>
          </a:p>
          <a:p>
            <a:pPr marL="356870" indent="-344805"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pc="-5" dirty="0">
                <a:latin typeface="Cambria"/>
                <a:cs typeface="Cambria"/>
              </a:rPr>
              <a:t>So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5" dirty="0">
                <a:latin typeface="Cambria"/>
                <a:cs typeface="Cambria"/>
              </a:rPr>
              <a:t> board </a:t>
            </a:r>
            <a:r>
              <a:rPr dirty="0">
                <a:latin typeface="Cambria"/>
                <a:cs typeface="Cambria"/>
              </a:rPr>
              <a:t>position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equal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that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vector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6453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98344" y="1435735"/>
            <a:ext cx="7698740" cy="472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b="1" spc="-15" dirty="0">
                <a:latin typeface="Cambria"/>
                <a:cs typeface="Cambria"/>
              </a:rPr>
              <a:t>Advantage:</a:t>
            </a:r>
            <a:endParaRPr>
              <a:latin typeface="Cambria"/>
              <a:cs typeface="Cambria"/>
            </a:endParaRPr>
          </a:p>
          <a:p>
            <a:pPr>
              <a:spcBef>
                <a:spcPts val="50"/>
              </a:spcBef>
            </a:pPr>
            <a:endParaRPr>
              <a:latin typeface="Cambria"/>
              <a:cs typeface="Cambria"/>
            </a:endParaRPr>
          </a:p>
          <a:p>
            <a:pPr marL="742315" indent="-234950"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5" dirty="0">
                <a:latin typeface="Cambria"/>
                <a:cs typeface="Cambria"/>
              </a:rPr>
              <a:t>Efficient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with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respect</a:t>
            </a:r>
            <a:r>
              <a:rPr spc="-20" dirty="0">
                <a:latin typeface="Cambria"/>
                <a:cs typeface="Cambria"/>
              </a:rPr>
              <a:t> to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time</a:t>
            </a:r>
            <a:endParaRPr>
              <a:latin typeface="Cambria"/>
              <a:cs typeface="Cambria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>
              <a:latin typeface="Cambria"/>
              <a:cs typeface="Cambria"/>
            </a:endParaRPr>
          </a:p>
          <a:p>
            <a:pPr marL="50800">
              <a:spcBef>
                <a:spcPts val="5"/>
              </a:spcBef>
            </a:pPr>
            <a:r>
              <a:rPr b="1" spc="-15" dirty="0">
                <a:latin typeface="Cambria"/>
                <a:cs typeface="Cambria"/>
              </a:rPr>
              <a:t>Disadvantages:</a:t>
            </a:r>
            <a:endParaRPr>
              <a:latin typeface="Cambria"/>
              <a:cs typeface="Cambria"/>
            </a:endParaRPr>
          </a:p>
          <a:p>
            <a:pPr marL="742315" indent="-234950">
              <a:spcBef>
                <a:spcPts val="1345"/>
              </a:spcBef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5" dirty="0">
                <a:latin typeface="Cambria"/>
                <a:cs typeface="Cambria"/>
              </a:rPr>
              <a:t>Lot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memory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requirement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store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move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  <a:p>
            <a:pPr marL="742315" indent="-234950">
              <a:spcBef>
                <a:spcPts val="1080"/>
              </a:spcBef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80" dirty="0">
                <a:latin typeface="Cambria"/>
                <a:cs typeface="Cambria"/>
              </a:rPr>
              <a:t>To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specify</a:t>
            </a:r>
            <a:r>
              <a:rPr spc="-5" dirty="0">
                <a:latin typeface="Cambria"/>
                <a:cs typeface="Cambria"/>
              </a:rPr>
              <a:t> entries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move</a:t>
            </a:r>
            <a:r>
              <a:rPr spc="-5" dirty="0">
                <a:latin typeface="Cambria"/>
                <a:cs typeface="Cambria"/>
              </a:rPr>
              <a:t> table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manually,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lot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effort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required</a:t>
            </a:r>
            <a:endParaRPr>
              <a:latin typeface="Cambria"/>
              <a:cs typeface="Cambria"/>
            </a:endParaRPr>
          </a:p>
          <a:p>
            <a:pPr marL="742315" indent="-234950">
              <a:spcBef>
                <a:spcPts val="1080"/>
              </a:spcBef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5" dirty="0">
                <a:latin typeface="Cambria"/>
                <a:cs typeface="Cambria"/>
              </a:rPr>
              <a:t>Creating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table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highly</a:t>
            </a:r>
            <a:r>
              <a:rPr spc="4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error</a:t>
            </a:r>
            <a:r>
              <a:rPr spc="42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prone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39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data</a:t>
            </a:r>
            <a:r>
              <a:rPr spc="40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42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be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entered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endParaRPr>
              <a:latin typeface="Cambria"/>
              <a:cs typeface="Cambria"/>
            </a:endParaRPr>
          </a:p>
          <a:p>
            <a:pPr marL="742315">
              <a:spcBef>
                <a:spcPts val="1085"/>
              </a:spcBef>
            </a:pPr>
            <a:r>
              <a:rPr spc="-20" dirty="0">
                <a:latin typeface="Cambria"/>
                <a:cs typeface="Cambria"/>
              </a:rPr>
              <a:t>highly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voluminous</a:t>
            </a:r>
            <a:endParaRPr>
              <a:latin typeface="Cambria"/>
              <a:cs typeface="Cambria"/>
            </a:endParaRPr>
          </a:p>
          <a:p>
            <a:pPr marL="742315" marR="46355" indent="-234950">
              <a:lnSpc>
                <a:spcPts val="3240"/>
              </a:lnSpc>
              <a:spcBef>
                <a:spcPts val="285"/>
              </a:spcBef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10" dirty="0">
                <a:latin typeface="Cambria"/>
                <a:cs typeface="Cambria"/>
              </a:rPr>
              <a:t>This</a:t>
            </a:r>
            <a:r>
              <a:rPr spc="1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approach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cannot</a:t>
            </a:r>
            <a:r>
              <a:rPr spc="1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extended</a:t>
            </a:r>
            <a:r>
              <a:rPr spc="17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3D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tic-tac-toe,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3</a:t>
            </a:r>
            <a:r>
              <a:rPr spc="-7" baseline="25462" dirty="0">
                <a:latin typeface="Cambria"/>
                <a:cs typeface="Cambria"/>
              </a:rPr>
              <a:t>27</a:t>
            </a:r>
            <a:r>
              <a:rPr spc="209" baseline="25462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board </a:t>
            </a:r>
            <a:r>
              <a:rPr spc="-3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positions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are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to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be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stored</a:t>
            </a:r>
            <a:endParaRPr>
              <a:latin typeface="Cambria"/>
              <a:cs typeface="Cambria"/>
            </a:endParaRPr>
          </a:p>
          <a:p>
            <a:pPr marL="742315" marR="43180" indent="-234950">
              <a:lnSpc>
                <a:spcPts val="3240"/>
              </a:lnSpc>
              <a:buFont typeface="Arial MT"/>
              <a:buChar char="•"/>
              <a:tabLst>
                <a:tab pos="742315" algn="l"/>
                <a:tab pos="742950" algn="l"/>
              </a:tabLst>
            </a:pPr>
            <a:r>
              <a:rPr spc="-10" dirty="0">
                <a:latin typeface="Cambria"/>
                <a:cs typeface="Cambria"/>
              </a:rPr>
              <a:t>This</a:t>
            </a:r>
            <a:r>
              <a:rPr spc="3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program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intelligent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at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all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does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meet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any</a:t>
            </a:r>
            <a:r>
              <a:rPr spc="3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AI </a:t>
            </a:r>
            <a:r>
              <a:rPr spc="-38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requirements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9052" y="3271773"/>
            <a:ext cx="687768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spcBef>
                <a:spcPts val="100"/>
              </a:spcBef>
              <a:tabLst>
                <a:tab pos="4176395" algn="l"/>
              </a:tabLst>
            </a:pPr>
            <a:r>
              <a:rPr sz="2400" dirty="0">
                <a:latin typeface="Cambria"/>
                <a:cs typeface="Cambria"/>
              </a:rPr>
              <a:t>X - </a:t>
            </a:r>
            <a:r>
              <a:rPr sz="2400" spc="-20" dirty="0">
                <a:latin typeface="Cambria"/>
                <a:cs typeface="Cambria"/>
              </a:rPr>
              <a:t>whoever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plays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first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move	</a:t>
            </a:r>
            <a:r>
              <a:rPr sz="2400" spc="-10" dirty="0">
                <a:latin typeface="Cambria"/>
                <a:cs typeface="Cambria"/>
              </a:rPr>
              <a:t>(human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/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computer)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whoever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plays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second </a:t>
            </a:r>
            <a:r>
              <a:rPr sz="2400" spc="-25" dirty="0">
                <a:latin typeface="Cambria"/>
                <a:cs typeface="Cambria"/>
              </a:rPr>
              <a:t>move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(computer/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human)</a:t>
            </a:r>
            <a:endParaRPr sz="2400">
              <a:latin typeface="Cambria"/>
              <a:cs typeface="Cambria"/>
            </a:endParaRPr>
          </a:p>
          <a:p>
            <a:pPr>
              <a:spcBef>
                <a:spcPts val="10"/>
              </a:spcBef>
            </a:pPr>
            <a:endParaRPr sz="2450">
              <a:latin typeface="Cambria"/>
              <a:cs typeface="Cambria"/>
            </a:endParaRPr>
          </a:p>
          <a:p>
            <a:pPr marL="247015" indent="-234950">
              <a:buAutoNum type="arabicPlain" startAt="2"/>
              <a:tabLst>
                <a:tab pos="247650" algn="l"/>
              </a:tabLst>
            </a:pPr>
            <a:r>
              <a:rPr sz="2400" dirty="0">
                <a:latin typeface="Cambria"/>
                <a:cs typeface="Cambria"/>
              </a:rPr>
              <a:t>-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represents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blank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position</a:t>
            </a:r>
            <a:endParaRPr sz="2400">
              <a:latin typeface="Cambria"/>
              <a:cs typeface="Cambria"/>
            </a:endParaRPr>
          </a:p>
          <a:p>
            <a:pPr marL="12700" marR="3358515">
              <a:buAutoNum type="arabicPlain" startAt="2"/>
              <a:tabLst>
                <a:tab pos="247650" algn="l"/>
              </a:tabLst>
            </a:pPr>
            <a:r>
              <a:rPr sz="2400" dirty="0">
                <a:latin typeface="Cambria"/>
                <a:cs typeface="Cambria"/>
              </a:rPr>
              <a:t>- </a:t>
            </a:r>
            <a:r>
              <a:rPr sz="2400" spc="-5" dirty="0">
                <a:latin typeface="Cambria"/>
                <a:cs typeface="Cambria"/>
              </a:rPr>
              <a:t>indicates </a:t>
            </a:r>
            <a:r>
              <a:rPr sz="2400" dirty="0">
                <a:latin typeface="Cambria"/>
                <a:cs typeface="Cambria"/>
              </a:rPr>
              <a:t>X </a:t>
            </a:r>
            <a:r>
              <a:rPr sz="2400" spc="-20" dirty="0">
                <a:latin typeface="Cambria"/>
                <a:cs typeface="Cambria"/>
              </a:rPr>
              <a:t>player </a:t>
            </a:r>
            <a:r>
              <a:rPr sz="2400" spc="-25" dirty="0">
                <a:latin typeface="Cambria"/>
                <a:cs typeface="Cambria"/>
              </a:rPr>
              <a:t>move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5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indicates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20" dirty="0">
                <a:latin typeface="Cambria"/>
                <a:cs typeface="Cambria"/>
              </a:rPr>
              <a:t> player </a:t>
            </a:r>
            <a:r>
              <a:rPr sz="2400" spc="-25" dirty="0">
                <a:latin typeface="Cambria"/>
                <a:cs typeface="Cambria"/>
              </a:rPr>
              <a:t>move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53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14800" y="1600200"/>
          <a:ext cx="25146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78778" y="2237690"/>
            <a:ext cx="2049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Tic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70" dirty="0">
                <a:latin typeface="Cambria"/>
                <a:cs typeface="Cambria"/>
              </a:rPr>
              <a:t>–Tac-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60" dirty="0">
                <a:latin typeface="Cambria"/>
                <a:cs typeface="Cambria"/>
              </a:rPr>
              <a:t>Toe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Board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4" y="1656970"/>
            <a:ext cx="7768590" cy="3988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960">
              <a:spcBef>
                <a:spcPts val="90"/>
              </a:spcBef>
            </a:pPr>
            <a:r>
              <a:rPr sz="2000" b="1" spc="-15" dirty="0">
                <a:latin typeface="Cambria"/>
                <a:cs typeface="Cambria"/>
              </a:rPr>
              <a:t>Three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sub</a:t>
            </a:r>
            <a:r>
              <a:rPr sz="2000" b="1" spc="-15" dirty="0">
                <a:latin typeface="Cambria"/>
                <a:cs typeface="Cambria"/>
              </a:rPr>
              <a:t> procedures</a:t>
            </a:r>
            <a:r>
              <a:rPr sz="2000" b="1" spc="6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are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used: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60960"/>
            <a:r>
              <a:rPr sz="2000" b="1" spc="-10" dirty="0">
                <a:latin typeface="Cambria"/>
                <a:cs typeface="Cambria"/>
              </a:rPr>
              <a:t>Go(n)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:</a:t>
            </a:r>
            <a:r>
              <a:rPr sz="2000" b="1" spc="4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function,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computer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0" dirty="0">
                <a:latin typeface="Cambria"/>
                <a:cs typeface="Cambria"/>
              </a:rPr>
              <a:t> make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move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square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  <a:p>
            <a:pPr marL="1204595" marR="9525" indent="-1143635" algn="just">
              <a:lnSpc>
                <a:spcPct val="200100"/>
              </a:lnSpc>
            </a:pPr>
            <a:r>
              <a:rPr sz="2000" b="1" spc="-10" dirty="0">
                <a:latin typeface="Cambria"/>
                <a:cs typeface="Cambria"/>
              </a:rPr>
              <a:t>Make_2 </a:t>
            </a:r>
            <a:r>
              <a:rPr sz="2000" b="1" spc="-5" dirty="0">
                <a:latin typeface="Cambria"/>
                <a:cs typeface="Cambria"/>
              </a:rPr>
              <a:t>: </a:t>
            </a:r>
            <a:r>
              <a:rPr sz="2000" spc="-5" dirty="0">
                <a:latin typeface="Cambria"/>
                <a:cs typeface="Cambria"/>
              </a:rPr>
              <a:t>This </a:t>
            </a:r>
            <a:r>
              <a:rPr sz="2000" spc="-10" dirty="0">
                <a:latin typeface="Cambria"/>
                <a:cs typeface="Cambria"/>
              </a:rPr>
              <a:t>function </a:t>
            </a:r>
            <a:r>
              <a:rPr sz="2000" spc="-5" dirty="0">
                <a:latin typeface="Cambria"/>
                <a:cs typeface="Cambria"/>
              </a:rPr>
              <a:t>helps </a:t>
            </a:r>
            <a:r>
              <a:rPr sz="2000" spc="-10" dirty="0">
                <a:latin typeface="Cambria"/>
                <a:cs typeface="Cambria"/>
              </a:rPr>
              <a:t>the computer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make valid </a:t>
            </a:r>
            <a:r>
              <a:rPr sz="2000" spc="-5" dirty="0">
                <a:latin typeface="Cambria"/>
                <a:cs typeface="Cambria"/>
              </a:rPr>
              <a:t>2 </a:t>
            </a:r>
            <a:r>
              <a:rPr sz="2000" spc="-25" dirty="0">
                <a:latin typeface="Cambria"/>
                <a:cs typeface="Cambria"/>
              </a:rPr>
              <a:t>move </a:t>
            </a:r>
            <a:r>
              <a:rPr sz="2000" spc="-5" dirty="0">
                <a:latin typeface="Cambria"/>
                <a:cs typeface="Cambria"/>
              </a:rPr>
              <a:t>i.e.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valid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two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row,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column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diagonal</a:t>
            </a:r>
            <a:endParaRPr sz="2000">
              <a:latin typeface="Cambria"/>
              <a:cs typeface="Cambria"/>
            </a:endParaRPr>
          </a:p>
          <a:p>
            <a:pPr marL="1664970" marR="5080" indent="-1652905" algn="just">
              <a:lnSpc>
                <a:spcPct val="200100"/>
              </a:lnSpc>
            </a:pPr>
            <a:r>
              <a:rPr sz="2000" b="1" spc="-15" dirty="0">
                <a:latin typeface="Cambria"/>
                <a:cs typeface="Cambria"/>
              </a:rPr>
              <a:t>PossWin(P) </a:t>
            </a:r>
            <a:r>
              <a:rPr sz="2000" b="1" spc="-5" dirty="0">
                <a:latin typeface="Cambria"/>
                <a:cs typeface="Cambria"/>
              </a:rPr>
              <a:t>: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spc="-20" dirty="0">
                <a:latin typeface="Cambria"/>
                <a:cs typeface="Cambria"/>
              </a:rPr>
              <a:t>player </a:t>
            </a:r>
            <a:r>
              <a:rPr sz="2000" spc="-5" dirty="0">
                <a:latin typeface="Cambria"/>
                <a:cs typeface="Cambria"/>
              </a:rPr>
              <a:t>P </a:t>
            </a:r>
            <a:r>
              <a:rPr sz="2000" spc="5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win </a:t>
            </a:r>
            <a:r>
              <a:rPr sz="2000" spc="-10" dirty="0">
                <a:latin typeface="Cambria"/>
                <a:cs typeface="Cambria"/>
              </a:rPr>
              <a:t>in the </a:t>
            </a:r>
            <a:r>
              <a:rPr sz="2000" spc="-15" dirty="0">
                <a:latin typeface="Cambria"/>
                <a:cs typeface="Cambria"/>
              </a:rPr>
              <a:t>next </a:t>
            </a:r>
            <a:r>
              <a:rPr sz="2000" spc="-20" dirty="0">
                <a:latin typeface="Cambria"/>
                <a:cs typeface="Cambria"/>
              </a:rPr>
              <a:t>move </a:t>
            </a:r>
            <a:r>
              <a:rPr sz="2000" spc="-5" dirty="0">
                <a:latin typeface="Cambria"/>
                <a:cs typeface="Cambria"/>
              </a:rPr>
              <a:t>then it </a:t>
            </a:r>
            <a:r>
              <a:rPr sz="2000" spc="-15" dirty="0">
                <a:latin typeface="Cambria"/>
                <a:cs typeface="Cambria"/>
              </a:rPr>
              <a:t>returns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index(from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1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9)</a:t>
            </a:r>
            <a:r>
              <a:rPr sz="2000" spc="-5" dirty="0">
                <a:latin typeface="Cambria"/>
                <a:cs typeface="Cambria"/>
              </a:rPr>
              <a:t> of</a:t>
            </a:r>
            <a:r>
              <a:rPr sz="200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square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constitutes</a:t>
            </a:r>
            <a:r>
              <a:rPr sz="2000" spc="-5" dirty="0">
                <a:latin typeface="Cambria"/>
                <a:cs typeface="Cambria"/>
              </a:rPr>
              <a:t> a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winning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move,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otherwise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5" dirty="0">
                <a:latin typeface="Cambria"/>
                <a:cs typeface="Cambria"/>
              </a:rPr>
              <a:t> returns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0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54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5" y="1650568"/>
            <a:ext cx="7767955" cy="28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spcBef>
                <a:spcPts val="95"/>
              </a:spcBef>
              <a:tabLst>
                <a:tab pos="3655695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PossWin(P)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=0,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cannot	</a:t>
            </a:r>
            <a:r>
              <a:rPr sz="2000" spc="-10" dirty="0">
                <a:latin typeface="Cambria"/>
                <a:cs typeface="Cambria"/>
              </a:rPr>
              <a:t>win.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Find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whether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opponent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/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can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achieved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follows:</a:t>
            </a:r>
            <a:endParaRPr sz="2000">
              <a:latin typeface="Cambria"/>
              <a:cs typeface="Cambria"/>
            </a:endParaRPr>
          </a:p>
          <a:p>
            <a:pPr marL="643255" marR="5080" indent="-173990">
              <a:lnSpc>
                <a:spcPct val="200100"/>
              </a:lnSpc>
              <a:buFont typeface="Arial MT"/>
              <a:buChar char="•"/>
              <a:tabLst>
                <a:tab pos="643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(3*3*2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=18)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X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player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blank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square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row,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column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diagonal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Cambria"/>
              <a:cs typeface="Cambria"/>
            </a:endParaRPr>
          </a:p>
          <a:p>
            <a:pPr marL="643255" indent="-173990">
              <a:buFont typeface="Arial MT"/>
              <a:buChar char="•"/>
              <a:tabLst>
                <a:tab pos="643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 </a:t>
            </a:r>
            <a:r>
              <a:rPr sz="2000" spc="-10" dirty="0">
                <a:latin typeface="Cambria"/>
                <a:cs typeface="Cambria"/>
              </a:rPr>
              <a:t>5*5*2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=50)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player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55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445" y="1650568"/>
            <a:ext cx="7767955" cy="28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spcBef>
                <a:spcPts val="95"/>
              </a:spcBef>
              <a:tabLst>
                <a:tab pos="3655695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PossWin(P)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=0,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cannot	</a:t>
            </a:r>
            <a:r>
              <a:rPr sz="2000" spc="-10" dirty="0">
                <a:latin typeface="Cambria"/>
                <a:cs typeface="Cambria"/>
              </a:rPr>
              <a:t>win.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Find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whether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opponent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/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block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can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achieved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follows:</a:t>
            </a:r>
            <a:endParaRPr sz="2000">
              <a:latin typeface="Cambria"/>
              <a:cs typeface="Cambria"/>
            </a:endParaRPr>
          </a:p>
          <a:p>
            <a:pPr marL="643255" marR="5080" indent="-173990">
              <a:lnSpc>
                <a:spcPct val="200100"/>
              </a:lnSpc>
              <a:buFont typeface="Arial MT"/>
              <a:buChar char="•"/>
              <a:tabLst>
                <a:tab pos="643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(3*3*2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=18)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X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player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blank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square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row,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column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diagonal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50">
              <a:latin typeface="Cambria"/>
              <a:cs typeface="Cambria"/>
            </a:endParaRPr>
          </a:p>
          <a:p>
            <a:pPr marL="643255" indent="-173990">
              <a:buFont typeface="Arial MT"/>
              <a:buChar char="•"/>
              <a:tabLst>
                <a:tab pos="643890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 </a:t>
            </a:r>
            <a:r>
              <a:rPr sz="2000" spc="-10" dirty="0">
                <a:latin typeface="Cambria"/>
                <a:cs typeface="Cambria"/>
              </a:rPr>
              <a:t>5*5*2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=50)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player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56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79650" y="146050"/>
          <a:ext cx="7924800" cy="563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(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C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plays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X,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plays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O)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8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Go(5)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/Go(1)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B[9]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blank,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Go(9)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{make</a:t>
                      </a:r>
                      <a:r>
                        <a:rPr sz="1800" i="1" spc="2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2}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Go(3)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{By</a:t>
                      </a:r>
                      <a:r>
                        <a:rPr sz="1800" i="1" spc="38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now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both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have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played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2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moves}</a:t>
                      </a:r>
                      <a:r>
                        <a:rPr sz="1800" i="1" spc="409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PossWin(X)</a:t>
                      </a:r>
                      <a:r>
                        <a:rPr sz="1800" spc="3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{X</a:t>
                      </a:r>
                      <a:r>
                        <a:rPr sz="1800" i="1" spc="39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wins}</a:t>
                      </a:r>
                      <a:r>
                        <a:rPr sz="1800" i="1" spc="40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Go(PossWin(X))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PossWin(O)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{block</a:t>
                      </a:r>
                      <a:r>
                        <a:rPr sz="1800" i="1" spc="40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O}</a:t>
                      </a:r>
                      <a:r>
                        <a:rPr sz="1800" i="1" spc="42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Go(PossWin(O))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B[7]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blank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Go(7)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Go(3)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9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moves: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{By</a:t>
                      </a:r>
                      <a:r>
                        <a:rPr sz="1800" i="1" spc="37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now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human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playing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O)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has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played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3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chances}</a:t>
                      </a:r>
                      <a:r>
                        <a:rPr sz="1800" i="1" spc="43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PossWin(X)</a:t>
                      </a:r>
                      <a:r>
                        <a:rPr sz="1800" spc="3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{X</a:t>
                      </a:r>
                      <a:r>
                        <a:rPr sz="1800" i="1" spc="39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wins}</a:t>
                      </a:r>
                      <a:r>
                        <a:rPr sz="1800" i="1" spc="40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Go(PossWin(X))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{block</a:t>
                      </a:r>
                      <a:r>
                        <a:rPr sz="1800" i="1" spc="40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O}</a:t>
                      </a:r>
                      <a:r>
                        <a:rPr sz="1800" i="1" spc="40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PossWin(O)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Go(PossWin(O))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3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Go(Anywhere)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627882" y="5817819"/>
            <a:ext cx="6007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5" dirty="0">
                <a:latin typeface="Cambria"/>
                <a:cs typeface="Cambria"/>
              </a:rPr>
              <a:t>Table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2a: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Rules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for </a:t>
            </a:r>
            <a:r>
              <a:rPr sz="2400" dirty="0">
                <a:latin typeface="Cambria"/>
                <a:cs typeface="Cambria"/>
              </a:rPr>
              <a:t>Nine </a:t>
            </a:r>
            <a:r>
              <a:rPr sz="2400" spc="-20" dirty="0">
                <a:latin typeface="Cambria"/>
                <a:cs typeface="Cambria"/>
              </a:rPr>
              <a:t>moves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[</a:t>
            </a:r>
            <a:r>
              <a:rPr sz="2400" i="1" dirty="0">
                <a:solidFill>
                  <a:srgbClr val="1FADCD"/>
                </a:solidFill>
                <a:latin typeface="Cambria"/>
                <a:cs typeface="Cambria"/>
              </a:rPr>
              <a:t>{}-Comments</a:t>
            </a:r>
            <a:r>
              <a:rPr sz="2400" i="1" spc="-75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]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79650" y="146050"/>
          <a:ext cx="7924800" cy="5806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(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plays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X, 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plays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O)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B[5]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blank,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Go(5)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Go(1)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R="18929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4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{By</a:t>
                      </a:r>
                      <a:r>
                        <a:rPr sz="1800" i="1" spc="37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now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human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playing</a:t>
                      </a:r>
                      <a:r>
                        <a:rPr sz="1800" i="1" spc="40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X)</a:t>
                      </a:r>
                      <a:r>
                        <a:rPr sz="1800" i="1" spc="39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has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played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2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moves}</a:t>
                      </a:r>
                      <a:r>
                        <a:rPr sz="1800" i="1" spc="39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PossWin(X)</a:t>
                      </a:r>
                      <a:r>
                        <a:rPr sz="1800" spc="3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{block</a:t>
                      </a:r>
                      <a:r>
                        <a:rPr sz="1800" i="1" spc="409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X}</a:t>
                      </a:r>
                      <a:r>
                        <a:rPr sz="1800" i="1" spc="39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Go(PossWin(X))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{make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2}</a:t>
                      </a:r>
                      <a:r>
                        <a:rPr sz="1800" i="1" spc="38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Go(Make_2)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{By</a:t>
                      </a:r>
                      <a:r>
                        <a:rPr sz="1800" i="1" spc="37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now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computer</a:t>
                      </a:r>
                      <a:r>
                        <a:rPr sz="1800" i="1" spc="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has</a:t>
                      </a:r>
                      <a:r>
                        <a:rPr sz="1800" i="1" spc="42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played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2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moves}</a:t>
                      </a:r>
                      <a:r>
                        <a:rPr sz="1800" i="1" spc="38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 marR="1393190">
                        <a:lnSpc>
                          <a:spcPct val="150000"/>
                        </a:lnSpc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PossWin(O)</a:t>
                      </a:r>
                      <a:r>
                        <a:rPr sz="1800" spc="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3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{O  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wins}</a:t>
                      </a:r>
                      <a:r>
                        <a:rPr sz="1800" i="1" spc="77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Go(PossWin(O))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if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PossWin(X)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{block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X}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Go(PossWin(X))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Go(Make_2)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8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latin typeface="Cambria"/>
                          <a:cs typeface="Cambria"/>
                        </a:rPr>
                        <a:t>move:</a:t>
                      </a:r>
                      <a:r>
                        <a:rPr sz="18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{By</a:t>
                      </a:r>
                      <a:r>
                        <a:rPr sz="1800" i="1" spc="39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now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computer</a:t>
                      </a:r>
                      <a:r>
                        <a:rPr sz="1800" i="1" spc="3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has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played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3</a:t>
                      </a:r>
                      <a:r>
                        <a:rPr sz="1800" i="1" spc="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chances}</a:t>
                      </a:r>
                      <a:r>
                        <a:rPr sz="1800" i="1" spc="2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PossWin(O)</a:t>
                      </a:r>
                      <a:r>
                        <a:rPr sz="1800" spc="3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{O  </a:t>
                      </a:r>
                      <a:r>
                        <a:rPr sz="1800" i="1" spc="-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wins}</a:t>
                      </a:r>
                      <a:r>
                        <a:rPr sz="1800" i="1" spc="40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Go(PossWin(O))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0"/>
                        </a:spcBef>
                        <a:tabLst>
                          <a:tab pos="4488180" algn="l"/>
                        </a:tabLst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4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{block</a:t>
                      </a:r>
                      <a:r>
                        <a:rPr sz="1800" i="1" spc="415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i="1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X}</a:t>
                      </a:r>
                      <a:r>
                        <a:rPr sz="1800" i="1" spc="409" dirty="0">
                          <a:solidFill>
                            <a:srgbClr val="1FADC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PossWin(X)	then</a:t>
                      </a:r>
                      <a:r>
                        <a:rPr sz="1800" spc="3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Go(PossWin(X))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146367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else</a:t>
                      </a:r>
                      <a:r>
                        <a:rPr sz="1800" spc="3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Go(Anywhere)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3890265" y="5965648"/>
            <a:ext cx="6092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45" dirty="0">
                <a:latin typeface="Cambria"/>
                <a:cs typeface="Cambria"/>
              </a:rPr>
              <a:t>Table</a:t>
            </a:r>
            <a:r>
              <a:rPr sz="2400" spc="-10" dirty="0">
                <a:latin typeface="Cambria"/>
                <a:cs typeface="Cambria"/>
              </a:rPr>
              <a:t> 2b 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Rules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for </a:t>
            </a:r>
            <a:r>
              <a:rPr sz="2400" dirty="0">
                <a:latin typeface="Cambria"/>
                <a:cs typeface="Cambria"/>
              </a:rPr>
              <a:t>Nine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moves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[</a:t>
            </a:r>
            <a:r>
              <a:rPr sz="2400" i="1" dirty="0">
                <a:solidFill>
                  <a:srgbClr val="1FADCD"/>
                </a:solidFill>
                <a:latin typeface="Cambria"/>
                <a:cs typeface="Cambria"/>
              </a:rPr>
              <a:t>{}-Comments</a:t>
            </a:r>
            <a:r>
              <a:rPr sz="2400" i="1" spc="-70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]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2540" y="1389001"/>
            <a:ext cx="7759700" cy="36855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spcBef>
                <a:spcPts val="1305"/>
              </a:spcBef>
            </a:pPr>
            <a:r>
              <a:rPr sz="2000" b="1" spc="-20" dirty="0">
                <a:latin typeface="Cambria"/>
                <a:cs typeface="Cambria"/>
              </a:rPr>
              <a:t>Advantages:</a:t>
            </a:r>
            <a:endParaRPr sz="2000">
              <a:latin typeface="Cambria"/>
              <a:cs typeface="Cambria"/>
            </a:endParaRPr>
          </a:p>
          <a:p>
            <a:pPr marL="719455" indent="-256540">
              <a:spcBef>
                <a:spcPts val="1200"/>
              </a:spcBef>
              <a:buFont typeface="Arial MT"/>
              <a:buChar char="•"/>
              <a:tabLst>
                <a:tab pos="719455" algn="l"/>
                <a:tab pos="720090" algn="l"/>
              </a:tabLst>
            </a:pPr>
            <a:r>
              <a:rPr sz="2000" spc="-15" dirty="0">
                <a:latin typeface="Cambria"/>
                <a:cs typeface="Cambria"/>
              </a:rPr>
              <a:t>More memory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efficient</a:t>
            </a:r>
            <a:endParaRPr sz="2000">
              <a:latin typeface="Cambria"/>
              <a:cs typeface="Cambria"/>
            </a:endParaRPr>
          </a:p>
          <a:p>
            <a:pPr marL="701040" indent="-238125">
              <a:spcBef>
                <a:spcPts val="120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000" spc="-5" dirty="0">
                <a:latin typeface="Cambria"/>
                <a:cs typeface="Cambria"/>
              </a:rPr>
              <a:t>Easier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understand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complete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strategy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has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been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determined</a:t>
            </a:r>
            <a:endParaRPr sz="2000">
              <a:latin typeface="Cambria"/>
              <a:cs typeface="Cambria"/>
            </a:endParaRPr>
          </a:p>
          <a:p>
            <a:pPr marL="701040">
              <a:spcBef>
                <a:spcPts val="1205"/>
              </a:spcBef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advance</a:t>
            </a:r>
            <a:endParaRPr sz="2000">
              <a:latin typeface="Cambria"/>
              <a:cs typeface="Cambria"/>
            </a:endParaRPr>
          </a:p>
          <a:p>
            <a:pPr marL="12700">
              <a:spcBef>
                <a:spcPts val="1200"/>
              </a:spcBef>
            </a:pPr>
            <a:r>
              <a:rPr sz="2000" b="1" spc="-20" dirty="0">
                <a:latin typeface="Cambria"/>
                <a:cs typeface="Cambria"/>
              </a:rPr>
              <a:t>Disadvantages:</a:t>
            </a:r>
            <a:endParaRPr sz="2000">
              <a:latin typeface="Cambria"/>
              <a:cs typeface="Cambria"/>
            </a:endParaRPr>
          </a:p>
          <a:p>
            <a:pPr marL="701040" marR="5080" indent="-238125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01040" algn="l"/>
                <a:tab pos="701675" algn="l"/>
                <a:tab pos="1256030" algn="l"/>
                <a:tab pos="1652905" algn="l"/>
                <a:tab pos="2692400" algn="l"/>
                <a:tab pos="3088640" algn="l"/>
                <a:tab pos="3698875" algn="l"/>
                <a:tab pos="4259580" algn="l"/>
                <a:tab pos="4911725" algn="l"/>
                <a:tab pos="5875655" algn="l"/>
                <a:tab pos="6253480" algn="l"/>
                <a:tab pos="6961505" algn="l"/>
              </a:tabLst>
            </a:pPr>
            <a:r>
              <a:rPr sz="200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ot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f</a:t>
            </a:r>
            <a:r>
              <a:rPr sz="2000" spc="-15" dirty="0">
                <a:latin typeface="Cambria"/>
                <a:cs typeface="Cambria"/>
              </a:rPr>
              <a:t>f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fi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wi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ti</a:t>
            </a:r>
            <a:r>
              <a:rPr sz="2000" spc="5" dirty="0">
                <a:latin typeface="Cambria"/>
                <a:cs typeface="Cambria"/>
              </a:rPr>
              <a:t>m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.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S</a:t>
            </a:r>
            <a:r>
              <a:rPr sz="2000" spc="-25" dirty="0">
                <a:latin typeface="Cambria"/>
                <a:cs typeface="Cambria"/>
              </a:rPr>
              <a:t>e</a:t>
            </a:r>
            <a:r>
              <a:rPr sz="2000" spc="-50" dirty="0">
                <a:latin typeface="Cambria"/>
                <a:cs typeface="Cambria"/>
              </a:rPr>
              <a:t>v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40" dirty="0">
                <a:latin typeface="Cambria"/>
                <a:cs typeface="Cambria"/>
              </a:rPr>
              <a:t>r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  </a:t>
            </a:r>
            <a:r>
              <a:rPr sz="2000" spc="-10" dirty="0">
                <a:latin typeface="Cambria"/>
                <a:cs typeface="Cambria"/>
              </a:rPr>
              <a:t>conditions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checked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before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each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move</a:t>
            </a:r>
            <a:endParaRPr sz="2000">
              <a:latin typeface="Cambria"/>
              <a:cs typeface="Cambria"/>
            </a:endParaRPr>
          </a:p>
          <a:p>
            <a:pPr marL="701040" indent="-238125">
              <a:spcBef>
                <a:spcPts val="88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000" spc="-5" dirty="0">
                <a:latin typeface="Cambria"/>
                <a:cs typeface="Cambria"/>
              </a:rPr>
              <a:t>Cannot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generalize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3-D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Tic </a:t>
            </a:r>
            <a:r>
              <a:rPr sz="2000" spc="-75" dirty="0">
                <a:latin typeface="Cambria"/>
                <a:cs typeface="Cambria"/>
              </a:rPr>
              <a:t>–Tac-Toe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59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364012"/>
            <a:ext cx="7606665" cy="414210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4800" indent="-292735">
              <a:spcBef>
                <a:spcPts val="13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10" dirty="0">
                <a:latin typeface="Cambria"/>
                <a:cs typeface="Cambria"/>
              </a:rPr>
              <a:t>Initially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called</a:t>
            </a:r>
            <a:r>
              <a:rPr sz="2000" dirty="0">
                <a:latin typeface="Cambria"/>
                <a:cs typeface="Cambria"/>
              </a:rPr>
              <a:t> 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Machine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10" dirty="0">
                <a:latin typeface="Cambria"/>
                <a:cs typeface="Cambria"/>
              </a:rPr>
              <a:t>John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McCarthy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organized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conference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Machine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Intelligence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1956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coined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term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“Artificial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Intelligence”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10" dirty="0">
                <a:latin typeface="Cambria"/>
                <a:cs typeface="Cambria"/>
              </a:rPr>
              <a:t> American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computer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scientist,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pioneer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inventor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10" dirty="0">
                <a:latin typeface="Cambria"/>
                <a:cs typeface="Cambria"/>
              </a:rPr>
              <a:t>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known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father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(AI)</a:t>
            </a:r>
            <a:endParaRPr sz="2000">
              <a:latin typeface="Cambria"/>
              <a:cs typeface="Cambria"/>
            </a:endParaRPr>
          </a:p>
          <a:p>
            <a:pPr marL="304800" marR="12065" indent="-2927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1957,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version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new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named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General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Solver(GPS)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developed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Newell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Simon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GPS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capable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solving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extent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problems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requiring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common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sense.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0694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History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dirty="0"/>
              <a:t>AI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299" y="2164086"/>
            <a:ext cx="2755402" cy="207262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2050" y="2203450"/>
          <a:ext cx="2667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8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6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3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5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7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4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9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39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60</a:t>
            </a:fld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2490622" y="4581856"/>
            <a:ext cx="27863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10" dirty="0">
                <a:latin typeface="Cambria"/>
                <a:cs typeface="Cambria"/>
              </a:rPr>
              <a:t>Magic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Square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of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order </a:t>
            </a:r>
            <a:r>
              <a:rPr sz="2000" b="1" spc="-5" dirty="0"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066619" y="1793444"/>
            <a:ext cx="5687060" cy="2038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43180" indent="-23812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288925" algn="l"/>
              </a:tabLst>
            </a:pPr>
            <a:r>
              <a:rPr dirty="0"/>
              <a:t>In</a:t>
            </a:r>
            <a:r>
              <a:rPr spc="5" dirty="0"/>
              <a:t> </a:t>
            </a:r>
            <a:r>
              <a:rPr dirty="0"/>
              <a:t>this</a:t>
            </a:r>
            <a:r>
              <a:rPr spc="5" dirty="0"/>
              <a:t> </a:t>
            </a:r>
            <a:r>
              <a:rPr spc="-10" dirty="0"/>
              <a:t>approach,</a:t>
            </a:r>
            <a:r>
              <a:rPr spc="-5" dirty="0"/>
              <a:t> </a:t>
            </a:r>
            <a:r>
              <a:rPr spc="-10" dirty="0"/>
              <a:t>we</a:t>
            </a:r>
            <a:r>
              <a:rPr spc="-5" dirty="0"/>
              <a:t> </a:t>
            </a:r>
            <a:r>
              <a:rPr dirty="0"/>
              <a:t>choose </a:t>
            </a:r>
            <a:r>
              <a:rPr spc="5" dirty="0"/>
              <a:t> </a:t>
            </a:r>
            <a:r>
              <a:rPr spc="-5" dirty="0"/>
              <a:t>board</a:t>
            </a:r>
            <a:r>
              <a:rPr dirty="0"/>
              <a:t> </a:t>
            </a:r>
            <a:r>
              <a:rPr spc="-5" dirty="0"/>
              <a:t>position</a:t>
            </a:r>
            <a:r>
              <a:rPr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5" dirty="0"/>
              <a:t>be</a:t>
            </a:r>
            <a:r>
              <a:rPr dirty="0"/>
              <a:t> a</a:t>
            </a:r>
            <a:r>
              <a:rPr spc="5" dirty="0"/>
              <a:t> </a:t>
            </a:r>
            <a:r>
              <a:rPr spc="-5" dirty="0"/>
              <a:t>magic </a:t>
            </a:r>
            <a:r>
              <a:rPr dirty="0"/>
              <a:t> </a:t>
            </a:r>
            <a:r>
              <a:rPr spc="-5" dirty="0"/>
              <a:t>square</a:t>
            </a:r>
            <a:r>
              <a:rPr spc="-30" dirty="0"/>
              <a:t> </a:t>
            </a:r>
            <a:r>
              <a:rPr dirty="0"/>
              <a:t>of</a:t>
            </a:r>
            <a:r>
              <a:rPr spc="445" dirty="0"/>
              <a:t> </a:t>
            </a:r>
            <a:r>
              <a:rPr dirty="0"/>
              <a:t>order</a:t>
            </a:r>
            <a:r>
              <a:rPr spc="-10" dirty="0"/>
              <a:t> </a:t>
            </a:r>
            <a:r>
              <a:rPr spc="5" dirty="0"/>
              <a:t>3</a:t>
            </a:r>
          </a:p>
          <a:p>
            <a:pPr marL="285115" indent="-234950" algn="just">
              <a:spcBef>
                <a:spcPts val="1325"/>
              </a:spcBef>
              <a:buFont typeface="Arial MT"/>
              <a:buChar char="•"/>
              <a:tabLst>
                <a:tab pos="285750" algn="l"/>
              </a:tabLst>
            </a:pPr>
            <a:r>
              <a:rPr spc="5" dirty="0"/>
              <a:t>The </a:t>
            </a:r>
            <a:r>
              <a:rPr spc="390" dirty="0"/>
              <a:t> </a:t>
            </a:r>
            <a:r>
              <a:rPr dirty="0"/>
              <a:t>magic</a:t>
            </a:r>
            <a:r>
              <a:rPr spc="915" dirty="0"/>
              <a:t> </a:t>
            </a:r>
            <a:r>
              <a:rPr spc="-10" dirty="0"/>
              <a:t>square</a:t>
            </a:r>
            <a:r>
              <a:rPr spc="905" dirty="0"/>
              <a:t> </a:t>
            </a:r>
            <a:r>
              <a:rPr spc="-10" dirty="0"/>
              <a:t>of</a:t>
            </a:r>
            <a:r>
              <a:rPr spc="900" dirty="0"/>
              <a:t> </a:t>
            </a:r>
            <a:r>
              <a:rPr dirty="0"/>
              <a:t>order</a:t>
            </a:r>
            <a:r>
              <a:rPr spc="894" dirty="0"/>
              <a:t> </a:t>
            </a:r>
            <a:r>
              <a:rPr spc="5" dirty="0"/>
              <a:t>n</a:t>
            </a:r>
          </a:p>
          <a:p>
            <a:pPr marL="224154">
              <a:spcBef>
                <a:spcPts val="1320"/>
              </a:spcBef>
            </a:pPr>
            <a:r>
              <a:rPr spc="5" dirty="0"/>
              <a:t>consists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n</a:t>
            </a:r>
            <a:r>
              <a:rPr sz="2175" baseline="24904" dirty="0"/>
              <a:t>2</a:t>
            </a:r>
            <a:r>
              <a:rPr sz="2175" spc="7" baseline="24904" dirty="0"/>
              <a:t> </a:t>
            </a:r>
            <a:r>
              <a:rPr dirty="0"/>
              <a:t>distinct</a:t>
            </a:r>
            <a:r>
              <a:rPr spc="-35" dirty="0"/>
              <a:t> </a:t>
            </a:r>
            <a:r>
              <a:rPr dirty="0"/>
              <a:t>numbers</a:t>
            </a:r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93664" y="4309926"/>
            <a:ext cx="4250690" cy="10318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11454" indent="-173990">
              <a:spcBef>
                <a:spcPts val="1415"/>
              </a:spcBef>
              <a:buFont typeface="Arial MT"/>
              <a:buChar char="•"/>
              <a:tabLst>
                <a:tab pos="212090" algn="l"/>
                <a:tab pos="1013460" algn="l"/>
                <a:tab pos="1638300" algn="l"/>
                <a:tab pos="2464435" algn="l"/>
                <a:tab pos="3251200" algn="l"/>
              </a:tabLst>
            </a:pPr>
            <a:r>
              <a:rPr sz="2200" spc="-5" dirty="0">
                <a:latin typeface="Cambria"/>
                <a:cs typeface="Cambria"/>
              </a:rPr>
              <a:t>Sum	for	</a:t>
            </a:r>
            <a:r>
              <a:rPr sz="2200" dirty="0">
                <a:latin typeface="Cambria"/>
                <a:cs typeface="Cambria"/>
              </a:rPr>
              <a:t>each	</a:t>
            </a:r>
            <a:r>
              <a:rPr sz="2200" spc="-55" dirty="0">
                <a:latin typeface="Cambria"/>
                <a:cs typeface="Cambria"/>
              </a:rPr>
              <a:t>row,	</a:t>
            </a:r>
            <a:r>
              <a:rPr sz="2200" spc="-5" dirty="0">
                <a:latin typeface="Cambria"/>
                <a:cs typeface="Cambria"/>
              </a:rPr>
              <a:t>column,</a:t>
            </a:r>
            <a:endParaRPr sz="2200">
              <a:latin typeface="Cambria"/>
              <a:cs typeface="Cambria"/>
            </a:endParaRPr>
          </a:p>
          <a:p>
            <a:pPr marL="211454">
              <a:spcBef>
                <a:spcPts val="1320"/>
              </a:spcBef>
              <a:tabLst>
                <a:tab pos="1513205" algn="l"/>
                <a:tab pos="2254250" algn="l"/>
                <a:tab pos="2680970" algn="l"/>
              </a:tabLst>
            </a:pPr>
            <a:r>
              <a:rPr sz="2200" dirty="0">
                <a:latin typeface="Cambria"/>
                <a:cs typeface="Cambria"/>
              </a:rPr>
              <a:t>diagonal	must	be	</a:t>
            </a:r>
            <a:r>
              <a:rPr sz="2200" b="1" spc="-5" dirty="0">
                <a:latin typeface="Cambria"/>
                <a:cs typeface="Cambria"/>
              </a:rPr>
              <a:t>n[(n</a:t>
            </a:r>
            <a:r>
              <a:rPr sz="2175" b="1" spc="-7" baseline="24904" dirty="0">
                <a:latin typeface="Cambria"/>
                <a:cs typeface="Cambria"/>
              </a:rPr>
              <a:t>2</a:t>
            </a:r>
            <a:r>
              <a:rPr sz="2200" b="1" spc="-5" dirty="0">
                <a:latin typeface="Cambria"/>
                <a:cs typeface="Cambria"/>
              </a:rPr>
              <a:t>+1)/2]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0" y="5482235"/>
            <a:ext cx="21678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200" b="1" spc="-10" dirty="0">
                <a:latin typeface="Cambria"/>
                <a:cs typeface="Cambria"/>
              </a:rPr>
              <a:t>i.e.</a:t>
            </a:r>
            <a:r>
              <a:rPr sz="2200" b="1" spc="-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15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case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795019"/>
            <a:ext cx="63290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80" dirty="0"/>
              <a:t> </a:t>
            </a:r>
            <a:r>
              <a:rPr spc="5" dirty="0"/>
              <a:t>Game</a:t>
            </a:r>
            <a:r>
              <a:rPr spc="-65" dirty="0"/>
              <a:t> </a:t>
            </a:r>
            <a:r>
              <a:rPr spc="-10" dirty="0"/>
              <a:t>Playing</a:t>
            </a:r>
            <a:r>
              <a:rPr spc="-7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61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5" y="1917013"/>
            <a:ext cx="7764145" cy="17222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0190" indent="-238125">
              <a:spcBef>
                <a:spcPts val="110"/>
              </a:spcBef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2200" dirty="0">
                <a:latin typeface="Cambria"/>
                <a:cs typeface="Cambria"/>
              </a:rPr>
              <a:t>In</a:t>
            </a:r>
            <a:r>
              <a:rPr sz="2200" spc="3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this</a:t>
            </a:r>
            <a:r>
              <a:rPr sz="2200" spc="4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approach,</a:t>
            </a:r>
            <a:r>
              <a:rPr sz="2200" spc="39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we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maintain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list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blocks</a:t>
            </a:r>
            <a:r>
              <a:rPr sz="2200" spc="4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played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by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50">
              <a:latin typeface="Cambria"/>
              <a:cs typeface="Cambria"/>
            </a:endParaRPr>
          </a:p>
          <a:p>
            <a:pPr marL="250190">
              <a:spcBef>
                <a:spcPts val="5"/>
              </a:spcBef>
            </a:pPr>
            <a:r>
              <a:rPr sz="2200" spc="5" dirty="0">
                <a:latin typeface="Cambria"/>
                <a:cs typeface="Cambria"/>
              </a:rPr>
              <a:t>each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player,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each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block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identified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by </a:t>
            </a:r>
            <a:r>
              <a:rPr sz="2200" dirty="0">
                <a:latin typeface="Cambria"/>
                <a:cs typeface="Cambria"/>
              </a:rPr>
              <a:t>its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number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50">
              <a:latin typeface="Cambria"/>
              <a:cs typeface="Cambria"/>
            </a:endParaRPr>
          </a:p>
          <a:p>
            <a:pPr marL="250190" indent="-238125">
              <a:spcBef>
                <a:spcPts val="5"/>
              </a:spcBef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2200" dirty="0">
                <a:latin typeface="Cambria"/>
                <a:cs typeface="Cambria"/>
              </a:rPr>
              <a:t>First </a:t>
            </a:r>
            <a:r>
              <a:rPr sz="2200" spc="-5" dirty="0">
                <a:latin typeface="Cambria"/>
                <a:cs typeface="Cambria"/>
              </a:rPr>
              <a:t>few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moves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fixed</a:t>
            </a:r>
            <a:r>
              <a:rPr sz="2200" dirty="0">
                <a:latin typeface="Cambria"/>
                <a:cs typeface="Cambria"/>
              </a:rPr>
              <a:t> as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Approach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2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764539"/>
            <a:ext cx="6334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0" dirty="0"/>
              <a:t> </a:t>
            </a:r>
            <a:r>
              <a:rPr spc="-10" dirty="0"/>
              <a:t>Playing</a:t>
            </a:r>
            <a:r>
              <a:rPr spc="-6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1831340" y="1260425"/>
            <a:ext cx="8539480" cy="455358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50190" indent="-238125">
              <a:spcBef>
                <a:spcPts val="1415"/>
              </a:spcBef>
              <a:buFont typeface="Arial MT"/>
              <a:buChar char="•"/>
              <a:tabLst>
                <a:tab pos="250190" algn="l"/>
                <a:tab pos="250825" algn="l"/>
              </a:tabLst>
            </a:pPr>
            <a:r>
              <a:rPr sz="2200" dirty="0">
                <a:latin typeface="Cambria"/>
                <a:cs typeface="Cambria"/>
              </a:rPr>
              <a:t>Winning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strategy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for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computer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 </a:t>
            </a:r>
            <a:r>
              <a:rPr sz="2200" spc="-5" dirty="0">
                <a:latin typeface="Cambria"/>
                <a:cs typeface="Cambria"/>
              </a:rPr>
              <a:t>follows:</a:t>
            </a:r>
            <a:endParaRPr sz="2200">
              <a:latin typeface="Cambria"/>
              <a:cs typeface="Cambria"/>
            </a:endParaRPr>
          </a:p>
          <a:p>
            <a:pPr marL="768350" lvl="1" indent="-299085" algn="just">
              <a:spcBef>
                <a:spcPts val="1320"/>
              </a:spcBef>
              <a:buFont typeface="Wingdings"/>
              <a:buChar char=""/>
              <a:tabLst>
                <a:tab pos="768985" algn="l"/>
              </a:tabLst>
            </a:pPr>
            <a:r>
              <a:rPr sz="2200" spc="5" dirty="0">
                <a:latin typeface="Cambria"/>
                <a:cs typeface="Cambria"/>
              </a:rPr>
              <a:t>Each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pair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blocks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player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owns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considered</a:t>
            </a:r>
            <a:endParaRPr sz="2200">
              <a:latin typeface="Cambria"/>
              <a:cs typeface="Cambria"/>
            </a:endParaRPr>
          </a:p>
          <a:p>
            <a:pPr marL="768350" lvl="1" indent="-299085" algn="just">
              <a:spcBef>
                <a:spcPts val="1325"/>
              </a:spcBef>
              <a:buFont typeface="Wingdings"/>
              <a:buChar char=""/>
              <a:tabLst>
                <a:tab pos="768985" algn="l"/>
              </a:tabLst>
            </a:pPr>
            <a:r>
              <a:rPr sz="2200" spc="-5" dirty="0">
                <a:latin typeface="Cambria"/>
                <a:cs typeface="Cambria"/>
              </a:rPr>
              <a:t>Difference</a:t>
            </a:r>
            <a:r>
              <a:rPr sz="2200" spc="6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D 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between</a:t>
            </a:r>
            <a:r>
              <a:rPr sz="2200" spc="6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15</a:t>
            </a:r>
            <a:r>
              <a:rPr sz="2200" spc="6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6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67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sum </a:t>
            </a:r>
            <a:r>
              <a:rPr sz="2200" spc="1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6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6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two</a:t>
            </a:r>
            <a:r>
              <a:rPr sz="2200" spc="6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blocks</a:t>
            </a:r>
            <a:r>
              <a:rPr sz="2200" spc="67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is</a:t>
            </a:r>
            <a:endParaRPr sz="2200">
              <a:latin typeface="Cambria"/>
              <a:cs typeface="Cambria"/>
            </a:endParaRPr>
          </a:p>
          <a:p>
            <a:pPr marL="707390">
              <a:spcBef>
                <a:spcPts val="1320"/>
              </a:spcBef>
            </a:pPr>
            <a:r>
              <a:rPr sz="2200" dirty="0">
                <a:latin typeface="Cambria"/>
                <a:cs typeface="Cambria"/>
              </a:rPr>
              <a:t>computed</a:t>
            </a:r>
            <a:endParaRPr sz="2200">
              <a:latin typeface="Cambria"/>
              <a:cs typeface="Cambria"/>
            </a:endParaRPr>
          </a:p>
          <a:p>
            <a:pPr marL="1165225" marR="5080" lvl="2" indent="-238125" algn="just">
              <a:lnSpc>
                <a:spcPct val="150100"/>
              </a:lnSpc>
              <a:buFont typeface="Wingdings"/>
              <a:buChar char=""/>
              <a:tabLst>
                <a:tab pos="1238885" algn="l"/>
              </a:tabLst>
            </a:pPr>
            <a:r>
              <a:rPr sz="2200" dirty="0">
                <a:latin typeface="Cambria"/>
                <a:cs typeface="Cambria"/>
              </a:rPr>
              <a:t>If   </a:t>
            </a:r>
            <a:r>
              <a:rPr sz="2200" spc="5" dirty="0">
                <a:latin typeface="Cambria"/>
                <a:cs typeface="Cambria"/>
              </a:rPr>
              <a:t>D </a:t>
            </a:r>
            <a:r>
              <a:rPr sz="2200" dirty="0">
                <a:latin typeface="Cambria"/>
                <a:cs typeface="Cambria"/>
              </a:rPr>
              <a:t>&lt;0 </a:t>
            </a:r>
            <a:r>
              <a:rPr sz="2200" spc="5" dirty="0">
                <a:latin typeface="Cambria"/>
                <a:cs typeface="Cambria"/>
              </a:rPr>
              <a:t>or D </a:t>
            </a:r>
            <a:r>
              <a:rPr sz="2200" dirty="0">
                <a:latin typeface="Cambria"/>
                <a:cs typeface="Cambria"/>
              </a:rPr>
              <a:t>&gt;9, </a:t>
            </a:r>
            <a:r>
              <a:rPr sz="2200" spc="-5" dirty="0">
                <a:latin typeface="Cambria"/>
                <a:cs typeface="Cambria"/>
              </a:rPr>
              <a:t>then </a:t>
            </a:r>
            <a:r>
              <a:rPr sz="2200" dirty="0">
                <a:latin typeface="Cambria"/>
                <a:cs typeface="Cambria"/>
              </a:rPr>
              <a:t>these </a:t>
            </a:r>
            <a:r>
              <a:rPr sz="2200" spc="-10" dirty="0">
                <a:latin typeface="Cambria"/>
                <a:cs typeface="Cambria"/>
              </a:rPr>
              <a:t>two blocks </a:t>
            </a:r>
            <a:r>
              <a:rPr sz="2200" spc="-15" dirty="0">
                <a:latin typeface="Cambria"/>
                <a:cs typeface="Cambria"/>
              </a:rPr>
              <a:t>are </a:t>
            </a:r>
            <a:r>
              <a:rPr sz="2200" dirty="0">
                <a:latin typeface="Cambria"/>
                <a:cs typeface="Cambria"/>
              </a:rPr>
              <a:t>not collinear </a:t>
            </a:r>
            <a:r>
              <a:rPr sz="2200" spc="-5" dirty="0">
                <a:latin typeface="Cambria"/>
                <a:cs typeface="Cambria"/>
              </a:rPr>
              <a:t>and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so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ignored:</a:t>
            </a:r>
            <a:r>
              <a:rPr sz="2200" dirty="0">
                <a:latin typeface="Cambria"/>
                <a:cs typeface="Cambria"/>
              </a:rPr>
              <a:t> otherwise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if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block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representing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difference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blank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(i.e.</a:t>
            </a:r>
            <a:r>
              <a:rPr sz="2200" dirty="0">
                <a:latin typeface="Cambria"/>
                <a:cs typeface="Cambria"/>
              </a:rPr>
              <a:t> not</a:t>
            </a:r>
            <a:r>
              <a:rPr sz="2200" spc="5" dirty="0">
                <a:latin typeface="Cambria"/>
                <a:cs typeface="Cambria"/>
              </a:rPr>
              <a:t> 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either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list)</a:t>
            </a:r>
            <a:r>
              <a:rPr sz="2200" dirty="0">
                <a:latin typeface="Cambria"/>
                <a:cs typeface="Cambria"/>
              </a:rPr>
              <a:t> then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player</a:t>
            </a:r>
            <a:r>
              <a:rPr sz="2200" spc="4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move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block</a:t>
            </a:r>
            <a:endParaRPr sz="2200">
              <a:latin typeface="Cambria"/>
              <a:cs typeface="Cambria"/>
            </a:endParaRPr>
          </a:p>
          <a:p>
            <a:pPr marL="707390" lvl="1" indent="-238125" algn="just">
              <a:spcBef>
                <a:spcPts val="1325"/>
              </a:spcBef>
              <a:buFont typeface="Wingdings"/>
              <a:buChar char=""/>
              <a:tabLst>
                <a:tab pos="708025" algn="l"/>
              </a:tabLst>
            </a:pPr>
            <a:r>
              <a:rPr sz="2200" spc="5" dirty="0">
                <a:latin typeface="Cambria"/>
                <a:cs typeface="Cambria"/>
              </a:rPr>
              <a:t>This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strategy</a:t>
            </a:r>
            <a:r>
              <a:rPr sz="2200" dirty="0">
                <a:latin typeface="Cambria"/>
                <a:cs typeface="Cambria"/>
              </a:rPr>
              <a:t> will produce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possible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for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player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764539"/>
            <a:ext cx="6334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0" dirty="0"/>
              <a:t> </a:t>
            </a:r>
            <a:r>
              <a:rPr spc="-10" dirty="0"/>
              <a:t>Playing</a:t>
            </a:r>
            <a:r>
              <a:rPr spc="-6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dirty="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1905" y="1801242"/>
            <a:ext cx="6379845" cy="3103245"/>
            <a:chOff x="1267904" y="1801241"/>
            <a:chExt cx="6379845" cy="3103245"/>
          </a:xfrm>
        </p:grpSpPr>
        <p:sp>
          <p:nvSpPr>
            <p:cNvPr id="4" name="object 4"/>
            <p:cNvSpPr/>
            <p:nvPr/>
          </p:nvSpPr>
          <p:spPr>
            <a:xfrm>
              <a:off x="1267904" y="1801241"/>
              <a:ext cx="6379845" cy="1579245"/>
            </a:xfrm>
            <a:custGeom>
              <a:avLst/>
              <a:gdLst/>
              <a:ahLst/>
              <a:cxnLst/>
              <a:rect l="l" t="t" r="r" b="b"/>
              <a:pathLst>
                <a:path w="6379845" h="1579245">
                  <a:moveTo>
                    <a:pt x="6352095" y="0"/>
                  </a:moveTo>
                  <a:lnTo>
                    <a:pt x="27495" y="0"/>
                  </a:lnTo>
                  <a:lnTo>
                    <a:pt x="16769" y="2162"/>
                  </a:lnTo>
                  <a:lnTo>
                    <a:pt x="8032" y="8064"/>
                  </a:lnTo>
                  <a:lnTo>
                    <a:pt x="2153" y="16823"/>
                  </a:lnTo>
                  <a:lnTo>
                    <a:pt x="0" y="27559"/>
                  </a:lnTo>
                  <a:lnTo>
                    <a:pt x="0" y="1551559"/>
                  </a:lnTo>
                  <a:lnTo>
                    <a:pt x="2153" y="1562294"/>
                  </a:lnTo>
                  <a:lnTo>
                    <a:pt x="8032" y="1571053"/>
                  </a:lnTo>
                  <a:lnTo>
                    <a:pt x="16769" y="1576955"/>
                  </a:lnTo>
                  <a:lnTo>
                    <a:pt x="27495" y="1579118"/>
                  </a:lnTo>
                  <a:lnTo>
                    <a:pt x="6352095" y="1579118"/>
                  </a:lnTo>
                  <a:lnTo>
                    <a:pt x="6362830" y="1576955"/>
                  </a:lnTo>
                  <a:lnTo>
                    <a:pt x="6371590" y="1571053"/>
                  </a:lnTo>
                  <a:lnTo>
                    <a:pt x="6377491" y="1562294"/>
                  </a:lnTo>
                  <a:lnTo>
                    <a:pt x="6379654" y="1551559"/>
                  </a:lnTo>
                  <a:lnTo>
                    <a:pt x="6379654" y="1546098"/>
                  </a:lnTo>
                  <a:lnTo>
                    <a:pt x="32956" y="1546098"/>
                  </a:lnTo>
                  <a:lnTo>
                    <a:pt x="32956" y="33020"/>
                  </a:lnTo>
                  <a:lnTo>
                    <a:pt x="6379654" y="33020"/>
                  </a:lnTo>
                  <a:lnTo>
                    <a:pt x="6379654" y="27559"/>
                  </a:lnTo>
                  <a:lnTo>
                    <a:pt x="6377491" y="16823"/>
                  </a:lnTo>
                  <a:lnTo>
                    <a:pt x="6371590" y="8064"/>
                  </a:lnTo>
                  <a:lnTo>
                    <a:pt x="6362830" y="2162"/>
                  </a:lnTo>
                  <a:lnTo>
                    <a:pt x="6352095" y="0"/>
                  </a:lnTo>
                  <a:close/>
                </a:path>
                <a:path w="6379845" h="1579245">
                  <a:moveTo>
                    <a:pt x="6379654" y="33020"/>
                  </a:moveTo>
                  <a:lnTo>
                    <a:pt x="6346634" y="33020"/>
                  </a:lnTo>
                  <a:lnTo>
                    <a:pt x="6346634" y="1546098"/>
                  </a:lnTo>
                  <a:lnTo>
                    <a:pt x="6379654" y="1546098"/>
                  </a:lnTo>
                  <a:lnTo>
                    <a:pt x="6379654" y="33020"/>
                  </a:lnTo>
                  <a:close/>
                </a:path>
                <a:path w="6379845" h="1579245">
                  <a:moveTo>
                    <a:pt x="6335585" y="44069"/>
                  </a:moveTo>
                  <a:lnTo>
                    <a:pt x="44005" y="44069"/>
                  </a:lnTo>
                  <a:lnTo>
                    <a:pt x="44005" y="1535049"/>
                  </a:lnTo>
                  <a:lnTo>
                    <a:pt x="6335585" y="1535049"/>
                  </a:lnTo>
                  <a:lnTo>
                    <a:pt x="6335585" y="1524000"/>
                  </a:lnTo>
                  <a:lnTo>
                    <a:pt x="55054" y="1524000"/>
                  </a:lnTo>
                  <a:lnTo>
                    <a:pt x="55054" y="55118"/>
                  </a:lnTo>
                  <a:lnTo>
                    <a:pt x="6335585" y="55118"/>
                  </a:lnTo>
                  <a:lnTo>
                    <a:pt x="6335585" y="44069"/>
                  </a:lnTo>
                  <a:close/>
                </a:path>
                <a:path w="6379845" h="1579245">
                  <a:moveTo>
                    <a:pt x="6335585" y="55118"/>
                  </a:moveTo>
                  <a:lnTo>
                    <a:pt x="6324536" y="55118"/>
                  </a:lnTo>
                  <a:lnTo>
                    <a:pt x="6324536" y="1524000"/>
                  </a:lnTo>
                  <a:lnTo>
                    <a:pt x="6335585" y="1524000"/>
                  </a:lnTo>
                  <a:lnTo>
                    <a:pt x="6335585" y="55118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99" y="3352800"/>
              <a:ext cx="6324600" cy="1524000"/>
            </a:xfrm>
            <a:custGeom>
              <a:avLst/>
              <a:gdLst/>
              <a:ahLst/>
              <a:cxnLst/>
              <a:rect l="l" t="t" r="r" b="b"/>
              <a:pathLst>
                <a:path w="6324600" h="1524000">
                  <a:moveTo>
                    <a:pt x="6324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6324600" y="152400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7904" y="3325241"/>
              <a:ext cx="6379845" cy="1579245"/>
            </a:xfrm>
            <a:custGeom>
              <a:avLst/>
              <a:gdLst/>
              <a:ahLst/>
              <a:cxnLst/>
              <a:rect l="l" t="t" r="r" b="b"/>
              <a:pathLst>
                <a:path w="6379845" h="1579245">
                  <a:moveTo>
                    <a:pt x="6352095" y="0"/>
                  </a:moveTo>
                  <a:lnTo>
                    <a:pt x="27495" y="0"/>
                  </a:lnTo>
                  <a:lnTo>
                    <a:pt x="16769" y="2162"/>
                  </a:lnTo>
                  <a:lnTo>
                    <a:pt x="8032" y="8064"/>
                  </a:lnTo>
                  <a:lnTo>
                    <a:pt x="2153" y="16823"/>
                  </a:lnTo>
                  <a:lnTo>
                    <a:pt x="0" y="27559"/>
                  </a:lnTo>
                  <a:lnTo>
                    <a:pt x="0" y="1551559"/>
                  </a:lnTo>
                  <a:lnTo>
                    <a:pt x="2153" y="1562294"/>
                  </a:lnTo>
                  <a:lnTo>
                    <a:pt x="8032" y="1571053"/>
                  </a:lnTo>
                  <a:lnTo>
                    <a:pt x="16769" y="1576955"/>
                  </a:lnTo>
                  <a:lnTo>
                    <a:pt x="27495" y="1579118"/>
                  </a:lnTo>
                  <a:lnTo>
                    <a:pt x="6352095" y="1579118"/>
                  </a:lnTo>
                  <a:lnTo>
                    <a:pt x="6362830" y="1576955"/>
                  </a:lnTo>
                  <a:lnTo>
                    <a:pt x="6371590" y="1571053"/>
                  </a:lnTo>
                  <a:lnTo>
                    <a:pt x="6377491" y="1562294"/>
                  </a:lnTo>
                  <a:lnTo>
                    <a:pt x="6379654" y="1551559"/>
                  </a:lnTo>
                  <a:lnTo>
                    <a:pt x="6379654" y="1546098"/>
                  </a:lnTo>
                  <a:lnTo>
                    <a:pt x="32956" y="1546098"/>
                  </a:lnTo>
                  <a:lnTo>
                    <a:pt x="32956" y="33020"/>
                  </a:lnTo>
                  <a:lnTo>
                    <a:pt x="6379654" y="33020"/>
                  </a:lnTo>
                  <a:lnTo>
                    <a:pt x="6379654" y="27559"/>
                  </a:lnTo>
                  <a:lnTo>
                    <a:pt x="6377491" y="16823"/>
                  </a:lnTo>
                  <a:lnTo>
                    <a:pt x="6371590" y="8064"/>
                  </a:lnTo>
                  <a:lnTo>
                    <a:pt x="6362830" y="2162"/>
                  </a:lnTo>
                  <a:lnTo>
                    <a:pt x="6352095" y="0"/>
                  </a:lnTo>
                  <a:close/>
                </a:path>
                <a:path w="6379845" h="1579245">
                  <a:moveTo>
                    <a:pt x="6379654" y="33020"/>
                  </a:moveTo>
                  <a:lnTo>
                    <a:pt x="6346634" y="33020"/>
                  </a:lnTo>
                  <a:lnTo>
                    <a:pt x="6346634" y="1546098"/>
                  </a:lnTo>
                  <a:lnTo>
                    <a:pt x="6379654" y="1546098"/>
                  </a:lnTo>
                  <a:lnTo>
                    <a:pt x="6379654" y="33020"/>
                  </a:lnTo>
                  <a:close/>
                </a:path>
                <a:path w="6379845" h="1579245">
                  <a:moveTo>
                    <a:pt x="6335585" y="44069"/>
                  </a:moveTo>
                  <a:lnTo>
                    <a:pt x="44005" y="44069"/>
                  </a:lnTo>
                  <a:lnTo>
                    <a:pt x="44005" y="1535049"/>
                  </a:lnTo>
                  <a:lnTo>
                    <a:pt x="6335585" y="1535049"/>
                  </a:lnTo>
                  <a:lnTo>
                    <a:pt x="6335585" y="1524000"/>
                  </a:lnTo>
                  <a:lnTo>
                    <a:pt x="55054" y="1524000"/>
                  </a:lnTo>
                  <a:lnTo>
                    <a:pt x="55054" y="55118"/>
                  </a:lnTo>
                  <a:lnTo>
                    <a:pt x="6335585" y="55118"/>
                  </a:lnTo>
                  <a:lnTo>
                    <a:pt x="6335585" y="44069"/>
                  </a:lnTo>
                  <a:close/>
                </a:path>
                <a:path w="6379845" h="1579245">
                  <a:moveTo>
                    <a:pt x="6335585" y="55118"/>
                  </a:moveTo>
                  <a:lnTo>
                    <a:pt x="6324536" y="55118"/>
                  </a:lnTo>
                  <a:lnTo>
                    <a:pt x="6324536" y="1524000"/>
                  </a:lnTo>
                  <a:lnTo>
                    <a:pt x="6335585" y="1524000"/>
                  </a:lnTo>
                  <a:lnTo>
                    <a:pt x="6335585" y="55118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6050" y="2965450"/>
          <a:ext cx="3810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56050" y="4489450"/>
          <a:ext cx="3810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899405" y="2009013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Cambria"/>
                <a:cs typeface="Cambria"/>
              </a:rPr>
              <a:t>Player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X</a:t>
            </a:r>
            <a:r>
              <a:rPr b="1" spc="35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(Human)</a:t>
            </a:r>
            <a:endParaRPr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486" y="3609798"/>
            <a:ext cx="2185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Cambria"/>
                <a:cs typeface="Cambria"/>
              </a:rPr>
              <a:t>Player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(Computer)</a:t>
            </a:r>
            <a:endParaRPr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5765" y="2514600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5" h="457200">
                <a:moveTo>
                  <a:pt x="7112" y="361061"/>
                </a:moveTo>
                <a:lnTo>
                  <a:pt x="4064" y="362838"/>
                </a:lnTo>
                <a:lnTo>
                  <a:pt x="1016" y="364489"/>
                </a:lnTo>
                <a:lnTo>
                  <a:pt x="0" y="368426"/>
                </a:lnTo>
                <a:lnTo>
                  <a:pt x="51435" y="457200"/>
                </a:lnTo>
                <a:lnTo>
                  <a:pt x="58844" y="444626"/>
                </a:lnTo>
                <a:lnTo>
                  <a:pt x="45085" y="444626"/>
                </a:lnTo>
                <a:lnTo>
                  <a:pt x="45172" y="420992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5" h="457200">
                <a:moveTo>
                  <a:pt x="45172" y="4209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6" y="441451"/>
                </a:lnTo>
                <a:lnTo>
                  <a:pt x="45974" y="441451"/>
                </a:lnTo>
                <a:lnTo>
                  <a:pt x="51537" y="431981"/>
                </a:lnTo>
                <a:lnTo>
                  <a:pt x="45172" y="420992"/>
                </a:lnTo>
                <a:close/>
              </a:path>
              <a:path w="103505" h="457200">
                <a:moveTo>
                  <a:pt x="96393" y="361314"/>
                </a:moveTo>
                <a:lnTo>
                  <a:pt x="92456" y="362330"/>
                </a:lnTo>
                <a:lnTo>
                  <a:pt x="57871" y="421199"/>
                </a:lnTo>
                <a:lnTo>
                  <a:pt x="57785" y="444626"/>
                </a:lnTo>
                <a:lnTo>
                  <a:pt x="58844" y="444626"/>
                </a:lnTo>
                <a:lnTo>
                  <a:pt x="101727" y="371855"/>
                </a:lnTo>
                <a:lnTo>
                  <a:pt x="103505" y="368808"/>
                </a:lnTo>
                <a:lnTo>
                  <a:pt x="102489" y="364871"/>
                </a:lnTo>
                <a:lnTo>
                  <a:pt x="96393" y="361314"/>
                </a:lnTo>
                <a:close/>
              </a:path>
              <a:path w="103505" h="457200">
                <a:moveTo>
                  <a:pt x="51537" y="431981"/>
                </a:moveTo>
                <a:lnTo>
                  <a:pt x="45974" y="441451"/>
                </a:lnTo>
                <a:lnTo>
                  <a:pt x="57023" y="441451"/>
                </a:lnTo>
                <a:lnTo>
                  <a:pt x="51537" y="431981"/>
                </a:lnTo>
                <a:close/>
              </a:path>
              <a:path w="103505" h="457200">
                <a:moveTo>
                  <a:pt x="57871" y="421199"/>
                </a:moveTo>
                <a:lnTo>
                  <a:pt x="51537" y="431981"/>
                </a:lnTo>
                <a:lnTo>
                  <a:pt x="57023" y="441451"/>
                </a:lnTo>
                <a:lnTo>
                  <a:pt x="57796" y="441451"/>
                </a:lnTo>
                <a:lnTo>
                  <a:pt x="57871" y="421199"/>
                </a:lnTo>
                <a:close/>
              </a:path>
              <a:path w="103505" h="457200">
                <a:moveTo>
                  <a:pt x="59436" y="0"/>
                </a:moveTo>
                <a:lnTo>
                  <a:pt x="46736" y="0"/>
                </a:lnTo>
                <a:lnTo>
                  <a:pt x="45395" y="361061"/>
                </a:lnTo>
                <a:lnTo>
                  <a:pt x="45292" y="421199"/>
                </a:lnTo>
                <a:lnTo>
                  <a:pt x="51537" y="431981"/>
                </a:lnTo>
                <a:lnTo>
                  <a:pt x="57871" y="421199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23029" y="5210936"/>
            <a:ext cx="298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ambria"/>
                <a:cs typeface="Cambria"/>
              </a:rPr>
              <a:t>Initially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both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lists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are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empty</a:t>
            </a:r>
            <a:endParaRPr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63</a:t>
            </a:fld>
            <a:endParaRPr spc="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764539"/>
            <a:ext cx="6334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0" dirty="0"/>
              <a:t> </a:t>
            </a:r>
            <a:r>
              <a:rPr spc="-10" dirty="0"/>
              <a:t>Playing</a:t>
            </a:r>
            <a:r>
              <a:rPr spc="-6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dirty="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91905" y="1801242"/>
            <a:ext cx="6379845" cy="3103245"/>
            <a:chOff x="1267904" y="1801241"/>
            <a:chExt cx="6379845" cy="3103245"/>
          </a:xfrm>
        </p:grpSpPr>
        <p:sp>
          <p:nvSpPr>
            <p:cNvPr id="4" name="object 4"/>
            <p:cNvSpPr/>
            <p:nvPr/>
          </p:nvSpPr>
          <p:spPr>
            <a:xfrm>
              <a:off x="1267904" y="1801241"/>
              <a:ext cx="6379845" cy="1579245"/>
            </a:xfrm>
            <a:custGeom>
              <a:avLst/>
              <a:gdLst/>
              <a:ahLst/>
              <a:cxnLst/>
              <a:rect l="l" t="t" r="r" b="b"/>
              <a:pathLst>
                <a:path w="6379845" h="1579245">
                  <a:moveTo>
                    <a:pt x="6352095" y="0"/>
                  </a:moveTo>
                  <a:lnTo>
                    <a:pt x="27495" y="0"/>
                  </a:lnTo>
                  <a:lnTo>
                    <a:pt x="16769" y="2162"/>
                  </a:lnTo>
                  <a:lnTo>
                    <a:pt x="8032" y="8064"/>
                  </a:lnTo>
                  <a:lnTo>
                    <a:pt x="2153" y="16823"/>
                  </a:lnTo>
                  <a:lnTo>
                    <a:pt x="0" y="27559"/>
                  </a:lnTo>
                  <a:lnTo>
                    <a:pt x="0" y="1551559"/>
                  </a:lnTo>
                  <a:lnTo>
                    <a:pt x="2153" y="1562294"/>
                  </a:lnTo>
                  <a:lnTo>
                    <a:pt x="8032" y="1571053"/>
                  </a:lnTo>
                  <a:lnTo>
                    <a:pt x="16769" y="1576955"/>
                  </a:lnTo>
                  <a:lnTo>
                    <a:pt x="27495" y="1579118"/>
                  </a:lnTo>
                  <a:lnTo>
                    <a:pt x="6352095" y="1579118"/>
                  </a:lnTo>
                  <a:lnTo>
                    <a:pt x="6362830" y="1576955"/>
                  </a:lnTo>
                  <a:lnTo>
                    <a:pt x="6371590" y="1571053"/>
                  </a:lnTo>
                  <a:lnTo>
                    <a:pt x="6377491" y="1562294"/>
                  </a:lnTo>
                  <a:lnTo>
                    <a:pt x="6379654" y="1551559"/>
                  </a:lnTo>
                  <a:lnTo>
                    <a:pt x="6379654" y="1546098"/>
                  </a:lnTo>
                  <a:lnTo>
                    <a:pt x="32956" y="1546098"/>
                  </a:lnTo>
                  <a:lnTo>
                    <a:pt x="32956" y="33020"/>
                  </a:lnTo>
                  <a:lnTo>
                    <a:pt x="6379654" y="33020"/>
                  </a:lnTo>
                  <a:lnTo>
                    <a:pt x="6379654" y="27559"/>
                  </a:lnTo>
                  <a:lnTo>
                    <a:pt x="6377491" y="16823"/>
                  </a:lnTo>
                  <a:lnTo>
                    <a:pt x="6371590" y="8064"/>
                  </a:lnTo>
                  <a:lnTo>
                    <a:pt x="6362830" y="2162"/>
                  </a:lnTo>
                  <a:lnTo>
                    <a:pt x="6352095" y="0"/>
                  </a:lnTo>
                  <a:close/>
                </a:path>
                <a:path w="6379845" h="1579245">
                  <a:moveTo>
                    <a:pt x="6379654" y="33020"/>
                  </a:moveTo>
                  <a:lnTo>
                    <a:pt x="6346634" y="33020"/>
                  </a:lnTo>
                  <a:lnTo>
                    <a:pt x="6346634" y="1546098"/>
                  </a:lnTo>
                  <a:lnTo>
                    <a:pt x="6379654" y="1546098"/>
                  </a:lnTo>
                  <a:lnTo>
                    <a:pt x="6379654" y="33020"/>
                  </a:lnTo>
                  <a:close/>
                </a:path>
                <a:path w="6379845" h="1579245">
                  <a:moveTo>
                    <a:pt x="6335585" y="44069"/>
                  </a:moveTo>
                  <a:lnTo>
                    <a:pt x="44005" y="44069"/>
                  </a:lnTo>
                  <a:lnTo>
                    <a:pt x="44005" y="1535049"/>
                  </a:lnTo>
                  <a:lnTo>
                    <a:pt x="6335585" y="1535049"/>
                  </a:lnTo>
                  <a:lnTo>
                    <a:pt x="6335585" y="1524000"/>
                  </a:lnTo>
                  <a:lnTo>
                    <a:pt x="55054" y="1524000"/>
                  </a:lnTo>
                  <a:lnTo>
                    <a:pt x="55054" y="55118"/>
                  </a:lnTo>
                  <a:lnTo>
                    <a:pt x="6335585" y="55118"/>
                  </a:lnTo>
                  <a:lnTo>
                    <a:pt x="6335585" y="44069"/>
                  </a:lnTo>
                  <a:close/>
                </a:path>
                <a:path w="6379845" h="1579245">
                  <a:moveTo>
                    <a:pt x="6335585" y="55118"/>
                  </a:moveTo>
                  <a:lnTo>
                    <a:pt x="6324536" y="55118"/>
                  </a:lnTo>
                  <a:lnTo>
                    <a:pt x="6324536" y="1524000"/>
                  </a:lnTo>
                  <a:lnTo>
                    <a:pt x="6335585" y="1524000"/>
                  </a:lnTo>
                  <a:lnTo>
                    <a:pt x="6335585" y="55118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399" y="3352800"/>
              <a:ext cx="6324600" cy="1524000"/>
            </a:xfrm>
            <a:custGeom>
              <a:avLst/>
              <a:gdLst/>
              <a:ahLst/>
              <a:cxnLst/>
              <a:rect l="l" t="t" r="r" b="b"/>
              <a:pathLst>
                <a:path w="6324600" h="1524000">
                  <a:moveTo>
                    <a:pt x="6324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6324600" y="152400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7904" y="3325241"/>
              <a:ext cx="6379845" cy="1579245"/>
            </a:xfrm>
            <a:custGeom>
              <a:avLst/>
              <a:gdLst/>
              <a:ahLst/>
              <a:cxnLst/>
              <a:rect l="l" t="t" r="r" b="b"/>
              <a:pathLst>
                <a:path w="6379845" h="1579245">
                  <a:moveTo>
                    <a:pt x="6352095" y="0"/>
                  </a:moveTo>
                  <a:lnTo>
                    <a:pt x="27495" y="0"/>
                  </a:lnTo>
                  <a:lnTo>
                    <a:pt x="16769" y="2162"/>
                  </a:lnTo>
                  <a:lnTo>
                    <a:pt x="8032" y="8064"/>
                  </a:lnTo>
                  <a:lnTo>
                    <a:pt x="2153" y="16823"/>
                  </a:lnTo>
                  <a:lnTo>
                    <a:pt x="0" y="27559"/>
                  </a:lnTo>
                  <a:lnTo>
                    <a:pt x="0" y="1551559"/>
                  </a:lnTo>
                  <a:lnTo>
                    <a:pt x="2153" y="1562294"/>
                  </a:lnTo>
                  <a:lnTo>
                    <a:pt x="8032" y="1571053"/>
                  </a:lnTo>
                  <a:lnTo>
                    <a:pt x="16769" y="1576955"/>
                  </a:lnTo>
                  <a:lnTo>
                    <a:pt x="27495" y="1579118"/>
                  </a:lnTo>
                  <a:lnTo>
                    <a:pt x="6352095" y="1579118"/>
                  </a:lnTo>
                  <a:lnTo>
                    <a:pt x="6362830" y="1576955"/>
                  </a:lnTo>
                  <a:lnTo>
                    <a:pt x="6371590" y="1571053"/>
                  </a:lnTo>
                  <a:lnTo>
                    <a:pt x="6377491" y="1562294"/>
                  </a:lnTo>
                  <a:lnTo>
                    <a:pt x="6379654" y="1551559"/>
                  </a:lnTo>
                  <a:lnTo>
                    <a:pt x="6379654" y="1546098"/>
                  </a:lnTo>
                  <a:lnTo>
                    <a:pt x="32956" y="1546098"/>
                  </a:lnTo>
                  <a:lnTo>
                    <a:pt x="32956" y="33020"/>
                  </a:lnTo>
                  <a:lnTo>
                    <a:pt x="6379654" y="33020"/>
                  </a:lnTo>
                  <a:lnTo>
                    <a:pt x="6379654" y="27559"/>
                  </a:lnTo>
                  <a:lnTo>
                    <a:pt x="6377491" y="16823"/>
                  </a:lnTo>
                  <a:lnTo>
                    <a:pt x="6371590" y="8064"/>
                  </a:lnTo>
                  <a:lnTo>
                    <a:pt x="6362830" y="2162"/>
                  </a:lnTo>
                  <a:lnTo>
                    <a:pt x="6352095" y="0"/>
                  </a:lnTo>
                  <a:close/>
                </a:path>
                <a:path w="6379845" h="1579245">
                  <a:moveTo>
                    <a:pt x="6379654" y="33020"/>
                  </a:moveTo>
                  <a:lnTo>
                    <a:pt x="6346634" y="33020"/>
                  </a:lnTo>
                  <a:lnTo>
                    <a:pt x="6346634" y="1546098"/>
                  </a:lnTo>
                  <a:lnTo>
                    <a:pt x="6379654" y="1546098"/>
                  </a:lnTo>
                  <a:lnTo>
                    <a:pt x="6379654" y="33020"/>
                  </a:lnTo>
                  <a:close/>
                </a:path>
                <a:path w="6379845" h="1579245">
                  <a:moveTo>
                    <a:pt x="6335585" y="44069"/>
                  </a:moveTo>
                  <a:lnTo>
                    <a:pt x="44005" y="44069"/>
                  </a:lnTo>
                  <a:lnTo>
                    <a:pt x="44005" y="1535049"/>
                  </a:lnTo>
                  <a:lnTo>
                    <a:pt x="6335585" y="1535049"/>
                  </a:lnTo>
                  <a:lnTo>
                    <a:pt x="6335585" y="1524000"/>
                  </a:lnTo>
                  <a:lnTo>
                    <a:pt x="55054" y="1524000"/>
                  </a:lnTo>
                  <a:lnTo>
                    <a:pt x="55054" y="55118"/>
                  </a:lnTo>
                  <a:lnTo>
                    <a:pt x="6335585" y="55118"/>
                  </a:lnTo>
                  <a:lnTo>
                    <a:pt x="6335585" y="44069"/>
                  </a:lnTo>
                  <a:close/>
                </a:path>
                <a:path w="6379845" h="1579245">
                  <a:moveTo>
                    <a:pt x="6335585" y="55118"/>
                  </a:moveTo>
                  <a:lnTo>
                    <a:pt x="6324536" y="55118"/>
                  </a:lnTo>
                  <a:lnTo>
                    <a:pt x="6324536" y="1524000"/>
                  </a:lnTo>
                  <a:lnTo>
                    <a:pt x="6335585" y="1524000"/>
                  </a:lnTo>
                  <a:lnTo>
                    <a:pt x="6335585" y="55118"/>
                  </a:lnTo>
                  <a:close/>
                </a:path>
              </a:pathLst>
            </a:custGeom>
            <a:solidFill>
              <a:srgbClr val="7C3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6050" y="2965450"/>
          <a:ext cx="3810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56050" y="4489450"/>
          <a:ext cx="381000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899405" y="2009013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Cambria"/>
                <a:cs typeface="Cambria"/>
              </a:rPr>
              <a:t>Player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X</a:t>
            </a:r>
            <a:r>
              <a:rPr b="1" spc="35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(Human)</a:t>
            </a:r>
            <a:endParaRPr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486" y="3609798"/>
            <a:ext cx="2185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Cambria"/>
                <a:cs typeface="Cambria"/>
              </a:rPr>
              <a:t>Player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(Computer)</a:t>
            </a:r>
            <a:endParaRPr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7204" y="4039361"/>
            <a:ext cx="103505" cy="457200"/>
          </a:xfrm>
          <a:custGeom>
            <a:avLst/>
            <a:gdLst/>
            <a:ahLst/>
            <a:cxnLst/>
            <a:rect l="l" t="t" r="r" b="b"/>
            <a:pathLst>
              <a:path w="103504" h="457200">
                <a:moveTo>
                  <a:pt x="7112" y="361061"/>
                </a:moveTo>
                <a:lnTo>
                  <a:pt x="1016" y="364617"/>
                </a:lnTo>
                <a:lnTo>
                  <a:pt x="0" y="368426"/>
                </a:lnTo>
                <a:lnTo>
                  <a:pt x="51435" y="457200"/>
                </a:lnTo>
                <a:lnTo>
                  <a:pt x="58825" y="444626"/>
                </a:lnTo>
                <a:lnTo>
                  <a:pt x="45085" y="444626"/>
                </a:lnTo>
                <a:lnTo>
                  <a:pt x="45165" y="421192"/>
                </a:lnTo>
                <a:lnTo>
                  <a:pt x="12700" y="365125"/>
                </a:lnTo>
                <a:lnTo>
                  <a:pt x="11049" y="362076"/>
                </a:lnTo>
                <a:lnTo>
                  <a:pt x="7112" y="361061"/>
                </a:lnTo>
                <a:close/>
              </a:path>
              <a:path w="103504" h="457200">
                <a:moveTo>
                  <a:pt x="45165" y="421192"/>
                </a:moveTo>
                <a:lnTo>
                  <a:pt x="45085" y="444626"/>
                </a:lnTo>
                <a:lnTo>
                  <a:pt x="57785" y="444626"/>
                </a:lnTo>
                <a:lnTo>
                  <a:pt x="57795" y="441451"/>
                </a:lnTo>
                <a:lnTo>
                  <a:pt x="45974" y="441451"/>
                </a:lnTo>
                <a:lnTo>
                  <a:pt x="51474" y="432089"/>
                </a:lnTo>
                <a:lnTo>
                  <a:pt x="45165" y="421192"/>
                </a:lnTo>
                <a:close/>
              </a:path>
              <a:path w="103504" h="457200">
                <a:moveTo>
                  <a:pt x="96393" y="361314"/>
                </a:moveTo>
                <a:lnTo>
                  <a:pt x="92456" y="362331"/>
                </a:lnTo>
                <a:lnTo>
                  <a:pt x="57875" y="421192"/>
                </a:lnTo>
                <a:lnTo>
                  <a:pt x="57785" y="444626"/>
                </a:lnTo>
                <a:lnTo>
                  <a:pt x="58825" y="444626"/>
                </a:lnTo>
                <a:lnTo>
                  <a:pt x="103377" y="368807"/>
                </a:lnTo>
                <a:lnTo>
                  <a:pt x="102362" y="364870"/>
                </a:lnTo>
                <a:lnTo>
                  <a:pt x="99441" y="363093"/>
                </a:lnTo>
                <a:lnTo>
                  <a:pt x="96393" y="361314"/>
                </a:lnTo>
                <a:close/>
              </a:path>
              <a:path w="103504" h="457200">
                <a:moveTo>
                  <a:pt x="51474" y="432089"/>
                </a:moveTo>
                <a:lnTo>
                  <a:pt x="45974" y="441451"/>
                </a:lnTo>
                <a:lnTo>
                  <a:pt x="56896" y="441451"/>
                </a:lnTo>
                <a:lnTo>
                  <a:pt x="51474" y="432089"/>
                </a:lnTo>
                <a:close/>
              </a:path>
              <a:path w="103504" h="457200">
                <a:moveTo>
                  <a:pt x="57865" y="421210"/>
                </a:moveTo>
                <a:lnTo>
                  <a:pt x="51474" y="432089"/>
                </a:lnTo>
                <a:lnTo>
                  <a:pt x="56896" y="441451"/>
                </a:lnTo>
                <a:lnTo>
                  <a:pt x="57795" y="441451"/>
                </a:lnTo>
                <a:lnTo>
                  <a:pt x="57865" y="421210"/>
                </a:lnTo>
                <a:close/>
              </a:path>
              <a:path w="103504" h="457200">
                <a:moveTo>
                  <a:pt x="59309" y="0"/>
                </a:moveTo>
                <a:lnTo>
                  <a:pt x="46609" y="0"/>
                </a:lnTo>
                <a:lnTo>
                  <a:pt x="45175" y="421210"/>
                </a:lnTo>
                <a:lnTo>
                  <a:pt x="51474" y="432089"/>
                </a:lnTo>
                <a:lnTo>
                  <a:pt x="57865" y="421192"/>
                </a:lnTo>
                <a:lnTo>
                  <a:pt x="59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6414" y="5210936"/>
            <a:ext cx="399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ambria"/>
                <a:cs typeface="Cambria"/>
              </a:rPr>
              <a:t>Status</a:t>
            </a:r>
            <a:r>
              <a:rPr b="1" spc="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both</a:t>
            </a:r>
            <a:r>
              <a:rPr b="1" spc="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lists</a:t>
            </a:r>
            <a:r>
              <a:rPr b="1" spc="-15" dirty="0">
                <a:latin typeface="Cambria"/>
                <a:cs typeface="Cambria"/>
              </a:rPr>
              <a:t> after</a:t>
            </a:r>
            <a:r>
              <a:rPr b="1" spc="1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Seventh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30" dirty="0">
                <a:latin typeface="Cambria"/>
                <a:cs typeface="Cambria"/>
              </a:rPr>
              <a:t>Move</a:t>
            </a:r>
            <a:endParaRPr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64</a:t>
            </a:fld>
            <a:endParaRPr spc="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218898"/>
            <a:ext cx="63347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5" dirty="0"/>
              <a:t> </a:t>
            </a:r>
            <a:r>
              <a:rPr spc="-10" dirty="0"/>
              <a:t>Playing</a:t>
            </a:r>
            <a:r>
              <a:rPr spc="-7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spc="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60244" y="780058"/>
            <a:ext cx="8304530" cy="533415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775"/>
              </a:spcBef>
            </a:pPr>
            <a:r>
              <a:rPr b="1" spc="-5" dirty="0">
                <a:latin typeface="Cambria"/>
                <a:cs typeface="Cambria"/>
              </a:rPr>
              <a:t>Assume that</a:t>
            </a:r>
            <a:r>
              <a:rPr b="1" spc="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human(H)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is</a:t>
            </a:r>
            <a:r>
              <a:rPr b="1" spc="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the first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player(X),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computer(C)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is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second </a:t>
            </a:r>
            <a:r>
              <a:rPr b="1" spc="-15" dirty="0">
                <a:latin typeface="Cambria"/>
                <a:cs typeface="Cambria"/>
              </a:rPr>
              <a:t>player(O)</a:t>
            </a:r>
            <a:endParaRPr>
              <a:latin typeface="Cambria"/>
              <a:cs typeface="Cambria"/>
            </a:endParaRPr>
          </a:p>
          <a:p>
            <a:pPr marL="143510" indent="-131445" algn="just">
              <a:spcBef>
                <a:spcPts val="670"/>
              </a:spcBef>
              <a:buFont typeface="Arial MT"/>
              <a:buChar char="•"/>
              <a:tabLst>
                <a:tab pos="144145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Suppose</a:t>
            </a:r>
            <a:r>
              <a:rPr dirty="0">
                <a:latin typeface="Cambria"/>
                <a:cs typeface="Cambria"/>
              </a:rPr>
              <a:t> H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0" dirty="0">
                <a:latin typeface="Cambria"/>
                <a:cs typeface="Cambria"/>
              </a:rPr>
              <a:t> the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eighth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endParaRPr>
              <a:latin typeface="Cambria"/>
              <a:cs typeface="Cambria"/>
            </a:endParaRPr>
          </a:p>
          <a:p>
            <a:pPr marL="143510" indent="-131445" algn="just">
              <a:spcBef>
                <a:spcPts val="1080"/>
              </a:spcBef>
              <a:buFont typeface="Arial MT"/>
              <a:buChar char="•"/>
              <a:tabLst>
                <a:tab pos="144145" algn="l"/>
              </a:tabLst>
            </a:pPr>
            <a:r>
              <a:rPr b="1" spc="-10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 :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fifth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(fixed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move,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refer</a:t>
            </a:r>
            <a:r>
              <a:rPr spc="-10" dirty="0">
                <a:solidFill>
                  <a:srgbClr val="FF8118"/>
                </a:solidFill>
                <a:latin typeface="Cambria"/>
                <a:cs typeface="Cambria"/>
              </a:rPr>
              <a:t> </a:t>
            </a:r>
            <a:r>
              <a:rPr u="sng" spc="-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ambria"/>
                <a:cs typeface="Cambria"/>
              </a:rPr>
              <a:t>table</a:t>
            </a:r>
            <a:r>
              <a:rPr u="sng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Cambria"/>
                <a:cs typeface="Cambria"/>
              </a:rPr>
              <a:t> 2b</a:t>
            </a:r>
            <a:r>
              <a:rPr dirty="0">
                <a:latin typeface="Cambria"/>
                <a:cs typeface="Cambria"/>
              </a:rPr>
              <a:t>)</a:t>
            </a:r>
            <a:endParaRPr>
              <a:latin typeface="Cambria"/>
              <a:cs typeface="Cambria"/>
            </a:endParaRPr>
          </a:p>
          <a:p>
            <a:pPr marL="143510" indent="-131445" algn="just">
              <a:spcBef>
                <a:spcPts val="1080"/>
              </a:spcBef>
              <a:buFont typeface="Arial MT"/>
              <a:buChar char="•"/>
              <a:tabLst>
                <a:tab pos="144145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3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first</a:t>
            </a:r>
            <a:r>
              <a:rPr spc="-5" dirty="0">
                <a:latin typeface="Cambria"/>
                <a:cs typeface="Cambria"/>
              </a:rPr>
              <a:t> block</a:t>
            </a:r>
            <a:endParaRPr>
              <a:latin typeface="Cambria"/>
              <a:cs typeface="Cambria"/>
            </a:endParaRPr>
          </a:p>
          <a:p>
            <a:pPr marL="143510" indent="-131445" algn="just">
              <a:spcBef>
                <a:spcPts val="1085"/>
              </a:spcBef>
              <a:buFont typeface="Arial MT"/>
              <a:buChar char="•"/>
              <a:tabLst>
                <a:tab pos="144145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4</a:t>
            </a:r>
            <a:r>
              <a:rPr b="1" spc="-1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 </a:t>
            </a:r>
            <a:r>
              <a:rPr spc="-10" dirty="0">
                <a:latin typeface="Cambria"/>
                <a:cs typeface="Cambria"/>
              </a:rPr>
              <a:t>checks</a:t>
            </a:r>
            <a:r>
              <a:rPr dirty="0">
                <a:latin typeface="Cambria"/>
                <a:cs typeface="Cambria"/>
              </a:rPr>
              <a:t> if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endParaRPr>
              <a:latin typeface="Cambria"/>
              <a:cs typeface="Cambria"/>
            </a:endParaRPr>
          </a:p>
          <a:p>
            <a:pPr marL="701040" lvl="1" indent="-231775">
              <a:spcBef>
                <a:spcPts val="1080"/>
              </a:spcBef>
              <a:buFont typeface="Wingdings"/>
              <a:buChar char=""/>
              <a:tabLst>
                <a:tab pos="701675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sum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blocks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played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endParaRPr>
              <a:latin typeface="Cambria"/>
              <a:cs typeface="Cambria"/>
            </a:endParaRPr>
          </a:p>
          <a:p>
            <a:pPr marL="1082675" lvl="2" indent="-156210">
              <a:spcBef>
                <a:spcPts val="1080"/>
              </a:spcBef>
              <a:buFont typeface="Wingdings"/>
              <a:buChar char=""/>
              <a:tabLst>
                <a:tab pos="1083310" algn="l"/>
              </a:tabLst>
            </a:pPr>
            <a:r>
              <a:rPr dirty="0">
                <a:latin typeface="Cambria"/>
                <a:cs typeface="Cambria"/>
              </a:rPr>
              <a:t>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8+1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9</a:t>
            </a:r>
            <a:endParaRPr>
              <a:latin typeface="Cambria"/>
              <a:cs typeface="Cambria"/>
            </a:endParaRPr>
          </a:p>
          <a:p>
            <a:pPr marL="1082675" lvl="2" indent="-156210" algn="just">
              <a:spcBef>
                <a:spcPts val="1085"/>
              </a:spcBef>
              <a:buFont typeface="Wingdings"/>
              <a:buChar char=""/>
              <a:tabLst>
                <a:tab pos="1083310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dirty="0">
                <a:latin typeface="Cambria"/>
                <a:cs typeface="Cambria"/>
              </a:rPr>
              <a:t> 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=15-9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=6</a:t>
            </a:r>
            <a:endParaRPr>
              <a:latin typeface="Cambria"/>
              <a:cs typeface="Cambria"/>
            </a:endParaRPr>
          </a:p>
          <a:p>
            <a:pPr marL="756285" marR="5080" lvl="1" indent="-280670" algn="just">
              <a:lnSpc>
                <a:spcPct val="150000"/>
              </a:lnSpc>
              <a:buFont typeface="Wingdings"/>
              <a:buChar char=""/>
              <a:tabLst>
                <a:tab pos="756920" algn="l"/>
              </a:tabLst>
            </a:pPr>
            <a:r>
              <a:rPr spc="-10" dirty="0">
                <a:latin typeface="Cambria"/>
                <a:cs typeface="Cambria"/>
              </a:rPr>
              <a:t>The </a:t>
            </a:r>
            <a:r>
              <a:rPr spc="-5" dirty="0">
                <a:latin typeface="Cambria"/>
                <a:cs typeface="Cambria"/>
              </a:rPr>
              <a:t>sixth block </a:t>
            </a:r>
            <a:r>
              <a:rPr dirty="0">
                <a:latin typeface="Cambria"/>
                <a:cs typeface="Cambria"/>
              </a:rPr>
              <a:t>is a </a:t>
            </a:r>
            <a:r>
              <a:rPr spc="-5" dirty="0">
                <a:latin typeface="Cambria"/>
                <a:cs typeface="Cambria"/>
              </a:rPr>
              <a:t>winning block </a:t>
            </a:r>
            <a:r>
              <a:rPr spc="-10" dirty="0">
                <a:latin typeface="Cambria"/>
                <a:cs typeface="Cambria"/>
              </a:rPr>
              <a:t>for </a:t>
            </a:r>
            <a:r>
              <a:rPr dirty="0">
                <a:latin typeface="Cambria"/>
                <a:cs typeface="Cambria"/>
              </a:rPr>
              <a:t>H and </a:t>
            </a:r>
            <a:r>
              <a:rPr spc="-10" dirty="0">
                <a:latin typeface="Cambria"/>
                <a:cs typeface="Cambria"/>
              </a:rPr>
              <a:t>not there </a:t>
            </a:r>
            <a:r>
              <a:rPr dirty="0">
                <a:latin typeface="Cambria"/>
                <a:cs typeface="Cambria"/>
              </a:rPr>
              <a:t>on </a:t>
            </a:r>
            <a:r>
              <a:rPr spc="-5" dirty="0">
                <a:latin typeface="Cambria"/>
                <a:cs typeface="Cambria"/>
              </a:rPr>
              <a:t>either </a:t>
            </a:r>
            <a:r>
              <a:rPr spc="5" dirty="0">
                <a:latin typeface="Cambria"/>
                <a:cs typeface="Cambria"/>
              </a:rPr>
              <a:t>list. </a:t>
            </a:r>
            <a:r>
              <a:rPr spc="-5" dirty="0">
                <a:latin typeface="Cambria"/>
                <a:cs typeface="Cambria"/>
              </a:rPr>
              <a:t>So </a:t>
            </a:r>
            <a:r>
              <a:rPr dirty="0">
                <a:latin typeface="Cambria"/>
                <a:cs typeface="Cambria"/>
              </a:rPr>
              <a:t>C 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blocks </a:t>
            </a:r>
            <a:r>
              <a:rPr spc="10" dirty="0">
                <a:latin typeface="Cambria"/>
                <a:cs typeface="Cambria"/>
              </a:rPr>
              <a:t>it </a:t>
            </a:r>
            <a:r>
              <a:rPr dirty="0">
                <a:latin typeface="Cambria"/>
                <a:cs typeface="Cambria"/>
              </a:rPr>
              <a:t>and </a:t>
            </a:r>
            <a:r>
              <a:rPr spc="-15" dirty="0">
                <a:latin typeface="Cambria"/>
                <a:cs typeface="Cambria"/>
              </a:rPr>
              <a:t>plays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5" dirty="0">
                <a:latin typeface="Cambria"/>
                <a:cs typeface="Cambria"/>
              </a:rPr>
              <a:t>sixth block.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dirty="0">
                <a:latin typeface="Cambria"/>
                <a:cs typeface="Cambria"/>
              </a:rPr>
              <a:t>sixth </a:t>
            </a:r>
            <a:r>
              <a:rPr spc="-5" dirty="0">
                <a:latin typeface="Cambria"/>
                <a:cs typeface="Cambria"/>
              </a:rPr>
              <a:t>block </a:t>
            </a:r>
            <a:r>
              <a:rPr spc="10" dirty="0">
                <a:latin typeface="Cambria"/>
                <a:cs typeface="Cambria"/>
              </a:rPr>
              <a:t>is </a:t>
            </a:r>
            <a:r>
              <a:rPr spc="-10" dirty="0">
                <a:latin typeface="Cambria"/>
                <a:cs typeface="Cambria"/>
              </a:rPr>
              <a:t>recorded </a:t>
            </a:r>
            <a:r>
              <a:rPr dirty="0">
                <a:latin typeface="Cambria"/>
                <a:cs typeface="Cambria"/>
              </a:rPr>
              <a:t>in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5" dirty="0">
                <a:latin typeface="Cambria"/>
                <a:cs typeface="Cambria"/>
              </a:rPr>
              <a:t>list </a:t>
            </a:r>
            <a:r>
              <a:rPr dirty="0">
                <a:latin typeface="Cambria"/>
                <a:cs typeface="Cambria"/>
              </a:rPr>
              <a:t>of 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computer</a:t>
            </a:r>
            <a:endParaRPr>
              <a:latin typeface="Cambria"/>
              <a:cs typeface="Cambria"/>
            </a:endParaRPr>
          </a:p>
          <a:p>
            <a:pPr marL="143510" indent="-131445" algn="just">
              <a:spcBef>
                <a:spcPts val="1080"/>
              </a:spcBef>
              <a:buFont typeface="Arial MT"/>
              <a:buChar char="•"/>
              <a:tabLst>
                <a:tab pos="144145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5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dirty="0">
                <a:latin typeface="Cambria"/>
                <a:cs typeface="Cambria"/>
              </a:rPr>
              <a:t> 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fourth</a:t>
            </a:r>
            <a:r>
              <a:rPr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endParaRPr>
              <a:latin typeface="Cambria"/>
              <a:cs typeface="Cambria"/>
            </a:endParaRPr>
          </a:p>
          <a:p>
            <a:pPr marR="1123315" algn="r">
              <a:spcBef>
                <a:spcPts val="1085"/>
              </a:spcBef>
            </a:pPr>
            <a:r>
              <a:rPr spc="-10" dirty="0">
                <a:latin typeface="Cambria"/>
                <a:cs typeface="Cambria"/>
              </a:rPr>
              <a:t>[contd.]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218898"/>
            <a:ext cx="63347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5" dirty="0"/>
              <a:t> </a:t>
            </a:r>
            <a:r>
              <a:rPr spc="-10" dirty="0"/>
              <a:t>Playing</a:t>
            </a:r>
            <a:r>
              <a:rPr spc="-7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spc="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60245" y="813516"/>
            <a:ext cx="8305165" cy="543738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93345" indent="-81280">
              <a:spcBef>
                <a:spcPts val="118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b="1" spc="-10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6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checks</a:t>
            </a:r>
            <a:r>
              <a:rPr dirty="0">
                <a:latin typeface="Cambria"/>
                <a:cs typeface="Cambria"/>
              </a:rPr>
              <a:t> if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follows:</a:t>
            </a:r>
            <a:endParaRPr>
              <a:latin typeface="Cambria"/>
              <a:cs typeface="Cambria"/>
            </a:endParaRPr>
          </a:p>
          <a:p>
            <a:pPr marL="701040" lvl="1" indent="-231775">
              <a:spcBef>
                <a:spcPts val="1080"/>
              </a:spcBef>
              <a:buFont typeface="Wingdings"/>
              <a:buChar char=""/>
              <a:tabLst>
                <a:tab pos="701675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sum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blocks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played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endParaRPr>
              <a:latin typeface="Cambria"/>
              <a:cs typeface="Cambria"/>
            </a:endParaRPr>
          </a:p>
          <a:p>
            <a:pPr marL="1082675" lvl="2" indent="-156210">
              <a:spcBef>
                <a:spcPts val="1085"/>
              </a:spcBef>
              <a:buFont typeface="Wingdings"/>
              <a:buChar char=""/>
              <a:tabLst>
                <a:tab pos="1083310" algn="l"/>
              </a:tabLst>
            </a:pPr>
            <a:r>
              <a:rPr dirty="0">
                <a:latin typeface="Cambria"/>
                <a:cs typeface="Cambria"/>
              </a:rPr>
              <a:t>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5+6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10" dirty="0">
                <a:latin typeface="Cambria"/>
                <a:cs typeface="Cambria"/>
              </a:rPr>
              <a:t>11</a:t>
            </a:r>
            <a:endParaRPr>
              <a:latin typeface="Cambria"/>
              <a:cs typeface="Cambria"/>
            </a:endParaRPr>
          </a:p>
          <a:p>
            <a:pPr marL="1082675" lvl="2" indent="-156210">
              <a:spcBef>
                <a:spcPts val="1080"/>
              </a:spcBef>
              <a:buFont typeface="Wingdings"/>
              <a:buChar char=""/>
              <a:tabLst>
                <a:tab pos="1083310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=15-11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4;</a:t>
            </a:r>
            <a:r>
              <a:rPr spc="-5" dirty="0">
                <a:latin typeface="Cambria"/>
                <a:cs typeface="Cambria"/>
              </a:rPr>
              <a:t> Discard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this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already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exists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list</a:t>
            </a:r>
            <a:endParaRPr>
              <a:latin typeface="Cambria"/>
              <a:cs typeface="Cambria"/>
            </a:endParaRPr>
          </a:p>
          <a:p>
            <a:pPr marL="756285" lvl="1" indent="-281305">
              <a:spcBef>
                <a:spcPts val="108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>
                <a:latin typeface="Cambria"/>
                <a:cs typeface="Cambria"/>
              </a:rPr>
              <a:t>Now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checks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whether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</a:t>
            </a:r>
            <a:endParaRPr>
              <a:latin typeface="Cambria"/>
              <a:cs typeface="Cambria"/>
            </a:endParaRPr>
          </a:p>
          <a:p>
            <a:pPr marL="1213485" indent="-280670">
              <a:spcBef>
                <a:spcPts val="1085"/>
              </a:spcBef>
              <a:buFont typeface="Wingdings"/>
              <a:buChar char=""/>
              <a:tabLst>
                <a:tab pos="1214120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sum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pair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square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from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list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have</a:t>
            </a:r>
            <a:r>
              <a:rPr spc="114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not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been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used</a:t>
            </a:r>
            <a:endParaRPr>
              <a:latin typeface="Cambria"/>
              <a:cs typeface="Cambria"/>
            </a:endParaRPr>
          </a:p>
          <a:p>
            <a:pPr marL="1213485">
              <a:spcBef>
                <a:spcPts val="1080"/>
              </a:spcBef>
            </a:pPr>
            <a:r>
              <a:rPr dirty="0">
                <a:latin typeface="Cambria"/>
                <a:cs typeface="Cambria"/>
              </a:rPr>
              <a:t>earlier</a:t>
            </a:r>
            <a:endParaRPr>
              <a:latin typeface="Cambria"/>
              <a:cs typeface="Cambria"/>
            </a:endParaRPr>
          </a:p>
          <a:p>
            <a:pPr marL="1671320" lvl="1" indent="-281305">
              <a:spcBef>
                <a:spcPts val="1080"/>
              </a:spcBef>
              <a:buFont typeface="Wingdings"/>
              <a:buChar char=""/>
              <a:tabLst>
                <a:tab pos="1671320" algn="l"/>
                <a:tab pos="1671955" algn="l"/>
              </a:tabLst>
            </a:pPr>
            <a:r>
              <a:rPr dirty="0">
                <a:latin typeface="Cambria"/>
                <a:cs typeface="Cambria"/>
              </a:rPr>
              <a:t>S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8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+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4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10" dirty="0">
                <a:latin typeface="Cambria"/>
                <a:cs typeface="Cambria"/>
              </a:rPr>
              <a:t>12</a:t>
            </a:r>
            <a:endParaRPr>
              <a:latin typeface="Cambria"/>
              <a:cs typeface="Cambria"/>
            </a:endParaRPr>
          </a:p>
          <a:p>
            <a:pPr marL="1671320" lvl="1" indent="-281305">
              <a:spcBef>
                <a:spcPts val="1085"/>
              </a:spcBef>
              <a:buFont typeface="Wingdings"/>
              <a:buChar char=""/>
              <a:tabLst>
                <a:tab pos="1671320" algn="l"/>
                <a:tab pos="1671955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15-12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</a:t>
            </a:r>
            <a:endParaRPr>
              <a:latin typeface="Cambria"/>
              <a:cs typeface="Cambria"/>
            </a:endParaRPr>
          </a:p>
          <a:p>
            <a:pPr marL="1213485" marR="7620" indent="-280670">
              <a:lnSpc>
                <a:spcPts val="3240"/>
              </a:lnSpc>
              <a:spcBef>
                <a:spcPts val="285"/>
              </a:spcBef>
              <a:buFont typeface="Wingdings"/>
              <a:buChar char=""/>
              <a:tabLst>
                <a:tab pos="1214120" algn="l"/>
              </a:tabLst>
            </a:pPr>
            <a:r>
              <a:rPr spc="-5" dirty="0">
                <a:latin typeface="Cambria"/>
                <a:cs typeface="Cambria"/>
              </a:rPr>
              <a:t>Block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free,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so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plays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in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this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block.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third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recorded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 </a:t>
            </a:r>
            <a:r>
              <a:rPr spc="-3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list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computer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.</a:t>
            </a:r>
            <a:endParaRPr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 marR="1124585" algn="r">
              <a:spcBef>
                <a:spcPts val="1575"/>
              </a:spcBef>
            </a:pPr>
            <a:r>
              <a:rPr spc="-10" dirty="0">
                <a:latin typeface="Cambria"/>
                <a:cs typeface="Cambria"/>
              </a:rPr>
              <a:t>[contd.]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218898"/>
            <a:ext cx="63347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5" dirty="0"/>
              <a:t> </a:t>
            </a:r>
            <a:r>
              <a:rPr spc="-10" dirty="0"/>
              <a:t>Playing</a:t>
            </a:r>
            <a:r>
              <a:rPr spc="-7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spc="5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60245" y="1118977"/>
            <a:ext cx="7841615" cy="335412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93345" indent="-81280">
              <a:spcBef>
                <a:spcPts val="117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8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7</a:t>
            </a:r>
            <a:r>
              <a:rPr b="1" spc="7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If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second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ninth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block,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computer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wins.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Let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us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assume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1085"/>
              </a:spcBef>
            </a:pPr>
            <a:r>
              <a:rPr spc="-5" dirty="0">
                <a:latin typeface="Cambria"/>
                <a:cs typeface="Cambria"/>
              </a:rPr>
              <a:t>that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second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endParaRPr>
              <a:latin typeface="Cambria"/>
              <a:cs typeface="Cambria"/>
            </a:endParaRPr>
          </a:p>
          <a:p>
            <a:pPr marL="143510" indent="-131445">
              <a:spcBef>
                <a:spcPts val="1080"/>
              </a:spcBef>
              <a:buSzPct val="94444"/>
              <a:buFont typeface="Arial MT"/>
              <a:buChar char="•"/>
              <a:tabLst>
                <a:tab pos="144145" algn="l"/>
              </a:tabLst>
            </a:pPr>
            <a:r>
              <a:rPr b="1" spc="-15" dirty="0">
                <a:latin typeface="Cambria"/>
                <a:cs typeface="Cambria"/>
              </a:rPr>
              <a:t>Turn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8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 </a:t>
            </a:r>
            <a:r>
              <a:rPr spc="-10" dirty="0">
                <a:latin typeface="Cambria"/>
                <a:cs typeface="Cambria"/>
              </a:rPr>
              <a:t>checks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follows:</a:t>
            </a:r>
            <a:endParaRPr>
              <a:latin typeface="Cambria"/>
              <a:cs typeface="Cambria"/>
            </a:endParaRPr>
          </a:p>
          <a:p>
            <a:pPr marL="701040" lvl="1" indent="-231775">
              <a:spcBef>
                <a:spcPts val="1080"/>
              </a:spcBef>
              <a:buFont typeface="Wingdings"/>
              <a:buChar char=""/>
              <a:tabLst>
                <a:tab pos="701675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sum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blocks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played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by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which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has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been</a:t>
            </a:r>
            <a:r>
              <a:rPr spc="-5" dirty="0">
                <a:latin typeface="Cambria"/>
                <a:cs typeface="Cambria"/>
              </a:rPr>
              <a:t> used </a:t>
            </a:r>
            <a:r>
              <a:rPr dirty="0">
                <a:latin typeface="Cambria"/>
                <a:cs typeface="Cambria"/>
              </a:rPr>
              <a:t>earlier</a:t>
            </a:r>
            <a:endParaRPr>
              <a:latin typeface="Cambria"/>
              <a:cs typeface="Cambria"/>
            </a:endParaRPr>
          </a:p>
          <a:p>
            <a:pPr marL="1082675" lvl="2" indent="-156210">
              <a:spcBef>
                <a:spcPts val="1085"/>
              </a:spcBef>
              <a:buFont typeface="Wingdings"/>
              <a:buChar char=""/>
              <a:tabLst>
                <a:tab pos="1083310" algn="l"/>
              </a:tabLst>
            </a:pPr>
            <a:r>
              <a:rPr dirty="0">
                <a:latin typeface="Cambria"/>
                <a:cs typeface="Cambria"/>
              </a:rPr>
              <a:t>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 </a:t>
            </a:r>
            <a:r>
              <a:rPr spc="5" dirty="0">
                <a:latin typeface="Cambria"/>
                <a:cs typeface="Cambria"/>
              </a:rPr>
              <a:t>5+3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8</a:t>
            </a:r>
            <a:endParaRPr>
              <a:latin typeface="Cambria"/>
              <a:cs typeface="Cambria"/>
            </a:endParaRPr>
          </a:p>
          <a:p>
            <a:pPr marL="1082675" lvl="2" indent="-156210">
              <a:spcBef>
                <a:spcPts val="1080"/>
              </a:spcBef>
              <a:buFont typeface="Wingdings"/>
              <a:buChar char=""/>
              <a:tabLst>
                <a:tab pos="1083310" algn="l"/>
              </a:tabLst>
            </a:pPr>
            <a:r>
              <a:rPr spc="-10" dirty="0">
                <a:latin typeface="Cambria"/>
                <a:cs typeface="Cambria"/>
              </a:rPr>
              <a:t>Compute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=15-8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7</a:t>
            </a:r>
            <a:endParaRPr>
              <a:latin typeface="Cambria"/>
              <a:cs typeface="Cambria"/>
            </a:endParaRPr>
          </a:p>
          <a:p>
            <a:pPr marL="749935" lvl="1" indent="-280670">
              <a:spcBef>
                <a:spcPts val="1080"/>
              </a:spcBef>
              <a:buFont typeface="Wingdings"/>
              <a:buChar char=""/>
              <a:tabLst>
                <a:tab pos="750570" algn="l"/>
              </a:tabLst>
            </a:pPr>
            <a:r>
              <a:rPr spc="-5" dirty="0">
                <a:latin typeface="Cambria"/>
                <a:cs typeface="Cambria"/>
              </a:rPr>
              <a:t>Block</a:t>
            </a:r>
            <a:r>
              <a:rPr dirty="0">
                <a:latin typeface="Cambria"/>
                <a:cs typeface="Cambria"/>
              </a:rPr>
              <a:t> 7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free,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so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seventh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wins</a:t>
            </a:r>
            <a:r>
              <a:rPr spc="1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game</a:t>
            </a:r>
            <a:endParaRPr>
              <a:latin typeface="Cambria"/>
              <a:cs typeface="Cambria"/>
            </a:endParaRPr>
          </a:p>
          <a:p>
            <a:pPr marL="143510" indent="-131445">
              <a:spcBef>
                <a:spcPts val="1085"/>
              </a:spcBef>
              <a:buSzPct val="94444"/>
              <a:buFont typeface="Arial MT"/>
              <a:buChar char="•"/>
              <a:tabLst>
                <a:tab pos="144145" algn="l"/>
              </a:tabLst>
            </a:pPr>
            <a:r>
              <a:rPr spc="-5" dirty="0">
                <a:latin typeface="Cambria"/>
                <a:cs typeface="Cambria"/>
              </a:rPr>
              <a:t>If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plays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10" dirty="0">
                <a:latin typeface="Cambria"/>
                <a:cs typeface="Cambria"/>
              </a:rPr>
              <a:t> seventh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block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at its </a:t>
            </a:r>
            <a:r>
              <a:rPr b="1" spc="-15" dirty="0">
                <a:latin typeface="Cambria"/>
                <a:cs typeface="Cambria"/>
              </a:rPr>
              <a:t>Turn </a:t>
            </a:r>
            <a:r>
              <a:rPr b="1" spc="-10" dirty="0">
                <a:latin typeface="Cambria"/>
                <a:cs typeface="Cambria"/>
              </a:rPr>
              <a:t>7</a:t>
            </a:r>
            <a:r>
              <a:rPr spc="-10" dirty="0">
                <a:latin typeface="Cambria"/>
                <a:cs typeface="Cambria"/>
              </a:rPr>
              <a:t>,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then </a:t>
            </a:r>
            <a:r>
              <a:rPr spc="-10" dirty="0">
                <a:latin typeface="Cambria"/>
                <a:cs typeface="Cambria"/>
              </a:rPr>
              <a:t>there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draw.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764539"/>
            <a:ext cx="63347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Tic-Tac-Toe</a:t>
            </a:r>
            <a:r>
              <a:rPr spc="-75" dirty="0"/>
              <a:t> </a:t>
            </a:r>
            <a:r>
              <a:rPr spc="5" dirty="0"/>
              <a:t>Game</a:t>
            </a:r>
            <a:r>
              <a:rPr spc="-50" dirty="0"/>
              <a:t> </a:t>
            </a:r>
            <a:r>
              <a:rPr spc="-10" dirty="0"/>
              <a:t>Playing</a:t>
            </a:r>
            <a:r>
              <a:rPr spc="-6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spc="-5" dirty="0"/>
              <a:t>Approach</a:t>
            </a:r>
            <a:r>
              <a:rPr spc="-40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42541" y="1392078"/>
            <a:ext cx="7764145" cy="368490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000" b="1" spc="-20" dirty="0">
                <a:latin typeface="Cambria"/>
                <a:cs typeface="Cambria"/>
              </a:rPr>
              <a:t>Advantages:</a:t>
            </a:r>
            <a:endParaRPr sz="2000">
              <a:latin typeface="Cambria"/>
              <a:cs typeface="Cambria"/>
            </a:endParaRPr>
          </a:p>
          <a:p>
            <a:pPr marL="701040" indent="-238125">
              <a:spcBef>
                <a:spcPts val="120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000" dirty="0">
                <a:latin typeface="Cambria"/>
                <a:cs typeface="Cambria"/>
              </a:rPr>
              <a:t>Can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extended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3-D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Tic </a:t>
            </a:r>
            <a:r>
              <a:rPr sz="2000" spc="-75" dirty="0">
                <a:latin typeface="Cambria"/>
                <a:cs typeface="Cambria"/>
              </a:rPr>
              <a:t>–Tac-Toe</a:t>
            </a:r>
            <a:endParaRPr sz="2000">
              <a:latin typeface="Cambria"/>
              <a:cs typeface="Cambria"/>
            </a:endParaRPr>
          </a:p>
          <a:p>
            <a:pPr marL="701040" indent="-238125">
              <a:spcBef>
                <a:spcPts val="120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extended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games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complicated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Tic-Tac-Toe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>
              <a:latin typeface="Cambria"/>
              <a:cs typeface="Cambria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1750">
              <a:latin typeface="Cambria"/>
              <a:cs typeface="Cambria"/>
            </a:endParaRPr>
          </a:p>
          <a:p>
            <a:pPr marL="12700"/>
            <a:r>
              <a:rPr sz="2000" b="1" spc="-20" dirty="0">
                <a:latin typeface="Cambria"/>
                <a:cs typeface="Cambria"/>
              </a:rPr>
              <a:t>Disadvantages:</a:t>
            </a:r>
            <a:endParaRPr sz="2000">
              <a:latin typeface="Cambria"/>
              <a:cs typeface="Cambria"/>
            </a:endParaRPr>
          </a:p>
          <a:p>
            <a:pPr marL="701040" marR="5080" indent="-238125" algn="just">
              <a:lnSpc>
                <a:spcPct val="150100"/>
              </a:lnSpc>
              <a:buFont typeface="Arial MT"/>
              <a:buChar char="•"/>
              <a:tabLst>
                <a:tab pos="701675" algn="l"/>
              </a:tabLst>
            </a:pPr>
            <a:r>
              <a:rPr sz="2000" spc="-5" dirty="0">
                <a:latin typeface="Cambria"/>
                <a:cs typeface="Cambria"/>
              </a:rPr>
              <a:t>Will </a:t>
            </a:r>
            <a:r>
              <a:rPr sz="2000" spc="-20" dirty="0">
                <a:latin typeface="Cambria"/>
                <a:cs typeface="Cambria"/>
              </a:rPr>
              <a:t>require </a:t>
            </a:r>
            <a:r>
              <a:rPr sz="2000" spc="-5" dirty="0">
                <a:latin typeface="Cambria"/>
                <a:cs typeface="Cambria"/>
              </a:rPr>
              <a:t>much </a:t>
            </a:r>
            <a:r>
              <a:rPr sz="2000" spc="-10" dirty="0">
                <a:latin typeface="Cambria"/>
                <a:cs typeface="Cambria"/>
              </a:rPr>
              <a:t>more </a:t>
            </a:r>
            <a:r>
              <a:rPr sz="2000" spc="-5" dirty="0">
                <a:latin typeface="Cambria"/>
                <a:cs typeface="Cambria"/>
              </a:rPr>
              <a:t>time than other </a:t>
            </a:r>
            <a:r>
              <a:rPr sz="2000" spc="-10" dirty="0">
                <a:latin typeface="Cambria"/>
                <a:cs typeface="Cambria"/>
              </a:rPr>
              <a:t>two </a:t>
            </a:r>
            <a:r>
              <a:rPr sz="2000" spc="-5" dirty="0">
                <a:latin typeface="Cambria"/>
                <a:cs typeface="Cambria"/>
              </a:rPr>
              <a:t>approaches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it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must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search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tree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representing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possible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move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sequences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before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each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move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1" y="1524001"/>
            <a:ext cx="3838575" cy="3476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2461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3D</a:t>
            </a:r>
            <a:r>
              <a:rPr spc="-85" dirty="0"/>
              <a:t> </a:t>
            </a:r>
            <a:r>
              <a:rPr spc="-40" dirty="0"/>
              <a:t>Tic-Tac-Toe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69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26714" y="5451449"/>
            <a:ext cx="1210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mbria"/>
                <a:cs typeface="Cambria"/>
              </a:rPr>
              <a:t>Magic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Cube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9265" y="1267129"/>
            <a:ext cx="4056379" cy="459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5880" indent="-17716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" dirty="0">
                <a:latin typeface="Cambria"/>
                <a:cs typeface="Cambria"/>
              </a:rPr>
              <a:t>Magic </a:t>
            </a:r>
            <a:r>
              <a:rPr sz="2000" spc="-15" dirty="0">
                <a:latin typeface="Cambria"/>
                <a:cs typeface="Cambria"/>
              </a:rPr>
              <a:t>Cube </a:t>
            </a:r>
            <a:r>
              <a:rPr sz="2000" spc="-10" dirty="0">
                <a:latin typeface="Cambria"/>
                <a:cs typeface="Cambria"/>
              </a:rPr>
              <a:t>of order </a:t>
            </a:r>
            <a:r>
              <a:rPr sz="2000" b="1" i="1" spc="-5" dirty="0">
                <a:latin typeface="Cambria"/>
                <a:cs typeface="Cambria"/>
              </a:rPr>
              <a:t>n </a:t>
            </a:r>
            <a:r>
              <a:rPr sz="2000" spc="-5" dirty="0">
                <a:latin typeface="Cambria"/>
                <a:cs typeface="Cambria"/>
              </a:rPr>
              <a:t>has a </a:t>
            </a:r>
            <a:r>
              <a:rPr sz="2000" spc="-10" dirty="0">
                <a:latin typeface="Cambria"/>
                <a:cs typeface="Cambria"/>
              </a:rPr>
              <a:t>magic </a:t>
            </a:r>
            <a:r>
              <a:rPr sz="2000" spc="-5" dirty="0">
                <a:latin typeface="Cambria"/>
                <a:cs typeface="Cambria"/>
              </a:rPr>
              <a:t> constant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equal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n[(n</a:t>
            </a:r>
            <a:r>
              <a:rPr sz="2025" b="1" spc="-15" baseline="24691" dirty="0">
                <a:latin typeface="Cambria"/>
                <a:cs typeface="Cambria"/>
              </a:rPr>
              <a:t>3</a:t>
            </a:r>
            <a:r>
              <a:rPr sz="2000" b="1" spc="-10" dirty="0">
                <a:latin typeface="Cambria"/>
                <a:cs typeface="Cambria"/>
              </a:rPr>
              <a:t>+1)/2]</a:t>
            </a:r>
            <a:endParaRPr sz="2000">
              <a:latin typeface="Cambria"/>
              <a:cs typeface="Cambria"/>
            </a:endParaRPr>
          </a:p>
          <a:p>
            <a:pPr marL="240029" indent="-177165">
              <a:spcBef>
                <a:spcPts val="1205"/>
              </a:spcBef>
              <a:buFont typeface="Arial MT"/>
              <a:buChar char="•"/>
              <a:tabLst>
                <a:tab pos="240665" algn="l"/>
                <a:tab pos="1035685" algn="l"/>
                <a:tab pos="1810385" algn="l"/>
                <a:tab pos="2724785" algn="l"/>
                <a:tab pos="3350260" algn="l"/>
              </a:tabLst>
            </a:pPr>
            <a:r>
              <a:rPr sz="2000" spc="-10" dirty="0">
                <a:latin typeface="Cambria"/>
                <a:cs typeface="Cambria"/>
              </a:rPr>
              <a:t>Here	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b="1" spc="-5" dirty="0">
                <a:latin typeface="Cambria"/>
                <a:cs typeface="Cambria"/>
              </a:rPr>
              <a:t>=3,	</a:t>
            </a:r>
            <a:r>
              <a:rPr sz="2000" spc="-5" dirty="0">
                <a:latin typeface="Cambria"/>
                <a:cs typeface="Cambria"/>
              </a:rPr>
              <a:t>hence	</a:t>
            </a:r>
            <a:r>
              <a:rPr sz="2000" dirty="0">
                <a:latin typeface="Cambria"/>
                <a:cs typeface="Cambria"/>
              </a:rPr>
              <a:t>the	</a:t>
            </a:r>
            <a:r>
              <a:rPr sz="2000" spc="-10" dirty="0">
                <a:latin typeface="Cambria"/>
                <a:cs typeface="Cambria"/>
              </a:rPr>
              <a:t>magic</a:t>
            </a:r>
            <a:endParaRPr sz="2000">
              <a:latin typeface="Cambria"/>
              <a:cs typeface="Cambria"/>
            </a:endParaRPr>
          </a:p>
          <a:p>
            <a:pPr marL="240029" algn="just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constant</a:t>
            </a:r>
            <a:r>
              <a:rPr sz="2000" spc="-10" dirty="0">
                <a:latin typeface="Cambria"/>
                <a:cs typeface="Cambria"/>
              </a:rPr>
              <a:t> is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42</a:t>
            </a:r>
            <a:endParaRPr sz="2000">
              <a:latin typeface="Cambria"/>
              <a:cs typeface="Cambria"/>
            </a:endParaRPr>
          </a:p>
          <a:p>
            <a:pPr marL="240029" marR="54610" indent="-177165" algn="just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mbria"/>
                <a:cs typeface="Cambria"/>
              </a:rPr>
              <a:t>Sum of numbers on each </a:t>
            </a:r>
            <a:r>
              <a:rPr sz="2000" spc="-50" dirty="0">
                <a:latin typeface="Cambria"/>
                <a:cs typeface="Cambria"/>
              </a:rPr>
              <a:t>row, </a:t>
            </a:r>
            <a:r>
              <a:rPr sz="2000" spc="-10" dirty="0">
                <a:latin typeface="Cambria"/>
                <a:cs typeface="Cambria"/>
              </a:rPr>
              <a:t>each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column </a:t>
            </a:r>
            <a:r>
              <a:rPr sz="2000" spc="-10" dirty="0">
                <a:latin typeface="Cambria"/>
                <a:cs typeface="Cambria"/>
              </a:rPr>
              <a:t>on </a:t>
            </a:r>
            <a:r>
              <a:rPr sz="2000" spc="-5" dirty="0">
                <a:latin typeface="Cambria"/>
                <a:cs typeface="Cambria"/>
              </a:rPr>
              <a:t>six </a:t>
            </a:r>
            <a:r>
              <a:rPr sz="2000" spc="-10" dirty="0">
                <a:latin typeface="Cambria"/>
                <a:cs typeface="Cambria"/>
              </a:rPr>
              <a:t>outer surfaces </a:t>
            </a:r>
            <a:r>
              <a:rPr sz="2000" spc="-5" dirty="0">
                <a:latin typeface="Cambria"/>
                <a:cs typeface="Cambria"/>
              </a:rPr>
              <a:t>of a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cube,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each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row,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each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column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240029" marR="52069" algn="just">
              <a:lnSpc>
                <a:spcPts val="3600"/>
              </a:lnSpc>
            </a:pPr>
            <a:r>
              <a:rPr sz="2000" spc="-20" dirty="0">
                <a:latin typeface="Cambria"/>
                <a:cs typeface="Cambria"/>
              </a:rPr>
              <a:t>two </a:t>
            </a:r>
            <a:r>
              <a:rPr sz="2000" spc="-5" dirty="0">
                <a:latin typeface="Cambria"/>
                <a:cs typeface="Cambria"/>
              </a:rPr>
              <a:t>diagonals </a:t>
            </a:r>
            <a:r>
              <a:rPr sz="2000" spc="-10" dirty="0">
                <a:latin typeface="Cambria"/>
                <a:cs typeface="Cambria"/>
              </a:rPr>
              <a:t>of middle </a:t>
            </a:r>
            <a:r>
              <a:rPr sz="2000" dirty="0">
                <a:latin typeface="Cambria"/>
                <a:cs typeface="Cambria"/>
              </a:rPr>
              <a:t>grid </a:t>
            </a:r>
            <a:r>
              <a:rPr sz="2000" spc="-1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four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space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diagonals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equal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42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334694"/>
            <a:ext cx="760539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7620" indent="-29273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1958,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John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McCarthy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FADCD"/>
                </a:solidFill>
                <a:latin typeface="Cambria"/>
                <a:cs typeface="Cambria"/>
              </a:rPr>
              <a:t>LIS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1FADCD"/>
                </a:solidFill>
                <a:latin typeface="Cambria"/>
                <a:cs typeface="Cambria"/>
              </a:rPr>
              <a:t>P</a:t>
            </a:r>
            <a:r>
              <a:rPr sz="2000" spc="-5" dirty="0">
                <a:latin typeface="Cambria"/>
                <a:cs typeface="Cambria"/>
              </a:rPr>
              <a:t>rocessing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Language </a:t>
            </a:r>
            <a:r>
              <a:rPr sz="2000" spc="-5" dirty="0">
                <a:latin typeface="Cambria"/>
                <a:cs typeface="Cambria"/>
              </a:rPr>
              <a:t> (</a:t>
            </a:r>
            <a:r>
              <a:rPr sz="2000" b="1" spc="-5" dirty="0">
                <a:solidFill>
                  <a:srgbClr val="1FADCD"/>
                </a:solidFill>
                <a:latin typeface="Cambria"/>
                <a:cs typeface="Cambria"/>
              </a:rPr>
              <a:t>LISP</a:t>
            </a:r>
            <a:r>
              <a:rPr sz="2000" spc="-5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304800" indent="-292735" algn="just">
              <a:spcBef>
                <a:spcPts val="1205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LISP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adopted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choice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most</a:t>
            </a:r>
            <a:r>
              <a:rPr sz="2000" spc="-5" dirty="0">
                <a:latin typeface="Cambria"/>
                <a:cs typeface="Cambria"/>
              </a:rPr>
              <a:t> AI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developers</a:t>
            </a:r>
            <a:endParaRPr sz="2000">
              <a:latin typeface="Cambria"/>
              <a:cs typeface="Cambria"/>
            </a:endParaRPr>
          </a:p>
          <a:p>
            <a:pPr marL="304800" marR="8890" indent="-292735" algn="just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Marvin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Minsky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MIT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demonstrated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computer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could </a:t>
            </a:r>
            <a:r>
              <a:rPr sz="2000" spc="-20" dirty="0">
                <a:latin typeface="Cambria"/>
                <a:cs typeface="Cambria"/>
              </a:rPr>
              <a:t>solve </a:t>
            </a:r>
            <a:r>
              <a:rPr sz="2000" spc="-5" dirty="0">
                <a:latin typeface="Cambria"/>
                <a:cs typeface="Cambria"/>
              </a:rPr>
              <a:t>spatial </a:t>
            </a:r>
            <a:r>
              <a:rPr sz="2000" spc="-1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logic </a:t>
            </a:r>
            <a:r>
              <a:rPr sz="2000" spc="-15" dirty="0">
                <a:latin typeface="Cambria"/>
                <a:cs typeface="Cambria"/>
              </a:rPr>
              <a:t>problems when </a:t>
            </a:r>
            <a:r>
              <a:rPr sz="2000" spc="-5" dirty="0">
                <a:latin typeface="Cambria"/>
                <a:cs typeface="Cambria"/>
              </a:rPr>
              <a:t>confined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specific </a:t>
            </a:r>
            <a:r>
              <a:rPr sz="2000" spc="-5" dirty="0">
                <a:latin typeface="Cambria"/>
                <a:cs typeface="Cambria"/>
              </a:rPr>
              <a:t> domain</a:t>
            </a:r>
            <a:endParaRPr sz="2000">
              <a:latin typeface="Cambria"/>
              <a:cs typeface="Cambria"/>
            </a:endParaRPr>
          </a:p>
          <a:p>
            <a:pPr marL="304800" marR="5080" indent="-292735" algn="just">
              <a:lnSpc>
                <a:spcPts val="3600"/>
              </a:lnSpc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1960,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program </a:t>
            </a:r>
            <a:r>
              <a:rPr sz="2000" spc="-10" dirty="0">
                <a:latin typeface="Cambria"/>
                <a:cs typeface="Cambria"/>
              </a:rPr>
              <a:t>named </a:t>
            </a:r>
            <a:r>
              <a:rPr sz="2000" b="1" spc="-15" dirty="0">
                <a:solidFill>
                  <a:srgbClr val="1FADCD"/>
                </a:solidFill>
                <a:latin typeface="Cambria"/>
                <a:cs typeface="Cambria"/>
              </a:rPr>
              <a:t>STUDENT </a:t>
            </a:r>
            <a:r>
              <a:rPr sz="2000" spc="-25" dirty="0">
                <a:latin typeface="Cambria"/>
                <a:cs typeface="Cambria"/>
              </a:rPr>
              <a:t>was </a:t>
            </a:r>
            <a:r>
              <a:rPr sz="2000" spc="-10" dirty="0">
                <a:latin typeface="Cambria"/>
                <a:cs typeface="Cambria"/>
              </a:rPr>
              <a:t>developed which </a:t>
            </a:r>
            <a:r>
              <a:rPr sz="2000" spc="-5" dirty="0">
                <a:latin typeface="Cambria"/>
                <a:cs typeface="Cambria"/>
              </a:rPr>
              <a:t>could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solve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algebra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story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0694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History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dirty="0"/>
              <a:t>AI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368" y="1600200"/>
            <a:ext cx="3688207" cy="3505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3657600" cy="3641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7444" y="1018159"/>
            <a:ext cx="396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ambria"/>
                <a:cs typeface="Cambria"/>
              </a:rPr>
              <a:t>3D</a:t>
            </a:r>
            <a:r>
              <a:rPr b="1" dirty="0">
                <a:latin typeface="Cambria"/>
                <a:cs typeface="Cambria"/>
              </a:rPr>
              <a:t> </a:t>
            </a:r>
            <a:r>
              <a:rPr b="1" spc="-35" dirty="0">
                <a:latin typeface="Cambria"/>
                <a:cs typeface="Cambria"/>
              </a:rPr>
              <a:t>Tic-Tac-Toe</a:t>
            </a:r>
            <a:r>
              <a:rPr b="1" dirty="0">
                <a:latin typeface="Cambria"/>
                <a:cs typeface="Cambria"/>
              </a:rPr>
              <a:t> Sample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Board</a:t>
            </a:r>
            <a:r>
              <a:rPr b="1" spc="-20" dirty="0">
                <a:latin typeface="Cambria"/>
                <a:cs typeface="Cambria"/>
              </a:rPr>
              <a:t> Layouts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70</a:t>
            </a:fld>
            <a:endParaRPr spc="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BE7F60-4246-BCA7-65A5-48A7EFBF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475992-7B6A-4B16-AA00-73DCA6D88DC0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76AA203-D9CD-8FC7-3820-05597A98C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Latest Perception of AI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04573F9-E823-F7FD-72CE-92E5A9B96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466" y="2703641"/>
            <a:ext cx="7000533" cy="2369880"/>
          </a:xfrm>
        </p:spPr>
        <p:txBody>
          <a:bodyPr/>
          <a:lstStyle/>
          <a:p>
            <a:pPr eaLnBrk="1" hangingPunct="1"/>
            <a:r>
              <a:rPr lang="en-US" altLang="en-US" dirty="0"/>
              <a:t>Three typical components of AI Systems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THE WORLD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Perception				     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			Reasoning</a:t>
            </a:r>
          </a:p>
        </p:txBody>
      </p:sp>
      <p:sp>
        <p:nvSpPr>
          <p:cNvPr id="57349" name="Oval 6">
            <a:extLst>
              <a:ext uri="{FF2B5EF4-FFF2-40B4-BE49-F238E27FC236}">
                <a16:creationId xmlns:a16="http://schemas.microsoft.com/office/drawing/2014/main" id="{1C0D51B5-2814-965F-D6C5-0E7EDAE8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733800"/>
            <a:ext cx="1981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7350" name="Oval 7">
            <a:extLst>
              <a:ext uri="{FF2B5EF4-FFF2-40B4-BE49-F238E27FC236}">
                <a16:creationId xmlns:a16="http://schemas.microsoft.com/office/drawing/2014/main" id="{3CE1AE8A-090F-04C4-A169-9D150BDF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1905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7351" name="Oval 8">
            <a:extLst>
              <a:ext uri="{FF2B5EF4-FFF2-40B4-BE49-F238E27FC236}">
                <a16:creationId xmlns:a16="http://schemas.microsoft.com/office/drawing/2014/main" id="{38024F15-7F20-87B0-669C-02612D7D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27432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57352" name="Line 9">
            <a:extLst>
              <a:ext uri="{FF2B5EF4-FFF2-40B4-BE49-F238E27FC236}">
                <a16:creationId xmlns:a16="http://schemas.microsoft.com/office/drawing/2014/main" id="{F8E2873B-191F-B3C7-8C55-595EE1AA4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200400"/>
            <a:ext cx="1752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Line 11">
            <a:extLst>
              <a:ext uri="{FF2B5EF4-FFF2-40B4-BE49-F238E27FC236}">
                <a16:creationId xmlns:a16="http://schemas.microsoft.com/office/drawing/2014/main" id="{8C4E4951-482E-838F-DACD-7A903922F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3124200"/>
            <a:ext cx="1828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4" name="Line 12">
            <a:extLst>
              <a:ext uri="{FF2B5EF4-FFF2-40B4-BE49-F238E27FC236}">
                <a16:creationId xmlns:a16="http://schemas.microsoft.com/office/drawing/2014/main" id="{F70CF48B-18D3-B3A8-AE42-BC2B14614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1524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Line 13">
            <a:extLst>
              <a:ext uri="{FF2B5EF4-FFF2-40B4-BE49-F238E27FC236}">
                <a16:creationId xmlns:a16="http://schemas.microsoft.com/office/drawing/2014/main" id="{D6D7D51E-5848-3C57-BD22-C1D30FF3EA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4196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6" name="Line 14">
            <a:extLst>
              <a:ext uri="{FF2B5EF4-FFF2-40B4-BE49-F238E27FC236}">
                <a16:creationId xmlns:a16="http://schemas.microsoft.com/office/drawing/2014/main" id="{02B84FFE-7937-75FA-17E9-FADF64AB2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191000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07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3362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60" dirty="0"/>
              <a:t> </a:t>
            </a:r>
            <a:r>
              <a:rPr spc="-20" dirty="0"/>
              <a:t>Trends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060244" y="1134541"/>
            <a:ext cx="8378190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6985" indent="-17716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20" dirty="0">
                <a:latin typeface="Cambria"/>
                <a:cs typeface="Cambria"/>
              </a:rPr>
              <a:t>Hard </a:t>
            </a:r>
            <a:r>
              <a:rPr sz="2000" b="1" spc="-5" dirty="0">
                <a:latin typeface="Cambria"/>
                <a:cs typeface="Cambria"/>
              </a:rPr>
              <a:t>Computing </a:t>
            </a:r>
            <a:r>
              <a:rPr sz="2000" spc="-5" dirty="0">
                <a:latin typeface="Cambria"/>
                <a:cs typeface="Cambria"/>
              </a:rPr>
              <a:t>algorithms, </a:t>
            </a:r>
            <a:r>
              <a:rPr sz="2000" dirty="0">
                <a:latin typeface="Cambria"/>
                <a:cs typeface="Cambria"/>
              </a:rPr>
              <a:t>also </a:t>
            </a:r>
            <a:r>
              <a:rPr sz="2000" spc="-15" dirty="0">
                <a:latin typeface="Cambria"/>
                <a:cs typeface="Cambria"/>
              </a:rPr>
              <a:t>termed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conventional </a:t>
            </a:r>
            <a:r>
              <a:rPr sz="2000" spc="-5" dirty="0">
                <a:latin typeface="Cambria"/>
                <a:cs typeface="Cambria"/>
              </a:rPr>
              <a:t>algorithms,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mathematical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methodologies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strictly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make</a:t>
            </a:r>
            <a:r>
              <a:rPr sz="2000" spc="-5" dirty="0">
                <a:latin typeface="Cambria"/>
                <a:cs typeface="Cambria"/>
              </a:rPr>
              <a:t> it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inefficient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to 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solve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world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taking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more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computation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189230" indent="-177165" algn="just">
              <a:spcBef>
                <a:spcPts val="12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819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conventional</a:t>
            </a:r>
            <a:r>
              <a:rPr sz="2000" spc="8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algorithms</a:t>
            </a:r>
            <a:r>
              <a:rPr sz="2000" spc="8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require</a:t>
            </a:r>
            <a:r>
              <a:rPr sz="2000" spc="8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exact</a:t>
            </a:r>
            <a:r>
              <a:rPr sz="2000" spc="8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</a:t>
            </a:r>
            <a:r>
              <a:rPr sz="2000" spc="8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data,</a:t>
            </a:r>
            <a:r>
              <a:rPr sz="2000" spc="8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spc="8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84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precise</a:t>
            </a:r>
            <a:endParaRPr sz="2000">
              <a:latin typeface="Cambria"/>
              <a:cs typeface="Cambria"/>
            </a:endParaRPr>
          </a:p>
          <a:p>
            <a:pPr marL="189230"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methodology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generate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precise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output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crisp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system.</a:t>
            </a:r>
            <a:endParaRPr sz="2000">
              <a:latin typeface="Cambria"/>
              <a:cs typeface="Cambria"/>
            </a:endParaRPr>
          </a:p>
          <a:p>
            <a:pPr marL="189230" indent="-177165" algn="just">
              <a:spcBef>
                <a:spcPts val="12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fails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when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exact.</a:t>
            </a:r>
            <a:endParaRPr sz="2000">
              <a:latin typeface="Cambria"/>
              <a:cs typeface="Cambria"/>
            </a:endParaRPr>
          </a:p>
          <a:p>
            <a:pPr marL="189230" marR="5080" indent="-177165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10" dirty="0">
                <a:latin typeface="Cambria"/>
                <a:cs typeface="Cambria"/>
              </a:rPr>
              <a:t>Examples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-10" dirty="0">
                <a:latin typeface="Cambria"/>
                <a:cs typeface="Cambria"/>
              </a:rPr>
              <a:t>conventional</a:t>
            </a:r>
            <a:r>
              <a:rPr sz="2000" spc="-5" dirty="0">
                <a:latin typeface="Cambria"/>
                <a:cs typeface="Cambria"/>
              </a:rPr>
              <a:t> algorithms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merge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sort,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quick </a:t>
            </a:r>
            <a:r>
              <a:rPr sz="2000" dirty="0">
                <a:latin typeface="Cambria"/>
                <a:cs typeface="Cambria"/>
              </a:rPr>
              <a:t>sort, </a:t>
            </a:r>
            <a:r>
              <a:rPr sz="2000" spc="-5" dirty="0">
                <a:latin typeface="Cambria"/>
                <a:cs typeface="Cambria"/>
              </a:rPr>
              <a:t>binary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search,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greedy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algorithm,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dynamic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programming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etc.</a:t>
            </a:r>
            <a:r>
              <a:rPr sz="2000" spc="-10" dirty="0">
                <a:latin typeface="Cambria"/>
                <a:cs typeface="Cambria"/>
              </a:rPr>
              <a:t> which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deterministic.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3362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60" dirty="0"/>
              <a:t> </a:t>
            </a:r>
            <a:r>
              <a:rPr spc="-20" dirty="0"/>
              <a:t>Trends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5" y="1114221"/>
            <a:ext cx="792289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dirty="0">
                <a:latin typeface="Cambria"/>
                <a:cs typeface="Cambria"/>
              </a:rPr>
              <a:t>Soft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Computing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consists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numerous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techniques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study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biological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processes</a:t>
            </a:r>
            <a:r>
              <a:rPr sz="2000" spc="-5" dirty="0">
                <a:latin typeface="Cambria"/>
                <a:cs typeface="Cambria"/>
              </a:rPr>
              <a:t> such </a:t>
            </a:r>
            <a:r>
              <a:rPr sz="2000" spc="10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reasoning, </a:t>
            </a:r>
            <a:r>
              <a:rPr sz="2000" spc="-5" dirty="0">
                <a:latin typeface="Cambria"/>
                <a:cs typeface="Cambria"/>
              </a:rPr>
              <a:t>genetic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evolution,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survival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of 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creatures </a:t>
            </a:r>
            <a:r>
              <a:rPr sz="2000" spc="-5" dirty="0">
                <a:latin typeface="Cambria"/>
                <a:cs typeface="Cambria"/>
              </a:rPr>
              <a:t>and human </a:t>
            </a:r>
            <a:r>
              <a:rPr sz="2000" spc="-10" dirty="0">
                <a:latin typeface="Cambria"/>
                <a:cs typeface="Cambria"/>
              </a:rPr>
              <a:t>nervous </a:t>
            </a:r>
            <a:r>
              <a:rPr sz="2000" spc="-15" dirty="0">
                <a:latin typeface="Cambria"/>
                <a:cs typeface="Cambria"/>
              </a:rPr>
              <a:t>system. </a:t>
            </a:r>
            <a:r>
              <a:rPr sz="2000" spc="-10" dirty="0">
                <a:latin typeface="Cambria"/>
                <a:cs typeface="Cambria"/>
              </a:rPr>
              <a:t>SC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5" dirty="0">
                <a:latin typeface="Cambria"/>
                <a:cs typeface="Cambria"/>
              </a:rPr>
              <a:t>umbrella </a:t>
            </a:r>
            <a:r>
              <a:rPr sz="2000" spc="-20" dirty="0">
                <a:latin typeface="Cambria"/>
                <a:cs typeface="Cambria"/>
              </a:rPr>
              <a:t>term </a:t>
            </a:r>
            <a:r>
              <a:rPr sz="2000" spc="-1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thoroughly </a:t>
            </a:r>
            <a:r>
              <a:rPr sz="2000" spc="-10" dirty="0">
                <a:latin typeface="Cambria"/>
                <a:cs typeface="Cambria"/>
              </a:rPr>
              <a:t>study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simulation </a:t>
            </a:r>
            <a:r>
              <a:rPr sz="2000" spc="-10" dirty="0">
                <a:latin typeface="Cambria"/>
                <a:cs typeface="Cambria"/>
              </a:rPr>
              <a:t>of reasoning, </a:t>
            </a:r>
            <a:r>
              <a:rPr sz="2000" spc="-5" dirty="0">
                <a:latin typeface="Cambria"/>
                <a:cs typeface="Cambria"/>
              </a:rPr>
              <a:t>human </a:t>
            </a:r>
            <a:r>
              <a:rPr sz="2000" spc="-15" dirty="0">
                <a:latin typeface="Cambria"/>
                <a:cs typeface="Cambria"/>
              </a:rPr>
              <a:t>nervous </a:t>
            </a:r>
            <a:r>
              <a:rPr sz="2000" spc="-10" dirty="0">
                <a:latin typeface="Cambria"/>
                <a:cs typeface="Cambria"/>
              </a:rPr>
              <a:t>system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evolution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different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fields:</a:t>
            </a:r>
            <a:endParaRPr sz="2000">
              <a:latin typeface="Cambria"/>
              <a:cs typeface="Cambria"/>
            </a:endParaRPr>
          </a:p>
          <a:p>
            <a:pPr marL="725805" lvl="1" indent="-256540" algn="just">
              <a:spcBef>
                <a:spcPts val="1200"/>
              </a:spcBef>
              <a:buFont typeface="Wingdings"/>
              <a:buChar char=""/>
              <a:tabLst>
                <a:tab pos="726440" algn="l"/>
              </a:tabLst>
            </a:pPr>
            <a:r>
              <a:rPr sz="2000" spc="-15" dirty="0">
                <a:latin typeface="Cambria"/>
                <a:cs typeface="Cambria"/>
              </a:rPr>
              <a:t>Neural Networks</a:t>
            </a:r>
            <a:endParaRPr sz="2000">
              <a:latin typeface="Cambria"/>
              <a:cs typeface="Cambria"/>
            </a:endParaRPr>
          </a:p>
          <a:p>
            <a:pPr marL="725805" lvl="1" indent="-256540" algn="just">
              <a:spcBef>
                <a:spcPts val="1200"/>
              </a:spcBef>
              <a:buFont typeface="Wingdings"/>
              <a:buChar char=""/>
              <a:tabLst>
                <a:tab pos="726440" algn="l"/>
              </a:tabLst>
            </a:pPr>
            <a:r>
              <a:rPr sz="2000" spc="-10" dirty="0">
                <a:latin typeface="Cambria"/>
                <a:cs typeface="Cambria"/>
              </a:rPr>
              <a:t>Fuzzy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</a:t>
            </a:r>
            <a:endParaRPr sz="2000">
              <a:latin typeface="Cambria"/>
              <a:cs typeface="Cambria"/>
            </a:endParaRPr>
          </a:p>
          <a:p>
            <a:pPr marL="725805" lvl="1" indent="-256540">
              <a:spcBef>
                <a:spcPts val="1205"/>
              </a:spcBef>
              <a:buFont typeface="Wingdings"/>
              <a:buChar char=""/>
              <a:tabLst>
                <a:tab pos="726440" algn="l"/>
              </a:tabLst>
            </a:pPr>
            <a:r>
              <a:rPr sz="2000" spc="-15" dirty="0">
                <a:latin typeface="Cambria"/>
                <a:cs typeface="Cambria"/>
              </a:rPr>
              <a:t>Evolutionary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Algorithms</a:t>
            </a:r>
            <a:endParaRPr sz="2000">
              <a:latin typeface="Cambria"/>
              <a:cs typeface="Cambria"/>
            </a:endParaRPr>
          </a:p>
          <a:p>
            <a:pPr marL="725805" lvl="1" indent="-256540">
              <a:spcBef>
                <a:spcPts val="1200"/>
              </a:spcBef>
              <a:buFont typeface="Wingdings"/>
              <a:buChar char=""/>
              <a:tabLst>
                <a:tab pos="726440" algn="l"/>
              </a:tabLst>
            </a:pPr>
            <a:r>
              <a:rPr sz="2000" spc="-25" dirty="0">
                <a:latin typeface="Cambria"/>
                <a:cs typeface="Cambria"/>
              </a:rPr>
              <a:t>Swarm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etc.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03450" y="298450"/>
          <a:ext cx="8229600" cy="5298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b="1" spc="-10" dirty="0">
                          <a:latin typeface="Cambria"/>
                          <a:cs typeface="Cambria"/>
                        </a:rPr>
                        <a:t>Hard</a:t>
                      </a:r>
                      <a:r>
                        <a:rPr sz="18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computing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b="1" spc="-5" dirty="0">
                          <a:latin typeface="Cambria"/>
                          <a:cs typeface="Cambria"/>
                        </a:rPr>
                        <a:t>Soft</a:t>
                      </a:r>
                      <a:r>
                        <a:rPr sz="18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latin typeface="Cambria"/>
                          <a:cs typeface="Cambria"/>
                        </a:rPr>
                        <a:t>Computing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Conventional</a:t>
                      </a:r>
                      <a:r>
                        <a:rPr sz="18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computing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precisely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stated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analytical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model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tolerant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of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imprecision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5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Often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lot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computation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time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solve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some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real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world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problems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reasonably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less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time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919">
                <a:tc>
                  <a:txBody>
                    <a:bodyPr/>
                    <a:lstStyle/>
                    <a:p>
                      <a:pPr marL="91440" marR="13271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suitable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real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world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problems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which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ideal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model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 not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present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Suitable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real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world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problems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full</a:t>
                      </a:r>
                      <a:r>
                        <a:rPr sz="1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truth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work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with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partial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truth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precise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accurate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Imprecise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cost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solution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7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Low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cost</a:t>
                      </a:r>
                      <a:r>
                        <a:rPr sz="1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solution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37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23030" y="5820867"/>
            <a:ext cx="373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ambria"/>
                <a:cs typeface="Cambria"/>
              </a:rPr>
              <a:t>Hard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Computing </a:t>
            </a:r>
            <a:r>
              <a:rPr b="1" spc="-15" dirty="0">
                <a:latin typeface="Cambria"/>
                <a:cs typeface="Cambria"/>
              </a:rPr>
              <a:t>vs.</a:t>
            </a:r>
            <a:r>
              <a:rPr b="1" spc="-30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Soft</a:t>
            </a:r>
            <a:r>
              <a:rPr b="1" spc="5" dirty="0">
                <a:latin typeface="Cambria"/>
                <a:cs typeface="Cambria"/>
              </a:rPr>
              <a:t> </a:t>
            </a:r>
            <a:r>
              <a:rPr b="1" spc="-5" dirty="0">
                <a:latin typeface="Cambria"/>
                <a:cs typeface="Cambria"/>
              </a:rPr>
              <a:t>Computing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3362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60" dirty="0"/>
              <a:t> </a:t>
            </a:r>
            <a:r>
              <a:rPr spc="-20" dirty="0"/>
              <a:t>Trends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75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4" y="1114222"/>
            <a:ext cx="7923530" cy="3227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9230" indent="-177165">
              <a:spcBef>
                <a:spcPts val="13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10" dirty="0">
                <a:latin typeface="Cambria"/>
                <a:cs typeface="Cambria"/>
              </a:rPr>
              <a:t>Example: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whether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Bob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honest.</a:t>
            </a:r>
            <a:endParaRPr sz="2000">
              <a:latin typeface="Cambria"/>
              <a:cs typeface="Cambria"/>
            </a:endParaRPr>
          </a:p>
          <a:p>
            <a:pPr marL="671195" lvl="1" indent="-201930">
              <a:spcBef>
                <a:spcPts val="1205"/>
              </a:spcBef>
              <a:buSzPct val="95000"/>
              <a:buFont typeface="Wingdings"/>
              <a:buChar char=""/>
              <a:tabLst>
                <a:tab pos="671830" algn="l"/>
              </a:tabLst>
            </a:pP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hard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computing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algorithm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would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give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answer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Yes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or</a:t>
            </a:r>
            <a:endParaRPr sz="2000">
              <a:latin typeface="Cambria"/>
              <a:cs typeface="Cambria"/>
            </a:endParaRPr>
          </a:p>
          <a:p>
            <a:pPr marL="646430" algn="just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No.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(1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-5" dirty="0">
                <a:latin typeface="Cambria"/>
                <a:cs typeface="Cambria"/>
              </a:rPr>
              <a:t> 0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 </a:t>
            </a:r>
            <a:r>
              <a:rPr sz="2000" spc="-10" dirty="0">
                <a:latin typeface="Cambria"/>
                <a:cs typeface="Cambria"/>
              </a:rPr>
              <a:t>binary)</a:t>
            </a:r>
            <a:endParaRPr sz="2000">
              <a:latin typeface="Cambria"/>
              <a:cs typeface="Cambria"/>
            </a:endParaRPr>
          </a:p>
          <a:p>
            <a:pPr marL="646430" marR="8255" lvl="1" indent="-177165" algn="just">
              <a:lnSpc>
                <a:spcPts val="3600"/>
              </a:lnSpc>
              <a:spcBef>
                <a:spcPts val="320"/>
              </a:spcBef>
              <a:buSzPct val="95000"/>
              <a:buFont typeface="Wingdings"/>
              <a:buChar char=""/>
              <a:tabLst>
                <a:tab pos="671830" algn="l"/>
              </a:tabLst>
            </a:pPr>
            <a:r>
              <a:rPr sz="2000" spc="-10" dirty="0">
                <a:latin typeface="Cambria"/>
                <a:cs typeface="Cambria"/>
              </a:rPr>
              <a:t>Soft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technique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(Fuzzy</a:t>
            </a:r>
            <a:r>
              <a:rPr sz="2000" spc="-5" dirty="0">
                <a:latin typeface="Cambria"/>
                <a:cs typeface="Cambria"/>
              </a:rPr>
              <a:t> Logic)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would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give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answer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-5" dirty="0">
                <a:latin typeface="Cambria"/>
                <a:cs typeface="Cambria"/>
              </a:rPr>
              <a:t> membership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degree</a:t>
            </a:r>
            <a:r>
              <a:rPr sz="2000" spc="-5" dirty="0">
                <a:latin typeface="Cambria"/>
                <a:cs typeface="Cambria"/>
              </a:rPr>
              <a:t> such</a:t>
            </a:r>
            <a:r>
              <a:rPr sz="2000" dirty="0">
                <a:latin typeface="Cambria"/>
                <a:cs typeface="Cambria"/>
              </a:rPr>
              <a:t> 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extremely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honest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(1),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very 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honest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(0.85),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sometimes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honest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(0.35),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extremely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dishonest</a:t>
            </a:r>
            <a:endParaRPr sz="2000">
              <a:latin typeface="Cambria"/>
              <a:cs typeface="Cambria"/>
            </a:endParaRPr>
          </a:p>
          <a:p>
            <a:pPr marL="646430" algn="just">
              <a:spcBef>
                <a:spcPts val="885"/>
              </a:spcBef>
            </a:pPr>
            <a:r>
              <a:rPr sz="2000" spc="-5" dirty="0">
                <a:latin typeface="Cambria"/>
                <a:cs typeface="Cambria"/>
              </a:rPr>
              <a:t>(0.00),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like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human.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478281"/>
            <a:ext cx="6065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45" dirty="0"/>
              <a:t> </a:t>
            </a:r>
            <a:r>
              <a:rPr spc="-20" dirty="0"/>
              <a:t>Trends</a:t>
            </a:r>
            <a:r>
              <a:rPr spc="-7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5" dirty="0"/>
              <a:t>AI-</a:t>
            </a:r>
            <a:r>
              <a:rPr spc="-35" dirty="0"/>
              <a:t> </a:t>
            </a:r>
            <a:r>
              <a:rPr spc="5" dirty="0"/>
              <a:t>Soft</a:t>
            </a:r>
            <a:r>
              <a:rPr spc="-25" dirty="0"/>
              <a:t> </a:t>
            </a:r>
            <a:r>
              <a:rPr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5" y="1102029"/>
            <a:ext cx="7920355" cy="41548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9230" marR="5080" indent="-177165" algn="just">
              <a:lnSpc>
                <a:spcPct val="150700"/>
              </a:lnSpc>
              <a:spcBef>
                <a:spcPts val="135"/>
              </a:spcBef>
              <a:buFont typeface="Arial MT"/>
              <a:buChar char="•"/>
              <a:tabLst>
                <a:tab pos="244475" algn="l"/>
              </a:tabLst>
            </a:pPr>
            <a:r>
              <a:rPr dirty="0"/>
              <a:t>	</a:t>
            </a:r>
            <a:r>
              <a:rPr sz="2000" b="1" spc="-10" dirty="0">
                <a:latin typeface="Cambria"/>
                <a:cs typeface="Cambria"/>
              </a:rPr>
              <a:t>Neural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Network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network</a:t>
            </a:r>
            <a:r>
              <a:rPr sz="2000" spc="-10" dirty="0">
                <a:latin typeface="Cambria"/>
                <a:cs typeface="Cambria"/>
              </a:rPr>
              <a:t> of</a:t>
            </a:r>
            <a:r>
              <a:rPr sz="2000" spc="-5" dirty="0">
                <a:latin typeface="Cambria"/>
                <a:cs typeface="Cambria"/>
              </a:rPr>
              <a:t> artificial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neurons,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inspired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by 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biological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network</a:t>
            </a:r>
            <a:r>
              <a:rPr sz="2000" spc="-10" dirty="0">
                <a:latin typeface="Cambria"/>
                <a:cs typeface="Cambria"/>
              </a:rPr>
              <a:t> 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neurons,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mathematical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models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information processing </a:t>
            </a:r>
            <a:r>
              <a:rPr sz="2000" spc="-5" dirty="0">
                <a:latin typeface="Cambria"/>
                <a:cs typeface="Cambria"/>
              </a:rPr>
              <a:t>units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5" dirty="0">
                <a:latin typeface="Cambria"/>
                <a:cs typeface="Cambria"/>
              </a:rPr>
              <a:t>discover </a:t>
            </a:r>
            <a:r>
              <a:rPr sz="2000" spc="-10" dirty="0">
                <a:latin typeface="Cambria"/>
                <a:cs typeface="Cambria"/>
              </a:rPr>
              <a:t>patterns </a:t>
            </a:r>
            <a:r>
              <a:rPr sz="2000" spc="-5" dirty="0">
                <a:latin typeface="Cambria"/>
                <a:cs typeface="Cambria"/>
              </a:rPr>
              <a:t>in data </a:t>
            </a:r>
            <a:r>
              <a:rPr sz="2000" spc="-10" dirty="0">
                <a:latin typeface="Cambria"/>
                <a:cs typeface="Cambria"/>
              </a:rPr>
              <a:t>which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5" dirty="0">
                <a:latin typeface="Cambria"/>
                <a:cs typeface="Cambria"/>
              </a:rPr>
              <a:t>too </a:t>
            </a:r>
            <a:r>
              <a:rPr sz="2000" spc="-10" dirty="0">
                <a:latin typeface="Cambria"/>
                <a:cs typeface="Cambria"/>
              </a:rPr>
              <a:t> complex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notice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humans.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25"/>
              </a:spcBef>
              <a:buFont typeface="Arial MT"/>
              <a:buChar char="•"/>
            </a:pPr>
            <a:endParaRPr sz="3050">
              <a:latin typeface="Cambria"/>
              <a:cs typeface="Cambria"/>
            </a:endParaRPr>
          </a:p>
          <a:p>
            <a:pPr marL="189230" marR="5080" indent="-177165" algn="just">
              <a:lnSpc>
                <a:spcPct val="150100"/>
              </a:lnSpc>
              <a:buFont typeface="Arial MT"/>
              <a:buChar char="•"/>
              <a:tabLst>
                <a:tab pos="244475" algn="l"/>
              </a:tabLst>
            </a:pPr>
            <a:r>
              <a:rPr dirty="0"/>
              <a:t>	</a:t>
            </a:r>
            <a:r>
              <a:rPr sz="2000" b="1" spc="-5" dirty="0">
                <a:latin typeface="Cambria"/>
                <a:cs typeface="Cambria"/>
              </a:rPr>
              <a:t>Fuzzy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Logic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technique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understands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vagueness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solution </a:t>
            </a:r>
            <a:r>
              <a:rPr sz="2000" spc="-10" dirty="0">
                <a:latin typeface="Cambria"/>
                <a:cs typeface="Cambria"/>
              </a:rPr>
              <a:t>and </a:t>
            </a:r>
            <a:r>
              <a:rPr sz="2000" spc="-15" dirty="0">
                <a:latin typeface="Cambria"/>
                <a:cs typeface="Cambria"/>
              </a:rPr>
              <a:t>presents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solution </a:t>
            </a:r>
            <a:r>
              <a:rPr sz="2000" spc="-10" dirty="0">
                <a:latin typeface="Cambria"/>
                <a:cs typeface="Cambria"/>
              </a:rPr>
              <a:t>with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degree </a:t>
            </a:r>
            <a:r>
              <a:rPr sz="2000" spc="-10" dirty="0">
                <a:latin typeface="Cambria"/>
                <a:cs typeface="Cambria"/>
              </a:rPr>
              <a:t>of vagueness which is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practical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human decision. It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15" dirty="0">
                <a:latin typeface="Cambria"/>
                <a:cs typeface="Cambria"/>
              </a:rPr>
              <a:t>widely </a:t>
            </a:r>
            <a:r>
              <a:rPr sz="2000" spc="-5" dirty="0">
                <a:latin typeface="Cambria"/>
                <a:cs typeface="Cambria"/>
              </a:rPr>
              <a:t>applied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15" dirty="0">
                <a:latin typeface="Cambria"/>
                <a:cs typeface="Cambria"/>
              </a:rPr>
              <a:t>several </a:t>
            </a:r>
            <a:r>
              <a:rPr sz="2000" spc="-10" dirty="0">
                <a:latin typeface="Cambria"/>
                <a:cs typeface="Cambria"/>
              </a:rPr>
              <a:t>applications </a:t>
            </a:r>
            <a:r>
              <a:rPr sz="2000" spc="-5" dirty="0">
                <a:latin typeface="Cambria"/>
                <a:cs typeface="Cambria"/>
              </a:rPr>
              <a:t> 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reasoning.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447801"/>
            <a:ext cx="6065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45" dirty="0"/>
              <a:t> </a:t>
            </a:r>
            <a:r>
              <a:rPr spc="-20" dirty="0"/>
              <a:t>Trends</a:t>
            </a:r>
            <a:r>
              <a:rPr spc="-7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5" dirty="0"/>
              <a:t>AI-</a:t>
            </a:r>
            <a:r>
              <a:rPr spc="-35" dirty="0"/>
              <a:t> </a:t>
            </a:r>
            <a:r>
              <a:rPr spc="5" dirty="0"/>
              <a:t>Soft</a:t>
            </a:r>
            <a:r>
              <a:rPr spc="-25" dirty="0"/>
              <a:t> </a:t>
            </a:r>
            <a:r>
              <a:rPr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5" y="1114222"/>
            <a:ext cx="7920355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15" dirty="0">
                <a:latin typeface="Cambria"/>
                <a:cs typeface="Cambria"/>
              </a:rPr>
              <a:t>Evolutionary</a:t>
            </a:r>
            <a:r>
              <a:rPr sz="2000" b="1" spc="-10" dirty="0">
                <a:latin typeface="Cambria"/>
                <a:cs typeface="Cambria"/>
              </a:rPr>
              <a:t> algorithms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algorithms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based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evolution</a:t>
            </a:r>
            <a:r>
              <a:rPr sz="2000" spc="-10" dirty="0">
                <a:latin typeface="Cambria"/>
                <a:cs typeface="Cambria"/>
              </a:rPr>
              <a:t> 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species;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general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based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main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evolutionary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theory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Charles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Darwin.</a:t>
            </a:r>
            <a:endParaRPr sz="2000">
              <a:latin typeface="Cambria"/>
              <a:cs typeface="Cambria"/>
            </a:endParaRPr>
          </a:p>
          <a:p>
            <a:pPr marL="189230" marR="5080" algn="just">
              <a:lnSpc>
                <a:spcPts val="3600"/>
              </a:lnSpc>
              <a:spcBef>
                <a:spcPts val="320"/>
              </a:spcBef>
            </a:pPr>
            <a:r>
              <a:rPr sz="2000" spc="-30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eg. </a:t>
            </a:r>
            <a:r>
              <a:rPr sz="2000" b="1" spc="-5" dirty="0">
                <a:latin typeface="Cambria"/>
                <a:cs typeface="Cambria"/>
              </a:rPr>
              <a:t>Genetic </a:t>
            </a:r>
            <a:r>
              <a:rPr sz="2000" b="1" spc="-10" dirty="0">
                <a:latin typeface="Cambria"/>
                <a:cs typeface="Cambria"/>
              </a:rPr>
              <a:t>algorithms </a:t>
            </a:r>
            <a:r>
              <a:rPr sz="2000" spc="-20" dirty="0">
                <a:latin typeface="Cambria"/>
                <a:cs typeface="Cambria"/>
              </a:rPr>
              <a:t>were </a:t>
            </a:r>
            <a:r>
              <a:rPr sz="2000" spc="-10" dirty="0">
                <a:latin typeface="Cambria"/>
                <a:cs typeface="Cambria"/>
              </a:rPr>
              <a:t>developed </a:t>
            </a:r>
            <a:r>
              <a:rPr sz="2000" spc="-15" dirty="0">
                <a:latin typeface="Cambria"/>
                <a:cs typeface="Cambria"/>
              </a:rPr>
              <a:t>mainly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spc="-10" dirty="0">
                <a:latin typeface="Cambria"/>
                <a:cs typeface="Cambria"/>
              </a:rPr>
              <a:t>emulating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nature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behaviour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biological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chromosome.</a:t>
            </a:r>
            <a:endParaRPr sz="2000">
              <a:latin typeface="Cambria"/>
              <a:cs typeface="Cambria"/>
            </a:endParaRPr>
          </a:p>
          <a:p>
            <a:pPr marL="701040" lvl="1" indent="-226060" algn="just">
              <a:spcBef>
                <a:spcPts val="885"/>
              </a:spcBef>
              <a:buFont typeface="Wingdings"/>
              <a:buChar char=""/>
              <a:tabLst>
                <a:tab pos="701675" algn="l"/>
              </a:tabLst>
            </a:pPr>
            <a:r>
              <a:rPr sz="2000" spc="-10" dirty="0">
                <a:latin typeface="Cambria"/>
                <a:cs typeface="Cambria"/>
              </a:rPr>
              <a:t>Genetic</a:t>
            </a:r>
            <a:r>
              <a:rPr sz="2000" spc="9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algorithms</a:t>
            </a:r>
            <a:r>
              <a:rPr sz="2000" spc="9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894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favoured</a:t>
            </a:r>
            <a:r>
              <a:rPr sz="2000" spc="9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</a:t>
            </a:r>
            <a:r>
              <a:rPr sz="2000" spc="9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search</a:t>
            </a:r>
            <a:r>
              <a:rPr sz="2000" spc="91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problems</a:t>
            </a:r>
            <a:r>
              <a:rPr sz="2000" spc="9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which</a:t>
            </a:r>
            <a:endParaRPr sz="2000">
              <a:latin typeface="Cambria"/>
              <a:cs typeface="Cambria"/>
            </a:endParaRPr>
          </a:p>
          <a:p>
            <a:pPr marL="701040">
              <a:spcBef>
                <a:spcPts val="1200"/>
              </a:spcBef>
            </a:pPr>
            <a:r>
              <a:rPr sz="2000" spc="-20" dirty="0">
                <a:latin typeface="Cambria"/>
                <a:cs typeface="Cambria"/>
              </a:rPr>
              <a:t>require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identification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global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optimal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solution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447801"/>
            <a:ext cx="6065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45" dirty="0"/>
              <a:t> </a:t>
            </a:r>
            <a:r>
              <a:rPr spc="-20" dirty="0"/>
              <a:t>Trends</a:t>
            </a:r>
            <a:r>
              <a:rPr spc="-7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5" dirty="0"/>
              <a:t>AI-</a:t>
            </a:r>
            <a:r>
              <a:rPr spc="-35" dirty="0"/>
              <a:t> </a:t>
            </a:r>
            <a:r>
              <a:rPr spc="5" dirty="0"/>
              <a:t>Soft</a:t>
            </a:r>
            <a:r>
              <a:rPr spc="-25" dirty="0"/>
              <a:t> </a:t>
            </a:r>
            <a:r>
              <a:rPr dirty="0"/>
              <a:t>Computing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4" y="1114221"/>
            <a:ext cx="7919720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8255" indent="-17716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25" dirty="0">
                <a:latin typeface="Cambria"/>
                <a:cs typeface="Cambria"/>
              </a:rPr>
              <a:t>Swarm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Intelligence</a:t>
            </a:r>
            <a:r>
              <a:rPr sz="2000" b="1" spc="-5" dirty="0">
                <a:latin typeface="Cambria"/>
                <a:cs typeface="Cambria"/>
              </a:rPr>
              <a:t> (SI)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type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AI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based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collective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behaviour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decentralized,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self-organized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systems.</a:t>
            </a:r>
            <a:endParaRPr sz="2000">
              <a:latin typeface="Cambria"/>
              <a:cs typeface="Cambria"/>
            </a:endParaRPr>
          </a:p>
          <a:p>
            <a:pPr marL="189230" marR="5080" indent="-177165" algn="just">
              <a:lnSpc>
                <a:spcPct val="150100"/>
              </a:lnSpc>
              <a:buFont typeface="Arial MT"/>
              <a:buChar char="•"/>
              <a:tabLst>
                <a:tab pos="189865" algn="l"/>
              </a:tabLst>
            </a:pPr>
            <a:r>
              <a:rPr sz="2000" spc="-10" dirty="0">
                <a:latin typeface="Cambria"/>
                <a:cs typeface="Cambria"/>
              </a:rPr>
              <a:t>Insects like ants, </a:t>
            </a:r>
            <a:r>
              <a:rPr sz="2000" spc="-5" dirty="0">
                <a:latin typeface="Cambria"/>
                <a:cs typeface="Cambria"/>
              </a:rPr>
              <a:t>bees, </a:t>
            </a:r>
            <a:r>
              <a:rPr sz="2000" spc="-15" dirty="0">
                <a:latin typeface="Cambria"/>
                <a:cs typeface="Cambria"/>
              </a:rPr>
              <a:t>wasps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15" dirty="0">
                <a:latin typeface="Cambria"/>
                <a:cs typeface="Cambria"/>
              </a:rPr>
              <a:t>termites are </a:t>
            </a:r>
            <a:r>
              <a:rPr sz="2000" spc="-5" dirty="0">
                <a:latin typeface="Cambria"/>
                <a:cs typeface="Cambria"/>
              </a:rPr>
              <a:t>able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25" dirty="0">
                <a:latin typeface="Cambria"/>
                <a:cs typeface="Cambria"/>
              </a:rPr>
              <a:t>solve </a:t>
            </a:r>
            <a:r>
              <a:rPr sz="2000" spc="-5" dirty="0">
                <a:latin typeface="Cambria"/>
                <a:cs typeface="Cambria"/>
              </a:rPr>
              <a:t>complex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emerging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their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daily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lives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mutual</a:t>
            </a:r>
            <a:r>
              <a:rPr sz="2000" spc="-5" dirty="0">
                <a:latin typeface="Cambria"/>
                <a:cs typeface="Cambria"/>
              </a:rPr>
              <a:t> cooperation.</a:t>
            </a:r>
            <a:r>
              <a:rPr sz="2000" dirty="0">
                <a:latin typeface="Cambria"/>
                <a:cs typeface="Cambria"/>
              </a:rPr>
              <a:t> This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emergent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behaviour of </a:t>
            </a:r>
            <a:r>
              <a:rPr sz="2000" dirty="0">
                <a:latin typeface="Cambria"/>
                <a:cs typeface="Cambria"/>
              </a:rPr>
              <a:t>self </a:t>
            </a:r>
            <a:r>
              <a:rPr sz="2000" spc="-10" dirty="0">
                <a:latin typeface="Cambria"/>
                <a:cs typeface="Cambria"/>
              </a:rPr>
              <a:t>organization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group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insects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known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Swarm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Intelligence.</a:t>
            </a:r>
            <a:endParaRPr sz="2000">
              <a:latin typeface="Cambria"/>
              <a:cs typeface="Cambria"/>
            </a:endParaRPr>
          </a:p>
          <a:p>
            <a:pPr marL="189230" marR="6985" indent="-177165" algn="just">
              <a:lnSpc>
                <a:spcPts val="3600"/>
              </a:lnSpc>
              <a:spcBef>
                <a:spcPts val="12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spc="-5" dirty="0">
                <a:latin typeface="Cambria"/>
                <a:cs typeface="Cambria"/>
              </a:rPr>
              <a:t>In computational sense,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swarm </a:t>
            </a:r>
            <a:r>
              <a:rPr sz="2000" spc="-5" dirty="0">
                <a:latin typeface="Cambria"/>
                <a:cs typeface="Cambria"/>
              </a:rPr>
              <a:t>has </a:t>
            </a:r>
            <a:r>
              <a:rPr sz="2000" spc="-10" dirty="0">
                <a:latin typeface="Cambria"/>
                <a:cs typeface="Cambria"/>
              </a:rPr>
              <a:t>been </a:t>
            </a:r>
            <a:r>
              <a:rPr sz="2000" spc="-5" dirty="0">
                <a:latin typeface="Cambria"/>
                <a:cs typeface="Cambria"/>
              </a:rPr>
              <a:t>defined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set of </a:t>
            </a:r>
            <a:r>
              <a:rPr sz="2000" spc="-5" dirty="0">
                <a:latin typeface="Cambria"/>
                <a:cs typeface="Cambria"/>
              </a:rPr>
              <a:t>agents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 </a:t>
            </a:r>
            <a:r>
              <a:rPr sz="2000" spc="-15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liable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communicate </a:t>
            </a:r>
            <a:r>
              <a:rPr sz="2000" spc="-15" dirty="0">
                <a:latin typeface="Cambria"/>
                <a:cs typeface="Cambria"/>
              </a:rPr>
              <a:t>directly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15" dirty="0">
                <a:latin typeface="Cambria"/>
                <a:cs typeface="Cambria"/>
              </a:rPr>
              <a:t>indirectly </a:t>
            </a:r>
            <a:r>
              <a:rPr sz="2000" spc="-5" dirty="0">
                <a:latin typeface="Cambria"/>
                <a:cs typeface="Cambria"/>
              </a:rPr>
              <a:t>with </a:t>
            </a:r>
            <a:r>
              <a:rPr sz="2000" spc="-10" dirty="0">
                <a:latin typeface="Cambria"/>
                <a:cs typeface="Cambria"/>
              </a:rPr>
              <a:t>each </a:t>
            </a:r>
            <a:r>
              <a:rPr sz="2000" spc="-5" dirty="0">
                <a:latin typeface="Cambria"/>
                <a:cs typeface="Cambria"/>
              </a:rPr>
              <a:t>other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collectively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carry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distributed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solving.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3362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60" dirty="0"/>
              <a:t> </a:t>
            </a:r>
            <a:r>
              <a:rPr spc="-20" dirty="0"/>
              <a:t>Trends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79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4" y="1214806"/>
            <a:ext cx="7920990" cy="322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5" dirty="0">
                <a:latin typeface="Cambria"/>
                <a:cs typeface="Cambria"/>
              </a:rPr>
              <a:t>Expert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system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computer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</a:t>
            </a:r>
            <a:r>
              <a:rPr sz="2000" spc="-5" dirty="0">
                <a:latin typeface="Cambria"/>
                <a:cs typeface="Cambria"/>
              </a:rPr>
              <a:t> 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emulates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decision-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making </a:t>
            </a:r>
            <a:r>
              <a:rPr sz="2000" spc="-5" dirty="0">
                <a:latin typeface="Cambria"/>
                <a:cs typeface="Cambria"/>
              </a:rPr>
              <a:t>ability </a:t>
            </a:r>
            <a:r>
              <a:rPr sz="2000" spc="-1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a human expert. Expert </a:t>
            </a:r>
            <a:r>
              <a:rPr sz="2000" spc="-15" dirty="0">
                <a:latin typeface="Cambria"/>
                <a:cs typeface="Cambria"/>
              </a:rPr>
              <a:t>systems are </a:t>
            </a:r>
            <a:r>
              <a:rPr sz="2000" spc="-5" dirty="0">
                <a:latin typeface="Cambria"/>
                <a:cs typeface="Cambria"/>
              </a:rPr>
              <a:t>designed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5" dirty="0">
                <a:latin typeface="Cambria"/>
                <a:cs typeface="Cambria"/>
              </a:rPr>
              <a:t>solve </a:t>
            </a:r>
            <a:r>
              <a:rPr sz="2000" spc="-10" dirty="0">
                <a:latin typeface="Cambria"/>
                <a:cs typeface="Cambria"/>
              </a:rPr>
              <a:t> complex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problems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reasoning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through</a:t>
            </a:r>
            <a:r>
              <a:rPr sz="2000" spc="-10" dirty="0">
                <a:latin typeface="Cambria"/>
                <a:cs typeface="Cambria"/>
              </a:rPr>
              <a:t> bodies</a:t>
            </a:r>
            <a:r>
              <a:rPr sz="2000" spc="-5" dirty="0">
                <a:latin typeface="Cambria"/>
                <a:cs typeface="Cambria"/>
              </a:rPr>
              <a:t> 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knowledge,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represented mainly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if-then rules rather </a:t>
            </a:r>
            <a:r>
              <a:rPr sz="2000" spc="-5" dirty="0">
                <a:latin typeface="Cambria"/>
                <a:cs typeface="Cambria"/>
              </a:rPr>
              <a:t>than </a:t>
            </a:r>
            <a:r>
              <a:rPr sz="2000" spc="-10" dirty="0">
                <a:latin typeface="Cambria"/>
                <a:cs typeface="Cambria"/>
              </a:rPr>
              <a:t>through </a:t>
            </a:r>
            <a:r>
              <a:rPr sz="2000" spc="-15" dirty="0">
                <a:latin typeface="Cambria"/>
                <a:cs typeface="Cambria"/>
              </a:rPr>
              <a:t>conventional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procedural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code.</a:t>
            </a:r>
            <a:endParaRPr sz="2000">
              <a:latin typeface="Cambria"/>
              <a:cs typeface="Cambria"/>
            </a:endParaRPr>
          </a:p>
          <a:p>
            <a:pPr marL="177165" algn="just">
              <a:spcBef>
                <a:spcPts val="1200"/>
              </a:spcBef>
            </a:pPr>
            <a:r>
              <a:rPr sz="2000" spc="-25" dirty="0">
                <a:latin typeface="Cambria"/>
                <a:cs typeface="Cambria"/>
              </a:rPr>
              <a:t>For</a:t>
            </a:r>
            <a:r>
              <a:rPr sz="2000" spc="6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eg.     </a:t>
            </a:r>
            <a:r>
              <a:rPr sz="2000" spc="-5" dirty="0">
                <a:latin typeface="Cambria"/>
                <a:cs typeface="Cambria"/>
              </a:rPr>
              <a:t>DENDRAL</a:t>
            </a:r>
            <a:r>
              <a:rPr sz="2000" spc="6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(Dendritic</a:t>
            </a:r>
            <a:r>
              <a:rPr sz="2000" spc="6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Algorithm):</a:t>
            </a:r>
            <a:r>
              <a:rPr sz="2000" spc="6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Expert</a:t>
            </a:r>
            <a:r>
              <a:rPr sz="2000" spc="6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system</a:t>
            </a:r>
            <a:r>
              <a:rPr sz="2000" spc="6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6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</a:t>
            </a:r>
            <a:endParaRPr sz="2000">
              <a:latin typeface="Cambria"/>
              <a:cs typeface="Cambria"/>
            </a:endParaRPr>
          </a:p>
          <a:p>
            <a:pPr marL="189230" algn="just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chemical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analysis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predict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molecular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structure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334694"/>
            <a:ext cx="76041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715" indent="-292735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10" dirty="0">
                <a:latin typeface="Cambria"/>
                <a:cs typeface="Cambria"/>
              </a:rPr>
              <a:t>Fuzzy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Set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developed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Zadeh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1960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had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unique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ability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make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decisions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under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uncertain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conditions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5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spc="-15" dirty="0">
                <a:latin typeface="Cambria"/>
                <a:cs typeface="Cambria"/>
              </a:rPr>
              <a:t>Neural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Networks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were</a:t>
            </a:r>
            <a:r>
              <a:rPr sz="2000" spc="3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considered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possible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ways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achieving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Artificial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Intelligence</a:t>
            </a:r>
            <a:endParaRPr sz="2000">
              <a:latin typeface="Cambria"/>
              <a:cs typeface="Cambria"/>
            </a:endParaRPr>
          </a:p>
          <a:p>
            <a:pPr marL="304800" indent="-292735">
              <a:spcBef>
                <a:spcPts val="1200"/>
              </a:spcBef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b="1" spc="-15" dirty="0">
                <a:solidFill>
                  <a:srgbClr val="1FADCD"/>
                </a:solidFill>
                <a:latin typeface="Cambria"/>
                <a:cs typeface="Cambria"/>
              </a:rPr>
              <a:t>MACLISP</a:t>
            </a:r>
            <a:r>
              <a:rPr sz="2000" b="1" spc="120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called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SHRDLU</a:t>
            </a:r>
            <a:endParaRPr sz="2000">
              <a:latin typeface="Cambria"/>
              <a:cs typeface="Cambria"/>
            </a:endParaRPr>
          </a:p>
          <a:p>
            <a:pPr marL="304800">
              <a:spcBef>
                <a:spcPts val="1205"/>
              </a:spcBef>
            </a:pP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Terry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Winograd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MIT</a:t>
            </a:r>
            <a:endParaRPr sz="2000">
              <a:latin typeface="Cambria"/>
              <a:cs typeface="Cambria"/>
            </a:endParaRPr>
          </a:p>
          <a:p>
            <a:pPr marL="304800" marR="6985" indent="-292735">
              <a:lnSpc>
                <a:spcPct val="150000"/>
              </a:lnSpc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sz="2000" b="1" spc="-20" dirty="0">
                <a:solidFill>
                  <a:srgbClr val="1FADCD"/>
                </a:solidFill>
                <a:latin typeface="Cambria"/>
                <a:cs typeface="Cambria"/>
              </a:rPr>
              <a:t>PROLOG</a:t>
            </a:r>
            <a:r>
              <a:rPr sz="2000" b="1" spc="225" dirty="0">
                <a:solidFill>
                  <a:srgbClr val="1FADCD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language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proposed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by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Kowalski,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Imperial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College,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London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8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0694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History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dirty="0"/>
              <a:t>AI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47801"/>
            <a:ext cx="3362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Current</a:t>
            </a:r>
            <a:r>
              <a:rPr spc="-60" dirty="0"/>
              <a:t> </a:t>
            </a:r>
            <a:r>
              <a:rPr spc="-20" dirty="0"/>
              <a:t>Trends</a:t>
            </a:r>
            <a:r>
              <a:rPr spc="-8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80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136444" y="1357662"/>
            <a:ext cx="7919720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189865" algn="l"/>
              </a:tabLst>
            </a:pPr>
            <a:r>
              <a:rPr sz="2000" b="1" spc="-10" dirty="0">
                <a:latin typeface="Cambria"/>
                <a:cs typeface="Cambria"/>
              </a:rPr>
              <a:t>Intelligent</a:t>
            </a:r>
            <a:r>
              <a:rPr sz="2000" b="1" spc="-5" dirty="0">
                <a:latin typeface="Cambria"/>
                <a:cs typeface="Cambria"/>
              </a:rPr>
              <a:t> Agents: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refers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autonomous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entity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acts,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directing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activity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towards</a:t>
            </a:r>
            <a:r>
              <a:rPr sz="2000" spc="-10" dirty="0">
                <a:latin typeface="Cambria"/>
                <a:cs typeface="Cambria"/>
              </a:rPr>
              <a:t> achieving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goals,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upon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environment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observation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through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sensors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consequent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actuators.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Intelligent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agents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may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also </a:t>
            </a:r>
            <a:r>
              <a:rPr sz="2000" spc="-10" dirty="0">
                <a:latin typeface="Cambria"/>
                <a:cs typeface="Cambria"/>
              </a:rPr>
              <a:t>learn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 </a:t>
            </a:r>
            <a:r>
              <a:rPr sz="2000" dirty="0">
                <a:latin typeface="Cambria"/>
                <a:cs typeface="Cambria"/>
              </a:rPr>
              <a:t>use </a:t>
            </a:r>
            <a:r>
              <a:rPr sz="2000" spc="-10" dirty="0">
                <a:latin typeface="Cambria"/>
                <a:cs typeface="Cambria"/>
              </a:rPr>
              <a:t>knowledge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achieve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their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goals.</a:t>
            </a:r>
            <a:endParaRPr sz="2000">
              <a:latin typeface="Cambria"/>
              <a:cs typeface="Cambria"/>
            </a:endParaRPr>
          </a:p>
          <a:p>
            <a:pPr marL="180340" algn="just">
              <a:spcBef>
                <a:spcPts val="1205"/>
              </a:spcBef>
            </a:pPr>
            <a:r>
              <a:rPr sz="2000" spc="-30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eg.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Alexa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Siri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037" y="1364012"/>
            <a:ext cx="7604125" cy="414210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4800" indent="-292735" algn="just">
              <a:spcBef>
                <a:spcPts val="130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1970,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Expert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Systems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were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developed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predict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probability</a:t>
            </a:r>
            <a:endParaRPr sz="2000">
              <a:latin typeface="Cambria"/>
              <a:cs typeface="Cambria"/>
            </a:endParaRPr>
          </a:p>
          <a:p>
            <a:pPr marL="304800" algn="just"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solution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under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set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conditions</a:t>
            </a:r>
            <a:endParaRPr sz="2000">
              <a:latin typeface="Cambria"/>
              <a:cs typeface="Cambria"/>
            </a:endParaRPr>
          </a:p>
          <a:p>
            <a:pPr marL="304800" marR="5080" indent="-292735" algn="just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spc="-5" dirty="0">
                <a:latin typeface="Cambria"/>
                <a:cs typeface="Cambria"/>
              </a:rPr>
              <a:t>An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b="1" i="1" spc="-15" dirty="0">
                <a:latin typeface="Cambria"/>
                <a:cs typeface="Cambria"/>
              </a:rPr>
              <a:t>expert</a:t>
            </a:r>
            <a:r>
              <a:rPr sz="2000" b="1" i="1" spc="-10" dirty="0">
                <a:latin typeface="Cambria"/>
                <a:cs typeface="Cambria"/>
              </a:rPr>
              <a:t> </a:t>
            </a:r>
            <a:r>
              <a:rPr sz="2000" b="1" i="1" spc="-5" dirty="0">
                <a:latin typeface="Cambria"/>
                <a:cs typeface="Cambria"/>
              </a:rPr>
              <a:t>system</a:t>
            </a:r>
            <a:r>
              <a:rPr sz="2000" b="1" i="1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uses</a:t>
            </a:r>
            <a:r>
              <a:rPr sz="2000" spc="-5" dirty="0">
                <a:latin typeface="Cambria"/>
                <a:cs typeface="Cambria"/>
              </a:rPr>
              <a:t> logical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rules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derived </a:t>
            </a:r>
            <a:r>
              <a:rPr sz="2000" spc="-15" dirty="0">
                <a:latin typeface="Cambria"/>
                <a:cs typeface="Cambria"/>
              </a:rPr>
              <a:t>from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knowledge </a:t>
            </a:r>
            <a:r>
              <a:rPr sz="2000" spc="-10" dirty="0">
                <a:latin typeface="Cambria"/>
                <a:cs typeface="Cambria"/>
              </a:rPr>
              <a:t>of experts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answer the </a:t>
            </a:r>
            <a:r>
              <a:rPr sz="2000" spc="-5" dirty="0">
                <a:latin typeface="Cambria"/>
                <a:cs typeface="Cambria"/>
              </a:rPr>
              <a:t>question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solve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problems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about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specific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domain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knowledge</a:t>
            </a:r>
            <a:endParaRPr sz="2000">
              <a:latin typeface="Cambria"/>
              <a:cs typeface="Cambria"/>
            </a:endParaRPr>
          </a:p>
          <a:p>
            <a:pPr marL="304800" indent="-292735" algn="just">
              <a:spcBef>
                <a:spcPts val="890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b="1" spc="-5" dirty="0">
                <a:latin typeface="Cambria"/>
                <a:cs typeface="Cambria"/>
              </a:rPr>
              <a:t>Expert </a:t>
            </a:r>
            <a:r>
              <a:rPr sz="2000" b="1" spc="-20" dirty="0">
                <a:latin typeface="Cambria"/>
                <a:cs typeface="Cambria"/>
              </a:rPr>
              <a:t>Systems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were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endParaRPr sz="2000">
              <a:latin typeface="Cambria"/>
              <a:cs typeface="Cambria"/>
            </a:endParaRPr>
          </a:p>
          <a:p>
            <a:pPr marL="762635" lvl="1" indent="-293370">
              <a:spcBef>
                <a:spcPts val="1200"/>
              </a:spcBef>
              <a:buFont typeface="Wingdings"/>
              <a:buChar char=""/>
              <a:tabLst>
                <a:tab pos="763270" algn="l"/>
              </a:tabLst>
            </a:pPr>
            <a:r>
              <a:rPr sz="2000" i="1" spc="-15" dirty="0">
                <a:latin typeface="Cambria"/>
                <a:cs typeface="Cambria"/>
              </a:rPr>
              <a:t>forecasting</a:t>
            </a:r>
            <a:r>
              <a:rPr sz="2000" i="1" spc="3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the</a:t>
            </a:r>
            <a:r>
              <a:rPr sz="2000" i="1" spc="-1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stock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market</a:t>
            </a:r>
            <a:endParaRPr sz="2000">
              <a:latin typeface="Cambria"/>
              <a:cs typeface="Cambria"/>
            </a:endParaRPr>
          </a:p>
          <a:p>
            <a:pPr marL="762635" lvl="1" indent="-293370">
              <a:spcBef>
                <a:spcPts val="1200"/>
              </a:spcBef>
              <a:buFont typeface="Wingdings"/>
              <a:buChar char=""/>
              <a:tabLst>
                <a:tab pos="763270" algn="l"/>
              </a:tabLst>
            </a:pPr>
            <a:r>
              <a:rPr sz="2000" i="1" spc="-15" dirty="0">
                <a:latin typeface="Cambria"/>
                <a:cs typeface="Cambria"/>
              </a:rPr>
              <a:t>aiding</a:t>
            </a:r>
            <a:r>
              <a:rPr sz="2000" i="1" spc="5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doctors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with</a:t>
            </a:r>
            <a:r>
              <a:rPr sz="2000" i="1" spc="1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ability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to</a:t>
            </a:r>
            <a:r>
              <a:rPr sz="2000" i="1" spc="1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diagnose</a:t>
            </a:r>
            <a:r>
              <a:rPr sz="2000" i="1" spc="5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disease</a:t>
            </a:r>
            <a:endParaRPr sz="2000">
              <a:latin typeface="Cambria"/>
              <a:cs typeface="Cambria"/>
            </a:endParaRPr>
          </a:p>
          <a:p>
            <a:pPr marL="762635" lvl="1" indent="-293370">
              <a:spcBef>
                <a:spcPts val="1200"/>
              </a:spcBef>
              <a:buFont typeface="Wingdings"/>
              <a:buChar char=""/>
              <a:tabLst>
                <a:tab pos="763270" algn="l"/>
              </a:tabLst>
            </a:pPr>
            <a:r>
              <a:rPr sz="2000" i="1" spc="-10" dirty="0">
                <a:latin typeface="Cambria"/>
                <a:cs typeface="Cambria"/>
              </a:rPr>
              <a:t>instructing</a:t>
            </a:r>
            <a:r>
              <a:rPr sz="2000" i="1" spc="5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miners</a:t>
            </a:r>
            <a:r>
              <a:rPr sz="2000" i="1" spc="5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to promising</a:t>
            </a:r>
            <a:r>
              <a:rPr sz="2000" i="1" spc="6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mineral</a:t>
            </a:r>
            <a:r>
              <a:rPr sz="2000" i="1" spc="7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locations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677136" y="6534525"/>
            <a:ext cx="321733" cy="18017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spcBef>
                  <a:spcPts val="204"/>
                </a:spcBef>
              </a:pPr>
              <a:t>9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244" y="764539"/>
            <a:ext cx="20694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History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35" dirty="0"/>
              <a:t> </a:t>
            </a:r>
            <a:r>
              <a:rPr dirty="0"/>
              <a:t>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5531</Words>
  <Application>Microsoft Office PowerPoint</Application>
  <PresentationFormat>Widescreen</PresentationFormat>
  <Paragraphs>802</Paragraphs>
  <Slides>80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Arial MT</vt:lpstr>
      <vt:lpstr>Calibri</vt:lpstr>
      <vt:lpstr>Cambria</vt:lpstr>
      <vt:lpstr>Lucida Sans Unicode</vt:lpstr>
      <vt:lpstr>Times New Roman</vt:lpstr>
      <vt:lpstr>Wingdings</vt:lpstr>
      <vt:lpstr>Office Theme</vt:lpstr>
      <vt:lpstr>Foundations of Artificial Intelligence   Unit –I</vt:lpstr>
      <vt:lpstr>Textbook:</vt:lpstr>
      <vt:lpstr>Introduction to Artificial Intelligence (AI)</vt:lpstr>
      <vt:lpstr>Introduction to Artificial Intelligence (AI)</vt:lpstr>
      <vt:lpstr>PowerPoint Presentation</vt:lpstr>
      <vt:lpstr>History of AI</vt:lpstr>
      <vt:lpstr>History of AI</vt:lpstr>
      <vt:lpstr>History of AI</vt:lpstr>
      <vt:lpstr>History of AI</vt:lpstr>
      <vt:lpstr>Categories of AI System</vt:lpstr>
      <vt:lpstr>Systems that think like humans</vt:lpstr>
      <vt:lpstr>Systems that think rationally</vt:lpstr>
      <vt:lpstr>Intelligent Systems</vt:lpstr>
      <vt:lpstr>Intelligent Systems</vt:lpstr>
      <vt:lpstr>Intelligent Systems</vt:lpstr>
      <vt:lpstr>Intelligent Systems</vt:lpstr>
      <vt:lpstr>PowerPoint Presentation</vt:lpstr>
      <vt:lpstr>Eliza: Intelligent System</vt:lpstr>
      <vt:lpstr>Eliza: Intelligent System</vt:lpstr>
      <vt:lpstr>Categorization of Intelligent Systems</vt:lpstr>
      <vt:lpstr>Intelligence</vt:lpstr>
      <vt:lpstr>Components of AI Program</vt:lpstr>
      <vt:lpstr>Foundations of AI</vt:lpstr>
      <vt:lpstr>Foundations - Mathematics</vt:lpstr>
      <vt:lpstr>Foundations - Neuroscience</vt:lpstr>
      <vt:lpstr>Foundations – Control Theory</vt:lpstr>
      <vt:lpstr>Foundations - Linguistics</vt:lpstr>
      <vt:lpstr>Sub-areas of AI  </vt:lpstr>
      <vt:lpstr>Applications of AI</vt:lpstr>
      <vt:lpstr>Applications of AI</vt:lpstr>
      <vt:lpstr>Applications of AI</vt:lpstr>
      <vt:lpstr>Applications of AI</vt:lpstr>
      <vt:lpstr>Applications of AI in transportation</vt:lpstr>
      <vt:lpstr>PowerPoint Presentation</vt:lpstr>
      <vt:lpstr>Applications of AI in transportation</vt:lpstr>
      <vt:lpstr>Applications of AI in transportation</vt:lpstr>
      <vt:lpstr>Applications of AI in transportation</vt:lpstr>
      <vt:lpstr>Applications of AI in transportation</vt:lpstr>
      <vt:lpstr>Applications of AI in Email</vt:lpstr>
      <vt:lpstr>Applications of AI in Grading and Assessment</vt:lpstr>
      <vt:lpstr>Applications of AI in Grading and Assessment</vt:lpstr>
      <vt:lpstr>Applications of AI in Grading and Assessment</vt:lpstr>
      <vt:lpstr>Applications of AI: Automotive Industry</vt:lpstr>
      <vt:lpstr>AI in Banking/Personal Finance</vt:lpstr>
      <vt:lpstr>Tic-Tac-Toe Game Playing</vt:lpstr>
      <vt:lpstr>Tic-Tac-Toe Game Playing</vt:lpstr>
      <vt:lpstr>Tic-Tac-Toe Game Playing : Approach 1</vt:lpstr>
      <vt:lpstr>Tic-Tac-Toe Game Playing : Approach 1</vt:lpstr>
      <vt:lpstr>Tic-Tac-Toe Game Playing : Approach 1</vt:lpstr>
      <vt:lpstr>Tic-Tac-Toe Game Playing : Approach 1</vt:lpstr>
      <vt:lpstr>Tic-Tac-Toe Game Playing : Approach 1</vt:lpstr>
      <vt:lpstr>Tic-Tac-Toe Game Playing : Approach 1</vt:lpstr>
      <vt:lpstr>Tic-Tac-Toe Game Playing : Approach 2</vt:lpstr>
      <vt:lpstr>Tic-Tac-Toe Game Playing : Approach 2</vt:lpstr>
      <vt:lpstr>Tic-Tac-Toe Game Playing : Approach 2</vt:lpstr>
      <vt:lpstr>Tic-Tac-Toe Game Playing : Approach 2</vt:lpstr>
      <vt:lpstr>PowerPoint Presentation</vt:lpstr>
      <vt:lpstr>PowerPoint Presentation</vt:lpstr>
      <vt:lpstr>Tic-Tac-Toe Game Playing : Approach 2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Tic-Tac-Toe Game Playing : Approach 3</vt:lpstr>
      <vt:lpstr>3D Tic-Tac-Toe</vt:lpstr>
      <vt:lpstr>PowerPoint Presentation</vt:lpstr>
      <vt:lpstr>Latest Perception of AI </vt:lpstr>
      <vt:lpstr>Current Trends in AI</vt:lpstr>
      <vt:lpstr>Current Trends in AI</vt:lpstr>
      <vt:lpstr>PowerPoint Presentation</vt:lpstr>
      <vt:lpstr>Current Trends in AI</vt:lpstr>
      <vt:lpstr>Current Trends in AI- Soft Computing</vt:lpstr>
      <vt:lpstr>Current Trends in AI- Soft Computing</vt:lpstr>
      <vt:lpstr>Current Trends in AI- Soft Computing</vt:lpstr>
      <vt:lpstr>Current Trends in AI</vt:lpstr>
      <vt:lpstr>Current Trends in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Loshma</dc:creator>
  <cp:lastModifiedBy>Subhash Chandra N</cp:lastModifiedBy>
  <cp:revision>6</cp:revision>
  <dcterms:created xsi:type="dcterms:W3CDTF">2022-08-23T06:12:17Z</dcterms:created>
  <dcterms:modified xsi:type="dcterms:W3CDTF">2022-08-23T08:04:16Z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2022-08-23T00:00:00Z</vt:filetime>
  </property>
</Properties>
</file>