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8"/>
  </p:notesMasterIdLst>
  <p:sldIdLst>
    <p:sldId id="256" r:id="rId2"/>
    <p:sldId id="260" r:id="rId3"/>
    <p:sldId id="261" r:id="rId4"/>
    <p:sldId id="26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389" r:id="rId13"/>
    <p:sldId id="390" r:id="rId14"/>
    <p:sldId id="279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277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31FCF-7D71-4471-88D7-B45164E0B9AB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695DD-A46F-47F9-9262-A12242ADB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7859" y="1722501"/>
            <a:ext cx="174828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1E6E-9D4F-4E06-99FC-919279D103E0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C05B-4268-4A79-A1D4-13EFE21BFE59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736B-43E8-439B-AD24-44D994B633B9}" type="datetime1">
              <a:rPr lang="en-US" smtClean="0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8577-E4A7-4E42-A81D-4D6936D532D9}" type="datetime1">
              <a:rPr lang="en-US" smtClean="0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5F89-E10C-485D-BC3E-A7FE99654D0F}" type="datetime1">
              <a:rPr lang="en-US" smtClean="0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7226" y="461594"/>
            <a:ext cx="474954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074165"/>
            <a:ext cx="8074660" cy="4709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3373" y="6373774"/>
            <a:ext cx="239712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D5E1B-510A-4EFF-879F-C12F291719FB}" type="datetime1">
              <a:rPr lang="en-US" smtClean="0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4088" y="6465214"/>
            <a:ext cx="3098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5240">
              <a:lnSpc>
                <a:spcPts val="1425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/>
              <a:t>UNIT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057" y="2827147"/>
            <a:ext cx="6628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GENERAL </a:t>
            </a:r>
            <a:r>
              <a:rPr sz="3200" b="1" spc="-10" dirty="0">
                <a:latin typeface="Calibri"/>
                <a:cs typeface="Calibri"/>
              </a:rPr>
              <a:t>ISSUES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-15" dirty="0">
                <a:latin typeface="Calibri"/>
                <a:cs typeface="Calibri"/>
              </a:rPr>
              <a:t>OVERVIEW </a:t>
            </a:r>
            <a:r>
              <a:rPr sz="3200" b="1" spc="-5" dirty="0">
                <a:latin typeface="Calibri"/>
                <a:cs typeface="Calibri"/>
              </a:rPr>
              <a:t>OF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494" y="359410"/>
            <a:ext cx="352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General </a:t>
            </a:r>
            <a:r>
              <a:rPr sz="4000" b="1" spc="-5" dirty="0">
                <a:latin typeface="Calibri"/>
                <a:cs typeface="Calibri"/>
              </a:rPr>
              <a:t>AI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Goals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75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Replicate </a:t>
            </a:r>
            <a:r>
              <a:rPr sz="2400" spc="-5" dirty="0">
                <a:latin typeface="Times New Roman"/>
                <a:cs typeface="Times New Roman"/>
              </a:rPr>
              <a:t>human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Solve knowledge intensive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Make an intelligent connection between perception and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1586865" algn="l"/>
                <a:tab pos="3603625" algn="l"/>
                <a:tab pos="5867400" algn="l"/>
                <a:tab pos="6489065" algn="l"/>
                <a:tab pos="7821295" algn="l"/>
              </a:tabLst>
            </a:pPr>
            <a:r>
              <a:rPr sz="2400" dirty="0">
                <a:latin typeface="Times New Roman"/>
                <a:cs typeface="Times New Roman"/>
              </a:rPr>
              <a:t>Enhan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	h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-h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an,	hu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puter	and	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puter	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interaction/communication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380" y="1449073"/>
            <a:ext cx="5825204" cy="317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088" y="1435636"/>
            <a:ext cx="6564280" cy="313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680" y="1465118"/>
            <a:ext cx="6026992" cy="319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302" y="1343691"/>
            <a:ext cx="6025685" cy="3324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857" y="1388268"/>
            <a:ext cx="6026992" cy="3218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55" y="1474780"/>
            <a:ext cx="6130979" cy="3287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633" y="1446469"/>
            <a:ext cx="6982364" cy="3123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106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077" y="461594"/>
            <a:ext cx="4086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Depth-first</a:t>
            </a:r>
            <a:r>
              <a:rPr spc="-55" dirty="0"/>
              <a:t> </a:t>
            </a:r>
            <a:r>
              <a:rPr spc="-15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776474" y="2081281"/>
            <a:ext cx="5148956" cy="390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107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0864" y="589787"/>
            <a:ext cx="4462272" cy="567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108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2" y="1199388"/>
            <a:ext cx="7534656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109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521" y="245110"/>
            <a:ext cx="1554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AI</a:t>
            </a:r>
            <a:r>
              <a:rPr sz="4000" b="1" spc="-8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Goal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75"/>
              </a:spcBef>
            </a:pPr>
            <a:r>
              <a:rPr dirty="0"/>
              <a:t>Engineering based </a:t>
            </a:r>
            <a:r>
              <a:rPr spc="-5" dirty="0"/>
              <a:t>AI</a:t>
            </a:r>
            <a:r>
              <a:rPr spc="-160" dirty="0"/>
              <a:t> </a:t>
            </a:r>
            <a:r>
              <a:rPr dirty="0"/>
              <a:t>Goal</a:t>
            </a:r>
          </a:p>
          <a:p>
            <a:pPr marL="35687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Develop </a:t>
            </a:r>
            <a:r>
              <a:rPr spc="-5" dirty="0"/>
              <a:t>concepts, theory </a:t>
            </a:r>
            <a:r>
              <a:rPr dirty="0"/>
              <a:t>and </a:t>
            </a:r>
            <a:r>
              <a:rPr spc="-5" dirty="0"/>
              <a:t>practice </a:t>
            </a:r>
            <a:r>
              <a:rPr dirty="0"/>
              <a:t>of </a:t>
            </a:r>
            <a:r>
              <a:rPr spc="-5" dirty="0"/>
              <a:t>building intelligent  machines</a:t>
            </a:r>
          </a:p>
          <a:p>
            <a:pPr marL="35687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Emphasis </a:t>
            </a:r>
            <a:r>
              <a:rPr dirty="0"/>
              <a:t>is on system</a:t>
            </a:r>
            <a:r>
              <a:rPr spc="-10" dirty="0"/>
              <a:t> </a:t>
            </a:r>
            <a:r>
              <a:rPr dirty="0"/>
              <a:t>building</a:t>
            </a:r>
          </a:p>
          <a:p>
            <a:pPr marL="1270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/>
          </a:p>
          <a:p>
            <a:pPr marL="13970">
              <a:lnSpc>
                <a:spcPct val="100000"/>
              </a:lnSpc>
            </a:pPr>
            <a:r>
              <a:rPr spc="-5" dirty="0"/>
              <a:t>Science based AI</a:t>
            </a:r>
            <a:r>
              <a:rPr spc="-150" dirty="0"/>
              <a:t> </a:t>
            </a:r>
            <a:r>
              <a:rPr spc="-5" dirty="0"/>
              <a:t>Goal</a:t>
            </a:r>
          </a:p>
          <a:p>
            <a:pPr marL="356870" marR="508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Develop </a:t>
            </a:r>
            <a:r>
              <a:rPr spc="-5" dirty="0"/>
              <a:t>concepts, mechanisms </a:t>
            </a:r>
            <a:r>
              <a:rPr dirty="0"/>
              <a:t>and vocabulary to </a:t>
            </a:r>
            <a:r>
              <a:rPr spc="-5" dirty="0"/>
              <a:t>understand  </a:t>
            </a:r>
            <a:r>
              <a:rPr dirty="0"/>
              <a:t>biological </a:t>
            </a:r>
            <a:r>
              <a:rPr spc="-5" dirty="0"/>
              <a:t>intelligent</a:t>
            </a:r>
            <a:r>
              <a:rPr spc="-75" dirty="0"/>
              <a:t> </a:t>
            </a:r>
            <a:r>
              <a:rPr spc="-15" dirty="0"/>
              <a:t>behavior.</a:t>
            </a:r>
          </a:p>
          <a:p>
            <a:pPr marL="35687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Emphasis </a:t>
            </a:r>
            <a:r>
              <a:rPr dirty="0"/>
              <a:t>is on understanding </a:t>
            </a:r>
            <a:r>
              <a:rPr spc="-5" dirty="0"/>
              <a:t>intelligent</a:t>
            </a:r>
            <a:r>
              <a:rPr spc="-55" dirty="0"/>
              <a:t> </a:t>
            </a:r>
            <a:r>
              <a:rPr spc="-15" dirty="0"/>
              <a:t>behavior.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496646"/>
            <a:ext cx="681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Algorithm </a:t>
            </a:r>
            <a:r>
              <a:rPr sz="4000" b="1" spc="-25" dirty="0">
                <a:latin typeface="Calibri"/>
                <a:cs typeface="Calibri"/>
              </a:rPr>
              <a:t>for </a:t>
            </a:r>
            <a:r>
              <a:rPr sz="4000" b="1" spc="-5" dirty="0">
                <a:latin typeface="Calibri"/>
                <a:cs typeface="Calibri"/>
              </a:rPr>
              <a:t>Depth </a:t>
            </a:r>
            <a:r>
              <a:rPr sz="4000" b="1" spc="-20" dirty="0">
                <a:latin typeface="Calibri"/>
                <a:cs typeface="Calibri"/>
              </a:rPr>
              <a:t>First</a:t>
            </a:r>
            <a:r>
              <a:rPr sz="4000" b="1" spc="-15" dirty="0">
                <a:latin typeface="Calibri"/>
                <a:cs typeface="Calibri"/>
              </a:rPr>
              <a:t> 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992" y="1356816"/>
            <a:ext cx="7662545" cy="452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13055" algn="l"/>
              </a:tabLst>
            </a:pPr>
            <a:r>
              <a:rPr sz="2400" spc="-5" dirty="0">
                <a:latin typeface="Calibri"/>
                <a:cs typeface="Calibri"/>
              </a:rPr>
              <a:t>If the </a:t>
            </a:r>
            <a:r>
              <a:rPr sz="2400" dirty="0">
                <a:latin typeface="Calibri"/>
                <a:cs typeface="Calibri"/>
              </a:rPr>
              <a:t>initial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goal </a:t>
            </a:r>
            <a:r>
              <a:rPr sz="2400" spc="-20" dirty="0">
                <a:latin typeface="Calibri"/>
                <a:cs typeface="Calibri"/>
              </a:rPr>
              <a:t>state, </a:t>
            </a:r>
            <a:r>
              <a:rPr sz="2400" spc="-5" dirty="0">
                <a:latin typeface="Calibri"/>
                <a:cs typeface="Calibri"/>
              </a:rPr>
              <a:t>quit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success.</a:t>
            </a:r>
            <a:endParaRPr sz="2400">
              <a:latin typeface="Calibri"/>
              <a:cs typeface="Calibri"/>
            </a:endParaRPr>
          </a:p>
          <a:p>
            <a:pPr marL="312420" marR="5080" indent="-300355">
              <a:lnSpc>
                <a:spcPct val="150100"/>
              </a:lnSpc>
              <a:spcBef>
                <a:spcPts val="575"/>
              </a:spcBef>
              <a:buAutoNum type="arabicPeriod"/>
              <a:tabLst>
                <a:tab pos="313055" algn="l"/>
                <a:tab pos="1842770" algn="l"/>
                <a:tab pos="2335530" algn="l"/>
                <a:tab pos="2922270" algn="l"/>
                <a:tab pos="4231640" algn="l"/>
                <a:tab pos="4961890" algn="l"/>
                <a:tab pos="6062345" algn="l"/>
                <a:tab pos="6499860" algn="l"/>
                <a:tab pos="7459980" algn="l"/>
              </a:tabLst>
            </a:pP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wise,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	the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wing	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til	</a:t>
            </a:r>
            <a:r>
              <a:rPr sz="2400" spc="-5" dirty="0">
                <a:latin typeface="Calibri"/>
                <a:cs typeface="Calibri"/>
              </a:rPr>
              <a:t>suc</a:t>
            </a:r>
            <a:r>
              <a:rPr sz="2400" dirty="0">
                <a:latin typeface="Calibri"/>
                <a:cs typeface="Calibri"/>
              </a:rPr>
              <a:t>cess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ailu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is  </a:t>
            </a:r>
            <a:r>
              <a:rPr sz="2400" spc="-5" dirty="0">
                <a:latin typeface="Calibri"/>
                <a:cs typeface="Calibri"/>
              </a:rPr>
              <a:t>signaled:</a:t>
            </a:r>
            <a:endParaRPr sz="2400">
              <a:latin typeface="Calibri"/>
              <a:cs typeface="Calibri"/>
            </a:endParaRPr>
          </a:p>
          <a:p>
            <a:pPr marL="870585" marR="6350" lvl="1" indent="-457200">
              <a:lnSpc>
                <a:spcPct val="150000"/>
              </a:lnSpc>
              <a:spcBef>
                <a:spcPts val="575"/>
              </a:spcBef>
              <a:buAutoNum type="alphaLcParenR"/>
              <a:tabLst>
                <a:tab pos="870585" algn="l"/>
                <a:tab pos="871219" algn="l"/>
              </a:tabLst>
            </a:pP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successor, </a:t>
            </a:r>
            <a:r>
              <a:rPr sz="2400" dirty="0">
                <a:latin typeface="Calibri"/>
                <a:cs typeface="Calibri"/>
              </a:rPr>
              <a:t>E,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initial </a:t>
            </a:r>
            <a:r>
              <a:rPr sz="2400" spc="-20" dirty="0">
                <a:latin typeface="Calibri"/>
                <a:cs typeface="Calibri"/>
              </a:rPr>
              <a:t>state. </a:t>
            </a: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more successors, </a:t>
            </a:r>
            <a:r>
              <a:rPr sz="2400" spc="-5" dirty="0">
                <a:latin typeface="Calibri"/>
                <a:cs typeface="Calibri"/>
              </a:rPr>
              <a:t>signal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failure.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020"/>
              </a:spcBef>
              <a:buAutoNum type="alphaLcParenR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Call </a:t>
            </a:r>
            <a:r>
              <a:rPr sz="2400" spc="-10" dirty="0">
                <a:latin typeface="Calibri"/>
                <a:cs typeface="Calibri"/>
              </a:rPr>
              <a:t>Depth-First Search </a:t>
            </a:r>
            <a:r>
              <a:rPr sz="2400" dirty="0">
                <a:latin typeface="Calibri"/>
                <a:cs typeface="Calibri"/>
              </a:rPr>
              <a:t>with E as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870585" marR="6350" lvl="1" indent="-457200">
              <a:lnSpc>
                <a:spcPct val="150100"/>
              </a:lnSpc>
              <a:spcBef>
                <a:spcPts val="570"/>
              </a:spcBef>
              <a:buAutoNum type="alphaLcParenR"/>
              <a:tabLst>
                <a:tab pos="870585" algn="l"/>
                <a:tab pos="871219" algn="l"/>
                <a:tab pos="1260475" algn="l"/>
                <a:tab pos="2409825" algn="l"/>
                <a:tab pos="2820035" algn="l"/>
                <a:tab pos="4211320" algn="l"/>
                <a:tab pos="5141595" algn="l"/>
                <a:tab pos="636714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suc</a:t>
            </a:r>
            <a:r>
              <a:rPr sz="2400" dirty="0">
                <a:latin typeface="Calibri"/>
                <a:cs typeface="Calibri"/>
              </a:rPr>
              <a:t>cess	is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urn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signa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" dirty="0">
                <a:latin typeface="Calibri"/>
                <a:cs typeface="Calibri"/>
              </a:rPr>
              <a:t>suc</a:t>
            </a:r>
            <a:r>
              <a:rPr sz="2400" dirty="0">
                <a:latin typeface="Calibri"/>
                <a:cs typeface="Calibri"/>
              </a:rPr>
              <a:t>cess.	</a:t>
            </a:r>
            <a:r>
              <a:rPr sz="2400" spc="-5" dirty="0">
                <a:latin typeface="Calibri"/>
                <a:cs typeface="Calibri"/>
              </a:rPr>
              <a:t>Ot</a:t>
            </a: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wise  </a:t>
            </a:r>
            <a:r>
              <a:rPr sz="2400" spc="-10" dirty="0">
                <a:latin typeface="Calibri"/>
                <a:cs typeface="Calibri"/>
              </a:rPr>
              <a:t>continue </a:t>
            </a:r>
            <a:r>
              <a:rPr sz="2400" dirty="0">
                <a:latin typeface="Calibri"/>
                <a:cs typeface="Calibri"/>
              </a:rPr>
              <a:t>in 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832" y="496646"/>
            <a:ext cx="5725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Time and </a:t>
            </a:r>
            <a:r>
              <a:rPr sz="4000" b="1" dirty="0">
                <a:latin typeface="Calibri"/>
                <a:cs typeface="Calibri"/>
              </a:rPr>
              <a:t>space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complexity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49650"/>
            <a:ext cx="474789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3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Complexity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3335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1 + </a:t>
            </a:r>
            <a:r>
              <a:rPr sz="2400" i="1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24305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spc="-14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+…+……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baseline="24305" dirty="0">
                <a:latin typeface="Times New Roman"/>
                <a:cs typeface="Times New Roman"/>
              </a:rPr>
              <a:t>d.</a:t>
            </a:r>
            <a:endParaRPr sz="2400" baseline="24305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Times New Roman"/>
                <a:cs typeface="Times New Roman"/>
              </a:rPr>
              <a:t>Hence </a:t>
            </a:r>
            <a:r>
              <a:rPr sz="2400" i="1" spc="-35" dirty="0">
                <a:latin typeface="Times New Roman"/>
                <a:cs typeface="Times New Roman"/>
              </a:rPr>
              <a:t>Time </a:t>
            </a:r>
            <a:r>
              <a:rPr sz="2400" i="1" dirty="0">
                <a:latin typeface="Times New Roman"/>
                <a:cs typeface="Times New Roman"/>
              </a:rPr>
              <a:t>complexity = </a:t>
            </a:r>
            <a:r>
              <a:rPr sz="2400" i="1" spc="-5" dirty="0">
                <a:latin typeface="Times New Roman"/>
                <a:cs typeface="Times New Roman"/>
              </a:rPr>
              <a:t>O</a:t>
            </a:r>
            <a:r>
              <a:rPr sz="2400" i="1" spc="-204" dirty="0">
                <a:latin typeface="Times New Roman"/>
                <a:cs typeface="Times New Roman"/>
              </a:rPr>
              <a:t> </a:t>
            </a:r>
            <a:r>
              <a:rPr sz="2400" i="1" spc="-7" baseline="2430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i="1" spc="-7" baseline="24305" dirty="0">
                <a:latin typeface="Times New Roman"/>
                <a:cs typeface="Times New Roman"/>
              </a:rPr>
              <a:t>d)</a:t>
            </a:r>
            <a:endParaRPr sz="2400" baseline="2430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b-&gt; branching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endParaRPr sz="24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580"/>
              </a:spcBef>
              <a:tabLst>
                <a:tab pos="148907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d-&gt;	Depth </a:t>
            </a:r>
            <a:r>
              <a:rPr sz="2400" i="1" dirty="0">
                <a:latin typeface="Times New Roman"/>
                <a:cs typeface="Times New Roman"/>
              </a:rPr>
              <a:t>of 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Times New Roman"/>
                <a:cs typeface="Times New Roman"/>
              </a:rPr>
              <a:t>Space </a:t>
            </a:r>
            <a:r>
              <a:rPr sz="2400" i="1" spc="-5" dirty="0">
                <a:latin typeface="Times New Roman"/>
                <a:cs typeface="Times New Roman"/>
              </a:rPr>
              <a:t>Complexity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575"/>
              </a:spcBef>
            </a:pPr>
            <a:r>
              <a:rPr sz="2400" i="1" spc="-5" dirty="0">
                <a:latin typeface="Times New Roman"/>
                <a:cs typeface="Times New Roman"/>
              </a:rPr>
              <a:t>Hence Space </a:t>
            </a:r>
            <a:r>
              <a:rPr sz="2400" i="1" dirty="0">
                <a:latin typeface="Times New Roman"/>
                <a:cs typeface="Times New Roman"/>
              </a:rPr>
              <a:t>complexity </a:t>
            </a:r>
            <a:r>
              <a:rPr sz="2400" i="1" spc="-5" dirty="0">
                <a:latin typeface="Times New Roman"/>
                <a:cs typeface="Times New Roman"/>
              </a:rPr>
              <a:t>= O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(d)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682" y="191846"/>
            <a:ext cx="701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Advantages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5" dirty="0">
                <a:latin typeface="Calibri"/>
                <a:cs typeface="Calibri"/>
              </a:rPr>
              <a:t>Depth-First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807085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10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requires </a:t>
            </a:r>
            <a:r>
              <a:rPr sz="3200" dirty="0">
                <a:latin typeface="Calibri"/>
                <a:cs typeface="Calibri"/>
              </a:rPr>
              <a:t>less memory </a:t>
            </a:r>
            <a:r>
              <a:rPr sz="3200" spc="-5" dirty="0">
                <a:latin typeface="Calibri"/>
                <a:cs typeface="Calibri"/>
              </a:rPr>
              <a:t>since only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nodes 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current path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stored.</a:t>
            </a:r>
            <a:endParaRPr sz="3200">
              <a:latin typeface="Calibri"/>
              <a:cs typeface="Calibri"/>
            </a:endParaRPr>
          </a:p>
          <a:p>
            <a:pPr marL="584200" marR="6350" indent="-572135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200" algn="l"/>
                <a:tab pos="584835" algn="l"/>
                <a:tab pos="1183005" algn="l"/>
                <a:tab pos="2654300" algn="l"/>
                <a:tab pos="3082290" algn="l"/>
                <a:tab pos="3978910" algn="l"/>
                <a:tab pos="4824730" algn="l"/>
                <a:tab pos="5217795" algn="l"/>
                <a:tab pos="6755765" algn="l"/>
              </a:tabLst>
            </a:pPr>
            <a:r>
              <a:rPr sz="3200" spc="-4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ch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m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a	</a:t>
            </a:r>
            <a:r>
              <a:rPr sz="3200" spc="-5" dirty="0">
                <a:latin typeface="Calibri"/>
                <a:cs typeface="Calibri"/>
              </a:rPr>
              <a:t>solu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	wi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hout  </a:t>
            </a:r>
            <a:r>
              <a:rPr sz="3200" spc="-15" dirty="0">
                <a:latin typeface="Calibri"/>
                <a:cs typeface="Calibri"/>
              </a:rPr>
              <a:t>examining </a:t>
            </a:r>
            <a:r>
              <a:rPr sz="3200" dirty="0">
                <a:latin typeface="Calibri"/>
                <a:cs typeface="Calibri"/>
              </a:rPr>
              <a:t>much of the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spc="-5" dirty="0">
                <a:latin typeface="Calibri"/>
                <a:cs typeface="Calibri"/>
              </a:rPr>
              <a:t>space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191846"/>
            <a:ext cx="7605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Disadvantages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5" dirty="0">
                <a:latin typeface="Calibri"/>
                <a:cs typeface="Calibri"/>
              </a:rPr>
              <a:t>Depth-First</a:t>
            </a:r>
            <a:r>
              <a:rPr sz="4000" b="1" spc="4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6350" indent="-572135" algn="just">
              <a:lnSpc>
                <a:spcPct val="100000"/>
              </a:lnSpc>
              <a:spcBef>
                <a:spcPts val="105"/>
              </a:spcBef>
              <a:buAutoNum type="romanLcPeriod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Determination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depth </a:t>
            </a:r>
            <a:r>
              <a:rPr sz="3200" spc="-10" dirty="0">
                <a:latin typeface="Calibri"/>
                <a:cs typeface="Calibri"/>
              </a:rPr>
              <a:t>until </a:t>
            </a:r>
            <a:r>
              <a:rPr sz="3200" dirty="0">
                <a:latin typeface="Calibri"/>
                <a:cs typeface="Calibri"/>
              </a:rPr>
              <a:t>which the 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proceed. </a:t>
            </a:r>
            <a:r>
              <a:rPr sz="3200" spc="-5" dirty="0">
                <a:latin typeface="Calibri"/>
                <a:cs typeface="Calibri"/>
              </a:rPr>
              <a:t>This depth is called  </a:t>
            </a:r>
            <a:r>
              <a:rPr sz="3200" spc="-10" dirty="0">
                <a:latin typeface="Calibri"/>
                <a:cs typeface="Calibri"/>
              </a:rPr>
              <a:t>cut-off</a:t>
            </a:r>
            <a:r>
              <a:rPr sz="3200" spc="-5" dirty="0">
                <a:latin typeface="Calibri"/>
                <a:cs typeface="Calibri"/>
              </a:rPr>
              <a:t> depth.</a:t>
            </a:r>
            <a:endParaRPr sz="3200">
              <a:latin typeface="Calibri"/>
              <a:cs typeface="Calibri"/>
            </a:endParaRPr>
          </a:p>
          <a:p>
            <a:pPr marL="584200" marR="635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cut-off </a:t>
            </a:r>
            <a:r>
              <a:rPr sz="3200" spc="-5" dirty="0">
                <a:latin typeface="Calibri"/>
                <a:cs typeface="Calibri"/>
              </a:rPr>
              <a:t>depth is </a:t>
            </a:r>
            <a:r>
              <a:rPr sz="3200" spc="-40" dirty="0">
                <a:latin typeface="Calibri"/>
                <a:cs typeface="Calibri"/>
              </a:rPr>
              <a:t>smaller, </a:t>
            </a:r>
            <a:r>
              <a:rPr sz="3200" spc="-5" dirty="0">
                <a:latin typeface="Calibri"/>
                <a:cs typeface="Calibri"/>
              </a:rPr>
              <a:t>solution </a:t>
            </a:r>
            <a:r>
              <a:rPr sz="3200" spc="-15" dirty="0">
                <a:latin typeface="Calibri"/>
                <a:cs typeface="Calibri"/>
              </a:rPr>
              <a:t>may  </a:t>
            </a:r>
            <a:r>
              <a:rPr sz="3200" spc="-5" dirty="0">
                <a:latin typeface="Calibri"/>
                <a:cs typeface="Calibri"/>
              </a:rPr>
              <a:t>not 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found.</a:t>
            </a:r>
            <a:endParaRPr sz="3200">
              <a:latin typeface="Calibri"/>
              <a:cs typeface="Calibri"/>
            </a:endParaRPr>
          </a:p>
          <a:p>
            <a:pPr marL="584200" marR="889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If cut-off depth is </a:t>
            </a:r>
            <a:r>
              <a:rPr sz="3200" spc="-15" dirty="0">
                <a:latin typeface="Calibri"/>
                <a:cs typeface="Calibri"/>
              </a:rPr>
              <a:t>large,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complexity </a:t>
            </a:r>
            <a:r>
              <a:rPr sz="3200" dirty="0">
                <a:latin typeface="Calibri"/>
                <a:cs typeface="Calibri"/>
              </a:rPr>
              <a:t>will 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0" dirty="0">
                <a:latin typeface="Calibri"/>
                <a:cs typeface="Calibri"/>
              </a:rPr>
              <a:t> more.</a:t>
            </a:r>
            <a:endParaRPr sz="3200">
              <a:latin typeface="Calibri"/>
              <a:cs typeface="Calibri"/>
            </a:endParaRPr>
          </a:p>
          <a:p>
            <a:pPr marL="584200" marR="508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no </a:t>
            </a:r>
            <a:r>
              <a:rPr sz="3200" spc="-15" dirty="0">
                <a:latin typeface="Calibri"/>
                <a:cs typeface="Calibri"/>
              </a:rPr>
              <a:t>guarantee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a minimal  </a:t>
            </a:r>
            <a:r>
              <a:rPr sz="3200" spc="-5" dirty="0">
                <a:latin typeface="Calibri"/>
                <a:cs typeface="Calibri"/>
              </a:rPr>
              <a:t>solution, if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5" dirty="0">
                <a:latin typeface="Calibri"/>
                <a:cs typeface="Calibri"/>
              </a:rPr>
              <a:t>one solution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311895" y="6446122"/>
            <a:ext cx="32194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782" y="496646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Breadth </a:t>
            </a:r>
            <a:r>
              <a:rPr sz="4000" b="1" spc="-25" dirty="0">
                <a:latin typeface="Calibri"/>
                <a:cs typeface="Calibri"/>
              </a:rPr>
              <a:t>First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538" y="1243329"/>
            <a:ext cx="5922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748789" algn="l"/>
                <a:tab pos="3149600" algn="l"/>
                <a:tab pos="3914140" algn="l"/>
                <a:tab pos="4400550" algn="l"/>
                <a:tab pos="5168900" algn="l"/>
              </a:tabLst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ching	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ocesse</a:t>
            </a:r>
            <a:r>
              <a:rPr sz="2400" dirty="0">
                <a:latin typeface="Calibri"/>
                <a:cs typeface="Calibri"/>
              </a:rPr>
              <a:t>s	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le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" dirty="0">
                <a:latin typeface="Calibri"/>
                <a:cs typeface="Calibri"/>
              </a:rPr>
              <a:t>unli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goes </a:t>
            </a:r>
            <a:r>
              <a:rPr sz="2400" spc="-5" dirty="0">
                <a:latin typeface="Calibri"/>
                <a:cs typeface="Calibri"/>
              </a:rPr>
              <a:t>deep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3639" y="1426209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4134" y="1426209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538" y="2413868"/>
            <a:ext cx="7515859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operator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employed </a:t>
            </a:r>
            <a:r>
              <a:rPr sz="2400" spc="-15" dirty="0">
                <a:latin typeface="Calibri"/>
                <a:cs typeface="Calibri"/>
              </a:rPr>
              <a:t>to generate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possible children  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node.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4536" y="1237986"/>
            <a:ext cx="5971525" cy="333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115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0278" y="1324067"/>
            <a:ext cx="6025685" cy="3423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116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072" y="1355233"/>
            <a:ext cx="6453021" cy="3594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117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013" y="1440289"/>
            <a:ext cx="6182937" cy="316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118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908" y="461594"/>
            <a:ext cx="4505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Breadth-first</a:t>
            </a:r>
            <a:r>
              <a:rPr spc="-9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2032000" y="1625600"/>
            <a:ext cx="4527550" cy="336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994" y="5432247"/>
            <a:ext cx="46075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02235" algn="l"/>
              </a:tabLst>
            </a:pP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Guaranteed to find </a:t>
            </a:r>
            <a:r>
              <a:rPr sz="1800" dirty="0">
                <a:solidFill>
                  <a:srgbClr val="0000CC"/>
                </a:solidFill>
                <a:latin typeface="Comic Sans MS"/>
                <a:cs typeface="Comic Sans MS"/>
              </a:rPr>
              <a:t>shortest solution</a:t>
            </a:r>
            <a:r>
              <a:rPr sz="1800" spc="-6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first</a:t>
            </a:r>
            <a:endParaRPr sz="1800">
              <a:latin typeface="Comic Sans MS"/>
              <a:cs typeface="Comic Sans MS"/>
            </a:endParaRPr>
          </a:p>
          <a:p>
            <a:pPr marL="101600" indent="-89535">
              <a:lnSpc>
                <a:spcPct val="100000"/>
              </a:lnSpc>
              <a:buSzPct val="94444"/>
              <a:buChar char="•"/>
              <a:tabLst>
                <a:tab pos="102235" algn="l"/>
              </a:tabLst>
            </a:pP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best-first finds </a:t>
            </a:r>
            <a:r>
              <a:rPr sz="1800" dirty="0">
                <a:solidFill>
                  <a:srgbClr val="0000CC"/>
                </a:solidFill>
                <a:latin typeface="Comic Sans MS"/>
                <a:cs typeface="Comic Sans MS"/>
              </a:rPr>
              <a:t>solution</a:t>
            </a:r>
            <a:r>
              <a:rPr sz="1800" spc="-3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a-c-f</a:t>
            </a:r>
            <a:endParaRPr sz="1800">
              <a:latin typeface="Comic Sans MS"/>
              <a:cs typeface="Comic Sans MS"/>
            </a:endParaRPr>
          </a:p>
          <a:p>
            <a:pPr marL="101600" indent="-89535">
              <a:lnSpc>
                <a:spcPct val="100000"/>
              </a:lnSpc>
              <a:buSzPct val="94444"/>
              <a:buChar char="•"/>
              <a:tabLst>
                <a:tab pos="102235" algn="l"/>
              </a:tabLst>
            </a:pP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depth-first finds</a:t>
            </a:r>
            <a:r>
              <a:rPr sz="1800" spc="-2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00CC"/>
                </a:solidFill>
                <a:latin typeface="Comic Sans MS"/>
                <a:cs typeface="Comic Sans MS"/>
              </a:rPr>
              <a:t>a-b-e-j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889" y="483234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Introduc</a:t>
            </a:r>
            <a:r>
              <a:rPr spc="-1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07946"/>
            <a:ext cx="8179434" cy="422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41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Foundation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was</a:t>
            </a:r>
            <a:r>
              <a:rPr sz="3200" dirty="0">
                <a:latin typeface="Calibri"/>
                <a:cs typeface="Calibri"/>
              </a:rPr>
              <a:t> laid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Boolean theory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mathematician,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Boole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researchers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invention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1943,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-5" dirty="0">
                <a:latin typeface="Calibri"/>
                <a:cs typeface="Calibri"/>
              </a:rPr>
              <a:t> has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researchers</a:t>
            </a:r>
            <a:endParaRPr sz="3200">
              <a:latin typeface="Calibri"/>
              <a:cs typeface="Calibri"/>
            </a:endParaRPr>
          </a:p>
          <a:p>
            <a:pPr marL="355600" marR="63119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dirty="0">
                <a:latin typeface="Calibri"/>
                <a:cs typeface="Calibri"/>
              </a:rPr>
              <a:t> aimed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humans</a:t>
            </a:r>
            <a:endParaRPr sz="3200">
              <a:latin typeface="Calibri"/>
              <a:cs typeface="Calibri"/>
            </a:endParaRPr>
          </a:p>
          <a:p>
            <a:pPr marL="355600" marR="3022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AI</a:t>
            </a:r>
            <a:r>
              <a:rPr sz="3200" spc="-5" dirty="0">
                <a:latin typeface="Calibri"/>
                <a:cs typeface="Calibri"/>
              </a:rPr>
              <a:t> has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grown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substantially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six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decades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starting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1391" y="1624583"/>
            <a:ext cx="6681216" cy="360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038" y="0"/>
            <a:ext cx="700392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586" y="496646"/>
            <a:ext cx="7025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Algorithm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5" dirty="0">
                <a:latin typeface="Calibri"/>
                <a:cs typeface="Calibri"/>
              </a:rPr>
              <a:t>Breadth </a:t>
            </a:r>
            <a:r>
              <a:rPr sz="4000" b="1" spc="-25" dirty="0">
                <a:latin typeface="Calibri"/>
                <a:cs typeface="Calibri"/>
              </a:rPr>
              <a:t>First</a:t>
            </a:r>
            <a:r>
              <a:rPr sz="4000" b="1" spc="5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807529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35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  <a:tab pos="1393190" algn="l"/>
                <a:tab pos="1658620" algn="l"/>
                <a:tab pos="2768600" algn="l"/>
                <a:tab pos="3622040" algn="l"/>
                <a:tab pos="5720715" algn="l"/>
                <a:tab pos="6187440" algn="l"/>
                <a:tab pos="6484620" algn="l"/>
                <a:tab pos="6850380" algn="l"/>
                <a:tab pos="7352030" algn="l"/>
              </a:tabLst>
            </a:pPr>
            <a:r>
              <a:rPr sz="2400" dirty="0">
                <a:latin typeface="Times New Roman"/>
                <a:cs typeface="Times New Roman"/>
              </a:rPr>
              <a:t>Create	a	v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riab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lled	Node-LIST 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the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ial  state.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Until a goal state is found or </a:t>
            </a:r>
            <a:r>
              <a:rPr sz="2400" spc="-5" dirty="0">
                <a:latin typeface="Times New Roman"/>
                <a:cs typeface="Times New Roman"/>
              </a:rPr>
              <a:t>Node-LIST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empty:</a:t>
            </a:r>
            <a:endParaRPr sz="2400">
              <a:latin typeface="Times New Roman"/>
              <a:cs typeface="Times New Roman"/>
            </a:endParaRPr>
          </a:p>
          <a:p>
            <a:pPr marL="870585" marR="5080" lvl="1" indent="-457200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870585" algn="l"/>
                <a:tab pos="871219" algn="l"/>
              </a:tabLst>
            </a:pPr>
            <a:r>
              <a:rPr sz="2400" spc="-5" dirty="0">
                <a:latin typeface="Times New Roman"/>
                <a:cs typeface="Times New Roman"/>
              </a:rPr>
              <a:t>Remove </a:t>
            </a:r>
            <a:r>
              <a:rPr sz="2400" dirty="0">
                <a:latin typeface="Times New Roman"/>
                <a:cs typeface="Times New Roman"/>
              </a:rPr>
              <a:t>the first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Node-LIST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call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E. </a:t>
            </a:r>
            <a:r>
              <a:rPr sz="2400" spc="5" dirty="0">
                <a:latin typeface="Times New Roman"/>
                <a:cs typeface="Times New Roman"/>
              </a:rPr>
              <a:t>if  </a:t>
            </a:r>
            <a:r>
              <a:rPr sz="2400" spc="-5" dirty="0">
                <a:latin typeface="Times New Roman"/>
                <a:cs typeface="Times New Roman"/>
              </a:rPr>
              <a:t>Node-LIST was </a:t>
            </a:r>
            <a:r>
              <a:rPr sz="2400" spc="-30" dirty="0">
                <a:latin typeface="Times New Roman"/>
                <a:cs typeface="Times New Roman"/>
              </a:rPr>
              <a:t>empty,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quit.</a:t>
            </a:r>
            <a:endParaRPr sz="2400">
              <a:latin typeface="Times New Roman"/>
              <a:cs typeface="Times New Roman"/>
            </a:endParaRPr>
          </a:p>
          <a:p>
            <a:pPr marL="870585" lvl="1" indent="-457834">
              <a:lnSpc>
                <a:spcPct val="100000"/>
              </a:lnSpc>
              <a:spcBef>
                <a:spcPts val="575"/>
              </a:spcBef>
              <a:buAutoNum type="alphaLcParenR"/>
              <a:tabLst>
                <a:tab pos="870585" algn="l"/>
                <a:tab pos="871219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described</a:t>
            </a:r>
            <a:endParaRPr sz="240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 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do:</a:t>
            </a:r>
            <a:endParaRPr sz="2400">
              <a:latin typeface="Times New Roman"/>
              <a:cs typeface="Times New Roman"/>
            </a:endParaRPr>
          </a:p>
          <a:p>
            <a:pPr marL="1327785" lvl="2" indent="-515620">
              <a:lnSpc>
                <a:spcPct val="100000"/>
              </a:lnSpc>
              <a:spcBef>
                <a:spcPts val="580"/>
              </a:spcBef>
              <a:buAutoNum type="romanLcPeriod"/>
              <a:tabLst>
                <a:tab pos="1327785" algn="l"/>
                <a:tab pos="1328420" algn="l"/>
              </a:tabLst>
            </a:pPr>
            <a:r>
              <a:rPr sz="2400" dirty="0">
                <a:latin typeface="Times New Roman"/>
                <a:cs typeface="Times New Roman"/>
              </a:rPr>
              <a:t>Apply the rule to generate a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endParaRPr sz="2400">
              <a:latin typeface="Times New Roman"/>
              <a:cs typeface="Times New Roman"/>
            </a:endParaRPr>
          </a:p>
          <a:p>
            <a:pPr marL="1327785" marR="6350" lvl="2" indent="-515620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1327785" algn="l"/>
                <a:tab pos="1328420" algn="l"/>
                <a:tab pos="1667510" algn="l"/>
                <a:tab pos="2178685" algn="l"/>
                <a:tab pos="2824480" algn="l"/>
                <a:tab pos="3519804" algn="l"/>
                <a:tab pos="3861435" algn="l"/>
                <a:tab pos="4133850" algn="l"/>
                <a:tab pos="4796790" algn="l"/>
                <a:tab pos="5568315" algn="l"/>
                <a:tab pos="6177915" algn="l"/>
                <a:tab pos="6755765" algn="l"/>
                <a:tab pos="7620000" algn="l"/>
              </a:tabLst>
            </a:pPr>
            <a:r>
              <a:rPr sz="2400" dirty="0">
                <a:latin typeface="Times New Roman"/>
                <a:cs typeface="Times New Roman"/>
              </a:rPr>
              <a:t>If	the	</a:t>
            </a:r>
            <a:r>
              <a:rPr sz="2400" spc="-5" dirty="0">
                <a:latin typeface="Times New Roman"/>
                <a:cs typeface="Times New Roman"/>
              </a:rPr>
              <a:t>new	state	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goal	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5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and	ret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rn	</a:t>
            </a:r>
            <a:r>
              <a:rPr sz="2400" spc="-5" dirty="0">
                <a:latin typeface="Times New Roman"/>
                <a:cs typeface="Times New Roman"/>
              </a:rPr>
              <a:t>this 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1327785" lvl="2" indent="-515620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1327785" algn="l"/>
                <a:tab pos="1328420" algn="l"/>
              </a:tabLst>
            </a:pPr>
            <a:r>
              <a:rPr sz="2400" spc="-5" dirty="0">
                <a:latin typeface="Times New Roman"/>
                <a:cs typeface="Times New Roman"/>
              </a:rPr>
              <a:t>Otherwise, </a:t>
            </a:r>
            <a:r>
              <a:rPr sz="2400" dirty="0">
                <a:latin typeface="Times New Roman"/>
                <a:cs typeface="Times New Roman"/>
              </a:rPr>
              <a:t>add the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state to the end 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Node-LIST.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832" y="496646"/>
            <a:ext cx="5725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Time and </a:t>
            </a:r>
            <a:r>
              <a:rPr sz="4000" b="1" dirty="0">
                <a:latin typeface="Calibri"/>
                <a:cs typeface="Calibri"/>
              </a:rPr>
              <a:t>space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complexity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510599"/>
            <a:ext cx="5638800" cy="3569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0" dirty="0">
                <a:latin typeface="Calibri"/>
                <a:cs typeface="Calibri"/>
              </a:rPr>
              <a:t>Complexity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1616075">
              <a:lnSpc>
                <a:spcPts val="3550"/>
              </a:lnSpc>
              <a:spcBef>
                <a:spcPts val="390"/>
              </a:spcBef>
            </a:pPr>
            <a:r>
              <a:rPr sz="3200" dirty="0">
                <a:latin typeface="Calibri"/>
                <a:cs typeface="Calibri"/>
              </a:rPr>
              <a:t>1 + </a:t>
            </a:r>
            <a:r>
              <a:rPr sz="3200" i="1" dirty="0">
                <a:latin typeface="Calibri"/>
                <a:cs typeface="Calibri"/>
              </a:rPr>
              <a:t>b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150" spc="7" baseline="25132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150" spc="7" baseline="25132" dirty="0">
                <a:latin typeface="Calibri"/>
                <a:cs typeface="Calibri"/>
              </a:rPr>
              <a:t>3</a:t>
            </a:r>
            <a:r>
              <a:rPr sz="3150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+…+……</a:t>
            </a:r>
            <a:r>
              <a:rPr sz="3200" i="1" dirty="0">
                <a:latin typeface="Calibri"/>
                <a:cs typeface="Calibri"/>
              </a:rPr>
              <a:t>b</a:t>
            </a:r>
            <a:r>
              <a:rPr sz="3150" i="1" baseline="25132" dirty="0">
                <a:latin typeface="Calibri"/>
                <a:cs typeface="Calibri"/>
              </a:rPr>
              <a:t>d.</a:t>
            </a:r>
            <a:endParaRPr sz="3150" baseline="25132">
              <a:latin typeface="Calibri"/>
              <a:cs typeface="Calibri"/>
            </a:endParaRPr>
          </a:p>
          <a:p>
            <a:pPr marL="113030">
              <a:lnSpc>
                <a:spcPts val="3550"/>
              </a:lnSpc>
            </a:pPr>
            <a:r>
              <a:rPr sz="2100" i="1" spc="10" dirty="0">
                <a:latin typeface="Calibri"/>
                <a:cs typeface="Calibri"/>
              </a:rPr>
              <a:t>Hence Time </a:t>
            </a:r>
            <a:r>
              <a:rPr sz="2100" i="1" spc="5" dirty="0">
                <a:latin typeface="Calibri"/>
                <a:cs typeface="Calibri"/>
              </a:rPr>
              <a:t>complexity </a:t>
            </a:r>
            <a:r>
              <a:rPr sz="2100" i="1" spc="15" dirty="0">
                <a:latin typeface="Calibri"/>
                <a:cs typeface="Calibri"/>
              </a:rPr>
              <a:t>= </a:t>
            </a:r>
            <a:r>
              <a:rPr sz="2100" i="1" spc="20" dirty="0">
                <a:latin typeface="Calibri"/>
                <a:cs typeface="Calibri"/>
              </a:rPr>
              <a:t>O</a:t>
            </a:r>
            <a:r>
              <a:rPr sz="2100" i="1" spc="-35" dirty="0">
                <a:latin typeface="Calibri"/>
                <a:cs typeface="Calibri"/>
              </a:rPr>
              <a:t> </a:t>
            </a:r>
            <a:r>
              <a:rPr sz="2100" i="1" spc="15" dirty="0">
                <a:latin typeface="Calibri"/>
                <a:cs typeface="Calibri"/>
              </a:rPr>
              <a:t>(</a:t>
            </a:r>
            <a:r>
              <a:rPr sz="4800" i="1" spc="22" baseline="-16493" dirty="0">
                <a:latin typeface="Calibri"/>
                <a:cs typeface="Calibri"/>
              </a:rPr>
              <a:t>b</a:t>
            </a:r>
            <a:r>
              <a:rPr sz="2100" i="1" spc="15" dirty="0">
                <a:latin typeface="Calibri"/>
                <a:cs typeface="Calibri"/>
              </a:rPr>
              <a:t>d)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900" i="1" dirty="0">
                <a:latin typeface="Calibri"/>
                <a:cs typeface="Calibri"/>
              </a:rPr>
              <a:t>Space Complexity</a:t>
            </a:r>
            <a:r>
              <a:rPr sz="2900" i="1" spc="90" dirty="0">
                <a:latin typeface="Calibri"/>
                <a:cs typeface="Calibri"/>
              </a:rPr>
              <a:t> </a:t>
            </a:r>
            <a:r>
              <a:rPr sz="2900" i="1" spc="5" dirty="0">
                <a:latin typeface="Calibri"/>
                <a:cs typeface="Calibri"/>
              </a:rPr>
              <a:t>:</a:t>
            </a:r>
            <a:endParaRPr sz="2900">
              <a:latin typeface="Calibri"/>
              <a:cs typeface="Calibri"/>
            </a:endParaRPr>
          </a:p>
          <a:p>
            <a:pPr marL="141605">
              <a:lnSpc>
                <a:spcPts val="3550"/>
              </a:lnSpc>
              <a:spcBef>
                <a:spcPts val="1695"/>
              </a:spcBef>
            </a:pPr>
            <a:r>
              <a:rPr sz="3200" dirty="0">
                <a:latin typeface="Calibri"/>
                <a:cs typeface="Calibri"/>
              </a:rPr>
              <a:t>1 + </a:t>
            </a:r>
            <a:r>
              <a:rPr sz="3200" i="1" dirty="0">
                <a:latin typeface="Calibri"/>
                <a:cs typeface="Calibri"/>
              </a:rPr>
              <a:t>b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150" spc="7" baseline="25132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i="1" spc="5" dirty="0">
                <a:latin typeface="Calibri"/>
                <a:cs typeface="Calibri"/>
              </a:rPr>
              <a:t>b</a:t>
            </a:r>
            <a:r>
              <a:rPr sz="3150" spc="7" baseline="25132" dirty="0">
                <a:latin typeface="Calibri"/>
                <a:cs typeface="Calibri"/>
              </a:rPr>
              <a:t>3</a:t>
            </a:r>
            <a:r>
              <a:rPr sz="3150" spc="44" baseline="2513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+…+……</a:t>
            </a:r>
            <a:r>
              <a:rPr sz="3200" i="1" dirty="0">
                <a:latin typeface="Calibri"/>
                <a:cs typeface="Calibri"/>
              </a:rPr>
              <a:t>b</a:t>
            </a:r>
            <a:r>
              <a:rPr sz="3150" i="1" baseline="25132" dirty="0">
                <a:latin typeface="Calibri"/>
                <a:cs typeface="Calibri"/>
              </a:rPr>
              <a:t>d.</a:t>
            </a:r>
            <a:endParaRPr sz="3150" baseline="25132">
              <a:latin typeface="Calibri"/>
              <a:cs typeface="Calibri"/>
            </a:endParaRPr>
          </a:p>
          <a:p>
            <a:pPr marL="113030">
              <a:lnSpc>
                <a:spcPts val="3550"/>
              </a:lnSpc>
            </a:pPr>
            <a:r>
              <a:rPr sz="2100" i="1" spc="10" dirty="0">
                <a:latin typeface="Calibri"/>
                <a:cs typeface="Calibri"/>
              </a:rPr>
              <a:t>Hence Space </a:t>
            </a:r>
            <a:r>
              <a:rPr sz="2100" i="1" spc="5" dirty="0">
                <a:latin typeface="Calibri"/>
                <a:cs typeface="Calibri"/>
              </a:rPr>
              <a:t>complexity </a:t>
            </a:r>
            <a:r>
              <a:rPr sz="2100" i="1" spc="15" dirty="0">
                <a:latin typeface="Calibri"/>
                <a:cs typeface="Calibri"/>
              </a:rPr>
              <a:t>= </a:t>
            </a:r>
            <a:r>
              <a:rPr sz="2100" i="1" spc="20" dirty="0">
                <a:latin typeface="Calibri"/>
                <a:cs typeface="Calibri"/>
              </a:rPr>
              <a:t>O</a:t>
            </a:r>
            <a:r>
              <a:rPr sz="2100" i="1" spc="-20" dirty="0">
                <a:latin typeface="Calibri"/>
                <a:cs typeface="Calibri"/>
              </a:rPr>
              <a:t> </a:t>
            </a:r>
            <a:r>
              <a:rPr sz="2100" i="1" spc="10" dirty="0">
                <a:latin typeface="Calibri"/>
                <a:cs typeface="Calibri"/>
              </a:rPr>
              <a:t>(</a:t>
            </a:r>
            <a:r>
              <a:rPr sz="4800" i="1" spc="15" baseline="-16493" dirty="0">
                <a:latin typeface="Calibri"/>
                <a:cs typeface="Calibri"/>
              </a:rPr>
              <a:t>b</a:t>
            </a:r>
            <a:r>
              <a:rPr sz="2100" i="1" spc="10" dirty="0">
                <a:latin typeface="Calibri"/>
                <a:cs typeface="Calibri"/>
              </a:rPr>
              <a:t>d)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086" y="191846"/>
            <a:ext cx="7407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Advantages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20" dirty="0">
                <a:latin typeface="Calibri"/>
                <a:cs typeface="Calibri"/>
              </a:rPr>
              <a:t>Breadth-First</a:t>
            </a:r>
            <a:r>
              <a:rPr sz="4000" b="1" spc="6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656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marR="9525" indent="-572135" algn="just">
              <a:lnSpc>
                <a:spcPct val="100000"/>
              </a:lnSpc>
              <a:spcBef>
                <a:spcPts val="105"/>
              </a:spcBef>
              <a:buAutoNum type="romanLcPeriod"/>
              <a:tabLst>
                <a:tab pos="584835" algn="l"/>
              </a:tabLst>
            </a:pPr>
            <a:r>
              <a:rPr sz="3200" spc="-10" dirty="0">
                <a:latin typeface="Calibri"/>
                <a:cs typeface="Calibri"/>
              </a:rPr>
              <a:t>Breadth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10" dirty="0">
                <a:latin typeface="Calibri"/>
                <a:cs typeface="Calibri"/>
              </a:rPr>
              <a:t>search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10" dirty="0">
                <a:latin typeface="Calibri"/>
                <a:cs typeface="Calibri"/>
              </a:rPr>
              <a:t>never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10" dirty="0">
                <a:latin typeface="Calibri"/>
                <a:cs typeface="Calibri"/>
              </a:rPr>
              <a:t>trapped  exploring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useless </a:t>
            </a:r>
            <a:r>
              <a:rPr sz="3200" spc="-10" dirty="0">
                <a:latin typeface="Calibri"/>
                <a:cs typeface="Calibri"/>
              </a:rPr>
              <a:t>path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forever.</a:t>
            </a:r>
            <a:endParaRPr sz="3200">
              <a:latin typeface="Calibri"/>
              <a:cs typeface="Calibri"/>
            </a:endParaRPr>
          </a:p>
          <a:p>
            <a:pPr marL="584200" marR="1016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solution, </a:t>
            </a:r>
            <a:r>
              <a:rPr sz="3200" spc="-15" dirty="0">
                <a:latin typeface="Calibri"/>
                <a:cs typeface="Calibri"/>
              </a:rPr>
              <a:t>BFS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10" dirty="0">
                <a:latin typeface="Calibri"/>
                <a:cs typeface="Calibri"/>
              </a:rPr>
              <a:t>definitely </a:t>
            </a:r>
            <a:r>
              <a:rPr sz="3200" dirty="0">
                <a:latin typeface="Calibri"/>
                <a:cs typeface="Calibri"/>
              </a:rPr>
              <a:t>find </a:t>
            </a:r>
            <a:r>
              <a:rPr sz="3200" spc="-5" dirty="0">
                <a:latin typeface="Calibri"/>
                <a:cs typeface="Calibri"/>
              </a:rPr>
              <a:t>it  out.</a:t>
            </a:r>
            <a:endParaRPr sz="3200">
              <a:latin typeface="Calibri"/>
              <a:cs typeface="Calibri"/>
            </a:endParaRPr>
          </a:p>
          <a:p>
            <a:pPr marL="584200" marR="508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more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5" dirty="0">
                <a:latin typeface="Calibri"/>
                <a:cs typeface="Calibri"/>
              </a:rPr>
              <a:t>one solution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15" dirty="0">
                <a:latin typeface="Calibri"/>
                <a:cs typeface="Calibri"/>
              </a:rPr>
              <a:t>BFS 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the minimal </a:t>
            </a:r>
            <a:r>
              <a:rPr sz="3200" spc="-5" dirty="0">
                <a:latin typeface="Calibri"/>
                <a:cs typeface="Calibri"/>
              </a:rPr>
              <a:t>one </a:t>
            </a:r>
            <a:r>
              <a:rPr sz="3200" spc="-10" dirty="0">
                <a:latin typeface="Calibri"/>
                <a:cs typeface="Calibri"/>
              </a:rPr>
              <a:t>that requires </a:t>
            </a:r>
            <a:r>
              <a:rPr sz="3200" dirty="0">
                <a:latin typeface="Calibri"/>
                <a:cs typeface="Calibri"/>
              </a:rPr>
              <a:t>less  </a:t>
            </a:r>
            <a:r>
              <a:rPr sz="3200" spc="-5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steps.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191846"/>
            <a:ext cx="7997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Disadvantages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5" dirty="0">
                <a:latin typeface="Calibri"/>
                <a:cs typeface="Calibri"/>
              </a:rPr>
              <a:t>Breadth-First</a:t>
            </a:r>
            <a:r>
              <a:rPr sz="4000" b="1" spc="3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7239"/>
            <a:ext cx="8072120" cy="2171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84200" indent="-572135" algn="just">
              <a:lnSpc>
                <a:spcPct val="100000"/>
              </a:lnSpc>
              <a:spcBef>
                <a:spcPts val="865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requires more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  <a:p>
            <a:pPr marL="584200" marR="5080" indent="-572135" algn="just">
              <a:lnSpc>
                <a:spcPct val="100000"/>
              </a:lnSpc>
              <a:spcBef>
                <a:spcPts val="770"/>
              </a:spcBef>
              <a:buAutoNum type="romanLcPeriod"/>
              <a:tabLst>
                <a:tab pos="584835" algn="l"/>
              </a:tabLst>
            </a:pPr>
            <a:r>
              <a:rPr sz="3200" spc="-5" dirty="0">
                <a:latin typeface="Calibri"/>
                <a:cs typeface="Calibri"/>
              </a:rPr>
              <a:t>Searching </a:t>
            </a:r>
            <a:r>
              <a:rPr sz="3200" spc="-15" dirty="0">
                <a:latin typeface="Calibri"/>
                <a:cs typeface="Calibri"/>
              </a:rPr>
              <a:t>process remembers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5" dirty="0">
                <a:latin typeface="Calibri"/>
                <a:cs typeface="Calibri"/>
              </a:rPr>
              <a:t>unwanted  </a:t>
            </a:r>
            <a:r>
              <a:rPr sz="3200" spc="-5" dirty="0">
                <a:latin typeface="Calibri"/>
                <a:cs typeface="Calibri"/>
              </a:rPr>
              <a:t>nodes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15" dirty="0">
                <a:latin typeface="Calibri"/>
                <a:cs typeface="Calibri"/>
              </a:rPr>
              <a:t>practical </a:t>
            </a:r>
            <a:r>
              <a:rPr sz="3200" dirty="0">
                <a:latin typeface="Calibri"/>
                <a:cs typeface="Calibri"/>
              </a:rPr>
              <a:t>use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10" dirty="0">
                <a:latin typeface="Calibri"/>
                <a:cs typeface="Calibri"/>
              </a:rPr>
              <a:t>search.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488" y="642711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3373" y="6335674"/>
            <a:ext cx="2397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Prepared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by :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-Agniwesh Mishra,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RCET,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717" y="54610"/>
            <a:ext cx="2227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DFS </a:t>
            </a:r>
            <a:r>
              <a:rPr sz="4000" spc="-95" dirty="0"/>
              <a:t>Vs</a:t>
            </a:r>
            <a:r>
              <a:rPr sz="4000" spc="-60" dirty="0"/>
              <a:t> </a:t>
            </a:r>
            <a:r>
              <a:rPr sz="4000" spc="-20" dirty="0"/>
              <a:t>BFS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679450"/>
          <a:ext cx="7864475" cy="594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DFS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BFS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45783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less memory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because only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nodes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  stored.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06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 more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because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 the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tree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 has so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generated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must be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stored.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313690" algn="just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one in which by luck solution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found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without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examining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much of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space at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9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While 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BFS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parts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tree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must  be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examined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level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any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nodes on level n+1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examined.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does not give optimal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solution.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7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gives optimal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solution.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239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DFS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long path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solution  in one part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tree,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when 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shorter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exists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some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other,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unexplored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part 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tree.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21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BFS guarantees 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find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solution if it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exists. Furthermore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there are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multiple solutions,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then 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minimal  solution will be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found.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complexity: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O(b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62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215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 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branching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factor,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d: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depth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complexity: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O(b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62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577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 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branching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factor,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d: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depth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215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complexity: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O(d)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d: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depth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215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Prepared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by :</a:t>
                      </a:r>
                      <a:r>
                        <a:rPr sz="1200" spc="-114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-Agniw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7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Space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complexity: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O(b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262" baseline="25462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 marR="577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where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 :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branching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factor,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d: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depth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3713479" algn="l"/>
                        </a:tabLst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esh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Mish</a:t>
                      </a:r>
                      <a:r>
                        <a:rPr sz="1200" spc="-2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CE</a:t>
                      </a:r>
                      <a:r>
                        <a:rPr sz="1200" spc="-12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,	</a:t>
                      </a:r>
                      <a:r>
                        <a:rPr sz="1800" baseline="-32407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131</a:t>
                      </a:r>
                      <a:endParaRPr sz="1800" baseline="-32407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91997"/>
            <a:ext cx="8051800" cy="53568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08915" indent="-343535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AI</a:t>
            </a:r>
            <a:r>
              <a:rPr sz="3200" spc="-10" dirty="0">
                <a:latin typeface="Calibri"/>
                <a:cs typeface="Calibri"/>
              </a:rPr>
              <a:t> comprises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numerous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subfields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ranging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general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purpose</a:t>
            </a:r>
            <a:r>
              <a:rPr sz="3200" spc="-10" dirty="0">
                <a:latin typeface="Calibri"/>
                <a:cs typeface="Calibri"/>
              </a:rPr>
              <a:t> areas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355600" marR="721995" indent="-34353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General </a:t>
            </a:r>
            <a:r>
              <a:rPr sz="3200" spc="-5" dirty="0">
                <a:latin typeface="Calibri"/>
                <a:cs typeface="Calibri"/>
              </a:rPr>
              <a:t>purpose areas: </a:t>
            </a:r>
            <a:r>
              <a:rPr sz="3200" spc="-10" dirty="0">
                <a:latin typeface="Calibri"/>
                <a:cs typeface="Calibri"/>
              </a:rPr>
              <a:t>perception, </a:t>
            </a:r>
            <a:r>
              <a:rPr sz="3200" spc="-5" dirty="0">
                <a:latin typeface="Calibri"/>
                <a:cs typeface="Calibri"/>
              </a:rPr>
              <a:t>logical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reasoning,</a:t>
            </a:r>
            <a:r>
              <a:rPr sz="3200" spc="-5" dirty="0">
                <a:latin typeface="Calibri"/>
                <a:cs typeface="Calibri"/>
              </a:rPr>
              <a:t> et.</a:t>
            </a:r>
            <a:endParaRPr sz="3200">
              <a:latin typeface="Calibri"/>
              <a:cs typeface="Calibri"/>
            </a:endParaRPr>
          </a:p>
          <a:p>
            <a:pPr marL="355600" marR="66675" indent="-343535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game</a:t>
            </a:r>
            <a:r>
              <a:rPr sz="3200" spc="-5" dirty="0">
                <a:latin typeface="Calibri"/>
                <a:cs typeface="Calibri"/>
              </a:rPr>
              <a:t> playing,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theorem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proving,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diagnosing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diseases,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355600" marR="191135" indent="-34353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Scientists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other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systematize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automate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intellectual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engaged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significant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Science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intelligence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34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Engineering discipline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378596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6425971"/>
            <a:ext cx="17075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Game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6571" y="6446122"/>
            <a:ext cx="2470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469" y="207010"/>
            <a:ext cx="4787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Applications </a:t>
            </a:r>
            <a:r>
              <a:rPr sz="4000" b="1" spc="-20" dirty="0">
                <a:latin typeface="Calibri"/>
                <a:cs typeface="Calibri"/>
              </a:rPr>
              <a:t>area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62329"/>
            <a:ext cx="50177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Perception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Speech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Touch </a:t>
            </a:r>
            <a:r>
              <a:rPr sz="2400" dirty="0">
                <a:latin typeface="Calibri"/>
                <a:cs typeface="Calibri"/>
              </a:rPr>
              <a:t>( </a:t>
            </a:r>
            <a:r>
              <a:rPr sz="2400" i="1" spc="-10" dirty="0">
                <a:latin typeface="Calibri"/>
                <a:cs typeface="Calibri"/>
              </a:rPr>
              <a:t>tactile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i="1" spc="-5" dirty="0">
                <a:latin typeface="Calibri"/>
                <a:cs typeface="Calibri"/>
              </a:rPr>
              <a:t>haptic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sensation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Robotics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Natural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Natural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Speech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20" dirty="0">
                <a:latin typeface="Calibri"/>
                <a:cs typeface="Calibri"/>
              </a:rPr>
              <a:t> Translation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Planning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Expert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Theorem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Proving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Symbolic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Mathematics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800"/>
            <a:ext cx="9067800" cy="6248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615" y="299461"/>
            <a:ext cx="8484306" cy="610133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152400"/>
            <a:ext cx="6027420" cy="65379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0876"/>
            <a:ext cx="8720328" cy="6554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465" y="461899"/>
            <a:ext cx="1685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</a:t>
            </a:r>
            <a:r>
              <a:rPr spc="-55" dirty="0"/>
              <a:t>st</a:t>
            </a:r>
            <a:r>
              <a:rPr dirty="0"/>
              <a:t>o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3733"/>
            <a:ext cx="8072755" cy="41344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6350" indent="-343535" algn="just">
              <a:lnSpc>
                <a:spcPts val="3240"/>
              </a:lnSpc>
              <a:spcBef>
                <a:spcPts val="509"/>
              </a:spcBef>
              <a:buFont typeface="Wingdings"/>
              <a:buChar char="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 400 B.C, </a:t>
            </a:r>
            <a:r>
              <a:rPr sz="3000" b="1" spc="-5" dirty="0">
                <a:latin typeface="Times New Roman"/>
                <a:cs typeface="Times New Roman"/>
              </a:rPr>
              <a:t>philosophers </a:t>
            </a:r>
            <a:r>
              <a:rPr sz="3000" spc="-5" dirty="0">
                <a:latin typeface="Times New Roman"/>
                <a:cs typeface="Times New Roman"/>
              </a:rPr>
              <a:t>said </a:t>
            </a:r>
            <a:r>
              <a:rPr sz="3000" dirty="0">
                <a:latin typeface="Times New Roman"/>
                <a:cs typeface="Times New Roman"/>
              </a:rPr>
              <a:t>that, mind operates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knowledge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encoded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internal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240"/>
              </a:lnSpc>
              <a:buFont typeface="Wingdings"/>
              <a:buChar char=""/>
              <a:tabLst>
                <a:tab pos="35623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Psychologists</a:t>
            </a:r>
            <a:r>
              <a:rPr sz="3000" b="1" spc="7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strengthened</a:t>
            </a:r>
            <a:r>
              <a:rPr sz="3000" spc="7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7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idea</a:t>
            </a:r>
            <a:r>
              <a:rPr sz="3000" spc="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that,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living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creatures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information</a:t>
            </a:r>
            <a:r>
              <a:rPr sz="3000" b="1" spc="3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processing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machines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89200"/>
              </a:lnSpc>
              <a:buFont typeface="Wingdings"/>
              <a:buChar char=""/>
              <a:tabLst>
                <a:tab pos="356235" algn="l"/>
              </a:tabLst>
            </a:pPr>
            <a:r>
              <a:rPr sz="3000" b="1" dirty="0">
                <a:latin typeface="Times New Roman"/>
                <a:cs typeface="Times New Roman"/>
              </a:rPr>
              <a:t>Mathematicians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provided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tools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manipulate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certain or uncertain logical statements of certainty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well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probabilistic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statements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191846"/>
            <a:ext cx="2531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 AI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2829"/>
            <a:ext cx="8073390" cy="4781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50" indent="-3435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Artificial Intelligence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science and engineering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making  intelligent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2590"/>
              </a:lnSpc>
              <a:buFont typeface="Arial"/>
              <a:buChar char="•"/>
              <a:tabLst>
                <a:tab pos="414655" algn="l"/>
                <a:tab pos="41592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Artificial Intelligence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study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how to </a:t>
            </a:r>
            <a:r>
              <a:rPr sz="2400" spc="-5" dirty="0">
                <a:latin typeface="Times New Roman"/>
                <a:cs typeface="Times New Roman"/>
              </a:rPr>
              <a:t>make computers  </a:t>
            </a:r>
            <a:r>
              <a:rPr sz="2400" dirty="0">
                <a:latin typeface="Times New Roman"/>
                <a:cs typeface="Times New Roman"/>
              </a:rPr>
              <a:t>do things which, at the </a:t>
            </a:r>
            <a:r>
              <a:rPr sz="2400" spc="-5" dirty="0">
                <a:latin typeface="Times New Roman"/>
                <a:cs typeface="Times New Roman"/>
              </a:rPr>
              <a:t>moment, </a:t>
            </a:r>
            <a:r>
              <a:rPr sz="2400" dirty="0">
                <a:latin typeface="Times New Roman"/>
                <a:cs typeface="Times New Roman"/>
              </a:rPr>
              <a:t>people do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better.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25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Artificial Intelligence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branch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computer science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concerned with the </a:t>
            </a:r>
            <a:r>
              <a:rPr sz="2400" spc="-5" dirty="0">
                <a:latin typeface="Times New Roman"/>
                <a:cs typeface="Times New Roman"/>
              </a:rPr>
              <a:t>automation </a:t>
            </a:r>
            <a:r>
              <a:rPr sz="2400" dirty="0">
                <a:latin typeface="Times New Roman"/>
                <a:cs typeface="Times New Roman"/>
              </a:rPr>
              <a:t>of intelligent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behavior.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Artificial Intelligence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study </a:t>
            </a:r>
            <a:r>
              <a:rPr sz="2400" dirty="0">
                <a:latin typeface="Times New Roman"/>
                <a:cs typeface="Times New Roman"/>
              </a:rPr>
              <a:t>and design of </a:t>
            </a:r>
            <a:r>
              <a:rPr sz="2400" spc="-5" dirty="0">
                <a:latin typeface="Times New Roman"/>
                <a:cs typeface="Times New Roman"/>
              </a:rPr>
              <a:t>intelligent  agents, where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intelligent agent </a:t>
            </a:r>
            <a:r>
              <a:rPr sz="2400" dirty="0">
                <a:latin typeface="Times New Roman"/>
                <a:cs typeface="Times New Roman"/>
              </a:rPr>
              <a:t>is a system </a:t>
            </a:r>
            <a:r>
              <a:rPr sz="2400" spc="-5" dirty="0">
                <a:latin typeface="Times New Roman"/>
                <a:cs typeface="Times New Roman"/>
              </a:rPr>
              <a:t>that perceives its  environment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takes actions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maximize its </a:t>
            </a:r>
            <a:r>
              <a:rPr sz="2400" dirty="0">
                <a:latin typeface="Times New Roman"/>
                <a:cs typeface="Times New Roman"/>
              </a:rPr>
              <a:t>chance of  success.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9785"/>
            <a:ext cx="8074659" cy="57054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38125" marR="6350" indent="-22606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John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McCarthy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organized</a:t>
            </a:r>
            <a:r>
              <a:rPr sz="2700" dirty="0">
                <a:latin typeface="Times New Roman"/>
                <a:cs typeface="Times New Roman"/>
              </a:rPr>
              <a:t> 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conference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machine </a:t>
            </a:r>
            <a:r>
              <a:rPr sz="2700" dirty="0">
                <a:latin typeface="Times New Roman"/>
                <a:cs typeface="Times New Roman"/>
              </a:rPr>
              <a:t> intelligence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1956,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since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field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known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AI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38125" marR="6985" indent="-226060" algn="just">
              <a:lnSpc>
                <a:spcPct val="8000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1957,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named</a:t>
            </a:r>
            <a:r>
              <a:rPr sz="2700" dirty="0">
                <a:latin typeface="Times New Roman"/>
                <a:cs typeface="Times New Roman"/>
              </a:rPr>
              <a:t> GPS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b="1" dirty="0">
                <a:latin typeface="Times New Roman"/>
                <a:cs typeface="Times New Roman"/>
              </a:rPr>
              <a:t>General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Problem 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Solver</a:t>
            </a:r>
            <a:r>
              <a:rPr sz="2700" dirty="0">
                <a:latin typeface="Times New Roman"/>
                <a:cs typeface="Times New Roman"/>
              </a:rPr>
              <a:t>)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developed and tested on </a:t>
            </a:r>
            <a:r>
              <a:rPr sz="2700" spc="-5" dirty="0">
                <a:latin typeface="Times New Roman"/>
                <a:cs typeface="Times New Roman"/>
              </a:rPr>
              <a:t>problems requiring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common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sense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38125" indent="-226060">
              <a:lnSpc>
                <a:spcPts val="2915"/>
              </a:lnSpc>
              <a:buFont typeface="Arial MT"/>
              <a:buChar char="•"/>
              <a:tabLst>
                <a:tab pos="238760" algn="l"/>
                <a:tab pos="1061085" algn="l"/>
                <a:tab pos="2626360" algn="l"/>
                <a:tab pos="4288155" algn="l"/>
                <a:tab pos="4862830" algn="l"/>
                <a:tab pos="5607685" algn="l"/>
                <a:tab pos="7555865" algn="l"/>
              </a:tabLst>
            </a:pPr>
            <a:r>
              <a:rPr sz="2700" dirty="0">
                <a:latin typeface="Times New Roman"/>
                <a:cs typeface="Times New Roman"/>
              </a:rPr>
              <a:t>Jo</a:t>
            </a:r>
            <a:r>
              <a:rPr sz="2700" spc="5" dirty="0">
                <a:latin typeface="Times New Roman"/>
                <a:cs typeface="Times New Roman"/>
              </a:rPr>
              <a:t>h</a:t>
            </a:r>
            <a:r>
              <a:rPr sz="2700" dirty="0">
                <a:latin typeface="Times New Roman"/>
                <a:cs typeface="Times New Roman"/>
              </a:rPr>
              <a:t>n	McCarthy	an</a:t>
            </a:r>
            <a:r>
              <a:rPr sz="2700" spc="5" dirty="0">
                <a:latin typeface="Times New Roman"/>
                <a:cs typeface="Times New Roman"/>
              </a:rPr>
              <a:t>n</a:t>
            </a:r>
            <a:r>
              <a:rPr sz="2700" dirty="0">
                <a:latin typeface="Times New Roman"/>
                <a:cs typeface="Times New Roman"/>
              </a:rPr>
              <a:t>ounc</a:t>
            </a:r>
            <a:r>
              <a:rPr sz="2700" spc="-10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d	his	new	de</a:t>
            </a:r>
            <a:r>
              <a:rPr sz="2700" spc="5" dirty="0">
                <a:latin typeface="Times New Roman"/>
                <a:cs typeface="Times New Roman"/>
              </a:rPr>
              <a:t>v</a:t>
            </a:r>
            <a:r>
              <a:rPr sz="2700" dirty="0">
                <a:latin typeface="Times New Roman"/>
                <a:cs typeface="Times New Roman"/>
              </a:rPr>
              <a:t>elop</a:t>
            </a:r>
            <a:r>
              <a:rPr sz="2700" spc="-15" dirty="0">
                <a:latin typeface="Times New Roman"/>
                <a:cs typeface="Times New Roman"/>
              </a:rPr>
              <a:t>m</a:t>
            </a:r>
            <a:r>
              <a:rPr sz="2700" dirty="0">
                <a:latin typeface="Times New Roman"/>
                <a:cs typeface="Times New Roman"/>
              </a:rPr>
              <a:t>ent	</a:t>
            </a:r>
            <a:r>
              <a:rPr sz="2700" spc="5" dirty="0">
                <a:latin typeface="Times New Roman"/>
                <a:cs typeface="Times New Roman"/>
              </a:rPr>
              <a:t>i</a:t>
            </a:r>
            <a:r>
              <a:rPr sz="2700" spc="-5" dirty="0">
                <a:latin typeface="Times New Roman"/>
                <a:cs typeface="Times New Roman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e</a:t>
            </a:r>
            <a:r>
              <a:rPr sz="2700" spc="-5" dirty="0">
                <a:latin typeface="Times New Roman"/>
                <a:cs typeface="Times New Roman"/>
              </a:rPr>
              <a:t>.</a:t>
            </a:r>
            <a:r>
              <a:rPr sz="2700" dirty="0">
                <a:latin typeface="Times New Roman"/>
                <a:cs typeface="Times New Roman"/>
              </a:rPr>
              <a:t>,</a:t>
            </a:r>
            <a:endParaRPr sz="2700">
              <a:latin typeface="Times New Roman"/>
              <a:cs typeface="Times New Roman"/>
            </a:endParaRPr>
          </a:p>
          <a:p>
            <a:pPr marL="238125">
              <a:lnSpc>
                <a:spcPts val="2915"/>
              </a:lnSpc>
            </a:pPr>
            <a:r>
              <a:rPr sz="2700" b="1" dirty="0">
                <a:latin typeface="Times New Roman"/>
                <a:cs typeface="Times New Roman"/>
              </a:rPr>
              <a:t>LISP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(LISt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Processing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language)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1958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238125" marR="5080" indent="-226060" algn="just">
              <a:lnSpc>
                <a:spcPts val="259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MarvinMinsky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MIT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demonstrated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that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computer </a:t>
            </a:r>
            <a:r>
              <a:rPr sz="2700" dirty="0">
                <a:latin typeface="Times New Roman"/>
                <a:cs typeface="Times New Roman"/>
              </a:rPr>
              <a:t> programs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could solve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spatial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and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logic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problems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38125" marR="6985" indent="-226060" algn="just">
              <a:lnSpc>
                <a:spcPct val="8000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1960,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another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named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STUDENT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was </a:t>
            </a:r>
            <a:r>
              <a:rPr sz="2700" dirty="0">
                <a:latin typeface="Times New Roman"/>
                <a:cs typeface="Times New Roman"/>
              </a:rPr>
              <a:t> developed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 solve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algebraic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problems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9785"/>
            <a:ext cx="8072755" cy="5211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38125" marR="6350" indent="-22606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238760" algn="l"/>
              </a:tabLst>
            </a:pPr>
            <a:r>
              <a:rPr sz="2700" spc="-5" dirty="0">
                <a:latin typeface="Times New Roman"/>
                <a:cs typeface="Times New Roman"/>
              </a:rPr>
              <a:t>L.Zadeh has </a:t>
            </a:r>
            <a:r>
              <a:rPr sz="2700" dirty="0">
                <a:latin typeface="Times New Roman"/>
                <a:cs typeface="Times New Roman"/>
              </a:rPr>
              <a:t>developed </a:t>
            </a:r>
            <a:r>
              <a:rPr sz="2700" b="1" dirty="0">
                <a:latin typeface="Times New Roman"/>
                <a:cs typeface="Times New Roman"/>
              </a:rPr>
              <a:t>Fuzzy </a:t>
            </a:r>
            <a:r>
              <a:rPr sz="2700" b="1" spc="-5" dirty="0">
                <a:latin typeface="Times New Roman"/>
                <a:cs typeface="Times New Roman"/>
              </a:rPr>
              <a:t>set and </a:t>
            </a:r>
            <a:r>
              <a:rPr sz="2700" b="1" dirty="0">
                <a:latin typeface="Times New Roman"/>
                <a:cs typeface="Times New Roman"/>
              </a:rPr>
              <a:t>logic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 decisions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uncertain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conditions.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38125" marR="5080" indent="-226060" algn="just">
              <a:lnSpc>
                <a:spcPct val="8000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spc="-40" dirty="0">
                <a:latin typeface="Times New Roman"/>
                <a:cs typeface="Times New Roman"/>
              </a:rPr>
              <a:t>Terry</a:t>
            </a:r>
            <a:r>
              <a:rPr sz="2700" spc="6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Winograd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MIT,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AI</a:t>
            </a:r>
            <a:r>
              <a:rPr sz="2700" dirty="0">
                <a:latin typeface="Times New Roman"/>
                <a:cs typeface="Times New Roman"/>
              </a:rPr>
              <a:t> Laboratory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developed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SHRDLU</a:t>
            </a:r>
            <a:r>
              <a:rPr sz="2700" spc="-5" dirty="0">
                <a:latin typeface="Times New Roman"/>
                <a:cs typeface="Times New Roman"/>
              </a:rPr>
              <a:t>, </a:t>
            </a:r>
            <a:r>
              <a:rPr sz="2700" dirty="0">
                <a:latin typeface="Times New Roman"/>
                <a:cs typeface="Times New Roman"/>
              </a:rPr>
              <a:t>is a program which carries a </a:t>
            </a:r>
            <a:r>
              <a:rPr sz="2700" spc="-5" dirty="0">
                <a:latin typeface="Times New Roman"/>
                <a:cs typeface="Times New Roman"/>
              </a:rPr>
              <a:t>simple dialogue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English.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written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b="1" spc="-35" dirty="0">
                <a:latin typeface="Times New Roman"/>
                <a:cs typeface="Times New Roman"/>
              </a:rPr>
              <a:t>MACLISP.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38125" marR="6350" indent="-226060" algn="just">
              <a:lnSpc>
                <a:spcPts val="259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Minsky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Frame</a:t>
            </a:r>
            <a:r>
              <a:rPr sz="2700" b="1" dirty="0">
                <a:latin typeface="Times New Roman"/>
                <a:cs typeface="Times New Roman"/>
              </a:rPr>
              <a:t> Theory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around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1970 </a:t>
            </a:r>
            <a:r>
              <a:rPr sz="2700" dirty="0">
                <a:latin typeface="Times New Roman"/>
                <a:cs typeface="Times New Roman"/>
              </a:rPr>
              <a:t> used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storing </a:t>
            </a:r>
            <a:r>
              <a:rPr sz="2700" spc="-5" dirty="0">
                <a:latin typeface="Times New Roman"/>
                <a:cs typeface="Times New Roman"/>
              </a:rPr>
              <a:t>structured programs </a:t>
            </a:r>
            <a:r>
              <a:rPr sz="2700" dirty="0">
                <a:latin typeface="Times New Roman"/>
                <a:cs typeface="Times New Roman"/>
              </a:rPr>
              <a:t>to be </a:t>
            </a:r>
            <a:r>
              <a:rPr sz="2700" spc="-5" dirty="0">
                <a:latin typeface="Times New Roman"/>
                <a:cs typeface="Times New Roman"/>
              </a:rPr>
              <a:t>used by </a:t>
            </a:r>
            <a:r>
              <a:rPr sz="2700" spc="-10" dirty="0">
                <a:latin typeface="Times New Roman"/>
                <a:cs typeface="Times New Roman"/>
              </a:rPr>
              <a:t>AI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38125" marR="5715" indent="-226060" algn="just">
              <a:lnSpc>
                <a:spcPts val="259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spc="-5" dirty="0">
                <a:latin typeface="Times New Roman"/>
                <a:cs typeface="Times New Roman"/>
              </a:rPr>
              <a:t>R.Kowalski</a:t>
            </a:r>
            <a:r>
              <a:rPr sz="2700" dirty="0">
                <a:latin typeface="Times New Roman"/>
                <a:cs typeface="Times New Roman"/>
              </a:rPr>
              <a:t> 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PROLOG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language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around </a:t>
            </a:r>
            <a:r>
              <a:rPr sz="2700" dirty="0">
                <a:latin typeface="Times New Roman"/>
                <a:cs typeface="Times New Roman"/>
              </a:rPr>
              <a:t> 1970. (Expert </a:t>
            </a:r>
            <a:r>
              <a:rPr sz="2700" spc="-5" dirty="0">
                <a:latin typeface="Times New Roman"/>
                <a:cs typeface="Times New Roman"/>
              </a:rPr>
              <a:t>Systems </a:t>
            </a:r>
            <a:r>
              <a:rPr sz="2700" dirty="0">
                <a:latin typeface="Times New Roman"/>
                <a:cs typeface="Times New Roman"/>
              </a:rPr>
              <a:t>are also developed in the </a:t>
            </a:r>
            <a:r>
              <a:rPr sz="2700" spc="-5" dirty="0">
                <a:latin typeface="Times New Roman"/>
                <a:cs typeface="Times New Roman"/>
              </a:rPr>
              <a:t>same </a:t>
            </a:r>
            <a:r>
              <a:rPr sz="2700" dirty="0">
                <a:latin typeface="Times New Roman"/>
                <a:cs typeface="Times New Roman"/>
              </a:rPr>
              <a:t> year)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95985"/>
            <a:ext cx="8074025" cy="5211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38125" marR="7620" indent="-226060" algn="just">
              <a:lnSpc>
                <a:spcPts val="2590"/>
              </a:lnSpc>
              <a:spcBef>
                <a:spcPts val="725"/>
              </a:spcBef>
              <a:buFont typeface="Arial MT"/>
              <a:buChar char="•"/>
              <a:tabLst>
                <a:tab pos="238760" algn="l"/>
              </a:tabLst>
            </a:pPr>
            <a:r>
              <a:rPr sz="2700" spc="-5" dirty="0">
                <a:latin typeface="Times New Roman"/>
                <a:cs typeface="Times New Roman"/>
              </a:rPr>
              <a:t>L.Zadeh has </a:t>
            </a:r>
            <a:r>
              <a:rPr sz="2700" dirty="0">
                <a:latin typeface="Times New Roman"/>
                <a:cs typeface="Times New Roman"/>
              </a:rPr>
              <a:t>developed </a:t>
            </a:r>
            <a:r>
              <a:rPr sz="2700" b="1" dirty="0">
                <a:latin typeface="Times New Roman"/>
                <a:cs typeface="Times New Roman"/>
              </a:rPr>
              <a:t>Fuzzy </a:t>
            </a:r>
            <a:r>
              <a:rPr sz="2700" b="1" spc="-5" dirty="0">
                <a:latin typeface="Times New Roman"/>
                <a:cs typeface="Times New Roman"/>
              </a:rPr>
              <a:t>set and </a:t>
            </a:r>
            <a:r>
              <a:rPr sz="2700" b="1" dirty="0">
                <a:latin typeface="Times New Roman"/>
                <a:cs typeface="Times New Roman"/>
              </a:rPr>
              <a:t>logic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 decisions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uncertain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conditions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38125" marR="5080" indent="-226060" algn="just">
              <a:lnSpc>
                <a:spcPct val="8000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spc="-40" dirty="0">
                <a:latin typeface="Times New Roman"/>
                <a:cs typeface="Times New Roman"/>
              </a:rPr>
              <a:t>Terry</a:t>
            </a:r>
            <a:r>
              <a:rPr sz="2700" spc="6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Winograd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MIT,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SHRDLU</a:t>
            </a:r>
            <a:r>
              <a:rPr sz="2700" spc="-5" dirty="0">
                <a:latin typeface="Times New Roman"/>
                <a:cs typeface="Times New Roman"/>
              </a:rPr>
              <a:t>,</a:t>
            </a:r>
            <a:r>
              <a:rPr sz="2700" dirty="0">
                <a:latin typeface="Times New Roman"/>
                <a:cs typeface="Times New Roman"/>
              </a:rPr>
              <a:t> a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 which </a:t>
            </a:r>
            <a:r>
              <a:rPr sz="2700" spc="-5" dirty="0">
                <a:latin typeface="Times New Roman"/>
                <a:cs typeface="Times New Roman"/>
              </a:rPr>
              <a:t>carries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simple dialogue </a:t>
            </a:r>
            <a:r>
              <a:rPr sz="2700" dirty="0">
                <a:latin typeface="Times New Roman"/>
                <a:cs typeface="Times New Roman"/>
              </a:rPr>
              <a:t>with a user </a:t>
            </a:r>
            <a:r>
              <a:rPr sz="2700" spc="-5" dirty="0">
                <a:latin typeface="Times New Roman"/>
                <a:cs typeface="Times New Roman"/>
              </a:rPr>
              <a:t>in </a:t>
            </a:r>
            <a:r>
              <a:rPr sz="2700" dirty="0">
                <a:latin typeface="Times New Roman"/>
                <a:cs typeface="Times New Roman"/>
              </a:rPr>
              <a:t> English.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written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MACLISP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38125" marR="6350" indent="-226060" algn="just">
              <a:lnSpc>
                <a:spcPct val="8000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dirty="0">
                <a:latin typeface="Times New Roman"/>
                <a:cs typeface="Times New Roman"/>
              </a:rPr>
              <a:t>Minsky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also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Frame</a:t>
            </a:r>
            <a:r>
              <a:rPr sz="2700" b="1" dirty="0">
                <a:latin typeface="Times New Roman"/>
                <a:cs typeface="Times New Roman"/>
              </a:rPr>
              <a:t> Theory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around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1970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storing </a:t>
            </a:r>
            <a:r>
              <a:rPr sz="2700" spc="-5" dirty="0">
                <a:latin typeface="Times New Roman"/>
                <a:cs typeface="Times New Roman"/>
              </a:rPr>
              <a:t>structured programs </a:t>
            </a:r>
            <a:r>
              <a:rPr sz="2700" dirty="0">
                <a:latin typeface="Times New Roman"/>
                <a:cs typeface="Times New Roman"/>
              </a:rPr>
              <a:t>to be </a:t>
            </a:r>
            <a:r>
              <a:rPr sz="2700" spc="-5" dirty="0">
                <a:latin typeface="Times New Roman"/>
                <a:cs typeface="Times New Roman"/>
              </a:rPr>
              <a:t>used by </a:t>
            </a:r>
            <a:r>
              <a:rPr sz="2700" spc="-10" dirty="0">
                <a:latin typeface="Times New Roman"/>
                <a:cs typeface="Times New Roman"/>
              </a:rPr>
              <a:t>AI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238125" marR="6350" indent="-226060" algn="just">
              <a:lnSpc>
                <a:spcPts val="2590"/>
              </a:lnSpc>
              <a:buFont typeface="Arial MT"/>
              <a:buChar char="•"/>
              <a:tabLst>
                <a:tab pos="238760" algn="l"/>
              </a:tabLst>
            </a:pPr>
            <a:r>
              <a:rPr sz="2700" spc="-5" dirty="0">
                <a:latin typeface="Times New Roman"/>
                <a:cs typeface="Times New Roman"/>
              </a:rPr>
              <a:t>R.Kowalski</a:t>
            </a:r>
            <a:r>
              <a:rPr sz="2700" dirty="0">
                <a:latin typeface="Times New Roman"/>
                <a:cs typeface="Times New Roman"/>
              </a:rPr>
              <a:t> developed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PROLOG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language</a:t>
            </a:r>
            <a:r>
              <a:rPr sz="2700" spc="6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around </a:t>
            </a:r>
            <a:r>
              <a:rPr sz="2700" dirty="0">
                <a:latin typeface="Times New Roman"/>
                <a:cs typeface="Times New Roman"/>
              </a:rPr>
              <a:t> 1970. (Expert </a:t>
            </a:r>
            <a:r>
              <a:rPr sz="2700" spc="-5" dirty="0">
                <a:latin typeface="Times New Roman"/>
                <a:cs typeface="Times New Roman"/>
              </a:rPr>
              <a:t>Systems </a:t>
            </a:r>
            <a:r>
              <a:rPr sz="2700" dirty="0">
                <a:latin typeface="Times New Roman"/>
                <a:cs typeface="Times New Roman"/>
              </a:rPr>
              <a:t>are also developed in the </a:t>
            </a:r>
            <a:r>
              <a:rPr sz="2700" spc="-5" dirty="0">
                <a:latin typeface="Times New Roman"/>
                <a:cs typeface="Times New Roman"/>
              </a:rPr>
              <a:t>same </a:t>
            </a:r>
            <a:r>
              <a:rPr sz="2700" dirty="0">
                <a:latin typeface="Times New Roman"/>
                <a:cs typeface="Times New Roman"/>
              </a:rPr>
              <a:t> year)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12" y="76197"/>
            <a:ext cx="8285988" cy="6705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496646"/>
            <a:ext cx="7363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Major components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0" dirty="0">
                <a:latin typeface="Calibri"/>
                <a:cs typeface="Calibri"/>
              </a:rPr>
              <a:t>an </a:t>
            </a:r>
            <a:r>
              <a:rPr sz="4000" b="1" spc="-5" dirty="0">
                <a:latin typeface="Calibri"/>
                <a:cs typeface="Calibri"/>
              </a:rPr>
              <a:t>AI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7566" y="2668651"/>
            <a:ext cx="2672080" cy="1451610"/>
          </a:xfrm>
          <a:custGeom>
            <a:avLst/>
            <a:gdLst/>
            <a:ahLst/>
            <a:cxnLst/>
            <a:rect l="l" t="t" r="r" b="b"/>
            <a:pathLst>
              <a:path w="2672079" h="1451610">
                <a:moveTo>
                  <a:pt x="0" y="725804"/>
                </a:moveTo>
                <a:lnTo>
                  <a:pt x="5459" y="659728"/>
                </a:lnTo>
                <a:lnTo>
                  <a:pt x="21525" y="595317"/>
                </a:lnTo>
                <a:lnTo>
                  <a:pt x="47724" y="532826"/>
                </a:lnTo>
                <a:lnTo>
                  <a:pt x="83586" y="472512"/>
                </a:lnTo>
                <a:lnTo>
                  <a:pt x="128638" y="414631"/>
                </a:lnTo>
                <a:lnTo>
                  <a:pt x="182409" y="359438"/>
                </a:lnTo>
                <a:lnTo>
                  <a:pt x="212417" y="332929"/>
                </a:lnTo>
                <a:lnTo>
                  <a:pt x="244427" y="307189"/>
                </a:lnTo>
                <a:lnTo>
                  <a:pt x="278382" y="282249"/>
                </a:lnTo>
                <a:lnTo>
                  <a:pt x="314221" y="258141"/>
                </a:lnTo>
                <a:lnTo>
                  <a:pt x="351886" y="234898"/>
                </a:lnTo>
                <a:lnTo>
                  <a:pt x="391318" y="212550"/>
                </a:lnTo>
                <a:lnTo>
                  <a:pt x="432458" y="191130"/>
                </a:lnTo>
                <a:lnTo>
                  <a:pt x="475248" y="170671"/>
                </a:lnTo>
                <a:lnTo>
                  <a:pt x="519627" y="151203"/>
                </a:lnTo>
                <a:lnTo>
                  <a:pt x="565538" y="132760"/>
                </a:lnTo>
                <a:lnTo>
                  <a:pt x="612921" y="115373"/>
                </a:lnTo>
                <a:lnTo>
                  <a:pt x="661717" y="99074"/>
                </a:lnTo>
                <a:lnTo>
                  <a:pt x="711867" y="83895"/>
                </a:lnTo>
                <a:lnTo>
                  <a:pt x="763312" y="69867"/>
                </a:lnTo>
                <a:lnTo>
                  <a:pt x="815994" y="57024"/>
                </a:lnTo>
                <a:lnTo>
                  <a:pt x="869854" y="45398"/>
                </a:lnTo>
                <a:lnTo>
                  <a:pt x="924831" y="35019"/>
                </a:lnTo>
                <a:lnTo>
                  <a:pt x="980869" y="25920"/>
                </a:lnTo>
                <a:lnTo>
                  <a:pt x="1037906" y="18133"/>
                </a:lnTo>
                <a:lnTo>
                  <a:pt x="1095886" y="11690"/>
                </a:lnTo>
                <a:lnTo>
                  <a:pt x="1154748" y="6624"/>
                </a:lnTo>
                <a:lnTo>
                  <a:pt x="1214433" y="2965"/>
                </a:lnTo>
                <a:lnTo>
                  <a:pt x="1274884" y="746"/>
                </a:lnTo>
                <a:lnTo>
                  <a:pt x="1336039" y="0"/>
                </a:lnTo>
                <a:lnTo>
                  <a:pt x="1397185" y="746"/>
                </a:lnTo>
                <a:lnTo>
                  <a:pt x="1457626" y="2965"/>
                </a:lnTo>
                <a:lnTo>
                  <a:pt x="1517302" y="6624"/>
                </a:lnTo>
                <a:lnTo>
                  <a:pt x="1576155" y="11690"/>
                </a:lnTo>
                <a:lnTo>
                  <a:pt x="1634127" y="18133"/>
                </a:lnTo>
                <a:lnTo>
                  <a:pt x="1691157" y="25920"/>
                </a:lnTo>
                <a:lnTo>
                  <a:pt x="1747187" y="35019"/>
                </a:lnTo>
                <a:lnTo>
                  <a:pt x="1802158" y="45398"/>
                </a:lnTo>
                <a:lnTo>
                  <a:pt x="1856011" y="57024"/>
                </a:lnTo>
                <a:lnTo>
                  <a:pt x="1908687" y="69867"/>
                </a:lnTo>
                <a:lnTo>
                  <a:pt x="1960128" y="83895"/>
                </a:lnTo>
                <a:lnTo>
                  <a:pt x="2010273" y="99074"/>
                </a:lnTo>
                <a:lnTo>
                  <a:pt x="2059065" y="115373"/>
                </a:lnTo>
                <a:lnTo>
                  <a:pt x="2106443" y="132760"/>
                </a:lnTo>
                <a:lnTo>
                  <a:pt x="2152350" y="151203"/>
                </a:lnTo>
                <a:lnTo>
                  <a:pt x="2196726" y="170671"/>
                </a:lnTo>
                <a:lnTo>
                  <a:pt x="2239512" y="191130"/>
                </a:lnTo>
                <a:lnTo>
                  <a:pt x="2280650" y="212550"/>
                </a:lnTo>
                <a:lnTo>
                  <a:pt x="2320079" y="234898"/>
                </a:lnTo>
                <a:lnTo>
                  <a:pt x="2357742" y="258141"/>
                </a:lnTo>
                <a:lnTo>
                  <a:pt x="2393580" y="282249"/>
                </a:lnTo>
                <a:lnTo>
                  <a:pt x="2427532" y="307189"/>
                </a:lnTo>
                <a:lnTo>
                  <a:pt x="2459541" y="332929"/>
                </a:lnTo>
                <a:lnTo>
                  <a:pt x="2489548" y="359438"/>
                </a:lnTo>
                <a:lnTo>
                  <a:pt x="2517492" y="386682"/>
                </a:lnTo>
                <a:lnTo>
                  <a:pt x="2566961" y="443251"/>
                </a:lnTo>
                <a:lnTo>
                  <a:pt x="2607476" y="502381"/>
                </a:lnTo>
                <a:lnTo>
                  <a:pt x="2638565" y="563816"/>
                </a:lnTo>
                <a:lnTo>
                  <a:pt x="2659756" y="627299"/>
                </a:lnTo>
                <a:lnTo>
                  <a:pt x="2670578" y="692574"/>
                </a:lnTo>
                <a:lnTo>
                  <a:pt x="2671953" y="725804"/>
                </a:lnTo>
                <a:lnTo>
                  <a:pt x="2670578" y="759025"/>
                </a:lnTo>
                <a:lnTo>
                  <a:pt x="2659756" y="824284"/>
                </a:lnTo>
                <a:lnTo>
                  <a:pt x="2638565" y="887754"/>
                </a:lnTo>
                <a:lnTo>
                  <a:pt x="2607476" y="949180"/>
                </a:lnTo>
                <a:lnTo>
                  <a:pt x="2566961" y="1008304"/>
                </a:lnTo>
                <a:lnTo>
                  <a:pt x="2517492" y="1064871"/>
                </a:lnTo>
                <a:lnTo>
                  <a:pt x="2489548" y="1092115"/>
                </a:lnTo>
                <a:lnTo>
                  <a:pt x="2459541" y="1118623"/>
                </a:lnTo>
                <a:lnTo>
                  <a:pt x="2427532" y="1144364"/>
                </a:lnTo>
                <a:lnTo>
                  <a:pt x="2393580" y="1169306"/>
                </a:lnTo>
                <a:lnTo>
                  <a:pt x="2357742" y="1193415"/>
                </a:lnTo>
                <a:lnTo>
                  <a:pt x="2320079" y="1216661"/>
                </a:lnTo>
                <a:lnTo>
                  <a:pt x="2280650" y="1239011"/>
                </a:lnTo>
                <a:lnTo>
                  <a:pt x="2239512" y="1260434"/>
                </a:lnTo>
                <a:lnTo>
                  <a:pt x="2196726" y="1280896"/>
                </a:lnTo>
                <a:lnTo>
                  <a:pt x="2152350" y="1300367"/>
                </a:lnTo>
                <a:lnTo>
                  <a:pt x="2106443" y="1318814"/>
                </a:lnTo>
                <a:lnTo>
                  <a:pt x="2059065" y="1336204"/>
                </a:lnTo>
                <a:lnTo>
                  <a:pt x="2010273" y="1352507"/>
                </a:lnTo>
                <a:lnTo>
                  <a:pt x="1960128" y="1367690"/>
                </a:lnTo>
                <a:lnTo>
                  <a:pt x="1908687" y="1381720"/>
                </a:lnTo>
                <a:lnTo>
                  <a:pt x="1856011" y="1394567"/>
                </a:lnTo>
                <a:lnTo>
                  <a:pt x="1802158" y="1406197"/>
                </a:lnTo>
                <a:lnTo>
                  <a:pt x="1747187" y="1416579"/>
                </a:lnTo>
                <a:lnTo>
                  <a:pt x="1691157" y="1425680"/>
                </a:lnTo>
                <a:lnTo>
                  <a:pt x="1634127" y="1433470"/>
                </a:lnTo>
                <a:lnTo>
                  <a:pt x="1576155" y="1439915"/>
                </a:lnTo>
                <a:lnTo>
                  <a:pt x="1517302" y="1444983"/>
                </a:lnTo>
                <a:lnTo>
                  <a:pt x="1457626" y="1448643"/>
                </a:lnTo>
                <a:lnTo>
                  <a:pt x="1397185" y="1450863"/>
                </a:lnTo>
                <a:lnTo>
                  <a:pt x="1336039" y="1451610"/>
                </a:lnTo>
                <a:lnTo>
                  <a:pt x="1274884" y="1450863"/>
                </a:lnTo>
                <a:lnTo>
                  <a:pt x="1214433" y="1448643"/>
                </a:lnTo>
                <a:lnTo>
                  <a:pt x="1154748" y="1444983"/>
                </a:lnTo>
                <a:lnTo>
                  <a:pt x="1095886" y="1439915"/>
                </a:lnTo>
                <a:lnTo>
                  <a:pt x="1037906" y="1433470"/>
                </a:lnTo>
                <a:lnTo>
                  <a:pt x="980869" y="1425680"/>
                </a:lnTo>
                <a:lnTo>
                  <a:pt x="924831" y="1416579"/>
                </a:lnTo>
                <a:lnTo>
                  <a:pt x="869854" y="1406197"/>
                </a:lnTo>
                <a:lnTo>
                  <a:pt x="815994" y="1394567"/>
                </a:lnTo>
                <a:lnTo>
                  <a:pt x="763312" y="1381720"/>
                </a:lnTo>
                <a:lnTo>
                  <a:pt x="711867" y="1367690"/>
                </a:lnTo>
                <a:lnTo>
                  <a:pt x="661717" y="1352507"/>
                </a:lnTo>
                <a:lnTo>
                  <a:pt x="612921" y="1336204"/>
                </a:lnTo>
                <a:lnTo>
                  <a:pt x="565538" y="1318814"/>
                </a:lnTo>
                <a:lnTo>
                  <a:pt x="519627" y="1300367"/>
                </a:lnTo>
                <a:lnTo>
                  <a:pt x="475248" y="1280896"/>
                </a:lnTo>
                <a:lnTo>
                  <a:pt x="432458" y="1260434"/>
                </a:lnTo>
                <a:lnTo>
                  <a:pt x="391318" y="1239012"/>
                </a:lnTo>
                <a:lnTo>
                  <a:pt x="351886" y="1216661"/>
                </a:lnTo>
                <a:lnTo>
                  <a:pt x="314221" y="1193415"/>
                </a:lnTo>
                <a:lnTo>
                  <a:pt x="278382" y="1169306"/>
                </a:lnTo>
                <a:lnTo>
                  <a:pt x="244427" y="1144364"/>
                </a:lnTo>
                <a:lnTo>
                  <a:pt x="212417" y="1118623"/>
                </a:lnTo>
                <a:lnTo>
                  <a:pt x="182409" y="1092115"/>
                </a:lnTo>
                <a:lnTo>
                  <a:pt x="154463" y="1064871"/>
                </a:lnTo>
                <a:lnTo>
                  <a:pt x="104993" y="1008304"/>
                </a:lnTo>
                <a:lnTo>
                  <a:pt x="64477" y="949180"/>
                </a:lnTo>
                <a:lnTo>
                  <a:pt x="33387" y="887754"/>
                </a:lnTo>
                <a:lnTo>
                  <a:pt x="12196" y="824284"/>
                </a:lnTo>
                <a:lnTo>
                  <a:pt x="1374" y="759025"/>
                </a:lnTo>
                <a:lnTo>
                  <a:pt x="0" y="7258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97655" y="3188030"/>
            <a:ext cx="1235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2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424432"/>
            <a:ext cx="1856105" cy="1451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2340"/>
              </a:lnSpc>
              <a:spcBef>
                <a:spcPts val="13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Knwoledge</a:t>
            </a: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ts val="234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6735" y="1217041"/>
            <a:ext cx="1759585" cy="1451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534035" marR="405130" indent="-120650">
              <a:lnSpc>
                <a:spcPts val="228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rist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  Search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193" y="4189463"/>
            <a:ext cx="1759585" cy="1451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340"/>
              </a:lnSpc>
              <a:spcBef>
                <a:spcPts val="135"/>
              </a:spcBef>
            </a:pP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endParaRPr sz="2000">
              <a:latin typeface="Times New Roman"/>
              <a:cs typeface="Times New Roman"/>
            </a:endParaRPr>
          </a:p>
          <a:p>
            <a:pPr marL="156210" marR="150495" indent="635" algn="ctr">
              <a:lnSpc>
                <a:spcPts val="2280"/>
              </a:lnSpc>
              <a:spcBef>
                <a:spcPts val="114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 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languages</a:t>
            </a:r>
            <a:r>
              <a:rPr sz="20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  tools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6735" y="4327715"/>
            <a:ext cx="1759585" cy="14516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AI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6460" y="1937638"/>
            <a:ext cx="4244975" cy="3121025"/>
          </a:xfrm>
          <a:custGeom>
            <a:avLst/>
            <a:gdLst/>
            <a:ahLst/>
            <a:cxnLst/>
            <a:rect l="l" t="t" r="r" b="b"/>
            <a:pathLst>
              <a:path w="4244975" h="3121025">
                <a:moveTo>
                  <a:pt x="1112507" y="1970024"/>
                </a:moveTo>
                <a:lnTo>
                  <a:pt x="1015492" y="1990598"/>
                </a:lnTo>
                <a:lnTo>
                  <a:pt x="1012063" y="1991360"/>
                </a:lnTo>
                <a:lnTo>
                  <a:pt x="1009904" y="1994789"/>
                </a:lnTo>
                <a:lnTo>
                  <a:pt x="1011428" y="2001647"/>
                </a:lnTo>
                <a:lnTo>
                  <a:pt x="1014730" y="2003806"/>
                </a:lnTo>
                <a:lnTo>
                  <a:pt x="1018159" y="2003044"/>
                </a:lnTo>
                <a:lnTo>
                  <a:pt x="1081570" y="1989620"/>
                </a:lnTo>
                <a:lnTo>
                  <a:pt x="0" y="2972943"/>
                </a:lnTo>
                <a:lnTo>
                  <a:pt x="8509" y="2982341"/>
                </a:lnTo>
                <a:lnTo>
                  <a:pt x="1089952" y="1999132"/>
                </a:lnTo>
                <a:lnTo>
                  <a:pt x="1070610" y="2060702"/>
                </a:lnTo>
                <a:lnTo>
                  <a:pt x="1069594" y="2064131"/>
                </a:lnTo>
                <a:lnTo>
                  <a:pt x="1071372" y="2067687"/>
                </a:lnTo>
                <a:lnTo>
                  <a:pt x="1074801" y="2068703"/>
                </a:lnTo>
                <a:lnTo>
                  <a:pt x="1078103" y="2069719"/>
                </a:lnTo>
                <a:lnTo>
                  <a:pt x="1081659" y="2067941"/>
                </a:lnTo>
                <a:lnTo>
                  <a:pt x="1082789" y="2064131"/>
                </a:lnTo>
                <a:lnTo>
                  <a:pt x="1111313" y="1973834"/>
                </a:lnTo>
                <a:lnTo>
                  <a:pt x="1112507" y="1970024"/>
                </a:lnTo>
                <a:close/>
              </a:path>
              <a:path w="4244975" h="3121025">
                <a:moveTo>
                  <a:pt x="1112507" y="943610"/>
                </a:moveTo>
                <a:lnTo>
                  <a:pt x="1111694" y="941959"/>
                </a:lnTo>
                <a:lnTo>
                  <a:pt x="1066927" y="851662"/>
                </a:lnTo>
                <a:lnTo>
                  <a:pt x="1063117" y="850265"/>
                </a:lnTo>
                <a:lnTo>
                  <a:pt x="1059942" y="851916"/>
                </a:lnTo>
                <a:lnTo>
                  <a:pt x="1056894" y="853440"/>
                </a:lnTo>
                <a:lnTo>
                  <a:pt x="1055624" y="857250"/>
                </a:lnTo>
                <a:lnTo>
                  <a:pt x="1057148" y="860425"/>
                </a:lnTo>
                <a:lnTo>
                  <a:pt x="1085850" y="918400"/>
                </a:lnTo>
                <a:lnTo>
                  <a:pt x="7747" y="207264"/>
                </a:lnTo>
                <a:lnTo>
                  <a:pt x="762" y="217805"/>
                </a:lnTo>
                <a:lnTo>
                  <a:pt x="1078750" y="928992"/>
                </a:lnTo>
                <a:lnTo>
                  <a:pt x="1014222" y="925449"/>
                </a:lnTo>
                <a:lnTo>
                  <a:pt x="1010666" y="925195"/>
                </a:lnTo>
                <a:lnTo>
                  <a:pt x="1007745" y="927862"/>
                </a:lnTo>
                <a:lnTo>
                  <a:pt x="1007491" y="931418"/>
                </a:lnTo>
                <a:lnTo>
                  <a:pt x="1007364" y="934974"/>
                </a:lnTo>
                <a:lnTo>
                  <a:pt x="1010031" y="937895"/>
                </a:lnTo>
                <a:lnTo>
                  <a:pt x="1013460" y="938149"/>
                </a:lnTo>
                <a:lnTo>
                  <a:pt x="1112507" y="943610"/>
                </a:lnTo>
                <a:close/>
              </a:path>
              <a:path w="4244975" h="3121025">
                <a:moveTo>
                  <a:pt x="4244086" y="10160"/>
                </a:moveTo>
                <a:lnTo>
                  <a:pt x="4236466" y="0"/>
                </a:lnTo>
                <a:lnTo>
                  <a:pt x="3026651" y="916774"/>
                </a:lnTo>
                <a:lnTo>
                  <a:pt x="3051556" y="856996"/>
                </a:lnTo>
                <a:lnTo>
                  <a:pt x="3052953" y="853694"/>
                </a:lnTo>
                <a:lnTo>
                  <a:pt x="3051429" y="850011"/>
                </a:lnTo>
                <a:lnTo>
                  <a:pt x="3048127" y="848614"/>
                </a:lnTo>
                <a:lnTo>
                  <a:pt x="3044952" y="847344"/>
                </a:lnTo>
                <a:lnTo>
                  <a:pt x="3041142" y="848868"/>
                </a:lnTo>
                <a:lnTo>
                  <a:pt x="3039872" y="852043"/>
                </a:lnTo>
                <a:lnTo>
                  <a:pt x="3001772" y="943610"/>
                </a:lnTo>
                <a:lnTo>
                  <a:pt x="3022701" y="941070"/>
                </a:lnTo>
                <a:lnTo>
                  <a:pt x="3100197" y="931672"/>
                </a:lnTo>
                <a:lnTo>
                  <a:pt x="3103626" y="931291"/>
                </a:lnTo>
                <a:lnTo>
                  <a:pt x="3106166" y="928116"/>
                </a:lnTo>
                <a:lnTo>
                  <a:pt x="3105658" y="924560"/>
                </a:lnTo>
                <a:lnTo>
                  <a:pt x="3105277" y="921131"/>
                </a:lnTo>
                <a:lnTo>
                  <a:pt x="3102102" y="918591"/>
                </a:lnTo>
                <a:lnTo>
                  <a:pt x="3098673" y="919099"/>
                </a:lnTo>
                <a:lnTo>
                  <a:pt x="3034398" y="926833"/>
                </a:lnTo>
                <a:lnTo>
                  <a:pt x="4244086" y="10160"/>
                </a:lnTo>
                <a:close/>
              </a:path>
              <a:path w="4244975" h="3121025">
                <a:moveTo>
                  <a:pt x="4244594" y="3111246"/>
                </a:moveTo>
                <a:lnTo>
                  <a:pt x="3032531" y="1989861"/>
                </a:lnTo>
                <a:lnTo>
                  <a:pt x="3099181" y="2004695"/>
                </a:lnTo>
                <a:lnTo>
                  <a:pt x="3102610" y="2002536"/>
                </a:lnTo>
                <a:lnTo>
                  <a:pt x="3104134" y="1995678"/>
                </a:lnTo>
                <a:lnTo>
                  <a:pt x="3101975" y="1992249"/>
                </a:lnTo>
                <a:lnTo>
                  <a:pt x="3019514" y="1973961"/>
                </a:lnTo>
                <a:lnTo>
                  <a:pt x="3001772" y="1970024"/>
                </a:lnTo>
                <a:lnTo>
                  <a:pt x="3030728" y="2064766"/>
                </a:lnTo>
                <a:lnTo>
                  <a:pt x="3031744" y="2068195"/>
                </a:lnTo>
                <a:lnTo>
                  <a:pt x="3035300" y="2070100"/>
                </a:lnTo>
                <a:lnTo>
                  <a:pt x="3038602" y="2069084"/>
                </a:lnTo>
                <a:lnTo>
                  <a:pt x="3041904" y="2067941"/>
                </a:lnTo>
                <a:lnTo>
                  <a:pt x="3043809" y="2064512"/>
                </a:lnTo>
                <a:lnTo>
                  <a:pt x="3042793" y="2061083"/>
                </a:lnTo>
                <a:lnTo>
                  <a:pt x="3023959" y="1999183"/>
                </a:lnTo>
                <a:lnTo>
                  <a:pt x="4235958" y="3120517"/>
                </a:lnTo>
                <a:lnTo>
                  <a:pt x="4244594" y="3111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49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892" y="461899"/>
            <a:ext cx="6283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1F5F"/>
                </a:solidFill>
              </a:rPr>
              <a:t>Components</a:t>
            </a:r>
            <a:r>
              <a:rPr spc="-6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of</a:t>
            </a:r>
            <a:r>
              <a:rPr spc="-10" dirty="0">
                <a:solidFill>
                  <a:srgbClr val="001F5F"/>
                </a:solidFill>
              </a:rPr>
              <a:t> </a:t>
            </a:r>
            <a:r>
              <a:rPr dirty="0">
                <a:solidFill>
                  <a:srgbClr val="001F5F"/>
                </a:solidFill>
              </a:rPr>
              <a:t>AI</a:t>
            </a:r>
            <a:r>
              <a:rPr spc="-15" dirty="0">
                <a:solidFill>
                  <a:srgbClr val="001F5F"/>
                </a:solidFill>
              </a:rPr>
              <a:t> </a:t>
            </a:r>
            <a:r>
              <a:rPr spc="-25" dirty="0">
                <a:solidFill>
                  <a:srgbClr val="001F5F"/>
                </a:solidFill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1426"/>
            <a:ext cx="7768590" cy="49587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AI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should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Knowledge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navigational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strategy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Inference </a:t>
            </a:r>
            <a:r>
              <a:rPr sz="2800" spc="-5" dirty="0">
                <a:latin typeface="Calibri"/>
                <a:cs typeface="Calibri"/>
              </a:rPr>
              <a:t>mechanism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Knowledge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base:</a:t>
            </a:r>
            <a:endParaRPr sz="3200">
              <a:latin typeface="Calibri"/>
              <a:cs typeface="Calibri"/>
            </a:endParaRPr>
          </a:p>
          <a:p>
            <a:pPr marL="756285" marR="5003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AI </a:t>
            </a:r>
            <a:r>
              <a:rPr sz="2800" spc="-20" dirty="0">
                <a:latin typeface="Calibri"/>
                <a:cs typeface="Calibri"/>
              </a:rPr>
              <a:t>programs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nature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accordingly</a:t>
            </a:r>
            <a:endParaRPr sz="2800">
              <a:latin typeface="Calibri"/>
              <a:cs typeface="Calibri"/>
            </a:endParaRPr>
          </a:p>
          <a:p>
            <a:pPr marL="756285" marR="1143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consists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facts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characteristics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voluminous,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incomplete,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imprecise,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keep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87774"/>
            <a:ext cx="8043545" cy="3677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Control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strategy: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determines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heuristics,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related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thumb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used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Inference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mechanism: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search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endParaRPr sz="2800">
              <a:latin typeface="Calibri"/>
              <a:cs typeface="Calibri"/>
            </a:endParaRPr>
          </a:p>
          <a:p>
            <a:pPr marL="756285" marR="182880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Derives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inference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461899"/>
            <a:ext cx="4123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Foundations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7771130" cy="43802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Commonly </a:t>
            </a:r>
            <a:r>
              <a:rPr sz="3000" spc="-10" dirty="0">
                <a:latin typeface="Calibri"/>
                <a:cs typeface="Calibri"/>
              </a:rPr>
              <a:t>used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10" dirty="0">
                <a:latin typeface="Calibri"/>
                <a:cs typeface="Calibri"/>
              </a:rPr>
              <a:t>techniques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rule-based,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fuzzy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logic,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neural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networks,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decision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theory, 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statistics,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probability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theory,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genetic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algorithms,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  <a:p>
            <a:pPr marL="355600" marR="1609725" indent="-34353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Since </a:t>
            </a:r>
            <a:r>
              <a:rPr sz="3000" dirty="0">
                <a:latin typeface="Calibri"/>
                <a:cs typeface="Calibri"/>
              </a:rPr>
              <a:t>AI is </a:t>
            </a:r>
            <a:r>
              <a:rPr sz="3000" spc="-15" dirty="0">
                <a:latin typeface="Calibri"/>
                <a:cs typeface="Calibri"/>
              </a:rPr>
              <a:t>interdisciplinary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general,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foundations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15" dirty="0">
                <a:latin typeface="Calibri"/>
                <a:cs typeface="Calibri"/>
              </a:rPr>
              <a:t>are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Mathematics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Neuroscience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Control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theory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Linguistics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961" y="461899"/>
            <a:ext cx="2894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3990"/>
            <a:ext cx="758634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Business: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financial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strategies,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advising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Engineering: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check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design,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offer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suggestions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create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products,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expert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systems</a:t>
            </a:r>
            <a:endParaRPr sz="3000">
              <a:latin typeface="Calibri"/>
              <a:cs typeface="Calibri"/>
            </a:endParaRPr>
          </a:p>
          <a:p>
            <a:pPr marL="355600" marR="1461135" indent="-343535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Manufacturing: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assembly, </a:t>
            </a:r>
            <a:r>
              <a:rPr sz="3000" spc="-5" dirty="0">
                <a:latin typeface="Calibri"/>
                <a:cs typeface="Calibri"/>
              </a:rPr>
              <a:t>inspection,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maintenance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Medicine: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monitoring,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diagnosing,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prescribing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Education: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teaching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Fraud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detection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Object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identification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Space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shuttle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scheduling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Information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retrieval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Current</a:t>
            </a:r>
            <a:r>
              <a:rPr spc="-20" dirty="0"/>
              <a:t> </a:t>
            </a:r>
            <a:r>
              <a:rPr spc="-15" dirty="0"/>
              <a:t>trends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982584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Current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trends</a:t>
            </a:r>
            <a:r>
              <a:rPr sz="3200" dirty="0">
                <a:latin typeface="Calibri"/>
                <a:cs typeface="Calibri"/>
              </a:rPr>
              <a:t> in AI</a:t>
            </a:r>
            <a:r>
              <a:rPr sz="3200" spc="-10" dirty="0">
                <a:latin typeface="Calibri"/>
                <a:cs typeface="Calibri"/>
              </a:rPr>
              <a:t> 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basically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towards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technologies</a:t>
            </a:r>
            <a:r>
              <a:rPr sz="3200" dirty="0">
                <a:latin typeface="Calibri"/>
                <a:cs typeface="Calibri"/>
              </a:rPr>
              <a:t> which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origin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5" dirty="0">
                <a:latin typeface="Calibri"/>
                <a:cs typeface="Calibri"/>
              </a:rPr>
              <a:t>biological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behavioral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phenomena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related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human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 animals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evolutionary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computation</a:t>
            </a:r>
            <a:endParaRPr sz="3200">
              <a:latin typeface="Calibri"/>
              <a:cs typeface="Calibri"/>
            </a:endParaRPr>
          </a:p>
          <a:p>
            <a:pPr marL="355600" marR="80391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Evolutionary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computation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uses </a:t>
            </a:r>
            <a:r>
              <a:rPr sz="3200" spc="-20" dirty="0">
                <a:latin typeface="Calibri"/>
                <a:cs typeface="Calibri"/>
              </a:rPr>
              <a:t>iterative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progress,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growth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355600" marR="10223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 is </a:t>
            </a:r>
            <a:r>
              <a:rPr sz="3200" spc="-5" dirty="0">
                <a:latin typeface="Calibri"/>
                <a:cs typeface="Calibri"/>
              </a:rPr>
              <a:t>inspired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biological </a:t>
            </a:r>
            <a:r>
              <a:rPr sz="3200" dirty="0">
                <a:latin typeface="Calibri"/>
                <a:cs typeface="Calibri"/>
              </a:rPr>
              <a:t>mechanism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evolution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6317" y="191846"/>
            <a:ext cx="2531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 AI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316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719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Art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ial	Int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ig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5951" y="1089405"/>
            <a:ext cx="468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  <a:tab pos="1963420" algn="l"/>
                <a:tab pos="2751455" algn="l"/>
                <a:tab pos="3373120" algn="l"/>
                <a:tab pos="4414520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conce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ned	with	the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esign	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55165"/>
            <a:ext cx="8072120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intelligence </a:t>
            </a:r>
            <a:r>
              <a:rPr sz="2400" dirty="0">
                <a:latin typeface="Times New Roman"/>
                <a:cs typeface="Times New Roman"/>
              </a:rPr>
              <a:t>in an artificial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term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coined by McCarthy 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1956.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ideas in 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definition.</a:t>
            </a:r>
            <a:endParaRPr sz="2400">
              <a:latin typeface="Times New Roman"/>
              <a:cs typeface="Times New Roman"/>
            </a:endParaRPr>
          </a:p>
          <a:p>
            <a:pPr marL="832485" lvl="1" indent="-3632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32485" algn="l"/>
                <a:tab pos="833119" algn="l"/>
              </a:tabLst>
            </a:pPr>
            <a:r>
              <a:rPr sz="2400" dirty="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815975" lvl="1" indent="-34671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15975" algn="l"/>
                <a:tab pos="816610" algn="l"/>
              </a:tabLst>
            </a:pPr>
            <a:r>
              <a:rPr sz="2400" dirty="0">
                <a:latin typeface="Times New Roman"/>
                <a:cs typeface="Times New Roman"/>
              </a:rPr>
              <a:t>Artificial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artificial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understand.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it’s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difficult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to define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intelligence.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39597"/>
            <a:ext cx="8112759" cy="51968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Evolutionary </a:t>
            </a:r>
            <a:r>
              <a:rPr sz="3200" spc="-10" dirty="0">
                <a:latin typeface="Calibri"/>
                <a:cs typeface="Calibri"/>
              </a:rPr>
              <a:t>paths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AI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simulation </a:t>
            </a:r>
            <a:r>
              <a:rPr sz="3200" spc="-20" dirty="0">
                <a:latin typeface="Calibri"/>
                <a:cs typeface="Calibri"/>
              </a:rPr>
              <a:t>started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converge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cognitive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psychology</a:t>
            </a:r>
            <a:endParaRPr sz="3200">
              <a:latin typeface="Calibri"/>
              <a:cs typeface="Calibri"/>
            </a:endParaRPr>
          </a:p>
          <a:p>
            <a:pPr marL="355600" marR="330835" indent="-343535" algn="just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Simulation </a:t>
            </a:r>
            <a:r>
              <a:rPr sz="3200" spc="-5" dirty="0">
                <a:latin typeface="Calibri"/>
                <a:cs typeface="Calibri"/>
              </a:rPr>
              <a:t>has been developed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study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understand </a:t>
            </a:r>
            <a:r>
              <a:rPr sz="3200" spc="-15" dirty="0">
                <a:latin typeface="Calibri"/>
                <a:cs typeface="Calibri"/>
              </a:rPr>
              <a:t>complex </a:t>
            </a:r>
            <a:r>
              <a:rPr sz="3200" spc="-5" dirty="0">
                <a:latin typeface="Calibri"/>
                <a:cs typeface="Calibri"/>
              </a:rPr>
              <a:t>time varying </a:t>
            </a:r>
            <a:r>
              <a:rPr sz="3200" spc="-15" dirty="0">
                <a:latin typeface="Calibri"/>
                <a:cs typeface="Calibri"/>
              </a:rPr>
              <a:t>behaviours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exhibited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</a:t>
            </a:r>
            <a:r>
              <a:rPr sz="3200" spc="-20" dirty="0">
                <a:latin typeface="Calibri"/>
                <a:cs typeface="Calibri"/>
              </a:rPr>
              <a:t> physical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355600" marR="13970" indent="-34353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ANN has been developed based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functioning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human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brain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previous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details</a:t>
            </a:r>
            <a:endParaRPr sz="3200">
              <a:latin typeface="Calibri"/>
              <a:cs typeface="Calibri"/>
            </a:endParaRPr>
          </a:p>
          <a:p>
            <a:pPr marL="355600" marR="109855" indent="-343535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Evolutionary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 </a:t>
            </a:r>
            <a:r>
              <a:rPr sz="3200" spc="-10" dirty="0">
                <a:latin typeface="Calibri"/>
                <a:cs typeface="Calibri"/>
              </a:rPr>
              <a:t>mostly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involve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meta- </a:t>
            </a:r>
            <a:r>
              <a:rPr sz="3200" spc="-10" dirty="0">
                <a:latin typeface="Calibri"/>
                <a:cs typeface="Calibri"/>
              </a:rPr>
              <a:t> heuristic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optimization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evolutionary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swarm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intelligenc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63397"/>
            <a:ext cx="8114665" cy="56356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Genetic algorithms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Darwin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theory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evolution </a:t>
            </a:r>
            <a:r>
              <a:rPr sz="3200" spc="-15" dirty="0">
                <a:latin typeface="Calibri"/>
                <a:cs typeface="Calibri"/>
              </a:rPr>
              <a:t>were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mainly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emulating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nature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-10" dirty="0">
                <a:latin typeface="Calibri"/>
                <a:cs typeface="Calibri"/>
              </a:rPr>
              <a:t>behaviour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biological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chromosome</a:t>
            </a:r>
            <a:endParaRPr sz="3200">
              <a:latin typeface="Calibri"/>
              <a:cs typeface="Calibri"/>
            </a:endParaRPr>
          </a:p>
          <a:p>
            <a:pPr marL="355600" marR="397510" indent="-343535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Swarm intelligence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based </a:t>
            </a:r>
            <a:r>
              <a:rPr sz="3200" dirty="0">
                <a:latin typeface="Calibri"/>
                <a:cs typeface="Calibri"/>
              </a:rPr>
              <a:t>on the </a:t>
            </a:r>
            <a:r>
              <a:rPr sz="3200" spc="-10" dirty="0">
                <a:latin typeface="Calibri"/>
                <a:cs typeface="Calibri"/>
              </a:rPr>
              <a:t>collective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behaviour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decentralized,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self-organized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355600" marR="727710" indent="-343535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Ants,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termites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solve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complex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problems</a:t>
            </a:r>
            <a:r>
              <a:rPr sz="3200" spc="-5" dirty="0">
                <a:latin typeface="Calibri"/>
                <a:cs typeface="Calibri"/>
              </a:rPr>
              <a:t> by </a:t>
            </a:r>
            <a:r>
              <a:rPr sz="3200" dirty="0">
                <a:latin typeface="Calibri"/>
                <a:cs typeface="Calibri"/>
              </a:rPr>
              <a:t>mutual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cooperation</a:t>
            </a:r>
            <a:endParaRPr sz="3200">
              <a:latin typeface="Calibri"/>
              <a:cs typeface="Calibri"/>
            </a:endParaRPr>
          </a:p>
          <a:p>
            <a:pPr marL="355600" marR="132080" indent="-343535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emergent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behaviour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self-organization </a:t>
            </a:r>
            <a:r>
              <a:rPr sz="3200" spc="-10" dirty="0">
                <a:latin typeface="Calibri"/>
                <a:cs typeface="Calibri"/>
              </a:rPr>
              <a:t> by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group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social insects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known</a:t>
            </a:r>
            <a:r>
              <a:rPr sz="3200" dirty="0">
                <a:latin typeface="Calibri"/>
                <a:cs typeface="Calibri"/>
              </a:rPr>
              <a:t> 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swarm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312165"/>
            <a:ext cx="8220075" cy="558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53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computational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sense,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mobile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agents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liable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communicate </a:t>
            </a:r>
            <a:r>
              <a:rPr sz="3200" spc="-10" dirty="0">
                <a:latin typeface="Calibri"/>
                <a:cs typeface="Calibri"/>
              </a:rPr>
              <a:t> directly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0" dirty="0">
                <a:latin typeface="Calibri"/>
                <a:cs typeface="Calibri"/>
              </a:rPr>
              <a:t> indirectly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 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collectively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distributed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problem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solving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swarm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intelligence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Expert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continues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remain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attractive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 its </a:t>
            </a:r>
            <a:r>
              <a:rPr sz="3200" spc="-15" dirty="0">
                <a:latin typeface="Calibri"/>
                <a:cs typeface="Calibri"/>
              </a:rPr>
              <a:t>practical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utility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all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walks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real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life</a:t>
            </a:r>
            <a:endParaRPr sz="3200">
              <a:latin typeface="Calibri"/>
              <a:cs typeface="Calibri"/>
            </a:endParaRPr>
          </a:p>
          <a:p>
            <a:pPr marL="355600" marR="6794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Emergence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agent</a:t>
            </a:r>
            <a:r>
              <a:rPr sz="3200" spc="-5" dirty="0">
                <a:latin typeface="Calibri"/>
                <a:cs typeface="Calibri"/>
              </a:rPr>
              <a:t> technology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subfield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AI,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significant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paradigm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shift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s/w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245110"/>
            <a:ext cx="781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Information, Knowledge,</a:t>
            </a:r>
            <a:r>
              <a:rPr sz="4000" b="1" spc="4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Intelligence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4061"/>
            <a:ext cx="8074659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contains relevant </a:t>
            </a:r>
            <a:r>
              <a:rPr sz="2400" spc="-5" dirty="0">
                <a:latin typeface="Calibri"/>
                <a:cs typeface="Calibri"/>
              </a:rPr>
              <a:t>meaning,  implication, or </a:t>
            </a:r>
            <a:r>
              <a:rPr sz="2400" dirty="0">
                <a:latin typeface="Calibri"/>
                <a:cs typeface="Calibri"/>
              </a:rPr>
              <a:t>input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decision </a:t>
            </a:r>
            <a:r>
              <a:rPr sz="2400" spc="-10" dirty="0">
                <a:latin typeface="Calibri"/>
                <a:cs typeface="Calibri"/>
              </a:rPr>
              <a:t>and/or </a:t>
            </a:r>
            <a:r>
              <a:rPr sz="2400" spc="-5" dirty="0">
                <a:latin typeface="Calibri"/>
                <a:cs typeface="Calibri"/>
              </a:rPr>
              <a:t>action. </a:t>
            </a:r>
            <a:r>
              <a:rPr sz="2400" spc="-10" dirty="0">
                <a:latin typeface="Calibri"/>
                <a:cs typeface="Calibri"/>
              </a:rPr>
              <a:t>Information  comes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current (communication)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historical  </a:t>
            </a:r>
            <a:r>
              <a:rPr sz="2400" spc="-10" dirty="0">
                <a:latin typeface="Calibri"/>
                <a:cs typeface="Calibri"/>
              </a:rPr>
              <a:t>(processed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‘reconstructed picture’) sources. In  </a:t>
            </a:r>
            <a:r>
              <a:rPr sz="2400" dirty="0">
                <a:latin typeface="Calibri"/>
                <a:cs typeface="Calibri"/>
              </a:rPr>
              <a:t>essence, the </a:t>
            </a:r>
            <a:r>
              <a:rPr sz="2400" spc="-5" dirty="0">
                <a:latin typeface="Calibri"/>
                <a:cs typeface="Calibri"/>
              </a:rPr>
              <a:t>purpose of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aid in making 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and/or </a:t>
            </a:r>
            <a:r>
              <a:rPr sz="2400" spc="-5" dirty="0">
                <a:latin typeface="Calibri"/>
                <a:cs typeface="Calibri"/>
              </a:rPr>
              <a:t>solving 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" dirty="0">
                <a:latin typeface="Calibri"/>
                <a:cs typeface="Calibri"/>
              </a:rPr>
              <a:t>or realizing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opportunity.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0" dirty="0">
                <a:latin typeface="Calibri"/>
                <a:cs typeface="Calibri"/>
              </a:rPr>
              <a:t>Knowledge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cognition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recognition </a:t>
            </a:r>
            <a:r>
              <a:rPr sz="2400" spc="-5" dirty="0">
                <a:latin typeface="Calibri"/>
                <a:cs typeface="Calibri"/>
              </a:rPr>
              <a:t>(know-what),  capacity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act </a:t>
            </a:r>
            <a:r>
              <a:rPr sz="2400" spc="-10" dirty="0">
                <a:latin typeface="Calibri"/>
                <a:cs typeface="Calibri"/>
              </a:rPr>
              <a:t>(know-how),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understanding (know-why)  that </a:t>
            </a:r>
            <a:r>
              <a:rPr sz="2400" spc="-5" dirty="0">
                <a:latin typeface="Calibri"/>
                <a:cs typeface="Calibri"/>
              </a:rPr>
              <a:t>resides 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contained </a:t>
            </a:r>
            <a:r>
              <a:rPr sz="2400" dirty="0">
                <a:latin typeface="Calibri"/>
                <a:cs typeface="Calibri"/>
              </a:rPr>
              <a:t>within the mind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brain.  </a:t>
            </a:r>
            <a:r>
              <a:rPr sz="2400" spc="-5" dirty="0">
                <a:latin typeface="Calibri"/>
                <a:cs typeface="Calibri"/>
              </a:rPr>
              <a:t>The purpose of knowledge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better </a:t>
            </a:r>
            <a:r>
              <a:rPr sz="2400" spc="-5" dirty="0">
                <a:latin typeface="Calibri"/>
                <a:cs typeface="Calibri"/>
              </a:rPr>
              <a:t>our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lives.</a:t>
            </a:r>
            <a:endParaRPr sz="24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5" dirty="0">
                <a:latin typeface="Calibri"/>
                <a:cs typeface="Calibri"/>
              </a:rPr>
              <a:t>Intelligence </a:t>
            </a:r>
            <a:r>
              <a:rPr sz="2400" spc="-5" dirty="0">
                <a:latin typeface="Calibri"/>
                <a:cs typeface="Calibri"/>
              </a:rPr>
              <a:t>(also called </a:t>
            </a:r>
            <a:r>
              <a:rPr sz="2400" spc="-10" dirty="0">
                <a:latin typeface="Calibri"/>
                <a:cs typeface="Calibri"/>
              </a:rPr>
              <a:t>intellect)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umbrella term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mind </a:t>
            </a:r>
            <a:r>
              <a:rPr sz="2400" spc="-10" dirty="0">
                <a:latin typeface="Calibri"/>
                <a:cs typeface="Calibri"/>
              </a:rPr>
              <a:t>that encompasses </a:t>
            </a:r>
            <a:r>
              <a:rPr sz="2400" spc="-15" dirty="0">
                <a:latin typeface="Calibri"/>
                <a:cs typeface="Calibri"/>
              </a:rPr>
              <a:t>many  related </a:t>
            </a:r>
            <a:r>
              <a:rPr sz="2400" spc="-5" dirty="0">
                <a:latin typeface="Calibri"/>
                <a:cs typeface="Calibri"/>
              </a:rPr>
              <a:t>abilities, such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capacities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reason,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plan, </a:t>
            </a:r>
            <a:r>
              <a:rPr sz="2400" spc="-40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solve problems,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think </a:t>
            </a:r>
            <a:r>
              <a:rPr sz="2400" spc="-25" dirty="0">
                <a:latin typeface="Calibri"/>
                <a:cs typeface="Calibri"/>
              </a:rPr>
              <a:t>abstractly,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comprehend</a:t>
            </a:r>
            <a:r>
              <a:rPr sz="2400" spc="-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ideas,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44" y="6182969"/>
            <a:ext cx="4942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-16203" dirty="0">
                <a:latin typeface="Calibri"/>
                <a:cs typeface="Calibri"/>
              </a:rPr>
              <a:t>use language, </a:t>
            </a:r>
            <a:r>
              <a:rPr sz="3600" baseline="-16203" dirty="0">
                <a:latin typeface="Calibri"/>
                <a:cs typeface="Calibri"/>
              </a:rPr>
              <a:t>and </a:t>
            </a:r>
            <a:r>
              <a:rPr sz="3600" spc="-472" baseline="-16203" dirty="0">
                <a:latin typeface="Calibri"/>
                <a:cs typeface="Calibri"/>
              </a:rPr>
              <a:t>to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Pr</a:t>
            </a:r>
            <a:r>
              <a:rPr sz="3600" spc="-472" baseline="-16203" dirty="0">
                <a:latin typeface="Calibri"/>
                <a:cs typeface="Calibri"/>
              </a:rPr>
              <a:t>l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3600" spc="-472" baseline="-16203" dirty="0">
                <a:latin typeface="Calibri"/>
                <a:cs typeface="Calibri"/>
              </a:rPr>
              <a:t>e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pa</a:t>
            </a:r>
            <a:r>
              <a:rPr sz="3600" spc="-472" baseline="-16203" dirty="0">
                <a:latin typeface="Calibri"/>
                <a:cs typeface="Calibri"/>
              </a:rPr>
              <a:t>a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red</a:t>
            </a:r>
            <a:r>
              <a:rPr sz="3600" spc="-472" baseline="-16203" dirty="0">
                <a:latin typeface="Calibri"/>
                <a:cs typeface="Calibri"/>
              </a:rPr>
              <a:t>r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3600" spc="-472" baseline="-16203" dirty="0">
                <a:latin typeface="Calibri"/>
                <a:cs typeface="Calibri"/>
              </a:rPr>
              <a:t>n</a:t>
            </a:r>
            <a:r>
              <a:rPr sz="1200" spc="-315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200" spc="-1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600" spc="-375" baseline="-16203" dirty="0">
                <a:latin typeface="Calibri"/>
                <a:cs typeface="Calibri"/>
              </a:rPr>
              <a:t>.</a:t>
            </a:r>
            <a:r>
              <a:rPr sz="1200" spc="-250" dirty="0">
                <a:solidFill>
                  <a:srgbClr val="88888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-Agniwesh Mishra,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RCET,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522" y="339597"/>
            <a:ext cx="8360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Human </a:t>
            </a:r>
            <a:r>
              <a:rPr sz="3600" b="1" spc="-15" dirty="0">
                <a:latin typeface="Calibri"/>
                <a:cs typeface="Calibri"/>
              </a:rPr>
              <a:t>intelligence </a:t>
            </a:r>
            <a:r>
              <a:rPr sz="3600" b="1" spc="-55" dirty="0">
                <a:latin typeface="Calibri"/>
                <a:cs typeface="Calibri"/>
              </a:rPr>
              <a:t>Vs. </a:t>
            </a:r>
            <a:r>
              <a:rPr sz="3600" b="1" dirty="0">
                <a:latin typeface="Calibri"/>
                <a:cs typeface="Calibri"/>
              </a:rPr>
              <a:t>Artificial</a:t>
            </a:r>
            <a:r>
              <a:rPr sz="3600" b="1" spc="12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intelligence</a:t>
            </a:r>
            <a:endParaRPr sz="36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984250"/>
          <a:ext cx="8339455" cy="5587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Human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Artificial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intelligence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39">
                <a:tc>
                  <a:txBody>
                    <a:bodyPr/>
                    <a:lstStyle/>
                    <a:p>
                      <a:pPr marL="91440" marR="7473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revolves around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adapting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environment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combination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several cognitive  processes.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1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field of Artificial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focuses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designing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machines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mimic  human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behavior.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organically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based,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Artificial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silicon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separated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through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five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senses.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14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Computer intelligence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separated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into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binary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memory...Five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points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65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Artificial intelligence...Just one access  point....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human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other hand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works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 asociation, which is not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always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logical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sense.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Artificially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Intelligence works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along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pre-  set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formulas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ways,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it 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rather straight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forward.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Prepared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by :</a:t>
                      </a:r>
                      <a:r>
                        <a:rPr sz="1200" spc="-114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-Agniw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3867785" algn="l"/>
                        </a:tabLst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esh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Mishra,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RCET,	</a:t>
                      </a:r>
                      <a:r>
                        <a:rPr sz="1800" baseline="-32407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37</a:t>
                      </a:r>
                      <a:endParaRPr sz="1800" baseline="-32407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345" y="563702"/>
            <a:ext cx="8437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latin typeface="Calibri"/>
                <a:cs typeface="Calibri"/>
              </a:rPr>
              <a:t>Intelligent </a:t>
            </a:r>
            <a:r>
              <a:rPr sz="3200" b="1" spc="-5" dirty="0">
                <a:latin typeface="Calibri"/>
                <a:cs typeface="Calibri"/>
              </a:rPr>
              <a:t>Computing </a:t>
            </a:r>
            <a:r>
              <a:rPr sz="3200" b="1" spc="-45" dirty="0">
                <a:latin typeface="Calibri"/>
                <a:cs typeface="Calibri"/>
              </a:rPr>
              <a:t>Vs. </a:t>
            </a:r>
            <a:r>
              <a:rPr sz="3200" b="1" spc="-10" dirty="0">
                <a:latin typeface="Calibri"/>
                <a:cs typeface="Calibri"/>
              </a:rPr>
              <a:t>conventional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computing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365" y="1588851"/>
            <a:ext cx="8343277" cy="4043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380" y="2284933"/>
            <a:ext cx="3259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 AI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496646"/>
            <a:ext cx="3260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 AI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45794"/>
            <a:ext cx="8073390" cy="46901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715" indent="-343535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Much of the </a:t>
            </a:r>
            <a:r>
              <a:rPr sz="3000" spc="-5" dirty="0">
                <a:latin typeface="Calibri"/>
                <a:cs typeface="Calibri"/>
              </a:rPr>
              <a:t>early </a:t>
            </a:r>
            <a:r>
              <a:rPr sz="3000" spc="-10" dirty="0">
                <a:latin typeface="Calibri"/>
                <a:cs typeface="Calibri"/>
              </a:rPr>
              <a:t>work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field </a:t>
            </a:r>
            <a:r>
              <a:rPr sz="3000" spc="-15" dirty="0">
                <a:latin typeface="Calibri"/>
                <a:cs typeface="Calibri"/>
              </a:rPr>
              <a:t>focused </a:t>
            </a:r>
            <a:r>
              <a:rPr sz="3000" spc="-10" dirty="0">
                <a:latin typeface="Calibri"/>
                <a:cs typeface="Calibri"/>
              </a:rPr>
              <a:t>on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formal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tasks</a:t>
            </a:r>
            <a:r>
              <a:rPr sz="3000" spc="-10" dirty="0">
                <a:latin typeface="Calibri"/>
                <a:cs typeface="Calibri"/>
              </a:rPr>
              <a:t>,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5" dirty="0">
                <a:latin typeface="Calibri"/>
                <a:cs typeface="Calibri"/>
              </a:rPr>
              <a:t>game playing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theorem  </a:t>
            </a:r>
            <a:r>
              <a:rPr sz="3000" spc="-15" dirty="0">
                <a:latin typeface="Calibri"/>
                <a:cs typeface="Calibri"/>
              </a:rPr>
              <a:t>proving.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Another </a:t>
            </a:r>
            <a:r>
              <a:rPr sz="3000" spc="-5" dirty="0">
                <a:latin typeface="Calibri"/>
                <a:cs typeface="Calibri"/>
              </a:rPr>
              <a:t>early </a:t>
            </a:r>
            <a:r>
              <a:rPr sz="3000" spc="-40" dirty="0">
                <a:latin typeface="Calibri"/>
                <a:cs typeface="Calibri"/>
              </a:rPr>
              <a:t>foray </a:t>
            </a:r>
            <a:r>
              <a:rPr sz="3000" spc="-20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15" dirty="0">
                <a:latin typeface="Calibri"/>
                <a:cs typeface="Calibri"/>
              </a:rPr>
              <a:t>focused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sort </a:t>
            </a:r>
            <a:r>
              <a:rPr sz="3000" spc="-10" dirty="0">
                <a:latin typeface="Calibri"/>
                <a:cs typeface="Calibri"/>
              </a:rPr>
              <a:t>of  </a:t>
            </a:r>
            <a:r>
              <a:rPr sz="3000" spc="-15" dirty="0">
                <a:latin typeface="Calibri"/>
                <a:cs typeface="Calibri"/>
              </a:rPr>
              <a:t>problem </a:t>
            </a:r>
            <a:r>
              <a:rPr sz="3000" spc="-5" dirty="0">
                <a:latin typeface="Calibri"/>
                <a:cs typeface="Calibri"/>
              </a:rPr>
              <a:t>solving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15" dirty="0">
                <a:latin typeface="Calibri"/>
                <a:cs typeface="Calibri"/>
              </a:rPr>
              <a:t>we </a:t>
            </a:r>
            <a:r>
              <a:rPr sz="3000" spc="-5" dirty="0">
                <a:latin typeface="Calibri"/>
                <a:cs typeface="Calibri"/>
              </a:rPr>
              <a:t>do </a:t>
            </a:r>
            <a:r>
              <a:rPr sz="3000" spc="-15" dirty="0">
                <a:latin typeface="Calibri"/>
                <a:cs typeface="Calibri"/>
              </a:rPr>
              <a:t>every </a:t>
            </a:r>
            <a:r>
              <a:rPr sz="3000" spc="-25" dirty="0">
                <a:latin typeface="Calibri"/>
                <a:cs typeface="Calibri"/>
              </a:rPr>
              <a:t>day </a:t>
            </a:r>
            <a:r>
              <a:rPr sz="3000" spc="-10" dirty="0">
                <a:latin typeface="Calibri"/>
                <a:cs typeface="Calibri"/>
              </a:rPr>
              <a:t>called as </a:t>
            </a:r>
            <a:r>
              <a:rPr sz="3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mundane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tasks</a:t>
            </a:r>
            <a:r>
              <a:rPr sz="3000" spc="-10" dirty="0">
                <a:latin typeface="Calibri"/>
                <a:cs typeface="Calibri"/>
              </a:rPr>
              <a:t>,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commonsense  reasoning.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problem </a:t>
            </a:r>
            <a:r>
              <a:rPr sz="3000" spc="-10" dirty="0">
                <a:latin typeface="Calibri"/>
                <a:cs typeface="Calibri"/>
              </a:rPr>
              <a:t>area where </a:t>
            </a:r>
            <a:r>
              <a:rPr sz="3000" dirty="0">
                <a:latin typeface="Calibri"/>
                <a:cs typeface="Calibri"/>
              </a:rPr>
              <a:t>AI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now flourishing  most </a:t>
            </a:r>
            <a:r>
              <a:rPr sz="3000" dirty="0">
                <a:latin typeface="Calibri"/>
                <a:cs typeface="Calibri"/>
              </a:rPr>
              <a:t>as a </a:t>
            </a:r>
            <a:r>
              <a:rPr sz="3000" spc="-15" dirty="0">
                <a:latin typeface="Calibri"/>
                <a:cs typeface="Calibri"/>
              </a:rPr>
              <a:t>practical </a:t>
            </a:r>
            <a:r>
              <a:rPr sz="3000" spc="-10" dirty="0">
                <a:latin typeface="Calibri"/>
                <a:cs typeface="Calibri"/>
              </a:rPr>
              <a:t>discipline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primarily </a:t>
            </a:r>
            <a:r>
              <a:rPr sz="3000" spc="-10" dirty="0">
                <a:latin typeface="Calibri"/>
                <a:cs typeface="Calibri"/>
              </a:rPr>
              <a:t>the  </a:t>
            </a:r>
            <a:r>
              <a:rPr sz="3000" spc="-5" dirty="0">
                <a:latin typeface="Calibri"/>
                <a:cs typeface="Calibri"/>
              </a:rPr>
              <a:t>domains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20" dirty="0">
                <a:latin typeface="Calibri"/>
                <a:cs typeface="Calibri"/>
              </a:rPr>
              <a:t>require </a:t>
            </a:r>
            <a:r>
              <a:rPr sz="3000" spc="-5" dirty="0">
                <a:latin typeface="Calibri"/>
                <a:cs typeface="Calibri"/>
              </a:rPr>
              <a:t>only </a:t>
            </a:r>
            <a:r>
              <a:rPr sz="3000" spc="-10" dirty="0">
                <a:latin typeface="Calibri"/>
                <a:cs typeface="Calibri"/>
              </a:rPr>
              <a:t>specialized expertise  </a:t>
            </a:r>
            <a:r>
              <a:rPr sz="3000" dirty="0">
                <a:latin typeface="Calibri"/>
                <a:cs typeface="Calibri"/>
              </a:rPr>
              <a:t>without the </a:t>
            </a:r>
            <a:r>
              <a:rPr sz="3000" spc="-10" dirty="0">
                <a:latin typeface="Calibri"/>
                <a:cs typeface="Calibri"/>
              </a:rPr>
              <a:t>assistance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commonsense  </a:t>
            </a:r>
            <a:r>
              <a:rPr sz="3000" spc="-5" dirty="0">
                <a:latin typeface="Calibri"/>
                <a:cs typeface="Calibri"/>
              </a:rPr>
              <a:t>knowledge, </a:t>
            </a:r>
            <a:r>
              <a:rPr sz="3000" spc="-10" dirty="0">
                <a:latin typeface="Calibri"/>
                <a:cs typeface="Calibri"/>
              </a:rPr>
              <a:t>called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b="1" spc="-15" dirty="0">
                <a:latin typeface="Calibri"/>
                <a:cs typeface="Calibri"/>
              </a:rPr>
              <a:t>expert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systems</a:t>
            </a:r>
            <a:r>
              <a:rPr sz="3000" spc="-2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3354" y="496646"/>
            <a:ext cx="2719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Formal</a:t>
            </a:r>
            <a:r>
              <a:rPr sz="4000" b="1" spc="-55" dirty="0">
                <a:latin typeface="Calibri"/>
                <a:cs typeface="Calibri"/>
              </a:rPr>
              <a:t> </a:t>
            </a:r>
            <a:r>
              <a:rPr sz="4000" b="1" spc="-70" dirty="0">
                <a:latin typeface="Calibri"/>
                <a:cs typeface="Calibri"/>
              </a:rPr>
              <a:t>Tasks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4583430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Games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Chess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Backgammon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Checkers-Go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Mathematics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Geometry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Logic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calculus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Proving properties of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6842" y="496646"/>
            <a:ext cx="3293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Mundane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70" dirty="0">
                <a:latin typeface="Calibri"/>
                <a:cs typeface="Calibri"/>
              </a:rPr>
              <a:t>Tasks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4166"/>
            <a:ext cx="4263390" cy="42208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Perception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Vision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Speech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Natural </a:t>
            </a:r>
            <a:r>
              <a:rPr sz="3000" spc="-5" dirty="0">
                <a:latin typeface="Calibri"/>
                <a:cs typeface="Calibri"/>
              </a:rPr>
              <a:t>language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Understanding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Generation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Translation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Commonsense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reasoning</a:t>
            </a:r>
            <a:endParaRPr sz="3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Robot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control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307" y="612774"/>
            <a:ext cx="4404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Intelligence?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96873"/>
            <a:ext cx="7934959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Intelligence</a:t>
            </a:r>
            <a:r>
              <a:rPr sz="2400" dirty="0">
                <a:latin typeface="Times New Roman"/>
                <a:cs typeface="Times New Roman"/>
              </a:rPr>
              <a:t> is what </a:t>
            </a:r>
            <a:r>
              <a:rPr sz="2400" spc="-5" dirty="0">
                <a:latin typeface="Times New Roman"/>
                <a:cs typeface="Times New Roman"/>
              </a:rPr>
              <a:t>we use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don’t </a:t>
            </a:r>
            <a:r>
              <a:rPr sz="2400" dirty="0">
                <a:latin typeface="Times New Roman"/>
                <a:cs typeface="Times New Roman"/>
              </a:rPr>
              <a:t>know what 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2077720" algn="l"/>
                <a:tab pos="3157220" algn="l"/>
                <a:tab pos="3679825" algn="l"/>
                <a:tab pos="4575810" algn="l"/>
                <a:tab pos="6030595" algn="l"/>
                <a:tab pos="709422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lige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</a:t>
            </a:r>
            <a:r>
              <a:rPr sz="2400" dirty="0">
                <a:latin typeface="Times New Roman"/>
                <a:cs typeface="Times New Roman"/>
              </a:rPr>
              <a:t>	rel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tes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tasks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vol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ing	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igher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ental  processes.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3810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Examples: </a:t>
            </a:r>
            <a:r>
              <a:rPr sz="2400" spc="-20" dirty="0">
                <a:latin typeface="Times New Roman"/>
                <a:cs typeface="Times New Roman"/>
              </a:rPr>
              <a:t>Creativity, </a:t>
            </a:r>
            <a:r>
              <a:rPr sz="2400" dirty="0">
                <a:latin typeface="Times New Roman"/>
                <a:cs typeface="Times New Roman"/>
              </a:rPr>
              <a:t>Solving </a:t>
            </a:r>
            <a:r>
              <a:rPr sz="2400" spc="-5" dirty="0">
                <a:latin typeface="Times New Roman"/>
                <a:cs typeface="Times New Roman"/>
              </a:rPr>
              <a:t>problems, Pattern recognition,  Classification, Learning, Induction, Deduction, Building  analogies, Optimization, Language processing, Knowledge 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many more.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496646"/>
            <a:ext cx="2618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Expert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spc="-70" dirty="0">
                <a:latin typeface="Calibri"/>
                <a:cs typeface="Calibri"/>
              </a:rPr>
              <a:t>Tasks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6973"/>
            <a:ext cx="4229100" cy="390779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Fault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Manufacturing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Scientific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Medical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diagnosis</a:t>
            </a: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Financial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analysis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2284933"/>
            <a:ext cx="503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 an AI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technique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359410"/>
            <a:ext cx="5039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 an AI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technique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33602"/>
            <a:ext cx="8075295" cy="16351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148590" algn="just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Times New Roman"/>
                <a:cs typeface="Times New Roman"/>
              </a:rPr>
              <a:t>AI technique is a method </a:t>
            </a:r>
            <a:r>
              <a:rPr sz="2200" spc="-1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exploits knowledge which should </a:t>
            </a:r>
            <a:r>
              <a:rPr sz="2200" dirty="0">
                <a:latin typeface="Times New Roman"/>
                <a:cs typeface="Times New Roman"/>
              </a:rPr>
              <a:t>be  </a:t>
            </a:r>
            <a:r>
              <a:rPr sz="2200" spc="-5" dirty="0">
                <a:latin typeface="Times New Roman"/>
                <a:cs typeface="Times New Roman"/>
              </a:rPr>
              <a:t>represented in such a way that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endParaRPr sz="2200">
              <a:latin typeface="Times New Roman"/>
              <a:cs typeface="Times New Roman"/>
            </a:endParaRPr>
          </a:p>
          <a:p>
            <a:pPr marL="527685" marR="6350" indent="-515620" algn="just">
              <a:lnSpc>
                <a:spcPct val="90100"/>
              </a:lnSpc>
              <a:spcBef>
                <a:spcPts val="484"/>
              </a:spcBef>
            </a:pPr>
            <a:r>
              <a:rPr sz="2200" spc="-5" dirty="0">
                <a:latin typeface="Times New Roman"/>
                <a:cs typeface="Times New Roman"/>
              </a:rPr>
              <a:t>i. The knowledge captures generalization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we </a:t>
            </a:r>
            <a:r>
              <a:rPr sz="2200" spc="-10" dirty="0">
                <a:latin typeface="Times New Roman"/>
                <a:cs typeface="Times New Roman"/>
              </a:rPr>
              <a:t>can say that  </a:t>
            </a:r>
            <a:r>
              <a:rPr sz="2200" spc="-5" dirty="0">
                <a:latin typeface="Times New Roman"/>
                <a:cs typeface="Times New Roman"/>
              </a:rPr>
              <a:t>situations </a:t>
            </a:r>
            <a:r>
              <a:rPr sz="2200" spc="-1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share important properties and grouped together  rather than to represent separately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individual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situation.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49421"/>
            <a:ext cx="328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iii.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76854"/>
            <a:ext cx="8074025" cy="29762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27685" marR="5080" indent="-515620" algn="just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Times New Roman"/>
                <a:cs typeface="Times New Roman"/>
              </a:rPr>
              <a:t>ii. 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understood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people who provide it. In </a:t>
            </a:r>
            <a:r>
              <a:rPr sz="2200" spc="-10" dirty="0">
                <a:latin typeface="Times New Roman"/>
                <a:cs typeface="Times New Roman"/>
              </a:rPr>
              <a:t>many AI  </a:t>
            </a:r>
            <a:r>
              <a:rPr sz="2200" spc="-5" dirty="0">
                <a:latin typeface="Times New Roman"/>
                <a:cs typeface="Times New Roman"/>
              </a:rPr>
              <a:t>domains most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knowledge, a programs has,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ultimately  be </a:t>
            </a:r>
            <a:r>
              <a:rPr sz="2200" dirty="0">
                <a:latin typeface="Times New Roman"/>
                <a:cs typeface="Times New Roman"/>
              </a:rPr>
              <a:t>provided </a:t>
            </a:r>
            <a:r>
              <a:rPr sz="2200" spc="-5" dirty="0">
                <a:latin typeface="Times New Roman"/>
                <a:cs typeface="Times New Roman"/>
              </a:rPr>
              <a:t>by </a:t>
            </a:r>
            <a:r>
              <a:rPr sz="2200" dirty="0">
                <a:latin typeface="Times New Roman"/>
                <a:cs typeface="Times New Roman"/>
              </a:rPr>
              <a:t>people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terms </a:t>
            </a:r>
            <a:r>
              <a:rPr sz="2200" spc="-5" dirty="0">
                <a:latin typeface="Times New Roman"/>
                <a:cs typeface="Times New Roman"/>
              </a:rPr>
              <a:t>they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understand.</a:t>
            </a:r>
            <a:endParaRPr sz="2200">
              <a:latin typeface="Times New Roman"/>
              <a:cs typeface="Times New Roman"/>
            </a:endParaRPr>
          </a:p>
          <a:p>
            <a:pPr marL="527685" marR="5080" algn="just">
              <a:lnSpc>
                <a:spcPts val="2380"/>
              </a:lnSpc>
              <a:spcBef>
                <a:spcPts val="520"/>
              </a:spcBef>
            </a:pP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easily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modified to correct </a:t>
            </a:r>
            <a:r>
              <a:rPr sz="2200" dirty="0">
                <a:latin typeface="Times New Roman"/>
                <a:cs typeface="Times New Roman"/>
              </a:rPr>
              <a:t>errors </a:t>
            </a:r>
            <a:r>
              <a:rPr sz="2200" spc="-5" dirty="0">
                <a:latin typeface="Times New Roman"/>
                <a:cs typeface="Times New Roman"/>
              </a:rPr>
              <a:t>and to reflect changes in  the world and in </a:t>
            </a:r>
            <a:r>
              <a:rPr sz="2200" dirty="0">
                <a:latin typeface="Times New Roman"/>
                <a:cs typeface="Times New Roman"/>
              </a:rPr>
              <a:t>our </a:t>
            </a:r>
            <a:r>
              <a:rPr sz="2200" spc="-5" dirty="0">
                <a:latin typeface="Times New Roman"/>
                <a:cs typeface="Times New Roman"/>
              </a:rPr>
              <a:t>world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view.</a:t>
            </a:r>
            <a:endParaRPr sz="2200">
              <a:latin typeface="Times New Roman"/>
              <a:cs typeface="Times New Roman"/>
            </a:endParaRPr>
          </a:p>
          <a:p>
            <a:pPr marL="527685" indent="-515620" algn="just">
              <a:lnSpc>
                <a:spcPts val="2510"/>
              </a:lnSpc>
              <a:spcBef>
                <a:spcPts val="225"/>
              </a:spcBef>
              <a:buAutoNum type="romanLcPeriod" startAt="4"/>
              <a:tabLst>
                <a:tab pos="5283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great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many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situations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totally</a:t>
            </a:r>
            <a:endParaRPr sz="2200">
              <a:latin typeface="Times New Roman"/>
              <a:cs typeface="Times New Roman"/>
            </a:endParaRPr>
          </a:p>
          <a:p>
            <a:pPr marL="527685" algn="just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accurate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complete.</a:t>
            </a:r>
            <a:endParaRPr sz="22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ts val="2380"/>
              </a:lnSpc>
              <a:spcBef>
                <a:spcPts val="560"/>
              </a:spcBef>
              <a:buAutoNum type="romanLcPeriod" startAt="5"/>
              <a:tabLst>
                <a:tab pos="52832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10" dirty="0">
                <a:latin typeface="Times New Roman"/>
                <a:cs typeface="Times New Roman"/>
              </a:rPr>
              <a:t>used </a:t>
            </a:r>
            <a:r>
              <a:rPr sz="2200" spc="-5" dirty="0">
                <a:latin typeface="Times New Roman"/>
                <a:cs typeface="Times New Roman"/>
              </a:rPr>
              <a:t>to help </a:t>
            </a:r>
            <a:r>
              <a:rPr sz="2200" spc="-10" dirty="0">
                <a:latin typeface="Times New Roman"/>
                <a:cs typeface="Times New Roman"/>
              </a:rPr>
              <a:t>overcome </a:t>
            </a:r>
            <a:r>
              <a:rPr sz="2200" spc="-5" dirty="0">
                <a:latin typeface="Times New Roman"/>
                <a:cs typeface="Times New Roman"/>
              </a:rPr>
              <a:t>its own sheer bulk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to narrow  the range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possibilities that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usually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648" y="461594"/>
            <a:ext cx="5619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 </a:t>
            </a:r>
            <a:r>
              <a:rPr dirty="0"/>
              <a:t>of AI</a:t>
            </a:r>
            <a:r>
              <a:rPr spc="-4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7881"/>
            <a:ext cx="5156835" cy="497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35" dirty="0">
                <a:latin typeface="Calibri"/>
                <a:cs typeface="Calibri"/>
              </a:rPr>
              <a:t>Tic-Tac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toe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30" dirty="0">
                <a:latin typeface="Calibri"/>
                <a:cs typeface="Calibri"/>
              </a:rPr>
              <a:t>Water </a:t>
            </a:r>
            <a:r>
              <a:rPr sz="2500" spc="-5" dirty="0">
                <a:latin typeface="Calibri"/>
                <a:cs typeface="Calibri"/>
              </a:rPr>
              <a:t>jug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8-puzzle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8-queen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Chess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Missionaries and cannibals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5" dirty="0">
                <a:latin typeface="Calibri"/>
                <a:cs typeface="Calibri"/>
              </a:rPr>
              <a:t>Tower </a:t>
            </a:r>
            <a:r>
              <a:rPr sz="2500" spc="-5" dirty="0">
                <a:latin typeface="Calibri"/>
                <a:cs typeface="Calibri"/>
              </a:rPr>
              <a:t>of Hanoi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35" dirty="0">
                <a:latin typeface="Calibri"/>
                <a:cs typeface="Calibri"/>
              </a:rPr>
              <a:t>Traveling </a:t>
            </a:r>
            <a:r>
              <a:rPr sz="2500" spc="-10" dirty="0">
                <a:latin typeface="Calibri"/>
                <a:cs typeface="Calibri"/>
              </a:rPr>
              <a:t>salesman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Magic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square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Language </a:t>
            </a:r>
            <a:r>
              <a:rPr sz="2500" spc="-15" dirty="0">
                <a:latin typeface="Calibri"/>
                <a:cs typeface="Calibri"/>
              </a:rPr>
              <a:t>understanding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problems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500" spc="-20" dirty="0">
                <a:latin typeface="Calibri"/>
                <a:cs typeface="Calibri"/>
              </a:rPr>
              <a:t>Monkey </a:t>
            </a:r>
            <a:r>
              <a:rPr sz="2500" spc="-5" dirty="0">
                <a:latin typeface="Calibri"/>
                <a:cs typeface="Calibri"/>
              </a:rPr>
              <a:t>and Banana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Crypt arithmatic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puzzle</a:t>
            </a:r>
            <a:endParaRPr sz="25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Block </a:t>
            </a:r>
            <a:r>
              <a:rPr sz="2500" spc="-25" dirty="0">
                <a:latin typeface="Calibri"/>
                <a:cs typeface="Calibri"/>
              </a:rPr>
              <a:t>World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problem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319" y="1980133"/>
            <a:ext cx="5523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50" marR="5080" indent="-118745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Problem </a:t>
            </a:r>
            <a:r>
              <a:rPr sz="4000" b="1" spc="-5" dirty="0">
                <a:latin typeface="Calibri"/>
                <a:cs typeface="Calibri"/>
              </a:rPr>
              <a:t>solving </a:t>
            </a:r>
            <a:r>
              <a:rPr sz="4000" b="1" spc="-10" dirty="0">
                <a:latin typeface="Calibri"/>
                <a:cs typeface="Calibri"/>
              </a:rPr>
              <a:t>/Problem  </a:t>
            </a:r>
            <a:r>
              <a:rPr sz="4000" b="1" spc="-20" dirty="0">
                <a:latin typeface="Calibri"/>
                <a:cs typeface="Calibri"/>
              </a:rPr>
              <a:t>representation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283210"/>
            <a:ext cx="3404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Problem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solving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8150859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557655" algn="l"/>
                <a:tab pos="2628265" algn="l"/>
                <a:tab pos="3001645" algn="l"/>
                <a:tab pos="3307715" algn="l"/>
                <a:tab pos="4392930" algn="l"/>
                <a:tab pos="4817110" algn="l"/>
                <a:tab pos="6274435" algn="l"/>
                <a:tab pos="7545705" algn="l"/>
              </a:tabLst>
            </a:pPr>
            <a:r>
              <a:rPr sz="2400" dirty="0">
                <a:latin typeface="Times New Roman"/>
                <a:cs typeface="Times New Roman"/>
              </a:rPr>
              <a:t>Problem	solv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roc</a:t>
            </a:r>
            <a:r>
              <a:rPr sz="2400" spc="-5" dirty="0">
                <a:latin typeface="Times New Roman"/>
                <a:cs typeface="Times New Roman"/>
              </a:rPr>
              <a:t>ess</a:t>
            </a:r>
            <a:r>
              <a:rPr sz="2400" dirty="0">
                <a:latin typeface="Times New Roman"/>
                <a:cs typeface="Times New Roman"/>
              </a:rPr>
              <a:t>	of	gener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ol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	fr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  observed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Key element </a:t>
            </a:r>
            <a:r>
              <a:rPr sz="2400" dirty="0">
                <a:latin typeface="Times New Roman"/>
                <a:cs typeface="Times New Roman"/>
              </a:rPr>
              <a:t>of problem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solving</a:t>
            </a:r>
            <a:endParaRPr sz="2400">
              <a:latin typeface="Times New Roman"/>
              <a:cs typeface="Times New Roman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2013585" algn="l"/>
                <a:tab pos="2811145" algn="l"/>
                <a:tab pos="3256279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State: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	state	</a:t>
            </a:r>
            <a:r>
              <a:rPr sz="2400" dirty="0">
                <a:latin typeface="Times New Roman"/>
                <a:cs typeface="Times New Roman"/>
              </a:rPr>
              <a:t>is	a </a:t>
            </a:r>
            <a:r>
              <a:rPr sz="2400" spc="-5" dirty="0">
                <a:latin typeface="Times New Roman"/>
                <a:cs typeface="Times New Roman"/>
              </a:rPr>
              <a:t>representation </a:t>
            </a:r>
            <a:r>
              <a:rPr sz="2400" dirty="0">
                <a:latin typeface="Times New Roman"/>
                <a:cs typeface="Times New Roman"/>
              </a:rPr>
              <a:t>of problem at a </a:t>
            </a:r>
            <a:r>
              <a:rPr sz="2400" spc="-5" dirty="0">
                <a:latin typeface="Times New Roman"/>
                <a:cs typeface="Times New Roman"/>
              </a:rPr>
              <a:t>given  moment.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1522730" algn="l"/>
                <a:tab pos="2439035" algn="l"/>
                <a:tab pos="3679825" algn="l"/>
                <a:tab pos="4140200" algn="l"/>
                <a:tab pos="4669155" algn="l"/>
                <a:tab pos="5824855" algn="l"/>
                <a:tab pos="6656705" algn="l"/>
                <a:tab pos="7168515" algn="l"/>
                <a:tab pos="7461884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	spac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:	Cont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ll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poss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ble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es</a:t>
            </a:r>
            <a:r>
              <a:rPr sz="2400" dirty="0">
                <a:latin typeface="Times New Roman"/>
                <a:cs typeface="Times New Roman"/>
              </a:rPr>
              <a:t>	for	a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iven 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  <a:tab pos="2303780" algn="l"/>
                <a:tab pos="2936240" algn="l"/>
                <a:tab pos="4293870" algn="l"/>
                <a:tab pos="5417185" algn="l"/>
                <a:tab pos="6946265" algn="l"/>
                <a:tab pos="7411084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Opera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the	ava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le	ac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	perfor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ed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ca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led  operators.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748021"/>
            <a:ext cx="48704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9720" algn="l"/>
                <a:tab pos="1243965" algn="l"/>
                <a:tab pos="2103755" algn="l"/>
                <a:tab pos="3301365" algn="l"/>
                <a:tab pos="411226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ial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posi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fr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	which  </a:t>
            </a:r>
            <a:r>
              <a:rPr sz="2400" spc="-5" dirty="0">
                <a:latin typeface="Times New Roman"/>
                <a:cs typeface="Times New Roman"/>
              </a:rPr>
              <a:t>process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Goal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state:</a:t>
            </a:r>
            <a:r>
              <a:rPr sz="2400" dirty="0">
                <a:latin typeface="Times New Roman"/>
                <a:cs typeface="Times New Roman"/>
              </a:rPr>
              <a:t> solution to 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5614" y="4748021"/>
            <a:ext cx="262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problem-solving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6152" y="283210"/>
            <a:ext cx="517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General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solving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219" y="1299464"/>
            <a:ext cx="7517765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system, </a:t>
            </a:r>
            <a:r>
              <a:rPr sz="2400" spc="-15" dirty="0">
                <a:latin typeface="Calibri"/>
                <a:cs typeface="Calibri"/>
              </a:rPr>
              <a:t>to solve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praticular </a:t>
            </a:r>
            <a:r>
              <a:rPr sz="2400" spc="-10" dirty="0">
                <a:latin typeface="Calibri"/>
                <a:cs typeface="Calibri"/>
              </a:rPr>
              <a:t>problem, there </a:t>
            </a:r>
            <a:r>
              <a:rPr sz="2400" spc="-15" dirty="0">
                <a:latin typeface="Calibri"/>
                <a:cs typeface="Calibri"/>
              </a:rPr>
              <a:t>are  four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things:</a:t>
            </a:r>
            <a:endParaRPr sz="2400">
              <a:latin typeface="Calibri"/>
              <a:cs typeface="Calibri"/>
            </a:endParaRPr>
          </a:p>
          <a:p>
            <a:pPr marL="861060" marR="7620" lvl="1" indent="-4013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1060" algn="l"/>
                <a:tab pos="861694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 precisely </a:t>
            </a:r>
            <a:r>
              <a:rPr sz="2400" spc="-5" dirty="0">
                <a:latin typeface="Calibri"/>
                <a:cs typeface="Calibri"/>
              </a:rPr>
              <a:t>(apply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spc="-5" dirty="0">
                <a:latin typeface="Calibri"/>
                <a:cs typeface="Calibri"/>
              </a:rPr>
              <a:t>Space  </a:t>
            </a:r>
            <a:r>
              <a:rPr sz="2400" spc="-10" dirty="0">
                <a:latin typeface="Calibri"/>
                <a:cs typeface="Calibri"/>
              </a:rPr>
              <a:t>representation).</a:t>
            </a:r>
            <a:endParaRPr sz="2400">
              <a:latin typeface="Calibri"/>
              <a:cs typeface="Calibri"/>
            </a:endParaRPr>
          </a:p>
          <a:p>
            <a:pPr marL="861060" lvl="1" indent="-4013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1060" algn="l"/>
                <a:tab pos="861694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Analyze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problem.</a:t>
            </a:r>
            <a:endParaRPr sz="2400">
              <a:latin typeface="Calibri"/>
              <a:cs typeface="Calibri"/>
            </a:endParaRPr>
          </a:p>
          <a:p>
            <a:pPr marL="861060" marR="5080" lvl="1" indent="-4013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1060" algn="l"/>
                <a:tab pos="861694" algn="l"/>
                <a:tab pos="1852295" algn="l"/>
                <a:tab pos="2489200" algn="l"/>
                <a:tab pos="3858895" algn="l"/>
                <a:tab pos="4445000" algn="l"/>
                <a:tab pos="5116830" algn="l"/>
                <a:tab pos="6636384" algn="l"/>
                <a:tab pos="73152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and	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ep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k	k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wled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is  necessary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solve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861060" marR="8255" lvl="1" indent="-4013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1060" algn="l"/>
                <a:tab pos="861694" algn="l"/>
                <a:tab pos="1918970" algn="l"/>
                <a:tab pos="2477135" algn="l"/>
                <a:tab pos="3150235" algn="l"/>
                <a:tab pos="4342765" algn="l"/>
                <a:tab pos="5345430" algn="l"/>
                <a:tab pos="703453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Choo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	the	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oble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ving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hnique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	and  apply it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particular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96646"/>
            <a:ext cx="499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Problem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Characteristics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321054"/>
            <a:ext cx="5969000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spc="-8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choose an appropriate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method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for a particular 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problem: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5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problem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decomposable?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Can solution steps be ignored 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undone?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universe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predictable?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good solution absolute 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relative?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solution a state or 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role 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knowledge?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"/>
              </a:spcBef>
              <a:buSzPct val="118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Does the task require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human-interaction?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58" y="496646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1. Is the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decomposable?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608570" cy="17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Can the problem be broken down to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smaller problems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solved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independently</a:t>
            </a:r>
            <a:r>
              <a:rPr sz="2400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Decomposable </a:t>
            </a:r>
            <a:r>
              <a:rPr sz="2400" dirty="0">
                <a:latin typeface="Times New Roman"/>
                <a:cs typeface="Times New Roman"/>
              </a:rPr>
              <a:t>problem can be solved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58" y="496646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1. Is the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decomposable?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744" y="2705226"/>
            <a:ext cx="8775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Symbol"/>
                <a:cs typeface="Symbol"/>
              </a:rPr>
              <a:t>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150" baseline="25132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dx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494" y="1607565"/>
            <a:ext cx="6329680" cy="395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Symbol"/>
                <a:cs typeface="Symbol"/>
              </a:rPr>
              <a:t></a:t>
            </a:r>
            <a:r>
              <a:rPr sz="3200" spc="5" dirty="0">
                <a:latin typeface="Calibri"/>
                <a:cs typeface="Calibri"/>
              </a:rPr>
              <a:t>(x</a:t>
            </a:r>
            <a:r>
              <a:rPr sz="3150" spc="7" baseline="25132" dirty="0">
                <a:latin typeface="Calibri"/>
                <a:cs typeface="Calibri"/>
              </a:rPr>
              <a:t>2 </a:t>
            </a:r>
            <a:r>
              <a:rPr sz="3200" dirty="0">
                <a:latin typeface="Calibri"/>
                <a:cs typeface="Calibri"/>
              </a:rPr>
              <a:t>+ 3x +</a:t>
            </a:r>
            <a:r>
              <a:rPr sz="3200" spc="-2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</a:t>
            </a:r>
            <a:r>
              <a:rPr sz="3150" spc="-7" baseline="25132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x.cos</a:t>
            </a:r>
            <a:r>
              <a:rPr sz="3150" spc="-7" baseline="25132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x)dx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Calibri"/>
              <a:cs typeface="Calibri"/>
            </a:endParaRPr>
          </a:p>
          <a:p>
            <a:pPr marL="887730" algn="ctr">
              <a:lnSpc>
                <a:spcPct val="100000"/>
              </a:lnSpc>
              <a:tabLst>
                <a:tab pos="3724275" algn="l"/>
              </a:tabLst>
            </a:pPr>
            <a:r>
              <a:rPr sz="2800" spc="-15" dirty="0">
                <a:latin typeface="Symbol"/>
                <a:cs typeface="Symbol"/>
              </a:rPr>
              <a:t></a:t>
            </a:r>
            <a:r>
              <a:rPr sz="3200" spc="-15" dirty="0">
                <a:latin typeface="Calibri"/>
                <a:cs typeface="Calibri"/>
              </a:rPr>
              <a:t>3xdx	</a:t>
            </a:r>
            <a:r>
              <a:rPr sz="2800" spc="-10" dirty="0">
                <a:latin typeface="Symbol"/>
                <a:cs typeface="Symbol"/>
              </a:rPr>
              <a:t></a:t>
            </a:r>
            <a:r>
              <a:rPr sz="3200" spc="-10" dirty="0">
                <a:latin typeface="Calibri"/>
                <a:cs typeface="Calibri"/>
              </a:rPr>
              <a:t>sin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x.cos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xdx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Calibri"/>
              <a:cs typeface="Calibri"/>
            </a:endParaRPr>
          </a:p>
          <a:p>
            <a:pPr marL="2911475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</a:t>
            </a:r>
            <a:r>
              <a:rPr sz="3200" spc="-5" dirty="0">
                <a:latin typeface="Calibri"/>
                <a:cs typeface="Calibri"/>
              </a:rPr>
              <a:t>(1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cos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x)cos</a:t>
            </a:r>
            <a:r>
              <a:rPr sz="3150" spc="-15" baseline="25132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xdx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Calibri"/>
              <a:cs typeface="Calibri"/>
            </a:endParaRPr>
          </a:p>
          <a:p>
            <a:pPr marL="2819400">
              <a:lnSpc>
                <a:spcPct val="100000"/>
              </a:lnSpc>
              <a:tabLst>
                <a:tab pos="4706620" algn="l"/>
              </a:tabLst>
            </a:pPr>
            <a:r>
              <a:rPr sz="2800" spc="-15" dirty="0">
                <a:latin typeface="Symbol"/>
                <a:cs typeface="Symbol"/>
              </a:rPr>
              <a:t></a:t>
            </a:r>
            <a:r>
              <a:rPr sz="3200" spc="-15" dirty="0">
                <a:latin typeface="Calibri"/>
                <a:cs typeface="Calibri"/>
              </a:rPr>
              <a:t>cos</a:t>
            </a:r>
            <a:r>
              <a:rPr sz="3150" spc="-22" baseline="25132" dirty="0">
                <a:latin typeface="Calibri"/>
                <a:cs typeface="Calibri"/>
              </a:rPr>
              <a:t>2</a:t>
            </a:r>
            <a:r>
              <a:rPr sz="3200" spc="-15" dirty="0">
                <a:latin typeface="Calibri"/>
                <a:cs typeface="Calibri"/>
              </a:rPr>
              <a:t>xdx	</a:t>
            </a:r>
            <a:r>
              <a:rPr sz="3200" spc="-10" dirty="0">
                <a:latin typeface="Symbol"/>
                <a:cs typeface="Symbol"/>
              </a:rPr>
              <a:t></a:t>
            </a:r>
            <a:r>
              <a:rPr sz="2800" spc="-10" dirty="0">
                <a:latin typeface="Symbol"/>
                <a:cs typeface="Symbol"/>
              </a:rPr>
              <a:t></a:t>
            </a:r>
            <a:r>
              <a:rPr sz="3200" spc="-10" dirty="0">
                <a:latin typeface="Calibri"/>
                <a:cs typeface="Calibri"/>
              </a:rPr>
              <a:t>cos</a:t>
            </a:r>
            <a:r>
              <a:rPr sz="3150" spc="-15" baseline="25132" dirty="0">
                <a:latin typeface="Calibri"/>
                <a:cs typeface="Calibri"/>
              </a:rPr>
              <a:t>4</a:t>
            </a:r>
            <a:r>
              <a:rPr sz="3200" spc="-10" dirty="0">
                <a:latin typeface="Calibri"/>
                <a:cs typeface="Calibri"/>
              </a:rPr>
              <a:t>xdx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514600"/>
            <a:ext cx="4953000" cy="457200"/>
          </a:xfrm>
          <a:custGeom>
            <a:avLst/>
            <a:gdLst/>
            <a:ahLst/>
            <a:cxnLst/>
            <a:rect l="l" t="t" r="r" b="b"/>
            <a:pathLst>
              <a:path w="4953000" h="457200">
                <a:moveTo>
                  <a:pt x="2438400" y="0"/>
                </a:moveTo>
                <a:lnTo>
                  <a:pt x="2438400" y="457200"/>
                </a:lnTo>
              </a:path>
              <a:path w="4953000" h="457200">
                <a:moveTo>
                  <a:pt x="2438400" y="0"/>
                </a:moveTo>
                <a:lnTo>
                  <a:pt x="0" y="457200"/>
                </a:lnTo>
              </a:path>
              <a:path w="4953000" h="457200">
                <a:moveTo>
                  <a:pt x="2438400" y="0"/>
                </a:moveTo>
                <a:lnTo>
                  <a:pt x="495300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7000" y="3505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44958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533400" y="0"/>
                </a:moveTo>
                <a:lnTo>
                  <a:pt x="0" y="381000"/>
                </a:lnTo>
              </a:path>
              <a:path w="1143000" h="381000">
                <a:moveTo>
                  <a:pt x="533400" y="0"/>
                </a:moveTo>
                <a:lnTo>
                  <a:pt x="114300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094" y="168910"/>
            <a:ext cx="2306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Goals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23873"/>
            <a:ext cx="8072120" cy="230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definition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AI gives four possible goals to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pursue:</a:t>
            </a:r>
            <a:endParaRPr sz="2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 that think like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humans</a:t>
            </a:r>
            <a:endParaRPr sz="2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 that think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rationally</a:t>
            </a:r>
            <a:endParaRPr sz="2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 that act like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humans</a:t>
            </a:r>
            <a:endParaRPr sz="2200">
              <a:latin typeface="Times New Roman"/>
              <a:cs typeface="Times New Roman"/>
            </a:endParaRPr>
          </a:p>
          <a:p>
            <a:pPr marL="927100" lvl="1" indent="-514350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200" spc="-5" dirty="0">
                <a:latin typeface="Times New Roman"/>
                <a:cs typeface="Times New Roman"/>
              </a:rPr>
              <a:t>Systems that act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rationally</a:t>
            </a:r>
            <a:endParaRPr sz="22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2110"/>
              </a:lnSpc>
              <a:spcBef>
                <a:spcPts val="509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200" spc="-20" dirty="0">
                <a:latin typeface="Times New Roman"/>
                <a:cs typeface="Times New Roman"/>
              </a:rPr>
              <a:t>Traditionally, </a:t>
            </a:r>
            <a:r>
              <a:rPr sz="2200" spc="-5" dirty="0">
                <a:latin typeface="Times New Roman"/>
                <a:cs typeface="Times New Roman"/>
              </a:rPr>
              <a:t>all four goals have been followed and the approaches  were: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651703"/>
            <a:ext cx="5570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200" dirty="0">
                <a:latin typeface="Times New Roman"/>
                <a:cs typeface="Times New Roman"/>
              </a:rPr>
              <a:t>Most of </a:t>
            </a:r>
            <a:r>
              <a:rPr sz="2200" spc="-5" dirty="0">
                <a:latin typeface="Times New Roman"/>
                <a:cs typeface="Times New Roman"/>
              </a:rPr>
              <a:t>AI works falls into category 2 and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3276600"/>
            <a:ext cx="668655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526745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2. Can solution </a:t>
            </a:r>
            <a:r>
              <a:rPr sz="4000" b="1" spc="-30" dirty="0">
                <a:latin typeface="Calibri"/>
                <a:cs typeface="Calibri"/>
              </a:rPr>
              <a:t>steps </a:t>
            </a:r>
            <a:r>
              <a:rPr sz="4000" b="1" spc="-5" dirty="0">
                <a:latin typeface="Calibri"/>
                <a:cs typeface="Calibri"/>
              </a:rPr>
              <a:t>be </a:t>
            </a:r>
            <a:r>
              <a:rPr sz="4000" b="1" spc="-10" dirty="0">
                <a:latin typeface="Calibri"/>
                <a:cs typeface="Calibri"/>
              </a:rPr>
              <a:t>ignored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453" y="1136649"/>
            <a:ext cx="1881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undone?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216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Theorem</a:t>
            </a:r>
            <a:r>
              <a:rPr sz="240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Proving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61794"/>
            <a:ext cx="738695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lemma </a:t>
            </a:r>
            <a:r>
              <a:rPr sz="2400" dirty="0">
                <a:latin typeface="Times New Roman"/>
                <a:cs typeface="Times New Roman"/>
              </a:rPr>
              <a:t>that has been proved can be ignored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Ignorable!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526745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2. Can solution </a:t>
            </a:r>
            <a:r>
              <a:rPr sz="4000" b="1" spc="-30" dirty="0">
                <a:latin typeface="Calibri"/>
                <a:cs typeface="Calibri"/>
              </a:rPr>
              <a:t>steps </a:t>
            </a:r>
            <a:r>
              <a:rPr sz="4000" b="1" spc="-5" dirty="0">
                <a:latin typeface="Calibri"/>
                <a:cs typeface="Calibri"/>
              </a:rPr>
              <a:t>be </a:t>
            </a:r>
            <a:r>
              <a:rPr sz="4000" b="1" spc="-10" dirty="0">
                <a:latin typeface="Calibri"/>
                <a:cs typeface="Calibri"/>
              </a:rPr>
              <a:t>ignored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453" y="1136649"/>
            <a:ext cx="1881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undone?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26794"/>
            <a:ext cx="1972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30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00FF"/>
                </a:solidFill>
                <a:latin typeface="Calibri"/>
                <a:cs typeface="Calibri"/>
              </a:rPr>
              <a:t>8-Puzzle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70629"/>
            <a:ext cx="6146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Moves can </a:t>
            </a:r>
            <a:r>
              <a:rPr sz="3000" spc="-5" dirty="0">
                <a:latin typeface="Calibri"/>
                <a:cs typeface="Calibri"/>
              </a:rPr>
              <a:t>be undone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backtracked.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spc="-20" dirty="0">
                <a:solidFill>
                  <a:srgbClr val="0000FF"/>
                </a:solidFill>
                <a:latin typeface="Calibri"/>
                <a:cs typeface="Calibri"/>
              </a:rPr>
              <a:t>Recoverable!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1712" y="2500312"/>
          <a:ext cx="17526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319712" y="2500312"/>
          <a:ext cx="17526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4414837" y="3119437"/>
            <a:ext cx="466725" cy="466725"/>
            <a:chOff x="4414837" y="3119437"/>
            <a:chExt cx="466725" cy="466725"/>
          </a:xfrm>
        </p:grpSpPr>
        <p:sp>
          <p:nvSpPr>
            <p:cNvPr id="9" name="object 9"/>
            <p:cNvSpPr/>
            <p:nvPr/>
          </p:nvSpPr>
          <p:spPr>
            <a:xfrm>
              <a:off x="4419600" y="3124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342900" y="342900"/>
                  </a:lnTo>
                  <a:lnTo>
                    <a:pt x="342900" y="457200"/>
                  </a:lnTo>
                  <a:lnTo>
                    <a:pt x="4572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600" y="3124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114300"/>
                  </a:moveTo>
                  <a:lnTo>
                    <a:pt x="342900" y="114300"/>
                  </a:lnTo>
                  <a:lnTo>
                    <a:pt x="342900" y="0"/>
                  </a:lnTo>
                  <a:lnTo>
                    <a:pt x="457200" y="228600"/>
                  </a:lnTo>
                  <a:lnTo>
                    <a:pt x="342900" y="457200"/>
                  </a:lnTo>
                  <a:lnTo>
                    <a:pt x="3429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526745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2. Can solution </a:t>
            </a:r>
            <a:r>
              <a:rPr sz="4000" b="1" spc="-30" dirty="0">
                <a:latin typeface="Calibri"/>
                <a:cs typeface="Calibri"/>
              </a:rPr>
              <a:t>steps </a:t>
            </a:r>
            <a:r>
              <a:rPr sz="4000" b="1" spc="-5" dirty="0">
                <a:latin typeface="Calibri"/>
                <a:cs typeface="Calibri"/>
              </a:rPr>
              <a:t>be </a:t>
            </a:r>
            <a:r>
              <a:rPr sz="4000" b="1" spc="-10" dirty="0">
                <a:latin typeface="Calibri"/>
                <a:cs typeface="Calibri"/>
              </a:rPr>
              <a:t>ignored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453" y="1136649"/>
            <a:ext cx="1881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undone?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1758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Playing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Chess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61794"/>
            <a:ext cx="332803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Moves cannot be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retracted.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Irrecoverable!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806" y="526745"/>
            <a:ext cx="7317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2. Can solution </a:t>
            </a:r>
            <a:r>
              <a:rPr sz="4000" b="1" spc="-30" dirty="0">
                <a:latin typeface="Calibri"/>
                <a:cs typeface="Calibri"/>
              </a:rPr>
              <a:t>steps </a:t>
            </a:r>
            <a:r>
              <a:rPr sz="4000" b="1" spc="-5" dirty="0">
                <a:latin typeface="Calibri"/>
                <a:cs typeface="Calibri"/>
              </a:rPr>
              <a:t>be </a:t>
            </a:r>
            <a:r>
              <a:rPr sz="4000" b="1" spc="-10" dirty="0">
                <a:latin typeface="Calibri"/>
                <a:cs typeface="Calibri"/>
              </a:rPr>
              <a:t>ignored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2453" y="1136649"/>
            <a:ext cx="1881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undone?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356870" marR="1763395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>
                <a:solidFill>
                  <a:srgbClr val="0000FF"/>
                </a:solidFill>
              </a:rPr>
              <a:t>Ignorable </a:t>
            </a:r>
            <a:r>
              <a:rPr spc="-5" dirty="0">
                <a:solidFill>
                  <a:srgbClr val="0000FF"/>
                </a:solidFill>
              </a:rPr>
              <a:t>problems </a:t>
            </a:r>
            <a:r>
              <a:rPr dirty="0"/>
              <a:t>can be solved using a</a:t>
            </a:r>
            <a:r>
              <a:rPr spc="-100" dirty="0"/>
              <a:t> </a:t>
            </a:r>
            <a:r>
              <a:rPr spc="-5" dirty="0"/>
              <a:t>simple  </a:t>
            </a:r>
            <a:r>
              <a:rPr dirty="0"/>
              <a:t>control structure that never</a:t>
            </a:r>
            <a:r>
              <a:rPr spc="-90" dirty="0"/>
              <a:t> </a:t>
            </a:r>
            <a:r>
              <a:rPr dirty="0"/>
              <a:t>backtracks.</a:t>
            </a:r>
          </a:p>
          <a:p>
            <a:pPr marL="356870" indent="-34353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>
                <a:solidFill>
                  <a:srgbClr val="0000FF"/>
                </a:solidFill>
              </a:rPr>
              <a:t>Recoverable </a:t>
            </a:r>
            <a:r>
              <a:rPr spc="-5" dirty="0">
                <a:solidFill>
                  <a:srgbClr val="0000FF"/>
                </a:solidFill>
              </a:rPr>
              <a:t>problems </a:t>
            </a:r>
            <a:r>
              <a:rPr dirty="0"/>
              <a:t>can be solved using</a:t>
            </a:r>
            <a:r>
              <a:rPr spc="-70" dirty="0"/>
              <a:t> </a:t>
            </a:r>
            <a:r>
              <a:rPr dirty="0"/>
              <a:t>backtracking.</a:t>
            </a:r>
          </a:p>
          <a:p>
            <a:pPr marL="356870" marR="5080" indent="-34353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Arial"/>
              <a:buChar char="•"/>
              <a:tabLst>
                <a:tab pos="356870" algn="l"/>
                <a:tab pos="357505" algn="l"/>
                <a:tab pos="2143125" algn="l"/>
                <a:tab pos="3438525" algn="l"/>
                <a:tab pos="4025900" algn="l"/>
                <a:tab pos="4476750" algn="l"/>
                <a:tab pos="5433695" algn="l"/>
                <a:tab pos="5902325" algn="l"/>
                <a:tab pos="7486015" algn="l"/>
              </a:tabLst>
            </a:pPr>
            <a:r>
              <a:rPr dirty="0">
                <a:solidFill>
                  <a:srgbClr val="0000FF"/>
                </a:solidFill>
              </a:rPr>
              <a:t>I</a:t>
            </a:r>
            <a:r>
              <a:rPr spc="5" dirty="0">
                <a:solidFill>
                  <a:srgbClr val="0000FF"/>
                </a:solidFill>
              </a:rPr>
              <a:t>r</a:t>
            </a:r>
            <a:r>
              <a:rPr dirty="0">
                <a:solidFill>
                  <a:srgbClr val="0000FF"/>
                </a:solidFill>
              </a:rPr>
              <a:t>recov</a:t>
            </a:r>
            <a:r>
              <a:rPr spc="-15" dirty="0">
                <a:solidFill>
                  <a:srgbClr val="0000FF"/>
                </a:solidFill>
              </a:rPr>
              <a:t>e</a:t>
            </a:r>
            <a:r>
              <a:rPr dirty="0">
                <a:solidFill>
                  <a:srgbClr val="0000FF"/>
                </a:solidFill>
              </a:rPr>
              <a:t>ra</a:t>
            </a:r>
            <a:r>
              <a:rPr spc="-15" dirty="0">
                <a:solidFill>
                  <a:srgbClr val="0000FF"/>
                </a:solidFill>
              </a:rPr>
              <a:t>b</a:t>
            </a:r>
            <a:r>
              <a:rPr dirty="0">
                <a:solidFill>
                  <a:srgbClr val="0000FF"/>
                </a:solidFill>
              </a:rPr>
              <a:t>le	proble</a:t>
            </a:r>
            <a:r>
              <a:rPr spc="-20" dirty="0">
                <a:solidFill>
                  <a:srgbClr val="0000FF"/>
                </a:solidFill>
              </a:rPr>
              <a:t>m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dirty="0">
                <a:solidFill>
                  <a:srgbClr val="0000FF"/>
                </a:solidFill>
              </a:rPr>
              <a:t>	</a:t>
            </a:r>
            <a:r>
              <a:rPr dirty="0"/>
              <a:t>can	be	</a:t>
            </a:r>
            <a:r>
              <a:rPr spc="-5" dirty="0"/>
              <a:t>s</a:t>
            </a:r>
            <a:r>
              <a:rPr spc="-15" dirty="0"/>
              <a:t>o</a:t>
            </a:r>
            <a:r>
              <a:rPr dirty="0"/>
              <a:t>l</a:t>
            </a:r>
            <a:r>
              <a:rPr spc="-10" dirty="0"/>
              <a:t>v</a:t>
            </a:r>
            <a:r>
              <a:rPr dirty="0"/>
              <a:t>ed	by	re</a:t>
            </a:r>
            <a:r>
              <a:rPr spc="-10" dirty="0"/>
              <a:t>c</a:t>
            </a:r>
            <a:r>
              <a:rPr dirty="0"/>
              <a:t>overa</a:t>
            </a:r>
            <a:r>
              <a:rPr spc="-10" dirty="0"/>
              <a:t>b</a:t>
            </a:r>
            <a:r>
              <a:rPr dirty="0"/>
              <a:t>le	style  </a:t>
            </a:r>
            <a:r>
              <a:rPr spc="-5" dirty="0"/>
              <a:t>methods </a:t>
            </a:r>
            <a:r>
              <a:rPr dirty="0"/>
              <a:t>via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</a:rPr>
              <a:t>planning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717549"/>
            <a:ext cx="633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3. Is the </a:t>
            </a:r>
            <a:r>
              <a:rPr sz="4000" b="1" spc="-15" dirty="0">
                <a:latin typeface="Calibri"/>
                <a:cs typeface="Calibri"/>
              </a:rPr>
              <a:t>universe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predictable?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693293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Every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move, </a:t>
            </a:r>
            <a:r>
              <a:rPr sz="2400" dirty="0">
                <a:latin typeface="Times New Roman"/>
                <a:cs typeface="Times New Roman"/>
              </a:rPr>
              <a:t>we know exactly </a:t>
            </a: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happen.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Certain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outcome!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831849"/>
            <a:ext cx="633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3. Is the </a:t>
            </a:r>
            <a:r>
              <a:rPr sz="4000" b="1" spc="-15" dirty="0">
                <a:latin typeface="Calibri"/>
                <a:cs typeface="Calibri"/>
              </a:rPr>
              <a:t>universe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predictable?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683196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Playing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Bridge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cannot know exactly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all the cards are 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 other </a:t>
            </a:r>
            <a:r>
              <a:rPr sz="2400" spc="-5" dirty="0">
                <a:latin typeface="Times New Roman"/>
                <a:cs typeface="Times New Roman"/>
              </a:rPr>
              <a:t>players will </a:t>
            </a:r>
            <a:r>
              <a:rPr sz="2400" dirty="0">
                <a:latin typeface="Times New Roman"/>
                <a:cs typeface="Times New Roman"/>
              </a:rPr>
              <a:t>do on their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turns.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Uncertain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outcome!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831849"/>
            <a:ext cx="6339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3. Is the </a:t>
            </a:r>
            <a:r>
              <a:rPr sz="4000" b="1" spc="-15" dirty="0">
                <a:latin typeface="Calibri"/>
                <a:cs typeface="Calibri"/>
              </a:rPr>
              <a:t>universe</a:t>
            </a:r>
            <a:r>
              <a:rPr sz="4000" b="1" spc="-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predictable?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33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certain-outcome problems</a:t>
            </a:r>
            <a:r>
              <a:rPr sz="2400" spc="-5" dirty="0">
                <a:latin typeface="Times New Roman"/>
                <a:cs typeface="Times New Roman"/>
              </a:rPr>
              <a:t>, planning can </a:t>
            </a:r>
            <a:r>
              <a:rPr sz="2400" dirty="0">
                <a:latin typeface="Times New Roman"/>
                <a:cs typeface="Times New Roman"/>
              </a:rPr>
              <a:t>used to </a:t>
            </a:r>
            <a:r>
              <a:rPr sz="2400" spc="-5" dirty="0">
                <a:latin typeface="Times New Roman"/>
                <a:cs typeface="Times New Roman"/>
              </a:rPr>
              <a:t>generate </a:t>
            </a:r>
            <a:r>
              <a:rPr sz="2400" dirty="0">
                <a:latin typeface="Times New Roman"/>
                <a:cs typeface="Times New Roman"/>
              </a:rPr>
              <a:t>a  sequence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operators that is guaranteed to lead to 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uncertain-outcome problems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generated  </a:t>
            </a:r>
            <a:r>
              <a:rPr sz="2400" spc="-5" dirty="0">
                <a:latin typeface="Times New Roman"/>
                <a:cs typeface="Times New Roman"/>
              </a:rPr>
              <a:t>operators </a:t>
            </a:r>
            <a:r>
              <a:rPr sz="2400" dirty="0">
                <a:latin typeface="Times New Roman"/>
                <a:cs typeface="Times New Roman"/>
              </a:rPr>
              <a:t>can only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a good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leading </a:t>
            </a:r>
            <a:r>
              <a:rPr sz="2400" dirty="0">
                <a:latin typeface="Times New Roman"/>
                <a:cs typeface="Times New Roman"/>
              </a:rPr>
              <a:t>to a  solution.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1445"/>
              </a:spcBef>
              <a:tabLst>
                <a:tab pos="1071880" algn="l"/>
                <a:tab pos="2228850" algn="l"/>
                <a:tab pos="2606675" algn="l"/>
                <a:tab pos="3439160" algn="l"/>
                <a:tab pos="3867150" algn="l"/>
                <a:tab pos="4415790" algn="l"/>
                <a:tab pos="5112385" algn="l"/>
                <a:tab pos="5490210" algn="l"/>
                <a:tab pos="6510655" algn="l"/>
                <a:tab pos="7074534" algn="l"/>
                <a:tab pos="768858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Plan	re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ade	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the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lan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car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out	and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necessary </a:t>
            </a:r>
            <a:r>
              <a:rPr sz="2400" dirty="0">
                <a:latin typeface="Times New Roman"/>
                <a:cs typeface="Times New Roman"/>
              </a:rPr>
              <a:t>feedback 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50" y="865378"/>
            <a:ext cx="7836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4. Is a </a:t>
            </a:r>
            <a:r>
              <a:rPr sz="3600" b="1" spc="-15" dirty="0">
                <a:latin typeface="Calibri"/>
                <a:cs typeface="Calibri"/>
              </a:rPr>
              <a:t>good </a:t>
            </a:r>
            <a:r>
              <a:rPr sz="3600" b="1" dirty="0">
                <a:latin typeface="Calibri"/>
                <a:cs typeface="Calibri"/>
              </a:rPr>
              <a:t>solution </a:t>
            </a:r>
            <a:r>
              <a:rPr sz="3600" b="1" spc="-10" dirty="0">
                <a:latin typeface="Calibri"/>
                <a:cs typeface="Calibri"/>
              </a:rPr>
              <a:t>absolute </a:t>
            </a:r>
            <a:r>
              <a:rPr sz="3600" b="1" dirty="0">
                <a:latin typeface="Calibri"/>
                <a:cs typeface="Calibri"/>
              </a:rPr>
              <a:t>or</a:t>
            </a:r>
            <a:r>
              <a:rPr sz="3600" b="1" spc="40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relative?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20916"/>
            <a:ext cx="5240655" cy="394017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25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was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Pompeian.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born in 40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men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mortal.</a:t>
            </a:r>
            <a:endParaRPr sz="2400">
              <a:latin typeface="Times New Roman"/>
              <a:cs typeface="Times New Roman"/>
            </a:endParaRPr>
          </a:p>
          <a:p>
            <a:pPr marL="546100" marR="55244" indent="-534035">
              <a:lnSpc>
                <a:spcPts val="2590"/>
              </a:lnSpc>
              <a:spcBef>
                <a:spcPts val="148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Pompeians </a:t>
            </a:r>
            <a:r>
              <a:rPr sz="2400" dirty="0">
                <a:latin typeface="Times New Roman"/>
                <a:cs typeface="Times New Roman"/>
              </a:rPr>
              <a:t>died when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volcano  erupted in 79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mortal </a:t>
            </a:r>
            <a:r>
              <a:rPr sz="2400" dirty="0">
                <a:latin typeface="Times New Roman"/>
                <a:cs typeface="Times New Roman"/>
              </a:rPr>
              <a:t>lives longer than 150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2004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526745"/>
            <a:ext cx="67525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8720" marR="5080" indent="-244665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4. Is a </a:t>
            </a:r>
            <a:r>
              <a:rPr sz="4000" b="1" spc="-10" dirty="0">
                <a:latin typeface="Calibri"/>
                <a:cs typeface="Calibri"/>
              </a:rPr>
              <a:t>good </a:t>
            </a:r>
            <a:r>
              <a:rPr sz="4000" b="1" spc="-5" dirty="0">
                <a:latin typeface="Calibri"/>
                <a:cs typeface="Calibri"/>
              </a:rPr>
              <a:t>solution </a:t>
            </a:r>
            <a:r>
              <a:rPr sz="4000" b="1" spc="-10" dirty="0">
                <a:latin typeface="Calibri"/>
                <a:cs typeface="Calibri"/>
              </a:rPr>
              <a:t>absolute </a:t>
            </a:r>
            <a:r>
              <a:rPr sz="4000" b="1" spc="-5" dirty="0">
                <a:latin typeface="Calibri"/>
                <a:cs typeface="Calibri"/>
              </a:rPr>
              <a:t>or  </a:t>
            </a:r>
            <a:r>
              <a:rPr sz="4000" b="1" spc="-20" dirty="0">
                <a:latin typeface="Calibri"/>
                <a:cs typeface="Calibri"/>
              </a:rPr>
              <a:t>relative?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30718"/>
            <a:ext cx="5240020" cy="4196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was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Pompeian.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born in 40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men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mortal.</a:t>
            </a:r>
            <a:endParaRPr sz="2400">
              <a:latin typeface="Times New Roman"/>
              <a:cs typeface="Times New Roman"/>
            </a:endParaRPr>
          </a:p>
          <a:p>
            <a:pPr marL="546100" marR="54610" indent="-5340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Pompeians </a:t>
            </a:r>
            <a:r>
              <a:rPr sz="2400" dirty="0">
                <a:latin typeface="Times New Roman"/>
                <a:cs typeface="Times New Roman"/>
              </a:rPr>
              <a:t>died when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volcano  erupted in 79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No mortal </a:t>
            </a:r>
            <a:r>
              <a:rPr sz="2400" dirty="0">
                <a:latin typeface="Times New Roman"/>
                <a:cs typeface="Times New Roman"/>
              </a:rPr>
              <a:t>lives longer than 150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It is now 2004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Marcus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alive?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526745"/>
            <a:ext cx="6752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4. Is a </a:t>
            </a:r>
            <a:r>
              <a:rPr sz="4000" b="1" spc="-10" dirty="0">
                <a:latin typeface="Calibri"/>
                <a:cs typeface="Calibri"/>
              </a:rPr>
              <a:t>good </a:t>
            </a:r>
            <a:r>
              <a:rPr sz="4000" b="1" spc="-5" dirty="0">
                <a:latin typeface="Calibri"/>
                <a:cs typeface="Calibri"/>
              </a:rPr>
              <a:t>solution </a:t>
            </a:r>
            <a:r>
              <a:rPr sz="4000" b="1" spc="-10" dirty="0">
                <a:latin typeface="Calibri"/>
                <a:cs typeface="Calibri"/>
              </a:rPr>
              <a:t>absolute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170" y="1136649"/>
            <a:ext cx="1854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relative?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49614"/>
            <a:ext cx="5240020" cy="3171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was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Pompeian.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Marcus </a:t>
            </a:r>
            <a:r>
              <a:rPr sz="2400" spc="-5" dirty="0">
                <a:latin typeface="Times New Roman"/>
                <a:cs typeface="Times New Roman"/>
              </a:rPr>
              <a:t>was </a:t>
            </a:r>
            <a:r>
              <a:rPr sz="2400" dirty="0">
                <a:latin typeface="Times New Roman"/>
                <a:cs typeface="Times New Roman"/>
              </a:rPr>
              <a:t>born in 40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spc="-10" dirty="0">
                <a:latin typeface="Times New Roman"/>
                <a:cs typeface="Times New Roman"/>
              </a:rPr>
              <a:t>men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mortal.</a:t>
            </a:r>
            <a:endParaRPr sz="2400">
              <a:latin typeface="Times New Roman"/>
              <a:cs typeface="Times New Roman"/>
            </a:endParaRPr>
          </a:p>
          <a:p>
            <a:pPr marL="546100" marR="54610" indent="-534035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Pompeians </a:t>
            </a:r>
            <a:r>
              <a:rPr sz="2400" dirty="0">
                <a:latin typeface="Times New Roman"/>
                <a:cs typeface="Times New Roman"/>
              </a:rPr>
              <a:t>died when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volcano  erupted in 79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spc="-5" dirty="0">
                <a:latin typeface="Times New Roman"/>
                <a:cs typeface="Times New Roman"/>
              </a:rPr>
              <a:t>No mortal </a:t>
            </a:r>
            <a:r>
              <a:rPr sz="2400" dirty="0">
                <a:latin typeface="Times New Roman"/>
                <a:cs typeface="Times New Roman"/>
              </a:rPr>
              <a:t>lives longer than 150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years.</a:t>
            </a:r>
            <a:endParaRPr sz="2400">
              <a:latin typeface="Times New Roman"/>
              <a:cs typeface="Times New Roman"/>
            </a:endParaRPr>
          </a:p>
          <a:p>
            <a:pPr marL="546100" indent="-5340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2004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A.D.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952288"/>
            <a:ext cx="6824980" cy="1159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Marcus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alive?</a:t>
            </a:r>
            <a:endParaRPr sz="2400">
              <a:latin typeface="Times New Roman"/>
              <a:cs typeface="Times New Roman"/>
            </a:endParaRPr>
          </a:p>
          <a:p>
            <a:pPr marL="546100" marR="5080" indent="-534035">
              <a:lnSpc>
                <a:spcPts val="2590"/>
              </a:lnSpc>
              <a:spcBef>
                <a:spcPts val="615"/>
              </a:spcBef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reasoning paths lead to the </a:t>
            </a:r>
            <a:r>
              <a:rPr sz="2400" spc="-20" dirty="0">
                <a:latin typeface="Times New Roman"/>
                <a:cs typeface="Times New Roman"/>
              </a:rPr>
              <a:t>answer. </a:t>
            </a:r>
            <a:r>
              <a:rPr sz="2400" dirty="0">
                <a:latin typeface="Times New Roman"/>
                <a:cs typeface="Times New Roman"/>
              </a:rPr>
              <a:t>It does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 </a:t>
            </a:r>
            <a:r>
              <a:rPr sz="2400" spc="-5" dirty="0">
                <a:latin typeface="Times New Roman"/>
                <a:cs typeface="Times New Roman"/>
              </a:rPr>
              <a:t>matter </a:t>
            </a:r>
            <a:r>
              <a:rPr sz="2400" dirty="0">
                <a:latin typeface="Times New Roman"/>
                <a:cs typeface="Times New Roman"/>
              </a:rPr>
              <a:t>which path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follow.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270510"/>
            <a:ext cx="6574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latin typeface="Calibri"/>
                <a:cs typeface="Calibri"/>
              </a:rPr>
              <a:t>Systems </a:t>
            </a:r>
            <a:r>
              <a:rPr sz="4000" b="1" spc="-15" dirty="0">
                <a:latin typeface="Calibri"/>
                <a:cs typeface="Calibri"/>
              </a:rPr>
              <a:t>that </a:t>
            </a:r>
            <a:r>
              <a:rPr sz="4000" b="1" spc="-5" dirty="0">
                <a:latin typeface="Calibri"/>
                <a:cs typeface="Calibri"/>
              </a:rPr>
              <a:t>think </a:t>
            </a:r>
            <a:r>
              <a:rPr sz="4000" b="1" spc="-30" dirty="0">
                <a:latin typeface="Calibri"/>
                <a:cs typeface="Calibri"/>
              </a:rPr>
              <a:t>like</a:t>
            </a:r>
            <a:r>
              <a:rPr sz="4000" b="1" spc="6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humans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35938"/>
            <a:ext cx="7618095" cy="429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Most of </a:t>
            </a:r>
            <a:r>
              <a:rPr sz="2600" dirty="0">
                <a:latin typeface="Calibri"/>
                <a:cs typeface="Calibri"/>
              </a:rPr>
              <a:t>the time it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black </a:t>
            </a:r>
            <a:r>
              <a:rPr sz="2600" spc="-25" dirty="0">
                <a:latin typeface="Calibri"/>
                <a:cs typeface="Calibri"/>
              </a:rPr>
              <a:t>box </a:t>
            </a:r>
            <a:r>
              <a:rPr sz="2600" spc="-10" dirty="0">
                <a:latin typeface="Calibri"/>
                <a:cs typeface="Calibri"/>
              </a:rPr>
              <a:t>where </a:t>
            </a:r>
            <a:r>
              <a:rPr sz="2600" spc="-15" dirty="0">
                <a:latin typeface="Calibri"/>
                <a:cs typeface="Calibri"/>
              </a:rPr>
              <a:t>we are </a:t>
            </a:r>
            <a:r>
              <a:rPr sz="2600" spc="-5" dirty="0">
                <a:latin typeface="Calibri"/>
                <a:cs typeface="Calibri"/>
              </a:rPr>
              <a:t>not  </a:t>
            </a:r>
            <a:r>
              <a:rPr sz="2600" dirty="0">
                <a:latin typeface="Calibri"/>
                <a:cs typeface="Calibri"/>
              </a:rPr>
              <a:t>clear about </a:t>
            </a:r>
            <a:r>
              <a:rPr sz="2600" spc="-5" dirty="0">
                <a:latin typeface="Calibri"/>
                <a:cs typeface="Calibri"/>
              </a:rPr>
              <a:t>our </a:t>
            </a:r>
            <a:r>
              <a:rPr sz="2600" dirty="0">
                <a:latin typeface="Calibri"/>
                <a:cs typeface="Calibri"/>
              </a:rPr>
              <a:t>thought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process.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  <a:tab pos="1149350" algn="l"/>
                <a:tab pos="1847214" algn="l"/>
                <a:tab pos="2367280" algn="l"/>
                <a:tab pos="3340100" algn="l"/>
                <a:tab pos="5103495" algn="l"/>
                <a:tab pos="5615940" algn="l"/>
                <a:tab pos="6543675" algn="l"/>
                <a:tab pos="7287895" algn="l"/>
              </a:tabLst>
            </a:pP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	has	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	k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	</a:t>
            </a:r>
            <a:r>
              <a:rPr sz="2600" spc="-5" dirty="0">
                <a:latin typeface="Calibri"/>
                <a:cs typeface="Calibri"/>
              </a:rPr>
              <a:t>functioni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ain	and	its  mechanism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possessing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Calibri"/>
                <a:cs typeface="Calibri"/>
              </a:rPr>
              <a:t>It is an </a:t>
            </a:r>
            <a:r>
              <a:rPr sz="2600" spc="-10" dirty="0">
                <a:latin typeface="Calibri"/>
                <a:cs typeface="Calibri"/>
              </a:rPr>
              <a:t>area </a:t>
            </a:r>
            <a:r>
              <a:rPr sz="2600" spc="-5" dirty="0">
                <a:latin typeface="Calibri"/>
                <a:cs typeface="Calibri"/>
              </a:rPr>
              <a:t>of cognitive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science.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The stimuli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converted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15" dirty="0">
                <a:latin typeface="Calibri"/>
                <a:cs typeface="Calibri"/>
              </a:rPr>
              <a:t>mental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representation.</a:t>
            </a:r>
            <a:endParaRPr sz="2200">
              <a:latin typeface="Calibri"/>
              <a:cs typeface="Calibri"/>
            </a:endParaRPr>
          </a:p>
          <a:p>
            <a:pPr marL="756285" marR="889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Cognitive processes </a:t>
            </a:r>
            <a:r>
              <a:rPr sz="2200" spc="-10" dirty="0">
                <a:latin typeface="Calibri"/>
                <a:cs typeface="Calibri"/>
              </a:rPr>
              <a:t>manipulate representation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build new  representations that are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to generate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actions.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Neural network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computing </a:t>
            </a:r>
            <a:r>
              <a:rPr sz="2600" dirty="0">
                <a:latin typeface="Calibri"/>
                <a:cs typeface="Calibri"/>
              </a:rPr>
              <a:t>model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processing  information </a:t>
            </a: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brain.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526745"/>
            <a:ext cx="6749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4. Is a </a:t>
            </a:r>
            <a:r>
              <a:rPr sz="4000" b="1" spc="-10" dirty="0">
                <a:latin typeface="Calibri"/>
                <a:cs typeface="Calibri"/>
              </a:rPr>
              <a:t>good </a:t>
            </a:r>
            <a:r>
              <a:rPr sz="4000" b="1" spc="-5" dirty="0">
                <a:latin typeface="Calibri"/>
                <a:cs typeface="Calibri"/>
              </a:rPr>
              <a:t>solution </a:t>
            </a:r>
            <a:r>
              <a:rPr sz="4000" b="1" spc="-15" dirty="0">
                <a:latin typeface="Calibri"/>
                <a:cs typeface="Calibri"/>
              </a:rPr>
              <a:t>absolute</a:t>
            </a:r>
            <a:r>
              <a:rPr sz="4000" b="1" spc="5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170" y="1136649"/>
            <a:ext cx="185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relative?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417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Travelling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Salesman</a:t>
            </a:r>
            <a:r>
              <a:rPr sz="2400" spc="-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061794"/>
            <a:ext cx="5845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to try all paths to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shortest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526745"/>
            <a:ext cx="6749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4. Is a </a:t>
            </a:r>
            <a:r>
              <a:rPr sz="4000" b="1" spc="-10" dirty="0">
                <a:latin typeface="Calibri"/>
                <a:cs typeface="Calibri"/>
              </a:rPr>
              <a:t>good </a:t>
            </a:r>
            <a:r>
              <a:rPr sz="4000" b="1" spc="-5" dirty="0">
                <a:latin typeface="Calibri"/>
                <a:cs typeface="Calibri"/>
              </a:rPr>
              <a:t>solution </a:t>
            </a:r>
            <a:r>
              <a:rPr sz="4000" b="1" spc="-15" dirty="0">
                <a:latin typeface="Calibri"/>
                <a:cs typeface="Calibri"/>
              </a:rPr>
              <a:t>absolute</a:t>
            </a:r>
            <a:r>
              <a:rPr sz="4000" b="1" spc="5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170" y="1136649"/>
            <a:ext cx="185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relative?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2805"/>
            <a:ext cx="80727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Any-path problems </a:t>
            </a:r>
            <a:r>
              <a:rPr sz="2400" dirty="0">
                <a:latin typeface="Times New Roman"/>
                <a:cs typeface="Times New Roman"/>
              </a:rPr>
              <a:t>can be solved </a:t>
            </a:r>
            <a:r>
              <a:rPr sz="2400" spc="-5" dirty="0">
                <a:latin typeface="Times New Roman"/>
                <a:cs typeface="Times New Roman"/>
              </a:rPr>
              <a:t>using heuristics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suggest  good </a:t>
            </a:r>
            <a:r>
              <a:rPr sz="2400" dirty="0">
                <a:latin typeface="Times New Roman"/>
                <a:cs typeface="Times New Roman"/>
              </a:rPr>
              <a:t>paths 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20466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best-path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problems</a:t>
            </a:r>
            <a:r>
              <a:rPr sz="2400" spc="-5" dirty="0">
                <a:latin typeface="Times New Roman"/>
                <a:cs typeface="Times New Roman"/>
              </a:rPr>
              <a:t>, much more exhaustive search will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performed.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831849"/>
            <a:ext cx="729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5. Is the solution a </a:t>
            </a:r>
            <a:r>
              <a:rPr sz="4000" b="1" spc="-45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or a</a:t>
            </a:r>
            <a:r>
              <a:rPr sz="4000" b="1" spc="9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path?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4343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85"/>
              </a:spcBef>
            </a:pPr>
            <a:r>
              <a:rPr spc="-5" dirty="0">
                <a:solidFill>
                  <a:srgbClr val="0000FF"/>
                </a:solidFill>
              </a:rPr>
              <a:t>Finding a </a:t>
            </a:r>
            <a:r>
              <a:rPr dirty="0">
                <a:solidFill>
                  <a:srgbClr val="0000FF"/>
                </a:solidFill>
              </a:rPr>
              <a:t>consistent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intepretation</a:t>
            </a:r>
          </a:p>
          <a:p>
            <a:pPr marL="13970">
              <a:lnSpc>
                <a:spcPts val="2735"/>
              </a:lnSpc>
              <a:spcBef>
                <a:spcPts val="295"/>
              </a:spcBef>
            </a:pPr>
            <a:r>
              <a:rPr dirty="0"/>
              <a:t>“The bank president ate a dish </a:t>
            </a:r>
            <a:r>
              <a:rPr spc="-5" dirty="0"/>
              <a:t>of </a:t>
            </a:r>
            <a:r>
              <a:rPr dirty="0"/>
              <a:t>pasta salad</a:t>
            </a:r>
            <a:r>
              <a:rPr spc="-125" dirty="0"/>
              <a:t> </a:t>
            </a:r>
            <a:r>
              <a:rPr dirty="0"/>
              <a:t>with</a:t>
            </a:r>
          </a:p>
          <a:p>
            <a:pPr marL="13970">
              <a:lnSpc>
                <a:spcPts val="2735"/>
              </a:lnSpc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fork”.</a:t>
            </a:r>
          </a:p>
          <a:p>
            <a:pPr marL="757555" indent="-287020">
              <a:lnSpc>
                <a:spcPct val="100000"/>
              </a:lnSpc>
              <a:spcBef>
                <a:spcPts val="1150"/>
              </a:spcBef>
              <a:buFont typeface="Arial"/>
              <a:buChar char="–"/>
              <a:tabLst>
                <a:tab pos="758190" algn="l"/>
              </a:tabLst>
            </a:pPr>
            <a:r>
              <a:rPr dirty="0"/>
              <a:t>“bank” </a:t>
            </a:r>
            <a:r>
              <a:rPr spc="-5" dirty="0"/>
              <a:t>refers </a:t>
            </a:r>
            <a:r>
              <a:rPr dirty="0"/>
              <a:t>to a financial </a:t>
            </a:r>
            <a:r>
              <a:rPr spc="-5" dirty="0"/>
              <a:t>situation </a:t>
            </a:r>
            <a:r>
              <a:rPr dirty="0"/>
              <a:t>or to a side of a</a:t>
            </a:r>
            <a:r>
              <a:rPr spc="-114" dirty="0"/>
              <a:t> </a:t>
            </a:r>
            <a:r>
              <a:rPr dirty="0"/>
              <a:t>river?</a:t>
            </a:r>
          </a:p>
          <a:p>
            <a:pPr marL="757555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8190" algn="l"/>
              </a:tabLst>
            </a:pPr>
            <a:r>
              <a:rPr spc="-5" dirty="0"/>
              <a:t>“dish” </a:t>
            </a:r>
            <a:r>
              <a:rPr dirty="0"/>
              <a:t>or “pasta </a:t>
            </a:r>
            <a:r>
              <a:rPr spc="-5" dirty="0"/>
              <a:t>salad” was</a:t>
            </a:r>
            <a:r>
              <a:rPr spc="-50" dirty="0"/>
              <a:t> </a:t>
            </a:r>
            <a:r>
              <a:rPr dirty="0"/>
              <a:t>eaten?</a:t>
            </a:r>
          </a:p>
          <a:p>
            <a:pPr marL="757555" marR="5080" indent="-28702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58190" algn="l"/>
              </a:tabLst>
            </a:pPr>
            <a:r>
              <a:rPr spc="-5" dirty="0"/>
              <a:t>Does </a:t>
            </a:r>
            <a:r>
              <a:rPr dirty="0"/>
              <a:t>“pasta </a:t>
            </a:r>
            <a:r>
              <a:rPr spc="-5" dirty="0"/>
              <a:t>salad” </a:t>
            </a:r>
            <a:r>
              <a:rPr dirty="0"/>
              <a:t>contain </a:t>
            </a:r>
            <a:r>
              <a:rPr spc="-5" dirty="0"/>
              <a:t>pasta, </a:t>
            </a:r>
            <a:r>
              <a:rPr spc="-10" dirty="0"/>
              <a:t>as </a:t>
            </a:r>
            <a:r>
              <a:rPr dirty="0"/>
              <a:t>“dog food” does </a:t>
            </a:r>
            <a:r>
              <a:rPr spc="-5" dirty="0"/>
              <a:t>not  </a:t>
            </a:r>
            <a:r>
              <a:rPr dirty="0"/>
              <a:t>contain</a:t>
            </a:r>
            <a:r>
              <a:rPr spc="-40" dirty="0"/>
              <a:t> </a:t>
            </a:r>
            <a:r>
              <a:rPr dirty="0"/>
              <a:t>“dog”?</a:t>
            </a:r>
          </a:p>
          <a:p>
            <a:pPr marL="757555" marR="400685" indent="-287020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8190" algn="l"/>
              </a:tabLst>
            </a:pPr>
            <a:r>
              <a:rPr spc="-5" dirty="0"/>
              <a:t>Which </a:t>
            </a:r>
            <a:r>
              <a:rPr dirty="0"/>
              <a:t>part of the sentence does “with the fork”</a:t>
            </a:r>
            <a:r>
              <a:rPr spc="-135" dirty="0"/>
              <a:t> </a:t>
            </a:r>
            <a:r>
              <a:rPr spc="-5" dirty="0"/>
              <a:t>modify?  </a:t>
            </a:r>
            <a:r>
              <a:rPr spc="-10" dirty="0"/>
              <a:t>What </a:t>
            </a:r>
            <a:r>
              <a:rPr dirty="0"/>
              <a:t>if “with vegetables” is</a:t>
            </a:r>
            <a:r>
              <a:rPr spc="-50" dirty="0"/>
              <a:t> </a:t>
            </a:r>
            <a:r>
              <a:rPr dirty="0"/>
              <a:t>there?</a:t>
            </a:r>
          </a:p>
          <a:p>
            <a:pPr marL="1270">
              <a:lnSpc>
                <a:spcPct val="100000"/>
              </a:lnSpc>
              <a:spcBef>
                <a:spcPts val="30"/>
              </a:spcBef>
            </a:pPr>
            <a:endParaRPr sz="2450"/>
          </a:p>
          <a:p>
            <a:pPr marL="1397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</a:rPr>
              <a:t>No </a:t>
            </a:r>
            <a:r>
              <a:rPr dirty="0">
                <a:solidFill>
                  <a:srgbClr val="0000FF"/>
                </a:solidFill>
              </a:rPr>
              <a:t>record of the processing is</a:t>
            </a:r>
            <a:r>
              <a:rPr spc="-45" dirty="0">
                <a:solidFill>
                  <a:srgbClr val="0000FF"/>
                </a:solidFill>
              </a:rPr>
              <a:t> </a:t>
            </a:r>
            <a:r>
              <a:rPr spc="-15" dirty="0">
                <a:solidFill>
                  <a:srgbClr val="0000FF"/>
                </a:solidFill>
              </a:rPr>
              <a:t>necessary.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831849"/>
            <a:ext cx="729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5. Is the solution a </a:t>
            </a:r>
            <a:r>
              <a:rPr sz="4000" b="1" spc="-45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or a</a:t>
            </a:r>
            <a:r>
              <a:rPr sz="4000" b="1" spc="9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path?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589597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Water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Jug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The path that leads to the goal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reported.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50" y="831849"/>
            <a:ext cx="7298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5. Is the solution a </a:t>
            </a:r>
            <a:r>
              <a:rPr sz="4000" b="1" spc="-45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or a</a:t>
            </a:r>
            <a:r>
              <a:rPr sz="4000" b="1" spc="9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path?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33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path-solution problem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reformulated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state- 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solution </a:t>
            </a:r>
            <a:r>
              <a:rPr sz="2400" spc="-5" dirty="0">
                <a:latin typeface="Times New Roman"/>
                <a:cs typeface="Times New Roman"/>
              </a:rPr>
              <a:t>problem by describing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as a </a:t>
            </a:r>
            <a:r>
              <a:rPr sz="2400" spc="-5" dirty="0">
                <a:latin typeface="Times New Roman"/>
                <a:cs typeface="Times New Roman"/>
              </a:rPr>
              <a:t>partial path </a:t>
            </a:r>
            <a:r>
              <a:rPr sz="2400" dirty="0">
                <a:latin typeface="Times New Roman"/>
                <a:cs typeface="Times New Roman"/>
              </a:rPr>
              <a:t>to a  solution.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question is whether that is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natural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831849"/>
            <a:ext cx="687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6. </a:t>
            </a:r>
            <a:r>
              <a:rPr sz="4000" b="1" spc="-20" dirty="0">
                <a:latin typeface="Calibri"/>
                <a:cs typeface="Calibri"/>
              </a:rPr>
              <a:t>What </a:t>
            </a:r>
            <a:r>
              <a:rPr sz="4000" b="1" spc="-5" dirty="0">
                <a:latin typeface="Calibri"/>
                <a:cs typeface="Calibri"/>
              </a:rPr>
              <a:t>is the </a:t>
            </a:r>
            <a:r>
              <a:rPr sz="4000" b="1" spc="-20" dirty="0">
                <a:latin typeface="Calibri"/>
                <a:cs typeface="Calibri"/>
              </a:rPr>
              <a:t>role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spc="8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knowledge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21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Playing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Chess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08455" algn="l"/>
                <a:tab pos="2002789" algn="l"/>
                <a:tab pos="3378200" algn="l"/>
                <a:tab pos="4110990" algn="l"/>
                <a:tab pos="4537710" algn="l"/>
                <a:tab pos="5845810" algn="l"/>
                <a:tab pos="6409690" algn="l"/>
                <a:tab pos="7378065" algn="l"/>
                <a:tab pos="7923530" algn="l"/>
              </a:tabLst>
            </a:pP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wledge	is	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portant	only	to	const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	the	s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arch	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	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Reading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Newspaper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Knowledge </a:t>
            </a:r>
            <a:r>
              <a:rPr sz="2400" dirty="0">
                <a:latin typeface="Times New Roman"/>
                <a:cs typeface="Times New Roman"/>
              </a:rPr>
              <a:t>is required even to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able to recognize 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8458" y="526745"/>
            <a:ext cx="6787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885" marR="5080" indent="-211582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7. Does the </a:t>
            </a:r>
            <a:r>
              <a:rPr sz="4000" b="1" spc="-15" dirty="0">
                <a:latin typeface="Calibri"/>
                <a:cs typeface="Calibri"/>
              </a:rPr>
              <a:t>task </a:t>
            </a:r>
            <a:r>
              <a:rPr sz="4000" b="1" spc="-20" dirty="0">
                <a:latin typeface="Calibri"/>
                <a:cs typeface="Calibri"/>
              </a:rPr>
              <a:t>require </a:t>
            </a:r>
            <a:r>
              <a:rPr sz="4000" b="1" dirty="0">
                <a:latin typeface="Calibri"/>
                <a:cs typeface="Calibri"/>
              </a:rPr>
              <a:t>human-  </a:t>
            </a:r>
            <a:r>
              <a:rPr sz="4000" b="1" spc="-20" dirty="0">
                <a:latin typeface="Calibri"/>
                <a:cs typeface="Calibri"/>
              </a:rPr>
              <a:t>interaction?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40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Solitary problem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in which there is no </a:t>
            </a:r>
            <a:r>
              <a:rPr sz="2400" spc="-5" dirty="0">
                <a:latin typeface="Times New Roman"/>
                <a:cs typeface="Times New Roman"/>
              </a:rPr>
              <a:t>intermediate  communication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no demand </a:t>
            </a:r>
            <a:r>
              <a:rPr sz="2400" dirty="0">
                <a:latin typeface="Times New Roman"/>
                <a:cs typeface="Times New Roman"/>
              </a:rPr>
              <a:t>for an </a:t>
            </a:r>
            <a:r>
              <a:rPr sz="2400" spc="-5" dirty="0">
                <a:latin typeface="Times New Roman"/>
                <a:cs typeface="Times New Roman"/>
              </a:rPr>
              <a:t>explanation of the  </a:t>
            </a:r>
            <a:r>
              <a:rPr sz="2400" dirty="0">
                <a:latin typeface="Times New Roman"/>
                <a:cs typeface="Times New Roman"/>
              </a:rPr>
              <a:t>reasoning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Conversational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which </a:t>
            </a:r>
            <a:r>
              <a:rPr sz="2400" spc="-5" dirty="0">
                <a:latin typeface="Times New Roman"/>
                <a:cs typeface="Times New Roman"/>
              </a:rPr>
              <a:t>intermediate  communication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provide either additional assistance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 computer </a:t>
            </a:r>
            <a:r>
              <a:rPr sz="2400" dirty="0">
                <a:latin typeface="Times New Roman"/>
                <a:cs typeface="Times New Roman"/>
              </a:rPr>
              <a:t>or additional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73373" y="6373774"/>
            <a:ext cx="23971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Prepared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by :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-Agniwesh Mishra,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RCET,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144" y="6448449"/>
            <a:ext cx="3199765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state-space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4064"/>
            <a:ext cx="509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Calibri"/>
                <a:cs typeface="Calibri"/>
              </a:rPr>
              <a:t>State </a:t>
            </a:r>
            <a:r>
              <a:rPr sz="3600" b="1" dirty="0">
                <a:latin typeface="Calibri"/>
                <a:cs typeface="Calibri"/>
              </a:rPr>
              <a:t>space</a:t>
            </a:r>
            <a:r>
              <a:rPr sz="3600" b="1" spc="-6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representation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08405"/>
            <a:ext cx="8074659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Before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solution can </a:t>
            </a:r>
            <a:r>
              <a:rPr sz="2400" spc="-1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found,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prime condition </a:t>
            </a:r>
            <a:r>
              <a:rPr sz="2400" dirty="0">
                <a:latin typeface="Times New Roman"/>
                <a:cs typeface="Times New Roman"/>
              </a:rPr>
              <a:t>is that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problem must be </a:t>
            </a:r>
            <a:r>
              <a:rPr sz="2400" spc="-5" dirty="0">
                <a:latin typeface="Times New Roman"/>
                <a:cs typeface="Times New Roman"/>
              </a:rPr>
              <a:t>very precisely </a:t>
            </a:r>
            <a:r>
              <a:rPr sz="2400" dirty="0">
                <a:latin typeface="Times New Roman"/>
                <a:cs typeface="Times New Roman"/>
              </a:rPr>
              <a:t>defined. </a:t>
            </a:r>
            <a:r>
              <a:rPr sz="2400" spc="-5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defining </a:t>
            </a:r>
            <a:r>
              <a:rPr sz="2400" spc="-10" dirty="0">
                <a:latin typeface="Times New Roman"/>
                <a:cs typeface="Times New Roman"/>
              </a:rPr>
              <a:t>it  </a:t>
            </a:r>
            <a:r>
              <a:rPr sz="2400" spc="-20" dirty="0">
                <a:latin typeface="Times New Roman"/>
                <a:cs typeface="Times New Roman"/>
              </a:rPr>
              <a:t>properly,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converts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abstract problem into </a:t>
            </a:r>
            <a:r>
              <a:rPr sz="2400" spc="-5" dirty="0">
                <a:latin typeface="Times New Roman"/>
                <a:cs typeface="Times New Roman"/>
              </a:rPr>
              <a:t>real </a:t>
            </a:r>
            <a:r>
              <a:rPr sz="2400" dirty="0">
                <a:latin typeface="Times New Roman"/>
                <a:cs typeface="Times New Roman"/>
              </a:rPr>
              <a:t>workable  states that are really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understood.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set </a:t>
            </a:r>
            <a:r>
              <a:rPr sz="2400" dirty="0">
                <a:latin typeface="Times New Roman"/>
                <a:cs typeface="Times New Roman"/>
              </a:rPr>
              <a:t>of all </a:t>
            </a:r>
            <a:r>
              <a:rPr sz="2400" spc="-5" dirty="0">
                <a:latin typeface="Times New Roman"/>
                <a:cs typeface="Times New Roman"/>
              </a:rPr>
              <a:t>possible states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problem is known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space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problem.State </a:t>
            </a:r>
            <a:r>
              <a:rPr sz="2400" dirty="0">
                <a:latin typeface="Times New Roman"/>
                <a:cs typeface="Times New Roman"/>
              </a:rPr>
              <a:t>space </a:t>
            </a:r>
            <a:r>
              <a:rPr sz="2400" spc="-5" dirty="0">
                <a:latin typeface="Times New Roman"/>
                <a:cs typeface="Times New Roman"/>
              </a:rPr>
              <a:t>representations are  highly beneficial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AI because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provide all possible states,  </a:t>
            </a:r>
            <a:r>
              <a:rPr sz="2400" dirty="0">
                <a:latin typeface="Times New Roman"/>
                <a:cs typeface="Times New Roman"/>
              </a:rPr>
              <a:t>operations 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entire </a:t>
            </a:r>
            <a:r>
              <a:rPr sz="2400" dirty="0">
                <a:latin typeface="Times New Roman"/>
                <a:cs typeface="Times New Roman"/>
              </a:rPr>
              <a:t>state </a:t>
            </a:r>
            <a:r>
              <a:rPr sz="2400" spc="-5" dirty="0">
                <a:latin typeface="Times New Roman"/>
                <a:cs typeface="Times New Roman"/>
              </a:rPr>
              <a:t>space representations </a:t>
            </a:r>
            <a:r>
              <a:rPr sz="2400" dirty="0">
                <a:latin typeface="Times New Roman"/>
                <a:cs typeface="Times New Roman"/>
              </a:rPr>
              <a:t>for a problem is </a:t>
            </a:r>
            <a:r>
              <a:rPr sz="2400" spc="-5" dirty="0">
                <a:latin typeface="Times New Roman"/>
                <a:cs typeface="Times New Roman"/>
              </a:rPr>
              <a:t>given, 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possible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trace the path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5" dirty="0">
                <a:latin typeface="Times New Roman"/>
                <a:cs typeface="Times New Roman"/>
              </a:rPr>
              <a:t>initial state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goal  </a:t>
            </a:r>
            <a:r>
              <a:rPr sz="2400" dirty="0">
                <a:latin typeface="Times New Roman"/>
                <a:cs typeface="Times New Roman"/>
              </a:rPr>
              <a:t>state and </a:t>
            </a:r>
            <a:r>
              <a:rPr sz="2400" spc="-5" dirty="0">
                <a:latin typeface="Times New Roman"/>
                <a:cs typeface="Times New Roman"/>
              </a:rPr>
              <a:t>identify </a:t>
            </a:r>
            <a:r>
              <a:rPr sz="2400" dirty="0">
                <a:latin typeface="Times New Roman"/>
                <a:cs typeface="Times New Roman"/>
              </a:rPr>
              <a:t>the sequence of operators </a:t>
            </a:r>
            <a:r>
              <a:rPr sz="2400" spc="-5" dirty="0">
                <a:latin typeface="Times New Roman"/>
                <a:cs typeface="Times New Roman"/>
              </a:rPr>
              <a:t>necessary </a:t>
            </a:r>
            <a:r>
              <a:rPr sz="2400" dirty="0">
                <a:latin typeface="Times New Roman"/>
                <a:cs typeface="Times New Roman"/>
              </a:rPr>
              <a:t>for  doing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 deficiency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this method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that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not possible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visualize all states </a:t>
            </a:r>
            <a:r>
              <a:rPr sz="2400" dirty="0">
                <a:latin typeface="Times New Roman"/>
                <a:cs typeface="Times New Roman"/>
              </a:rPr>
              <a:t>for a given </a:t>
            </a:r>
            <a:r>
              <a:rPr sz="2400" spc="-5" dirty="0">
                <a:latin typeface="Times New Roman"/>
                <a:cs typeface="Times New Roman"/>
              </a:rPr>
              <a:t>problem. </a:t>
            </a:r>
            <a:r>
              <a:rPr sz="2400" spc="-10" dirty="0">
                <a:latin typeface="Times New Roman"/>
                <a:cs typeface="Times New Roman"/>
              </a:rPr>
              <a:t>Moreover,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resources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358" y="191846"/>
            <a:ext cx="76295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9110" marR="5080" indent="-3027045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space </a:t>
            </a:r>
            <a:r>
              <a:rPr sz="4000" b="1" spc="-20" dirty="0">
                <a:latin typeface="Calibri"/>
                <a:cs typeface="Calibri"/>
              </a:rPr>
              <a:t>representation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25" dirty="0">
                <a:latin typeface="Calibri"/>
                <a:cs typeface="Calibri"/>
              </a:rPr>
              <a:t>coffee  </a:t>
            </a:r>
            <a:r>
              <a:rPr sz="4000" b="1" spc="-10" dirty="0">
                <a:latin typeface="Calibri"/>
                <a:cs typeface="Calibri"/>
              </a:rPr>
              <a:t>making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600200"/>
            <a:ext cx="47244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283210"/>
            <a:ext cx="378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8- puzzle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8570"/>
            <a:ext cx="8074025" cy="4370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715" indent="-343535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-10" dirty="0">
                <a:latin typeface="Calibri"/>
                <a:cs typeface="Calibri"/>
              </a:rPr>
              <a:t>8-puzzle </a:t>
            </a:r>
            <a:r>
              <a:rPr sz="3000" spc="-15" dirty="0">
                <a:latin typeface="Calibri"/>
                <a:cs typeface="Calibri"/>
              </a:rPr>
              <a:t>problem we </a:t>
            </a:r>
            <a:r>
              <a:rPr sz="3000" spc="-25" dirty="0">
                <a:latin typeface="Calibri"/>
                <a:cs typeface="Calibri"/>
              </a:rPr>
              <a:t>have </a:t>
            </a:r>
            <a:r>
              <a:rPr sz="3000" dirty="0">
                <a:latin typeface="Calibri"/>
                <a:cs typeface="Calibri"/>
              </a:rPr>
              <a:t>a 3×3 </a:t>
            </a:r>
            <a:r>
              <a:rPr sz="3000" spc="-10" dirty="0">
                <a:latin typeface="Calibri"/>
                <a:cs typeface="Calibri"/>
              </a:rPr>
              <a:t>square  </a:t>
            </a:r>
            <a:r>
              <a:rPr sz="3000" spc="-15" dirty="0">
                <a:latin typeface="Calibri"/>
                <a:cs typeface="Calibri"/>
              </a:rPr>
              <a:t>board </a:t>
            </a:r>
            <a:r>
              <a:rPr sz="3000" dirty="0">
                <a:latin typeface="Calibri"/>
                <a:cs typeface="Calibri"/>
              </a:rPr>
              <a:t>and 8 </a:t>
            </a:r>
            <a:r>
              <a:rPr sz="3000" spc="-10" dirty="0">
                <a:latin typeface="Calibri"/>
                <a:cs typeface="Calibri"/>
              </a:rPr>
              <a:t>numbered </a:t>
            </a:r>
            <a:r>
              <a:rPr sz="3000" spc="-5" dirty="0">
                <a:latin typeface="Calibri"/>
                <a:cs typeface="Calibri"/>
              </a:rPr>
              <a:t>tiles. The </a:t>
            </a:r>
            <a:r>
              <a:rPr sz="3000" spc="-15" dirty="0">
                <a:latin typeface="Calibri"/>
                <a:cs typeface="Calibri"/>
              </a:rPr>
              <a:t>board </a:t>
            </a:r>
            <a:r>
              <a:rPr sz="3000" spc="-5" dirty="0">
                <a:latin typeface="Calibri"/>
                <a:cs typeface="Calibri"/>
              </a:rPr>
              <a:t>has one  blank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position.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Tiles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be slid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adjacent </a:t>
            </a:r>
            <a:r>
              <a:rPr sz="3000" spc="-5" dirty="0">
                <a:latin typeface="Calibri"/>
                <a:cs typeface="Calibri"/>
              </a:rPr>
              <a:t>blank positions. </a:t>
            </a:r>
            <a:r>
              <a:rPr sz="3000" spc="-100" dirty="0">
                <a:latin typeface="Calibri"/>
                <a:cs typeface="Calibri"/>
              </a:rPr>
              <a:t>We 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15" dirty="0">
                <a:latin typeface="Calibri"/>
                <a:cs typeface="Calibri"/>
              </a:rPr>
              <a:t>alternatively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equivalently </a:t>
            </a:r>
            <a:r>
              <a:rPr sz="3000" dirty="0">
                <a:latin typeface="Calibri"/>
                <a:cs typeface="Calibri"/>
              </a:rPr>
              <a:t>look </a:t>
            </a:r>
            <a:r>
              <a:rPr sz="3000" spc="-5" dirty="0">
                <a:latin typeface="Calibri"/>
                <a:cs typeface="Calibri"/>
              </a:rPr>
              <a:t>upon this  </a:t>
            </a:r>
            <a:r>
              <a:rPr sz="3000" dirty="0">
                <a:latin typeface="Calibri"/>
                <a:cs typeface="Calibri"/>
              </a:rPr>
              <a:t>as the </a:t>
            </a:r>
            <a:r>
              <a:rPr sz="3000" spc="-15" dirty="0">
                <a:latin typeface="Calibri"/>
                <a:cs typeface="Calibri"/>
              </a:rPr>
              <a:t>movement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0" dirty="0">
                <a:latin typeface="Calibri"/>
                <a:cs typeface="Calibri"/>
              </a:rPr>
              <a:t>blank </a:t>
            </a:r>
            <a:r>
              <a:rPr sz="3000" spc="-5" dirty="0">
                <a:latin typeface="Calibri"/>
                <a:cs typeface="Calibri"/>
              </a:rPr>
              <a:t>position </a:t>
            </a:r>
            <a:r>
              <a:rPr sz="3000" spc="-10" dirty="0">
                <a:latin typeface="Calibri"/>
                <a:cs typeface="Calibri"/>
              </a:rPr>
              <a:t>up, </a:t>
            </a:r>
            <a:r>
              <a:rPr sz="3000" spc="-5" dirty="0">
                <a:latin typeface="Calibri"/>
                <a:cs typeface="Calibri"/>
              </a:rPr>
              <a:t>down,  </a:t>
            </a:r>
            <a:r>
              <a:rPr sz="3000" spc="-10" dirty="0">
                <a:latin typeface="Calibri"/>
                <a:cs typeface="Calibri"/>
              </a:rPr>
              <a:t>left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right.</a:t>
            </a:r>
            <a:endParaRPr sz="3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objective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this puzzle is </a:t>
            </a:r>
            <a:r>
              <a:rPr sz="3000" spc="-15" dirty="0">
                <a:latin typeface="Calibri"/>
                <a:cs typeface="Calibri"/>
              </a:rPr>
              <a:t>to move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tiles  </a:t>
            </a:r>
            <a:r>
              <a:rPr sz="3000" spc="-10" dirty="0">
                <a:latin typeface="Calibri"/>
                <a:cs typeface="Calibri"/>
              </a:rPr>
              <a:t>starting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5" dirty="0">
                <a:latin typeface="Calibri"/>
                <a:cs typeface="Calibri"/>
              </a:rPr>
              <a:t>initial position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arrive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given goal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configuration.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41" y="496646"/>
            <a:ext cx="6127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Systems </a:t>
            </a:r>
            <a:r>
              <a:rPr sz="4000" b="1" spc="-15" dirty="0">
                <a:latin typeface="Calibri"/>
                <a:cs typeface="Calibri"/>
              </a:rPr>
              <a:t>that </a:t>
            </a:r>
            <a:r>
              <a:rPr sz="4000" b="1" spc="-5" dirty="0">
                <a:latin typeface="Calibri"/>
                <a:cs typeface="Calibri"/>
              </a:rPr>
              <a:t>act </a:t>
            </a:r>
            <a:r>
              <a:rPr sz="4000" b="1" spc="-30" dirty="0">
                <a:latin typeface="Calibri"/>
                <a:cs typeface="Calibri"/>
              </a:rPr>
              <a:t>like</a:t>
            </a:r>
            <a:r>
              <a:rPr sz="4000" b="1" spc="4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humans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190" y="2026742"/>
            <a:ext cx="7105015" cy="2319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1230630" algn="l"/>
                <a:tab pos="2603500" algn="l"/>
                <a:tab pos="4530090" algn="l"/>
                <a:tab pos="5129530" algn="l"/>
                <a:tab pos="59436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all	</a:t>
            </a:r>
            <a:r>
              <a:rPr sz="3200" spc="-5" dirty="0">
                <a:latin typeface="Calibri"/>
                <a:cs typeface="Calibri"/>
              </a:rPr>
              <a:t>beh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viour	of	the	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y</a:t>
            </a:r>
            <a:r>
              <a:rPr sz="3200" spc="-40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  </a:t>
            </a:r>
            <a:r>
              <a:rPr sz="3200" spc="-5" dirty="0">
                <a:latin typeface="Calibri"/>
                <a:cs typeface="Calibri"/>
              </a:rPr>
              <a:t>should be human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It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be achieved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observation.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398" y="496646"/>
            <a:ext cx="4300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Initial and </a:t>
            </a:r>
            <a:r>
              <a:rPr sz="4000" b="1" spc="-10" dirty="0">
                <a:latin typeface="Calibri"/>
                <a:cs typeface="Calibri"/>
              </a:rPr>
              <a:t>goal</a:t>
            </a:r>
            <a:r>
              <a:rPr sz="4000" b="1" spc="-40" dirty="0">
                <a:latin typeface="Calibri"/>
                <a:cs typeface="Calibri"/>
              </a:rPr>
              <a:t> state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066800"/>
            <a:ext cx="3886200" cy="3105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3028" y="1567942"/>
            <a:ext cx="267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7575" algn="l"/>
                <a:tab pos="1949450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3028" y="1952066"/>
            <a:ext cx="1216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(almo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4833" y="1567942"/>
            <a:ext cx="140208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6540" marR="5080" indent="-243840">
              <a:lnSpc>
                <a:spcPts val="3030"/>
              </a:lnSpc>
              <a:spcBef>
                <a:spcPts val="470"/>
              </a:spcBef>
              <a:tabLst>
                <a:tab pos="600710" algn="l"/>
              </a:tabLst>
            </a:pP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me  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dom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3028" y="2336418"/>
            <a:ext cx="4111625" cy="2756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356235">
              <a:lnSpc>
                <a:spcPts val="3020"/>
              </a:lnSpc>
              <a:spcBef>
                <a:spcPts val="480"/>
              </a:spcBef>
            </a:pPr>
            <a:r>
              <a:rPr sz="2800" spc="-15" dirty="0">
                <a:latin typeface="Calibri"/>
                <a:cs typeface="Calibri"/>
              </a:rPr>
              <a:t>configuration </a:t>
            </a:r>
            <a:r>
              <a:rPr sz="2800" spc="-5" dirty="0">
                <a:latin typeface="Calibri"/>
                <a:cs typeface="Calibri"/>
              </a:rPr>
              <a:t>of the tiles  </a:t>
            </a:r>
            <a:r>
              <a:rPr sz="2800" spc="-10" dirty="0">
                <a:latin typeface="Calibri"/>
                <a:cs typeface="Calibri"/>
              </a:rPr>
              <a:t>The goal </a:t>
            </a:r>
            <a:r>
              <a:rPr sz="2800" spc="-30" dirty="0">
                <a:latin typeface="Calibri"/>
                <a:cs typeface="Calibri"/>
              </a:rPr>
              <a:t>state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shown  </a:t>
            </a: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469900" marR="5080">
              <a:lnSpc>
                <a:spcPts val="3020"/>
              </a:lnSpc>
              <a:spcBef>
                <a:spcPts val="15"/>
              </a:spcBef>
              <a:tabLst>
                <a:tab pos="3367404" algn="l"/>
              </a:tabLst>
            </a:pPr>
            <a:r>
              <a:rPr sz="2800" spc="-15" dirty="0">
                <a:latin typeface="Calibri"/>
                <a:cs typeface="Calibri"/>
              </a:rPr>
              <a:t>Move </a:t>
            </a:r>
            <a:r>
              <a:rPr sz="2800" spc="-10" dirty="0">
                <a:latin typeface="Calibri"/>
                <a:cs typeface="Calibri"/>
              </a:rPr>
              <a:t>empty </a:t>
            </a:r>
            <a:r>
              <a:rPr sz="2800" spc="-5" dirty="0">
                <a:latin typeface="Calibri"/>
                <a:cs typeface="Calibri"/>
              </a:rPr>
              <a:t>space </a:t>
            </a:r>
            <a:r>
              <a:rPr sz="2800" spc="-15" dirty="0">
                <a:latin typeface="Calibri"/>
                <a:cs typeface="Calibri"/>
              </a:rPr>
              <a:t>up  Move </a:t>
            </a:r>
            <a:r>
              <a:rPr sz="2800" spc="-10" dirty="0">
                <a:latin typeface="Calibri"/>
                <a:cs typeface="Calibri"/>
              </a:rPr>
              <a:t>empty space down 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	right 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	</a:t>
            </a:r>
            <a:r>
              <a:rPr sz="2800" spc="-15" dirty="0">
                <a:latin typeface="Calibri"/>
                <a:cs typeface="Calibri"/>
              </a:rPr>
              <a:t>left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496646"/>
            <a:ext cx="7508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space of </a:t>
            </a:r>
            <a:r>
              <a:rPr sz="4000" b="1" spc="-10" dirty="0">
                <a:latin typeface="Calibri"/>
                <a:cs typeface="Calibri"/>
              </a:rPr>
              <a:t>the </a:t>
            </a:r>
            <a:r>
              <a:rPr sz="4000" b="1" spc="-5" dirty="0">
                <a:latin typeface="Calibri"/>
                <a:cs typeface="Calibri"/>
              </a:rPr>
              <a:t>8 puzzle</a:t>
            </a:r>
            <a:r>
              <a:rPr sz="4000" b="1" spc="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62150" y="1838325"/>
            <a:ext cx="520065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954" y="207010"/>
            <a:ext cx="3785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8- puzzle</a:t>
            </a:r>
            <a:r>
              <a:rPr sz="4000" b="1" spc="-5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1600200"/>
            <a:ext cx="5638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3921" y="636295"/>
            <a:ext cx="4901565" cy="599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sz="4000" b="1" spc="-5" dirty="0">
                <a:latin typeface="Calibri"/>
                <a:cs typeface="Calibri"/>
              </a:rPr>
              <a:t>Solution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0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  <a:spcBef>
                <a:spcPts val="2835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817" y="496646"/>
            <a:ext cx="4436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A </a:t>
            </a:r>
            <a:r>
              <a:rPr sz="4000" b="1" spc="-55" dirty="0">
                <a:latin typeface="Calibri"/>
                <a:cs typeface="Calibri"/>
              </a:rPr>
              <a:t>Water </a:t>
            </a:r>
            <a:r>
              <a:rPr sz="4000" b="1" spc="-5" dirty="0">
                <a:latin typeface="Calibri"/>
                <a:cs typeface="Calibri"/>
              </a:rPr>
              <a:t>Jug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3133" y="1373162"/>
            <a:ext cx="3902671" cy="3698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9777" y="1468881"/>
            <a:ext cx="1797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6475" algn="l"/>
                <a:tab pos="1487805" algn="l"/>
              </a:tabLst>
            </a:pPr>
            <a:r>
              <a:rPr sz="2800" spc="-5" dirty="0">
                <a:latin typeface="Times New Roman"/>
                <a:cs typeface="Times New Roman"/>
              </a:rPr>
              <a:t>have	a	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468881"/>
            <a:ext cx="1257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0" dirty="0">
                <a:latin typeface="Times New Roman"/>
                <a:cs typeface="Times New Roman"/>
              </a:rPr>
              <a:t>You  </a:t>
            </a:r>
            <a:r>
              <a:rPr sz="2800" spc="-5" dirty="0">
                <a:latin typeface="Times New Roman"/>
                <a:cs typeface="Times New Roman"/>
              </a:rPr>
              <a:t>gallon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6017" y="1895678"/>
            <a:ext cx="140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0250" algn="l"/>
                <a:tab pos="1091565" algn="l"/>
              </a:tabLst>
            </a:pPr>
            <a:r>
              <a:rPr sz="2800" spc="-5" dirty="0">
                <a:latin typeface="Times New Roman"/>
                <a:cs typeface="Times New Roman"/>
              </a:rPr>
              <a:t>and	a	3-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2322702"/>
            <a:ext cx="3041650" cy="335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  <a:tabLst>
                <a:tab pos="1420495" algn="l"/>
              </a:tabLst>
            </a:pPr>
            <a:r>
              <a:rPr sz="2800" spc="-5" dirty="0">
                <a:latin typeface="Times New Roman"/>
                <a:cs typeface="Times New Roman"/>
              </a:rPr>
              <a:t>gallon	water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have a pump  with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unlimited  amount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water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  <a:tab pos="1170940" algn="l"/>
                <a:tab pos="2079625" algn="l"/>
                <a:tab pos="2594610" algn="l"/>
              </a:tabLst>
            </a:pPr>
            <a:r>
              <a:rPr sz="2800" spc="-28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ou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5651703"/>
            <a:ext cx="27000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60475" algn="l"/>
                <a:tab pos="1659889" algn="l"/>
              </a:tabLst>
            </a:pPr>
            <a:r>
              <a:rPr sz="2800" spc="-5" dirty="0">
                <a:latin typeface="Times New Roman"/>
                <a:cs typeface="Times New Roman"/>
              </a:rPr>
              <a:t>exa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tly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gall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ns  in 4-gallon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3373" y="6335674"/>
            <a:ext cx="2397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Prepared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by :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-Agniwesh Mishra,</a:t>
            </a:r>
            <a:r>
              <a:rPr sz="12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RCET, 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Bhilai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20" y="207010"/>
            <a:ext cx="507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Puzzle-solving as</a:t>
            </a:r>
            <a:r>
              <a:rPr sz="4000" b="1" spc="-15" dirty="0">
                <a:latin typeface="Calibri"/>
                <a:cs typeface="Calibri"/>
              </a:rPr>
              <a:t> 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903477"/>
            <a:ext cx="7477125" cy="55130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State representation</a:t>
            </a:r>
            <a:r>
              <a:rPr sz="2400" b="1" dirty="0">
                <a:latin typeface="Times New Roman"/>
                <a:cs typeface="Times New Roman"/>
              </a:rPr>
              <a:t>: (x,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x: Contents of </a:t>
            </a:r>
            <a:r>
              <a:rPr sz="2400" spc="-5" dirty="0">
                <a:latin typeface="Times New Roman"/>
                <a:cs typeface="Times New Roman"/>
              </a:rPr>
              <a:t>four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gallon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y: </a:t>
            </a:r>
            <a:r>
              <a:rPr sz="2400" spc="-5" dirty="0">
                <a:latin typeface="Times New Roman"/>
                <a:cs typeface="Times New Roman"/>
              </a:rPr>
              <a:t>Contents </a:t>
            </a:r>
            <a:r>
              <a:rPr sz="2400" dirty="0">
                <a:latin typeface="Times New Roman"/>
                <a:cs typeface="Times New Roman"/>
              </a:rPr>
              <a:t>of three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gallon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2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Start state</a:t>
            </a:r>
            <a:r>
              <a:rPr sz="2400" b="1" dirty="0">
                <a:latin typeface="Times New Roman"/>
                <a:cs typeface="Times New Roman"/>
              </a:rPr>
              <a:t>: (0,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Goal state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Fill </a:t>
            </a:r>
            <a:r>
              <a:rPr sz="2400" dirty="0">
                <a:latin typeface="Times New Roman"/>
                <a:cs typeface="Times New Roman"/>
              </a:rPr>
              <a:t>3-gallon from </a:t>
            </a:r>
            <a:r>
              <a:rPr sz="2400" spc="-5" dirty="0">
                <a:latin typeface="Times New Roman"/>
                <a:cs typeface="Times New Roman"/>
              </a:rPr>
              <a:t>pump, </a:t>
            </a:r>
            <a:r>
              <a:rPr sz="2400" dirty="0">
                <a:latin typeface="Times New Roman"/>
                <a:cs typeface="Times New Roman"/>
              </a:rPr>
              <a:t>fill 4-gallon from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pump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Fill </a:t>
            </a:r>
            <a:r>
              <a:rPr sz="2400" dirty="0">
                <a:latin typeface="Times New Roman"/>
                <a:cs typeface="Times New Roman"/>
              </a:rPr>
              <a:t>3-gallon from 4-gallon , </a:t>
            </a:r>
            <a:r>
              <a:rPr sz="2400" spc="-5" dirty="0">
                <a:latin typeface="Times New Roman"/>
                <a:cs typeface="Times New Roman"/>
              </a:rPr>
              <a:t>fill </a:t>
            </a:r>
            <a:r>
              <a:rPr sz="2400" dirty="0">
                <a:latin typeface="Times New Roman"/>
                <a:cs typeface="Times New Roman"/>
              </a:rPr>
              <a:t>4-gallon from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3-gallon</a:t>
            </a:r>
            <a:endParaRPr sz="2400">
              <a:latin typeface="Times New Roman"/>
              <a:cs typeface="Times New Roman"/>
            </a:endParaRPr>
          </a:p>
          <a:p>
            <a:pPr marL="756285" marR="2863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Empty </a:t>
            </a:r>
            <a:r>
              <a:rPr sz="2400" dirty="0">
                <a:latin typeface="Times New Roman"/>
                <a:cs typeface="Times New Roman"/>
              </a:rPr>
              <a:t>3-gallon into 4-gallon, </a:t>
            </a:r>
            <a:r>
              <a:rPr sz="2400" spc="-5" dirty="0">
                <a:latin typeface="Times New Roman"/>
                <a:cs typeface="Times New Roman"/>
              </a:rPr>
              <a:t>empty </a:t>
            </a:r>
            <a:r>
              <a:rPr sz="2400" dirty="0">
                <a:latin typeface="Times New Roman"/>
                <a:cs typeface="Times New Roman"/>
              </a:rPr>
              <a:t>4-gallon into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3-  gallon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Dump 3-gallon </a:t>
            </a:r>
            <a:r>
              <a:rPr sz="2400" dirty="0">
                <a:latin typeface="Times New Roman"/>
                <a:cs typeface="Times New Roman"/>
              </a:rPr>
              <a:t>down drain, </a:t>
            </a:r>
            <a:r>
              <a:rPr sz="2400" spc="-5" dirty="0">
                <a:latin typeface="Times New Roman"/>
                <a:cs typeface="Times New Roman"/>
              </a:rPr>
              <a:t>dump </a:t>
            </a:r>
            <a:r>
              <a:rPr sz="2400" dirty="0">
                <a:latin typeface="Times New Roman"/>
                <a:cs typeface="Times New Roman"/>
              </a:rPr>
              <a:t>4-gallon down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28" y="191846"/>
            <a:ext cx="6320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Space </a:t>
            </a:r>
            <a:r>
              <a:rPr sz="4000" b="1" spc="-15" dirty="0">
                <a:latin typeface="Calibri"/>
                <a:cs typeface="Calibri"/>
              </a:rPr>
              <a:t>Search: </a:t>
            </a:r>
            <a:r>
              <a:rPr sz="4000" b="1" spc="-50" dirty="0">
                <a:latin typeface="Calibri"/>
                <a:cs typeface="Calibri"/>
              </a:rPr>
              <a:t>Water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Jug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814" y="801750"/>
            <a:ext cx="2215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P</a:t>
            </a:r>
            <a:r>
              <a:rPr sz="4000" b="1" spc="-60" dirty="0">
                <a:latin typeface="Calibri"/>
                <a:cs typeface="Calibri"/>
              </a:rPr>
              <a:t>r</a:t>
            </a:r>
            <a:r>
              <a:rPr sz="4000" b="1" spc="-5" dirty="0">
                <a:latin typeface="Calibri"/>
                <a:cs typeface="Calibri"/>
              </a:rPr>
              <a:t>obl</a:t>
            </a:r>
            <a:r>
              <a:rPr sz="4000" b="1" spc="5" dirty="0">
                <a:latin typeface="Calibri"/>
                <a:cs typeface="Calibri"/>
              </a:rPr>
              <a:t>e</a:t>
            </a:r>
            <a:r>
              <a:rPr sz="4000" b="1" spc="-10" dirty="0">
                <a:latin typeface="Calibri"/>
                <a:cs typeface="Calibri"/>
              </a:rPr>
              <a:t>m...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327149"/>
            <a:ext cx="1255395" cy="398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1.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x </a:t>
            </a:r>
            <a:r>
              <a:rPr sz="2200" spc="-5" dirty="0">
                <a:latin typeface="Symbol"/>
                <a:cs typeface="Symbol"/>
              </a:rPr>
              <a:t>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470"/>
              </a:spcBef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2.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54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latin typeface="Symbol"/>
                <a:cs typeface="Symbol"/>
              </a:rPr>
              <a:t>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470"/>
              </a:spcBef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3.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54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x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470"/>
              </a:spcBef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4.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275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5.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x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40"/>
              </a:lnSpc>
              <a:spcBef>
                <a:spcPts val="465"/>
              </a:spcBef>
              <a:tabLst>
                <a:tab pos="480059" algn="l"/>
              </a:tabLst>
            </a:pPr>
            <a:r>
              <a:rPr sz="2200" spc="-5" dirty="0">
                <a:latin typeface="Calibri"/>
                <a:cs typeface="Calibri"/>
              </a:rPr>
              <a:t>6.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200">
              <a:latin typeface="Calibri"/>
              <a:cs typeface="Calibri"/>
            </a:endParaRPr>
          </a:p>
          <a:p>
            <a:pPr marL="480059">
              <a:lnSpc>
                <a:spcPts val="2540"/>
              </a:lnSpc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2575" y="1327149"/>
            <a:ext cx="5302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8885" algn="l"/>
              </a:tabLst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(4, y)	if x is less than 4, fill the 4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gallon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575" y="1990166"/>
            <a:ext cx="5951220" cy="106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3)	fill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3-gallon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55420" algn="l"/>
              </a:tabLst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(x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d, y)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some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out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 4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gallon</a:t>
            </a:r>
            <a:r>
              <a:rPr sz="2200" spc="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2575" y="3398596"/>
            <a:ext cx="5888990" cy="160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y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d) pour some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out of the 3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gallon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  <a:tabLst>
                <a:tab pos="1175385" algn="l"/>
              </a:tabLst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(0, y)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empty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 4-gallon jug on the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ground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169670" algn="l"/>
              </a:tabLst>
            </a:pP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(x,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0)	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empty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3-gallon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jug on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ground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7" y="168910"/>
            <a:ext cx="4420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latin typeface="Calibri"/>
                <a:cs typeface="Calibri"/>
              </a:rPr>
              <a:t>Water </a:t>
            </a:r>
            <a:r>
              <a:rPr sz="4000" b="1" spc="-10" dirty="0">
                <a:latin typeface="Calibri"/>
                <a:cs typeface="Calibri"/>
              </a:rPr>
              <a:t>Jug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Problem...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78737"/>
            <a:ext cx="3861435" cy="49853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80695" marR="5715" indent="-468630">
              <a:lnSpc>
                <a:spcPts val="2580"/>
              </a:lnSpc>
              <a:spcBef>
                <a:spcPts val="530"/>
              </a:spcBef>
              <a:tabLst>
                <a:tab pos="480695" algn="l"/>
                <a:tab pos="1841500" algn="l"/>
              </a:tabLst>
            </a:pPr>
            <a:r>
              <a:rPr sz="2500" spc="-10" dirty="0">
                <a:latin typeface="Calibri"/>
                <a:cs typeface="Calibri"/>
              </a:rPr>
              <a:t>7.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(x,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(4, y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(4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x))  </a:t>
            </a: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y </a:t>
            </a:r>
            <a:r>
              <a:rPr sz="2200" spc="-5" dirty="0">
                <a:latin typeface="Symbol"/>
                <a:cs typeface="Symbol"/>
              </a:rPr>
              <a:t>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  <a:tabLst>
                <a:tab pos="480695" algn="l"/>
                <a:tab pos="1841500" algn="l"/>
              </a:tabLst>
            </a:pPr>
            <a:r>
              <a:rPr sz="2200" spc="-5" dirty="0">
                <a:latin typeface="Times New Roman"/>
                <a:cs typeface="Times New Roman"/>
              </a:rPr>
              <a:t>8.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(x,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(3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y),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3)</a:t>
            </a:r>
            <a:endParaRPr sz="2200">
              <a:latin typeface="Times New Roman"/>
              <a:cs typeface="Times New Roman"/>
            </a:endParaRPr>
          </a:p>
          <a:p>
            <a:pPr marL="480695">
              <a:lnSpc>
                <a:spcPts val="2550"/>
              </a:lnSpc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y </a:t>
            </a:r>
            <a:r>
              <a:rPr sz="2200" spc="-5" dirty="0">
                <a:latin typeface="Symbol"/>
                <a:cs typeface="Symbol"/>
              </a:rPr>
              <a:t>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480695" marR="645160" indent="-468630">
              <a:lnSpc>
                <a:spcPct val="80000"/>
              </a:lnSpc>
              <a:spcBef>
                <a:spcPts val="2115"/>
              </a:spcBef>
              <a:tabLst>
                <a:tab pos="480695" algn="l"/>
                <a:tab pos="1841500" algn="l"/>
              </a:tabLst>
            </a:pPr>
            <a:r>
              <a:rPr sz="2200" dirty="0">
                <a:latin typeface="Times New Roman"/>
                <a:cs typeface="Times New Roman"/>
              </a:rPr>
              <a:t>9.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(x,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0000FF"/>
                </a:solidFill>
                <a:latin typeface="Times New Roman"/>
                <a:cs typeface="Times New Roman"/>
              </a:rPr>
              <a:t>y,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0)  </a:t>
            </a: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y </a:t>
            </a:r>
            <a:r>
              <a:rPr sz="2200" spc="-5" dirty="0">
                <a:latin typeface="Symbol"/>
                <a:cs typeface="Symbol"/>
              </a:rPr>
              <a:t>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y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480695" marR="624205" indent="-468630">
              <a:lnSpc>
                <a:spcPts val="2460"/>
              </a:lnSpc>
              <a:spcBef>
                <a:spcPts val="5"/>
              </a:spcBef>
              <a:tabLst>
                <a:tab pos="1841500" algn="l"/>
              </a:tabLst>
            </a:pPr>
            <a:r>
              <a:rPr sz="2200" dirty="0">
                <a:latin typeface="Times New Roman"/>
                <a:cs typeface="Times New Roman"/>
              </a:rPr>
              <a:t>10.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(x,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(0, 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  </a:t>
            </a: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 y </a:t>
            </a:r>
            <a:r>
              <a:rPr sz="2200" spc="-5" dirty="0">
                <a:latin typeface="Symbol"/>
                <a:cs typeface="Symbol"/>
              </a:rPr>
              <a:t>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Symbol"/>
                <a:cs typeface="Symbol"/>
              </a:rPr>
              <a:t>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0695" algn="l"/>
                <a:tab pos="1841500" algn="l"/>
              </a:tabLst>
            </a:pPr>
            <a:r>
              <a:rPr sz="2200" spc="-30" dirty="0">
                <a:latin typeface="Times New Roman"/>
                <a:cs typeface="Times New Roman"/>
              </a:rPr>
              <a:t>11.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(0,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2)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(2,</a:t>
            </a:r>
            <a:r>
              <a:rPr sz="22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0)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2200" dirty="0">
                <a:latin typeface="Times New Roman"/>
                <a:cs typeface="Times New Roman"/>
              </a:rPr>
              <a:t>12.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(2,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	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(0,</a:t>
            </a:r>
            <a:r>
              <a:rPr sz="22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y)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628" y="1084834"/>
            <a:ext cx="421195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93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3-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4- 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until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4-gallon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8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full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R="26670" algn="ctr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0000FF"/>
                </a:solidFill>
                <a:latin typeface="Calibri"/>
                <a:cs typeface="Calibri"/>
              </a:rPr>
              <a:t>4-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into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3-</a:t>
            </a:r>
            <a:endParaRPr sz="1800">
              <a:latin typeface="Calibri"/>
              <a:cs typeface="Calibri"/>
            </a:endParaRPr>
          </a:p>
          <a:p>
            <a:pPr marR="88900" algn="ctr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until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3-gallon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18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full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355600" marR="116205" indent="-342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all the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3-gallon jug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into 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4-gallon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355600" marR="116205" indent="-342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all the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water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4-gallon jug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into 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3-gallon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355600" marR="102235" indent="-3429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2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gallons from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3-gallon jug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into 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4-gallon</a:t>
            </a:r>
            <a:r>
              <a:rPr sz="1800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empty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2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gallons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4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gallon 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jug on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the 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ground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28" y="191846"/>
            <a:ext cx="6320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Space </a:t>
            </a:r>
            <a:r>
              <a:rPr sz="4000" b="1" spc="-15" dirty="0">
                <a:latin typeface="Calibri"/>
                <a:cs typeface="Calibri"/>
              </a:rPr>
              <a:t>Search: </a:t>
            </a:r>
            <a:r>
              <a:rPr sz="4000" b="1" spc="-50" dirty="0">
                <a:latin typeface="Calibri"/>
                <a:cs typeface="Calibri"/>
              </a:rPr>
              <a:t>Water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Jug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814" y="801750"/>
            <a:ext cx="2215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P</a:t>
            </a:r>
            <a:r>
              <a:rPr sz="4000" b="1" spc="-60" dirty="0">
                <a:latin typeface="Calibri"/>
                <a:cs typeface="Calibri"/>
              </a:rPr>
              <a:t>r</a:t>
            </a:r>
            <a:r>
              <a:rPr sz="4000" b="1" spc="-5" dirty="0">
                <a:latin typeface="Calibri"/>
                <a:cs typeface="Calibri"/>
              </a:rPr>
              <a:t>obl</a:t>
            </a:r>
            <a:r>
              <a:rPr sz="4000" b="1" spc="5" dirty="0">
                <a:latin typeface="Calibri"/>
                <a:cs typeface="Calibri"/>
              </a:rPr>
              <a:t>e</a:t>
            </a:r>
            <a:r>
              <a:rPr sz="4000" b="1" spc="-10" dirty="0">
                <a:latin typeface="Calibri"/>
                <a:cs typeface="Calibri"/>
              </a:rPr>
              <a:t>m...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992" y="1154396"/>
            <a:ext cx="6501765" cy="14351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80059" indent="-467995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80059" algn="l"/>
                <a:tab pos="480695" algn="l"/>
              </a:tabLst>
            </a:pPr>
            <a:r>
              <a:rPr sz="1700" spc="-5" dirty="0">
                <a:latin typeface="Calibri"/>
                <a:cs typeface="Calibri"/>
              </a:rPr>
              <a:t>Current </a:t>
            </a:r>
            <a:r>
              <a:rPr sz="1700" spc="-15" dirty="0">
                <a:latin typeface="Calibri"/>
                <a:cs typeface="Calibri"/>
              </a:rPr>
              <a:t>state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(0,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1700">
              <a:latin typeface="Calibri"/>
              <a:cs typeface="Calibri"/>
            </a:endParaRPr>
          </a:p>
          <a:p>
            <a:pPr marL="480059" indent="-4679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80059" algn="l"/>
                <a:tab pos="480695" algn="l"/>
              </a:tabLst>
            </a:pPr>
            <a:r>
              <a:rPr sz="1700" spc="-5" dirty="0">
                <a:latin typeface="Calibri"/>
                <a:cs typeface="Calibri"/>
              </a:rPr>
              <a:t>Loop until reaching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goal </a:t>
            </a:r>
            <a:r>
              <a:rPr sz="1700" spc="-15" dirty="0">
                <a:latin typeface="Calibri"/>
                <a:cs typeface="Calibri"/>
              </a:rPr>
              <a:t>state </a:t>
            </a:r>
            <a:r>
              <a:rPr sz="1700" spc="-5" dirty="0">
                <a:solidFill>
                  <a:srgbClr val="0000FF"/>
                </a:solidFill>
                <a:latin typeface="Calibri"/>
                <a:cs typeface="Calibri"/>
              </a:rPr>
              <a:t>(2,</a:t>
            </a:r>
            <a:r>
              <a:rPr sz="17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1700">
              <a:latin typeface="Calibri"/>
              <a:cs typeface="Calibri"/>
            </a:endParaRPr>
          </a:p>
          <a:p>
            <a:pPr marL="1061085" lvl="1" indent="-135255">
              <a:lnSpc>
                <a:spcPts val="2280"/>
              </a:lnSpc>
              <a:spcBef>
                <a:spcPts val="820"/>
              </a:spcBef>
              <a:buChar char="-"/>
              <a:tabLst>
                <a:tab pos="1061720" algn="l"/>
              </a:tabLst>
            </a:pPr>
            <a:r>
              <a:rPr sz="2000" dirty="0">
                <a:latin typeface="Times New Roman"/>
                <a:cs typeface="Times New Roman"/>
              </a:rPr>
              <a:t>Apply a rule whose </a:t>
            </a:r>
            <a:r>
              <a:rPr sz="2000" spc="-5" dirty="0">
                <a:latin typeface="Times New Roman"/>
                <a:cs typeface="Times New Roman"/>
              </a:rPr>
              <a:t>left </a:t>
            </a:r>
            <a:r>
              <a:rPr sz="2000" dirty="0">
                <a:latin typeface="Times New Roman"/>
                <a:cs typeface="Times New Roman"/>
              </a:rPr>
              <a:t>side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the current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marL="1074420" lvl="1" indent="-148590">
              <a:lnSpc>
                <a:spcPts val="2280"/>
              </a:lnSpc>
              <a:buChar char="-"/>
              <a:tabLst>
                <a:tab pos="1075055" algn="l"/>
              </a:tabLst>
            </a:pPr>
            <a:r>
              <a:rPr sz="2000" dirty="0">
                <a:latin typeface="Times New Roman"/>
                <a:cs typeface="Times New Roman"/>
              </a:rPr>
              <a:t>Set the new current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resulting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9712" y="2728912"/>
          <a:ext cx="5948043" cy="380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9475">
                <a:tc>
                  <a:txBody>
                    <a:bodyPr/>
                    <a:lstStyle/>
                    <a:p>
                      <a:pPr marL="527685" marR="276225" indent="-3003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Gallons in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4-  Gallon</a:t>
                      </a:r>
                      <a:r>
                        <a:rPr sz="14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Jug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5770" marR="237490" indent="-3003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Gallons in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3-  Gallon</a:t>
                      </a:r>
                      <a:r>
                        <a:rPr sz="14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Jug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Rule</a:t>
                      </a:r>
                      <a:r>
                        <a:rPr sz="14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Applied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00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49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75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104076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93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2">
                <a:tc>
                  <a:txBody>
                    <a:bodyPr/>
                    <a:lstStyle/>
                    <a:p>
                      <a:pPr marL="1270" marR="48895" algn="ctr">
                        <a:lnSpc>
                          <a:spcPts val="13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algn="r">
                        <a:lnSpc>
                          <a:spcPts val="1115"/>
                        </a:lnSpc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ep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ts val="1355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0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47625">
                        <a:lnSpc>
                          <a:spcPts val="1115"/>
                        </a:lnSpc>
                      </a:pP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ared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by :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-Agniwesh Mishra,</a:t>
                      </a:r>
                      <a:r>
                        <a:rPr sz="1200" spc="-105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RCE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200" spc="-6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T,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025" y="496646"/>
            <a:ext cx="569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Missionaries </a:t>
            </a:r>
            <a:r>
              <a:rPr sz="4000" b="1" spc="-5" dirty="0">
                <a:latin typeface="Calibri"/>
                <a:cs typeface="Calibri"/>
              </a:rPr>
              <a:t>and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cannibals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8973" y="1743075"/>
            <a:ext cx="3035364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44" y="1738629"/>
            <a:ext cx="3653790" cy="23672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715" algn="just">
              <a:lnSpc>
                <a:spcPct val="9010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missionaries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5" dirty="0">
                <a:latin typeface="Times New Roman"/>
                <a:cs typeface="Times New Roman"/>
              </a:rPr>
              <a:t>cannibals </a:t>
            </a:r>
            <a:r>
              <a:rPr sz="2400" dirty="0">
                <a:latin typeface="Times New Roman"/>
                <a:cs typeface="Times New Roman"/>
              </a:rPr>
              <a:t>wish to </a:t>
            </a:r>
            <a:r>
              <a:rPr sz="2400" spc="-5" dirty="0">
                <a:latin typeface="Times New Roman"/>
                <a:cs typeface="Times New Roman"/>
              </a:rPr>
              <a:t>cross </a:t>
            </a:r>
            <a:r>
              <a:rPr sz="2400" dirty="0">
                <a:latin typeface="Times New Roman"/>
                <a:cs typeface="Times New Roman"/>
              </a:rPr>
              <a:t>a  river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40"/>
              </a:spcBef>
              <a:tabLst>
                <a:tab pos="817244" algn="l"/>
                <a:tab pos="1568450" algn="l"/>
                <a:tab pos="1882775" algn="l"/>
                <a:tab pos="2583815" algn="l"/>
                <a:tab pos="3217545" algn="l"/>
              </a:tabLst>
            </a:pPr>
            <a:r>
              <a:rPr sz="2400" dirty="0">
                <a:latin typeface="Times New Roman"/>
                <a:cs typeface="Times New Roman"/>
              </a:rPr>
              <a:t>They	ha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	a	bo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	can  hold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sz="2400" dirty="0">
                <a:latin typeface="Times New Roman"/>
                <a:cs typeface="Times New Roman"/>
              </a:rPr>
              <a:t>It is </a:t>
            </a:r>
            <a:r>
              <a:rPr sz="2400" spc="-5" dirty="0">
                <a:latin typeface="Times New Roman"/>
                <a:cs typeface="Times New Roman"/>
              </a:rPr>
              <a:t>unsafe to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cannibals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outnumber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missionaries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496646"/>
            <a:ext cx="6041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5" dirty="0">
                <a:latin typeface="Calibri"/>
                <a:cs typeface="Calibri"/>
              </a:rPr>
              <a:t>Systems </a:t>
            </a:r>
            <a:r>
              <a:rPr sz="4000" b="1" spc="-15" dirty="0">
                <a:latin typeface="Calibri"/>
                <a:cs typeface="Calibri"/>
              </a:rPr>
              <a:t>that </a:t>
            </a:r>
            <a:r>
              <a:rPr sz="4000" b="1" spc="-5" dirty="0">
                <a:latin typeface="Calibri"/>
                <a:cs typeface="Calibri"/>
              </a:rPr>
              <a:t>think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rationally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572513"/>
            <a:ext cx="7694295" cy="34709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8890" indent="-343535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  <a:tab pos="356235" algn="l"/>
                <a:tab pos="1179830" algn="l"/>
                <a:tab pos="2423795" algn="l"/>
                <a:tab pos="3111500" algn="l"/>
                <a:tab pos="3643629" algn="l"/>
                <a:tab pos="4451350" algn="l"/>
                <a:tab pos="5467985" algn="l"/>
                <a:tab pos="6268085" algn="l"/>
                <a:tab pos="7395845" algn="l"/>
              </a:tabLst>
            </a:pP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ch	</a:t>
            </a:r>
            <a:r>
              <a:rPr sz="2600" spc="-45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ms	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ely	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	logic	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er	than	</a:t>
            </a:r>
            <a:r>
              <a:rPr sz="2600" spc="-5" dirty="0">
                <a:latin typeface="Calibri"/>
                <a:cs typeface="Calibri"/>
              </a:rPr>
              <a:t>huma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20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measure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correctness.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ts val="281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thinking </a:t>
            </a:r>
            <a:r>
              <a:rPr sz="2600" spc="-5" dirty="0">
                <a:latin typeface="Calibri"/>
                <a:cs typeface="Calibri"/>
              </a:rPr>
              <a:t>rationally or </a:t>
            </a:r>
            <a:r>
              <a:rPr sz="2600" spc="-20" dirty="0">
                <a:latin typeface="Calibri"/>
                <a:cs typeface="Calibri"/>
              </a:rPr>
              <a:t>logically, </a:t>
            </a:r>
            <a:r>
              <a:rPr sz="2600" dirty="0">
                <a:latin typeface="Calibri"/>
                <a:cs typeface="Calibri"/>
              </a:rPr>
              <a:t>logic </a:t>
            </a:r>
            <a:r>
              <a:rPr sz="2600" spc="-10" dirty="0">
                <a:latin typeface="Calibri"/>
                <a:cs typeface="Calibri"/>
              </a:rPr>
              <a:t>formulas </a:t>
            </a:r>
            <a:r>
              <a:rPr sz="2600" dirty="0">
                <a:latin typeface="Calibri"/>
                <a:cs typeface="Calibri"/>
              </a:rPr>
              <a:t>and  theories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synthesizing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outcomes.</a:t>
            </a:r>
            <a:endParaRPr sz="2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10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  <a:p>
            <a:pPr marL="756285" marR="7620" indent="-287020">
              <a:lnSpc>
                <a:spcPts val="238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John is a human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all humans </a:t>
            </a:r>
            <a:r>
              <a:rPr sz="2200" spc="-10" dirty="0">
                <a:latin typeface="Calibri"/>
                <a:cs typeface="Calibri"/>
              </a:rPr>
              <a:t>are mortal </a:t>
            </a:r>
            <a:r>
              <a:rPr sz="2200" spc="-5" dirty="0">
                <a:latin typeface="Calibri"/>
                <a:cs typeface="Calibri"/>
              </a:rPr>
              <a:t>then one 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conclude </a:t>
            </a:r>
            <a:r>
              <a:rPr sz="2200" spc="-5" dirty="0">
                <a:latin typeface="Calibri"/>
                <a:cs typeface="Calibri"/>
              </a:rPr>
              <a:t>logically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John is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mortal</a:t>
            </a: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ts val="281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  <a:tab pos="1012190" algn="l"/>
                <a:tab pos="1481455" algn="l"/>
                <a:tab pos="2981960" algn="l"/>
                <a:tab pos="4318635" algn="l"/>
                <a:tab pos="4911090" algn="l"/>
                <a:tab pos="6345555" algn="l"/>
                <a:tab pos="6825615" algn="l"/>
              </a:tabLst>
            </a:pPr>
            <a:r>
              <a:rPr sz="2600" dirty="0">
                <a:latin typeface="Calibri"/>
                <a:cs typeface="Calibri"/>
              </a:rPr>
              <a:t>Not	all	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elli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beh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vior	a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ed	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	logi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  </a:t>
            </a:r>
            <a:r>
              <a:rPr sz="2600" spc="-10" dirty="0">
                <a:latin typeface="Calibri"/>
                <a:cs typeface="Calibri"/>
              </a:rPr>
              <a:t>deliberation.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5" y="450545"/>
            <a:ext cx="5697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Missionaries </a:t>
            </a:r>
            <a:r>
              <a:rPr sz="4000" b="1" spc="-5" dirty="0">
                <a:latin typeface="Calibri"/>
                <a:cs typeface="Calibri"/>
              </a:rPr>
              <a:t>and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cannibals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28194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838200" y="0"/>
                </a:moveTo>
                <a:lnTo>
                  <a:pt x="816839" y="48182"/>
                </a:lnTo>
                <a:lnTo>
                  <a:pt x="757354" y="90019"/>
                </a:lnTo>
                <a:lnTo>
                  <a:pt x="715470" y="107775"/>
                </a:lnTo>
                <a:lnTo>
                  <a:pt x="666640" y="123005"/>
                </a:lnTo>
                <a:lnTo>
                  <a:pt x="611726" y="135395"/>
                </a:lnTo>
                <a:lnTo>
                  <a:pt x="551590" y="144633"/>
                </a:lnTo>
                <a:lnTo>
                  <a:pt x="487094" y="150406"/>
                </a:lnTo>
                <a:lnTo>
                  <a:pt x="419100" y="152400"/>
                </a:lnTo>
                <a:lnTo>
                  <a:pt x="351105" y="150406"/>
                </a:lnTo>
                <a:lnTo>
                  <a:pt x="286609" y="144633"/>
                </a:lnTo>
                <a:lnTo>
                  <a:pt x="226473" y="135395"/>
                </a:lnTo>
                <a:lnTo>
                  <a:pt x="171559" y="123005"/>
                </a:lnTo>
                <a:lnTo>
                  <a:pt x="122729" y="107775"/>
                </a:lnTo>
                <a:lnTo>
                  <a:pt x="80845" y="90019"/>
                </a:lnTo>
                <a:lnTo>
                  <a:pt x="46768" y="70051"/>
                </a:lnTo>
                <a:lnTo>
                  <a:pt x="5483" y="24728"/>
                </a:lnTo>
                <a:lnTo>
                  <a:pt x="0" y="0"/>
                </a:lnTo>
                <a:lnTo>
                  <a:pt x="36709" y="15940"/>
                </a:lnTo>
                <a:lnTo>
                  <a:pt x="77097" y="30066"/>
                </a:lnTo>
                <a:lnTo>
                  <a:pt x="120716" y="42355"/>
                </a:lnTo>
                <a:lnTo>
                  <a:pt x="167118" y="52782"/>
                </a:lnTo>
                <a:lnTo>
                  <a:pt x="215857" y="61326"/>
                </a:lnTo>
                <a:lnTo>
                  <a:pt x="266486" y="67964"/>
                </a:lnTo>
                <a:lnTo>
                  <a:pt x="318558" y="72671"/>
                </a:lnTo>
                <a:lnTo>
                  <a:pt x="371625" y="75426"/>
                </a:lnTo>
                <a:lnTo>
                  <a:pt x="425241" y="76206"/>
                </a:lnTo>
                <a:lnTo>
                  <a:pt x="478959" y="74986"/>
                </a:lnTo>
                <a:lnTo>
                  <a:pt x="532331" y="71744"/>
                </a:lnTo>
                <a:lnTo>
                  <a:pt x="584911" y="66458"/>
                </a:lnTo>
                <a:lnTo>
                  <a:pt x="636251" y="59104"/>
                </a:lnTo>
                <a:lnTo>
                  <a:pt x="685904" y="49659"/>
                </a:lnTo>
                <a:lnTo>
                  <a:pt x="733425" y="38100"/>
                </a:lnTo>
                <a:lnTo>
                  <a:pt x="789527" y="20431"/>
                </a:lnTo>
                <a:lnTo>
                  <a:pt x="814828" y="10542"/>
                </a:lnTo>
                <a:lnTo>
                  <a:pt x="8382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0444" y="2006930"/>
            <a:ext cx="4857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33333" dirty="0">
                <a:latin typeface="Trebuchet MS"/>
                <a:cs typeface="Trebuchet MS"/>
              </a:rPr>
              <a:t>M</a:t>
            </a:r>
            <a:r>
              <a:rPr sz="3000" spc="-419" baseline="-33333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994" y="2083130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194" y="2312035"/>
            <a:ext cx="83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47065" algn="l"/>
              </a:tabLst>
            </a:pPr>
            <a:r>
              <a:rPr sz="3000" baseline="-33333" dirty="0">
                <a:latin typeface="Trebuchet MS"/>
                <a:cs typeface="Trebuchet MS"/>
              </a:rPr>
              <a:t>M</a:t>
            </a:r>
            <a:r>
              <a:rPr sz="3000" spc="555" baseline="-33333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	</a:t>
            </a:r>
            <a:r>
              <a:rPr sz="3000" baseline="-16666" dirty="0">
                <a:latin typeface="Trebuchet MS"/>
                <a:cs typeface="Trebuchet MS"/>
              </a:rPr>
              <a:t>C</a:t>
            </a:r>
            <a:endParaRPr sz="3000" baseline="-16666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3500" y="1600200"/>
            <a:ext cx="228600" cy="1905000"/>
          </a:xfrm>
          <a:custGeom>
            <a:avLst/>
            <a:gdLst/>
            <a:ahLst/>
            <a:cxnLst/>
            <a:rect l="l" t="t" r="r" b="b"/>
            <a:pathLst>
              <a:path w="228600" h="1905000">
                <a:moveTo>
                  <a:pt x="228600" y="0"/>
                </a:moveTo>
                <a:lnTo>
                  <a:pt x="190852" y="35013"/>
                </a:lnTo>
                <a:lnTo>
                  <a:pt x="155222" y="70555"/>
                </a:lnTo>
                <a:lnTo>
                  <a:pt x="123825" y="107156"/>
                </a:lnTo>
                <a:lnTo>
                  <a:pt x="98777" y="145344"/>
                </a:lnTo>
                <a:lnTo>
                  <a:pt x="82197" y="185649"/>
                </a:lnTo>
                <a:lnTo>
                  <a:pt x="76200" y="228600"/>
                </a:lnTo>
                <a:lnTo>
                  <a:pt x="83269" y="263053"/>
                </a:lnTo>
                <a:lnTo>
                  <a:pt x="101798" y="299442"/>
                </a:lnTo>
                <a:lnTo>
                  <a:pt x="127768" y="337318"/>
                </a:lnTo>
                <a:lnTo>
                  <a:pt x="157162" y="376237"/>
                </a:lnTo>
                <a:lnTo>
                  <a:pt x="185960" y="415751"/>
                </a:lnTo>
                <a:lnTo>
                  <a:pt x="210145" y="455414"/>
                </a:lnTo>
                <a:lnTo>
                  <a:pt x="225697" y="494779"/>
                </a:lnTo>
                <a:lnTo>
                  <a:pt x="228600" y="533400"/>
                </a:lnTo>
                <a:lnTo>
                  <a:pt x="217415" y="567266"/>
                </a:lnTo>
                <a:lnTo>
                  <a:pt x="194628" y="601133"/>
                </a:lnTo>
                <a:lnTo>
                  <a:pt x="163688" y="635000"/>
                </a:lnTo>
                <a:lnTo>
                  <a:pt x="128045" y="668866"/>
                </a:lnTo>
                <a:lnTo>
                  <a:pt x="91147" y="702733"/>
                </a:lnTo>
                <a:lnTo>
                  <a:pt x="56444" y="736600"/>
                </a:lnTo>
                <a:lnTo>
                  <a:pt x="27386" y="770466"/>
                </a:lnTo>
                <a:lnTo>
                  <a:pt x="7421" y="804333"/>
                </a:lnTo>
                <a:lnTo>
                  <a:pt x="0" y="838200"/>
                </a:lnTo>
                <a:lnTo>
                  <a:pt x="7839" y="871648"/>
                </a:lnTo>
                <a:lnTo>
                  <a:pt x="28849" y="904469"/>
                </a:lnTo>
                <a:lnTo>
                  <a:pt x="59266" y="936977"/>
                </a:lnTo>
                <a:lnTo>
                  <a:pt x="95328" y="969485"/>
                </a:lnTo>
                <a:lnTo>
                  <a:pt x="133271" y="1002306"/>
                </a:lnTo>
                <a:lnTo>
                  <a:pt x="169333" y="1035755"/>
                </a:lnTo>
                <a:lnTo>
                  <a:pt x="199750" y="1070144"/>
                </a:lnTo>
                <a:lnTo>
                  <a:pt x="220760" y="1105788"/>
                </a:lnTo>
                <a:lnTo>
                  <a:pt x="228600" y="1143000"/>
                </a:lnTo>
                <a:lnTo>
                  <a:pt x="222542" y="1178356"/>
                </a:lnTo>
                <a:lnTo>
                  <a:pt x="206044" y="1215542"/>
                </a:lnTo>
                <a:lnTo>
                  <a:pt x="181622" y="1254099"/>
                </a:lnTo>
                <a:lnTo>
                  <a:pt x="151790" y="1293571"/>
                </a:lnTo>
                <a:lnTo>
                  <a:pt x="119062" y="1333500"/>
                </a:lnTo>
                <a:lnTo>
                  <a:pt x="85953" y="1373428"/>
                </a:lnTo>
                <a:lnTo>
                  <a:pt x="54978" y="1412900"/>
                </a:lnTo>
                <a:lnTo>
                  <a:pt x="28651" y="1451457"/>
                </a:lnTo>
                <a:lnTo>
                  <a:pt x="9486" y="1488643"/>
                </a:lnTo>
                <a:lnTo>
                  <a:pt x="0" y="1524000"/>
                </a:lnTo>
                <a:lnTo>
                  <a:pt x="3110" y="1573541"/>
                </a:lnTo>
                <a:lnTo>
                  <a:pt x="20216" y="1623304"/>
                </a:lnTo>
                <a:lnTo>
                  <a:pt x="46653" y="1671956"/>
                </a:lnTo>
                <a:lnTo>
                  <a:pt x="77755" y="1718165"/>
                </a:lnTo>
                <a:lnTo>
                  <a:pt x="108857" y="1760597"/>
                </a:lnTo>
                <a:lnTo>
                  <a:pt x="135293" y="1797920"/>
                </a:lnTo>
                <a:lnTo>
                  <a:pt x="152400" y="1828800"/>
                </a:lnTo>
                <a:lnTo>
                  <a:pt x="164901" y="1866602"/>
                </a:lnTo>
                <a:lnTo>
                  <a:pt x="166687" y="1888331"/>
                </a:lnTo>
                <a:lnTo>
                  <a:pt x="161329" y="1899344"/>
                </a:lnTo>
                <a:lnTo>
                  <a:pt x="152400" y="1905000"/>
                </a:lnTo>
              </a:path>
            </a:pathLst>
          </a:custGeom>
          <a:ln w="165100">
            <a:solidFill>
              <a:srgbClr val="33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2044" y="3607689"/>
            <a:ext cx="1342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Initial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80100" y="1524000"/>
            <a:ext cx="228600" cy="1905000"/>
          </a:xfrm>
          <a:custGeom>
            <a:avLst/>
            <a:gdLst/>
            <a:ahLst/>
            <a:cxnLst/>
            <a:rect l="l" t="t" r="r" b="b"/>
            <a:pathLst>
              <a:path w="228600" h="1905000">
                <a:moveTo>
                  <a:pt x="228600" y="0"/>
                </a:moveTo>
                <a:lnTo>
                  <a:pt x="190852" y="35013"/>
                </a:lnTo>
                <a:lnTo>
                  <a:pt x="155222" y="70555"/>
                </a:lnTo>
                <a:lnTo>
                  <a:pt x="123825" y="107156"/>
                </a:lnTo>
                <a:lnTo>
                  <a:pt x="98777" y="145344"/>
                </a:lnTo>
                <a:lnTo>
                  <a:pt x="82197" y="185649"/>
                </a:lnTo>
                <a:lnTo>
                  <a:pt x="76200" y="228600"/>
                </a:lnTo>
                <a:lnTo>
                  <a:pt x="83269" y="263053"/>
                </a:lnTo>
                <a:lnTo>
                  <a:pt x="101798" y="299442"/>
                </a:lnTo>
                <a:lnTo>
                  <a:pt x="127768" y="337318"/>
                </a:lnTo>
                <a:lnTo>
                  <a:pt x="157162" y="376237"/>
                </a:lnTo>
                <a:lnTo>
                  <a:pt x="185960" y="415751"/>
                </a:lnTo>
                <a:lnTo>
                  <a:pt x="210145" y="455414"/>
                </a:lnTo>
                <a:lnTo>
                  <a:pt x="225697" y="494779"/>
                </a:lnTo>
                <a:lnTo>
                  <a:pt x="228600" y="533400"/>
                </a:lnTo>
                <a:lnTo>
                  <a:pt x="217415" y="567266"/>
                </a:lnTo>
                <a:lnTo>
                  <a:pt x="194628" y="601133"/>
                </a:lnTo>
                <a:lnTo>
                  <a:pt x="163688" y="635000"/>
                </a:lnTo>
                <a:lnTo>
                  <a:pt x="128045" y="668866"/>
                </a:lnTo>
                <a:lnTo>
                  <a:pt x="91147" y="702733"/>
                </a:lnTo>
                <a:lnTo>
                  <a:pt x="56444" y="736600"/>
                </a:lnTo>
                <a:lnTo>
                  <a:pt x="27386" y="770466"/>
                </a:lnTo>
                <a:lnTo>
                  <a:pt x="7421" y="804333"/>
                </a:lnTo>
                <a:lnTo>
                  <a:pt x="0" y="838200"/>
                </a:lnTo>
                <a:lnTo>
                  <a:pt x="7839" y="871648"/>
                </a:lnTo>
                <a:lnTo>
                  <a:pt x="28849" y="904469"/>
                </a:lnTo>
                <a:lnTo>
                  <a:pt x="59266" y="936977"/>
                </a:lnTo>
                <a:lnTo>
                  <a:pt x="95328" y="969485"/>
                </a:lnTo>
                <a:lnTo>
                  <a:pt x="133271" y="1002306"/>
                </a:lnTo>
                <a:lnTo>
                  <a:pt x="169333" y="1035755"/>
                </a:lnTo>
                <a:lnTo>
                  <a:pt x="199750" y="1070144"/>
                </a:lnTo>
                <a:lnTo>
                  <a:pt x="220760" y="1105788"/>
                </a:lnTo>
                <a:lnTo>
                  <a:pt x="228600" y="1143000"/>
                </a:lnTo>
                <a:lnTo>
                  <a:pt x="222542" y="1178356"/>
                </a:lnTo>
                <a:lnTo>
                  <a:pt x="206044" y="1215542"/>
                </a:lnTo>
                <a:lnTo>
                  <a:pt x="181622" y="1254099"/>
                </a:lnTo>
                <a:lnTo>
                  <a:pt x="151790" y="1293571"/>
                </a:lnTo>
                <a:lnTo>
                  <a:pt x="119062" y="1333500"/>
                </a:lnTo>
                <a:lnTo>
                  <a:pt x="85953" y="1373428"/>
                </a:lnTo>
                <a:lnTo>
                  <a:pt x="54978" y="1412900"/>
                </a:lnTo>
                <a:lnTo>
                  <a:pt x="28651" y="1451457"/>
                </a:lnTo>
                <a:lnTo>
                  <a:pt x="9486" y="1488643"/>
                </a:lnTo>
                <a:lnTo>
                  <a:pt x="0" y="1524000"/>
                </a:lnTo>
                <a:lnTo>
                  <a:pt x="3110" y="1573541"/>
                </a:lnTo>
                <a:lnTo>
                  <a:pt x="20216" y="1623304"/>
                </a:lnTo>
                <a:lnTo>
                  <a:pt x="46653" y="1671956"/>
                </a:lnTo>
                <a:lnTo>
                  <a:pt x="77755" y="1718165"/>
                </a:lnTo>
                <a:lnTo>
                  <a:pt x="108857" y="1760597"/>
                </a:lnTo>
                <a:lnTo>
                  <a:pt x="135293" y="1797920"/>
                </a:lnTo>
                <a:lnTo>
                  <a:pt x="152400" y="1828800"/>
                </a:lnTo>
                <a:lnTo>
                  <a:pt x="164901" y="1866602"/>
                </a:lnTo>
                <a:lnTo>
                  <a:pt x="166687" y="1888331"/>
                </a:lnTo>
                <a:lnTo>
                  <a:pt x="161329" y="1899344"/>
                </a:lnTo>
                <a:lnTo>
                  <a:pt x="152400" y="1905000"/>
                </a:lnTo>
              </a:path>
            </a:pathLst>
          </a:custGeom>
          <a:ln w="165100">
            <a:solidFill>
              <a:srgbClr val="33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0" y="2971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838200" y="0"/>
                </a:moveTo>
                <a:lnTo>
                  <a:pt x="816839" y="48182"/>
                </a:lnTo>
                <a:lnTo>
                  <a:pt x="757354" y="90019"/>
                </a:lnTo>
                <a:lnTo>
                  <a:pt x="715470" y="107775"/>
                </a:lnTo>
                <a:lnTo>
                  <a:pt x="666640" y="123005"/>
                </a:lnTo>
                <a:lnTo>
                  <a:pt x="611726" y="135395"/>
                </a:lnTo>
                <a:lnTo>
                  <a:pt x="551590" y="144633"/>
                </a:lnTo>
                <a:lnTo>
                  <a:pt x="487094" y="150406"/>
                </a:lnTo>
                <a:lnTo>
                  <a:pt x="419100" y="152400"/>
                </a:lnTo>
                <a:lnTo>
                  <a:pt x="351105" y="150406"/>
                </a:lnTo>
                <a:lnTo>
                  <a:pt x="286609" y="144633"/>
                </a:lnTo>
                <a:lnTo>
                  <a:pt x="226473" y="135395"/>
                </a:lnTo>
                <a:lnTo>
                  <a:pt x="171559" y="123005"/>
                </a:lnTo>
                <a:lnTo>
                  <a:pt x="122729" y="107775"/>
                </a:lnTo>
                <a:lnTo>
                  <a:pt x="80845" y="90019"/>
                </a:lnTo>
                <a:lnTo>
                  <a:pt x="46768" y="70051"/>
                </a:lnTo>
                <a:lnTo>
                  <a:pt x="5483" y="24728"/>
                </a:lnTo>
                <a:lnTo>
                  <a:pt x="0" y="0"/>
                </a:lnTo>
                <a:lnTo>
                  <a:pt x="36709" y="15940"/>
                </a:lnTo>
                <a:lnTo>
                  <a:pt x="77097" y="30066"/>
                </a:lnTo>
                <a:lnTo>
                  <a:pt x="120716" y="42355"/>
                </a:lnTo>
                <a:lnTo>
                  <a:pt x="167118" y="52782"/>
                </a:lnTo>
                <a:lnTo>
                  <a:pt x="215857" y="61326"/>
                </a:lnTo>
                <a:lnTo>
                  <a:pt x="266486" y="67964"/>
                </a:lnTo>
                <a:lnTo>
                  <a:pt x="318558" y="72671"/>
                </a:lnTo>
                <a:lnTo>
                  <a:pt x="371625" y="75426"/>
                </a:lnTo>
                <a:lnTo>
                  <a:pt x="425241" y="76206"/>
                </a:lnTo>
                <a:lnTo>
                  <a:pt x="478959" y="74986"/>
                </a:lnTo>
                <a:lnTo>
                  <a:pt x="532331" y="71744"/>
                </a:lnTo>
                <a:lnTo>
                  <a:pt x="584911" y="66458"/>
                </a:lnTo>
                <a:lnTo>
                  <a:pt x="636251" y="59104"/>
                </a:lnTo>
                <a:lnTo>
                  <a:pt x="685904" y="49659"/>
                </a:lnTo>
                <a:lnTo>
                  <a:pt x="733425" y="38100"/>
                </a:lnTo>
                <a:lnTo>
                  <a:pt x="789527" y="20431"/>
                </a:lnTo>
                <a:lnTo>
                  <a:pt x="814828" y="10542"/>
                </a:lnTo>
                <a:lnTo>
                  <a:pt x="83820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04609" y="2312035"/>
            <a:ext cx="206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3209" y="2007844"/>
            <a:ext cx="28257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8809" y="2235835"/>
            <a:ext cx="53340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>
              <a:lnSpc>
                <a:spcPts val="21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38100">
              <a:lnSpc>
                <a:spcPts val="2100"/>
              </a:lnSpc>
              <a:tabLst>
                <a:tab pos="342265" algn="l"/>
              </a:tabLst>
            </a:pPr>
            <a:r>
              <a:rPr sz="2000" dirty="0">
                <a:latin typeface="Trebuchet MS"/>
                <a:cs typeface="Trebuchet MS"/>
              </a:rPr>
              <a:t>C	</a:t>
            </a:r>
            <a:r>
              <a:rPr sz="3000" baseline="-16666" dirty="0">
                <a:latin typeface="Trebuchet MS"/>
                <a:cs typeface="Trebuchet MS"/>
              </a:rPr>
              <a:t>C</a:t>
            </a:r>
            <a:endParaRPr sz="3000" baseline="-16666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2209" y="3607689"/>
            <a:ext cx="1196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Goal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state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14800" y="2438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76200"/>
                </a:moveTo>
                <a:lnTo>
                  <a:pt x="400050" y="76200"/>
                </a:lnTo>
                <a:lnTo>
                  <a:pt x="400050" y="0"/>
                </a:lnTo>
                <a:lnTo>
                  <a:pt x="533400" y="152400"/>
                </a:lnTo>
                <a:lnTo>
                  <a:pt x="400050" y="304800"/>
                </a:lnTo>
                <a:lnTo>
                  <a:pt x="40005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54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1054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809" y="374345"/>
            <a:ext cx="1307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S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50" dirty="0">
                <a:latin typeface="Calibri"/>
                <a:cs typeface="Calibri"/>
              </a:rPr>
              <a:t>a</a:t>
            </a:r>
            <a:r>
              <a:rPr sz="4000" b="1" spc="-60" dirty="0">
                <a:latin typeface="Calibri"/>
                <a:cs typeface="Calibri"/>
              </a:rPr>
              <a:t>t</a:t>
            </a:r>
            <a:r>
              <a:rPr sz="4000" b="1" spc="-10" dirty="0">
                <a:latin typeface="Calibri"/>
                <a:cs typeface="Calibri"/>
              </a:rPr>
              <a:t>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33829"/>
            <a:ext cx="7616825" cy="11233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state can be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missionaries  </a:t>
            </a:r>
            <a:r>
              <a:rPr sz="2400" dirty="0">
                <a:latin typeface="Times New Roman"/>
                <a:cs typeface="Times New Roman"/>
              </a:rPr>
              <a:t>and cannibals on each side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river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State(#m, </a:t>
            </a:r>
            <a:r>
              <a:rPr sz="2400" dirty="0">
                <a:latin typeface="Times New Roman"/>
                <a:cs typeface="Times New Roman"/>
              </a:rPr>
              <a:t>#c,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riverbank)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31490"/>
            <a:ext cx="41592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#m  #c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214" y="2531490"/>
            <a:ext cx="2713990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no.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missionaries</a:t>
            </a:r>
            <a:endParaRPr sz="24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cannibals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372688"/>
            <a:ext cx="761682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Bankofriver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indicates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boat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left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  <a:tabLst>
                <a:tab pos="2277745" algn="l"/>
              </a:tabLst>
            </a:pP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left bank, 1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Initial state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(3,3,0)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5600" algn="l"/>
                <a:tab pos="356235" algn="l"/>
                <a:tab pos="1816735" algn="l"/>
              </a:tabLst>
            </a:pPr>
            <a:r>
              <a:rPr sz="2400" dirty="0">
                <a:latin typeface="Times New Roman"/>
                <a:cs typeface="Times New Roman"/>
              </a:rPr>
              <a:t>Goal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state:	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(0,0,0)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1054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298145"/>
            <a:ext cx="236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Operations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16254"/>
            <a:ext cx="793305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operation takes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from one state 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Here are five possible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boat takes 1 </a:t>
            </a:r>
            <a:r>
              <a:rPr sz="2400" spc="-5" dirty="0">
                <a:latin typeface="Times New Roman"/>
                <a:cs typeface="Times New Roman"/>
              </a:rPr>
              <a:t>missionary </a:t>
            </a:r>
            <a:r>
              <a:rPr sz="2400" dirty="0">
                <a:latin typeface="Times New Roman"/>
                <a:cs typeface="Times New Roman"/>
              </a:rPr>
              <a:t>across river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10" dirty="0">
                <a:solidFill>
                  <a:srgbClr val="C0504D"/>
                </a:solidFill>
                <a:latin typeface="Times New Roman"/>
                <a:cs typeface="Times New Roman"/>
              </a:rPr>
              <a:t>1m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boat takes 1 cannibal across river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1c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boat takes 2 </a:t>
            </a:r>
            <a:r>
              <a:rPr sz="2400" spc="-5" dirty="0">
                <a:latin typeface="Times New Roman"/>
                <a:cs typeface="Times New Roman"/>
              </a:rPr>
              <a:t>missionaries </a:t>
            </a:r>
            <a:r>
              <a:rPr sz="2400" dirty="0">
                <a:latin typeface="Times New Roman"/>
                <a:cs typeface="Times New Roman"/>
              </a:rPr>
              <a:t>across river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2m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boat takes 2 cannibals across river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2c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boat takes 1 </a:t>
            </a:r>
            <a:r>
              <a:rPr sz="2400" spc="-5" dirty="0">
                <a:latin typeface="Times New Roman"/>
                <a:cs typeface="Times New Roman"/>
              </a:rPr>
              <a:t>missionary </a:t>
            </a:r>
            <a:r>
              <a:rPr sz="2400" dirty="0">
                <a:latin typeface="Times New Roman"/>
                <a:cs typeface="Times New Roman"/>
              </a:rPr>
              <a:t>and 1 cannibal across river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C0504D"/>
                </a:solidFill>
                <a:latin typeface="Times New Roman"/>
                <a:cs typeface="Times New Roman"/>
              </a:rPr>
              <a:t>1m1c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298145"/>
            <a:ext cx="3266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 </a:t>
            </a:r>
            <a:r>
              <a:rPr sz="4000" b="1" spc="-45" dirty="0">
                <a:latin typeface="Calibri"/>
                <a:cs typeface="Calibri"/>
              </a:rPr>
              <a:t>state </a:t>
            </a:r>
            <a:r>
              <a:rPr sz="4000" b="1" spc="-5" dirty="0">
                <a:latin typeface="Calibri"/>
                <a:cs typeface="Calibri"/>
              </a:rPr>
              <a:t>space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2800" y="19050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79500" y="0"/>
                </a:lnTo>
                <a:lnTo>
                  <a:pt x="1104209" y="4992"/>
                </a:lnTo>
                <a:lnTo>
                  <a:pt x="1124394" y="18605"/>
                </a:lnTo>
                <a:lnTo>
                  <a:pt x="1138007" y="38790"/>
                </a:lnTo>
                <a:lnTo>
                  <a:pt x="1143000" y="63500"/>
                </a:lnTo>
                <a:lnTo>
                  <a:pt x="1143000" y="317500"/>
                </a:lnTo>
                <a:lnTo>
                  <a:pt x="1138007" y="342209"/>
                </a:lnTo>
                <a:lnTo>
                  <a:pt x="1124394" y="362394"/>
                </a:lnTo>
                <a:lnTo>
                  <a:pt x="1104209" y="376007"/>
                </a:lnTo>
                <a:lnTo>
                  <a:pt x="1079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4250" y="1923033"/>
            <a:ext cx="798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3m,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2c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27432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79500" y="0"/>
                </a:lnTo>
                <a:lnTo>
                  <a:pt x="1104209" y="4992"/>
                </a:lnTo>
                <a:lnTo>
                  <a:pt x="1124394" y="18605"/>
                </a:lnTo>
                <a:lnTo>
                  <a:pt x="1138007" y="38790"/>
                </a:lnTo>
                <a:lnTo>
                  <a:pt x="1143000" y="63500"/>
                </a:lnTo>
                <a:lnTo>
                  <a:pt x="1143000" y="317500"/>
                </a:lnTo>
                <a:lnTo>
                  <a:pt x="1138007" y="342209"/>
                </a:lnTo>
                <a:lnTo>
                  <a:pt x="1124394" y="362394"/>
                </a:lnTo>
                <a:lnTo>
                  <a:pt x="1104209" y="376007"/>
                </a:lnTo>
                <a:lnTo>
                  <a:pt x="1079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4250" y="2761614"/>
            <a:ext cx="798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3m,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1c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2800" y="35814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79500" y="0"/>
                </a:lnTo>
                <a:lnTo>
                  <a:pt x="1104209" y="4992"/>
                </a:lnTo>
                <a:lnTo>
                  <a:pt x="1124394" y="18605"/>
                </a:lnTo>
                <a:lnTo>
                  <a:pt x="1138007" y="38790"/>
                </a:lnTo>
                <a:lnTo>
                  <a:pt x="1143000" y="63500"/>
                </a:lnTo>
                <a:lnTo>
                  <a:pt x="1143000" y="317500"/>
                </a:lnTo>
                <a:lnTo>
                  <a:pt x="1138007" y="342209"/>
                </a:lnTo>
                <a:lnTo>
                  <a:pt x="1124394" y="362394"/>
                </a:lnTo>
                <a:lnTo>
                  <a:pt x="1104209" y="376007"/>
                </a:lnTo>
                <a:lnTo>
                  <a:pt x="1079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24250" y="3600069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2m,</a:t>
            </a:r>
            <a:r>
              <a:rPr sz="20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3c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2800" y="44196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79500" y="0"/>
                </a:lnTo>
                <a:lnTo>
                  <a:pt x="1104209" y="4992"/>
                </a:lnTo>
                <a:lnTo>
                  <a:pt x="1124394" y="18605"/>
                </a:lnTo>
                <a:lnTo>
                  <a:pt x="1138007" y="38790"/>
                </a:lnTo>
                <a:lnTo>
                  <a:pt x="1143000" y="63500"/>
                </a:lnTo>
                <a:lnTo>
                  <a:pt x="1143000" y="317500"/>
                </a:lnTo>
                <a:lnTo>
                  <a:pt x="1138007" y="342209"/>
                </a:lnTo>
                <a:lnTo>
                  <a:pt x="1124394" y="362394"/>
                </a:lnTo>
                <a:lnTo>
                  <a:pt x="1104209" y="376007"/>
                </a:lnTo>
                <a:lnTo>
                  <a:pt x="1079500" y="381000"/>
                </a:lnTo>
                <a:lnTo>
                  <a:pt x="63500" y="381000"/>
                </a:lnTo>
                <a:lnTo>
                  <a:pt x="38790" y="376007"/>
                </a:lnTo>
                <a:lnTo>
                  <a:pt x="18605" y="362394"/>
                </a:lnTo>
                <a:lnTo>
                  <a:pt x="4992" y="342209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24250" y="4438269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1m,</a:t>
            </a:r>
            <a:r>
              <a:rPr sz="2000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rebuchet MS"/>
                <a:cs typeface="Trebuchet MS"/>
              </a:rPr>
              <a:t>3c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2800" y="5257800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63500"/>
                </a:moveTo>
                <a:lnTo>
                  <a:pt x="4992" y="38790"/>
                </a:lnTo>
                <a:lnTo>
                  <a:pt x="18605" y="18605"/>
                </a:lnTo>
                <a:lnTo>
                  <a:pt x="38790" y="4992"/>
                </a:lnTo>
                <a:lnTo>
                  <a:pt x="63500" y="0"/>
                </a:lnTo>
                <a:lnTo>
                  <a:pt x="1079500" y="0"/>
                </a:lnTo>
                <a:lnTo>
                  <a:pt x="1104209" y="4992"/>
                </a:lnTo>
                <a:lnTo>
                  <a:pt x="1124394" y="18605"/>
                </a:lnTo>
                <a:lnTo>
                  <a:pt x="1138007" y="38790"/>
                </a:lnTo>
                <a:lnTo>
                  <a:pt x="1143000" y="63500"/>
                </a:lnTo>
                <a:lnTo>
                  <a:pt x="1143000" y="317500"/>
                </a:lnTo>
                <a:lnTo>
                  <a:pt x="1138007" y="342214"/>
                </a:lnTo>
                <a:lnTo>
                  <a:pt x="1124394" y="362399"/>
                </a:lnTo>
                <a:lnTo>
                  <a:pt x="1104209" y="376009"/>
                </a:lnTo>
                <a:lnTo>
                  <a:pt x="1079500" y="381000"/>
                </a:lnTo>
                <a:lnTo>
                  <a:pt x="63500" y="381000"/>
                </a:lnTo>
                <a:lnTo>
                  <a:pt x="38790" y="376009"/>
                </a:lnTo>
                <a:lnTo>
                  <a:pt x="18605" y="362399"/>
                </a:lnTo>
                <a:lnTo>
                  <a:pt x="4992" y="342214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24250" y="5276850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2m,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2c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2978" y="2095499"/>
            <a:ext cx="1362075" cy="3352800"/>
          </a:xfrm>
          <a:custGeom>
            <a:avLst/>
            <a:gdLst/>
            <a:ahLst/>
            <a:cxnLst/>
            <a:rect l="l" t="t" r="r" b="b"/>
            <a:pathLst>
              <a:path w="1362075" h="3352800">
                <a:moveTo>
                  <a:pt x="1361821" y="0"/>
                </a:moveTo>
                <a:lnTo>
                  <a:pt x="1284338" y="35306"/>
                </a:lnTo>
                <a:lnTo>
                  <a:pt x="1307795" y="54279"/>
                </a:lnTo>
                <a:lnTo>
                  <a:pt x="0" y="1671447"/>
                </a:lnTo>
                <a:lnTo>
                  <a:pt x="6096" y="1676349"/>
                </a:lnTo>
                <a:lnTo>
                  <a:pt x="0" y="1681353"/>
                </a:lnTo>
                <a:lnTo>
                  <a:pt x="1307719" y="3298596"/>
                </a:lnTo>
                <a:lnTo>
                  <a:pt x="1284338" y="3317494"/>
                </a:lnTo>
                <a:lnTo>
                  <a:pt x="1361821" y="3352800"/>
                </a:lnTo>
                <a:lnTo>
                  <a:pt x="1352067" y="3308477"/>
                </a:lnTo>
                <a:lnTo>
                  <a:pt x="1343533" y="3269615"/>
                </a:lnTo>
                <a:lnTo>
                  <a:pt x="1320139" y="3288538"/>
                </a:lnTo>
                <a:lnTo>
                  <a:pt x="41503" y="1707553"/>
                </a:lnTo>
                <a:lnTo>
                  <a:pt x="1292872" y="2481275"/>
                </a:lnTo>
                <a:lnTo>
                  <a:pt x="1276985" y="2506980"/>
                </a:lnTo>
                <a:lnTo>
                  <a:pt x="1361821" y="2514600"/>
                </a:lnTo>
                <a:lnTo>
                  <a:pt x="1345374" y="2487930"/>
                </a:lnTo>
                <a:lnTo>
                  <a:pt x="1317117" y="2442083"/>
                </a:lnTo>
                <a:lnTo>
                  <a:pt x="1301216" y="2467787"/>
                </a:lnTo>
                <a:lnTo>
                  <a:pt x="33909" y="1684274"/>
                </a:lnTo>
                <a:lnTo>
                  <a:pt x="1285621" y="1684274"/>
                </a:lnTo>
                <a:lnTo>
                  <a:pt x="1285621" y="1714500"/>
                </a:lnTo>
                <a:lnTo>
                  <a:pt x="1346073" y="1684274"/>
                </a:lnTo>
                <a:lnTo>
                  <a:pt x="1361821" y="1676400"/>
                </a:lnTo>
                <a:lnTo>
                  <a:pt x="1345819" y="1668399"/>
                </a:lnTo>
                <a:lnTo>
                  <a:pt x="1285621" y="1638300"/>
                </a:lnTo>
                <a:lnTo>
                  <a:pt x="1285621" y="1668399"/>
                </a:lnTo>
                <a:lnTo>
                  <a:pt x="34112" y="1668399"/>
                </a:lnTo>
                <a:lnTo>
                  <a:pt x="1301216" y="885024"/>
                </a:lnTo>
                <a:lnTo>
                  <a:pt x="1317117" y="910717"/>
                </a:lnTo>
                <a:lnTo>
                  <a:pt x="1345374" y="864870"/>
                </a:lnTo>
                <a:lnTo>
                  <a:pt x="1361821" y="838200"/>
                </a:lnTo>
                <a:lnTo>
                  <a:pt x="1276985" y="845820"/>
                </a:lnTo>
                <a:lnTo>
                  <a:pt x="1292872" y="871537"/>
                </a:lnTo>
                <a:lnTo>
                  <a:pt x="41503" y="1645272"/>
                </a:lnTo>
                <a:lnTo>
                  <a:pt x="1320139" y="64274"/>
                </a:lnTo>
                <a:lnTo>
                  <a:pt x="1343533" y="83185"/>
                </a:lnTo>
                <a:lnTo>
                  <a:pt x="1352067" y="44323"/>
                </a:lnTo>
                <a:lnTo>
                  <a:pt x="1361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2575" y="3454984"/>
            <a:ext cx="372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rebuchet MS"/>
                <a:cs typeface="Trebuchet MS"/>
              </a:rPr>
              <a:t>1m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98775" y="4064889"/>
            <a:ext cx="371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2m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8775" y="2769235"/>
            <a:ext cx="286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rebuchet MS"/>
                <a:cs typeface="Trebuchet MS"/>
              </a:rPr>
              <a:t>2c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4598289"/>
            <a:ext cx="630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rebuchet MS"/>
                <a:cs typeface="Trebuchet MS"/>
              </a:rPr>
              <a:t>1</a:t>
            </a:r>
            <a:r>
              <a:rPr sz="2000" spc="5" dirty="0">
                <a:latin typeface="Trebuchet MS"/>
                <a:cs typeface="Trebuchet MS"/>
              </a:rPr>
              <a:t>m</a:t>
            </a:r>
            <a:r>
              <a:rPr sz="2000" spc="-5" dirty="0">
                <a:latin typeface="Trebuchet MS"/>
                <a:cs typeface="Trebuchet MS"/>
              </a:rPr>
              <a:t>1c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4994" y="2616835"/>
            <a:ext cx="286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rebuchet MS"/>
                <a:cs typeface="Trebuchet MS"/>
              </a:rPr>
              <a:t>1c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6428" y="5589219"/>
            <a:ext cx="286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1c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1200" y="42672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17184" y="4285869"/>
            <a:ext cx="892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3m,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2c,  boat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1200" y="54864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7184" y="5505399"/>
            <a:ext cx="892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2m,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3c,  boat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9356" y="4610100"/>
            <a:ext cx="1283970" cy="1234440"/>
          </a:xfrm>
          <a:custGeom>
            <a:avLst/>
            <a:gdLst/>
            <a:ahLst/>
            <a:cxnLst/>
            <a:rect l="l" t="t" r="r" b="b"/>
            <a:pathLst>
              <a:path w="1283970" h="1234439">
                <a:moveTo>
                  <a:pt x="1283843" y="0"/>
                </a:moveTo>
                <a:lnTo>
                  <a:pt x="1199261" y="9906"/>
                </a:lnTo>
                <a:lnTo>
                  <a:pt x="1215809" y="35166"/>
                </a:lnTo>
                <a:lnTo>
                  <a:pt x="0" y="831596"/>
                </a:lnTo>
                <a:lnTo>
                  <a:pt x="4381" y="838200"/>
                </a:lnTo>
                <a:lnTo>
                  <a:pt x="2159" y="845820"/>
                </a:lnTo>
                <a:lnTo>
                  <a:pt x="1208608" y="1205090"/>
                </a:lnTo>
                <a:lnTo>
                  <a:pt x="1200023" y="1233970"/>
                </a:lnTo>
                <a:lnTo>
                  <a:pt x="1283843" y="1219200"/>
                </a:lnTo>
                <a:lnTo>
                  <a:pt x="1272628" y="1208684"/>
                </a:lnTo>
                <a:lnTo>
                  <a:pt x="1221740" y="1160932"/>
                </a:lnTo>
                <a:lnTo>
                  <a:pt x="1213129" y="1189863"/>
                </a:lnTo>
                <a:lnTo>
                  <a:pt x="23012" y="835469"/>
                </a:lnTo>
                <a:lnTo>
                  <a:pt x="1224495" y="48425"/>
                </a:lnTo>
                <a:lnTo>
                  <a:pt x="1241044" y="73660"/>
                </a:lnTo>
                <a:lnTo>
                  <a:pt x="1267460" y="28194"/>
                </a:lnTo>
                <a:lnTo>
                  <a:pt x="128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56428" y="4598289"/>
            <a:ext cx="371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1m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73250" y="4122801"/>
            <a:ext cx="2559050" cy="1831975"/>
          </a:xfrm>
          <a:custGeom>
            <a:avLst/>
            <a:gdLst/>
            <a:ahLst/>
            <a:cxnLst/>
            <a:rect l="l" t="t" r="r" b="b"/>
            <a:pathLst>
              <a:path w="2559050" h="1831975">
                <a:moveTo>
                  <a:pt x="46018" y="76041"/>
                </a:moveTo>
                <a:lnTo>
                  <a:pt x="30134" y="76359"/>
                </a:lnTo>
                <a:lnTo>
                  <a:pt x="30353" y="85979"/>
                </a:lnTo>
                <a:lnTo>
                  <a:pt x="35814" y="171576"/>
                </a:lnTo>
                <a:lnTo>
                  <a:pt x="44704" y="256921"/>
                </a:lnTo>
                <a:lnTo>
                  <a:pt x="56896" y="341630"/>
                </a:lnTo>
                <a:lnTo>
                  <a:pt x="72390" y="425831"/>
                </a:lnTo>
                <a:lnTo>
                  <a:pt x="90932" y="509016"/>
                </a:lnTo>
                <a:lnTo>
                  <a:pt x="112522" y="591185"/>
                </a:lnTo>
                <a:lnTo>
                  <a:pt x="136906" y="672338"/>
                </a:lnTo>
                <a:lnTo>
                  <a:pt x="164211" y="752094"/>
                </a:lnTo>
                <a:lnTo>
                  <a:pt x="194056" y="830199"/>
                </a:lnTo>
                <a:lnTo>
                  <a:pt x="226568" y="906780"/>
                </a:lnTo>
                <a:lnTo>
                  <a:pt x="261366" y="981582"/>
                </a:lnTo>
                <a:lnTo>
                  <a:pt x="298576" y="1054227"/>
                </a:lnTo>
                <a:lnTo>
                  <a:pt x="337947" y="1124712"/>
                </a:lnTo>
                <a:lnTo>
                  <a:pt x="379475" y="1193038"/>
                </a:lnTo>
                <a:lnTo>
                  <a:pt x="422910" y="1258697"/>
                </a:lnTo>
                <a:lnTo>
                  <a:pt x="468249" y="1321689"/>
                </a:lnTo>
                <a:lnTo>
                  <a:pt x="515238" y="1381887"/>
                </a:lnTo>
                <a:lnTo>
                  <a:pt x="563880" y="1439037"/>
                </a:lnTo>
                <a:lnTo>
                  <a:pt x="614044" y="1492986"/>
                </a:lnTo>
                <a:lnTo>
                  <a:pt x="665734" y="1543735"/>
                </a:lnTo>
                <a:lnTo>
                  <a:pt x="718566" y="1590852"/>
                </a:lnTo>
                <a:lnTo>
                  <a:pt x="772668" y="1634363"/>
                </a:lnTo>
                <a:lnTo>
                  <a:pt x="827786" y="1673948"/>
                </a:lnTo>
                <a:lnTo>
                  <a:pt x="883919" y="1709635"/>
                </a:lnTo>
                <a:lnTo>
                  <a:pt x="940943" y="1741017"/>
                </a:lnTo>
                <a:lnTo>
                  <a:pt x="998601" y="1768094"/>
                </a:lnTo>
                <a:lnTo>
                  <a:pt x="1056894" y="1790674"/>
                </a:lnTo>
                <a:lnTo>
                  <a:pt x="1115695" y="1808454"/>
                </a:lnTo>
                <a:lnTo>
                  <a:pt x="1175004" y="1821434"/>
                </a:lnTo>
                <a:lnTo>
                  <a:pt x="1234440" y="1829308"/>
                </a:lnTo>
                <a:lnTo>
                  <a:pt x="1293495" y="1831594"/>
                </a:lnTo>
                <a:lnTo>
                  <a:pt x="1352550" y="1831213"/>
                </a:lnTo>
                <a:lnTo>
                  <a:pt x="1411605" y="1829968"/>
                </a:lnTo>
                <a:lnTo>
                  <a:pt x="1470279" y="1827872"/>
                </a:lnTo>
                <a:lnTo>
                  <a:pt x="1528572" y="1825002"/>
                </a:lnTo>
                <a:lnTo>
                  <a:pt x="1586484" y="1821281"/>
                </a:lnTo>
                <a:lnTo>
                  <a:pt x="1643888" y="1816900"/>
                </a:lnTo>
                <a:lnTo>
                  <a:pt x="1657060" y="1815719"/>
                </a:lnTo>
                <a:lnTo>
                  <a:pt x="1293368" y="1815719"/>
                </a:lnTo>
                <a:lnTo>
                  <a:pt x="1235075" y="1813433"/>
                </a:lnTo>
                <a:lnTo>
                  <a:pt x="1177036" y="1805686"/>
                </a:lnTo>
                <a:lnTo>
                  <a:pt x="1119124" y="1792947"/>
                </a:lnTo>
                <a:lnTo>
                  <a:pt x="1061593" y="1775485"/>
                </a:lnTo>
                <a:lnTo>
                  <a:pt x="1004316" y="1753298"/>
                </a:lnTo>
                <a:lnTo>
                  <a:pt x="947674" y="1726653"/>
                </a:lnTo>
                <a:lnTo>
                  <a:pt x="891667" y="1695742"/>
                </a:lnTo>
                <a:lnTo>
                  <a:pt x="836294" y="1660563"/>
                </a:lnTo>
                <a:lnTo>
                  <a:pt x="781938" y="1621472"/>
                </a:lnTo>
                <a:lnTo>
                  <a:pt x="728599" y="1578495"/>
                </a:lnTo>
                <a:lnTo>
                  <a:pt x="676275" y="1531886"/>
                </a:lnTo>
                <a:lnTo>
                  <a:pt x="625221" y="1481670"/>
                </a:lnTo>
                <a:lnTo>
                  <a:pt x="575563" y="1428242"/>
                </a:lnTo>
                <a:lnTo>
                  <a:pt x="527304" y="1371600"/>
                </a:lnTo>
                <a:lnTo>
                  <a:pt x="480822" y="1311910"/>
                </a:lnTo>
                <a:lnTo>
                  <a:pt x="435737" y="1249426"/>
                </a:lnTo>
                <a:lnTo>
                  <a:pt x="392684" y="1184275"/>
                </a:lnTo>
                <a:lnTo>
                  <a:pt x="351536" y="1116457"/>
                </a:lnTo>
                <a:lnTo>
                  <a:pt x="312419" y="1046607"/>
                </a:lnTo>
                <a:lnTo>
                  <a:pt x="275590" y="974344"/>
                </a:lnTo>
                <a:lnTo>
                  <a:pt x="241046" y="900049"/>
                </a:lnTo>
                <a:lnTo>
                  <a:pt x="208787" y="824103"/>
                </a:lnTo>
                <a:lnTo>
                  <a:pt x="179070" y="746379"/>
                </a:lnTo>
                <a:lnTo>
                  <a:pt x="152019" y="667257"/>
                </a:lnTo>
                <a:lnTo>
                  <a:pt x="127635" y="586613"/>
                </a:lnTo>
                <a:lnTo>
                  <a:pt x="106299" y="504951"/>
                </a:lnTo>
                <a:lnTo>
                  <a:pt x="87757" y="422275"/>
                </a:lnTo>
                <a:lnTo>
                  <a:pt x="72390" y="338836"/>
                </a:lnTo>
                <a:lnTo>
                  <a:pt x="60452" y="254635"/>
                </a:lnTo>
                <a:lnTo>
                  <a:pt x="51562" y="169925"/>
                </a:lnTo>
                <a:lnTo>
                  <a:pt x="46228" y="84962"/>
                </a:lnTo>
                <a:lnTo>
                  <a:pt x="46018" y="76041"/>
                </a:lnTo>
                <a:close/>
              </a:path>
              <a:path w="2559050" h="1831975">
                <a:moveTo>
                  <a:pt x="2543175" y="1523466"/>
                </a:moveTo>
                <a:lnTo>
                  <a:pt x="2528443" y="1561592"/>
                </a:lnTo>
                <a:lnTo>
                  <a:pt x="2493645" y="1594307"/>
                </a:lnTo>
                <a:lnTo>
                  <a:pt x="2451608" y="1620608"/>
                </a:lnTo>
                <a:lnTo>
                  <a:pt x="2412491" y="1640077"/>
                </a:lnTo>
                <a:lnTo>
                  <a:pt x="2367153" y="1659026"/>
                </a:lnTo>
                <a:lnTo>
                  <a:pt x="2316479" y="1677377"/>
                </a:lnTo>
                <a:lnTo>
                  <a:pt x="2279523" y="1689214"/>
                </a:lnTo>
                <a:lnTo>
                  <a:pt x="2240534" y="1700695"/>
                </a:lnTo>
                <a:lnTo>
                  <a:pt x="2199259" y="1711794"/>
                </a:lnTo>
                <a:lnTo>
                  <a:pt x="2156206" y="1722513"/>
                </a:lnTo>
                <a:lnTo>
                  <a:pt x="2111248" y="1732762"/>
                </a:lnTo>
                <a:lnTo>
                  <a:pt x="2064512" y="1742643"/>
                </a:lnTo>
                <a:lnTo>
                  <a:pt x="2016252" y="1751952"/>
                </a:lnTo>
                <a:lnTo>
                  <a:pt x="1966340" y="1760791"/>
                </a:lnTo>
                <a:lnTo>
                  <a:pt x="1915160" y="1769059"/>
                </a:lnTo>
                <a:lnTo>
                  <a:pt x="1862709" y="1776653"/>
                </a:lnTo>
                <a:lnTo>
                  <a:pt x="1809115" y="1783778"/>
                </a:lnTo>
                <a:lnTo>
                  <a:pt x="1754378" y="1790242"/>
                </a:lnTo>
                <a:lnTo>
                  <a:pt x="1698752" y="1796046"/>
                </a:lnTo>
                <a:lnTo>
                  <a:pt x="1642364" y="1801075"/>
                </a:lnTo>
                <a:lnTo>
                  <a:pt x="1585214" y="1805457"/>
                </a:lnTo>
                <a:lnTo>
                  <a:pt x="1527556" y="1809165"/>
                </a:lnTo>
                <a:lnTo>
                  <a:pt x="1469517" y="1812010"/>
                </a:lnTo>
                <a:lnTo>
                  <a:pt x="1410970" y="1814106"/>
                </a:lnTo>
                <a:lnTo>
                  <a:pt x="1352296" y="1815338"/>
                </a:lnTo>
                <a:lnTo>
                  <a:pt x="1293368" y="1815719"/>
                </a:lnTo>
                <a:lnTo>
                  <a:pt x="1657060" y="1815719"/>
                </a:lnTo>
                <a:lnTo>
                  <a:pt x="1700403" y="1811832"/>
                </a:lnTo>
                <a:lnTo>
                  <a:pt x="1756283" y="1806016"/>
                </a:lnTo>
                <a:lnTo>
                  <a:pt x="1811147" y="1799526"/>
                </a:lnTo>
                <a:lnTo>
                  <a:pt x="1864995" y="1792363"/>
                </a:lnTo>
                <a:lnTo>
                  <a:pt x="1917700" y="1784731"/>
                </a:lnTo>
                <a:lnTo>
                  <a:pt x="1969135" y="1776412"/>
                </a:lnTo>
                <a:lnTo>
                  <a:pt x="2019300" y="1767535"/>
                </a:lnTo>
                <a:lnTo>
                  <a:pt x="2067814" y="1758175"/>
                </a:lnTo>
                <a:lnTo>
                  <a:pt x="2114804" y="1748243"/>
                </a:lnTo>
                <a:lnTo>
                  <a:pt x="2160016" y="1737918"/>
                </a:lnTo>
                <a:lnTo>
                  <a:pt x="2203450" y="1727111"/>
                </a:lnTo>
                <a:lnTo>
                  <a:pt x="2244979" y="1715922"/>
                </a:lnTo>
                <a:lnTo>
                  <a:pt x="2284349" y="1704352"/>
                </a:lnTo>
                <a:lnTo>
                  <a:pt x="2321560" y="1692376"/>
                </a:lnTo>
                <a:lnTo>
                  <a:pt x="2373122" y="1673771"/>
                </a:lnTo>
                <a:lnTo>
                  <a:pt x="2419223" y="1654429"/>
                </a:lnTo>
                <a:lnTo>
                  <a:pt x="2459354" y="1634464"/>
                </a:lnTo>
                <a:lnTo>
                  <a:pt x="2493391" y="1613928"/>
                </a:lnTo>
                <a:lnTo>
                  <a:pt x="2528697" y="1585417"/>
                </a:lnTo>
                <a:lnTo>
                  <a:pt x="2554478" y="1547533"/>
                </a:lnTo>
                <a:lnTo>
                  <a:pt x="2558923" y="1524533"/>
                </a:lnTo>
                <a:lnTo>
                  <a:pt x="2543175" y="1523466"/>
                </a:lnTo>
                <a:close/>
              </a:path>
              <a:path w="2559050" h="1831975">
                <a:moveTo>
                  <a:pt x="36449" y="0"/>
                </a:moveTo>
                <a:lnTo>
                  <a:pt x="0" y="76962"/>
                </a:lnTo>
                <a:lnTo>
                  <a:pt x="30134" y="76359"/>
                </a:lnTo>
                <a:lnTo>
                  <a:pt x="29845" y="63626"/>
                </a:lnTo>
                <a:lnTo>
                  <a:pt x="45720" y="63373"/>
                </a:lnTo>
                <a:lnTo>
                  <a:pt x="69842" y="63373"/>
                </a:lnTo>
                <a:lnTo>
                  <a:pt x="36449" y="0"/>
                </a:lnTo>
                <a:close/>
              </a:path>
              <a:path w="2559050" h="1831975">
                <a:moveTo>
                  <a:pt x="45720" y="63373"/>
                </a:moveTo>
                <a:lnTo>
                  <a:pt x="29845" y="63626"/>
                </a:lnTo>
                <a:lnTo>
                  <a:pt x="30134" y="76359"/>
                </a:lnTo>
                <a:lnTo>
                  <a:pt x="46018" y="76041"/>
                </a:lnTo>
                <a:lnTo>
                  <a:pt x="45720" y="63373"/>
                </a:lnTo>
                <a:close/>
              </a:path>
              <a:path w="2559050" h="1831975">
                <a:moveTo>
                  <a:pt x="69842" y="63373"/>
                </a:moveTo>
                <a:lnTo>
                  <a:pt x="45720" y="63373"/>
                </a:lnTo>
                <a:lnTo>
                  <a:pt x="46018" y="76041"/>
                </a:lnTo>
                <a:lnTo>
                  <a:pt x="76200" y="75437"/>
                </a:lnTo>
                <a:lnTo>
                  <a:pt x="69842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41194" y="5970219"/>
            <a:ext cx="631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rebuchet MS"/>
                <a:cs typeface="Trebuchet MS"/>
              </a:rPr>
              <a:t>1m1</a:t>
            </a:r>
            <a:r>
              <a:rPr sz="2000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" y="342900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5169" y="3219170"/>
            <a:ext cx="893444" cy="94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5265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3m,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3c,  boat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5065" y="1752599"/>
            <a:ext cx="6864984" cy="4572000"/>
          </a:xfrm>
          <a:custGeom>
            <a:avLst/>
            <a:gdLst/>
            <a:ahLst/>
            <a:cxnLst/>
            <a:rect l="l" t="t" r="r" b="b"/>
            <a:pathLst>
              <a:path w="6864984" h="4572000">
                <a:moveTo>
                  <a:pt x="387934" y="1676400"/>
                </a:moveTo>
                <a:lnTo>
                  <a:pt x="385203" y="1613662"/>
                </a:lnTo>
                <a:lnTo>
                  <a:pt x="381762" y="1534541"/>
                </a:lnTo>
                <a:lnTo>
                  <a:pt x="354761" y="1600365"/>
                </a:lnTo>
                <a:lnTo>
                  <a:pt x="13868" y="986790"/>
                </a:lnTo>
                <a:lnTo>
                  <a:pt x="0" y="994410"/>
                </a:lnTo>
                <a:lnTo>
                  <a:pt x="340855" y="1608048"/>
                </a:lnTo>
                <a:lnTo>
                  <a:pt x="270751" y="1596263"/>
                </a:lnTo>
                <a:lnTo>
                  <a:pt x="387934" y="1676400"/>
                </a:lnTo>
                <a:close/>
              </a:path>
              <a:path w="6864984" h="4572000">
                <a:moveTo>
                  <a:pt x="4418533" y="838200"/>
                </a:moveTo>
                <a:lnTo>
                  <a:pt x="4333443" y="838581"/>
                </a:lnTo>
                <a:lnTo>
                  <a:pt x="4347045" y="865505"/>
                </a:lnTo>
                <a:lnTo>
                  <a:pt x="3737178" y="1173988"/>
                </a:lnTo>
                <a:lnTo>
                  <a:pt x="3740645" y="1180934"/>
                </a:lnTo>
                <a:lnTo>
                  <a:pt x="3740670" y="1181290"/>
                </a:lnTo>
                <a:lnTo>
                  <a:pt x="3738575" y="1188720"/>
                </a:lnTo>
                <a:lnTo>
                  <a:pt x="4343095" y="1358658"/>
                </a:lnTo>
                <a:lnTo>
                  <a:pt x="4334967" y="1387602"/>
                </a:lnTo>
                <a:lnTo>
                  <a:pt x="4418533" y="1371600"/>
                </a:lnTo>
                <a:lnTo>
                  <a:pt x="4408055" y="1362075"/>
                </a:lnTo>
                <a:lnTo>
                  <a:pt x="4355541" y="1314323"/>
                </a:lnTo>
                <a:lnTo>
                  <a:pt x="4347375" y="1343406"/>
                </a:lnTo>
                <a:lnTo>
                  <a:pt x="3788524" y="1186319"/>
                </a:lnTo>
                <a:lnTo>
                  <a:pt x="4342955" y="1155153"/>
                </a:lnTo>
                <a:lnTo>
                  <a:pt x="4344619" y="1185291"/>
                </a:lnTo>
                <a:lnTo>
                  <a:pt x="4418533" y="1143000"/>
                </a:lnTo>
                <a:lnTo>
                  <a:pt x="4408538" y="1138682"/>
                </a:lnTo>
                <a:lnTo>
                  <a:pt x="4340428" y="1109218"/>
                </a:lnTo>
                <a:lnTo>
                  <a:pt x="4342079" y="1139405"/>
                </a:lnTo>
                <a:lnTo>
                  <a:pt x="3778110" y="1171105"/>
                </a:lnTo>
                <a:lnTo>
                  <a:pt x="4354195" y="879652"/>
                </a:lnTo>
                <a:lnTo>
                  <a:pt x="4367860" y="906653"/>
                </a:lnTo>
                <a:lnTo>
                  <a:pt x="4402544" y="859790"/>
                </a:lnTo>
                <a:lnTo>
                  <a:pt x="4418533" y="838200"/>
                </a:lnTo>
                <a:close/>
              </a:path>
              <a:path w="6864984" h="4572000">
                <a:moveTo>
                  <a:pt x="4418533" y="0"/>
                </a:moveTo>
                <a:lnTo>
                  <a:pt x="4333443" y="381"/>
                </a:lnTo>
                <a:lnTo>
                  <a:pt x="4347045" y="27305"/>
                </a:lnTo>
                <a:lnTo>
                  <a:pt x="3737178" y="335788"/>
                </a:lnTo>
                <a:lnTo>
                  <a:pt x="3740645" y="342734"/>
                </a:lnTo>
                <a:lnTo>
                  <a:pt x="3740670" y="343090"/>
                </a:lnTo>
                <a:lnTo>
                  <a:pt x="3738575" y="350520"/>
                </a:lnTo>
                <a:lnTo>
                  <a:pt x="4343095" y="520458"/>
                </a:lnTo>
                <a:lnTo>
                  <a:pt x="4334967" y="549402"/>
                </a:lnTo>
                <a:lnTo>
                  <a:pt x="4418533" y="533400"/>
                </a:lnTo>
                <a:lnTo>
                  <a:pt x="4408055" y="523875"/>
                </a:lnTo>
                <a:lnTo>
                  <a:pt x="4355541" y="476123"/>
                </a:lnTo>
                <a:lnTo>
                  <a:pt x="4347375" y="505206"/>
                </a:lnTo>
                <a:lnTo>
                  <a:pt x="3788524" y="348119"/>
                </a:lnTo>
                <a:lnTo>
                  <a:pt x="4342955" y="316953"/>
                </a:lnTo>
                <a:lnTo>
                  <a:pt x="4344619" y="347091"/>
                </a:lnTo>
                <a:lnTo>
                  <a:pt x="4418533" y="304800"/>
                </a:lnTo>
                <a:lnTo>
                  <a:pt x="4408538" y="300482"/>
                </a:lnTo>
                <a:lnTo>
                  <a:pt x="4340428" y="271018"/>
                </a:lnTo>
                <a:lnTo>
                  <a:pt x="4342079" y="301205"/>
                </a:lnTo>
                <a:lnTo>
                  <a:pt x="3778110" y="332905"/>
                </a:lnTo>
                <a:lnTo>
                  <a:pt x="4354195" y="41452"/>
                </a:lnTo>
                <a:lnTo>
                  <a:pt x="4367860" y="68453"/>
                </a:lnTo>
                <a:lnTo>
                  <a:pt x="4402544" y="21590"/>
                </a:lnTo>
                <a:lnTo>
                  <a:pt x="4418533" y="0"/>
                </a:lnTo>
                <a:close/>
              </a:path>
              <a:path w="6864984" h="4572000">
                <a:moveTo>
                  <a:pt x="6856933" y="2209800"/>
                </a:moveTo>
                <a:lnTo>
                  <a:pt x="6775526" y="2234946"/>
                </a:lnTo>
                <a:lnTo>
                  <a:pt x="6796392" y="2256726"/>
                </a:lnTo>
                <a:lnTo>
                  <a:pt x="6173673" y="2851785"/>
                </a:lnTo>
                <a:lnTo>
                  <a:pt x="6179058" y="2857436"/>
                </a:lnTo>
                <a:lnTo>
                  <a:pt x="6179058" y="2857601"/>
                </a:lnTo>
                <a:lnTo>
                  <a:pt x="6174435" y="2863850"/>
                </a:lnTo>
                <a:lnTo>
                  <a:pt x="6790804" y="3314204"/>
                </a:lnTo>
                <a:lnTo>
                  <a:pt x="6772986" y="3338576"/>
                </a:lnTo>
                <a:lnTo>
                  <a:pt x="6856933" y="3352800"/>
                </a:lnTo>
                <a:lnTo>
                  <a:pt x="6840906" y="3321685"/>
                </a:lnTo>
                <a:lnTo>
                  <a:pt x="6817944" y="3277108"/>
                </a:lnTo>
                <a:lnTo>
                  <a:pt x="6800139" y="3301454"/>
                </a:lnTo>
                <a:lnTo>
                  <a:pt x="6219190" y="2876994"/>
                </a:lnTo>
                <a:lnTo>
                  <a:pt x="6781495" y="3035058"/>
                </a:lnTo>
                <a:lnTo>
                  <a:pt x="6773367" y="3064002"/>
                </a:lnTo>
                <a:lnTo>
                  <a:pt x="6856933" y="3048000"/>
                </a:lnTo>
                <a:lnTo>
                  <a:pt x="6846456" y="3038475"/>
                </a:lnTo>
                <a:lnTo>
                  <a:pt x="6793941" y="2990723"/>
                </a:lnTo>
                <a:lnTo>
                  <a:pt x="6785775" y="3019806"/>
                </a:lnTo>
                <a:lnTo>
                  <a:pt x="6226924" y="2862719"/>
                </a:lnTo>
                <a:lnTo>
                  <a:pt x="6781355" y="2831554"/>
                </a:lnTo>
                <a:lnTo>
                  <a:pt x="6783019" y="2861691"/>
                </a:lnTo>
                <a:lnTo>
                  <a:pt x="6856933" y="2819400"/>
                </a:lnTo>
                <a:lnTo>
                  <a:pt x="6846938" y="2815082"/>
                </a:lnTo>
                <a:lnTo>
                  <a:pt x="6778828" y="2785618"/>
                </a:lnTo>
                <a:lnTo>
                  <a:pt x="6780479" y="2815806"/>
                </a:lnTo>
                <a:lnTo>
                  <a:pt x="6216485" y="2847517"/>
                </a:lnTo>
                <a:lnTo>
                  <a:pt x="6792595" y="2556052"/>
                </a:lnTo>
                <a:lnTo>
                  <a:pt x="6806260" y="2583053"/>
                </a:lnTo>
                <a:lnTo>
                  <a:pt x="6840944" y="2536190"/>
                </a:lnTo>
                <a:lnTo>
                  <a:pt x="6856933" y="2514600"/>
                </a:lnTo>
                <a:lnTo>
                  <a:pt x="6771843" y="2514981"/>
                </a:lnTo>
                <a:lnTo>
                  <a:pt x="6785445" y="2541905"/>
                </a:lnTo>
                <a:lnTo>
                  <a:pt x="6223279" y="2826258"/>
                </a:lnTo>
                <a:lnTo>
                  <a:pt x="6807390" y="2268207"/>
                </a:lnTo>
                <a:lnTo>
                  <a:pt x="6828231" y="2289937"/>
                </a:lnTo>
                <a:lnTo>
                  <a:pt x="6843281" y="2247900"/>
                </a:lnTo>
                <a:lnTo>
                  <a:pt x="6856933" y="2209800"/>
                </a:lnTo>
                <a:close/>
              </a:path>
              <a:path w="6864984" h="4572000">
                <a:moveTo>
                  <a:pt x="6864934" y="3429000"/>
                </a:moveTo>
                <a:lnTo>
                  <a:pt x="6783527" y="3454146"/>
                </a:lnTo>
                <a:lnTo>
                  <a:pt x="6804304" y="3475888"/>
                </a:lnTo>
                <a:lnTo>
                  <a:pt x="6181547" y="4070959"/>
                </a:lnTo>
                <a:lnTo>
                  <a:pt x="6187071" y="4076700"/>
                </a:lnTo>
                <a:lnTo>
                  <a:pt x="6182436" y="4083113"/>
                </a:lnTo>
                <a:lnTo>
                  <a:pt x="6798742" y="4533506"/>
                </a:lnTo>
                <a:lnTo>
                  <a:pt x="6780987" y="4557801"/>
                </a:lnTo>
                <a:lnTo>
                  <a:pt x="6864934" y="4572000"/>
                </a:lnTo>
                <a:lnTo>
                  <a:pt x="6848945" y="4540948"/>
                </a:lnTo>
                <a:lnTo>
                  <a:pt x="6825945" y="4496282"/>
                </a:lnTo>
                <a:lnTo>
                  <a:pt x="6808114" y="4520679"/>
                </a:lnTo>
                <a:lnTo>
                  <a:pt x="6227178" y="4096207"/>
                </a:lnTo>
                <a:lnTo>
                  <a:pt x="6789433" y="4254220"/>
                </a:lnTo>
                <a:lnTo>
                  <a:pt x="6781241" y="4283265"/>
                </a:lnTo>
                <a:lnTo>
                  <a:pt x="6864934" y="4267200"/>
                </a:lnTo>
                <a:lnTo>
                  <a:pt x="6854444" y="4257662"/>
                </a:lnTo>
                <a:lnTo>
                  <a:pt x="6801942" y="4209897"/>
                </a:lnTo>
                <a:lnTo>
                  <a:pt x="6793751" y="4238930"/>
                </a:lnTo>
                <a:lnTo>
                  <a:pt x="6235065" y="4081957"/>
                </a:lnTo>
                <a:lnTo>
                  <a:pt x="6789306" y="4050804"/>
                </a:lnTo>
                <a:lnTo>
                  <a:pt x="6791020" y="4080916"/>
                </a:lnTo>
                <a:lnTo>
                  <a:pt x="6864934" y="4038600"/>
                </a:lnTo>
                <a:lnTo>
                  <a:pt x="6854838" y="4034244"/>
                </a:lnTo>
                <a:lnTo>
                  <a:pt x="6786702" y="4004830"/>
                </a:lnTo>
                <a:lnTo>
                  <a:pt x="6788404" y="4034955"/>
                </a:lnTo>
                <a:lnTo>
                  <a:pt x="6224562" y="4066654"/>
                </a:lnTo>
                <a:lnTo>
                  <a:pt x="6800469" y="3775252"/>
                </a:lnTo>
                <a:lnTo>
                  <a:pt x="6814134" y="3802253"/>
                </a:lnTo>
                <a:lnTo>
                  <a:pt x="6848907" y="3755390"/>
                </a:lnTo>
                <a:lnTo>
                  <a:pt x="6864934" y="3733800"/>
                </a:lnTo>
                <a:lnTo>
                  <a:pt x="6779717" y="3734181"/>
                </a:lnTo>
                <a:lnTo>
                  <a:pt x="6793344" y="3761155"/>
                </a:lnTo>
                <a:lnTo>
                  <a:pt x="6231382" y="4045369"/>
                </a:lnTo>
                <a:lnTo>
                  <a:pt x="6815353" y="3487445"/>
                </a:lnTo>
                <a:lnTo>
                  <a:pt x="6836105" y="3509137"/>
                </a:lnTo>
                <a:lnTo>
                  <a:pt x="6851218" y="3467100"/>
                </a:lnTo>
                <a:lnTo>
                  <a:pt x="6864934" y="342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76464" y="5587695"/>
            <a:ext cx="385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0540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68208" y="4368165"/>
            <a:ext cx="386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29554" y="2691511"/>
            <a:ext cx="38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29554" y="1852930"/>
            <a:ext cx="385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219202"/>
            <a:ext cx="1608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Solution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75461"/>
            <a:ext cx="794321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  <a:tab pos="3046095" algn="l"/>
              </a:tabLst>
            </a:pPr>
            <a:r>
              <a:rPr sz="2700" spc="-5" dirty="0">
                <a:latin typeface="Calibri"/>
                <a:cs typeface="Calibri"/>
              </a:rPr>
              <a:t>1.	(3, 3,0)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(0,0,1)	</a:t>
            </a:r>
            <a:r>
              <a:rPr sz="2700" dirty="0">
                <a:latin typeface="Calibri"/>
                <a:cs typeface="Calibri"/>
              </a:rPr>
              <a:t>Initial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0" dirty="0">
                <a:latin typeface="Calibri"/>
                <a:cs typeface="Calibri"/>
              </a:rPr>
              <a:t>state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3046095" algn="l"/>
              </a:tabLst>
            </a:pPr>
            <a:r>
              <a:rPr sz="2700" spc="-5" dirty="0">
                <a:latin typeface="Calibri"/>
                <a:cs typeface="Calibri"/>
              </a:rPr>
              <a:t>(3, 1,0)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(0,2,1)	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go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1580515" algn="l"/>
                <a:tab pos="3046095" algn="l"/>
                <a:tab pos="3731895" algn="l"/>
              </a:tabLst>
            </a:pPr>
            <a:r>
              <a:rPr sz="2700" spc="-5" dirty="0">
                <a:latin typeface="Calibri"/>
                <a:cs typeface="Calibri"/>
              </a:rPr>
              <a:t>(3,2,0)	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(0,1,1)	one	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return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1658620" algn="l"/>
              </a:tabLst>
            </a:pPr>
            <a:r>
              <a:rPr sz="2700" spc="-5" dirty="0">
                <a:latin typeface="Calibri"/>
                <a:cs typeface="Calibri"/>
              </a:rPr>
              <a:t>(3,0,0)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(0,3,1) </a:t>
            </a:r>
            <a:r>
              <a:rPr sz="2700" spc="-15" dirty="0">
                <a:latin typeface="Calibri"/>
                <a:cs typeface="Calibri"/>
              </a:rPr>
              <a:t>two </a:t>
            </a:r>
            <a:r>
              <a:rPr sz="2700" spc="-10" dirty="0">
                <a:latin typeface="Calibri"/>
                <a:cs typeface="Calibri"/>
              </a:rPr>
              <a:t>cannibal </a:t>
            </a:r>
            <a:r>
              <a:rPr sz="2700" spc="-5" dirty="0">
                <a:latin typeface="Calibri"/>
                <a:cs typeface="Calibri"/>
              </a:rPr>
              <a:t>will</a:t>
            </a:r>
            <a:r>
              <a:rPr sz="2700" spc="-15" dirty="0">
                <a:latin typeface="Calibri"/>
                <a:cs typeface="Calibri"/>
              </a:rPr>
              <a:t> go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1658620" algn="l"/>
                <a:tab pos="3654425" algn="l"/>
              </a:tabLst>
            </a:pPr>
            <a:r>
              <a:rPr sz="2700" spc="-5" dirty="0">
                <a:latin typeface="Calibri"/>
                <a:cs typeface="Calibri"/>
              </a:rPr>
              <a:t>(3,1,0)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(0,2,1)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	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15" dirty="0">
                <a:latin typeface="Calibri"/>
                <a:cs typeface="Calibri"/>
              </a:rPr>
              <a:t> return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1658620" algn="l"/>
              </a:tabLst>
            </a:pPr>
            <a:r>
              <a:rPr sz="2700" spc="-5" dirty="0">
                <a:latin typeface="Calibri"/>
                <a:cs typeface="Calibri"/>
              </a:rPr>
              <a:t>(1,1,0)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(2,2,1)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Missionaries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go</a:t>
            </a:r>
            <a:endParaRPr sz="2700">
              <a:latin typeface="Calibri"/>
              <a:cs typeface="Calibri"/>
            </a:endParaRPr>
          </a:p>
          <a:p>
            <a:pPr marL="527685" marR="5080" indent="-515620">
              <a:lnSpc>
                <a:spcPts val="2590"/>
              </a:lnSpc>
              <a:spcBef>
                <a:spcPts val="630"/>
              </a:spcBef>
              <a:buAutoNum type="arabicPeriod" startAt="2"/>
              <a:tabLst>
                <a:tab pos="527685" algn="l"/>
                <a:tab pos="528320" algn="l"/>
                <a:tab pos="1658620" algn="l"/>
                <a:tab pos="6183630" algn="l"/>
              </a:tabLst>
            </a:pPr>
            <a:r>
              <a:rPr sz="2700" spc="-5" dirty="0">
                <a:latin typeface="Calibri"/>
                <a:cs typeface="Calibri"/>
              </a:rPr>
              <a:t>(2,2</a:t>
            </a:r>
            <a:r>
              <a:rPr sz="2700" spc="-15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(1,1</a:t>
            </a:r>
            <a:r>
              <a:rPr sz="2700" spc="-15" dirty="0">
                <a:latin typeface="Calibri"/>
                <a:cs typeface="Calibri"/>
              </a:rPr>
              <a:t>,</a:t>
            </a:r>
            <a:r>
              <a:rPr sz="2700" dirty="0">
                <a:latin typeface="Calibri"/>
                <a:cs typeface="Calibri"/>
              </a:rPr>
              <a:t>1)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annibal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1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issi</a:t>
            </a:r>
            <a:r>
              <a:rPr sz="2700" spc="5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naries 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15" dirty="0">
                <a:latin typeface="Calibri"/>
                <a:cs typeface="Calibri"/>
              </a:rPr>
              <a:t>return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527685" algn="l"/>
                <a:tab pos="528320" algn="l"/>
                <a:tab pos="1658620" algn="l"/>
              </a:tabLst>
            </a:pPr>
            <a:r>
              <a:rPr sz="2700" spc="-5" dirty="0">
                <a:latin typeface="Calibri"/>
                <a:cs typeface="Calibri"/>
              </a:rPr>
              <a:t>(0,2,0)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(3,1,1)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Missionaries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go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7685" algn="l"/>
                <a:tab pos="528320" algn="l"/>
                <a:tab pos="1580515" algn="l"/>
                <a:tab pos="3046095" algn="l"/>
                <a:tab pos="3731895" algn="l"/>
              </a:tabLst>
            </a:pPr>
            <a:r>
              <a:rPr sz="2700" spc="-5" dirty="0">
                <a:latin typeface="Calibri"/>
                <a:cs typeface="Calibri"/>
              </a:rPr>
              <a:t>(0,3,0)	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(3,0,1)	one	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return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28320" algn="l"/>
                <a:tab pos="1658620" algn="l"/>
              </a:tabLst>
            </a:pPr>
            <a:r>
              <a:rPr sz="2700" spc="-5" dirty="0">
                <a:latin typeface="Calibri"/>
                <a:cs typeface="Calibri"/>
              </a:rPr>
              <a:t>(0,1,0)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(3,2,1) </a:t>
            </a:r>
            <a:r>
              <a:rPr sz="2700" spc="-15" dirty="0">
                <a:latin typeface="Calibri"/>
                <a:cs typeface="Calibri"/>
              </a:rPr>
              <a:t>two </a:t>
            </a:r>
            <a:r>
              <a:rPr sz="2700" spc="-10" dirty="0">
                <a:latin typeface="Calibri"/>
                <a:cs typeface="Calibri"/>
              </a:rPr>
              <a:t>cannibal </a:t>
            </a:r>
            <a:r>
              <a:rPr sz="2700" spc="-5" dirty="0">
                <a:latin typeface="Calibri"/>
                <a:cs typeface="Calibri"/>
              </a:rPr>
              <a:t>will</a:t>
            </a:r>
            <a:r>
              <a:rPr sz="2700" spc="-15" dirty="0">
                <a:latin typeface="Calibri"/>
                <a:cs typeface="Calibri"/>
              </a:rPr>
              <a:t> go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8320" algn="l"/>
                <a:tab pos="1580515" algn="l"/>
                <a:tab pos="3046095" algn="l"/>
                <a:tab pos="3731895" algn="l"/>
              </a:tabLst>
            </a:pPr>
            <a:r>
              <a:rPr sz="2700" spc="-5" dirty="0">
                <a:latin typeface="Calibri"/>
                <a:cs typeface="Calibri"/>
              </a:rPr>
              <a:t>(0,2,0)	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(3,1,1)	one	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return</a:t>
            </a: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2"/>
              <a:tabLst>
                <a:tab pos="528320" algn="l"/>
                <a:tab pos="1658620" algn="l"/>
              </a:tabLst>
            </a:pPr>
            <a:r>
              <a:rPr sz="2700" spc="-5" dirty="0">
                <a:latin typeface="Calibri"/>
                <a:cs typeface="Calibri"/>
              </a:rPr>
              <a:t>(0,0,0)	</a:t>
            </a:r>
            <a:r>
              <a:rPr sz="2700" spc="-5" dirty="0">
                <a:latin typeface="Wingdings"/>
                <a:cs typeface="Wingdings"/>
              </a:rPr>
              <a:t></a:t>
            </a:r>
            <a:r>
              <a:rPr sz="2700" spc="-5" dirty="0">
                <a:latin typeface="Calibri"/>
                <a:cs typeface="Calibri"/>
              </a:rPr>
              <a:t>(3,3,1)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cannibal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go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985" y="496646"/>
            <a:ext cx="63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Farmer </a:t>
            </a:r>
            <a:r>
              <a:rPr sz="4000" b="1" spc="-15" dirty="0">
                <a:latin typeface="Calibri"/>
                <a:cs typeface="Calibri"/>
              </a:rPr>
              <a:t>river </a:t>
            </a:r>
            <a:r>
              <a:rPr sz="4000" b="1" spc="-10" dirty="0">
                <a:latin typeface="Calibri"/>
                <a:cs typeface="Calibri"/>
              </a:rPr>
              <a:t>crossing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Problem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7402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farmer </a:t>
            </a:r>
            <a:r>
              <a:rPr sz="3200" dirty="0">
                <a:latin typeface="Calibri"/>
                <a:cs typeface="Calibri"/>
              </a:rPr>
              <a:t>with his </a:t>
            </a:r>
            <a:r>
              <a:rPr sz="3200" spc="-50" dirty="0">
                <a:latin typeface="Calibri"/>
                <a:cs typeface="Calibri"/>
              </a:rPr>
              <a:t>wolf, </a:t>
            </a:r>
            <a:r>
              <a:rPr sz="3200" spc="-15" dirty="0">
                <a:latin typeface="Calibri"/>
                <a:cs typeface="Calibri"/>
              </a:rPr>
              <a:t>goat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cabbage  </a:t>
            </a:r>
            <a:r>
              <a:rPr sz="3200" spc="-10" dirty="0">
                <a:latin typeface="Calibri"/>
                <a:cs typeface="Calibri"/>
              </a:rPr>
              <a:t>come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edge </a:t>
            </a:r>
            <a:r>
              <a:rPr sz="3200" dirty="0">
                <a:latin typeface="Calibri"/>
                <a:cs typeface="Calibri"/>
              </a:rPr>
              <a:t>of a </a:t>
            </a:r>
            <a:r>
              <a:rPr sz="3200" spc="-5" dirty="0">
                <a:latin typeface="Calibri"/>
                <a:cs typeface="Calibri"/>
              </a:rPr>
              <a:t>river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15" dirty="0">
                <a:latin typeface="Calibri"/>
                <a:cs typeface="Calibri"/>
              </a:rPr>
              <a:t>want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to  </a:t>
            </a:r>
            <a:r>
              <a:rPr sz="3200" spc="-15" dirty="0">
                <a:latin typeface="Calibri"/>
                <a:cs typeface="Calibri"/>
              </a:rPr>
              <a:t>cross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65" dirty="0">
                <a:latin typeface="Calibri"/>
                <a:cs typeface="Calibri"/>
              </a:rPr>
              <a:t>river. </a:t>
            </a: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boat 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rivers  </a:t>
            </a:r>
            <a:r>
              <a:rPr sz="3200" spc="-5" dirty="0">
                <a:latin typeface="Calibri"/>
                <a:cs typeface="Calibri"/>
              </a:rPr>
              <a:t>edge, but only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farmer can </a:t>
            </a:r>
            <a:r>
              <a:rPr sz="3200" spc="-90" dirty="0">
                <a:latin typeface="Calibri"/>
                <a:cs typeface="Calibri"/>
              </a:rPr>
              <a:t>row,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boat 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carry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things </a:t>
            </a:r>
            <a:r>
              <a:rPr sz="3200" spc="-1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a time.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wolf </a:t>
            </a:r>
            <a:r>
              <a:rPr sz="3200" spc="-5" dirty="0">
                <a:latin typeface="Calibri"/>
                <a:cs typeface="Calibri"/>
              </a:rPr>
              <a:t>is  </a:t>
            </a:r>
            <a:r>
              <a:rPr sz="3200" spc="-15" dirty="0">
                <a:latin typeface="Calibri"/>
                <a:cs typeface="Calibri"/>
              </a:rPr>
              <a:t>ever </a:t>
            </a:r>
            <a:r>
              <a:rPr sz="3200" spc="-10" dirty="0">
                <a:latin typeface="Calibri"/>
                <a:cs typeface="Calibri"/>
              </a:rPr>
              <a:t>left </a:t>
            </a:r>
            <a:r>
              <a:rPr sz="3200" dirty="0">
                <a:latin typeface="Calibri"/>
                <a:cs typeface="Calibri"/>
              </a:rPr>
              <a:t>alone with the </a:t>
            </a:r>
            <a:r>
              <a:rPr sz="3200" spc="-10" dirty="0">
                <a:latin typeface="Calibri"/>
                <a:cs typeface="Calibri"/>
              </a:rPr>
              <a:t>goat,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wolf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eat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goat, </a:t>
            </a:r>
            <a:r>
              <a:rPr sz="3200" spc="-40" dirty="0">
                <a:latin typeface="Calibri"/>
                <a:cs typeface="Calibri"/>
              </a:rPr>
              <a:t>similar,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goat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left </a:t>
            </a:r>
            <a:r>
              <a:rPr sz="3200" dirty="0">
                <a:latin typeface="Calibri"/>
                <a:cs typeface="Calibri"/>
              </a:rPr>
              <a:t>alone with  the </a:t>
            </a:r>
            <a:r>
              <a:rPr sz="3200" spc="-5" dirty="0">
                <a:latin typeface="Calibri"/>
                <a:cs typeface="Calibri"/>
              </a:rPr>
              <a:t>cabbage,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goat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10" dirty="0">
                <a:latin typeface="Calibri"/>
                <a:cs typeface="Calibri"/>
              </a:rPr>
              <a:t>eat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cabbage.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164338"/>
            <a:ext cx="160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Solution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1765"/>
            <a:ext cx="8030845" cy="4224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possible </a:t>
            </a:r>
            <a:r>
              <a:rPr sz="3200" spc="-25" dirty="0">
                <a:latin typeface="Calibri"/>
                <a:cs typeface="Calibri"/>
              </a:rPr>
              <a:t>states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5" dirty="0">
                <a:latin typeface="Calibri"/>
                <a:cs typeface="Calibri"/>
              </a:rPr>
              <a:t>known </a:t>
            </a:r>
            <a:r>
              <a:rPr sz="3200" dirty="0">
                <a:latin typeface="Calibri"/>
                <a:cs typeface="Calibri"/>
              </a:rPr>
              <a:t>as the </a:t>
            </a:r>
            <a:r>
              <a:rPr sz="3200" spc="-35" dirty="0">
                <a:latin typeface="Calibri"/>
                <a:cs typeface="Calibri"/>
              </a:rPr>
              <a:t>state </a:t>
            </a:r>
            <a:r>
              <a:rPr sz="3200" spc="-5" dirty="0">
                <a:latin typeface="Calibri"/>
                <a:cs typeface="Calibri"/>
              </a:rPr>
              <a:t>space of the </a:t>
            </a:r>
            <a:r>
              <a:rPr sz="3200" spc="-10" dirty="0">
                <a:latin typeface="Calibri"/>
                <a:cs typeface="Calibri"/>
              </a:rPr>
              <a:t>problem.  There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16 </a:t>
            </a:r>
            <a:r>
              <a:rPr sz="3200" spc="-15" dirty="0">
                <a:latin typeface="Calibri"/>
                <a:cs typeface="Calibri"/>
              </a:rPr>
              <a:t>sub-states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man , </a:t>
            </a:r>
            <a:r>
              <a:rPr sz="3200" spc="-50" dirty="0">
                <a:latin typeface="Calibri"/>
                <a:cs typeface="Calibri"/>
              </a:rPr>
              <a:t>wolf, </a:t>
            </a:r>
            <a:r>
              <a:rPr sz="3200" spc="-15" dirty="0">
                <a:latin typeface="Calibri"/>
                <a:cs typeface="Calibri"/>
              </a:rPr>
              <a:t>goat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cabbage.</a:t>
            </a:r>
            <a:endParaRPr sz="3200">
              <a:latin typeface="Calibri"/>
              <a:cs typeface="Calibri"/>
            </a:endParaRPr>
          </a:p>
          <a:p>
            <a:pPr marL="355600" marR="3175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Some of the </a:t>
            </a:r>
            <a:r>
              <a:rPr sz="3200" dirty="0">
                <a:latin typeface="Calibri"/>
                <a:cs typeface="Calibri"/>
              </a:rPr>
              <a:t>16 </a:t>
            </a:r>
            <a:r>
              <a:rPr sz="3200" spc="-25" dirty="0">
                <a:latin typeface="Calibri"/>
                <a:cs typeface="Calibri"/>
              </a:rPr>
              <a:t>states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 GC-MW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30" dirty="0">
                <a:latin typeface="Calibri"/>
                <a:cs typeface="Calibri"/>
              </a:rPr>
              <a:t>fatal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10" dirty="0">
                <a:latin typeface="Calibri"/>
                <a:cs typeface="Calibri"/>
              </a:rPr>
              <a:t>never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entered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  <a:p>
            <a:pPr marL="12700" marR="3907790">
              <a:lnSpc>
                <a:spcPct val="120000"/>
              </a:lnSpc>
              <a:spcBef>
                <a:spcPts val="25"/>
              </a:spcBef>
              <a:tabLst>
                <a:tab pos="1765300" algn="l"/>
                <a:tab pos="2028825" algn="l"/>
              </a:tabLst>
            </a:pPr>
            <a:r>
              <a:rPr sz="3200" spc="-5" dirty="0">
                <a:latin typeface="Calibri"/>
                <a:cs typeface="Calibri"/>
              </a:rPr>
              <a:t>MWGC-φ	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initial </a:t>
            </a:r>
            <a:r>
              <a:rPr sz="3200" spc="-35" dirty="0">
                <a:latin typeface="Calibri"/>
                <a:cs typeface="Calibri"/>
              </a:rPr>
              <a:t>state  </a:t>
            </a:r>
            <a:r>
              <a:rPr sz="3200" dirty="0">
                <a:latin typeface="Calibri"/>
                <a:cs typeface="Calibri"/>
              </a:rPr>
              <a:t>φ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–MWGC		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goal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178" y="168910"/>
            <a:ext cx="7457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Sequence of </a:t>
            </a:r>
            <a:r>
              <a:rPr sz="4000" b="1" spc="-30" dirty="0">
                <a:latin typeface="Calibri"/>
                <a:cs typeface="Calibri"/>
              </a:rPr>
              <a:t>steps </a:t>
            </a:r>
            <a:r>
              <a:rPr sz="4000" b="1" spc="-20" dirty="0">
                <a:latin typeface="Calibri"/>
                <a:cs typeface="Calibri"/>
              </a:rPr>
              <a:t>for </a:t>
            </a:r>
            <a:r>
              <a:rPr sz="4000" b="1" spc="-10" dirty="0">
                <a:latin typeface="Calibri"/>
                <a:cs typeface="Calibri"/>
              </a:rPr>
              <a:t>crossing</a:t>
            </a:r>
            <a:r>
              <a:rPr sz="4000" b="1" spc="7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river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24839"/>
            <a:ext cx="7860030" cy="50984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dirty="0">
                <a:latin typeface="Calibri"/>
                <a:cs typeface="Calibri"/>
              </a:rPr>
              <a:t>man </a:t>
            </a:r>
            <a:r>
              <a:rPr sz="3200" spc="-10" dirty="0">
                <a:latin typeface="Calibri"/>
                <a:cs typeface="Calibri"/>
              </a:rPr>
              <a:t>crosses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river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goat.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5" dirty="0">
                <a:latin typeface="Calibri"/>
                <a:cs typeface="Calibri"/>
              </a:rPr>
              <a:t>comes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back.</a:t>
            </a:r>
            <a:endParaRPr sz="32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35" dirty="0">
                <a:latin typeface="Calibri"/>
                <a:cs typeface="Calibri"/>
              </a:rPr>
              <a:t>takes </a:t>
            </a:r>
            <a:r>
              <a:rPr sz="3200" spc="-5" dirty="0">
                <a:latin typeface="Calibri"/>
                <a:cs typeface="Calibri"/>
              </a:rPr>
              <a:t>either </a:t>
            </a:r>
            <a:r>
              <a:rPr sz="3200" spc="-10" dirty="0">
                <a:latin typeface="Calibri"/>
                <a:cs typeface="Calibri"/>
              </a:rPr>
              <a:t>cabbage </a:t>
            </a:r>
            <a:r>
              <a:rPr sz="3200" spc="-5" dirty="0">
                <a:latin typeface="Calibri"/>
                <a:cs typeface="Calibri"/>
              </a:rPr>
              <a:t>(or </a:t>
            </a:r>
            <a:r>
              <a:rPr sz="3200" dirty="0">
                <a:latin typeface="Calibri"/>
                <a:cs typeface="Calibri"/>
              </a:rPr>
              <a:t>wolf) with </a:t>
            </a:r>
            <a:r>
              <a:rPr sz="3200" spc="-5" dirty="0">
                <a:latin typeface="Calibri"/>
                <a:cs typeface="Calibri"/>
              </a:rPr>
              <a:t>him 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5" dirty="0">
                <a:latin typeface="Calibri"/>
                <a:cs typeface="Calibri"/>
              </a:rPr>
              <a:t>comes back with </a:t>
            </a:r>
            <a:r>
              <a:rPr sz="3200" spc="-15" dirty="0">
                <a:latin typeface="Calibri"/>
                <a:cs typeface="Calibri"/>
              </a:rPr>
              <a:t>goat </a:t>
            </a:r>
            <a:r>
              <a:rPr sz="3200" spc="-30" dirty="0">
                <a:latin typeface="Calibri"/>
                <a:cs typeface="Calibri"/>
              </a:rPr>
              <a:t>to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side.</a:t>
            </a:r>
            <a:endParaRPr sz="3200">
              <a:latin typeface="Calibri"/>
              <a:cs typeface="Calibri"/>
            </a:endParaRPr>
          </a:p>
          <a:p>
            <a:pPr marL="527685" marR="651510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30" dirty="0">
                <a:latin typeface="Calibri"/>
                <a:cs typeface="Calibri"/>
              </a:rPr>
              <a:t>takes </a:t>
            </a:r>
            <a:r>
              <a:rPr sz="3200" spc="-10" dirty="0">
                <a:latin typeface="Calibri"/>
                <a:cs typeface="Calibri"/>
              </a:rPr>
              <a:t>wolf </a:t>
            </a:r>
            <a:r>
              <a:rPr sz="3200" spc="-5" dirty="0">
                <a:latin typeface="Calibri"/>
                <a:cs typeface="Calibri"/>
              </a:rPr>
              <a:t>(or cabbage) with him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-5" dirty="0">
                <a:latin typeface="Calibri"/>
                <a:cs typeface="Calibri"/>
              </a:rPr>
              <a:t> side.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5" dirty="0">
                <a:latin typeface="Calibri"/>
                <a:cs typeface="Calibri"/>
              </a:rPr>
              <a:t>comes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back.</a:t>
            </a: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Man </a:t>
            </a:r>
            <a:r>
              <a:rPr sz="3200" spc="-30" dirty="0">
                <a:latin typeface="Calibri"/>
                <a:cs typeface="Calibri"/>
              </a:rPr>
              <a:t>takes </a:t>
            </a:r>
            <a:r>
              <a:rPr sz="3200" spc="-15" dirty="0">
                <a:latin typeface="Calibri"/>
                <a:cs typeface="Calibri"/>
              </a:rPr>
              <a:t>goat </a:t>
            </a:r>
            <a:r>
              <a:rPr sz="3200" spc="-5" dirty="0">
                <a:latin typeface="Calibri"/>
                <a:cs typeface="Calibri"/>
              </a:rPr>
              <a:t>with him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another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side.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278638"/>
            <a:ext cx="509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Calibri"/>
                <a:cs typeface="Calibri"/>
              </a:rPr>
              <a:t>State </a:t>
            </a:r>
            <a:r>
              <a:rPr sz="3600" b="1" dirty="0">
                <a:latin typeface="Calibri"/>
                <a:cs typeface="Calibri"/>
              </a:rPr>
              <a:t>space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spc="-15" dirty="0">
                <a:latin typeface="Calibri"/>
                <a:cs typeface="Calibri"/>
              </a:rPr>
              <a:t>representation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990600"/>
            <a:ext cx="70866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496646"/>
            <a:ext cx="1986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n-queens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840" y="1215898"/>
            <a:ext cx="6077585" cy="1927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States</a:t>
            </a:r>
            <a:r>
              <a:rPr sz="2400" dirty="0">
                <a:latin typeface="Times New Roman"/>
                <a:cs typeface="Times New Roman"/>
              </a:rPr>
              <a:t>: 4 queens in 4 </a:t>
            </a:r>
            <a:r>
              <a:rPr sz="2400" spc="-5" dirty="0">
                <a:latin typeface="Times New Roman"/>
                <a:cs typeface="Times New Roman"/>
              </a:rPr>
              <a:t>columns (4</a:t>
            </a:r>
            <a:r>
              <a:rPr sz="2400" spc="-7" baseline="24305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= 256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states)</a:t>
            </a:r>
            <a:endParaRPr sz="24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Actions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queen 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Goal test</a:t>
            </a:r>
            <a:r>
              <a:rPr sz="2400" dirty="0">
                <a:latin typeface="Times New Roman"/>
                <a:cs typeface="Times New Roman"/>
              </a:rPr>
              <a:t>: no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attacks</a:t>
            </a:r>
            <a:endParaRPr sz="24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400" dirty="0">
                <a:solidFill>
                  <a:srgbClr val="C0504D"/>
                </a:solidFill>
                <a:latin typeface="Times New Roman"/>
                <a:cs typeface="Times New Roman"/>
              </a:rPr>
              <a:t>Evaluation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i="1" dirty="0">
                <a:latin typeface="Times New Roman"/>
                <a:cs typeface="Times New Roman"/>
              </a:rPr>
              <a:t>h(n)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569407"/>
            <a:ext cx="7780020" cy="9747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Given random initial state,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solve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-queens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0"/>
              </a:lnSpc>
              <a:spcBef>
                <a:spcPts val="290"/>
              </a:spcBef>
            </a:pP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endParaRPr sz="2400">
              <a:latin typeface="Times New Roman"/>
              <a:cs typeface="Times New Roman"/>
            </a:endParaRPr>
          </a:p>
          <a:p>
            <a:pPr marR="156845" algn="ctr">
              <a:lnSpc>
                <a:spcPts val="129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Prepared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by :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-Agniwesh Mishra,</a:t>
            </a: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RCET,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3078" y="3673960"/>
            <a:ext cx="5725762" cy="1652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8157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8611" y="6556654"/>
            <a:ext cx="367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hilai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41" y="496646"/>
            <a:ext cx="5593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Calibri"/>
                <a:cs typeface="Calibri"/>
              </a:rPr>
              <a:t>Systems </a:t>
            </a:r>
            <a:r>
              <a:rPr sz="4000" b="1" spc="-15" dirty="0">
                <a:latin typeface="Calibri"/>
                <a:cs typeface="Calibri"/>
              </a:rPr>
              <a:t>that </a:t>
            </a:r>
            <a:r>
              <a:rPr sz="4000" b="1" spc="-5" dirty="0">
                <a:latin typeface="Calibri"/>
                <a:cs typeface="Calibri"/>
              </a:rPr>
              <a:t>act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rationally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8071484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Rational </a:t>
            </a:r>
            <a:r>
              <a:rPr sz="3200" spc="-10" dirty="0">
                <a:latin typeface="Calibri"/>
                <a:cs typeface="Calibri"/>
              </a:rPr>
              <a:t>behavior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-5" dirty="0">
                <a:latin typeface="Calibri"/>
                <a:cs typeface="Calibri"/>
              </a:rPr>
              <a:t>doing right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thing.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  <a:tab pos="1290955" algn="l"/>
                <a:tab pos="1720850" algn="l"/>
                <a:tab pos="2245360" algn="l"/>
                <a:tab pos="3738879" algn="l"/>
                <a:tab pos="5220970" algn="l"/>
                <a:tab pos="6076315" algn="l"/>
                <a:tab pos="6786245" algn="l"/>
              </a:tabLst>
            </a:pPr>
            <a:r>
              <a:rPr sz="3200" dirty="0">
                <a:latin typeface="Calibri"/>
                <a:cs typeface="Calibri"/>
              </a:rPr>
              <a:t>Goal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p	</a:t>
            </a:r>
            <a:r>
              <a:rPr sz="3200" spc="-6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 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sufficient.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142" y="2284933"/>
            <a:ext cx="616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Search </a:t>
            </a:r>
            <a:r>
              <a:rPr sz="4000" b="1" spc="-5" dirty="0">
                <a:latin typeface="Calibri"/>
                <a:cs typeface="Calibri"/>
              </a:rPr>
              <a:t>and </a:t>
            </a:r>
            <a:r>
              <a:rPr sz="4000" b="1" spc="-20" dirty="0">
                <a:latin typeface="Calibri"/>
                <a:cs typeface="Calibri"/>
              </a:rPr>
              <a:t>Control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strategies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801" y="130810"/>
            <a:ext cx="393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Production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376" y="631901"/>
            <a:ext cx="8014970" cy="544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715" indent="-38735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Since </a:t>
            </a:r>
            <a:r>
              <a:rPr sz="2400" spc="-5" dirty="0">
                <a:latin typeface="Times New Roman"/>
                <a:cs typeface="Times New Roman"/>
              </a:rPr>
              <a:t>search forms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core of many intelligent processes, it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useful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structure AI programs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facilitates  describing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performing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search process. Production  systems </a:t>
            </a:r>
            <a:r>
              <a:rPr sz="2400" dirty="0">
                <a:latin typeface="Times New Roman"/>
                <a:cs typeface="Times New Roman"/>
              </a:rPr>
              <a:t>provide 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A production system consist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of:-</a:t>
            </a:r>
            <a:endParaRPr sz="2400">
              <a:latin typeface="Times New Roman"/>
              <a:cs typeface="Times New Roman"/>
            </a:endParaRPr>
          </a:p>
          <a:p>
            <a:pPr marL="697230" marR="5080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spc="-5" dirty="0">
                <a:latin typeface="Times New Roman"/>
                <a:cs typeface="Times New Roman"/>
              </a:rPr>
              <a:t>A set </a:t>
            </a:r>
            <a:r>
              <a:rPr sz="2400" dirty="0">
                <a:latin typeface="Times New Roman"/>
                <a:cs typeface="Times New Roman"/>
              </a:rPr>
              <a:t>of rules, each </a:t>
            </a:r>
            <a:r>
              <a:rPr sz="2400" spc="-5" dirty="0">
                <a:latin typeface="Times New Roman"/>
                <a:cs typeface="Times New Roman"/>
              </a:rPr>
              <a:t>consisting </a:t>
            </a:r>
            <a:r>
              <a:rPr sz="2400" dirty="0">
                <a:latin typeface="Times New Roman"/>
                <a:cs typeface="Times New Roman"/>
              </a:rPr>
              <a:t>of a left </a:t>
            </a:r>
            <a:r>
              <a:rPr sz="2400" spc="-5" dirty="0">
                <a:latin typeface="Times New Roman"/>
                <a:cs typeface="Times New Roman"/>
              </a:rPr>
              <a:t>side (pattern) that  determines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applicability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rule and a right side  describing the operation to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performed.</a:t>
            </a:r>
            <a:endParaRPr sz="2400">
              <a:latin typeface="Times New Roman"/>
              <a:cs typeface="Times New Roman"/>
            </a:endParaRPr>
          </a:p>
          <a:p>
            <a:pPr marL="697230" marR="5715" indent="-28702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 knowledge/databases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contain </a:t>
            </a:r>
            <a:r>
              <a:rPr sz="2400" dirty="0">
                <a:latin typeface="Times New Roman"/>
                <a:cs typeface="Times New Roman"/>
              </a:rPr>
              <a:t>whatever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is appropriate for the </a:t>
            </a:r>
            <a:r>
              <a:rPr sz="2400" spc="-5" dirty="0">
                <a:latin typeface="Times New Roman"/>
                <a:cs typeface="Times New Roman"/>
              </a:rPr>
              <a:t>particular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 marL="697230" marR="5080" indent="-28702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control </a:t>
            </a:r>
            <a:r>
              <a:rPr sz="2400" spc="-5" dirty="0">
                <a:latin typeface="Times New Roman"/>
                <a:cs typeface="Times New Roman"/>
              </a:rPr>
              <a:t>strategy </a:t>
            </a:r>
            <a:r>
              <a:rPr sz="2400" dirty="0">
                <a:latin typeface="Times New Roman"/>
                <a:cs typeface="Times New Roman"/>
              </a:rPr>
              <a:t>that specifies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order in which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 </a:t>
            </a:r>
            <a:r>
              <a:rPr sz="2400" spc="-5" dirty="0">
                <a:latin typeface="Times New Roman"/>
                <a:cs typeface="Times New Roman"/>
              </a:rPr>
              <a:t>will be compared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database </a:t>
            </a:r>
            <a:r>
              <a:rPr sz="2400" dirty="0">
                <a:latin typeface="Times New Roman"/>
                <a:cs typeface="Times New Roman"/>
              </a:rPr>
              <a:t>and a way </a:t>
            </a:r>
            <a:r>
              <a:rPr sz="2400" spc="-5" dirty="0">
                <a:latin typeface="Times New Roman"/>
                <a:cs typeface="Times New Roman"/>
              </a:rPr>
              <a:t>of  </a:t>
            </a:r>
            <a:r>
              <a:rPr sz="2400" dirty="0">
                <a:latin typeface="Times New Roman"/>
                <a:cs typeface="Times New Roman"/>
              </a:rPr>
              <a:t>resolving </a:t>
            </a:r>
            <a:r>
              <a:rPr sz="2400" spc="-5" dirty="0">
                <a:latin typeface="Times New Roman"/>
                <a:cs typeface="Times New Roman"/>
              </a:rPr>
              <a:t>the conflicts that </a:t>
            </a:r>
            <a:r>
              <a:rPr sz="2400" dirty="0">
                <a:latin typeface="Times New Roman"/>
                <a:cs typeface="Times New Roman"/>
              </a:rPr>
              <a:t>arise when </a:t>
            </a:r>
            <a:r>
              <a:rPr sz="2400" spc="-5" dirty="0">
                <a:latin typeface="Times New Roman"/>
                <a:cs typeface="Times New Roman"/>
              </a:rPr>
              <a:t>several </a:t>
            </a:r>
            <a:r>
              <a:rPr sz="2400" dirty="0">
                <a:latin typeface="Times New Roman"/>
                <a:cs typeface="Times New Roman"/>
              </a:rPr>
              <a:t>rules </a:t>
            </a:r>
            <a:r>
              <a:rPr sz="2400" spc="-5" dirty="0">
                <a:latin typeface="Times New Roman"/>
                <a:cs typeface="Times New Roman"/>
              </a:rPr>
              <a:t>match 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9611" y="593791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044" y="6119571"/>
            <a:ext cx="7666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304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25120" algn="l"/>
                <a:tab pos="703580" algn="l"/>
                <a:tab pos="1355725" algn="l"/>
                <a:tab pos="2378710" algn="l"/>
                <a:tab pos="6149975" algn="l"/>
                <a:tab pos="7171055" algn="l"/>
              </a:tabLst>
            </a:pPr>
            <a:r>
              <a:rPr sz="2400" spc="-5" dirty="0">
                <a:latin typeface="Times New Roman"/>
                <a:cs typeface="Times New Roman"/>
              </a:rPr>
              <a:t>A	ru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	appli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1435" dirty="0">
                <a:latin typeface="Times New Roman"/>
                <a:cs typeface="Times New Roman"/>
              </a:rPr>
              <a:t>w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800" spc="-15" baseline="-23148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spc="-307" baseline="-23148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spc="-1000" dirty="0">
                <a:latin typeface="Times New Roman"/>
                <a:cs typeface="Times New Roman"/>
              </a:rPr>
              <a:t>h</a:t>
            </a:r>
            <a:r>
              <a:rPr sz="1800" spc="7" baseline="-23148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800" spc="-322" baseline="-23148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455" dirty="0">
                <a:latin typeface="Times New Roman"/>
                <a:cs typeface="Times New Roman"/>
              </a:rPr>
              <a:t>i</a:t>
            </a:r>
            <a:r>
              <a:rPr sz="1800" spc="-15" baseline="-23148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spc="-832" baseline="-23148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spc="-515" dirty="0">
                <a:latin typeface="Times New Roman"/>
                <a:cs typeface="Times New Roman"/>
              </a:rPr>
              <a:t>c</a:t>
            </a:r>
            <a:r>
              <a:rPr sz="1800" spc="-179" baseline="-23148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2400" spc="-844" dirty="0">
                <a:latin typeface="Times New Roman"/>
                <a:cs typeface="Times New Roman"/>
              </a:rPr>
              <a:t>h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1800" spc="-37" baseline="-2314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:</a:t>
            </a:r>
            <a:r>
              <a:rPr sz="1800" spc="15" baseline="-2314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240" baseline="-23148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2400" spc="-505" dirty="0">
                <a:latin typeface="Times New Roman"/>
                <a:cs typeface="Times New Roman"/>
              </a:rPr>
              <a:t>i</a:t>
            </a:r>
            <a:r>
              <a:rPr sz="1800" spc="-300" baseline="-23148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745" dirty="0">
                <a:latin typeface="Times New Roman"/>
                <a:cs typeface="Times New Roman"/>
              </a:rPr>
              <a:t>s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800" spc="7" baseline="-23148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800" spc="-307" baseline="-23148" dirty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sz="2400" spc="-484" dirty="0">
                <a:latin typeface="Times New Roman"/>
                <a:cs typeface="Times New Roman"/>
              </a:rPr>
              <a:t>t</a:t>
            </a:r>
            <a:r>
              <a:rPr sz="1800" spc="-179" baseline="-23148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spc="-1085" dirty="0">
                <a:latin typeface="Times New Roman"/>
                <a:cs typeface="Times New Roman"/>
              </a:rPr>
              <a:t>h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800" spc="-30" baseline="-23148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400" spc="-780" dirty="0">
                <a:latin typeface="Times New Roman"/>
                <a:cs typeface="Times New Roman"/>
              </a:rPr>
              <a:t>e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Mis</a:t>
            </a:r>
            <a:r>
              <a:rPr sz="1800" spc="-345" baseline="-23148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2400" spc="-835" dirty="0">
                <a:latin typeface="Times New Roman"/>
                <a:cs typeface="Times New Roman"/>
              </a:rPr>
              <a:t>c</a:t>
            </a:r>
            <a:r>
              <a:rPr sz="1800" spc="-37" baseline="-23148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spc="-209" baseline="-23148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1065" dirty="0">
                <a:latin typeface="Times New Roman"/>
                <a:cs typeface="Times New Roman"/>
              </a:rPr>
              <a:t>o</a:t>
            </a:r>
            <a:r>
              <a:rPr sz="1800" baseline="-23148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1800" spc="-15" baseline="-2314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232" baseline="-23148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2400" spc="-1730" dirty="0">
                <a:latin typeface="Times New Roman"/>
                <a:cs typeface="Times New Roman"/>
              </a:rPr>
              <a:t>m</a:t>
            </a:r>
            <a:r>
              <a:rPr sz="1800" spc="-7" baseline="-23148" dirty="0">
                <a:solidFill>
                  <a:srgbClr val="888888"/>
                </a:solidFill>
                <a:latin typeface="Calibri"/>
                <a:cs typeface="Calibri"/>
              </a:rPr>
              <a:t>CE</a:t>
            </a:r>
            <a:r>
              <a:rPr sz="1800" spc="-179" baseline="-23148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427" baseline="-23148" dirty="0">
                <a:solidFill>
                  <a:srgbClr val="888888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uta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ional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em	that  </a:t>
            </a:r>
            <a:r>
              <a:rPr sz="2400" spc="-5" dirty="0">
                <a:latin typeface="Times New Roman"/>
                <a:cs typeface="Times New Roman"/>
              </a:rPr>
              <a:t>implements </a:t>
            </a:r>
            <a:r>
              <a:rPr sz="2400" dirty="0">
                <a:latin typeface="Times New Roman"/>
                <a:cs typeface="Times New Roman"/>
              </a:rPr>
              <a:t>the control </a:t>
            </a:r>
            <a:r>
              <a:rPr sz="2400" spc="-290" dirty="0">
                <a:latin typeface="Times New Roman"/>
                <a:cs typeface="Times New Roman"/>
              </a:rPr>
              <a:t>str</a:t>
            </a:r>
            <a:r>
              <a:rPr sz="1800" spc="-434" baseline="43981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2400" spc="-290" dirty="0">
                <a:latin typeface="Times New Roman"/>
                <a:cs typeface="Times New Roman"/>
              </a:rPr>
              <a:t>a</a:t>
            </a:r>
            <a:r>
              <a:rPr sz="1800" spc="-434" baseline="43981" dirty="0">
                <a:solidFill>
                  <a:srgbClr val="888888"/>
                </a:solidFill>
                <a:latin typeface="Calibri"/>
                <a:cs typeface="Calibri"/>
              </a:rPr>
              <a:t>hil</a:t>
            </a:r>
            <a:r>
              <a:rPr sz="2400" spc="-290" dirty="0">
                <a:latin typeface="Times New Roman"/>
                <a:cs typeface="Times New Roman"/>
              </a:rPr>
              <a:t>t</a:t>
            </a:r>
            <a:r>
              <a:rPr sz="1800" spc="-434" baseline="43981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2400" spc="-290" dirty="0">
                <a:latin typeface="Times New Roman"/>
                <a:cs typeface="Times New Roman"/>
              </a:rPr>
              <a:t>e</a:t>
            </a:r>
            <a:r>
              <a:rPr sz="1800" spc="-434" baseline="43981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800" spc="697" baseline="43981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gy and applies 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21" y="168910"/>
            <a:ext cx="6137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Classes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0" dirty="0">
                <a:latin typeface="Calibri"/>
                <a:cs typeface="Calibri"/>
              </a:rPr>
              <a:t>Production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40" dirty="0"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24229"/>
            <a:ext cx="8074659" cy="51104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50" indent="-3435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Monotonic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production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application </a:t>
            </a:r>
            <a:r>
              <a:rPr sz="2400" dirty="0">
                <a:latin typeface="Times New Roman"/>
                <a:cs typeface="Times New Roman"/>
              </a:rPr>
              <a:t>of a rule </a:t>
            </a:r>
            <a:r>
              <a:rPr sz="2400" spc="-5" dirty="0">
                <a:latin typeface="Times New Roman"/>
                <a:cs typeface="Times New Roman"/>
              </a:rPr>
              <a:t>never  prevents the later application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another rule that could also  </a:t>
            </a:r>
            <a:r>
              <a:rPr sz="2400" dirty="0">
                <a:latin typeface="Times New Roman"/>
                <a:cs typeface="Times New Roman"/>
              </a:rPr>
              <a:t>have been applied at the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rule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590"/>
              </a:lnSpc>
              <a:buFont typeface="Arial"/>
              <a:buChar char="•"/>
              <a:tabLst>
                <a:tab pos="3562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Non-monotonic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production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one in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  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ts val="2590"/>
              </a:lnSpc>
              <a:buFont typeface="Arial"/>
              <a:buChar char="•"/>
              <a:tabLst>
                <a:tab pos="3562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Partially commutative production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application of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sequence </a:t>
            </a:r>
            <a:r>
              <a:rPr sz="2400" dirty="0">
                <a:latin typeface="Times New Roman"/>
                <a:cs typeface="Times New Roman"/>
              </a:rPr>
              <a:t>of rules </a:t>
            </a:r>
            <a:r>
              <a:rPr sz="2400" spc="-5" dirty="0">
                <a:latin typeface="Times New Roman"/>
                <a:cs typeface="Times New Roman"/>
              </a:rPr>
              <a:t>transforms </a:t>
            </a:r>
            <a:r>
              <a:rPr sz="2400" dirty="0">
                <a:latin typeface="Times New Roman"/>
                <a:cs typeface="Times New Roman"/>
              </a:rPr>
              <a:t>state x </a:t>
            </a:r>
            <a:r>
              <a:rPr sz="2400" spc="-5" dirty="0">
                <a:latin typeface="Times New Roman"/>
                <a:cs typeface="Times New Roman"/>
              </a:rPr>
              <a:t>into state </a:t>
            </a:r>
            <a:r>
              <a:rPr sz="2400" spc="-170" dirty="0">
                <a:latin typeface="Times New Roman"/>
                <a:cs typeface="Times New Roman"/>
              </a:rPr>
              <a:t>y,  </a:t>
            </a:r>
            <a:r>
              <a:rPr sz="2400" dirty="0">
                <a:latin typeface="Times New Roman"/>
                <a:cs typeface="Times New Roman"/>
              </a:rPr>
              <a:t>then any </a:t>
            </a:r>
            <a:r>
              <a:rPr sz="2400" spc="-5" dirty="0">
                <a:latin typeface="Times New Roman"/>
                <a:cs typeface="Times New Roman"/>
              </a:rPr>
              <a:t>permutation </a:t>
            </a:r>
            <a:r>
              <a:rPr sz="2400" dirty="0">
                <a:latin typeface="Times New Roman"/>
                <a:cs typeface="Times New Roman"/>
              </a:rPr>
              <a:t>of those </a:t>
            </a:r>
            <a:r>
              <a:rPr sz="2400" spc="-5" dirty="0">
                <a:latin typeface="Times New Roman"/>
                <a:cs typeface="Times New Roman"/>
              </a:rPr>
              <a:t>rules </a:t>
            </a:r>
            <a:r>
              <a:rPr sz="2400" dirty="0">
                <a:latin typeface="Times New Roman"/>
                <a:cs typeface="Times New Roman"/>
              </a:rPr>
              <a:t>that is </a:t>
            </a:r>
            <a:r>
              <a:rPr sz="2400" spc="-5" dirty="0">
                <a:latin typeface="Times New Roman"/>
                <a:cs typeface="Times New Roman"/>
              </a:rPr>
              <a:t>allowable also  transforms </a:t>
            </a:r>
            <a:r>
              <a:rPr sz="2400" dirty="0">
                <a:latin typeface="Times New Roman"/>
                <a:cs typeface="Times New Roman"/>
              </a:rPr>
              <a:t>state x into state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Commutative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production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that is </a:t>
            </a:r>
            <a:r>
              <a:rPr sz="2400" spc="-5" dirty="0">
                <a:latin typeface="Times New Roman"/>
                <a:cs typeface="Times New Roman"/>
              </a:rPr>
              <a:t>both  monotonic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partially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commutative.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4338" y="168910"/>
            <a:ext cx="37357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Calibri"/>
                <a:cs typeface="Calibri"/>
              </a:rPr>
              <a:t>Control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strategies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4061"/>
            <a:ext cx="830199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0" dirty="0">
                <a:latin typeface="Calibri"/>
                <a:cs typeface="Calibri"/>
              </a:rPr>
              <a:t>strategy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specifies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 which the rules will 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applied.</a:t>
            </a:r>
            <a:endParaRPr sz="24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20" dirty="0">
                <a:latin typeface="Calibri"/>
                <a:cs typeface="Calibri"/>
              </a:rPr>
              <a:t>strategies </a:t>
            </a:r>
            <a:r>
              <a:rPr sz="2400" spc="-5" dirty="0">
                <a:latin typeface="Calibri"/>
                <a:cs typeface="Calibri"/>
              </a:rPr>
              <a:t>help us </a:t>
            </a:r>
            <a:r>
              <a:rPr sz="2400" spc="-15" dirty="0">
                <a:latin typeface="Calibri"/>
                <a:cs typeface="Calibri"/>
              </a:rPr>
              <a:t>to overcome </a:t>
            </a:r>
            <a:r>
              <a:rPr sz="2400" dirty="0">
                <a:latin typeface="Calibri"/>
                <a:cs typeface="Calibri"/>
              </a:rPr>
              <a:t>the abnormal </a:t>
            </a:r>
            <a:r>
              <a:rPr sz="2400" spc="-10" dirty="0">
                <a:latin typeface="Calibri"/>
                <a:cs typeface="Calibri"/>
              </a:rPr>
              <a:t>situations, 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than one </a:t>
            </a:r>
            <a:r>
              <a:rPr sz="2400" dirty="0">
                <a:latin typeface="Calibri"/>
                <a:cs typeface="Calibri"/>
              </a:rPr>
              <a:t>rules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fewer </a:t>
            </a:r>
            <a:r>
              <a:rPr sz="2400" spc="-5" dirty="0">
                <a:latin typeface="Calibri"/>
                <a:cs typeface="Calibri"/>
              </a:rPr>
              <a:t>than one </a:t>
            </a:r>
            <a:r>
              <a:rPr sz="2400" dirty="0">
                <a:latin typeface="Calibri"/>
                <a:cs typeface="Calibri"/>
              </a:rPr>
              <a:t>rule will 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left </a:t>
            </a:r>
            <a:r>
              <a:rPr sz="2400" spc="-5" dirty="0">
                <a:latin typeface="Calibri"/>
                <a:cs typeface="Calibri"/>
              </a:rPr>
              <a:t>sides </a:t>
            </a:r>
            <a:r>
              <a:rPr sz="2400" spc="-10" dirty="0">
                <a:latin typeface="Calibri"/>
                <a:cs typeface="Calibri"/>
              </a:rPr>
              <a:t>match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Requirement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528320" algn="l"/>
              </a:tabLst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good </a:t>
            </a:r>
            <a:r>
              <a:rPr sz="2400" b="1" spc="-10" dirty="0">
                <a:latin typeface="Calibri"/>
                <a:cs typeface="Calibri"/>
              </a:rPr>
              <a:t>control </a:t>
            </a:r>
            <a:r>
              <a:rPr sz="2400" b="1" spc="-20" dirty="0">
                <a:latin typeface="Calibri"/>
                <a:cs typeface="Calibri"/>
              </a:rPr>
              <a:t>strategy </a:t>
            </a:r>
            <a:r>
              <a:rPr sz="2400" b="1" spc="-5" dirty="0">
                <a:latin typeface="Calibri"/>
                <a:cs typeface="Calibri"/>
              </a:rPr>
              <a:t>causes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motion</a:t>
            </a:r>
            <a:endParaRPr sz="2400">
              <a:latin typeface="Calibri"/>
              <a:cs typeface="Calibri"/>
            </a:endParaRPr>
          </a:p>
          <a:p>
            <a:pPr marL="527685" indent="-515620" algn="just">
              <a:lnSpc>
                <a:spcPct val="100000"/>
              </a:lnSpc>
              <a:spcBef>
                <a:spcPts val="580"/>
              </a:spcBef>
              <a:buAutoNum type="romanLcPeriod"/>
              <a:tabLst>
                <a:tab pos="528320" algn="l"/>
              </a:tabLst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good </a:t>
            </a:r>
            <a:r>
              <a:rPr sz="2400" b="1" spc="-10" dirty="0">
                <a:latin typeface="Calibri"/>
                <a:cs typeface="Calibri"/>
              </a:rPr>
              <a:t>control </a:t>
            </a:r>
            <a:r>
              <a:rPr sz="2400" b="1" spc="-20" dirty="0">
                <a:latin typeface="Calibri"/>
                <a:cs typeface="Calibri"/>
              </a:rPr>
              <a:t>strategy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systematic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458" y="831849"/>
            <a:ext cx="1816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7200" y="20574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(0,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28956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(4,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200" y="28956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(0,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90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(1,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(0,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(4,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2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(3,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22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(0,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200" y="3810000"/>
            <a:ext cx="762000" cy="381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(4,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7000" y="2438400"/>
            <a:ext cx="3886200" cy="457200"/>
          </a:xfrm>
          <a:custGeom>
            <a:avLst/>
            <a:gdLst/>
            <a:ahLst/>
            <a:cxnLst/>
            <a:rect l="l" t="t" r="r" b="b"/>
            <a:pathLst>
              <a:path w="3886200" h="457200">
                <a:moveTo>
                  <a:pt x="1981200" y="0"/>
                </a:moveTo>
                <a:lnTo>
                  <a:pt x="0" y="457200"/>
                </a:lnTo>
              </a:path>
              <a:path w="3886200" h="457200">
                <a:moveTo>
                  <a:pt x="1981200" y="0"/>
                </a:moveTo>
                <a:lnTo>
                  <a:pt x="388620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276600"/>
            <a:ext cx="2286000" cy="533400"/>
          </a:xfrm>
          <a:custGeom>
            <a:avLst/>
            <a:gdLst/>
            <a:ahLst/>
            <a:cxnLst/>
            <a:rect l="l" t="t" r="r" b="b"/>
            <a:pathLst>
              <a:path w="2286000" h="533400">
                <a:moveTo>
                  <a:pt x="1143000" y="0"/>
                </a:moveTo>
                <a:lnTo>
                  <a:pt x="0" y="533400"/>
                </a:lnTo>
              </a:path>
              <a:path w="2286000" h="533400">
                <a:moveTo>
                  <a:pt x="1143000" y="0"/>
                </a:moveTo>
                <a:lnTo>
                  <a:pt x="1143000" y="533400"/>
                </a:lnTo>
              </a:path>
              <a:path w="2286000" h="533400">
                <a:moveTo>
                  <a:pt x="1143000" y="0"/>
                </a:moveTo>
                <a:lnTo>
                  <a:pt x="22860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3276600"/>
            <a:ext cx="2286000" cy="533400"/>
          </a:xfrm>
          <a:custGeom>
            <a:avLst/>
            <a:gdLst/>
            <a:ahLst/>
            <a:cxnLst/>
            <a:rect l="l" t="t" r="r" b="b"/>
            <a:pathLst>
              <a:path w="2286000" h="533400">
                <a:moveTo>
                  <a:pt x="1143000" y="0"/>
                </a:moveTo>
                <a:lnTo>
                  <a:pt x="0" y="533400"/>
                </a:lnTo>
              </a:path>
              <a:path w="2286000" h="533400">
                <a:moveTo>
                  <a:pt x="1143000" y="0"/>
                </a:moveTo>
                <a:lnTo>
                  <a:pt x="1143000" y="533400"/>
                </a:lnTo>
              </a:path>
              <a:path w="2286000" h="533400">
                <a:moveTo>
                  <a:pt x="1143000" y="0"/>
                </a:moveTo>
                <a:lnTo>
                  <a:pt x="22860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726" y="383489"/>
            <a:ext cx="3625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Search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Strategies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083" y="1377822"/>
            <a:ext cx="768794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marR="96520" indent="-29083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5000"/>
              <a:buFont typeface="Calibri"/>
              <a:buAutoNum type="arabicPeriod"/>
              <a:tabLst>
                <a:tab pos="29083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Uninformed search </a:t>
            </a:r>
            <a:r>
              <a:rPr sz="2400" dirty="0">
                <a:latin typeface="Times New Roman"/>
                <a:cs typeface="Times New Roman"/>
              </a:rPr>
              <a:t>(blind search)(Exhaustive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search)(Brute  </a:t>
            </a:r>
            <a:r>
              <a:rPr sz="2400" spc="-5" dirty="0">
                <a:latin typeface="Times New Roman"/>
                <a:cs typeface="Times New Roman"/>
              </a:rPr>
              <a:t>force)</a:t>
            </a:r>
            <a:endParaRPr sz="2400">
              <a:latin typeface="Times New Roman"/>
              <a:cs typeface="Times New Roman"/>
            </a:endParaRPr>
          </a:p>
          <a:p>
            <a:pPr marL="927100" marR="5080" indent="-3810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Having no information about the number of </a:t>
            </a:r>
            <a:r>
              <a:rPr sz="2400" dirty="0">
                <a:latin typeface="Times New Roman"/>
                <a:cs typeface="Times New Roman"/>
              </a:rPr>
              <a:t>steps from the  current state to 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goal.</a:t>
            </a:r>
            <a:endParaRPr sz="2400">
              <a:latin typeface="Times New Roman"/>
              <a:cs typeface="Times New Roman"/>
            </a:endParaRPr>
          </a:p>
          <a:p>
            <a:pPr marL="317500" indent="-305435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AutoNum type="arabicPeriod" startAt="2"/>
              <a:tabLst>
                <a:tab pos="318135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Informed search </a:t>
            </a:r>
            <a:r>
              <a:rPr sz="2400" dirty="0">
                <a:latin typeface="Times New Roman"/>
                <a:cs typeface="Times New Roman"/>
              </a:rPr>
              <a:t>(heuristic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More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5" dirty="0">
                <a:latin typeface="Times New Roman"/>
                <a:cs typeface="Times New Roman"/>
              </a:rPr>
              <a:t>uninformed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191846"/>
            <a:ext cx="7194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Brute </a:t>
            </a:r>
            <a:r>
              <a:rPr sz="4000" b="1" spc="-30" dirty="0">
                <a:latin typeface="Calibri"/>
                <a:cs typeface="Calibri"/>
              </a:rPr>
              <a:t>Force </a:t>
            </a:r>
            <a:r>
              <a:rPr sz="4000" b="1" spc="-5" dirty="0">
                <a:latin typeface="Calibri"/>
                <a:cs typeface="Calibri"/>
              </a:rPr>
              <a:t>or </a:t>
            </a:r>
            <a:r>
              <a:rPr sz="4000" b="1" spc="-10" dirty="0">
                <a:latin typeface="Calibri"/>
                <a:cs typeface="Calibri"/>
              </a:rPr>
              <a:t>Uninformed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9678" y="801750"/>
            <a:ext cx="2102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Strategies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538" y="1230325"/>
            <a:ext cx="7517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1303655" algn="l"/>
                <a:tab pos="1922145" algn="l"/>
                <a:tab pos="3439160" algn="l"/>
                <a:tab pos="4246880" algn="l"/>
                <a:tab pos="5272405" algn="l"/>
                <a:tab pos="6766559" algn="l"/>
              </a:tabLst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ese	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mon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sea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ch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oced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which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538" y="1523238"/>
            <a:ext cx="7517765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400" spc="-15" dirty="0">
                <a:latin typeface="Calibri"/>
                <a:cs typeface="Calibri"/>
              </a:rPr>
              <a:t>explore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alternatives </a:t>
            </a:r>
            <a:r>
              <a:rPr sz="2400" spc="-5" dirty="0">
                <a:latin typeface="Calibri"/>
                <a:cs typeface="Calibri"/>
              </a:rPr>
              <a:t>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do not </a:t>
            </a:r>
            <a:r>
              <a:rPr sz="2400" spc="-20" dirty="0">
                <a:latin typeface="Calibri"/>
                <a:cs typeface="Calibri"/>
              </a:rPr>
              <a:t>have any </a:t>
            </a:r>
            <a:r>
              <a:rPr sz="2400" spc="-5" dirty="0">
                <a:latin typeface="Calibri"/>
                <a:cs typeface="Calibri"/>
              </a:rPr>
              <a:t>domain specific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knowledge.</a:t>
            </a:r>
            <a:endParaRPr sz="2400">
              <a:latin typeface="Calibri"/>
              <a:cs typeface="Calibri"/>
            </a:endParaRPr>
          </a:p>
          <a:p>
            <a:pPr marL="354965" marR="889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the initial </a:t>
            </a:r>
            <a:r>
              <a:rPr sz="2400" spc="-20" dirty="0">
                <a:latin typeface="Calibri"/>
                <a:cs typeface="Calibri"/>
              </a:rPr>
              <a:t>state,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goal </a:t>
            </a:r>
            <a:r>
              <a:rPr sz="2400" spc="-25" dirty="0">
                <a:latin typeface="Calibri"/>
                <a:cs typeface="Calibri"/>
              </a:rPr>
              <a:t>state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of  legal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strategy </a:t>
            </a:r>
            <a:r>
              <a:rPr sz="2400" spc="-10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search </a:t>
            </a:r>
            <a:r>
              <a:rPr sz="2400" spc="-5" dirty="0">
                <a:latin typeface="Calibri"/>
                <a:cs typeface="Calibri"/>
              </a:rPr>
              <a:t>space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5" dirty="0">
                <a:latin typeface="Calibri"/>
                <a:cs typeface="Calibri"/>
              </a:rPr>
              <a:t>searched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followings </a:t>
            </a:r>
            <a:r>
              <a:rPr sz="2400" spc="-15" dirty="0">
                <a:latin typeface="Calibri"/>
                <a:cs typeface="Calibri"/>
              </a:rPr>
              <a:t>are example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uninformed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Depth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DFS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Breadth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BFS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357" y="496646"/>
            <a:ext cx="647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Search </a:t>
            </a:r>
            <a:r>
              <a:rPr sz="4000" b="1" spc="-25" dirty="0">
                <a:latin typeface="Calibri"/>
                <a:cs typeface="Calibri"/>
              </a:rPr>
              <a:t>Strategies: </a:t>
            </a:r>
            <a:r>
              <a:rPr sz="4000" b="1" spc="-5" dirty="0">
                <a:latin typeface="Calibri"/>
                <a:cs typeface="Calibri"/>
              </a:rPr>
              <a:t>Blind</a:t>
            </a:r>
            <a:r>
              <a:rPr sz="4000" b="1" spc="4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3815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87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Breadth-first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Expand all the nodes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one level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18001"/>
            <a:ext cx="42475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118750"/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Depth-first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Expand one of the nodes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 the </a:t>
            </a:r>
            <a:r>
              <a:rPr sz="2400" spc="-5" dirty="0">
                <a:latin typeface="Times New Roman"/>
                <a:cs typeface="Times New Roman"/>
              </a:rPr>
              <a:t>deepest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6250" y="2432050"/>
            <a:ext cx="2070100" cy="1155700"/>
            <a:chOff x="5556250" y="2432050"/>
            <a:chExt cx="2070100" cy="1155700"/>
          </a:xfrm>
        </p:grpSpPr>
        <p:sp>
          <p:nvSpPr>
            <p:cNvPr id="6" name="object 6"/>
            <p:cNvSpPr/>
            <p:nvPr/>
          </p:nvSpPr>
          <p:spPr>
            <a:xfrm>
              <a:off x="6623050" y="24320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1050" y="28892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3050" y="28892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62726" y="2633726"/>
              <a:ext cx="600075" cy="295275"/>
            </a:xfrm>
            <a:custGeom>
              <a:avLst/>
              <a:gdLst/>
              <a:ahLst/>
              <a:cxnLst/>
              <a:rect l="l" t="t" r="r" b="b"/>
              <a:pathLst>
                <a:path w="600075" h="295275">
                  <a:moveTo>
                    <a:pt x="600075" y="0"/>
                  </a:moveTo>
                  <a:lnTo>
                    <a:pt x="0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6250" y="33464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76900" y="3090926"/>
              <a:ext cx="224154" cy="262255"/>
            </a:xfrm>
            <a:custGeom>
              <a:avLst/>
              <a:gdLst/>
              <a:ahLst/>
              <a:cxnLst/>
              <a:rect l="l" t="t" r="r" b="b"/>
              <a:pathLst>
                <a:path w="224154" h="262254">
                  <a:moveTo>
                    <a:pt x="223900" y="0"/>
                  </a:moveTo>
                  <a:lnTo>
                    <a:pt x="0" y="2618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5850" y="33464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2726" y="2667000"/>
              <a:ext cx="681355" cy="685800"/>
            </a:xfrm>
            <a:custGeom>
              <a:avLst/>
              <a:gdLst/>
              <a:ahLst/>
              <a:cxnLst/>
              <a:rect l="l" t="t" r="r" b="b"/>
              <a:pathLst>
                <a:path w="681354" h="685800">
                  <a:moveTo>
                    <a:pt x="0" y="423925"/>
                  </a:moveTo>
                  <a:lnTo>
                    <a:pt x="223774" y="685800"/>
                  </a:lnTo>
                </a:path>
                <a:path w="681354" h="685800">
                  <a:moveTo>
                    <a:pt x="680974" y="0"/>
                  </a:moveTo>
                  <a:lnTo>
                    <a:pt x="680974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5050" y="28892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4725" y="2633726"/>
              <a:ext cx="600075" cy="295275"/>
            </a:xfrm>
            <a:custGeom>
              <a:avLst/>
              <a:gdLst/>
              <a:ahLst/>
              <a:cxnLst/>
              <a:rect l="l" t="t" r="r" b="b"/>
              <a:pathLst>
                <a:path w="600075" h="295275">
                  <a:moveTo>
                    <a:pt x="0" y="0"/>
                  </a:moveTo>
                  <a:lnTo>
                    <a:pt x="600075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56250" y="4260850"/>
            <a:ext cx="2070100" cy="1155700"/>
            <a:chOff x="5556250" y="4260850"/>
            <a:chExt cx="2070100" cy="1155700"/>
          </a:xfrm>
        </p:grpSpPr>
        <p:sp>
          <p:nvSpPr>
            <p:cNvPr id="17" name="object 17"/>
            <p:cNvSpPr/>
            <p:nvPr/>
          </p:nvSpPr>
          <p:spPr>
            <a:xfrm>
              <a:off x="6623050" y="42608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1050" y="47180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3050" y="47180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62726" y="4462526"/>
              <a:ext cx="600075" cy="295275"/>
            </a:xfrm>
            <a:custGeom>
              <a:avLst/>
              <a:gdLst/>
              <a:ahLst/>
              <a:cxnLst/>
              <a:rect l="l" t="t" r="r" b="b"/>
              <a:pathLst>
                <a:path w="600075" h="295275">
                  <a:moveTo>
                    <a:pt x="600075" y="0"/>
                  </a:moveTo>
                  <a:lnTo>
                    <a:pt x="0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56250" y="5175250"/>
              <a:ext cx="241300" cy="24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6900" y="4919726"/>
              <a:ext cx="224154" cy="262255"/>
            </a:xfrm>
            <a:custGeom>
              <a:avLst/>
              <a:gdLst/>
              <a:ahLst/>
              <a:cxnLst/>
              <a:rect l="l" t="t" r="r" b="b"/>
              <a:pathLst>
                <a:path w="224154" h="262254">
                  <a:moveTo>
                    <a:pt x="223900" y="0"/>
                  </a:moveTo>
                  <a:lnTo>
                    <a:pt x="0" y="2618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5850" y="51752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2726" y="4495800"/>
              <a:ext cx="681355" cy="685800"/>
            </a:xfrm>
            <a:custGeom>
              <a:avLst/>
              <a:gdLst/>
              <a:ahLst/>
              <a:cxnLst/>
              <a:rect l="l" t="t" r="r" b="b"/>
              <a:pathLst>
                <a:path w="681354" h="685800">
                  <a:moveTo>
                    <a:pt x="0" y="423925"/>
                  </a:moveTo>
                  <a:lnTo>
                    <a:pt x="223774" y="685800"/>
                  </a:lnTo>
                </a:path>
                <a:path w="681354" h="685800">
                  <a:moveTo>
                    <a:pt x="680974" y="0"/>
                  </a:moveTo>
                  <a:lnTo>
                    <a:pt x="680974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5050" y="4718050"/>
              <a:ext cx="241300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4725" y="4462526"/>
              <a:ext cx="600075" cy="295275"/>
            </a:xfrm>
            <a:custGeom>
              <a:avLst/>
              <a:gdLst/>
              <a:ahLst/>
              <a:cxnLst/>
              <a:rect l="l" t="t" r="r" b="b"/>
              <a:pathLst>
                <a:path w="600075" h="295275">
                  <a:moveTo>
                    <a:pt x="0" y="0"/>
                  </a:moveTo>
                  <a:lnTo>
                    <a:pt x="600075" y="2952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49488" y="6465214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496646"/>
            <a:ext cx="386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Depth </a:t>
            </a:r>
            <a:r>
              <a:rPr sz="4000" b="1" spc="-20" dirty="0">
                <a:latin typeface="Calibri"/>
                <a:cs typeface="Calibri"/>
              </a:rPr>
              <a:t>First</a:t>
            </a:r>
            <a:r>
              <a:rPr sz="4000" b="1" spc="-6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Search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5992" y="1243329"/>
            <a:ext cx="7517130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search </a:t>
            </a:r>
            <a:r>
              <a:rPr sz="2400" dirty="0">
                <a:latin typeface="Times New Roman"/>
                <a:cs typeface="Times New Roman"/>
              </a:rPr>
              <a:t>begins by </a:t>
            </a:r>
            <a:r>
              <a:rPr sz="2400" spc="-5" dirty="0">
                <a:latin typeface="Times New Roman"/>
                <a:cs typeface="Times New Roman"/>
              </a:rPr>
              <a:t>expanding the initial </a:t>
            </a:r>
            <a:r>
              <a:rPr sz="2400" dirty="0">
                <a:latin typeface="Times New Roman"/>
                <a:cs typeface="Times New Roman"/>
              </a:rPr>
              <a:t>node, </a:t>
            </a:r>
            <a:r>
              <a:rPr sz="2400" spc="-5" dirty="0">
                <a:latin typeface="Times New Roman"/>
                <a:cs typeface="Times New Roman"/>
              </a:rPr>
              <a:t>generate  </a:t>
            </a:r>
            <a:r>
              <a:rPr sz="2400" dirty="0">
                <a:latin typeface="Times New Roman"/>
                <a:cs typeface="Times New Roman"/>
              </a:rPr>
              <a:t>all successors of the initial node and test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Depth-first search always </a:t>
            </a:r>
            <a:r>
              <a:rPr sz="2400" dirty="0">
                <a:latin typeface="Times New Roman"/>
                <a:cs typeface="Times New Roman"/>
              </a:rPr>
              <a:t>expands </a:t>
            </a:r>
            <a:r>
              <a:rPr sz="2400" spc="-5" dirty="0">
                <a:latin typeface="Times New Roman"/>
                <a:cs typeface="Times New Roman"/>
              </a:rPr>
              <a:t>the deepest node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current frontier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search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Depth-first </a:t>
            </a:r>
            <a:r>
              <a:rPr sz="2400" spc="-5" dirty="0">
                <a:latin typeface="Times New Roman"/>
                <a:cs typeface="Times New Roman"/>
              </a:rPr>
              <a:t>search uses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LIFO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014" y="1341654"/>
            <a:ext cx="6392469" cy="3313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5488" y="6403035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6369</Words>
  <Application>Microsoft Office PowerPoint</Application>
  <PresentationFormat>On-screen Show (4:3)</PresentationFormat>
  <Paragraphs>906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6" baseType="lpstr">
      <vt:lpstr>Arial</vt:lpstr>
      <vt:lpstr>Arial MT</vt:lpstr>
      <vt:lpstr>Calibri</vt:lpstr>
      <vt:lpstr>Comic Sans MS</vt:lpstr>
      <vt:lpstr>Symbol</vt:lpstr>
      <vt:lpstr>Times New Roman</vt:lpstr>
      <vt:lpstr>Trebuchet MS</vt:lpstr>
      <vt:lpstr>Verdana</vt:lpstr>
      <vt:lpstr>Wingdings</vt:lpstr>
      <vt:lpstr>Office Theme</vt:lpstr>
      <vt:lpstr>UNIT 1</vt:lpstr>
      <vt:lpstr>What is AI ?</vt:lpstr>
      <vt:lpstr>What is AI ?</vt:lpstr>
      <vt:lpstr>What is Intelligence?</vt:lpstr>
      <vt:lpstr>Goals of AI</vt:lpstr>
      <vt:lpstr>Systems that think like humans</vt:lpstr>
      <vt:lpstr>Systems that act like humans</vt:lpstr>
      <vt:lpstr>Systems that think rationally</vt:lpstr>
      <vt:lpstr>Systems that act rationally</vt:lpstr>
      <vt:lpstr>General AI Goals</vt:lpstr>
      <vt:lpstr>AI Goal</vt:lpstr>
      <vt:lpstr>Introduction</vt:lpstr>
      <vt:lpstr>PowerPoint Presentation</vt:lpstr>
      <vt:lpstr>Applications area of AI</vt:lpstr>
      <vt:lpstr>PowerPoint Presentation</vt:lpstr>
      <vt:lpstr>PowerPoint Presentation</vt:lpstr>
      <vt:lpstr>PowerPoint Presentation</vt:lpstr>
      <vt:lpstr>PowerPoint Presentation</vt:lpstr>
      <vt:lpstr>History</vt:lpstr>
      <vt:lpstr>PowerPoint Presentation</vt:lpstr>
      <vt:lpstr>PowerPoint Presentation</vt:lpstr>
      <vt:lpstr>PowerPoint Presentation</vt:lpstr>
      <vt:lpstr>PowerPoint Presentation</vt:lpstr>
      <vt:lpstr>Major components of an AI system</vt:lpstr>
      <vt:lpstr>Components of AI Program</vt:lpstr>
      <vt:lpstr>PowerPoint Presentation</vt:lpstr>
      <vt:lpstr>Foundations of AI</vt:lpstr>
      <vt:lpstr>Applications</vt:lpstr>
      <vt:lpstr>Current trends in AI</vt:lpstr>
      <vt:lpstr>PowerPoint Presentation</vt:lpstr>
      <vt:lpstr>PowerPoint Presentation</vt:lpstr>
      <vt:lpstr>PowerPoint Presentation</vt:lpstr>
      <vt:lpstr>Information, Knowledge, Intelligence</vt:lpstr>
      <vt:lpstr>Human intelligence Vs. Artificial intelligence</vt:lpstr>
      <vt:lpstr>Intelligent Computing Vs. conventional computing</vt:lpstr>
      <vt:lpstr>The AI Problem</vt:lpstr>
      <vt:lpstr>The AI Problem</vt:lpstr>
      <vt:lpstr>Formal Tasks</vt:lpstr>
      <vt:lpstr>Mundane Tasks</vt:lpstr>
      <vt:lpstr>Expert Tasks</vt:lpstr>
      <vt:lpstr>What is an AI technique</vt:lpstr>
      <vt:lpstr>What is an AI technique</vt:lpstr>
      <vt:lpstr>Examples of AI problems</vt:lpstr>
      <vt:lpstr>Problem solving /Problem  representation</vt:lpstr>
      <vt:lpstr>Problem solving</vt:lpstr>
      <vt:lpstr>General Problem solving</vt:lpstr>
      <vt:lpstr>Problem Characteristics</vt:lpstr>
      <vt:lpstr>1. Is the problem decomposable?</vt:lpstr>
      <vt:lpstr>1. Is the problem decomposable?</vt:lpstr>
      <vt:lpstr>2. Can solution steps be ignored or</vt:lpstr>
      <vt:lpstr>2. Can solution steps be ignored or</vt:lpstr>
      <vt:lpstr>2. Can solution steps be ignored or</vt:lpstr>
      <vt:lpstr>2. Can solution steps be ignored or</vt:lpstr>
      <vt:lpstr>3. Is the universe predictable?</vt:lpstr>
      <vt:lpstr>3. Is the universe predictable?</vt:lpstr>
      <vt:lpstr>3. Is the universe predictable?</vt:lpstr>
      <vt:lpstr>4. Is a good solution absolute or relative?</vt:lpstr>
      <vt:lpstr>4. Is a good solution absolute or  relative?</vt:lpstr>
      <vt:lpstr>4. Is a good solution absolute or</vt:lpstr>
      <vt:lpstr>4. Is a good solution absolute or</vt:lpstr>
      <vt:lpstr>4. Is a good solution absolute or</vt:lpstr>
      <vt:lpstr>5. Is the solution a state or a path?</vt:lpstr>
      <vt:lpstr>5. Is the solution a state or a path?</vt:lpstr>
      <vt:lpstr>5. Is the solution a state or a path?</vt:lpstr>
      <vt:lpstr>6. What is the role of knowledge</vt:lpstr>
      <vt:lpstr>7. Does the task require human-  interaction?</vt:lpstr>
      <vt:lpstr>State space representation</vt:lpstr>
      <vt:lpstr>State space representation of coffee  making</vt:lpstr>
      <vt:lpstr>8- puzzle problem</vt:lpstr>
      <vt:lpstr>Initial and goal state</vt:lpstr>
      <vt:lpstr>State space of the 8 puzzle problem</vt:lpstr>
      <vt:lpstr>8- puzzle problem</vt:lpstr>
      <vt:lpstr>PowerPoint Presentation</vt:lpstr>
      <vt:lpstr>A Water Jug Problem</vt:lpstr>
      <vt:lpstr>Puzzle-solving as Search</vt:lpstr>
      <vt:lpstr>State Space Search: Water Jug</vt:lpstr>
      <vt:lpstr>Water Jug Problem...</vt:lpstr>
      <vt:lpstr>State Space Search: Water Jug</vt:lpstr>
      <vt:lpstr>Missionaries and cannibals</vt:lpstr>
      <vt:lpstr>Missionaries and cannibals</vt:lpstr>
      <vt:lpstr>States</vt:lpstr>
      <vt:lpstr>Operations</vt:lpstr>
      <vt:lpstr>The state space</vt:lpstr>
      <vt:lpstr>Solution</vt:lpstr>
      <vt:lpstr>Farmer river crossing Problem</vt:lpstr>
      <vt:lpstr>Solution</vt:lpstr>
      <vt:lpstr>Sequence of steps for crossing river</vt:lpstr>
      <vt:lpstr>State space representation</vt:lpstr>
      <vt:lpstr>n-queens</vt:lpstr>
      <vt:lpstr>Search and Control strategies</vt:lpstr>
      <vt:lpstr>Production system</vt:lpstr>
      <vt:lpstr>Classes of Production System</vt:lpstr>
      <vt:lpstr>Control strategies</vt:lpstr>
      <vt:lpstr>Example</vt:lpstr>
      <vt:lpstr>Search Strategies</vt:lpstr>
      <vt:lpstr>Brute Force or Uninformed Search</vt:lpstr>
      <vt:lpstr>Search Strategies: Blind Search</vt:lpstr>
      <vt:lpstr>Depth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PowerPoint Presentation</vt:lpstr>
      <vt:lpstr>PowerPoint Presentation</vt:lpstr>
      <vt:lpstr>Algorithm for Depth First Search</vt:lpstr>
      <vt:lpstr>Time and space complexity</vt:lpstr>
      <vt:lpstr>Advantages of Depth-First Search</vt:lpstr>
      <vt:lpstr>Disadvantages of Depth-First Search</vt:lpstr>
      <vt:lpstr>Breadth First Search</vt:lpstr>
      <vt:lpstr>PowerPoint Presentation</vt:lpstr>
      <vt:lpstr>PowerPoint Presentation</vt:lpstr>
      <vt:lpstr>PowerPoint Presentation</vt:lpstr>
      <vt:lpstr>PowerPoint Presentation</vt:lpstr>
      <vt:lpstr>Breadth-first search</vt:lpstr>
      <vt:lpstr>PowerPoint Presentation</vt:lpstr>
      <vt:lpstr>PowerPoint Presentation</vt:lpstr>
      <vt:lpstr>Algorithm of Breadth First Search</vt:lpstr>
      <vt:lpstr>Time and space complexity</vt:lpstr>
      <vt:lpstr>Advantages of Breadth-First Search</vt:lpstr>
      <vt:lpstr>Disadvantages of Breadth-First Search</vt:lpstr>
      <vt:lpstr>DFS Vs 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AM</dc:creator>
  <cp:lastModifiedBy>Subhash Chandra N</cp:lastModifiedBy>
  <cp:revision>5</cp:revision>
  <dcterms:created xsi:type="dcterms:W3CDTF">2021-02-01T06:45:04Z</dcterms:created>
  <dcterms:modified xsi:type="dcterms:W3CDTF">2022-08-18T07:07:46Z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2021-02-01T00:00:00Z</vt:filetime>
  </property>
</Properties>
</file>