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8" r:id="rId3"/>
    <p:sldId id="349" r:id="rId4"/>
    <p:sldId id="355" r:id="rId5"/>
    <p:sldId id="379" r:id="rId6"/>
    <p:sldId id="366" r:id="rId7"/>
    <p:sldId id="367" r:id="rId8"/>
    <p:sldId id="373" r:id="rId9"/>
    <p:sldId id="376" r:id="rId10"/>
    <p:sldId id="375" r:id="rId11"/>
    <p:sldId id="374" r:id="rId12"/>
    <p:sldId id="378" r:id="rId13"/>
    <p:sldId id="377" r:id="rId14"/>
    <p:sldId id="369" r:id="rId15"/>
    <p:sldId id="359" r:id="rId16"/>
    <p:sldId id="370" r:id="rId17"/>
    <p:sldId id="360" r:id="rId18"/>
    <p:sldId id="371" r:id="rId19"/>
    <p:sldId id="361" r:id="rId20"/>
    <p:sldId id="372" r:id="rId21"/>
    <p:sldId id="363" r:id="rId22"/>
    <p:sldId id="362" r:id="rId23"/>
    <p:sldId id="365" r:id="rId24"/>
    <p:sldId id="350" r:id="rId25"/>
    <p:sldId id="353" r:id="rId26"/>
    <p:sldId id="380" r:id="rId27"/>
    <p:sldId id="381" r:id="rId28"/>
    <p:sldId id="382" r:id="rId29"/>
    <p:sldId id="383" r:id="rId30"/>
    <p:sldId id="3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194396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322124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195943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131968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69366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216990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400961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348124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402083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183427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2E074-87F1-495B-A9B9-20FA9257F508}" type="datetimeFigureOut">
              <a:rPr lang="en-IN" smtClean="0"/>
              <a:pPr/>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231416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2E074-87F1-495B-A9B9-20FA9257F508}" type="datetimeFigureOut">
              <a:rPr lang="en-IN" smtClean="0"/>
              <a:pPr/>
              <a:t>23-11-2022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8B049-B495-46D3-A6CC-0ABCD1384C8E}" type="slidenum">
              <a:rPr lang="en-IN" smtClean="0"/>
              <a:pPr/>
              <a:t>‹#›</a:t>
            </a:fld>
            <a:endParaRPr lang="en-IN"/>
          </a:p>
        </p:txBody>
      </p:sp>
    </p:spTree>
    <p:extLst>
      <p:ext uri="{BB962C8B-B14F-4D97-AF65-F5344CB8AC3E}">
        <p14:creationId xmlns="" xmlns:p14="http://schemas.microsoft.com/office/powerpoint/2010/main" val="223642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Hierarchical  Clustering</a:t>
            </a:r>
            <a:br>
              <a:rPr lang="en-IN" b="1" dirty="0" smtClean="0"/>
            </a:br>
            <a:r>
              <a:rPr lang="en-IN" b="1" dirty="0" smtClean="0"/>
              <a:t>FAI-UNIT-V</a:t>
            </a:r>
            <a:endParaRPr lang="en-IN" b="1" dirty="0"/>
          </a:p>
        </p:txBody>
      </p:sp>
    </p:spTree>
    <p:extLst>
      <p:ext uri="{BB962C8B-B14F-4D97-AF65-F5344CB8AC3E}">
        <p14:creationId xmlns="" xmlns:p14="http://schemas.microsoft.com/office/powerpoint/2010/main" val="345855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a:srcRect/>
          <a:stretch>
            <a:fillRect/>
          </a:stretch>
        </p:blipFill>
        <p:spPr bwMode="auto">
          <a:xfrm>
            <a:off x="474930" y="690111"/>
            <a:ext cx="4095750" cy="25146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531641" y="3415372"/>
            <a:ext cx="4038600" cy="2486025"/>
          </a:xfrm>
          <a:prstGeom prst="rect">
            <a:avLst/>
          </a:prstGeom>
          <a:noFill/>
          <a:ln w="9525">
            <a:noFill/>
            <a:miter lim="800000"/>
            <a:headEnd/>
            <a:tailEnd/>
          </a:ln>
          <a:effectLst/>
        </p:spPr>
      </p:pic>
      <p:pic>
        <p:nvPicPr>
          <p:cNvPr id="34820" name="Picture 4"/>
          <p:cNvPicPr>
            <a:picLocks noChangeAspect="1" noChangeArrowheads="1"/>
          </p:cNvPicPr>
          <p:nvPr/>
        </p:nvPicPr>
        <p:blipFill>
          <a:blip r:embed="rId4"/>
          <a:srcRect/>
          <a:stretch>
            <a:fillRect/>
          </a:stretch>
        </p:blipFill>
        <p:spPr bwMode="auto">
          <a:xfrm>
            <a:off x="6768832" y="638322"/>
            <a:ext cx="3971925" cy="2514600"/>
          </a:xfrm>
          <a:prstGeom prst="rect">
            <a:avLst/>
          </a:prstGeom>
          <a:noFill/>
          <a:ln w="9525">
            <a:noFill/>
            <a:miter lim="800000"/>
            <a:headEnd/>
            <a:tailEnd/>
          </a:ln>
          <a:effectLst/>
        </p:spPr>
      </p:pic>
      <p:pic>
        <p:nvPicPr>
          <p:cNvPr id="34821" name="Picture 5"/>
          <p:cNvPicPr>
            <a:picLocks noChangeAspect="1" noChangeArrowheads="1"/>
          </p:cNvPicPr>
          <p:nvPr/>
        </p:nvPicPr>
        <p:blipFill>
          <a:blip r:embed="rId5"/>
          <a:srcRect/>
          <a:stretch>
            <a:fillRect/>
          </a:stretch>
        </p:blipFill>
        <p:spPr bwMode="auto">
          <a:xfrm>
            <a:off x="6755130" y="3265463"/>
            <a:ext cx="4533900" cy="30861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srcRect/>
          <a:stretch>
            <a:fillRect/>
          </a:stretch>
        </p:blipFill>
        <p:spPr bwMode="auto">
          <a:xfrm>
            <a:off x="623375" y="821703"/>
            <a:ext cx="4305300" cy="24765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630335" y="3549162"/>
            <a:ext cx="4010025" cy="1447800"/>
          </a:xfrm>
          <a:prstGeom prst="rect">
            <a:avLst/>
          </a:prstGeom>
          <a:noFill/>
          <a:ln w="9525">
            <a:noFill/>
            <a:miter lim="800000"/>
            <a:headEnd/>
            <a:tailEnd/>
          </a:ln>
          <a:effectLst/>
        </p:spPr>
      </p:pic>
      <p:pic>
        <p:nvPicPr>
          <p:cNvPr id="35844" name="Picture 4"/>
          <p:cNvPicPr>
            <a:picLocks noChangeAspect="1" noChangeArrowheads="1"/>
          </p:cNvPicPr>
          <p:nvPr/>
        </p:nvPicPr>
        <p:blipFill>
          <a:blip r:embed="rId4"/>
          <a:srcRect/>
          <a:stretch>
            <a:fillRect/>
          </a:stretch>
        </p:blipFill>
        <p:spPr bwMode="auto">
          <a:xfrm>
            <a:off x="5852160" y="0"/>
            <a:ext cx="5598941" cy="3348110"/>
          </a:xfrm>
          <a:prstGeom prst="rect">
            <a:avLst/>
          </a:prstGeom>
          <a:noFill/>
          <a:ln w="9525">
            <a:noFill/>
            <a:miter lim="800000"/>
            <a:headEnd/>
            <a:tailEnd/>
          </a:ln>
          <a:effectLst/>
        </p:spPr>
      </p:pic>
      <p:pic>
        <p:nvPicPr>
          <p:cNvPr id="35845" name="Picture 5"/>
          <p:cNvPicPr>
            <a:picLocks noChangeAspect="1" noChangeArrowheads="1"/>
          </p:cNvPicPr>
          <p:nvPr/>
        </p:nvPicPr>
        <p:blipFill>
          <a:blip r:embed="rId5"/>
          <a:srcRect/>
          <a:stretch>
            <a:fillRect/>
          </a:stretch>
        </p:blipFill>
        <p:spPr bwMode="auto">
          <a:xfrm>
            <a:off x="6637606" y="3648808"/>
            <a:ext cx="4572000" cy="2857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a:srcRect/>
          <a:stretch>
            <a:fillRect/>
          </a:stretch>
        </p:blipFill>
        <p:spPr bwMode="auto">
          <a:xfrm>
            <a:off x="507976" y="1541206"/>
            <a:ext cx="4676775" cy="1600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536770" y="3253961"/>
            <a:ext cx="4591050" cy="1419225"/>
          </a:xfrm>
          <a:prstGeom prst="rect">
            <a:avLst/>
          </a:prstGeom>
          <a:noFill/>
          <a:ln w="9525">
            <a:noFill/>
            <a:miter lim="800000"/>
            <a:headEnd/>
            <a:tailEnd/>
          </a:ln>
          <a:effectLst/>
        </p:spPr>
      </p:pic>
      <p:pic>
        <p:nvPicPr>
          <p:cNvPr id="36868" name="Picture 4"/>
          <p:cNvPicPr>
            <a:picLocks noChangeAspect="1" noChangeArrowheads="1"/>
          </p:cNvPicPr>
          <p:nvPr/>
        </p:nvPicPr>
        <p:blipFill>
          <a:blip r:embed="rId4"/>
          <a:srcRect/>
          <a:stretch>
            <a:fillRect/>
          </a:stretch>
        </p:blipFill>
        <p:spPr bwMode="auto">
          <a:xfrm>
            <a:off x="6483741" y="292711"/>
            <a:ext cx="4457700" cy="2333625"/>
          </a:xfrm>
          <a:prstGeom prst="rect">
            <a:avLst/>
          </a:prstGeom>
          <a:noFill/>
          <a:ln w="9525">
            <a:noFill/>
            <a:miter lim="800000"/>
            <a:headEnd/>
            <a:tailEnd/>
          </a:ln>
          <a:effectLst/>
        </p:spPr>
      </p:pic>
      <p:pic>
        <p:nvPicPr>
          <p:cNvPr id="36869" name="Picture 5"/>
          <p:cNvPicPr>
            <a:picLocks noChangeAspect="1" noChangeArrowheads="1"/>
          </p:cNvPicPr>
          <p:nvPr/>
        </p:nvPicPr>
        <p:blipFill>
          <a:blip r:embed="rId5"/>
          <a:srcRect/>
          <a:stretch>
            <a:fillRect/>
          </a:stretch>
        </p:blipFill>
        <p:spPr bwMode="auto">
          <a:xfrm>
            <a:off x="6984756" y="3105956"/>
            <a:ext cx="4552950" cy="29813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srcRect/>
          <a:stretch>
            <a:fillRect/>
          </a:stretch>
        </p:blipFill>
        <p:spPr bwMode="auto">
          <a:xfrm>
            <a:off x="458005" y="1481712"/>
            <a:ext cx="4467225" cy="14097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543072" y="3361446"/>
            <a:ext cx="4381500" cy="2076450"/>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6541477" y="1631852"/>
            <a:ext cx="5286449" cy="372544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237957"/>
          </a:xfrm>
        </p:spPr>
        <p:txBody>
          <a:bodyPr/>
          <a:lstStyle/>
          <a:p>
            <a:r>
              <a:rPr lang="en-GB" b="1" dirty="0" smtClean="0"/>
              <a:t>Agglomerative Algorithm</a:t>
            </a:r>
            <a:endParaRPr lang="en-US" b="1" dirty="0"/>
          </a:p>
        </p:txBody>
      </p:sp>
      <p:pic>
        <p:nvPicPr>
          <p:cNvPr id="66563" name="Picture 3"/>
          <p:cNvPicPr>
            <a:picLocks noChangeAspect="1" noChangeArrowheads="1"/>
          </p:cNvPicPr>
          <p:nvPr/>
        </p:nvPicPr>
        <p:blipFill>
          <a:blip r:embed="rId2"/>
          <a:srcRect/>
          <a:stretch>
            <a:fillRect/>
          </a:stretch>
        </p:blipFill>
        <p:spPr bwMode="auto">
          <a:xfrm>
            <a:off x="1561514" y="829994"/>
            <a:ext cx="8539089" cy="602800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Grp="1" noChangeAspect="1" noChangeArrowheads="1"/>
          </p:cNvPicPr>
          <p:nvPr>
            <p:ph idx="1"/>
          </p:nvPr>
        </p:nvPicPr>
        <p:blipFill>
          <a:blip r:embed="rId2"/>
          <a:srcRect/>
          <a:stretch>
            <a:fillRect/>
          </a:stretch>
        </p:blipFill>
        <p:spPr bwMode="auto">
          <a:xfrm>
            <a:off x="1292907" y="225083"/>
            <a:ext cx="10130059" cy="634452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3"/>
          <p:cNvPicPr>
            <a:picLocks noChangeAspect="1" noChangeArrowheads="1"/>
          </p:cNvPicPr>
          <p:nvPr/>
        </p:nvPicPr>
        <p:blipFill>
          <a:blip r:embed="rId2"/>
          <a:srcRect/>
          <a:stretch>
            <a:fillRect/>
          </a:stretch>
        </p:blipFill>
        <p:spPr bwMode="auto">
          <a:xfrm>
            <a:off x="900333" y="323557"/>
            <a:ext cx="9931790" cy="618978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rcRect/>
          <a:stretch>
            <a:fillRect/>
          </a:stretch>
        </p:blipFill>
        <p:spPr bwMode="auto">
          <a:xfrm>
            <a:off x="368543" y="281354"/>
            <a:ext cx="11560859" cy="657664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p:cNvPicPr>
            <a:picLocks noChangeAspect="1" noChangeArrowheads="1"/>
          </p:cNvPicPr>
          <p:nvPr/>
        </p:nvPicPr>
        <p:blipFill>
          <a:blip r:embed="rId2"/>
          <a:srcRect/>
          <a:stretch>
            <a:fillRect/>
          </a:stretch>
        </p:blipFill>
        <p:spPr bwMode="auto">
          <a:xfrm>
            <a:off x="1125415" y="196948"/>
            <a:ext cx="10452296" cy="645706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Grp="1" noChangeAspect="1" noChangeArrowheads="1"/>
          </p:cNvPicPr>
          <p:nvPr>
            <p:ph idx="1"/>
          </p:nvPr>
        </p:nvPicPr>
        <p:blipFill>
          <a:blip r:embed="rId2"/>
          <a:srcRect/>
          <a:stretch>
            <a:fillRect/>
          </a:stretch>
        </p:blipFill>
        <p:spPr bwMode="auto">
          <a:xfrm>
            <a:off x="886265" y="675249"/>
            <a:ext cx="10410091" cy="568334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7791"/>
          </a:xfrm>
        </p:spPr>
        <p:txBody>
          <a:bodyPr/>
          <a:lstStyle/>
          <a:p>
            <a:r>
              <a:rPr lang="en-GB" b="1" dirty="0" smtClean="0"/>
              <a:t>Introduction: </a:t>
            </a:r>
            <a:endParaRPr lang="en-US" b="1" dirty="0"/>
          </a:p>
        </p:txBody>
      </p:sp>
      <p:sp>
        <p:nvSpPr>
          <p:cNvPr id="3" name="Content Placeholder 2"/>
          <p:cNvSpPr>
            <a:spLocks noGrp="1"/>
          </p:cNvSpPr>
          <p:nvPr>
            <p:ph idx="1"/>
          </p:nvPr>
        </p:nvSpPr>
        <p:spPr>
          <a:xfrm>
            <a:off x="838200" y="1223889"/>
            <a:ext cx="10515600" cy="4953074"/>
          </a:xfrm>
        </p:spPr>
        <p:txBody>
          <a:bodyPr/>
          <a:lstStyle/>
          <a:p>
            <a:pPr algn="just"/>
            <a:r>
              <a:rPr lang="en-GB" dirty="0" smtClean="0"/>
              <a:t>The agglomerative hierarchical clustering algorithm is a popular example of HCA. </a:t>
            </a:r>
          </a:p>
          <a:p>
            <a:pPr algn="just"/>
            <a:r>
              <a:rPr lang="en-GB" dirty="0" smtClean="0"/>
              <a:t>To group the datasets into clusters, it follows the </a:t>
            </a:r>
            <a:r>
              <a:rPr lang="en-GB" b="1" dirty="0" smtClean="0"/>
              <a:t>bottom-up approach</a:t>
            </a:r>
            <a:r>
              <a:rPr lang="en-GB" dirty="0" smtClean="0"/>
              <a:t>. It means, this algorithm considers each dataset as a single cluster at the beginning, and then start combining the closest pair of clusters together. It does this until all the clusters are merged into a single cluster that contains all the datasets.</a:t>
            </a:r>
          </a:p>
          <a:p>
            <a:pPr algn="just"/>
            <a:r>
              <a:rPr lang="en-GB" dirty="0" smtClean="0"/>
              <a:t>This hierarchy of clusters is represented in the form of the </a:t>
            </a:r>
            <a:r>
              <a:rPr lang="en-GB" dirty="0" err="1" smtClean="0"/>
              <a:t>dendrogram</a:t>
            </a:r>
            <a:r>
              <a:rPr lang="en-GB" dirty="0" smtClean="0"/>
              <a:t>.</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p:cNvPicPr>
            <a:picLocks noChangeAspect="1" noChangeArrowheads="1"/>
          </p:cNvPicPr>
          <p:nvPr/>
        </p:nvPicPr>
        <p:blipFill>
          <a:blip r:embed="rId2"/>
          <a:srcRect/>
          <a:stretch>
            <a:fillRect/>
          </a:stretch>
        </p:blipFill>
        <p:spPr bwMode="auto">
          <a:xfrm>
            <a:off x="1280160" y="618978"/>
            <a:ext cx="10170941" cy="572555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Grp="1" noChangeAspect="1" noChangeArrowheads="1"/>
          </p:cNvPicPr>
          <p:nvPr>
            <p:ph idx="1"/>
          </p:nvPr>
        </p:nvPicPr>
        <p:blipFill>
          <a:blip r:embed="rId2"/>
          <a:srcRect/>
          <a:stretch>
            <a:fillRect/>
          </a:stretch>
        </p:blipFill>
        <p:spPr bwMode="auto">
          <a:xfrm>
            <a:off x="1252025" y="745589"/>
            <a:ext cx="9931790" cy="543012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Grp="1" noChangeAspect="1" noChangeArrowheads="1"/>
          </p:cNvPicPr>
          <p:nvPr>
            <p:ph idx="1"/>
          </p:nvPr>
        </p:nvPicPr>
        <p:blipFill>
          <a:blip r:embed="rId2"/>
          <a:srcRect/>
          <a:stretch>
            <a:fillRect/>
          </a:stretch>
        </p:blipFill>
        <p:spPr bwMode="auto">
          <a:xfrm>
            <a:off x="1139483" y="717452"/>
            <a:ext cx="9988062" cy="552860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378634" y="562708"/>
            <a:ext cx="9917723" cy="539121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082"/>
            <a:ext cx="10515600" cy="703385"/>
          </a:xfrm>
        </p:spPr>
        <p:txBody>
          <a:bodyPr>
            <a:normAutofit fontScale="90000"/>
          </a:bodyPr>
          <a:lstStyle/>
          <a:p>
            <a:r>
              <a:rPr lang="en-IN" b="1" dirty="0" smtClean="0"/>
              <a:t>Divisive Clustering:</a:t>
            </a:r>
            <a:r>
              <a:rPr lang="en-US" b="1" dirty="0" smtClean="0"/>
              <a:t/>
            </a:r>
            <a:br>
              <a:rPr lang="en-US" b="1" dirty="0" smtClean="0"/>
            </a:br>
            <a:endParaRPr lang="en-US" dirty="0"/>
          </a:p>
        </p:txBody>
      </p:sp>
      <p:sp>
        <p:nvSpPr>
          <p:cNvPr id="2049" name="Rectangle 1"/>
          <p:cNvSpPr>
            <a:spLocks noChangeArrowheads="1"/>
          </p:cNvSpPr>
          <p:nvPr/>
        </p:nvSpPr>
        <p:spPr bwMode="auto">
          <a:xfrm>
            <a:off x="1247335" y="932040"/>
            <a:ext cx="9584787"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Georgia" pitchFamily="18" charset="0"/>
                <a:ea typeface="Times New Roman" pitchFamily="18" charset="0"/>
                <a:cs typeface="Arial" pitchFamily="34" charset="0"/>
              </a:rPr>
              <a:t>The divisive clustering algorithm is a top-down clustering approach, initially, all the points in the dataset belong to one cluster and split is performed recursively as one moves down the hierarchy.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1716258" y="1885071"/>
            <a:ext cx="8412480" cy="1249297"/>
          </a:xfrm>
          <a:prstGeom prst="rect">
            <a:avLst/>
          </a:prstGeom>
          <a:solidFill>
            <a:srgbClr val="FFFFFF"/>
          </a:solidFill>
          <a:ln w="9525">
            <a:noFill/>
            <a:miter lim="800000"/>
            <a:headEnd/>
            <a:tailEnd/>
          </a:ln>
          <a:effectLst/>
        </p:spPr>
        <p:txBody>
          <a:bodyPr vert="horz" wrap="square" lIns="91440" tIns="261855"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00000"/>
                </a:solidFill>
                <a:effectLst/>
                <a:latin typeface="Helvetica"/>
                <a:ea typeface="Times New Roman" pitchFamily="18" charset="0"/>
                <a:cs typeface="Times New Roman" pitchFamily="18" charset="0"/>
              </a:rPr>
              <a:t>Steps of Divisive Clustering:</a:t>
            </a:r>
            <a:endParaRPr kumimoji="0" lang="en-US" sz="1300" b="0" i="0" u="none" strike="noStrike" cap="none" normalizeH="0" baseline="0" dirty="0" smtClean="0">
              <a:ln>
                <a:noFill/>
              </a:ln>
              <a:solidFill>
                <a:srgbClr val="2E74B5"/>
              </a:solidFill>
              <a:effectLst/>
              <a:latin typeface="Calibri Light"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rgbClr val="000000"/>
                </a:solidFill>
                <a:effectLst/>
                <a:latin typeface="Georgia" pitchFamily="18" charset="0"/>
                <a:ea typeface="Times New Roman" pitchFamily="18" charset="0"/>
                <a:cs typeface="Segoe UI" pitchFamily="34" charset="0"/>
              </a:rPr>
              <a:t>Initially, all points in the dataset belong to one single cluster.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rgbClr val="000000"/>
                </a:solidFill>
                <a:effectLst/>
                <a:latin typeface="Georgia" pitchFamily="18" charset="0"/>
                <a:ea typeface="Times New Roman" pitchFamily="18" charset="0"/>
                <a:cs typeface="Segoe UI" pitchFamily="34" charset="0"/>
              </a:rPr>
              <a:t>Partition the cluster into two least similar cluster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rgbClr val="000000"/>
                </a:solidFill>
                <a:effectLst/>
                <a:latin typeface="Georgia" pitchFamily="18" charset="0"/>
                <a:ea typeface="Times New Roman" pitchFamily="18" charset="0"/>
                <a:cs typeface="Segoe UI" pitchFamily="34" charset="0"/>
              </a:rPr>
              <a:t>Proceed recursively to form new clusters until the desired number of clusters is obtained.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1133006" y="3301665"/>
            <a:ext cx="9783523"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Calibri" pitchFamily="34" charset="0"/>
                <a:cs typeface="Arial" pitchFamily="34" charset="0"/>
              </a:rPr>
              <a:t>Example </a:t>
            </a: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We can say that the Divisive Hierarchical clustering is precisely the</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opposite</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of the Agglomerative Hierarchical clustering. In Divisive Hierarchical clustering, we take into account all of the data points as a single cluster and in every iteration, we separate the data points from the clusters which aren</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 comparable. In the end, we are left with N clusters.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046925" y="658007"/>
            <a:ext cx="6379504" cy="4351338"/>
          </a:xfrm>
          <a:prstGeom prst="rect">
            <a:avLst/>
          </a:prstGeom>
          <a:noFill/>
          <a:ln>
            <a:noFill/>
          </a:ln>
        </p:spPr>
      </p:pic>
      <p:sp>
        <p:nvSpPr>
          <p:cNvPr id="63489" name="Rectangle 1"/>
          <p:cNvSpPr>
            <a:spLocks noChangeArrowheads="1"/>
          </p:cNvSpPr>
          <p:nvPr/>
        </p:nvSpPr>
        <p:spPr bwMode="auto">
          <a:xfrm>
            <a:off x="2715064" y="5247249"/>
            <a:ext cx="5472332"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Figure </a:t>
            </a:r>
            <a:r>
              <a:rPr kumimoji="0" lang="en-US" sz="1300" b="1"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sz="13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en-US" sz="13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Divisive Hierarchical clustering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4B614A1-C43D-8F79-E445-9510A2FA1F3C}"/>
              </a:ext>
            </a:extLst>
          </p:cNvPr>
          <p:cNvPicPr>
            <a:picLocks noGrp="1" noChangeAspect="1"/>
          </p:cNvPicPr>
          <p:nvPr>
            <p:ph idx="1"/>
          </p:nvPr>
        </p:nvPicPr>
        <p:blipFill>
          <a:blip r:embed="rId2"/>
          <a:stretch>
            <a:fillRect/>
          </a:stretch>
        </p:blipFill>
        <p:spPr>
          <a:xfrm>
            <a:off x="274320" y="1432560"/>
            <a:ext cx="5709920" cy="3637280"/>
          </a:xfrm>
        </p:spPr>
      </p:pic>
      <p:pic>
        <p:nvPicPr>
          <p:cNvPr id="7" name="Picture 6">
            <a:extLst>
              <a:ext uri="{FF2B5EF4-FFF2-40B4-BE49-F238E27FC236}">
                <a16:creationId xmlns="" xmlns:a16="http://schemas.microsoft.com/office/drawing/2014/main" id="{1ED87F41-6CB0-3299-5A19-C9FA2B92628D}"/>
              </a:ext>
            </a:extLst>
          </p:cNvPr>
          <p:cNvPicPr>
            <a:picLocks noChangeAspect="1"/>
          </p:cNvPicPr>
          <p:nvPr/>
        </p:nvPicPr>
        <p:blipFill>
          <a:blip r:embed="rId3"/>
          <a:stretch>
            <a:fillRect/>
          </a:stretch>
        </p:blipFill>
        <p:spPr>
          <a:xfrm>
            <a:off x="6543040" y="1432560"/>
            <a:ext cx="5171553" cy="3434080"/>
          </a:xfrm>
          <a:prstGeom prst="rect">
            <a:avLst/>
          </a:prstGeom>
        </p:spPr>
      </p:pic>
      <p:sp>
        <p:nvSpPr>
          <p:cNvPr id="6" name="TextBox 5"/>
          <p:cNvSpPr txBox="1"/>
          <p:nvPr/>
        </p:nvSpPr>
        <p:spPr>
          <a:xfrm>
            <a:off x="196947" y="239150"/>
            <a:ext cx="9601539" cy="646331"/>
          </a:xfrm>
          <a:prstGeom prst="rect">
            <a:avLst/>
          </a:prstGeom>
          <a:noFill/>
        </p:spPr>
        <p:txBody>
          <a:bodyPr wrap="none" rtlCol="0">
            <a:spAutoFit/>
          </a:bodyPr>
          <a:lstStyle/>
          <a:p>
            <a:r>
              <a:rPr lang="en-GB" sz="3600" b="1" dirty="0" smtClean="0"/>
              <a:t>Divisive Algorithm using Minimum Spanning Tree</a:t>
            </a:r>
            <a:endParaRPr lang="en-US" sz="3600" b="1" dirty="0"/>
          </a:p>
        </p:txBody>
      </p:sp>
    </p:spTree>
    <p:extLst>
      <p:ext uri="{BB962C8B-B14F-4D97-AF65-F5344CB8AC3E}">
        <p14:creationId xmlns="" xmlns:p14="http://schemas.microsoft.com/office/powerpoint/2010/main" val="343895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10A928B-F8DD-C187-BE57-747F378CC5A2}"/>
              </a:ext>
            </a:extLst>
          </p:cNvPr>
          <p:cNvPicPr>
            <a:picLocks noGrp="1" noChangeAspect="1"/>
          </p:cNvPicPr>
          <p:nvPr>
            <p:ph idx="1"/>
          </p:nvPr>
        </p:nvPicPr>
        <p:blipFill>
          <a:blip r:embed="rId2"/>
          <a:stretch>
            <a:fillRect/>
          </a:stretch>
        </p:blipFill>
        <p:spPr>
          <a:xfrm>
            <a:off x="264160" y="1776685"/>
            <a:ext cx="5933440" cy="4409439"/>
          </a:xfrm>
        </p:spPr>
      </p:pic>
      <p:pic>
        <p:nvPicPr>
          <p:cNvPr id="7" name="Picture 6">
            <a:extLst>
              <a:ext uri="{FF2B5EF4-FFF2-40B4-BE49-F238E27FC236}">
                <a16:creationId xmlns="" xmlns:a16="http://schemas.microsoft.com/office/drawing/2014/main" id="{AD155D7B-9FC7-8765-953C-B6B77DEDAB51}"/>
              </a:ext>
            </a:extLst>
          </p:cNvPr>
          <p:cNvPicPr>
            <a:picLocks noChangeAspect="1"/>
          </p:cNvPicPr>
          <p:nvPr/>
        </p:nvPicPr>
        <p:blipFill>
          <a:blip r:embed="rId3"/>
          <a:stretch>
            <a:fillRect/>
          </a:stretch>
        </p:blipFill>
        <p:spPr>
          <a:xfrm>
            <a:off x="6627372" y="124371"/>
            <a:ext cx="5198868" cy="3304629"/>
          </a:xfrm>
          <a:prstGeom prst="rect">
            <a:avLst/>
          </a:prstGeom>
        </p:spPr>
      </p:pic>
      <p:pic>
        <p:nvPicPr>
          <p:cNvPr id="9" name="Picture 8">
            <a:extLst>
              <a:ext uri="{FF2B5EF4-FFF2-40B4-BE49-F238E27FC236}">
                <a16:creationId xmlns="" xmlns:a16="http://schemas.microsoft.com/office/drawing/2014/main" id="{B5A70E1A-6633-9417-EF42-6066F487F78D}"/>
              </a:ext>
            </a:extLst>
          </p:cNvPr>
          <p:cNvPicPr>
            <a:picLocks noChangeAspect="1"/>
          </p:cNvPicPr>
          <p:nvPr/>
        </p:nvPicPr>
        <p:blipFill>
          <a:blip r:embed="rId4"/>
          <a:stretch>
            <a:fillRect/>
          </a:stretch>
        </p:blipFill>
        <p:spPr>
          <a:xfrm>
            <a:off x="6789306" y="3526714"/>
            <a:ext cx="4445228" cy="2933851"/>
          </a:xfrm>
          <a:prstGeom prst="rect">
            <a:avLst/>
          </a:prstGeom>
        </p:spPr>
      </p:pic>
      <p:sp>
        <p:nvSpPr>
          <p:cNvPr id="13" name="TextBox 12">
            <a:extLst>
              <a:ext uri="{FF2B5EF4-FFF2-40B4-BE49-F238E27FC236}">
                <a16:creationId xmlns="" xmlns:a16="http://schemas.microsoft.com/office/drawing/2014/main" id="{5ACB8CF7-AE14-7324-BC2C-30D7704A9AA7}"/>
              </a:ext>
            </a:extLst>
          </p:cNvPr>
          <p:cNvSpPr txBox="1"/>
          <p:nvPr/>
        </p:nvSpPr>
        <p:spPr>
          <a:xfrm>
            <a:off x="833120" y="416560"/>
            <a:ext cx="2149114" cy="646331"/>
          </a:xfrm>
          <a:prstGeom prst="rect">
            <a:avLst/>
          </a:prstGeom>
          <a:noFill/>
        </p:spPr>
        <p:txBody>
          <a:bodyPr wrap="none" rtlCol="0">
            <a:spAutoFit/>
          </a:bodyPr>
          <a:lstStyle/>
          <a:p>
            <a:r>
              <a:rPr lang="en-GB" sz="3600" b="1" dirty="0"/>
              <a:t>Example 1</a:t>
            </a:r>
            <a:endParaRPr lang="en-IN" sz="3600" b="1" dirty="0"/>
          </a:p>
        </p:txBody>
      </p:sp>
    </p:spTree>
    <p:extLst>
      <p:ext uri="{BB962C8B-B14F-4D97-AF65-F5344CB8AC3E}">
        <p14:creationId xmlns="" xmlns:p14="http://schemas.microsoft.com/office/powerpoint/2010/main" val="3652443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4B50-07B8-EBA1-C974-A92EF073FE8A}"/>
              </a:ext>
            </a:extLst>
          </p:cNvPr>
          <p:cNvSpPr>
            <a:spLocks noGrp="1"/>
          </p:cNvSpPr>
          <p:nvPr>
            <p:ph type="title"/>
          </p:nvPr>
        </p:nvSpPr>
        <p:spPr>
          <a:xfrm>
            <a:off x="157480" y="131445"/>
            <a:ext cx="10515600" cy="1325563"/>
          </a:xfrm>
        </p:spPr>
        <p:txBody>
          <a:bodyPr/>
          <a:lstStyle/>
          <a:p>
            <a:r>
              <a:rPr lang="en-GB" b="1" dirty="0"/>
              <a:t>Example 2</a:t>
            </a:r>
            <a:endParaRPr lang="en-IN" b="1" dirty="0"/>
          </a:p>
        </p:txBody>
      </p:sp>
      <p:pic>
        <p:nvPicPr>
          <p:cNvPr id="5" name="Content Placeholder 4">
            <a:extLst>
              <a:ext uri="{FF2B5EF4-FFF2-40B4-BE49-F238E27FC236}">
                <a16:creationId xmlns="" xmlns:a16="http://schemas.microsoft.com/office/drawing/2014/main" id="{CC414B2C-DFEC-D361-8E85-B442DDC3B6E4}"/>
              </a:ext>
            </a:extLst>
          </p:cNvPr>
          <p:cNvPicPr>
            <a:picLocks noGrp="1" noChangeAspect="1"/>
          </p:cNvPicPr>
          <p:nvPr>
            <p:ph idx="1"/>
          </p:nvPr>
        </p:nvPicPr>
        <p:blipFill>
          <a:blip r:embed="rId2"/>
          <a:stretch>
            <a:fillRect/>
          </a:stretch>
        </p:blipFill>
        <p:spPr>
          <a:xfrm>
            <a:off x="508000" y="1357066"/>
            <a:ext cx="5516880" cy="4230933"/>
          </a:xfrm>
        </p:spPr>
      </p:pic>
      <p:pic>
        <p:nvPicPr>
          <p:cNvPr id="7" name="Picture 6">
            <a:extLst>
              <a:ext uri="{FF2B5EF4-FFF2-40B4-BE49-F238E27FC236}">
                <a16:creationId xmlns="" xmlns:a16="http://schemas.microsoft.com/office/drawing/2014/main" id="{8D48063B-20CF-BC44-8535-43F0580FCCF9}"/>
              </a:ext>
            </a:extLst>
          </p:cNvPr>
          <p:cNvPicPr>
            <a:picLocks noChangeAspect="1"/>
          </p:cNvPicPr>
          <p:nvPr/>
        </p:nvPicPr>
        <p:blipFill>
          <a:blip r:embed="rId3"/>
          <a:stretch>
            <a:fillRect/>
          </a:stretch>
        </p:blipFill>
        <p:spPr>
          <a:xfrm>
            <a:off x="6603887" y="1357066"/>
            <a:ext cx="5080113" cy="4363014"/>
          </a:xfrm>
          <a:prstGeom prst="rect">
            <a:avLst/>
          </a:prstGeom>
        </p:spPr>
      </p:pic>
    </p:spTree>
    <p:extLst>
      <p:ext uri="{BB962C8B-B14F-4D97-AF65-F5344CB8AC3E}">
        <p14:creationId xmlns="" xmlns:p14="http://schemas.microsoft.com/office/powerpoint/2010/main" val="102460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4BB9C37-B851-A722-13DC-7140F23A33AF}"/>
              </a:ext>
            </a:extLst>
          </p:cNvPr>
          <p:cNvPicPr>
            <a:picLocks noGrp="1" noChangeAspect="1"/>
          </p:cNvPicPr>
          <p:nvPr>
            <p:ph idx="1"/>
          </p:nvPr>
        </p:nvPicPr>
        <p:blipFill>
          <a:blip r:embed="rId2"/>
          <a:stretch>
            <a:fillRect/>
          </a:stretch>
        </p:blipFill>
        <p:spPr>
          <a:xfrm>
            <a:off x="2285898" y="924560"/>
            <a:ext cx="7437222" cy="4927600"/>
          </a:xfrm>
        </p:spPr>
      </p:pic>
    </p:spTree>
    <p:extLst>
      <p:ext uri="{BB962C8B-B14F-4D97-AF65-F5344CB8AC3E}">
        <p14:creationId xmlns="" xmlns:p14="http://schemas.microsoft.com/office/powerpoint/2010/main" val="37762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b="1" dirty="0" smtClean="0"/>
              <a:t>Hierarchical Clustering</a:t>
            </a:r>
            <a:endParaRPr lang="en-US" b="1" dirty="0"/>
          </a:p>
        </p:txBody>
      </p:sp>
      <p:sp>
        <p:nvSpPr>
          <p:cNvPr id="3073" name="Rectangle 1"/>
          <p:cNvSpPr>
            <a:spLocks noChangeArrowheads="1"/>
          </p:cNvSpPr>
          <p:nvPr/>
        </p:nvSpPr>
        <p:spPr bwMode="auto">
          <a:xfrm>
            <a:off x="1069145" y="984605"/>
            <a:ext cx="10058400" cy="5565618"/>
          </a:xfrm>
          <a:prstGeom prst="rect">
            <a:avLst/>
          </a:prstGeom>
          <a:noFill/>
          <a:ln w="9525">
            <a:noFill/>
            <a:miter lim="800000"/>
            <a:headEnd/>
            <a:tailEnd/>
          </a:ln>
          <a:effectLst/>
        </p:spPr>
        <p:txBody>
          <a:bodyPr vert="horz" wrap="square" lIns="91440" tIns="25392"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Hierarchical Methods</a:t>
            </a:r>
            <a:endParaRPr kumimoji="0" lang="en-US" sz="2000" b="0" i="0" u="none" strike="noStrike" cap="none" normalizeH="0" baseline="0" dirty="0" smtClean="0">
              <a:ln>
                <a:noFill/>
              </a:ln>
              <a:solidFill>
                <a:srgbClr val="1F4D78"/>
              </a:solidFill>
              <a:effectLst/>
              <a:latin typeface="Calibri Light"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method creates a hierarchical decomposition of the given set of data objects. We can classify hierarchical methods on the basis of how the hierarchical decomposition is formed. There are two approaches here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Agglomerative Approach</a:t>
            </a:r>
            <a:endParaRPr kumimoji="0" lang="en-US" sz="2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Divisive Approach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Agglomerative Approach</a:t>
            </a:r>
            <a:endParaRPr kumimoji="0" lang="en-US" sz="2000" b="0" i="0" u="none" strike="noStrike" cap="none" normalizeH="0" baseline="0" dirty="0" smtClean="0">
              <a:ln>
                <a:noFill/>
              </a:ln>
              <a:solidFill>
                <a:srgbClr val="1F4D78"/>
              </a:solidFill>
              <a:effectLst/>
              <a:latin typeface="Calibri Light"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approach is also known as the bottom-up approach. In this, we start with each object forming a separate group. It keeps on merging the objects or groups that are close to one another. It keep on doing so until all of the groups are merged into one or until the termination condition holds.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1F4D78"/>
              </a:solidFill>
              <a:effectLst/>
              <a:latin typeface="Calibri Light"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Divisive Approach</a:t>
            </a:r>
            <a:endParaRPr kumimoji="0" lang="en-US" sz="2000" b="0" i="0" u="none" strike="noStrike" cap="none" normalizeH="0" baseline="0" dirty="0" smtClean="0">
              <a:ln>
                <a:noFill/>
              </a:ln>
              <a:solidFill>
                <a:srgbClr val="1F4D78"/>
              </a:solidFill>
              <a:effectLst/>
              <a:latin typeface="Calibri Light"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approach is also known as the top-down approach. In this, we start with all of the objects in the same cluster. In the continuous iteration, a cluster is split up into smaller clusters. It is down until each object in one cluster or the termination condition holds. This method is rigid, i.e., once a merging or splitting is done, it can never be undone.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F7152-EA99-FDE3-4521-A85C8B1BF4E4}"/>
              </a:ext>
            </a:extLst>
          </p:cNvPr>
          <p:cNvSpPr>
            <a:spLocks noGrp="1"/>
          </p:cNvSpPr>
          <p:nvPr>
            <p:ph type="title"/>
          </p:nvPr>
        </p:nvSpPr>
        <p:spPr/>
        <p:txBody>
          <a:bodyPr/>
          <a:lstStyle/>
          <a:p>
            <a:r>
              <a:rPr lang="en-GB" dirty="0"/>
              <a:t>Example 3</a:t>
            </a:r>
            <a:endParaRPr lang="en-IN" dirty="0"/>
          </a:p>
        </p:txBody>
      </p:sp>
      <p:pic>
        <p:nvPicPr>
          <p:cNvPr id="5" name="Content Placeholder 4">
            <a:extLst>
              <a:ext uri="{FF2B5EF4-FFF2-40B4-BE49-F238E27FC236}">
                <a16:creationId xmlns="" xmlns:a16="http://schemas.microsoft.com/office/drawing/2014/main" id="{4E4134AD-8C07-938E-752A-274F91A897EC}"/>
              </a:ext>
            </a:extLst>
          </p:cNvPr>
          <p:cNvPicPr>
            <a:picLocks noGrp="1" noChangeAspect="1"/>
          </p:cNvPicPr>
          <p:nvPr>
            <p:ph idx="1"/>
          </p:nvPr>
        </p:nvPicPr>
        <p:blipFill>
          <a:blip r:embed="rId2"/>
          <a:stretch>
            <a:fillRect/>
          </a:stretch>
        </p:blipFill>
        <p:spPr>
          <a:xfrm>
            <a:off x="345440" y="1897508"/>
            <a:ext cx="6248400" cy="2440812"/>
          </a:xfrm>
        </p:spPr>
      </p:pic>
      <p:pic>
        <p:nvPicPr>
          <p:cNvPr id="7" name="Picture 6">
            <a:extLst>
              <a:ext uri="{FF2B5EF4-FFF2-40B4-BE49-F238E27FC236}">
                <a16:creationId xmlns="" xmlns:a16="http://schemas.microsoft.com/office/drawing/2014/main" id="{9812822E-A1B8-E5E0-9900-524BCB5BBE1D}"/>
              </a:ext>
            </a:extLst>
          </p:cNvPr>
          <p:cNvPicPr>
            <a:picLocks noChangeAspect="1"/>
          </p:cNvPicPr>
          <p:nvPr/>
        </p:nvPicPr>
        <p:blipFill>
          <a:blip r:embed="rId3"/>
          <a:stretch>
            <a:fillRect/>
          </a:stretch>
        </p:blipFill>
        <p:spPr>
          <a:xfrm>
            <a:off x="7162800" y="2062480"/>
            <a:ext cx="4592320" cy="2440811"/>
          </a:xfrm>
          <a:prstGeom prst="rect">
            <a:avLst/>
          </a:prstGeom>
        </p:spPr>
      </p:pic>
    </p:spTree>
    <p:extLst>
      <p:ext uri="{BB962C8B-B14F-4D97-AF65-F5344CB8AC3E}">
        <p14:creationId xmlns="" xmlns:p14="http://schemas.microsoft.com/office/powerpoint/2010/main" val="3936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p:cNvPicPr>
            <a:picLocks noChangeAspect="1" noChangeArrowheads="1"/>
          </p:cNvPicPr>
          <p:nvPr/>
        </p:nvPicPr>
        <p:blipFill>
          <a:blip r:embed="rId2"/>
          <a:srcRect/>
          <a:stretch>
            <a:fillRect/>
          </a:stretch>
        </p:blipFill>
        <p:spPr bwMode="auto">
          <a:xfrm>
            <a:off x="6414868" y="1420838"/>
            <a:ext cx="5777132" cy="4614202"/>
          </a:xfrm>
          <a:prstGeom prst="rect">
            <a:avLst/>
          </a:prstGeom>
          <a:noFill/>
          <a:ln w="9525">
            <a:noFill/>
            <a:miter lim="800000"/>
            <a:headEnd/>
            <a:tailEnd/>
          </a:ln>
          <a:effectLst/>
        </p:spPr>
      </p:pic>
      <p:sp>
        <p:nvSpPr>
          <p:cNvPr id="4" name="Title 1"/>
          <p:cNvSpPr>
            <a:spLocks noGrp="1"/>
          </p:cNvSpPr>
          <p:nvPr>
            <p:ph type="title"/>
          </p:nvPr>
        </p:nvSpPr>
        <p:spPr>
          <a:xfrm>
            <a:off x="0" y="1"/>
            <a:ext cx="10515600" cy="745588"/>
          </a:xfrm>
        </p:spPr>
        <p:txBody>
          <a:bodyPr/>
          <a:lstStyle/>
          <a:p>
            <a:r>
              <a:rPr lang="en-GB" b="1" dirty="0" smtClean="0"/>
              <a:t>Distance measures</a:t>
            </a:r>
            <a:endParaRPr lang="en-US" b="1" dirty="0"/>
          </a:p>
        </p:txBody>
      </p:sp>
      <p:pic>
        <p:nvPicPr>
          <p:cNvPr id="2" name="Picture 2" descr="https://d1m75rqqgidzqn.cloudfront.net/wp-data/2020/07/01130934/june-30-hierarchical-clustering-infograph-for-blog-8.png"/>
          <p:cNvPicPr>
            <a:picLocks noChangeAspect="1" noChangeArrowheads="1"/>
          </p:cNvPicPr>
          <p:nvPr/>
        </p:nvPicPr>
        <p:blipFill>
          <a:blip r:embed="rId3"/>
          <a:srcRect/>
          <a:stretch>
            <a:fillRect/>
          </a:stretch>
        </p:blipFill>
        <p:spPr bwMode="auto">
          <a:xfrm>
            <a:off x="239982" y="581025"/>
            <a:ext cx="5800725" cy="62769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237957"/>
          </a:xfrm>
        </p:spPr>
        <p:txBody>
          <a:bodyPr/>
          <a:lstStyle/>
          <a:p>
            <a:r>
              <a:rPr lang="en-GB" b="1" dirty="0" smtClean="0"/>
              <a:t>Agglomerative Algorithm</a:t>
            </a:r>
            <a:endParaRPr lang="en-US" b="1" dirty="0"/>
          </a:p>
        </p:txBody>
      </p:sp>
      <p:pic>
        <p:nvPicPr>
          <p:cNvPr id="66562" name="Picture 2"/>
          <p:cNvPicPr>
            <a:picLocks noGrp="1" noChangeAspect="1" noChangeArrowheads="1"/>
          </p:cNvPicPr>
          <p:nvPr>
            <p:ph idx="1"/>
          </p:nvPr>
        </p:nvPicPr>
        <p:blipFill>
          <a:blip r:embed="rId2"/>
          <a:srcRect/>
          <a:stretch>
            <a:fillRect/>
          </a:stretch>
        </p:blipFill>
        <p:spPr bwMode="auto">
          <a:xfrm>
            <a:off x="2433711" y="1012873"/>
            <a:ext cx="6963507" cy="533165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125415"/>
          </a:xfrm>
        </p:spPr>
        <p:txBody>
          <a:bodyPr>
            <a:normAutofit fontScale="90000"/>
          </a:bodyPr>
          <a:lstStyle/>
          <a:p>
            <a:pPr lvl="0"/>
            <a:r>
              <a:rPr lang="en-US" b="1" dirty="0" smtClean="0">
                <a:solidFill>
                  <a:srgbClr val="000000"/>
                </a:solidFill>
                <a:latin typeface="Arial" pitchFamily="34" charset="0"/>
                <a:ea typeface="Times New Roman" pitchFamily="18" charset="0"/>
                <a:cs typeface="Arial" pitchFamily="34" charset="0"/>
              </a:rPr>
              <a:t>Agglomerative Approach</a:t>
            </a:r>
            <a:r>
              <a:rPr lang="en-US" dirty="0" smtClean="0">
                <a:solidFill>
                  <a:srgbClr val="1F4D78"/>
                </a:solidFill>
                <a:latin typeface="Calibri Light" pitchFamily="34" charset="0"/>
                <a:ea typeface="Times New Roman" pitchFamily="18" charset="0"/>
                <a:cs typeface="Times New Roman" pitchFamily="18" charset="0"/>
              </a:rPr>
              <a:t/>
            </a:r>
            <a:br>
              <a:rPr lang="en-US" dirty="0" smtClean="0">
                <a:solidFill>
                  <a:srgbClr val="1F4D78"/>
                </a:solidFill>
                <a:latin typeface="Calibri Light" pitchFamily="34" charset="0"/>
                <a:ea typeface="Times New Roman" pitchFamily="18" charset="0"/>
                <a:cs typeface="Times New Roman" pitchFamily="18" charset="0"/>
              </a:rPr>
            </a:br>
            <a:endParaRPr lang="en-US" dirty="0"/>
          </a:p>
        </p:txBody>
      </p:sp>
      <p:sp>
        <p:nvSpPr>
          <p:cNvPr id="1025" name="Rectangle 1"/>
          <p:cNvSpPr>
            <a:spLocks noChangeArrowheads="1"/>
          </p:cNvSpPr>
          <p:nvPr/>
        </p:nvSpPr>
        <p:spPr bwMode="auto">
          <a:xfrm>
            <a:off x="1294227" y="745588"/>
            <a:ext cx="10381958"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Agglomerative Clustering is a bottom-up approach, initially, each data point is a cluster of its own, further pairs of clusters are merged as one moves up the hierarchy.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Steps of Agglomerative Clustering: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Initially, all the data-points are a cluster of its own.</a:t>
            </a:r>
            <a:endPar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Take two nearest clusters and join them to form one single cluster.</a:t>
            </a:r>
            <a:endPar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Proceed recursively step 2 until you obtain the desired number of clusters.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323557" y="2982351"/>
            <a:ext cx="523318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Example 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Let</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 say we have six data points</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B, C, D, E, F</a:t>
            </a:r>
            <a:r>
              <a:rPr kumimoji="0" lang="en-US" sz="13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Diagram&#10;&#10;Description automatically generated"/>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043783" y="3165230"/>
            <a:ext cx="5731510" cy="33015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1702191" y="943428"/>
            <a:ext cx="953186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Step-1:</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Consider each alphabet as a single cluster and calculate the distance of one cluster from all the other clusters.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Step-2:</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the second step comparable clusters are merged together to form a single cluster. Let</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 say cluster (B) and cluster (C) are very similar to each other therefore we merge them in the second step similarly with cluster (D) and (E) and at last, we get the clusters</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(BC), (DE), (F)]</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Step-3:</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We recalculate the proximity according to the algorithm and merge the two nearest clusters([(DE), (F)]) together to form new clusters as [(A), (BC), (DEF)]</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Step-4:</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Repeating the same process; The clusters DEF and BC are comparable and merged together to form a new cluster. We</a:t>
            </a:r>
            <a:r>
              <a:rPr kumimoji="0" lang="en-US"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 now left with clusters [(A), (BCDEF)].</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Step-5:</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last the two remaining clusters are merged together to form a single cluster [(ABCDEF)].</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492370" y="604911"/>
            <a:ext cx="5387926" cy="530352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6063176" y="1280160"/>
            <a:ext cx="5838092" cy="4276578"/>
          </a:xfrm>
          <a:prstGeom prst="rect">
            <a:avLst/>
          </a:prstGeom>
          <a:noFill/>
          <a:ln w="9525">
            <a:noFill/>
            <a:miter lim="800000"/>
            <a:headEnd/>
            <a:tailEnd/>
          </a:ln>
          <a:effectLst/>
        </p:spPr>
      </p:pic>
      <p:sp>
        <p:nvSpPr>
          <p:cNvPr id="6" name="TextBox 5"/>
          <p:cNvSpPr txBox="1"/>
          <p:nvPr/>
        </p:nvSpPr>
        <p:spPr>
          <a:xfrm>
            <a:off x="0" y="0"/>
            <a:ext cx="3221502" cy="584775"/>
          </a:xfrm>
          <a:prstGeom prst="rect">
            <a:avLst/>
          </a:prstGeom>
          <a:noFill/>
        </p:spPr>
        <p:txBody>
          <a:bodyPr wrap="square" rtlCol="0">
            <a:spAutoFit/>
          </a:bodyPr>
          <a:lstStyle/>
          <a:p>
            <a:r>
              <a:rPr lang="en-GB" sz="3200" dirty="0" smtClean="0"/>
              <a:t>Example:</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srcRect/>
          <a:stretch>
            <a:fillRect/>
          </a:stretch>
        </p:blipFill>
        <p:spPr bwMode="auto">
          <a:xfrm>
            <a:off x="617294" y="1359072"/>
            <a:ext cx="4486275" cy="2085975"/>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a:srcRect/>
          <a:stretch>
            <a:fillRect/>
          </a:stretch>
        </p:blipFill>
        <p:spPr bwMode="auto">
          <a:xfrm>
            <a:off x="729396" y="3731455"/>
            <a:ext cx="4543425" cy="2743200"/>
          </a:xfrm>
          <a:prstGeom prst="rect">
            <a:avLst/>
          </a:prstGeom>
          <a:noFill/>
          <a:ln w="9525">
            <a:noFill/>
            <a:miter lim="800000"/>
            <a:headEnd/>
            <a:tailEnd/>
          </a:ln>
          <a:effectLst/>
        </p:spPr>
      </p:pic>
      <p:pic>
        <p:nvPicPr>
          <p:cNvPr id="33797" name="Picture 5"/>
          <p:cNvPicPr>
            <a:picLocks noChangeAspect="1" noChangeArrowheads="1"/>
          </p:cNvPicPr>
          <p:nvPr/>
        </p:nvPicPr>
        <p:blipFill>
          <a:blip r:embed="rId4"/>
          <a:srcRect/>
          <a:stretch>
            <a:fillRect/>
          </a:stretch>
        </p:blipFill>
        <p:spPr bwMode="auto">
          <a:xfrm>
            <a:off x="6436995" y="1850709"/>
            <a:ext cx="4438650" cy="27908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411</Words>
  <Application>Microsoft Office PowerPoint</Application>
  <PresentationFormat>Custom</PresentationFormat>
  <Paragraphs>47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Hierarchical  Clustering FAI-UNIT-V</vt:lpstr>
      <vt:lpstr>Introduction: </vt:lpstr>
      <vt:lpstr>Hierarchical Clustering</vt:lpstr>
      <vt:lpstr>Distance measures</vt:lpstr>
      <vt:lpstr>Agglomerative Algorithm</vt:lpstr>
      <vt:lpstr>Agglomerative Approach </vt:lpstr>
      <vt:lpstr>Slide 7</vt:lpstr>
      <vt:lpstr>Slide 8</vt:lpstr>
      <vt:lpstr>Slide 9</vt:lpstr>
      <vt:lpstr>Slide 10</vt:lpstr>
      <vt:lpstr>Slide 11</vt:lpstr>
      <vt:lpstr>Slide 12</vt:lpstr>
      <vt:lpstr>Slide 13</vt:lpstr>
      <vt:lpstr>Agglomerative Algorithm</vt:lpstr>
      <vt:lpstr>Slide 15</vt:lpstr>
      <vt:lpstr>Slide 16</vt:lpstr>
      <vt:lpstr>Slide 17</vt:lpstr>
      <vt:lpstr>Slide 18</vt:lpstr>
      <vt:lpstr>Slide 19</vt:lpstr>
      <vt:lpstr>Slide 20</vt:lpstr>
      <vt:lpstr>Slide 21</vt:lpstr>
      <vt:lpstr>Slide 22</vt:lpstr>
      <vt:lpstr>Slide 23</vt:lpstr>
      <vt:lpstr>Divisive Clustering: </vt:lpstr>
      <vt:lpstr>Slide 25</vt:lpstr>
      <vt:lpstr>Slide 26</vt:lpstr>
      <vt:lpstr>Slide 27</vt:lpstr>
      <vt:lpstr>Example 2</vt:lpstr>
      <vt:lpstr>Slide 29</vt:lpstr>
      <vt:lpstr>Example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Anita Bai</dc:creator>
  <cp:lastModifiedBy>Prof.Subhash chandra</cp:lastModifiedBy>
  <cp:revision>144</cp:revision>
  <dcterms:created xsi:type="dcterms:W3CDTF">2020-09-29T14:34:53Z</dcterms:created>
  <dcterms:modified xsi:type="dcterms:W3CDTF">2022-11-23T05:21:51Z</dcterms:modified>
</cp:coreProperties>
</file>