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 id="265" r:id="rId10"/>
    <p:sldId id="264" r:id="rId11"/>
    <p:sldId id="267" r:id="rId12"/>
    <p:sldId id="266" r:id="rId13"/>
    <p:sldId id="270" r:id="rId14"/>
    <p:sldId id="269" r:id="rId15"/>
    <p:sldId id="268" r:id="rId16"/>
    <p:sldId id="272" r:id="rId17"/>
    <p:sldId id="271" r:id="rId18"/>
    <p:sldId id="274"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8E18DD6-102E-48A6-83FB-2CDA88A48FDD}"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79972A-770B-468B-89F5-6D8F7F3F26DE}" type="slidenum">
              <a:rPr lang="en-IN" smtClean="0"/>
              <a:t>‹#›</a:t>
            </a:fld>
            <a:endParaRPr lang="en-IN"/>
          </a:p>
        </p:txBody>
      </p:sp>
    </p:spTree>
    <p:extLst>
      <p:ext uri="{BB962C8B-B14F-4D97-AF65-F5344CB8AC3E}">
        <p14:creationId xmlns:p14="http://schemas.microsoft.com/office/powerpoint/2010/main" val="293531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E18DD6-102E-48A6-83FB-2CDA88A48FDD}"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79972A-770B-468B-89F5-6D8F7F3F26DE}" type="slidenum">
              <a:rPr lang="en-IN" smtClean="0"/>
              <a:t>‹#›</a:t>
            </a:fld>
            <a:endParaRPr lang="en-IN"/>
          </a:p>
        </p:txBody>
      </p:sp>
    </p:spTree>
    <p:extLst>
      <p:ext uri="{BB962C8B-B14F-4D97-AF65-F5344CB8AC3E}">
        <p14:creationId xmlns:p14="http://schemas.microsoft.com/office/powerpoint/2010/main" val="231147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E18DD6-102E-48A6-83FB-2CDA88A48FDD}"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79972A-770B-468B-89F5-6D8F7F3F26DE}" type="slidenum">
              <a:rPr lang="en-IN" smtClean="0"/>
              <a:t>‹#›</a:t>
            </a:fld>
            <a:endParaRPr lang="en-IN"/>
          </a:p>
        </p:txBody>
      </p:sp>
    </p:spTree>
    <p:extLst>
      <p:ext uri="{BB962C8B-B14F-4D97-AF65-F5344CB8AC3E}">
        <p14:creationId xmlns:p14="http://schemas.microsoft.com/office/powerpoint/2010/main" val="340186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E18DD6-102E-48A6-83FB-2CDA88A48FDD}"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79972A-770B-468B-89F5-6D8F7F3F26DE}" type="slidenum">
              <a:rPr lang="en-IN" smtClean="0"/>
              <a:t>‹#›</a:t>
            </a:fld>
            <a:endParaRPr lang="en-IN"/>
          </a:p>
        </p:txBody>
      </p:sp>
    </p:spTree>
    <p:extLst>
      <p:ext uri="{BB962C8B-B14F-4D97-AF65-F5344CB8AC3E}">
        <p14:creationId xmlns:p14="http://schemas.microsoft.com/office/powerpoint/2010/main" val="1191910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E18DD6-102E-48A6-83FB-2CDA88A48FDD}"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79972A-770B-468B-89F5-6D8F7F3F26DE}" type="slidenum">
              <a:rPr lang="en-IN" smtClean="0"/>
              <a:t>‹#›</a:t>
            </a:fld>
            <a:endParaRPr lang="en-IN"/>
          </a:p>
        </p:txBody>
      </p:sp>
    </p:spTree>
    <p:extLst>
      <p:ext uri="{BB962C8B-B14F-4D97-AF65-F5344CB8AC3E}">
        <p14:creationId xmlns:p14="http://schemas.microsoft.com/office/powerpoint/2010/main" val="2857735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8E18DD6-102E-48A6-83FB-2CDA88A48FDD}"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79972A-770B-468B-89F5-6D8F7F3F26DE}" type="slidenum">
              <a:rPr lang="en-IN" smtClean="0"/>
              <a:t>‹#›</a:t>
            </a:fld>
            <a:endParaRPr lang="en-IN"/>
          </a:p>
        </p:txBody>
      </p:sp>
    </p:spTree>
    <p:extLst>
      <p:ext uri="{BB962C8B-B14F-4D97-AF65-F5344CB8AC3E}">
        <p14:creationId xmlns:p14="http://schemas.microsoft.com/office/powerpoint/2010/main" val="2547762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8E18DD6-102E-48A6-83FB-2CDA88A48FDD}" type="datetimeFigureOut">
              <a:rPr lang="en-IN" smtClean="0"/>
              <a:t>05-12-2022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79972A-770B-468B-89F5-6D8F7F3F26DE}" type="slidenum">
              <a:rPr lang="en-IN" smtClean="0"/>
              <a:t>‹#›</a:t>
            </a:fld>
            <a:endParaRPr lang="en-IN"/>
          </a:p>
        </p:txBody>
      </p:sp>
    </p:spTree>
    <p:extLst>
      <p:ext uri="{BB962C8B-B14F-4D97-AF65-F5344CB8AC3E}">
        <p14:creationId xmlns:p14="http://schemas.microsoft.com/office/powerpoint/2010/main" val="2293182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8E18DD6-102E-48A6-83FB-2CDA88A48FDD}" type="datetimeFigureOut">
              <a:rPr lang="en-IN" smtClean="0"/>
              <a:t>05-12-2022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79972A-770B-468B-89F5-6D8F7F3F26DE}" type="slidenum">
              <a:rPr lang="en-IN" smtClean="0"/>
              <a:t>‹#›</a:t>
            </a:fld>
            <a:endParaRPr lang="en-IN"/>
          </a:p>
        </p:txBody>
      </p:sp>
    </p:spTree>
    <p:extLst>
      <p:ext uri="{BB962C8B-B14F-4D97-AF65-F5344CB8AC3E}">
        <p14:creationId xmlns:p14="http://schemas.microsoft.com/office/powerpoint/2010/main" val="1169724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E18DD6-102E-48A6-83FB-2CDA88A48FDD}" type="datetimeFigureOut">
              <a:rPr lang="en-IN" smtClean="0"/>
              <a:t>05-12-2022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79972A-770B-468B-89F5-6D8F7F3F26DE}" type="slidenum">
              <a:rPr lang="en-IN" smtClean="0"/>
              <a:t>‹#›</a:t>
            </a:fld>
            <a:endParaRPr lang="en-IN"/>
          </a:p>
        </p:txBody>
      </p:sp>
    </p:spTree>
    <p:extLst>
      <p:ext uri="{BB962C8B-B14F-4D97-AF65-F5344CB8AC3E}">
        <p14:creationId xmlns:p14="http://schemas.microsoft.com/office/powerpoint/2010/main" val="820703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E18DD6-102E-48A6-83FB-2CDA88A48FDD}"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79972A-770B-468B-89F5-6D8F7F3F26DE}" type="slidenum">
              <a:rPr lang="en-IN" smtClean="0"/>
              <a:t>‹#›</a:t>
            </a:fld>
            <a:endParaRPr lang="en-IN"/>
          </a:p>
        </p:txBody>
      </p:sp>
    </p:spTree>
    <p:extLst>
      <p:ext uri="{BB962C8B-B14F-4D97-AF65-F5344CB8AC3E}">
        <p14:creationId xmlns:p14="http://schemas.microsoft.com/office/powerpoint/2010/main" val="2447931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E18DD6-102E-48A6-83FB-2CDA88A48FDD}"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79972A-770B-468B-89F5-6D8F7F3F26DE}" type="slidenum">
              <a:rPr lang="en-IN" smtClean="0"/>
              <a:t>‹#›</a:t>
            </a:fld>
            <a:endParaRPr lang="en-IN"/>
          </a:p>
        </p:txBody>
      </p:sp>
    </p:spTree>
    <p:extLst>
      <p:ext uri="{BB962C8B-B14F-4D97-AF65-F5344CB8AC3E}">
        <p14:creationId xmlns:p14="http://schemas.microsoft.com/office/powerpoint/2010/main" val="2250785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E18DD6-102E-48A6-83FB-2CDA88A48FDD}" type="datetimeFigureOut">
              <a:rPr lang="en-IN" smtClean="0"/>
              <a:t>05-12-2022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79972A-770B-468B-89F5-6D8F7F3F26DE}" type="slidenum">
              <a:rPr lang="en-IN" smtClean="0"/>
              <a:t>‹#›</a:t>
            </a:fld>
            <a:endParaRPr lang="en-IN"/>
          </a:p>
        </p:txBody>
      </p:sp>
    </p:spTree>
    <p:extLst>
      <p:ext uri="{BB962C8B-B14F-4D97-AF65-F5344CB8AC3E}">
        <p14:creationId xmlns:p14="http://schemas.microsoft.com/office/powerpoint/2010/main" val="2317145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earchcustomerexperience.techtarget.com/definition/customer-segment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scikit-yb.org/en/latest/api/cluster/elbow.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use cases of clustering</a:t>
            </a:r>
            <a:br>
              <a:rPr lang="en-IN" b="1" dirty="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3470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502920"/>
            <a:ext cx="3419856" cy="1463040"/>
          </a:xfrm>
        </p:spPr>
        <p:txBody>
          <a:bodyPr anchor="ctr">
            <a:normAutofit/>
          </a:bodyPr>
          <a:lstStyle/>
          <a:p>
            <a:r>
              <a:rPr lang="en-GB" sz="3000" b="1" u="sng"/>
              <a:t>Use Case 2: </a:t>
            </a:r>
            <a:r>
              <a:rPr lang="en-IN" sz="3000" b="1" i="0">
                <a:effectLst/>
                <a:latin typeface="sohne"/>
              </a:rPr>
              <a:t>News Article Clustering </a:t>
            </a:r>
            <a:br>
              <a:rPr lang="en-IN" sz="3000" b="1" i="0">
                <a:effectLst/>
                <a:latin typeface="sohne"/>
              </a:rPr>
            </a:br>
            <a:endParaRPr lang="en-IN" sz="3000" b="1" u="sng"/>
          </a:p>
        </p:txBody>
      </p:sp>
      <p:sp>
        <p:nvSpPr>
          <p:cNvPr id="103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654295" y="502919"/>
            <a:ext cx="6894576" cy="1997393"/>
          </a:xfrm>
        </p:spPr>
        <p:txBody>
          <a:bodyPr anchor="ctr">
            <a:normAutofit lnSpcReduction="10000"/>
          </a:bodyPr>
          <a:lstStyle/>
          <a:p>
            <a:r>
              <a:rPr lang="en-GB" sz="2400" b="1" dirty="0"/>
              <a:t>Step 1: Dataset</a:t>
            </a:r>
          </a:p>
          <a:p>
            <a:r>
              <a:rPr lang="en-GB" sz="2400" b="0" i="0" dirty="0">
                <a:effectLst/>
                <a:latin typeface="source-serif-pro"/>
              </a:rPr>
              <a:t>The data I am using is roughly 97k news articles that come from the years 2013–2017 and range from roughly 2k-15k characters in length. I store the dataset in a pandas </a:t>
            </a:r>
            <a:r>
              <a:rPr lang="en-GB" sz="2400" b="0" i="0" dirty="0" err="1">
                <a:effectLst/>
                <a:latin typeface="source-serif-pro"/>
              </a:rPr>
              <a:t>dataframe</a:t>
            </a:r>
            <a:r>
              <a:rPr lang="en-GB" sz="2400" b="0" i="0" dirty="0">
                <a:effectLst/>
                <a:latin typeface="source-serif-pro"/>
              </a:rPr>
              <a:t> for analysis, preview shown below.</a:t>
            </a:r>
          </a:p>
          <a:p>
            <a:endParaRPr lang="en-IN" sz="1700" dirty="0"/>
          </a:p>
        </p:txBody>
      </p:sp>
      <p:pic>
        <p:nvPicPr>
          <p:cNvPr id="1026" name="Picture 2">
            <a:extLst>
              <a:ext uri="{FF2B5EF4-FFF2-40B4-BE49-F238E27FC236}">
                <a16:creationId xmlns:a16="http://schemas.microsoft.com/office/drawing/2014/main" id="{7A570A65-DB74-2E02-282C-178C5F438F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2987754"/>
            <a:ext cx="10917936" cy="336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308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9CFC0-B2EC-FD48-B112-E849C73176BF}"/>
              </a:ext>
            </a:extLst>
          </p:cNvPr>
          <p:cNvSpPr>
            <a:spLocks noGrp="1"/>
          </p:cNvSpPr>
          <p:nvPr>
            <p:ph type="title"/>
          </p:nvPr>
        </p:nvSpPr>
        <p:spPr/>
        <p:txBody>
          <a:bodyPr/>
          <a:lstStyle/>
          <a:p>
            <a:r>
              <a:rPr lang="en-GB" dirty="0"/>
              <a:t>Data </a:t>
            </a:r>
            <a:r>
              <a:rPr lang="en-IN" b="1" i="0" dirty="0" err="1">
                <a:solidFill>
                  <a:srgbClr val="292929"/>
                </a:solidFill>
                <a:effectLst/>
                <a:latin typeface="sohne"/>
              </a:rPr>
              <a:t>Preprocessing</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E9C7B663-A827-A5C6-6CC1-0085A6DEA4CC}"/>
              </a:ext>
            </a:extLst>
          </p:cNvPr>
          <p:cNvSpPr>
            <a:spLocks noGrp="1"/>
          </p:cNvSpPr>
          <p:nvPr>
            <p:ph idx="1"/>
          </p:nvPr>
        </p:nvSpPr>
        <p:spPr/>
        <p:txBody>
          <a:bodyPr/>
          <a:lstStyle/>
          <a:p>
            <a:pPr algn="l">
              <a:buFont typeface="+mj-lt"/>
              <a:buAutoNum type="arabicPeriod"/>
            </a:pPr>
            <a:r>
              <a:rPr lang="en-GB" b="0" i="0" dirty="0">
                <a:solidFill>
                  <a:srgbClr val="292929"/>
                </a:solidFill>
                <a:effectLst/>
                <a:latin typeface="source-serif-pro"/>
              </a:rPr>
              <a:t>Eliminate non </a:t>
            </a:r>
            <a:r>
              <a:rPr lang="en-GB" b="0" i="0" dirty="0" err="1">
                <a:solidFill>
                  <a:srgbClr val="292929"/>
                </a:solidFill>
                <a:effectLst/>
                <a:latin typeface="source-serif-pro"/>
              </a:rPr>
              <a:t>english</a:t>
            </a:r>
            <a:r>
              <a:rPr lang="en-GB" b="0" i="0" dirty="0">
                <a:solidFill>
                  <a:srgbClr val="292929"/>
                </a:solidFill>
                <a:effectLst/>
                <a:latin typeface="source-serif-pro"/>
              </a:rPr>
              <a:t> articles</a:t>
            </a:r>
          </a:p>
          <a:p>
            <a:pPr algn="l">
              <a:buFont typeface="+mj-lt"/>
              <a:buAutoNum type="arabicPeriod"/>
            </a:pPr>
            <a:r>
              <a:rPr lang="en-GB" b="0" i="0" dirty="0">
                <a:solidFill>
                  <a:srgbClr val="292929"/>
                </a:solidFill>
                <a:effectLst/>
                <a:latin typeface="source-serif-pro"/>
              </a:rPr>
              <a:t>Tokenize, lemmatize, and stem words within each article</a:t>
            </a:r>
          </a:p>
          <a:p>
            <a:pPr algn="l">
              <a:buFont typeface="+mj-lt"/>
              <a:buAutoNum type="arabicPeriod"/>
            </a:pPr>
            <a:r>
              <a:rPr lang="en-GB" b="0" i="0" dirty="0">
                <a:solidFill>
                  <a:srgbClr val="292929"/>
                </a:solidFill>
                <a:effectLst/>
                <a:latin typeface="source-serif-pro"/>
              </a:rPr>
              <a:t>Concatenate words of each record into a string and convert the entire pandas series into a list of strings</a:t>
            </a:r>
          </a:p>
          <a:p>
            <a:pPr algn="l">
              <a:buFont typeface="+mj-lt"/>
              <a:buAutoNum type="arabicPeriod"/>
            </a:pPr>
            <a:r>
              <a:rPr lang="en-GB" b="0" i="0" dirty="0">
                <a:solidFill>
                  <a:srgbClr val="292929"/>
                </a:solidFill>
                <a:effectLst/>
                <a:latin typeface="source-serif-pro"/>
              </a:rPr>
              <a:t>Perform Count Vectorization and remove stop words</a:t>
            </a:r>
          </a:p>
          <a:p>
            <a:endParaRPr lang="en-IN" dirty="0"/>
          </a:p>
        </p:txBody>
      </p:sp>
    </p:spTree>
    <p:extLst>
      <p:ext uri="{BB962C8B-B14F-4D97-AF65-F5344CB8AC3E}">
        <p14:creationId xmlns:p14="http://schemas.microsoft.com/office/powerpoint/2010/main" val="3442680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CD73A-AD92-8512-3A1B-DF55F7A86E5C}"/>
              </a:ext>
            </a:extLst>
          </p:cNvPr>
          <p:cNvSpPr>
            <a:spLocks noGrp="1"/>
          </p:cNvSpPr>
          <p:nvPr>
            <p:ph type="title"/>
          </p:nvPr>
        </p:nvSpPr>
        <p:spPr/>
        <p:txBody>
          <a:bodyPr/>
          <a:lstStyle/>
          <a:p>
            <a:r>
              <a:rPr lang="en-GB" dirty="0"/>
              <a:t>Apply </a:t>
            </a:r>
            <a:r>
              <a:rPr lang="en-GB" b="0" i="0" dirty="0">
                <a:solidFill>
                  <a:srgbClr val="292929"/>
                </a:solidFill>
                <a:effectLst/>
                <a:latin typeface="source-serif-pro"/>
              </a:rPr>
              <a:t>K-Means Clustering algorithm </a:t>
            </a:r>
            <a:endParaRPr lang="en-IN" dirty="0"/>
          </a:p>
        </p:txBody>
      </p:sp>
      <p:sp>
        <p:nvSpPr>
          <p:cNvPr id="3" name="Content Placeholder 2">
            <a:extLst>
              <a:ext uri="{FF2B5EF4-FFF2-40B4-BE49-F238E27FC236}">
                <a16:creationId xmlns:a16="http://schemas.microsoft.com/office/drawing/2014/main" id="{5E73955A-487F-BC07-CD00-549BA0B1DED4}"/>
              </a:ext>
            </a:extLst>
          </p:cNvPr>
          <p:cNvSpPr>
            <a:spLocks noGrp="1"/>
          </p:cNvSpPr>
          <p:nvPr>
            <p:ph idx="1"/>
          </p:nvPr>
        </p:nvSpPr>
        <p:spPr/>
        <p:txBody>
          <a:bodyPr/>
          <a:lstStyle/>
          <a:p>
            <a:r>
              <a:rPr lang="en-GB" b="0" i="0" dirty="0">
                <a:solidFill>
                  <a:srgbClr val="292929"/>
                </a:solidFill>
                <a:effectLst/>
                <a:latin typeface="source-serif-pro"/>
              </a:rPr>
              <a:t>K-Means Clustering algorithm which groups data points into a set amount of clusters based on the point’s location relative to the ‘centroids’. </a:t>
            </a:r>
          </a:p>
          <a:p>
            <a:endParaRPr lang="en-IN" dirty="0"/>
          </a:p>
        </p:txBody>
      </p:sp>
      <p:pic>
        <p:nvPicPr>
          <p:cNvPr id="2050" name="Picture 2">
            <a:extLst>
              <a:ext uri="{FF2B5EF4-FFF2-40B4-BE49-F238E27FC236}">
                <a16:creationId xmlns:a16="http://schemas.microsoft.com/office/drawing/2014/main" id="{645B6203-85CD-943F-0442-D7F154A2E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928938"/>
            <a:ext cx="6291263" cy="3090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849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5E1-EAA8-1DA6-2BDB-3E1FB266A8D6}"/>
              </a:ext>
            </a:extLst>
          </p:cNvPr>
          <p:cNvSpPr>
            <a:spLocks noGrp="1"/>
          </p:cNvSpPr>
          <p:nvPr>
            <p:ph type="title"/>
          </p:nvPr>
        </p:nvSpPr>
        <p:spPr/>
        <p:txBody>
          <a:bodyPr/>
          <a:lstStyle/>
          <a:p>
            <a:r>
              <a:rPr lang="en-GB" b="0" i="0" dirty="0">
                <a:solidFill>
                  <a:srgbClr val="292929"/>
                </a:solidFill>
                <a:effectLst/>
                <a:latin typeface="source-serif-pro"/>
              </a:rPr>
              <a:t>Now let’s look at the top words in each cluster:</a:t>
            </a:r>
            <a:endParaRPr lang="en-IN" dirty="0"/>
          </a:p>
        </p:txBody>
      </p:sp>
      <p:sp>
        <p:nvSpPr>
          <p:cNvPr id="3" name="Content Placeholder 2">
            <a:extLst>
              <a:ext uri="{FF2B5EF4-FFF2-40B4-BE49-F238E27FC236}">
                <a16:creationId xmlns:a16="http://schemas.microsoft.com/office/drawing/2014/main" id="{985D9A6E-8923-D8F4-4094-AEDD1F5EF94F}"/>
              </a:ext>
            </a:extLst>
          </p:cNvPr>
          <p:cNvSpPr>
            <a:spLocks noGrp="1"/>
          </p:cNvSpPr>
          <p:nvPr>
            <p:ph idx="1"/>
          </p:nvPr>
        </p:nvSpPr>
        <p:spPr/>
        <p:txBody>
          <a:bodyPr>
            <a:normAutofit lnSpcReduction="10000"/>
          </a:bodyPr>
          <a:lstStyle/>
          <a:p>
            <a:pPr algn="l">
              <a:buFont typeface="Arial" panose="020B0604020202020204" pitchFamily="34" charset="0"/>
              <a:buChar char="•"/>
            </a:pPr>
            <a:r>
              <a:rPr lang="en-GB" b="1" i="0" dirty="0">
                <a:solidFill>
                  <a:srgbClr val="292929"/>
                </a:solidFill>
                <a:effectLst/>
                <a:latin typeface="source-serif-pro"/>
              </a:rPr>
              <a:t>Cluster 0</a:t>
            </a:r>
            <a:r>
              <a:rPr lang="en-GB" b="0" i="0" dirty="0">
                <a:solidFill>
                  <a:srgbClr val="292929"/>
                </a:solidFill>
                <a:effectLst/>
                <a:latin typeface="source-serif-pro"/>
              </a:rPr>
              <a:t>: state, new, year, president, people, nation, one, unit, country, govern</a:t>
            </a:r>
          </a:p>
          <a:p>
            <a:pPr algn="l">
              <a:buFont typeface="Arial" panose="020B0604020202020204" pitchFamily="34" charset="0"/>
              <a:buChar char="•"/>
            </a:pPr>
            <a:r>
              <a:rPr lang="en-GB" b="1" i="0" dirty="0">
                <a:solidFill>
                  <a:srgbClr val="292929"/>
                </a:solidFill>
                <a:effectLst/>
                <a:latin typeface="source-serif-pro"/>
              </a:rPr>
              <a:t>Cluster 1</a:t>
            </a:r>
            <a:r>
              <a:rPr lang="en-GB" b="0" i="0" dirty="0">
                <a:solidFill>
                  <a:srgbClr val="292929"/>
                </a:solidFill>
                <a:effectLst/>
                <a:latin typeface="source-serif-pro"/>
              </a:rPr>
              <a:t>: Trump, president, Donald, would, white, house, campaign, American, Washington, administration, nation</a:t>
            </a:r>
          </a:p>
          <a:p>
            <a:pPr algn="l">
              <a:buFont typeface="Arial" panose="020B0604020202020204" pitchFamily="34" charset="0"/>
              <a:buChar char="•"/>
            </a:pPr>
            <a:r>
              <a:rPr lang="en-GB" b="1" i="0" dirty="0">
                <a:solidFill>
                  <a:srgbClr val="292929"/>
                </a:solidFill>
                <a:effectLst/>
                <a:latin typeface="source-serif-pro"/>
              </a:rPr>
              <a:t>Cluster 2</a:t>
            </a:r>
            <a:r>
              <a:rPr lang="en-GB" b="0" i="0" dirty="0">
                <a:solidFill>
                  <a:srgbClr val="292929"/>
                </a:solidFill>
                <a:effectLst/>
                <a:latin typeface="source-serif-pro"/>
              </a:rPr>
              <a:t>: Trump, republican, party, Donald, democrat, presidential, senate, candidate, GOP, voter, nominee</a:t>
            </a:r>
          </a:p>
          <a:p>
            <a:pPr algn="l">
              <a:buFont typeface="Arial" panose="020B0604020202020204" pitchFamily="34" charset="0"/>
              <a:buChar char="•"/>
            </a:pPr>
            <a:r>
              <a:rPr lang="en-GB" b="1" i="0" dirty="0">
                <a:solidFill>
                  <a:srgbClr val="292929"/>
                </a:solidFill>
                <a:effectLst/>
                <a:latin typeface="source-serif-pro"/>
              </a:rPr>
              <a:t>Cluster 3</a:t>
            </a:r>
            <a:r>
              <a:rPr lang="en-GB" b="0" i="0" dirty="0">
                <a:solidFill>
                  <a:srgbClr val="292929"/>
                </a:solidFill>
                <a:effectLst/>
                <a:latin typeface="source-serif-pro"/>
              </a:rPr>
              <a:t>: one, year, new, first, world, game, live, week, people, make, get, say, work, show</a:t>
            </a:r>
          </a:p>
          <a:p>
            <a:pPr algn="l">
              <a:buFont typeface="Arial" panose="020B0604020202020204" pitchFamily="34" charset="0"/>
              <a:buChar char="•"/>
            </a:pPr>
            <a:r>
              <a:rPr lang="en-GB" b="1" i="0" dirty="0">
                <a:solidFill>
                  <a:srgbClr val="292929"/>
                </a:solidFill>
                <a:effectLst/>
                <a:latin typeface="source-serif-pro"/>
              </a:rPr>
              <a:t>Cluster 4</a:t>
            </a:r>
            <a:r>
              <a:rPr lang="en-GB" b="0" i="0" dirty="0">
                <a:solidFill>
                  <a:srgbClr val="292929"/>
                </a:solidFill>
                <a:effectLst/>
                <a:latin typeface="source-serif-pro"/>
              </a:rPr>
              <a:t>: Clinton, Hillary, Trump, democrat, campaign, Sanders, presidential, election, emails, Bernie, support</a:t>
            </a:r>
          </a:p>
          <a:p>
            <a:endParaRPr lang="en-IN" dirty="0"/>
          </a:p>
        </p:txBody>
      </p:sp>
    </p:spTree>
    <p:extLst>
      <p:ext uri="{BB962C8B-B14F-4D97-AF65-F5344CB8AC3E}">
        <p14:creationId xmlns:p14="http://schemas.microsoft.com/office/powerpoint/2010/main" val="838994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32FCB-3962-0FB2-8F73-545F8070B74E}"/>
              </a:ext>
            </a:extLst>
          </p:cNvPr>
          <p:cNvSpPr>
            <a:spLocks noGrp="1"/>
          </p:cNvSpPr>
          <p:nvPr>
            <p:ph type="title"/>
          </p:nvPr>
        </p:nvSpPr>
        <p:spPr/>
        <p:txBody>
          <a:bodyPr/>
          <a:lstStyle/>
          <a:p>
            <a:r>
              <a:rPr lang="en-GB" b="1" u="sng" dirty="0"/>
              <a:t>Use case 3</a:t>
            </a:r>
            <a:r>
              <a:rPr lang="en-GB" b="1" dirty="0"/>
              <a:t>: Classification of social network users</a:t>
            </a:r>
            <a:endParaRPr lang="en-IN" b="1" dirty="0"/>
          </a:p>
        </p:txBody>
      </p:sp>
      <p:sp>
        <p:nvSpPr>
          <p:cNvPr id="3" name="Content Placeholder 2">
            <a:extLst>
              <a:ext uri="{FF2B5EF4-FFF2-40B4-BE49-F238E27FC236}">
                <a16:creationId xmlns:a16="http://schemas.microsoft.com/office/drawing/2014/main" id="{D5C82A50-BE54-F484-77EE-DF4B1527E3BE}"/>
              </a:ext>
            </a:extLst>
          </p:cNvPr>
          <p:cNvSpPr>
            <a:spLocks noGrp="1"/>
          </p:cNvSpPr>
          <p:nvPr>
            <p:ph idx="1"/>
          </p:nvPr>
        </p:nvSpPr>
        <p:spPr/>
        <p:txBody>
          <a:bodyPr/>
          <a:lstStyle/>
          <a:p>
            <a:pPr algn="l"/>
            <a:r>
              <a:rPr lang="en-GB" b="0" i="0" dirty="0">
                <a:solidFill>
                  <a:srgbClr val="333333"/>
                </a:solidFill>
                <a:effectLst/>
                <a:latin typeface="Karla" panose="020B0604020202020204" pitchFamily="2" charset="0"/>
              </a:rPr>
              <a:t>Each network consists of:</a:t>
            </a:r>
          </a:p>
          <a:p>
            <a:pPr algn="l">
              <a:buFont typeface="Arial" panose="020B0604020202020204" pitchFamily="34" charset="0"/>
              <a:buChar char="•"/>
            </a:pPr>
            <a:r>
              <a:rPr lang="en-GB" b="0" i="0" dirty="0">
                <a:solidFill>
                  <a:srgbClr val="333333"/>
                </a:solidFill>
                <a:effectLst/>
                <a:latin typeface="Karla" panose="020B0604020202020204" pitchFamily="2" charset="0"/>
              </a:rPr>
              <a:t>Nodes: The individuals whose network we are building.</a:t>
            </a:r>
          </a:p>
          <a:p>
            <a:pPr algn="l">
              <a:buFont typeface="Arial" panose="020B0604020202020204" pitchFamily="34" charset="0"/>
              <a:buChar char="•"/>
            </a:pPr>
            <a:r>
              <a:rPr lang="en-GB" b="0" i="0" dirty="0">
                <a:solidFill>
                  <a:srgbClr val="333333"/>
                </a:solidFill>
                <a:effectLst/>
                <a:latin typeface="Karla" panose="020B0604020202020204" pitchFamily="2" charset="0"/>
              </a:rPr>
              <a:t>Edges: The connection between the nodes. It represents a relationship between the nodes of the network.</a:t>
            </a:r>
          </a:p>
          <a:p>
            <a:r>
              <a:rPr lang="en-GB" b="0" i="0" dirty="0">
                <a:solidFill>
                  <a:srgbClr val="333333"/>
                </a:solidFill>
                <a:effectLst/>
                <a:latin typeface="Karla" panose="020B0604020202020204" pitchFamily="2" charset="0"/>
              </a:rPr>
              <a:t>The first network that we create is a group of people who work together. This is called a </a:t>
            </a:r>
            <a:r>
              <a:rPr lang="en-GB" b="1" i="0" dirty="0">
                <a:solidFill>
                  <a:srgbClr val="333333"/>
                </a:solidFill>
                <a:effectLst/>
                <a:latin typeface="Karla" pitchFamily="2" charset="0"/>
              </a:rPr>
              <a:t>symmetric network</a:t>
            </a:r>
            <a:r>
              <a:rPr lang="en-GB" b="0" i="0" dirty="0">
                <a:solidFill>
                  <a:srgbClr val="333333"/>
                </a:solidFill>
                <a:effectLst/>
                <a:latin typeface="Karla" pitchFamily="2" charset="0"/>
              </a:rPr>
              <a:t> because the relationship “working together” is a symmetric relationship: If A is related to B, B is also related to A.</a:t>
            </a:r>
            <a:endParaRPr lang="en-IN" dirty="0"/>
          </a:p>
        </p:txBody>
      </p:sp>
    </p:spTree>
    <p:extLst>
      <p:ext uri="{BB962C8B-B14F-4D97-AF65-F5344CB8AC3E}">
        <p14:creationId xmlns:p14="http://schemas.microsoft.com/office/powerpoint/2010/main" val="1858102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0" name="Rectangle 307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234237-CD92-25F0-0CCE-AB329BF085C3}"/>
              </a:ext>
            </a:extLst>
          </p:cNvPr>
          <p:cNvSpPr>
            <a:spLocks noGrp="1"/>
          </p:cNvSpPr>
          <p:nvPr>
            <p:ph type="title"/>
          </p:nvPr>
        </p:nvSpPr>
        <p:spPr>
          <a:xfrm>
            <a:off x="645064" y="525982"/>
            <a:ext cx="4282983" cy="1200361"/>
          </a:xfrm>
        </p:spPr>
        <p:txBody>
          <a:bodyPr anchor="b">
            <a:normAutofit/>
          </a:bodyPr>
          <a:lstStyle/>
          <a:p>
            <a:endParaRPr lang="en-IN" sz="3600"/>
          </a:p>
        </p:txBody>
      </p:sp>
      <p:sp>
        <p:nvSpPr>
          <p:cNvPr id="3082" name="Rectangle 308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97791C-F4EE-2518-D886-99512B106802}"/>
              </a:ext>
            </a:extLst>
          </p:cNvPr>
          <p:cNvSpPr>
            <a:spLocks noGrp="1"/>
          </p:cNvSpPr>
          <p:nvPr>
            <p:ph idx="1"/>
          </p:nvPr>
        </p:nvSpPr>
        <p:spPr>
          <a:xfrm>
            <a:off x="645066" y="2031101"/>
            <a:ext cx="4282984" cy="3511943"/>
          </a:xfrm>
        </p:spPr>
        <p:txBody>
          <a:bodyPr anchor="ctr">
            <a:normAutofit/>
          </a:bodyPr>
          <a:lstStyle/>
          <a:p>
            <a:r>
              <a:rPr lang="en-GB" sz="1800"/>
              <a:t>Now we visualize the network.</a:t>
            </a:r>
            <a:endParaRPr lang="en-IN" sz="1800"/>
          </a:p>
        </p:txBody>
      </p:sp>
      <p:sp>
        <p:nvSpPr>
          <p:cNvPr id="3091" name="Rectangle 308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2" name="Rectangle 308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3" name="Rectangle 308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descr="Chart&#10;&#10;Description automatically generated with medium confidence">
            <a:extLst>
              <a:ext uri="{FF2B5EF4-FFF2-40B4-BE49-F238E27FC236}">
                <a16:creationId xmlns:a16="http://schemas.microsoft.com/office/drawing/2014/main" id="{DA82A599-5641-F901-1722-3D5A0C7BDD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87738" y="734461"/>
            <a:ext cx="5628018" cy="5156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63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AC23EF-8289-7A48-51AA-2075776D0CC0}"/>
              </a:ext>
            </a:extLst>
          </p:cNvPr>
          <p:cNvSpPr>
            <a:spLocks noGrp="1"/>
          </p:cNvSpPr>
          <p:nvPr>
            <p:ph idx="1"/>
          </p:nvPr>
        </p:nvSpPr>
        <p:spPr>
          <a:xfrm>
            <a:off x="838200" y="503582"/>
            <a:ext cx="10515600" cy="6354417"/>
          </a:xfrm>
        </p:spPr>
        <p:txBody>
          <a:bodyPr>
            <a:normAutofit fontScale="92500" lnSpcReduction="10000"/>
          </a:bodyPr>
          <a:lstStyle/>
          <a:p>
            <a:r>
              <a:rPr lang="en-GB" dirty="0"/>
              <a:t>Apply </a:t>
            </a:r>
            <a:r>
              <a:rPr lang="en-IN" dirty="0"/>
              <a:t>K nearest </a:t>
            </a:r>
            <a:r>
              <a:rPr lang="en-IN" dirty="0" err="1"/>
              <a:t>neighbor</a:t>
            </a:r>
            <a:r>
              <a:rPr lang="en-IN" dirty="0"/>
              <a:t> (</a:t>
            </a:r>
            <a:r>
              <a:rPr lang="en-IN" dirty="0" err="1"/>
              <a:t>kNN</a:t>
            </a:r>
            <a:r>
              <a:rPr lang="en-IN" dirty="0"/>
              <a:t>) or Decision Trees algorithm.</a:t>
            </a:r>
          </a:p>
          <a:p>
            <a:r>
              <a:rPr lang="en-GB" dirty="0"/>
              <a:t>There are 4 classes that are used on Facebook, including photo, status, video and link.</a:t>
            </a:r>
            <a:endParaRPr lang="en-IN" dirty="0"/>
          </a:p>
          <a:p>
            <a:r>
              <a:rPr lang="en-GB" dirty="0"/>
              <a:t>Features and explanation </a:t>
            </a:r>
          </a:p>
          <a:p>
            <a:r>
              <a:rPr lang="en-GB" dirty="0"/>
              <a:t>1 Total liked pages </a:t>
            </a:r>
          </a:p>
          <a:p>
            <a:r>
              <a:rPr lang="en-GB" dirty="0"/>
              <a:t>2 Category </a:t>
            </a:r>
          </a:p>
          <a:p>
            <a:r>
              <a:rPr lang="en-GB" dirty="0"/>
              <a:t>3 The day the submission was published (1-7) </a:t>
            </a:r>
          </a:p>
          <a:p>
            <a:r>
              <a:rPr lang="en-GB" dirty="0"/>
              <a:t>4 Number of people who saw </a:t>
            </a:r>
          </a:p>
          <a:p>
            <a:r>
              <a:rPr lang="en-GB" dirty="0"/>
              <a:t>5 Number of clicks and clicks </a:t>
            </a:r>
          </a:p>
          <a:p>
            <a:r>
              <a:rPr lang="en-GB" dirty="0"/>
              <a:t>6 Number of people who click anywhere in the post</a:t>
            </a:r>
          </a:p>
          <a:p>
            <a:r>
              <a:rPr lang="en-GB" dirty="0"/>
              <a:t>7 Number of likes </a:t>
            </a:r>
          </a:p>
          <a:p>
            <a:r>
              <a:rPr lang="en-GB" dirty="0"/>
              <a:t>8 Number of shares sent </a:t>
            </a:r>
          </a:p>
          <a:p>
            <a:r>
              <a:rPr lang="en-GB" dirty="0"/>
              <a:t>9 Sum of likes, comments and shares </a:t>
            </a:r>
          </a:p>
          <a:p>
            <a:r>
              <a:rPr lang="en-GB" dirty="0"/>
              <a:t>10 Class (Status, Photo, Link, Video)</a:t>
            </a:r>
            <a:endParaRPr lang="en-IN" dirty="0"/>
          </a:p>
          <a:p>
            <a:endParaRPr lang="en-IN" dirty="0"/>
          </a:p>
        </p:txBody>
      </p:sp>
    </p:spTree>
    <p:extLst>
      <p:ext uri="{BB962C8B-B14F-4D97-AF65-F5344CB8AC3E}">
        <p14:creationId xmlns:p14="http://schemas.microsoft.com/office/powerpoint/2010/main" val="2502066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B50A3C-1A71-0F2B-4272-45707896862A}"/>
              </a:ext>
            </a:extLst>
          </p:cNvPr>
          <p:cNvSpPr>
            <a:spLocks noGrp="1"/>
          </p:cNvSpPr>
          <p:nvPr>
            <p:ph type="title"/>
          </p:nvPr>
        </p:nvSpPr>
        <p:spPr>
          <a:xfrm>
            <a:off x="630936" y="502920"/>
            <a:ext cx="3419856" cy="1463040"/>
          </a:xfrm>
        </p:spPr>
        <p:txBody>
          <a:bodyPr anchor="ctr">
            <a:normAutofit/>
          </a:bodyPr>
          <a:lstStyle/>
          <a:p>
            <a:r>
              <a:rPr lang="en-GB" sz="3000"/>
              <a:t>Use case 4: </a:t>
            </a:r>
            <a:r>
              <a:rPr lang="en-IN" sz="3000" b="1" i="0">
                <a:effectLst/>
                <a:latin typeface="sohne"/>
              </a:rPr>
              <a:t>Cancer Classification</a:t>
            </a:r>
            <a:br>
              <a:rPr lang="en-IN" sz="3000" b="1" i="0">
                <a:effectLst/>
                <a:latin typeface="sohne"/>
              </a:rPr>
            </a:br>
            <a:endParaRPr lang="en-IN" sz="3000"/>
          </a:p>
        </p:txBody>
      </p:sp>
      <p:sp>
        <p:nvSpPr>
          <p:cNvPr id="410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EDD163-DDB2-DD01-6F79-08FA7B596F85}"/>
              </a:ext>
            </a:extLst>
          </p:cNvPr>
          <p:cNvSpPr>
            <a:spLocks noGrp="1"/>
          </p:cNvSpPr>
          <p:nvPr>
            <p:ph idx="1"/>
          </p:nvPr>
        </p:nvSpPr>
        <p:spPr>
          <a:xfrm>
            <a:off x="4654295" y="502920"/>
            <a:ext cx="6894576" cy="1463040"/>
          </a:xfrm>
        </p:spPr>
        <p:txBody>
          <a:bodyPr anchor="ctr">
            <a:normAutofit/>
          </a:bodyPr>
          <a:lstStyle/>
          <a:p>
            <a:r>
              <a:rPr lang="en-GB" sz="2200"/>
              <a:t>1. </a:t>
            </a:r>
            <a:r>
              <a:rPr lang="en-IN" sz="2200" b="0" i="0">
                <a:effectLst/>
                <a:latin typeface="source-serif-pro"/>
              </a:rPr>
              <a:t>Loading the data</a:t>
            </a:r>
          </a:p>
          <a:p>
            <a:endParaRPr lang="en-IN" sz="2200"/>
          </a:p>
        </p:txBody>
      </p:sp>
      <p:pic>
        <p:nvPicPr>
          <p:cNvPr id="4098" name="Picture 2" descr="Graphical user interface&#10;&#10;Description automatically generated with low confidence">
            <a:extLst>
              <a:ext uri="{FF2B5EF4-FFF2-40B4-BE49-F238E27FC236}">
                <a16:creationId xmlns:a16="http://schemas.microsoft.com/office/drawing/2014/main" id="{358CD237-944D-B2F5-58FC-84F04A1B15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13810" y="2290936"/>
            <a:ext cx="10152187"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273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13B66-1571-7CA1-A2E5-861D7AF06F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5F47B1-1DC8-F22A-3A82-F32D316B841E}"/>
              </a:ext>
            </a:extLst>
          </p:cNvPr>
          <p:cNvSpPr>
            <a:spLocks noGrp="1"/>
          </p:cNvSpPr>
          <p:nvPr>
            <p:ph idx="1"/>
          </p:nvPr>
        </p:nvSpPr>
        <p:spPr/>
        <p:txBody>
          <a:bodyPr/>
          <a:lstStyle/>
          <a:p>
            <a:pPr marL="0" indent="0">
              <a:buNone/>
            </a:pPr>
            <a:r>
              <a:rPr lang="en-IN" b="1" i="0" dirty="0">
                <a:solidFill>
                  <a:srgbClr val="292929"/>
                </a:solidFill>
                <a:effectLst/>
                <a:latin typeface="sohne"/>
              </a:rPr>
              <a:t>2. Normalize Data- </a:t>
            </a:r>
            <a:r>
              <a:rPr lang="en-IN" i="0" dirty="0">
                <a:solidFill>
                  <a:srgbClr val="292929"/>
                </a:solidFill>
                <a:effectLst/>
                <a:latin typeface="sohne"/>
              </a:rPr>
              <a:t>scale 0 to 1</a:t>
            </a:r>
          </a:p>
          <a:p>
            <a:pPr marL="0" indent="0" algn="l">
              <a:buNone/>
            </a:pPr>
            <a:r>
              <a:rPr lang="en-GB" b="1" i="0" dirty="0">
                <a:solidFill>
                  <a:srgbClr val="292929"/>
                </a:solidFill>
                <a:effectLst/>
                <a:latin typeface="sohne"/>
              </a:rPr>
              <a:t>3. Training and Testing the data-</a:t>
            </a:r>
            <a:r>
              <a:rPr lang="en-GB" b="0" i="0" dirty="0">
                <a:solidFill>
                  <a:srgbClr val="292929"/>
                </a:solidFill>
                <a:effectLst/>
                <a:latin typeface="source-serif-pro"/>
              </a:rPr>
              <a:t>We perform train, test split on our model </a:t>
            </a:r>
          </a:p>
          <a:p>
            <a:pPr marL="0" indent="0" algn="l">
              <a:buNone/>
            </a:pPr>
            <a:r>
              <a:rPr lang="en-GB" b="1" i="0" dirty="0">
                <a:solidFill>
                  <a:srgbClr val="292929"/>
                </a:solidFill>
                <a:effectLst/>
                <a:latin typeface="sohne"/>
              </a:rPr>
              <a:t>4. Classification-</a:t>
            </a:r>
          </a:p>
          <a:p>
            <a:pPr algn="l"/>
            <a:r>
              <a:rPr lang="en-GB" b="0" i="0" dirty="0">
                <a:solidFill>
                  <a:srgbClr val="292929"/>
                </a:solidFill>
                <a:effectLst/>
                <a:latin typeface="source-serif-pro"/>
              </a:rPr>
              <a:t>Now, we use the KNN algorithm</a:t>
            </a:r>
          </a:p>
          <a:p>
            <a:r>
              <a:rPr lang="en-IN" b="1" i="0" dirty="0" err="1">
                <a:solidFill>
                  <a:srgbClr val="292929"/>
                </a:solidFill>
                <a:effectLst/>
                <a:latin typeface="source-serif-pro"/>
              </a:rPr>
              <a:t>KNeighborsClassifier</a:t>
            </a:r>
            <a:r>
              <a:rPr lang="en-IN" b="1" i="0" dirty="0">
                <a:solidFill>
                  <a:srgbClr val="292929"/>
                </a:solidFill>
                <a:effectLst/>
                <a:latin typeface="source-serif-pro"/>
              </a:rPr>
              <a:t>(</a:t>
            </a:r>
            <a:r>
              <a:rPr lang="en-IN" b="1" i="0" dirty="0" err="1">
                <a:solidFill>
                  <a:srgbClr val="292929"/>
                </a:solidFill>
                <a:effectLst/>
                <a:latin typeface="source-serif-pro"/>
              </a:rPr>
              <a:t>n_neighbors</a:t>
            </a:r>
            <a:r>
              <a:rPr lang="en-IN" b="1" i="0" dirty="0">
                <a:solidFill>
                  <a:srgbClr val="292929"/>
                </a:solidFill>
                <a:effectLst/>
                <a:latin typeface="source-serif-pro"/>
              </a:rPr>
              <a:t> = k).</a:t>
            </a:r>
            <a:endParaRPr lang="en-IN" b="1" i="0" dirty="0">
              <a:solidFill>
                <a:srgbClr val="292929"/>
              </a:solidFill>
              <a:effectLst/>
              <a:latin typeface="sohne"/>
            </a:endParaRPr>
          </a:p>
          <a:p>
            <a:endParaRPr lang="en-IN" dirty="0"/>
          </a:p>
        </p:txBody>
      </p:sp>
    </p:spTree>
    <p:extLst>
      <p:ext uri="{BB962C8B-B14F-4D97-AF65-F5344CB8AC3E}">
        <p14:creationId xmlns:p14="http://schemas.microsoft.com/office/powerpoint/2010/main" val="2947523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AE51-CABB-4481-D6D2-304C2897C71C}"/>
              </a:ext>
            </a:extLst>
          </p:cNvPr>
          <p:cNvSpPr>
            <a:spLocks noGrp="1"/>
          </p:cNvSpPr>
          <p:nvPr>
            <p:ph type="title"/>
          </p:nvPr>
        </p:nvSpPr>
        <p:spPr/>
        <p:txBody>
          <a:bodyPr>
            <a:normAutofit fontScale="90000"/>
          </a:bodyPr>
          <a:lstStyle/>
          <a:p>
            <a:r>
              <a:rPr lang="en-GB" b="0" i="0" dirty="0">
                <a:solidFill>
                  <a:srgbClr val="292929"/>
                </a:solidFill>
                <a:effectLst/>
                <a:latin typeface="source-serif-pro"/>
              </a:rPr>
              <a:t>KNN captures the idea of similarity (sometimes called distance, proximity, or closeness) </a:t>
            </a:r>
            <a:endParaRPr lang="en-IN" dirty="0"/>
          </a:p>
        </p:txBody>
      </p:sp>
      <p:pic>
        <p:nvPicPr>
          <p:cNvPr id="5122" name="Picture 2">
            <a:extLst>
              <a:ext uri="{FF2B5EF4-FFF2-40B4-BE49-F238E27FC236}">
                <a16:creationId xmlns:a16="http://schemas.microsoft.com/office/drawing/2014/main" id="{1950570A-ED57-FBA5-1EF9-A733F4F939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6112" y="2091531"/>
            <a:ext cx="5819775"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316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046746" y="586822"/>
            <a:ext cx="3560252" cy="1645920"/>
          </a:xfrm>
        </p:spPr>
        <p:txBody>
          <a:bodyPr>
            <a:normAutofit/>
          </a:bodyPr>
          <a:lstStyle/>
          <a:p>
            <a:r>
              <a:rPr lang="en-GB" sz="3200" b="1" u="sng" dirty="0"/>
              <a:t>Use Case </a:t>
            </a:r>
            <a:r>
              <a:rPr lang="en-IN" sz="3200" b="1" u="sng" dirty="0"/>
              <a:t>1</a:t>
            </a:r>
            <a:r>
              <a:rPr lang="en-IN" sz="3200" b="1" dirty="0"/>
              <a:t>. Customer segmentation</a:t>
            </a: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5351164" y="586821"/>
            <a:ext cx="6729618" cy="3597252"/>
          </a:xfrm>
        </p:spPr>
        <p:txBody>
          <a:bodyPr anchor="ctr">
            <a:normAutofit lnSpcReduction="10000"/>
          </a:bodyPr>
          <a:lstStyle/>
          <a:p>
            <a:r>
              <a:rPr lang="en-IN" sz="2400" dirty="0"/>
              <a:t>1. Collection of Data</a:t>
            </a:r>
          </a:p>
          <a:p>
            <a:r>
              <a:rPr lang="en-US" sz="2400" dirty="0"/>
              <a:t>Some of the features in the data are customer ID, gender, age, income(in K$), and spending score of customers based on spending behavior and nature.</a:t>
            </a:r>
          </a:p>
          <a:p>
            <a:r>
              <a:rPr lang="en-US" sz="2400" dirty="0"/>
              <a:t>This example aims to divide the customers into several groups and decide how to group customers in clusters to increase customer value and company revenue. This use case is commonly known as </a:t>
            </a:r>
            <a:r>
              <a:rPr lang="en-US" sz="2400" dirty="0">
                <a:hlinkClick r:id="rId2"/>
              </a:rPr>
              <a:t>customer segmentation</a:t>
            </a:r>
            <a:r>
              <a:rPr lang="en-US" sz="2400" dirty="0"/>
              <a:t>.</a:t>
            </a:r>
          </a:p>
          <a:p>
            <a:pPr marL="0" indent="0">
              <a:buNone/>
            </a:pPr>
            <a:endParaRPr lang="en-US" sz="2400" dirty="0"/>
          </a:p>
          <a:p>
            <a:endParaRPr lang="en-IN" sz="1400" dirty="0"/>
          </a:p>
        </p:txBody>
      </p:sp>
      <p:pic>
        <p:nvPicPr>
          <p:cNvPr id="4" name="Picture 2" descr="https://lh6.googleusercontent.com/2_RgjAveKV41BWvrWuGFPAPVZad08x6PF5uhkye-f4rjHitE1cVf-03LlLHiD2xg_mOnBDdXjU5XcAn7aLf46lLvv4VnXWUxqIapScDb-XidpLRYXUQEQ1uU7I-VgLaPQDWnAsi2=s0">
            <a:extLst>
              <a:ext uri="{FF2B5EF4-FFF2-40B4-BE49-F238E27FC236}">
                <a16:creationId xmlns:a16="http://schemas.microsoft.com/office/drawing/2014/main" id="{6A5CB359-6460-793C-ABA8-4F6D7C5654B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78914" y="3622970"/>
            <a:ext cx="10322564" cy="2788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940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https://lh6.googleusercontent.com/2_RgjAveKV41BWvrWuGFPAPVZad08x6PF5uhkye-f4rjHitE1cVf-03LlLHiD2xg_mOnBDdXjU5XcAn7aLf46lLvv4VnXWUxqIapScDb-XidpLRYXUQEQ1uU7I-VgLaPQDWnAsi2=s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7339" y="2186609"/>
            <a:ext cx="6628986" cy="2690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443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Import libraries</a:t>
            </a:r>
          </a:p>
        </p:txBody>
      </p:sp>
      <p:sp>
        <p:nvSpPr>
          <p:cNvPr id="3" name="Content Placeholder 2"/>
          <p:cNvSpPr>
            <a:spLocks noGrp="1"/>
          </p:cNvSpPr>
          <p:nvPr>
            <p:ph idx="1"/>
          </p:nvPr>
        </p:nvSpPr>
        <p:spPr/>
        <p:txBody>
          <a:bodyPr>
            <a:normAutofit lnSpcReduction="10000"/>
          </a:bodyPr>
          <a:lstStyle/>
          <a:p>
            <a:r>
              <a:rPr lang="en-IN" dirty="0"/>
              <a:t>import </a:t>
            </a:r>
            <a:r>
              <a:rPr lang="en-IN" dirty="0" err="1"/>
              <a:t>numpy</a:t>
            </a:r>
            <a:r>
              <a:rPr lang="en-IN" dirty="0"/>
              <a:t> as np</a:t>
            </a:r>
          </a:p>
          <a:p>
            <a:r>
              <a:rPr lang="en-IN" dirty="0"/>
              <a:t>import pandas as </a:t>
            </a:r>
            <a:r>
              <a:rPr lang="en-IN" dirty="0" err="1"/>
              <a:t>pd</a:t>
            </a:r>
            <a:endParaRPr lang="en-IN" dirty="0"/>
          </a:p>
          <a:p>
            <a:r>
              <a:rPr lang="en-IN" dirty="0"/>
              <a:t>import </a:t>
            </a:r>
            <a:r>
              <a:rPr lang="en-IN" dirty="0" err="1"/>
              <a:t>matplotlib.pyplot</a:t>
            </a:r>
            <a:r>
              <a:rPr lang="en-IN" dirty="0"/>
              <a:t> as plot</a:t>
            </a:r>
          </a:p>
          <a:p>
            <a:r>
              <a:rPr lang="en-IN" dirty="0"/>
              <a:t>import </a:t>
            </a:r>
            <a:r>
              <a:rPr lang="en-IN" dirty="0" err="1"/>
              <a:t>seaborn</a:t>
            </a:r>
            <a:r>
              <a:rPr lang="en-IN" dirty="0"/>
              <a:t> as </a:t>
            </a:r>
            <a:r>
              <a:rPr lang="en-IN" dirty="0" err="1"/>
              <a:t>sns</a:t>
            </a:r>
            <a:endParaRPr lang="en-IN" dirty="0"/>
          </a:p>
          <a:p>
            <a:r>
              <a:rPr lang="en-IN" dirty="0"/>
              <a:t>import </a:t>
            </a:r>
            <a:r>
              <a:rPr lang="en-IN" dirty="0" err="1"/>
              <a:t>plotly.express</a:t>
            </a:r>
            <a:r>
              <a:rPr lang="en-IN" dirty="0"/>
              <a:t> as </a:t>
            </a:r>
            <a:r>
              <a:rPr lang="en-IN" dirty="0" err="1"/>
              <a:t>pxp</a:t>
            </a:r>
            <a:endParaRPr lang="en-IN" dirty="0"/>
          </a:p>
          <a:p>
            <a:r>
              <a:rPr lang="en-IN" dirty="0"/>
              <a:t>import </a:t>
            </a:r>
            <a:r>
              <a:rPr lang="en-IN" dirty="0" err="1"/>
              <a:t>plotly.graph_objs</a:t>
            </a:r>
            <a:r>
              <a:rPr lang="en-IN" dirty="0"/>
              <a:t> as </a:t>
            </a:r>
            <a:r>
              <a:rPr lang="en-IN" dirty="0" err="1"/>
              <a:t>gph</a:t>
            </a:r>
            <a:endParaRPr lang="en-IN" dirty="0"/>
          </a:p>
          <a:p>
            <a:r>
              <a:rPr lang="en-IN" dirty="0"/>
              <a:t>from </a:t>
            </a:r>
            <a:r>
              <a:rPr lang="en-IN" dirty="0" err="1"/>
              <a:t>sklearn</a:t>
            </a:r>
            <a:r>
              <a:rPr lang="en-IN" dirty="0"/>
              <a:t> import metrics</a:t>
            </a:r>
          </a:p>
          <a:p>
            <a:r>
              <a:rPr lang="en-IN" dirty="0"/>
              <a:t>from </a:t>
            </a:r>
            <a:r>
              <a:rPr lang="en-IN" dirty="0" err="1"/>
              <a:t>sklearn.metrics</a:t>
            </a:r>
            <a:r>
              <a:rPr lang="en-IN" dirty="0"/>
              <a:t> import </a:t>
            </a:r>
            <a:r>
              <a:rPr lang="en-IN" dirty="0" err="1"/>
              <a:t>silhouette_score</a:t>
            </a:r>
            <a:endParaRPr lang="en-IN" dirty="0"/>
          </a:p>
          <a:p>
            <a:r>
              <a:rPr lang="en-IN" dirty="0"/>
              <a:t>from </a:t>
            </a:r>
            <a:r>
              <a:rPr lang="en-IN" dirty="0" err="1"/>
              <a:t>sklearn.cluster</a:t>
            </a:r>
            <a:r>
              <a:rPr lang="en-IN" dirty="0"/>
              <a:t> import </a:t>
            </a:r>
            <a:r>
              <a:rPr lang="en-IN" dirty="0" err="1"/>
              <a:t>KMeans</a:t>
            </a:r>
            <a:endParaRPr lang="en-IN" dirty="0"/>
          </a:p>
          <a:p>
            <a:endParaRPr lang="en-IN" dirty="0"/>
          </a:p>
        </p:txBody>
      </p:sp>
    </p:spTree>
    <p:extLst>
      <p:ext uri="{BB962C8B-B14F-4D97-AF65-F5344CB8AC3E}">
        <p14:creationId xmlns:p14="http://schemas.microsoft.com/office/powerpoint/2010/main" val="820326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Pre-processing of dataset</a:t>
            </a:r>
          </a:p>
        </p:txBody>
      </p:sp>
      <p:pic>
        <p:nvPicPr>
          <p:cNvPr id="5" name="Content Placeholder 4"/>
          <p:cNvPicPr>
            <a:picLocks noGrp="1" noChangeAspect="1"/>
          </p:cNvPicPr>
          <p:nvPr>
            <p:ph idx="1"/>
          </p:nvPr>
        </p:nvPicPr>
        <p:blipFill>
          <a:blip r:embed="rId2"/>
          <a:stretch>
            <a:fillRect/>
          </a:stretch>
        </p:blipFill>
        <p:spPr>
          <a:xfrm>
            <a:off x="2372198" y="1825625"/>
            <a:ext cx="7447604" cy="4351338"/>
          </a:xfrm>
          <a:prstGeom prst="rect">
            <a:avLst/>
          </a:prstGeom>
        </p:spPr>
      </p:pic>
    </p:spTree>
    <p:extLst>
      <p:ext uri="{BB962C8B-B14F-4D97-AF65-F5344CB8AC3E}">
        <p14:creationId xmlns:p14="http://schemas.microsoft.com/office/powerpoint/2010/main" val="2423776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3577"/>
            <a:ext cx="10515600" cy="5693386"/>
          </a:xfrm>
        </p:spPr>
        <p:txBody>
          <a:bodyPr/>
          <a:lstStyle/>
          <a:p>
            <a:pPr marL="0" indent="0">
              <a:buNone/>
            </a:pPr>
            <a:r>
              <a:rPr lang="en-IN" dirty="0"/>
              <a:t>Handling Missing values:</a:t>
            </a:r>
          </a:p>
          <a:p>
            <a:r>
              <a:rPr lang="en-US" dirty="0"/>
              <a:t>Duplicate or missing values may give an incorrect view of the overall statistics of data.</a:t>
            </a:r>
          </a:p>
          <a:p>
            <a:r>
              <a:rPr lang="en-IN" dirty="0"/>
              <a:t>Ignore those tuples</a:t>
            </a:r>
          </a:p>
          <a:p>
            <a:r>
              <a:rPr lang="en-US" dirty="0"/>
              <a:t>Fill in the missing values </a:t>
            </a:r>
          </a:p>
          <a:p>
            <a:pPr marL="0" indent="0">
              <a:buNone/>
            </a:pPr>
            <a:endParaRPr lang="en-US" dirty="0"/>
          </a:p>
          <a:p>
            <a:pPr marL="0" indent="0">
              <a:buNone/>
            </a:pPr>
            <a:r>
              <a:rPr lang="en-IN" dirty="0"/>
              <a:t>Noisy Data and  Removing outliers:</a:t>
            </a:r>
            <a:endParaRPr lang="en-US" dirty="0"/>
          </a:p>
          <a:p>
            <a:r>
              <a:rPr lang="en-US" dirty="0"/>
              <a:t>Outliers and inconsistent data points often tend to disturb the model’s overall learning, leading to false predictions.</a:t>
            </a:r>
          </a:p>
          <a:p>
            <a:r>
              <a:rPr lang="en-IN" dirty="0"/>
              <a:t>Binning</a:t>
            </a:r>
          </a:p>
          <a:p>
            <a:endParaRPr lang="en-US" dirty="0"/>
          </a:p>
          <a:p>
            <a:endParaRPr lang="en-US" dirty="0"/>
          </a:p>
        </p:txBody>
      </p:sp>
    </p:spTree>
    <p:extLst>
      <p:ext uri="{BB962C8B-B14F-4D97-AF65-F5344CB8AC3E}">
        <p14:creationId xmlns:p14="http://schemas.microsoft.com/office/powerpoint/2010/main" val="55644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Data Transformation</a:t>
            </a:r>
          </a:p>
          <a:p>
            <a:endParaRPr lang="en-US" dirty="0"/>
          </a:p>
          <a:p>
            <a:endParaRPr lang="en-IN" dirty="0"/>
          </a:p>
        </p:txBody>
      </p:sp>
      <p:pic>
        <p:nvPicPr>
          <p:cNvPr id="4" name="Picture 3"/>
          <p:cNvPicPr>
            <a:picLocks noChangeAspect="1"/>
          </p:cNvPicPr>
          <p:nvPr/>
        </p:nvPicPr>
        <p:blipFill>
          <a:blip r:embed="rId2"/>
          <a:stretch>
            <a:fillRect/>
          </a:stretch>
        </p:blipFill>
        <p:spPr>
          <a:xfrm>
            <a:off x="838199" y="1116622"/>
            <a:ext cx="8859715" cy="5301763"/>
          </a:xfrm>
          <a:prstGeom prst="rect">
            <a:avLst/>
          </a:prstGeom>
        </p:spPr>
      </p:pic>
    </p:spTree>
    <p:extLst>
      <p:ext uri="{BB962C8B-B14F-4D97-AF65-F5344CB8AC3E}">
        <p14:creationId xmlns:p14="http://schemas.microsoft.com/office/powerpoint/2010/main" val="747065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0" dirty="0">
                <a:solidFill>
                  <a:srgbClr val="445678"/>
                </a:solidFill>
                <a:effectLst/>
                <a:latin typeface="Nunito Sans" pitchFamily="2" charset="0"/>
              </a:rPr>
              <a:t>Step 4: Use K-means clustering</a:t>
            </a:r>
            <a:br>
              <a:rPr lang="en-GB" b="1" i="0" dirty="0">
                <a:solidFill>
                  <a:srgbClr val="445678"/>
                </a:solidFill>
                <a:effectLst/>
                <a:latin typeface="Nunito Sans" pitchFamily="2" charset="0"/>
              </a:rPr>
            </a:br>
            <a:endParaRPr lang="en-IN" dirty="0"/>
          </a:p>
        </p:txBody>
      </p:sp>
      <p:sp>
        <p:nvSpPr>
          <p:cNvPr id="3" name="Content Placeholder 2"/>
          <p:cNvSpPr>
            <a:spLocks noGrp="1"/>
          </p:cNvSpPr>
          <p:nvPr>
            <p:ph idx="1"/>
          </p:nvPr>
        </p:nvSpPr>
        <p:spPr/>
        <p:txBody>
          <a:bodyPr/>
          <a:lstStyle/>
          <a:p>
            <a:r>
              <a:rPr lang="en-GB" b="0" i="0" dirty="0">
                <a:solidFill>
                  <a:srgbClr val="000000"/>
                </a:solidFill>
                <a:effectLst/>
                <a:latin typeface="Nunito Sans" pitchFamily="2" charset="0"/>
              </a:rPr>
              <a:t>it finds all of the different “clusters” and groups them together while keeping them as small as possible. That means that you end up with the most possible customer segments to interpret.</a:t>
            </a:r>
          </a:p>
          <a:p>
            <a:r>
              <a:rPr lang="en-GB" b="0" i="0" dirty="0">
                <a:solidFill>
                  <a:srgbClr val="000000"/>
                </a:solidFill>
                <a:effectLst/>
                <a:latin typeface="Nunito Sans" pitchFamily="2" charset="0"/>
              </a:rPr>
              <a:t>an “</a:t>
            </a:r>
            <a:r>
              <a:rPr lang="en-GB" b="0" i="0" u="none" strike="noStrike" dirty="0">
                <a:solidFill>
                  <a:srgbClr val="C92227"/>
                </a:solidFill>
                <a:effectLst/>
                <a:latin typeface="Nunito Sans" pitchFamily="2" charset="0"/>
                <a:hlinkClick r:id="rId2"/>
              </a:rPr>
              <a:t>elbow</a:t>
            </a:r>
            <a:r>
              <a:rPr lang="en-GB" b="0" i="0" dirty="0">
                <a:solidFill>
                  <a:srgbClr val="000000"/>
                </a:solidFill>
                <a:effectLst/>
                <a:latin typeface="Nunito Sans" pitchFamily="2" charset="0"/>
              </a:rPr>
              <a:t>” at </a:t>
            </a:r>
            <a:r>
              <a:rPr lang="en-GB" b="0" i="1" dirty="0">
                <a:solidFill>
                  <a:srgbClr val="000000"/>
                </a:solidFill>
                <a:effectLst/>
                <a:latin typeface="Nunito Sans" pitchFamily="2" charset="0"/>
              </a:rPr>
              <a:t>k=4</a:t>
            </a:r>
            <a:r>
              <a:rPr lang="en-GB" b="0" i="0" dirty="0">
                <a:solidFill>
                  <a:srgbClr val="000000"/>
                </a:solidFill>
                <a:effectLst/>
                <a:latin typeface="Nunito Sans" pitchFamily="2" charset="0"/>
              </a:rPr>
              <a:t> tells us that four customer groups are ideal for this dataset. </a:t>
            </a:r>
            <a:endParaRPr lang="en-IN" dirty="0"/>
          </a:p>
        </p:txBody>
      </p:sp>
    </p:spTree>
    <p:extLst>
      <p:ext uri="{BB962C8B-B14F-4D97-AF65-F5344CB8AC3E}">
        <p14:creationId xmlns:p14="http://schemas.microsoft.com/office/powerpoint/2010/main" val="485166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0" dirty="0">
                <a:solidFill>
                  <a:srgbClr val="445678"/>
                </a:solidFill>
                <a:effectLst/>
                <a:latin typeface="Nunito Sans" pitchFamily="2" charset="0"/>
              </a:rPr>
              <a:t>Step 5: Visualization and interpretation</a:t>
            </a:r>
            <a:br>
              <a:rPr lang="en-GB" b="1" i="0" dirty="0">
                <a:solidFill>
                  <a:srgbClr val="445678"/>
                </a:solidFill>
                <a:effectLst/>
                <a:latin typeface="Nunito Sans" pitchFamily="2" charset="0"/>
              </a:rPr>
            </a:br>
            <a:endParaRPr lang="en-IN" dirty="0"/>
          </a:p>
        </p:txBody>
      </p:sp>
      <p:sp>
        <p:nvSpPr>
          <p:cNvPr id="3" name="Content Placeholder 2"/>
          <p:cNvSpPr>
            <a:spLocks noGrp="1"/>
          </p:cNvSpPr>
          <p:nvPr>
            <p:ph idx="1"/>
          </p:nvPr>
        </p:nvSpPr>
        <p:spPr/>
        <p:txBody>
          <a:bodyPr/>
          <a:lstStyle/>
          <a:p>
            <a:r>
              <a:rPr lang="en-GB" b="0" i="0" dirty="0">
                <a:solidFill>
                  <a:srgbClr val="000000"/>
                </a:solidFill>
                <a:effectLst/>
                <a:latin typeface="Nunito Sans" pitchFamily="2" charset="0"/>
              </a:rPr>
              <a:t> visualize the findings and interpret it to grow your business. </a:t>
            </a:r>
          </a:p>
          <a:p>
            <a:r>
              <a:rPr lang="en-GB" b="0" i="0" dirty="0">
                <a:solidFill>
                  <a:srgbClr val="000000"/>
                </a:solidFill>
                <a:effectLst/>
                <a:latin typeface="Nunito Sans" pitchFamily="2" charset="0"/>
              </a:rPr>
              <a:t>There are four customer groups with various product orders, spending, and return rate amounts. This allowed the company to clearly see the most favourable customer profile to target.</a:t>
            </a:r>
            <a:endParaRPr lang="en-IN" dirty="0"/>
          </a:p>
        </p:txBody>
      </p:sp>
    </p:spTree>
    <p:extLst>
      <p:ext uri="{BB962C8B-B14F-4D97-AF65-F5344CB8AC3E}">
        <p14:creationId xmlns:p14="http://schemas.microsoft.com/office/powerpoint/2010/main" val="3469821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836</Words>
  <Application>Microsoft Office PowerPoint</Application>
  <PresentationFormat>Widescreen</PresentationFormat>
  <Paragraphs>74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Karla</vt:lpstr>
      <vt:lpstr>Nunito Sans</vt:lpstr>
      <vt:lpstr>sohne</vt:lpstr>
      <vt:lpstr>source-serif-pro</vt:lpstr>
      <vt:lpstr>Office Theme</vt:lpstr>
      <vt:lpstr>use cases of clustering </vt:lpstr>
      <vt:lpstr>Use Case 1. Customer segmentation</vt:lpstr>
      <vt:lpstr>PowerPoint Presentation</vt:lpstr>
      <vt:lpstr>2. Import libraries</vt:lpstr>
      <vt:lpstr>3. Pre-processing of dataset</vt:lpstr>
      <vt:lpstr>PowerPoint Presentation</vt:lpstr>
      <vt:lpstr>PowerPoint Presentation</vt:lpstr>
      <vt:lpstr>Step 4: Use K-means clustering </vt:lpstr>
      <vt:lpstr>Step 5: Visualization and interpretation </vt:lpstr>
      <vt:lpstr>Use Case 2: News Article Clustering  </vt:lpstr>
      <vt:lpstr>Data Preprocessing </vt:lpstr>
      <vt:lpstr>Apply K-Means Clustering algorithm </vt:lpstr>
      <vt:lpstr>Now let’s look at the top words in each cluster:</vt:lpstr>
      <vt:lpstr>Use case 3: Classification of social network users</vt:lpstr>
      <vt:lpstr>PowerPoint Presentation</vt:lpstr>
      <vt:lpstr>PowerPoint Presentation</vt:lpstr>
      <vt:lpstr>Use case 4: Cancer Classification </vt:lpstr>
      <vt:lpstr>PowerPoint Presentation</vt:lpstr>
      <vt:lpstr>KNN captures the idea of similarity (sometimes called distance, proximity, or closeness)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cases of clustering</dc:title>
  <dc:creator>Microsoft account</dc:creator>
  <cp:lastModifiedBy>Dr.Anita Bai</cp:lastModifiedBy>
  <cp:revision>47</cp:revision>
  <dcterms:created xsi:type="dcterms:W3CDTF">2022-11-20T10:50:48Z</dcterms:created>
  <dcterms:modified xsi:type="dcterms:W3CDTF">2022-12-05T06:24:24Z</dcterms:modified>
</cp:coreProperties>
</file>