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4" r:id="rId28"/>
    <p:sldId id="313" r:id="rId29"/>
    <p:sldId id="315" r:id="rId30"/>
    <p:sldId id="321" r:id="rId31"/>
    <p:sldId id="322" r:id="rId32"/>
    <p:sldId id="323" r:id="rId33"/>
    <p:sldId id="324" r:id="rId34"/>
    <p:sldId id="325" r:id="rId35"/>
    <p:sldId id="327" r:id="rId36"/>
    <p:sldId id="326" r:id="rId37"/>
    <p:sldId id="328" r:id="rId38"/>
    <p:sldId id="331" r:id="rId39"/>
    <p:sldId id="330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C3E09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90436"/>
            <a:ext cx="3396996" cy="1067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350"/>
            <a:ext cx="3371840" cy="10736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336" y="256285"/>
            <a:ext cx="28860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196" y="2990595"/>
            <a:ext cx="8300084" cy="202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576" y="4953000"/>
              <a:ext cx="7456805" cy="488315"/>
            </a:xfrm>
            <a:custGeom>
              <a:avLst/>
              <a:gdLst/>
              <a:ahLst/>
              <a:cxnLst/>
              <a:rect l="l" t="t" r="r" b="b"/>
              <a:pathLst>
                <a:path w="7456805" h="488314">
                  <a:moveTo>
                    <a:pt x="7456424" y="0"/>
                  </a:moveTo>
                  <a:lnTo>
                    <a:pt x="0" y="289941"/>
                  </a:lnTo>
                  <a:lnTo>
                    <a:pt x="7456424" y="488188"/>
                  </a:lnTo>
                  <a:lnTo>
                    <a:pt x="7456424" y="0"/>
                  </a:lnTo>
                  <a:close/>
                </a:path>
              </a:pathLst>
            </a:custGeom>
            <a:solidFill>
              <a:srgbClr val="C3E09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347" y="5237734"/>
              <a:ext cx="9032875" cy="788670"/>
            </a:xfrm>
            <a:custGeom>
              <a:avLst/>
              <a:gdLst/>
              <a:ahLst/>
              <a:cxnLst/>
              <a:rect l="l" t="t" r="r" b="b"/>
              <a:pathLst>
                <a:path w="9032875" h="788670">
                  <a:moveTo>
                    <a:pt x="9032652" y="0"/>
                  </a:moveTo>
                  <a:lnTo>
                    <a:pt x="0" y="0"/>
                  </a:lnTo>
                  <a:lnTo>
                    <a:pt x="9032652" y="788669"/>
                  </a:lnTo>
                  <a:lnTo>
                    <a:pt x="9032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00242"/>
              <a:ext cx="9144000" cy="18577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888"/>
              <a:ext cx="9143999" cy="80209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CFB6A4-9087-99B8-3E35-107699C335E7}"/>
              </a:ext>
            </a:extLst>
          </p:cNvPr>
          <p:cNvSpPr txBox="1"/>
          <p:nvPr/>
        </p:nvSpPr>
        <p:spPr>
          <a:xfrm>
            <a:off x="1694084" y="2362200"/>
            <a:ext cx="586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Foundations of Artificial Intelligence</a:t>
            </a:r>
          </a:p>
          <a:p>
            <a:pPr algn="ctr"/>
            <a:r>
              <a:rPr lang="en-GB" sz="2800" b="1" dirty="0"/>
              <a:t>UNIT-II</a:t>
            </a:r>
          </a:p>
          <a:p>
            <a:pPr algn="ctr"/>
            <a:r>
              <a:rPr lang="en-GB" sz="2800" b="1" dirty="0"/>
              <a:t>Statistics for Machine Learning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18" y="282955"/>
            <a:ext cx="324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45" dirty="0"/>
              <a:t>r</a:t>
            </a:r>
            <a:r>
              <a:rPr dirty="0"/>
              <a:t>oof</a:t>
            </a:r>
            <a:r>
              <a:rPr spc="-10" dirty="0"/>
              <a:t> </a:t>
            </a:r>
            <a:r>
              <a:rPr dirty="0"/>
              <a:t>of Bayes’</a:t>
            </a:r>
            <a:r>
              <a:rPr spc="-220" dirty="0"/>
              <a:t> </a:t>
            </a:r>
            <a:r>
              <a:rPr dirty="0"/>
              <a:t>Theo</a:t>
            </a:r>
            <a:r>
              <a:rPr spc="-35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878281"/>
            <a:ext cx="336359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86690" indent="-3810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Using Conditional </a:t>
            </a:r>
            <a:r>
              <a:rPr sz="2000" spc="-15" dirty="0">
                <a:latin typeface="Times New Roman"/>
                <a:cs typeface="Times New Roman"/>
              </a:rPr>
              <a:t>Probability,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 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908175" algn="l"/>
              </a:tabLst>
            </a:pPr>
            <a:r>
              <a:rPr sz="2000" spc="-5" dirty="0">
                <a:latin typeface="Times New Roman"/>
                <a:cs typeface="Times New Roman"/>
              </a:rPr>
              <a:t>=&gt;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P(E)	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Times New Roman"/>
                <a:cs typeface="Times New Roman"/>
              </a:rPr>
              <a:t>Similarly,</a:t>
            </a:r>
            <a:endParaRPr sz="20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P(E|H)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 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H) 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936750" algn="l"/>
              </a:tabLst>
            </a:pPr>
            <a:r>
              <a:rPr sz="2000" spc="-5" dirty="0">
                <a:latin typeface="Times New Roman"/>
                <a:cs typeface="Times New Roman"/>
              </a:rPr>
              <a:t>=&gt; P(E|H)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	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2194" y="1945639"/>
            <a:ext cx="575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---(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0388" y="3317239"/>
            <a:ext cx="575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---(2)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36" y="4079188"/>
            <a:ext cx="5978525" cy="16046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8996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P(E|H)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Hence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 obtain,</a:t>
            </a:r>
            <a:endParaRPr sz="2000">
              <a:latin typeface="Times New Roman"/>
              <a:cs typeface="Times New Roman"/>
            </a:endParaRPr>
          </a:p>
          <a:p>
            <a:pPr marL="2476500" marR="5080" indent="-1384300">
              <a:lnSpc>
                <a:spcPct val="100000"/>
              </a:lnSpc>
              <a:spcBef>
                <a:spcPts val="430"/>
              </a:spcBef>
              <a:tabLst>
                <a:tab pos="3954145" algn="l"/>
              </a:tabLst>
            </a:pP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P(E|H)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=&gt; Bayes’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Theorem  P(E)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18" y="282955"/>
            <a:ext cx="211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Bayes’</a:t>
            </a:r>
            <a:r>
              <a:rPr spc="-235" dirty="0"/>
              <a:t> </a:t>
            </a:r>
            <a:r>
              <a:rPr dirty="0"/>
              <a:t>Theo</a:t>
            </a:r>
            <a:r>
              <a:rPr spc="-35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903935"/>
            <a:ext cx="7198995" cy="51104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998345" algn="l"/>
              </a:tabLst>
            </a:pP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	P(E|H)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endParaRPr sz="2000">
              <a:latin typeface="Times New Roman"/>
              <a:cs typeface="Times New Roman"/>
            </a:endParaRPr>
          </a:p>
          <a:p>
            <a:pPr marL="1117600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latin typeface="Times New Roman"/>
                <a:cs typeface="Times New Roman"/>
              </a:rPr>
              <a:t>P(E|H)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P(E|~H)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P(~H)</a:t>
            </a:r>
            <a:endParaRPr sz="2000">
              <a:latin typeface="Times New Roman"/>
              <a:cs typeface="Times New Roman"/>
            </a:endParaRPr>
          </a:p>
          <a:p>
            <a:pPr marL="12700" marR="2952750">
              <a:lnSpc>
                <a:spcPct val="150000"/>
              </a:lnSpc>
              <a:spcBef>
                <a:spcPts val="1964"/>
              </a:spcBef>
            </a:pP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P(E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~H)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Probability,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obtain,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H)</a:t>
            </a:r>
            <a:r>
              <a:rPr sz="2000" dirty="0">
                <a:latin typeface="Times New Roman"/>
                <a:cs typeface="Times New Roman"/>
              </a:rPr>
              <a:t> 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P(E|H)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P(E and ~H)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P(E|~H)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*P(~H)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Therefore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P(E|H)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*P(H)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P(E|~H)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*P(~H)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P(H)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P(E|H)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P(E)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normalizing constant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613" y="1339596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86" y="138938"/>
            <a:ext cx="334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Bayes’</a:t>
            </a:r>
            <a:r>
              <a:rPr spc="-225" dirty="0"/>
              <a:t> </a:t>
            </a:r>
            <a:r>
              <a:rPr dirty="0"/>
              <a:t>Theo</a:t>
            </a:r>
            <a:r>
              <a:rPr spc="-40" dirty="0"/>
              <a:t>r</a:t>
            </a:r>
            <a:r>
              <a:rPr dirty="0"/>
              <a:t>em</a:t>
            </a:r>
            <a:r>
              <a:rPr spc="-1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645413"/>
            <a:ext cx="855726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Suppose we are </a:t>
            </a:r>
            <a:r>
              <a:rPr sz="2000" dirty="0">
                <a:latin typeface="Times New Roman"/>
                <a:cs typeface="Times New Roman"/>
              </a:rPr>
              <a:t>given </a:t>
            </a:r>
            <a:r>
              <a:rPr sz="2000" spc="-5" dirty="0">
                <a:latin typeface="Times New Roman"/>
                <a:cs typeface="Times New Roman"/>
              </a:rPr>
              <a:t>the probability of Mike has a cold as 0.25, the probability of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sneezing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0.9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 of Mike was observed sneezing when he did not have cold as 0.20. Find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Mike having a cold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 sneezes.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Times New Roman"/>
                <a:cs typeface="Times New Roman"/>
              </a:rPr>
              <a:t>Sol.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cold,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P(H)=0.25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Mike sneezes,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P(Mike was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sneezing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 Mike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cold)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=P(E|H)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0.9</a:t>
            </a:r>
            <a:endParaRPr sz="2000">
              <a:latin typeface="Times New Roman"/>
              <a:cs typeface="Times New Roman"/>
            </a:endParaRPr>
          </a:p>
          <a:p>
            <a:pPr marL="12700" marR="887730">
              <a:lnSpc>
                <a:spcPts val="36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P(Mike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sneezing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 Mike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 have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cold)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P(E|~H)=0.2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P(Mike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cold 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Mike 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sneezing)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=P(H|E)</a:t>
            </a:r>
            <a:endParaRPr sz="2000">
              <a:latin typeface="Times New Roman"/>
              <a:cs typeface="Times New Roman"/>
            </a:endParaRPr>
          </a:p>
          <a:p>
            <a:pPr marL="927100" marR="609600" indent="-914400">
              <a:lnSpc>
                <a:spcPct val="118000"/>
              </a:lnSpc>
              <a:spcBef>
                <a:spcPts val="450"/>
              </a:spcBef>
              <a:tabLst>
                <a:tab pos="1553845" algn="l"/>
                <a:tab pos="4277360" algn="l"/>
                <a:tab pos="4622800" algn="l"/>
                <a:tab pos="4859020" algn="l"/>
                <a:tab pos="6545580" algn="l"/>
                <a:tab pos="6797675" algn="l"/>
              </a:tabLst>
            </a:pPr>
            <a:r>
              <a:rPr sz="2000" spc="-5" dirty="0">
                <a:latin typeface="Times New Roman"/>
                <a:cs typeface="Times New Roman"/>
              </a:rPr>
              <a:t>P(H|E)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=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P(E|H)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P(H)	</a:t>
            </a:r>
            <a:r>
              <a:rPr sz="2000" spc="-175" dirty="0">
                <a:latin typeface="Times New Roman"/>
                <a:cs typeface="Times New Roman"/>
              </a:rPr>
              <a:t>=</a:t>
            </a:r>
            <a:r>
              <a:rPr sz="20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0.9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*0.25	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0.225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0.6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P(E|H)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P(E|~H)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P(~H)	0.9*0.25+0.2*0.75	0.375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Similarly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P(H|~E)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=[P(~E|H)*P(H)]/P(~E)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[(1-0.9)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*0.25]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/(1-0.375)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=0.025/0.625=0.04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86" y="138938"/>
            <a:ext cx="381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Extension of Baye</a:t>
            </a:r>
            <a:r>
              <a:rPr spc="-5" dirty="0"/>
              <a:t>s</a:t>
            </a:r>
            <a:r>
              <a:rPr dirty="0"/>
              <a:t>’</a:t>
            </a:r>
            <a:r>
              <a:rPr spc="-229" dirty="0"/>
              <a:t> </a:t>
            </a:r>
            <a:r>
              <a:rPr dirty="0"/>
              <a:t>Theo</a:t>
            </a:r>
            <a:r>
              <a:rPr spc="-40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590245"/>
            <a:ext cx="6200140" cy="40436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 Hypothesis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8000"/>
              </a:lnSpc>
              <a:spcBef>
                <a:spcPts val="765"/>
              </a:spcBef>
            </a:pPr>
            <a:r>
              <a:rPr sz="2000" spc="-5" dirty="0">
                <a:latin typeface="Times New Roman"/>
                <a:cs typeface="Times New Roman"/>
              </a:rPr>
              <a:t>Consider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hypothesis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E2) = P(E1|H)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P(E2|H)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endParaRPr sz="2000">
              <a:latin typeface="Times New Roman"/>
              <a:cs typeface="Times New Roman"/>
            </a:endParaRPr>
          </a:p>
          <a:p>
            <a:pPr marL="2578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P(E1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E2)</a:t>
            </a:r>
            <a:endParaRPr sz="2000">
              <a:latin typeface="Times New Roman"/>
              <a:cs typeface="Times New Roman"/>
            </a:endParaRPr>
          </a:p>
          <a:p>
            <a:pPr marL="12700" marR="1503045">
              <a:lnSpc>
                <a:spcPct val="100000"/>
              </a:lnSpc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derive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formula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P(H)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P(E1|H)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P(E2|H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E1)</a:t>
            </a:r>
            <a:endParaRPr sz="2000">
              <a:latin typeface="Times New Roman"/>
              <a:cs typeface="Times New Roman"/>
            </a:endParaRPr>
          </a:p>
          <a:p>
            <a:pPr marL="25781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P(E1)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*P(E2|E1)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  <a:tabLst>
                <a:tab pos="4889500" algn="l"/>
              </a:tabLst>
            </a:pP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=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P(E2|H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E1)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P(H|E1)	</a:t>
            </a:r>
            <a:endParaRPr sz="2000">
              <a:latin typeface="Times New Roman"/>
              <a:cs typeface="Times New Roman"/>
            </a:endParaRPr>
          </a:p>
          <a:p>
            <a:pPr marL="38925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P(E2|E1)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8770" y="1916810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2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38938"/>
            <a:ext cx="381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Extension of Baye</a:t>
            </a:r>
            <a:r>
              <a:rPr spc="-5" dirty="0"/>
              <a:t>s</a:t>
            </a:r>
            <a:r>
              <a:rPr dirty="0"/>
              <a:t>’</a:t>
            </a:r>
            <a:r>
              <a:rPr spc="-229" dirty="0"/>
              <a:t> </a:t>
            </a:r>
            <a:r>
              <a:rPr dirty="0"/>
              <a:t>Theo</a:t>
            </a:r>
            <a:r>
              <a:rPr spc="-40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3059810" y="1916810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>
                <a:moveTo>
                  <a:pt x="0" y="0"/>
                </a:moveTo>
                <a:lnTo>
                  <a:pt x="28083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047" y="590245"/>
            <a:ext cx="8559165" cy="50914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 Hypothesis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Evidences</a:t>
            </a: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Consider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hypothesis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evidences</a:t>
            </a: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430"/>
              </a:spcBef>
              <a:tabLst>
                <a:tab pos="2125345" algn="l"/>
                <a:tab pos="2825750" algn="l"/>
              </a:tabLst>
            </a:pP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…and	En)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	P(H and E1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…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En)</a:t>
            </a:r>
            <a:endParaRPr sz="2000">
              <a:latin typeface="Times New Roman"/>
              <a:cs typeface="Times New Roman"/>
            </a:endParaRPr>
          </a:p>
          <a:p>
            <a:pPr marL="13970" marR="3410585" indent="300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P(E1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En) 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P(H,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E1,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…,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En)</a:t>
            </a:r>
            <a:endParaRPr sz="2000">
              <a:latin typeface="Times New Roman"/>
              <a:cs typeface="Times New Roman"/>
            </a:endParaRPr>
          </a:p>
          <a:p>
            <a:pPr marL="22618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P(E1,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…,En)</a:t>
            </a:r>
            <a:endParaRPr sz="2000">
              <a:latin typeface="Times New Roman"/>
              <a:cs typeface="Times New Roman"/>
            </a:endParaRPr>
          </a:p>
          <a:p>
            <a:pPr marL="1397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Bayes’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theorem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express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involving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n&gt;2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assumed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independent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P(E1|H)*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…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*P(En|H)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*P(H)</a:t>
            </a:r>
            <a:endParaRPr sz="2000">
              <a:latin typeface="Times New Roman"/>
              <a:cs typeface="Times New Roman"/>
            </a:endParaRPr>
          </a:p>
          <a:p>
            <a:pPr marL="27698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P(E1,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Chain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3041015">
              <a:lnSpc>
                <a:spcPct val="118000"/>
              </a:lnSpc>
              <a:spcBef>
                <a:spcPts val="770"/>
              </a:spcBef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 of E1,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P(H|E1)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P(E1|H)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P(E2|E1)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P(H)</a:t>
            </a:r>
            <a:endParaRPr sz="2000">
              <a:latin typeface="Times New Roman"/>
              <a:cs typeface="Times New Roman"/>
            </a:endParaRPr>
          </a:p>
          <a:p>
            <a:pPr marL="18161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P(E1|E2)*P(E2)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38938"/>
            <a:ext cx="381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Extension of Baye</a:t>
            </a:r>
            <a:r>
              <a:rPr spc="-5" dirty="0"/>
              <a:t>s</a:t>
            </a:r>
            <a:r>
              <a:rPr dirty="0"/>
              <a:t>’</a:t>
            </a:r>
            <a:r>
              <a:rPr spc="-229" dirty="0"/>
              <a:t> </a:t>
            </a:r>
            <a:r>
              <a:rPr dirty="0"/>
              <a:t>Theo</a:t>
            </a:r>
            <a:r>
              <a:rPr spc="-40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918" y="590245"/>
            <a:ext cx="6342380" cy="2882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Hypotheses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Single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18000"/>
              </a:lnSpc>
              <a:spcBef>
                <a:spcPts val="765"/>
              </a:spcBef>
              <a:tabLst>
                <a:tab pos="1268095" algn="l"/>
                <a:tab pos="475361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hypotheses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{H1,H2,…,Hk}	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	P(E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|Hi ) 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P(Hi)</a:t>
            </a:r>
            <a:endParaRPr sz="2000">
              <a:latin typeface="Times New Roman"/>
              <a:cs typeface="Times New Roman"/>
            </a:endParaRPr>
          </a:p>
          <a:p>
            <a:pPr marL="2006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P(E)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Another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definition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81965">
              <a:lnSpc>
                <a:spcPts val="1725"/>
              </a:lnSpc>
              <a:spcBef>
                <a:spcPts val="155"/>
              </a:spcBef>
              <a:tabLst>
                <a:tab pos="1712595" algn="l"/>
              </a:tabLst>
            </a:pPr>
            <a:r>
              <a:rPr sz="2000" spc="-5" dirty="0">
                <a:latin typeface="Times New Roman"/>
                <a:cs typeface="Times New Roman"/>
              </a:rPr>
              <a:t>P(E)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=</a:t>
            </a:r>
            <a:r>
              <a:rPr sz="3000" spc="37" baseline="2777" dirty="0">
                <a:latin typeface="Cambria Math"/>
                <a:cs typeface="Cambria Math"/>
              </a:rPr>
              <a:t>∑</a:t>
            </a:r>
            <a:r>
              <a:rPr sz="2175" spc="37" baseline="30651" dirty="0">
                <a:latin typeface="Cambria Math"/>
                <a:cs typeface="Cambria Math"/>
              </a:rPr>
              <a:t>𝑘	</a:t>
            </a:r>
            <a:r>
              <a:rPr sz="2000" spc="-5" dirty="0">
                <a:latin typeface="Times New Roman"/>
                <a:cs typeface="Times New Roman"/>
              </a:rPr>
              <a:t>P(E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|Hj)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∗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P(Hj)</a:t>
            </a:r>
            <a:endParaRPr sz="2000">
              <a:latin typeface="Times New Roman"/>
              <a:cs typeface="Times New Roman"/>
            </a:endParaRPr>
          </a:p>
          <a:p>
            <a:pPr marL="1334135">
              <a:lnSpc>
                <a:spcPts val="1065"/>
              </a:lnSpc>
            </a:pPr>
            <a:r>
              <a:rPr sz="1450" spc="75" dirty="0">
                <a:latin typeface="Cambria Math"/>
                <a:cs typeface="Cambria Math"/>
              </a:rPr>
              <a:t>𝑗=1</a:t>
            </a:r>
            <a:endParaRPr sz="14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tabLst>
                <a:tab pos="1903095" algn="l"/>
              </a:tabLst>
            </a:pPr>
            <a:r>
              <a:rPr sz="2000" spc="-5" dirty="0">
                <a:latin typeface="Times New Roman"/>
                <a:cs typeface="Times New Roman"/>
              </a:rPr>
              <a:t>P(Hi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	P(E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|Hi 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P(Hi)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8372" y="3467353"/>
            <a:ext cx="1673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P(E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|Hj)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∗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P(Hj)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426" y="3363721"/>
            <a:ext cx="368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60" baseline="-20833" dirty="0">
                <a:latin typeface="Cambria Math"/>
                <a:cs typeface="Cambria Math"/>
              </a:rPr>
              <a:t>∑</a:t>
            </a:r>
            <a:r>
              <a:rPr sz="1450" spc="40" dirty="0">
                <a:latin typeface="Cambria Math"/>
                <a:cs typeface="Cambria Math"/>
              </a:rPr>
              <a:t>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657" y="3599179"/>
            <a:ext cx="3613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500" dirty="0">
                <a:latin typeface="Cambria Math"/>
                <a:cs typeface="Cambria Math"/>
              </a:rPr>
              <a:t>𝑗</a:t>
            </a:r>
            <a:r>
              <a:rPr sz="1450" spc="-25" dirty="0">
                <a:latin typeface="Cambria Math"/>
                <a:cs typeface="Cambria Math"/>
              </a:rPr>
              <a:t>=</a:t>
            </a: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318" y="4061663"/>
            <a:ext cx="855789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 Hypotheses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 Evidences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059815" algn="l"/>
                <a:tab pos="1303020" algn="l"/>
                <a:tab pos="1715770" algn="l"/>
                <a:tab pos="2056764" algn="l"/>
                <a:tab pos="4937125" algn="l"/>
                <a:tab pos="5434965" algn="l"/>
                <a:tab pos="6408420" algn="l"/>
                <a:tab pos="7300595" algn="l"/>
                <a:tab pos="7642225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Consider	a	set	of	hypotheses{H1,H2,…,Hk}	and	</a:t>
            </a:r>
            <a:r>
              <a:rPr sz="2000" spc="-10" dirty="0">
                <a:latin typeface="Times New Roman"/>
                <a:cs typeface="Times New Roman"/>
              </a:rPr>
              <a:t>multiple	</a:t>
            </a:r>
            <a:r>
              <a:rPr sz="2000" spc="-5" dirty="0">
                <a:latin typeface="Times New Roman"/>
                <a:cs typeface="Times New Roman"/>
              </a:rPr>
              <a:t>sources	of	evidence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{E1,E2,…,En}</a:t>
            </a:r>
            <a:endParaRPr sz="20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  <a:tabLst>
                <a:tab pos="2351405" algn="l"/>
              </a:tabLst>
            </a:pPr>
            <a:r>
              <a:rPr sz="2000" spc="-5" dirty="0">
                <a:latin typeface="Times New Roman"/>
                <a:cs typeface="Times New Roman"/>
              </a:rPr>
              <a:t>P(Hi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E1,…,En)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	P(E1,…,En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|Hi 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 P(Hi)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9872" y="5964682"/>
            <a:ext cx="2400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P(E1,…,En|Hj)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∗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P(Hj)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5926" y="5861050"/>
            <a:ext cx="368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60" baseline="-20833" dirty="0">
                <a:latin typeface="Cambria Math"/>
                <a:cs typeface="Cambria Math"/>
              </a:rPr>
              <a:t>∑</a:t>
            </a:r>
            <a:r>
              <a:rPr sz="1450" spc="40" dirty="0">
                <a:latin typeface="Cambria Math"/>
                <a:cs typeface="Cambria Math"/>
              </a:rPr>
              <a:t>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157" y="6096761"/>
            <a:ext cx="3613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500" dirty="0">
                <a:latin typeface="Cambria Math"/>
                <a:cs typeface="Cambria Math"/>
              </a:rPr>
              <a:t>𝑗</a:t>
            </a:r>
            <a:r>
              <a:rPr sz="1450" spc="-25" dirty="0">
                <a:latin typeface="Cambria Math"/>
                <a:cs typeface="Cambria Math"/>
              </a:rPr>
              <a:t>=</a:t>
            </a: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0025" y="191681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10">
                <a:moveTo>
                  <a:pt x="0" y="0"/>
                </a:moveTo>
                <a:lnTo>
                  <a:pt x="18834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188" y="3501009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>
                <a:moveTo>
                  <a:pt x="0" y="0"/>
                </a:moveTo>
                <a:lnTo>
                  <a:pt x="302437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8770" y="5949276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>
                <a:moveTo>
                  <a:pt x="0" y="0"/>
                </a:moveTo>
                <a:lnTo>
                  <a:pt x="30242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38938"/>
            <a:ext cx="705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Probabilities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Rules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dirty="0"/>
              <a:t>Facts</a:t>
            </a:r>
            <a:r>
              <a:rPr spc="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Rule-Based</a:t>
            </a:r>
            <a:r>
              <a:rPr spc="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705815"/>
            <a:ext cx="855789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‘battery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randomly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picked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dead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2%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time’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expressed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Prolog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battery_dead_computer(0.02)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‘The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dead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dirty="0">
                <a:latin typeface="Times New Roman"/>
                <a:cs typeface="Times New Roman"/>
              </a:rPr>
              <a:t>faulty’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written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Prolog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388620" marR="2347595" indent="4445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battery_dead_computer(P)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computer_circuit_faulty(P)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weak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write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battery_dead_computer(P)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 computer_circuit_faulty(P)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&gt;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0.1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30%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dea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’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written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battery_dead_computer(P)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 computer_circuit_faulty(P1)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P1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=0.3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82955"/>
            <a:ext cx="3278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Cumulative</a:t>
            </a:r>
            <a:r>
              <a:rPr spc="-40" dirty="0"/>
              <a:t> </a:t>
            </a:r>
            <a:r>
              <a:rPr spc="-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734263"/>
            <a:ext cx="8268334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combine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successful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get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cumulative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situations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might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arise:</a:t>
            </a:r>
            <a:endParaRPr sz="2000">
              <a:latin typeface="Times New Roman"/>
              <a:cs typeface="Times New Roman"/>
            </a:endParaRPr>
          </a:p>
          <a:p>
            <a:pPr marL="812800" marR="6350" lvl="1" indent="-342900">
              <a:lnSpc>
                <a:spcPct val="150000"/>
              </a:lnSpc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sub-goals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probable,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succeed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 goals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50000"/>
              </a:lnSpc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conclusion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probabilities,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be found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Prob(A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Prob(A)*Prob(B)*Prob(C)*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Prob(A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…)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[(1-Prob(A))(1-Prob(B))(1-Prob(C))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82955"/>
            <a:ext cx="757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Prolog</a:t>
            </a:r>
            <a:r>
              <a:rPr spc="-15" dirty="0"/>
              <a:t> </a:t>
            </a:r>
            <a:r>
              <a:rPr spc="-10" dirty="0"/>
              <a:t>Programs</a:t>
            </a:r>
            <a:r>
              <a:rPr spc="-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5" dirty="0"/>
              <a:t>Computing</a:t>
            </a:r>
            <a:r>
              <a:rPr spc="25" dirty="0"/>
              <a:t> </a:t>
            </a:r>
            <a:r>
              <a:rPr spc="-5" dirty="0"/>
              <a:t>Cumulative</a:t>
            </a:r>
            <a:r>
              <a:rPr spc="10" dirty="0"/>
              <a:t> </a:t>
            </a:r>
            <a:r>
              <a:rPr spc="-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734263"/>
            <a:ext cx="8701405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AND-combination</a:t>
            </a:r>
            <a:r>
              <a:rPr sz="2000" spc="-5" dirty="0">
                <a:latin typeface="Times New Roman"/>
                <a:cs typeface="Times New Roman"/>
              </a:rPr>
              <a:t>: A list of all the probabilities is passed as an </a:t>
            </a:r>
            <a:r>
              <a:rPr sz="2000" spc="-10" dirty="0">
                <a:latin typeface="Times New Roman"/>
                <a:cs typeface="Times New Roman"/>
              </a:rPr>
              <a:t>argument </a:t>
            </a:r>
            <a:r>
              <a:rPr sz="2000" spc="-5" dirty="0">
                <a:latin typeface="Times New Roman"/>
                <a:cs typeface="Times New Roman"/>
              </a:rPr>
              <a:t>and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computed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obtain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and-combination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Prolog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12700" marR="235204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Prob(A and B and C and …) = Prob(A)*Prob(B)*Prob(C)* …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and_combination([P],P)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and_combination([H|T],P)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-10" dirty="0">
                <a:latin typeface="Times New Roman"/>
                <a:cs typeface="Times New Roman"/>
              </a:rPr>
              <a:t> and_combination(T,P1),</a:t>
            </a:r>
            <a:r>
              <a:rPr sz="2000" spc="-5" dirty="0">
                <a:latin typeface="Times New Roman"/>
                <a:cs typeface="Times New Roman"/>
              </a:rPr>
              <a:t> P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P1*H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‘when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circuit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old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dead’</a:t>
            </a:r>
            <a:endParaRPr sz="2000">
              <a:latin typeface="Times New Roman"/>
              <a:cs typeface="Times New Roman"/>
            </a:endParaRPr>
          </a:p>
          <a:p>
            <a:pPr marL="12700" marR="65405">
              <a:lnSpc>
                <a:spcPts val="3600"/>
              </a:lnSpc>
            </a:pPr>
            <a:r>
              <a:rPr sz="2000" spc="-5" dirty="0">
                <a:latin typeface="Times New Roman"/>
                <a:cs typeface="Times New Roman"/>
              </a:rPr>
              <a:t>battery_dead_computer(P):-computer_circuit_faulty(P1),battery_old(P2),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P1*P2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battery_dead_computer(P):-computer_circuit_faulty(P1),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battery_old(P2),</a:t>
            </a:r>
            <a:endParaRPr sz="2000">
              <a:latin typeface="Times New Roman"/>
              <a:cs typeface="Times New Roman"/>
            </a:endParaRPr>
          </a:p>
          <a:p>
            <a:pPr marL="28575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Times New Roman"/>
                <a:cs typeface="Times New Roman"/>
              </a:rPr>
              <a:t>and_combination([P1,P2],P)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82955"/>
            <a:ext cx="757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Prolog</a:t>
            </a:r>
            <a:r>
              <a:rPr spc="-15" dirty="0"/>
              <a:t> </a:t>
            </a:r>
            <a:r>
              <a:rPr spc="-10" dirty="0"/>
              <a:t>Programs</a:t>
            </a:r>
            <a:r>
              <a:rPr spc="-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5" dirty="0"/>
              <a:t>Computing</a:t>
            </a:r>
            <a:r>
              <a:rPr spc="25" dirty="0"/>
              <a:t> </a:t>
            </a:r>
            <a:r>
              <a:rPr spc="-5" dirty="0"/>
              <a:t>Cumulative</a:t>
            </a:r>
            <a:r>
              <a:rPr spc="10" dirty="0"/>
              <a:t> </a:t>
            </a:r>
            <a:r>
              <a:rPr spc="-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734263"/>
            <a:ext cx="736092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OR-combination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338455">
              <a:lnSpc>
                <a:spcPts val="36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Prob(A or B or C or …) = 1- [(1-Prob(A))(1-Prob(B))(1-Prob(C))…]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or_combination([P],P)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Times New Roman"/>
                <a:cs typeface="Times New Roman"/>
              </a:rPr>
              <a:t>or_combination([H|T],P)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or_combination(T,P1),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1-((1-H)*(1-P1))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318" y="2563317"/>
            <a:ext cx="6653530" cy="19094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1168400" algn="l"/>
                <a:tab pos="1466215" algn="l"/>
                <a:tab pos="2897505" algn="l"/>
                <a:tab pos="4506595" algn="l"/>
              </a:tabLst>
            </a:pPr>
            <a:r>
              <a:rPr sz="2000" spc="-5" dirty="0">
                <a:latin typeface="Times New Roman"/>
                <a:cs typeface="Times New Roman"/>
              </a:rPr>
              <a:t>overall(P)	:-	findall(Prob,	pred(Prob),L),	or_combination(L,P)</a:t>
            </a:r>
            <a:endParaRPr sz="2000">
              <a:latin typeface="Times New Roman"/>
              <a:cs typeface="Times New Roman"/>
            </a:endParaRPr>
          </a:p>
          <a:p>
            <a:pPr marL="12700" marR="368935">
              <a:lnSpc>
                <a:spcPct val="118000"/>
              </a:lnSpc>
              <a:spcBef>
                <a:spcPts val="765"/>
              </a:spcBef>
            </a:pPr>
            <a:r>
              <a:rPr sz="2000" spc="-5" dirty="0">
                <a:latin typeface="Times New Roman"/>
                <a:cs typeface="Times New Roman"/>
              </a:rPr>
              <a:t>containing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satisfied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compute(0.4)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0280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compute(0.5)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0280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compute(0.2)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4992" y="2716022"/>
            <a:ext cx="1784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6605" algn="l"/>
                <a:tab pos="1066165" algn="l"/>
                <a:tab pos="137795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where	L	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318" y="4392371"/>
            <a:ext cx="72078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2000" spc="-5" dirty="0">
                <a:latin typeface="Times New Roman"/>
                <a:cs typeface="Times New Roman"/>
              </a:rPr>
              <a:t>overall_compute(P)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findall(P1,compute(P1),L),or_combination(L,P)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L=[0.4,0.5,0.2]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	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=(1-0.6*0.5*0.8)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0.760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18" y="499109"/>
            <a:ext cx="168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spc="-45" dirty="0"/>
              <a:t>r</a:t>
            </a:r>
            <a:r>
              <a:rPr spc="-5" dirty="0"/>
              <a:t>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978407"/>
            <a:ext cx="8412480" cy="4628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Intelligent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degree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uncertainty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associated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</a:t>
            </a:r>
            <a:endParaRPr sz="20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Uncertainty in systems arises primarily because of problems in data, major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causes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missing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unavailable,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unreliable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ambiguous due to errors in measurement, presence of </a:t>
            </a:r>
            <a:r>
              <a:rPr sz="2000" spc="-10" dirty="0">
                <a:latin typeface="Times New Roman"/>
                <a:cs typeface="Times New Roman"/>
              </a:rPr>
              <a:t>multiple </a:t>
            </a:r>
            <a:r>
              <a:rPr sz="2000" spc="-5" dirty="0">
                <a:latin typeface="Times New Roman"/>
                <a:cs typeface="Times New Roman"/>
              </a:rPr>
              <a:t>conflicting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measurements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 on</a:t>
            </a:r>
            <a:endParaRPr sz="20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not always possible to represent data in a precise and consistent </a:t>
            </a:r>
            <a:r>
              <a:rPr sz="2000" spc="-20" dirty="0">
                <a:latin typeface="Times New Roman"/>
                <a:cs typeface="Times New Roman"/>
              </a:rPr>
              <a:t>manner,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generally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defaults,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exceptions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leading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errors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intelligent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  <a:p>
            <a:pPr marL="298450" marR="5715" indent="-285750" algn="just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Uncertainty may also be caused by the represented knowledge since it might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 only the best guesses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expert based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observations or statistical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conclusion,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appropriate 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situations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Hence,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Uncertainty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 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incorporated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Intelligent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Uncertain information can be handled by Probability </a:t>
            </a:r>
            <a:r>
              <a:rPr sz="2000" spc="-20" dirty="0">
                <a:latin typeface="Times New Roman"/>
                <a:cs typeface="Times New Roman"/>
              </a:rPr>
              <a:t>Theory,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Fuzzy Logic,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temporal logic</a:t>
            </a:r>
            <a:endParaRPr lang="en-GB" sz="20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tabLst>
                <a:tab pos="29845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82955"/>
            <a:ext cx="418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30" dirty="0"/>
              <a:t> </a:t>
            </a:r>
            <a:r>
              <a:rPr dirty="0"/>
              <a:t>Negative</a:t>
            </a:r>
            <a:r>
              <a:rPr spc="-30" dirty="0"/>
              <a:t> </a:t>
            </a:r>
            <a:r>
              <a:rPr spc="-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734263"/>
            <a:ext cx="870140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Probable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goals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true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cause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handled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properly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rule: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g(P)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a(P1),b(P2),not(c(P3))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a,b,c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certain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subgoals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80%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probable,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cumulative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cannot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and_combination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Hence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rule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rewritten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1092200" marR="3670300" indent="-76200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g(P)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a(P1),b(P2),not(c(P3)), inverse(P3,P4),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and_combination([P1,P2,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P4,0.8],P)</a:t>
            </a:r>
            <a:endParaRPr sz="20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Times New Roman"/>
                <a:cs typeface="Times New Roman"/>
              </a:rPr>
              <a:t>inverse(P,Q)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 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1-P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325373"/>
            <a:ext cx="621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Rule-Based</a:t>
            </a:r>
            <a:r>
              <a:rPr dirty="0"/>
              <a:t> </a:t>
            </a:r>
            <a:r>
              <a:rPr spc="-5" dirty="0"/>
              <a:t>System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Probability:</a:t>
            </a:r>
            <a:r>
              <a:rPr spc="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878281"/>
            <a:ext cx="8557260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676275" algn="l"/>
                <a:tab pos="1503680" algn="l"/>
                <a:tab pos="2710815" algn="l"/>
                <a:tab pos="3566795" algn="l"/>
                <a:tab pos="4013200" algn="l"/>
                <a:tab pos="4474845" algn="l"/>
                <a:tab pos="5583555" algn="l"/>
                <a:tab pos="5945505" algn="l"/>
                <a:tab pos="7646034" algn="l"/>
                <a:tab pos="8008620" algn="l"/>
              </a:tabLst>
            </a:pPr>
            <a:r>
              <a:rPr sz="2000" spc="-5" dirty="0">
                <a:latin typeface="Times New Roman"/>
                <a:cs typeface="Times New Roman"/>
              </a:rPr>
              <a:t>A	si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ple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-based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syst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diagnos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ma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  equipment,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eg. a landline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telephone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Following could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reasons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malfunctioning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telephones: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Faulty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Problem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Exchange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Broken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Rules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regarding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Faulty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Telephone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Instrument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Rule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1: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telephone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old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repaired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several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40% </a:t>
            </a:r>
            <a:r>
              <a:rPr sz="2000" spc="-5" dirty="0">
                <a:latin typeface="Times New Roman"/>
                <a:cs typeface="Times New Roman"/>
              </a:rPr>
              <a:t>sure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fault </a:t>
            </a:r>
            <a:r>
              <a:rPr sz="2000" spc="-5" dirty="0">
                <a:latin typeface="Times New Roman"/>
                <a:cs typeface="Times New Roman"/>
              </a:rPr>
              <a:t>lies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Prolog: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telephone_not_working(0.4)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:-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ask(tele_history)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355091"/>
            <a:ext cx="621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Rule-Based</a:t>
            </a:r>
            <a:r>
              <a:rPr dirty="0"/>
              <a:t> </a:t>
            </a:r>
            <a:r>
              <a:rPr spc="-5" dirty="0"/>
              <a:t>System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Probability:</a:t>
            </a:r>
            <a:r>
              <a:rPr spc="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878281"/>
            <a:ext cx="8701405" cy="4598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Rules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regarding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Faulty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Telephone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Instrument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600"/>
              </a:lnSpc>
              <a:spcBef>
                <a:spcPts val="320"/>
              </a:spcBef>
            </a:pPr>
            <a:r>
              <a:rPr sz="2000" b="1" spc="-5" dirty="0">
                <a:latin typeface="Times New Roman"/>
                <a:cs typeface="Times New Roman"/>
              </a:rPr>
              <a:t>Rule</a:t>
            </a:r>
            <a:r>
              <a:rPr sz="2000" b="1" spc="2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2:</a:t>
            </a:r>
            <a:r>
              <a:rPr sz="2000" b="1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fallen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ground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broken,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80%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fault</a:t>
            </a:r>
            <a:r>
              <a:rPr sz="2000" spc="-5" dirty="0">
                <a:latin typeface="Times New Roman"/>
                <a:cs typeface="Times New Roman"/>
              </a:rPr>
              <a:t> lies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Prolog:</a:t>
            </a:r>
            <a:endParaRPr sz="20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880"/>
              </a:spcBef>
            </a:pPr>
            <a:r>
              <a:rPr sz="2000" b="1" spc="-5" dirty="0">
                <a:latin typeface="Times New Roman"/>
                <a:cs typeface="Times New Roman"/>
              </a:rPr>
              <a:t>telephone_not_working(0.8)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:-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ask(telephone_broken)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b="1" spc="-5" dirty="0">
                <a:latin typeface="Times New Roman"/>
                <a:cs typeface="Times New Roman"/>
              </a:rPr>
              <a:t>Rule 3: </a:t>
            </a:r>
            <a:r>
              <a:rPr sz="2000" spc="-5" dirty="0">
                <a:latin typeface="Times New Roman"/>
                <a:cs typeface="Times New Roman"/>
              </a:rPr>
              <a:t>If there are children in the house who play with the keypad of the telephone,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some </a:t>
            </a:r>
            <a:r>
              <a:rPr sz="2000" spc="-15" dirty="0">
                <a:latin typeface="Times New Roman"/>
                <a:cs typeface="Times New Roman"/>
              </a:rPr>
              <a:t>probability, </a:t>
            </a:r>
            <a:r>
              <a:rPr sz="2000" spc="-5" dirty="0">
                <a:latin typeface="Times New Roman"/>
                <a:cs typeface="Times New Roman"/>
              </a:rPr>
              <a:t>then it is 80% sure that the instrument is faulty because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excessive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unusual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usage.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Prolog: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000" b="1" spc="-5" dirty="0">
                <a:latin typeface="Times New Roman"/>
                <a:cs typeface="Times New Roman"/>
              </a:rPr>
              <a:t>telephone_not_working(P):-ask(children_present,P1),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ask(children_keypad,P2),</a:t>
            </a:r>
            <a:endParaRPr sz="2000">
              <a:latin typeface="Times New Roman"/>
              <a:cs typeface="Times New Roman"/>
            </a:endParaRPr>
          </a:p>
          <a:p>
            <a:pPr marL="3060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and_combination([P1,P2,0.8],P)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Cumulative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telephone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fault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318" y="5603494"/>
            <a:ext cx="784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769" y="5450535"/>
            <a:ext cx="6925309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instrument_faulty(P)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:-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findall(X,telephone_not_working(X),L),</a:t>
            </a:r>
            <a:endParaRPr sz="2000">
              <a:latin typeface="Times New Roman"/>
              <a:cs typeface="Times New Roman"/>
            </a:endParaRPr>
          </a:p>
          <a:p>
            <a:pPr marL="2619375">
              <a:lnSpc>
                <a:spcPct val="100000"/>
              </a:lnSpc>
              <a:spcBef>
                <a:spcPts val="1205"/>
              </a:spcBef>
            </a:pPr>
            <a:r>
              <a:rPr sz="2000" b="1" spc="-5" dirty="0">
                <a:latin typeface="Times New Roman"/>
                <a:cs typeface="Times New Roman"/>
              </a:rPr>
              <a:t>or_combination(L,P)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355091"/>
            <a:ext cx="621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Rule-Based</a:t>
            </a:r>
            <a:r>
              <a:rPr dirty="0"/>
              <a:t> </a:t>
            </a:r>
            <a:r>
              <a:rPr spc="-5" dirty="0"/>
              <a:t>System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Probability:</a:t>
            </a:r>
            <a:r>
              <a:rPr spc="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878281"/>
            <a:ext cx="870077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Rules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for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diagnosis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Instrument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fault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diagnosis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instrument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fault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70%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be written as: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b="1" spc="-5" dirty="0">
                <a:latin typeface="Times New Roman"/>
                <a:cs typeface="Times New Roman"/>
              </a:rPr>
              <a:t>diagnosis(‘Instrument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faulty’, P) :-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instrument_faulty(P1),</a:t>
            </a:r>
            <a:endParaRPr sz="2000">
              <a:latin typeface="Times New Roman"/>
              <a:cs typeface="Times New Roman"/>
            </a:endParaRPr>
          </a:p>
          <a:p>
            <a:pPr marL="4076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and_combination([P1,0.7],P)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282955"/>
            <a:ext cx="649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25" dirty="0"/>
              <a:t> </a:t>
            </a:r>
            <a:r>
              <a:rPr spc="-5" dirty="0"/>
              <a:t>Method:</a:t>
            </a:r>
            <a:r>
              <a:rPr spc="-120" dirty="0"/>
              <a:t> </a:t>
            </a:r>
            <a:r>
              <a:rPr spc="-5" dirty="0"/>
              <a:t>Advantages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734263"/>
            <a:ext cx="8701405" cy="505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Bayesian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strong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theoretical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foundation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theory,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certainty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well-defined semantics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decision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Disadvantages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Bayesian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approach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quite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knowledge base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statistical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sufficient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 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probabilities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obtained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them 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experts,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question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 consistent 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comprehensive arises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282955"/>
            <a:ext cx="649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25" dirty="0"/>
              <a:t> </a:t>
            </a:r>
            <a:r>
              <a:rPr spc="-5" dirty="0"/>
              <a:t>Method:</a:t>
            </a:r>
            <a:r>
              <a:rPr spc="-120" dirty="0"/>
              <a:t> </a:t>
            </a:r>
            <a:r>
              <a:rPr spc="-5" dirty="0"/>
              <a:t>Advantages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734263"/>
            <a:ext cx="8701405" cy="505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Disadvantages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associations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between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hypotheses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 numbers, it </a:t>
            </a:r>
            <a:r>
              <a:rPr sz="2000" spc="-10" dirty="0">
                <a:latin typeface="Times New Roman"/>
                <a:cs typeface="Times New Roman"/>
              </a:rPr>
              <a:t>eliminates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knowledge embedded </a:t>
            </a:r>
            <a:r>
              <a:rPr sz="2000" spc="-5" dirty="0">
                <a:latin typeface="Times New Roman"/>
                <a:cs typeface="Times New Roman"/>
              </a:rPr>
              <a:t>within the </a:t>
            </a:r>
            <a:r>
              <a:rPr sz="2000" dirty="0">
                <a:latin typeface="Times New Roman"/>
                <a:cs typeface="Times New Roman"/>
              </a:rPr>
              <a:t>data. Therefore,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system’s </a:t>
            </a:r>
            <a:r>
              <a:rPr sz="2000" spc="-5" dirty="0">
                <a:latin typeface="Times New Roman"/>
                <a:cs typeface="Times New Roman"/>
              </a:rPr>
              <a:t>ability to explain its reasoning and browsing through the hierarchy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evidences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hypothesis 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lost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spite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Bayesian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attractive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 uncertain reasoning system. Other mechanisms developed to utilize the power of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 theory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ease of 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Bayesian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Belief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Certainty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Theory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Dempster-Shafer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04" y="256285"/>
            <a:ext cx="417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5" dirty="0"/>
              <a:t> </a:t>
            </a:r>
            <a:r>
              <a:rPr spc="-5" dirty="0"/>
              <a:t>Belief</a:t>
            </a:r>
            <a:r>
              <a:rPr dirty="0"/>
              <a:t> </a:t>
            </a:r>
            <a:r>
              <a:rPr spc="-5" dirty="0"/>
              <a:t>Networks(BBN)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560" y="1143000"/>
            <a:ext cx="8310880" cy="4141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492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800" dirty="0">
                <a:latin typeface="Times New Roman"/>
                <a:cs typeface="Times New Roman"/>
              </a:rPr>
              <a:t>Joint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baseline="25462" dirty="0">
                <a:latin typeface="Times New Roman"/>
                <a:cs typeface="Times New Roman"/>
              </a:rPr>
              <a:t>n</a:t>
            </a:r>
            <a:r>
              <a:rPr sz="1800" spc="232" baseline="25462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entries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distribution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explicitly</a:t>
            </a:r>
            <a:endParaRPr sz="1800" dirty="0">
              <a:latin typeface="Times New Roman"/>
              <a:cs typeface="Times New Roman"/>
            </a:endParaRPr>
          </a:p>
          <a:p>
            <a:pPr marL="349250" marR="68580" indent="-285750">
              <a:lnSpc>
                <a:spcPct val="15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requirements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computations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become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impractical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n </a:t>
            </a:r>
            <a:r>
              <a:rPr sz="1800" spc="-5" dirty="0">
                <a:latin typeface="Times New Roman"/>
                <a:cs typeface="Times New Roman"/>
              </a:rPr>
              <a:t>increases</a:t>
            </a:r>
            <a:endParaRPr sz="1800" dirty="0">
              <a:latin typeface="Times New Roman"/>
              <a:cs typeface="Times New Roman"/>
            </a:endParaRPr>
          </a:p>
          <a:p>
            <a:pPr marL="349250" marR="69215" indent="-285750">
              <a:lnSpc>
                <a:spcPct val="15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800" dirty="0">
                <a:latin typeface="Times New Roman"/>
                <a:cs typeface="Times New Roman"/>
              </a:rPr>
              <a:t>Bayesian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probabilistic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graphical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probabilistic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relationships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their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probabilistic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dependencies</a:t>
            </a:r>
            <a:endParaRPr sz="1800" dirty="0">
              <a:latin typeface="Times New Roman"/>
              <a:cs typeface="Times New Roman"/>
            </a:endParaRPr>
          </a:p>
          <a:p>
            <a:pPr marL="3492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 for storing joint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distribution</a:t>
            </a:r>
            <a:endParaRPr sz="1800" dirty="0">
              <a:latin typeface="Times New Roman"/>
              <a:cs typeface="Times New Roman"/>
            </a:endParaRPr>
          </a:p>
          <a:p>
            <a:pPr marL="3492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9250" algn="l"/>
              </a:tabLst>
            </a:pP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traversed</a:t>
            </a:r>
            <a:r>
              <a:rPr sz="1800" spc="-5" dirty="0">
                <a:latin typeface="Times New Roman"/>
                <a:cs typeface="Times New Roman"/>
              </a:rPr>
              <a:t> in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</a:p>
          <a:p>
            <a:pPr marL="349250" marR="68580" indent="-28575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49250" algn="l"/>
              </a:tabLst>
            </a:pPr>
            <a:r>
              <a:rPr sz="1800" b="1" dirty="0">
                <a:latin typeface="Times New Roman"/>
                <a:cs typeface="Times New Roman"/>
              </a:rPr>
              <a:t>It may be formally defined </a:t>
            </a:r>
            <a:r>
              <a:rPr sz="1800" b="1" spc="-5" dirty="0">
                <a:latin typeface="Times New Roman"/>
                <a:cs typeface="Times New Roman"/>
              </a:rPr>
              <a:t>as an </a:t>
            </a:r>
            <a:r>
              <a:rPr sz="1800" b="1" dirty="0">
                <a:latin typeface="Times New Roman"/>
                <a:cs typeface="Times New Roman"/>
              </a:rPr>
              <a:t>acyclic directed graph where the nodes of the graph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represent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evidence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hypotheses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</a:t>
            </a:r>
            <a:r>
              <a:rPr sz="1800" b="1" dirty="0">
                <a:latin typeface="Times New Roman"/>
                <a:cs typeface="Times New Roman"/>
              </a:rPr>
              <a:t> arc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connecting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two</a:t>
            </a:r>
            <a:r>
              <a:rPr sz="1800" b="1" dirty="0">
                <a:latin typeface="Times New Roman"/>
                <a:cs typeface="Times New Roman"/>
              </a:rPr>
              <a:t> nodes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represents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dependence between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1A507-235C-E35C-11CC-737C94F59F62}"/>
              </a:ext>
            </a:extLst>
          </p:cNvPr>
          <p:cNvSpPr txBox="1"/>
          <p:nvPr/>
        </p:nvSpPr>
        <p:spPr>
          <a:xfrm>
            <a:off x="838200" y="228600"/>
            <a:ext cx="7848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Bayesian belief network is key computer technology for dealing with probabilistic events and to solve a problem which has uncertainty.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"A Bayesian network is a probabilistic graphical model which represents a set of variables and their conditional dependencies using a directed acyclic graph.“</a:t>
            </a:r>
            <a:endParaRPr lang="en-GB" dirty="0">
              <a:solidFill>
                <a:srgbClr val="333333"/>
              </a:solidFill>
              <a:latin typeface="inter-regular"/>
            </a:endParaRPr>
          </a:p>
          <a:p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is also called a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Bayes network, belief network, decision network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or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Bayesian model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Bayesian networks are probabilistic, because these networks are built from a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probability distribution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and also use probability theory for prediction and anomaly detection.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Real world applications are probabilistic in nature, and to represent the relationship between multiple events, we need a Bayesian network.</a:t>
            </a:r>
          </a:p>
          <a:p>
            <a:pPr algn="just"/>
            <a:r>
              <a:rPr lang="en-GB" b="1" dirty="0">
                <a:solidFill>
                  <a:srgbClr val="333333"/>
                </a:solidFill>
                <a:latin typeface="inter-regular"/>
              </a:rPr>
              <a:t>Applications: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	</a:t>
            </a:r>
            <a:r>
              <a:rPr lang="en-GB" dirty="0">
                <a:solidFill>
                  <a:srgbClr val="333333"/>
                </a:solidFill>
                <a:latin typeface="inter-regular"/>
              </a:rPr>
              <a:t>P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rediction,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	 anomaly detection, 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	diagnostics,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 	automated insight, 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	reasoning,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 	time series prediction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and 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	decision making under uncertainty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18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FA2903-1A09-2991-D32C-4664AB255393}"/>
              </a:ext>
            </a:extLst>
          </p:cNvPr>
          <p:cNvSpPr txBox="1"/>
          <p:nvPr/>
        </p:nvSpPr>
        <p:spPr>
          <a:xfrm>
            <a:off x="533400" y="990600"/>
            <a:ext cx="807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Bayesian Network can be used for building models from data and experts opinions, and it consists of two parts: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Directed Acyclic Graph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Table of conditional probabilities.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generalized form of Bayesian network that represents and solve decision problems under uncertain knowledge is known as an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Influence diagram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E1A0A-28AA-4543-57C5-53FD3C045F13}"/>
              </a:ext>
            </a:extLst>
          </p:cNvPr>
          <p:cNvSpPr txBox="1"/>
          <p:nvPr/>
        </p:nvSpPr>
        <p:spPr>
          <a:xfrm>
            <a:off x="533400" y="28956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 Bayesian network graph is made up of nodes and Arcs (directed links),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55AD1-2140-CAE5-C47A-55D08BB6210E}"/>
              </a:ext>
            </a:extLst>
          </p:cNvPr>
          <p:cNvSpPr txBox="1"/>
          <p:nvPr/>
        </p:nvSpPr>
        <p:spPr>
          <a:xfrm>
            <a:off x="618978" y="3534897"/>
            <a:ext cx="8077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Each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node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corresponds to the random variables, and a variable can be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continuous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or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discrete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Arc or directed arrows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represent the causal relationship or conditional probabilities between random variables. These directed links or arrows connect the pair of nodes in the graph.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3B635-D089-32EA-9AB5-908FE7EE13B0}"/>
              </a:ext>
            </a:extLst>
          </p:cNvPr>
          <p:cNvSpPr txBox="1"/>
          <p:nvPr/>
        </p:nvSpPr>
        <p:spPr>
          <a:xfrm>
            <a:off x="618978" y="4925033"/>
            <a:ext cx="807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Bayesian network has mainly two components: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Causal Component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Actual numbers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Each node in the Bayesian network has condition probability distribution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P(X</a:t>
            </a:r>
            <a:r>
              <a:rPr lang="en-GB" b="1" i="0" baseline="-25000" dirty="0">
                <a:solidFill>
                  <a:srgbClr val="333333"/>
                </a:solidFill>
                <a:effectLst/>
                <a:latin typeface="inter-bold"/>
              </a:rPr>
              <a:t>i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 |Parent(X</a:t>
            </a:r>
            <a:r>
              <a:rPr lang="en-GB" b="1" i="0" baseline="-25000" dirty="0">
                <a:solidFill>
                  <a:srgbClr val="333333"/>
                </a:solidFill>
                <a:effectLst/>
                <a:latin typeface="inter-bold"/>
              </a:rPr>
              <a:t>i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) )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which determines the effect of the parent on that node.</a:t>
            </a:r>
          </a:p>
        </p:txBody>
      </p:sp>
    </p:spTree>
    <p:extLst>
      <p:ext uri="{BB962C8B-B14F-4D97-AF65-F5344CB8AC3E}">
        <p14:creationId xmlns:p14="http://schemas.microsoft.com/office/powerpoint/2010/main" val="231402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EEADEB-9ED4-515C-CB32-25FDC13543A7}"/>
              </a:ext>
            </a:extLst>
          </p:cNvPr>
          <p:cNvSpPr txBox="1"/>
          <p:nvPr/>
        </p:nvSpPr>
        <p:spPr>
          <a:xfrm>
            <a:off x="402336" y="866004"/>
            <a:ext cx="83000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These links represent that one node directly influence the other node, and if there is no directed link that means that nodes are independent with each other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In the above diagram, A, B, C, and D are random variables represented by the nodes of the network graph.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If we are considering node B, which is connected with node A by a directed arrow, then node A is called the parent of Node B.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Node C is independent of node A.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984C8-1EAC-C8B2-F84E-C42B4BCF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48" y="3048000"/>
            <a:ext cx="3737172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18" y="499109"/>
            <a:ext cx="2512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Probability</a:t>
            </a:r>
            <a:r>
              <a:rPr spc="-130" dirty="0"/>
              <a:t> </a:t>
            </a:r>
            <a:r>
              <a:rPr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18" y="734263"/>
            <a:ext cx="8437880" cy="520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degree 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uncertainty</a:t>
            </a:r>
            <a:endParaRPr sz="2000">
              <a:latin typeface="Times New Roman"/>
              <a:cs typeface="Times New Roman"/>
            </a:endParaRPr>
          </a:p>
          <a:p>
            <a:pPr marL="3111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Times New Roman"/>
                <a:cs typeface="Times New Roman"/>
              </a:rPr>
              <a:t>Oldest method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strong mathematical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basis</a:t>
            </a:r>
            <a:endParaRPr sz="2000">
              <a:latin typeface="Times New Roman"/>
              <a:cs typeface="Times New Roman"/>
            </a:endParaRPr>
          </a:p>
          <a:p>
            <a:pPr marL="3111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way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turning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opinion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expectation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lying 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1</a:t>
            </a:r>
            <a:endParaRPr sz="2000">
              <a:latin typeface="Times New Roman"/>
              <a:cs typeface="Times New Roman"/>
            </a:endParaRPr>
          </a:p>
          <a:p>
            <a:pPr marL="3111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reflects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likelihood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event</a:t>
            </a:r>
            <a:endParaRPr sz="2000">
              <a:latin typeface="Times New Roman"/>
              <a:cs typeface="Times New Roman"/>
            </a:endParaRPr>
          </a:p>
          <a:p>
            <a:pPr marL="311150" marR="18415" indent="-285750">
              <a:lnSpc>
                <a:spcPct val="150000"/>
              </a:lnSpc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Times New Roman"/>
                <a:cs typeface="Times New Roman"/>
              </a:rPr>
              <a:t>Assume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(sample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space)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consisting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independent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events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possible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outcomes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random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experiment</a:t>
            </a:r>
            <a:endParaRPr sz="2000">
              <a:latin typeface="Times New Roman"/>
              <a:cs typeface="Times New Roman"/>
            </a:endParaRPr>
          </a:p>
          <a:p>
            <a:pPr marL="311150" indent="-28575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P(A)=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Number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favourable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  <a:p>
            <a:pPr marL="387350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(Total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possible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outcomes)</a:t>
            </a:r>
            <a:endParaRPr sz="2000">
              <a:latin typeface="Times New Roman"/>
              <a:cs typeface="Times New Roman"/>
            </a:endParaRPr>
          </a:p>
          <a:p>
            <a:pPr marL="297180" indent="-2724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events {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},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 sum up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certainty,</a:t>
            </a:r>
            <a:r>
              <a:rPr sz="2000" spc="-5" dirty="0">
                <a:latin typeface="Times New Roman"/>
                <a:cs typeface="Times New Roman"/>
              </a:rPr>
              <a:t> i.e.</a:t>
            </a:r>
            <a:endParaRPr sz="20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P(A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)+P(A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)+…+P(A</a:t>
            </a:r>
            <a:r>
              <a:rPr sz="1950" baseline="-21367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97180" indent="-27241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Times New Roman"/>
                <a:cs typeface="Times New Roman"/>
              </a:rPr>
              <a:t>Impossible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5" dirty="0">
                <a:latin typeface="Times New Roman"/>
                <a:cs typeface="Times New Roman"/>
              </a:rPr>
              <a:t> 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5" dirty="0">
                <a:latin typeface="Times New Roman"/>
                <a:cs typeface="Times New Roman"/>
              </a:rPr>
              <a:t> 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5EA73-D4EA-B0A6-B316-9A806ACA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924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6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0591D-3926-E254-CB37-799136C6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000"/>
            <a:ext cx="78485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DF068-05F6-665C-15B0-4748015B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38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9C7EC-2309-F0ED-E66D-F9C325F2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47F94-0514-BA98-975B-D32FEDE4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84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3D478-7D41-FAB5-8991-5DE4B153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09" y="228601"/>
            <a:ext cx="7215188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64A7A-DEA6-601F-65C7-78424191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97" y="3819379"/>
            <a:ext cx="6896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792A4-FBCD-C9F4-DDF2-B3E68F40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9046"/>
            <a:ext cx="7543800" cy="3988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9484C-EF84-572D-79B1-6604FD187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2" t="17445"/>
          <a:stretch/>
        </p:blipFill>
        <p:spPr>
          <a:xfrm>
            <a:off x="3200400" y="4054828"/>
            <a:ext cx="58674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E563A-F69D-574D-C439-96E344EE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1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4DEB0-B588-089C-2E71-46352392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58619"/>
            <a:ext cx="668655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ED064-57CA-DFF5-3564-8316E504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18" y="3397348"/>
            <a:ext cx="6610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1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C6CE1-13E6-C09D-4E52-9B756222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153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282955"/>
            <a:ext cx="288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Axioms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718739"/>
            <a:ext cx="8411845" cy="375475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sample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axioms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latin typeface="Times New Roman"/>
                <a:cs typeface="Times New Roman"/>
              </a:rPr>
              <a:t>hold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true,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΄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represents </a:t>
            </a:r>
            <a:r>
              <a:rPr sz="1800" spc="-5" dirty="0">
                <a:latin typeface="Times New Roman"/>
                <a:cs typeface="Times New Roman"/>
              </a:rPr>
              <a:t>complement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5" dirty="0">
                <a:latin typeface="Times New Roman"/>
                <a:cs typeface="Times New Roman"/>
              </a:rPr>
              <a:t> set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P(A)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≥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P(S)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P(A</a:t>
            </a:r>
            <a:r>
              <a:rPr sz="2800" dirty="0">
                <a:latin typeface="Times New Roman"/>
                <a:cs typeface="Times New Roman"/>
              </a:rPr>
              <a:t>΄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P(A)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P(A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⋃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B)=P(A)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P(B)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mutually</a:t>
            </a:r>
            <a:r>
              <a:rPr sz="1800" dirty="0">
                <a:latin typeface="Times New Roman"/>
                <a:cs typeface="Times New Roman"/>
              </a:rPr>
              <a:t> exclusive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P(A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⋃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B)=P(A)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P(B)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⋂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mutually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exclusive.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addition </a:t>
            </a:r>
            <a:r>
              <a:rPr sz="1800" dirty="0">
                <a:latin typeface="Times New Roman"/>
                <a:cs typeface="Times New Roman"/>
              </a:rPr>
              <a:t>rule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probability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42764"/>
            <a:ext cx="5396865" cy="2015489"/>
            <a:chOff x="0" y="4842764"/>
            <a:chExt cx="5396865" cy="2015489"/>
          </a:xfrm>
        </p:grpSpPr>
        <p:sp>
          <p:nvSpPr>
            <p:cNvPr id="3" name="object 3"/>
            <p:cNvSpPr/>
            <p:nvPr/>
          </p:nvSpPr>
          <p:spPr>
            <a:xfrm>
              <a:off x="3419855" y="4869180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8122" y="0"/>
                  </a:moveTo>
                  <a:lnTo>
                    <a:pt x="409394" y="2243"/>
                  </a:lnTo>
                  <a:lnTo>
                    <a:pt x="352846" y="8793"/>
                  </a:lnTo>
                  <a:lnTo>
                    <a:pt x="298915" y="19381"/>
                  </a:lnTo>
                  <a:lnTo>
                    <a:pt x="248039" y="33737"/>
                  </a:lnTo>
                  <a:lnTo>
                    <a:pt x="200658" y="51591"/>
                  </a:lnTo>
                  <a:lnTo>
                    <a:pt x="157209" y="72675"/>
                  </a:lnTo>
                  <a:lnTo>
                    <a:pt x="118131" y="96718"/>
                  </a:lnTo>
                  <a:lnTo>
                    <a:pt x="83862" y="123451"/>
                  </a:lnTo>
                  <a:lnTo>
                    <a:pt x="54840" y="152605"/>
                  </a:lnTo>
                  <a:lnTo>
                    <a:pt x="31505" y="183910"/>
                  </a:lnTo>
                  <a:lnTo>
                    <a:pt x="3646" y="251894"/>
                  </a:lnTo>
                  <a:lnTo>
                    <a:pt x="0" y="288036"/>
                  </a:lnTo>
                  <a:lnTo>
                    <a:pt x="3646" y="324152"/>
                  </a:lnTo>
                  <a:lnTo>
                    <a:pt x="31505" y="392109"/>
                  </a:lnTo>
                  <a:lnTo>
                    <a:pt x="54840" y="423410"/>
                  </a:lnTo>
                  <a:lnTo>
                    <a:pt x="83862" y="452564"/>
                  </a:lnTo>
                  <a:lnTo>
                    <a:pt x="118131" y="479302"/>
                  </a:lnTo>
                  <a:lnTo>
                    <a:pt x="157209" y="503352"/>
                  </a:lnTo>
                  <a:lnTo>
                    <a:pt x="200658" y="524445"/>
                  </a:lnTo>
                  <a:lnTo>
                    <a:pt x="248039" y="542309"/>
                  </a:lnTo>
                  <a:lnTo>
                    <a:pt x="298915" y="556674"/>
                  </a:lnTo>
                  <a:lnTo>
                    <a:pt x="352846" y="567270"/>
                  </a:lnTo>
                  <a:lnTo>
                    <a:pt x="409394" y="573826"/>
                  </a:lnTo>
                  <a:lnTo>
                    <a:pt x="468122" y="576072"/>
                  </a:lnTo>
                  <a:lnTo>
                    <a:pt x="526822" y="573826"/>
                  </a:lnTo>
                  <a:lnTo>
                    <a:pt x="583347" y="567270"/>
                  </a:lnTo>
                  <a:lnTo>
                    <a:pt x="637259" y="556674"/>
                  </a:lnTo>
                  <a:lnTo>
                    <a:pt x="688119" y="542309"/>
                  </a:lnTo>
                  <a:lnTo>
                    <a:pt x="735488" y="524445"/>
                  </a:lnTo>
                  <a:lnTo>
                    <a:pt x="778927" y="503352"/>
                  </a:lnTo>
                  <a:lnTo>
                    <a:pt x="817998" y="479302"/>
                  </a:lnTo>
                  <a:lnTo>
                    <a:pt x="852262" y="452564"/>
                  </a:lnTo>
                  <a:lnTo>
                    <a:pt x="881279" y="423410"/>
                  </a:lnTo>
                  <a:lnTo>
                    <a:pt x="904612" y="392109"/>
                  </a:lnTo>
                  <a:lnTo>
                    <a:pt x="932470" y="324152"/>
                  </a:lnTo>
                  <a:lnTo>
                    <a:pt x="936117" y="288036"/>
                  </a:lnTo>
                  <a:lnTo>
                    <a:pt x="932470" y="251894"/>
                  </a:lnTo>
                  <a:lnTo>
                    <a:pt x="904612" y="183910"/>
                  </a:lnTo>
                  <a:lnTo>
                    <a:pt x="881279" y="152605"/>
                  </a:lnTo>
                  <a:lnTo>
                    <a:pt x="852262" y="123451"/>
                  </a:lnTo>
                  <a:lnTo>
                    <a:pt x="817998" y="96718"/>
                  </a:lnTo>
                  <a:lnTo>
                    <a:pt x="778927" y="72675"/>
                  </a:lnTo>
                  <a:lnTo>
                    <a:pt x="735488" y="51591"/>
                  </a:lnTo>
                  <a:lnTo>
                    <a:pt x="688119" y="33737"/>
                  </a:lnTo>
                  <a:lnTo>
                    <a:pt x="637259" y="19381"/>
                  </a:lnTo>
                  <a:lnTo>
                    <a:pt x="583347" y="8793"/>
                  </a:lnTo>
                  <a:lnTo>
                    <a:pt x="526822" y="2243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2423" y="4842764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153" y="0"/>
                  </a:lnTo>
                  <a:lnTo>
                    <a:pt x="421386" y="2540"/>
                  </a:lnTo>
                  <a:lnTo>
                    <a:pt x="350900" y="12700"/>
                  </a:lnTo>
                  <a:lnTo>
                    <a:pt x="306070" y="22860"/>
                  </a:lnTo>
                  <a:lnTo>
                    <a:pt x="263271" y="35560"/>
                  </a:lnTo>
                  <a:lnTo>
                    <a:pt x="222758" y="50800"/>
                  </a:lnTo>
                  <a:lnTo>
                    <a:pt x="184912" y="68580"/>
                  </a:lnTo>
                  <a:lnTo>
                    <a:pt x="149605" y="88900"/>
                  </a:lnTo>
                  <a:lnTo>
                    <a:pt x="117348" y="110490"/>
                  </a:lnTo>
                  <a:lnTo>
                    <a:pt x="75056" y="147320"/>
                  </a:lnTo>
                  <a:lnTo>
                    <a:pt x="41148" y="187960"/>
                  </a:lnTo>
                  <a:lnTo>
                    <a:pt x="16510" y="233680"/>
                  </a:lnTo>
                  <a:lnTo>
                    <a:pt x="2666" y="281940"/>
                  </a:lnTo>
                  <a:lnTo>
                    <a:pt x="0" y="316230"/>
                  </a:lnTo>
                  <a:lnTo>
                    <a:pt x="762" y="334010"/>
                  </a:lnTo>
                  <a:lnTo>
                    <a:pt x="11302" y="382270"/>
                  </a:lnTo>
                  <a:lnTo>
                    <a:pt x="32765" y="429260"/>
                  </a:lnTo>
                  <a:lnTo>
                    <a:pt x="63880" y="471170"/>
                  </a:lnTo>
                  <a:lnTo>
                    <a:pt x="103504" y="509270"/>
                  </a:lnTo>
                  <a:lnTo>
                    <a:pt x="134238" y="532130"/>
                  </a:lnTo>
                  <a:lnTo>
                    <a:pt x="167893" y="552450"/>
                  </a:lnTo>
                  <a:lnTo>
                    <a:pt x="204470" y="571500"/>
                  </a:lnTo>
                  <a:lnTo>
                    <a:pt x="243712" y="586740"/>
                  </a:lnTo>
                  <a:lnTo>
                    <a:pt x="306959" y="607060"/>
                  </a:lnTo>
                  <a:lnTo>
                    <a:pt x="351663" y="617220"/>
                  </a:lnTo>
                  <a:lnTo>
                    <a:pt x="398399" y="624840"/>
                  </a:lnTo>
                  <a:lnTo>
                    <a:pt x="471042" y="629920"/>
                  </a:lnTo>
                  <a:lnTo>
                    <a:pt x="520953" y="629920"/>
                  </a:lnTo>
                  <a:lnTo>
                    <a:pt x="569722" y="627380"/>
                  </a:lnTo>
                  <a:lnTo>
                    <a:pt x="640461" y="617220"/>
                  </a:lnTo>
                  <a:lnTo>
                    <a:pt x="685038" y="607060"/>
                  </a:lnTo>
                  <a:lnTo>
                    <a:pt x="715187" y="598170"/>
                  </a:lnTo>
                  <a:lnTo>
                    <a:pt x="495553" y="598170"/>
                  </a:lnTo>
                  <a:lnTo>
                    <a:pt x="424814" y="594360"/>
                  </a:lnTo>
                  <a:lnTo>
                    <a:pt x="379349" y="589280"/>
                  </a:lnTo>
                  <a:lnTo>
                    <a:pt x="357377" y="584200"/>
                  </a:lnTo>
                  <a:lnTo>
                    <a:pt x="335788" y="580390"/>
                  </a:lnTo>
                  <a:lnTo>
                    <a:pt x="274192" y="562610"/>
                  </a:lnTo>
                  <a:lnTo>
                    <a:pt x="235838" y="548640"/>
                  </a:lnTo>
                  <a:lnTo>
                    <a:pt x="200278" y="532130"/>
                  </a:lnTo>
                  <a:lnTo>
                    <a:pt x="152146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9060" y="461010"/>
                  </a:lnTo>
                  <a:lnTo>
                    <a:pt x="88011" y="448310"/>
                  </a:lnTo>
                  <a:lnTo>
                    <a:pt x="77977" y="436880"/>
                  </a:lnTo>
                  <a:lnTo>
                    <a:pt x="53466" y="397510"/>
                  </a:lnTo>
                  <a:lnTo>
                    <a:pt x="38226" y="356870"/>
                  </a:lnTo>
                  <a:lnTo>
                    <a:pt x="33066" y="316230"/>
                  </a:lnTo>
                  <a:lnTo>
                    <a:pt x="33077" y="313690"/>
                  </a:lnTo>
                  <a:lnTo>
                    <a:pt x="38353" y="271780"/>
                  </a:lnTo>
                  <a:lnTo>
                    <a:pt x="53593" y="232410"/>
                  </a:lnTo>
                  <a:lnTo>
                    <a:pt x="78104" y="193040"/>
                  </a:lnTo>
                  <a:lnTo>
                    <a:pt x="88264" y="181610"/>
                  </a:lnTo>
                  <a:lnTo>
                    <a:pt x="99313" y="168910"/>
                  </a:lnTo>
                  <a:lnTo>
                    <a:pt x="111251" y="157480"/>
                  </a:lnTo>
                  <a:lnTo>
                    <a:pt x="124078" y="147320"/>
                  </a:lnTo>
                  <a:lnTo>
                    <a:pt x="137795" y="135890"/>
                  </a:lnTo>
                  <a:lnTo>
                    <a:pt x="183641" y="106680"/>
                  </a:lnTo>
                  <a:lnTo>
                    <a:pt x="217931" y="88900"/>
                  </a:lnTo>
                  <a:lnTo>
                    <a:pt x="254888" y="73660"/>
                  </a:lnTo>
                  <a:lnTo>
                    <a:pt x="314833" y="54610"/>
                  </a:lnTo>
                  <a:lnTo>
                    <a:pt x="402081" y="38100"/>
                  </a:lnTo>
                  <a:lnTo>
                    <a:pt x="471804" y="33020"/>
                  </a:lnTo>
                  <a:lnTo>
                    <a:pt x="718464" y="33020"/>
                  </a:lnTo>
                  <a:lnTo>
                    <a:pt x="684149" y="22860"/>
                  </a:lnTo>
                  <a:lnTo>
                    <a:pt x="639572" y="12700"/>
                  </a:lnTo>
                  <a:lnTo>
                    <a:pt x="592836" y="5080"/>
                  </a:lnTo>
                  <a:lnTo>
                    <a:pt x="568960" y="2540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464" y="33020"/>
                  </a:moveTo>
                  <a:lnTo>
                    <a:pt x="519556" y="33020"/>
                  </a:lnTo>
                  <a:lnTo>
                    <a:pt x="566420" y="35560"/>
                  </a:lnTo>
                  <a:lnTo>
                    <a:pt x="589279" y="38100"/>
                  </a:lnTo>
                  <a:lnTo>
                    <a:pt x="655320" y="49530"/>
                  </a:lnTo>
                  <a:lnTo>
                    <a:pt x="717041" y="67310"/>
                  </a:lnTo>
                  <a:lnTo>
                    <a:pt x="755268" y="81280"/>
                  </a:lnTo>
                  <a:lnTo>
                    <a:pt x="790828" y="97790"/>
                  </a:lnTo>
                  <a:lnTo>
                    <a:pt x="839088" y="125730"/>
                  </a:lnTo>
                  <a:lnTo>
                    <a:pt x="879983" y="158750"/>
                  </a:lnTo>
                  <a:lnTo>
                    <a:pt x="922401" y="205740"/>
                  </a:lnTo>
                  <a:lnTo>
                    <a:pt x="943863" y="245110"/>
                  </a:lnTo>
                  <a:lnTo>
                    <a:pt x="955801" y="287020"/>
                  </a:lnTo>
                  <a:lnTo>
                    <a:pt x="958045" y="316230"/>
                  </a:lnTo>
                  <a:lnTo>
                    <a:pt x="957579" y="330200"/>
                  </a:lnTo>
                  <a:lnTo>
                    <a:pt x="948816" y="372110"/>
                  </a:lnTo>
                  <a:lnTo>
                    <a:pt x="930401" y="411480"/>
                  </a:lnTo>
                  <a:lnTo>
                    <a:pt x="891793" y="461010"/>
                  </a:lnTo>
                  <a:lnTo>
                    <a:pt x="867028" y="48260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6" y="541020"/>
                  </a:lnTo>
                  <a:lnTo>
                    <a:pt x="736218" y="556260"/>
                  </a:lnTo>
                  <a:lnTo>
                    <a:pt x="676275" y="575310"/>
                  </a:lnTo>
                  <a:lnTo>
                    <a:pt x="633602" y="584200"/>
                  </a:lnTo>
                  <a:lnTo>
                    <a:pt x="611631" y="589280"/>
                  </a:lnTo>
                  <a:lnTo>
                    <a:pt x="566292" y="594360"/>
                  </a:lnTo>
                  <a:lnTo>
                    <a:pt x="495553" y="598170"/>
                  </a:lnTo>
                  <a:lnTo>
                    <a:pt x="715187" y="598170"/>
                  </a:lnTo>
                  <a:lnTo>
                    <a:pt x="768350" y="579120"/>
                  </a:lnTo>
                  <a:lnTo>
                    <a:pt x="806196" y="561340"/>
                  </a:lnTo>
                  <a:lnTo>
                    <a:pt x="841375" y="542290"/>
                  </a:lnTo>
                  <a:lnTo>
                    <a:pt x="873760" y="519430"/>
                  </a:lnTo>
                  <a:lnTo>
                    <a:pt x="915924" y="482600"/>
                  </a:lnTo>
                  <a:lnTo>
                    <a:pt x="949960" y="441960"/>
                  </a:lnTo>
                  <a:lnTo>
                    <a:pt x="974598" y="396240"/>
                  </a:lnTo>
                  <a:lnTo>
                    <a:pt x="988567" y="347980"/>
                  </a:lnTo>
                  <a:lnTo>
                    <a:pt x="991108" y="313690"/>
                  </a:lnTo>
                  <a:lnTo>
                    <a:pt x="990218" y="297180"/>
                  </a:lnTo>
                  <a:lnTo>
                    <a:pt x="979931" y="247650"/>
                  </a:lnTo>
                  <a:lnTo>
                    <a:pt x="958341" y="200660"/>
                  </a:lnTo>
                  <a:lnTo>
                    <a:pt x="927226" y="158750"/>
                  </a:lnTo>
                  <a:lnTo>
                    <a:pt x="887729" y="120650"/>
                  </a:lnTo>
                  <a:lnTo>
                    <a:pt x="856868" y="97790"/>
                  </a:lnTo>
                  <a:lnTo>
                    <a:pt x="823213" y="77470"/>
                  </a:lnTo>
                  <a:lnTo>
                    <a:pt x="786764" y="59690"/>
                  </a:lnTo>
                  <a:lnTo>
                    <a:pt x="747522" y="43180"/>
                  </a:lnTo>
                  <a:lnTo>
                    <a:pt x="726948" y="35560"/>
                  </a:lnTo>
                  <a:lnTo>
                    <a:pt x="718464" y="33020"/>
                  </a:lnTo>
                  <a:close/>
                </a:path>
                <a:path w="991235" h="629920">
                  <a:moveTo>
                    <a:pt x="542543" y="44450"/>
                  </a:moveTo>
                  <a:lnTo>
                    <a:pt x="449072" y="44450"/>
                  </a:lnTo>
                  <a:lnTo>
                    <a:pt x="381508" y="52070"/>
                  </a:lnTo>
                  <a:lnTo>
                    <a:pt x="297688" y="71120"/>
                  </a:lnTo>
                  <a:lnTo>
                    <a:pt x="258825" y="83820"/>
                  </a:lnTo>
                  <a:lnTo>
                    <a:pt x="222758" y="99060"/>
                  </a:lnTo>
                  <a:lnTo>
                    <a:pt x="205612" y="107950"/>
                  </a:lnTo>
                  <a:lnTo>
                    <a:pt x="189229" y="115570"/>
                  </a:lnTo>
                  <a:lnTo>
                    <a:pt x="173609" y="125730"/>
                  </a:lnTo>
                  <a:lnTo>
                    <a:pt x="158623" y="134620"/>
                  </a:lnTo>
                  <a:lnTo>
                    <a:pt x="144652" y="144780"/>
                  </a:lnTo>
                  <a:lnTo>
                    <a:pt x="131317" y="154940"/>
                  </a:lnTo>
                  <a:lnTo>
                    <a:pt x="118872" y="166370"/>
                  </a:lnTo>
                  <a:lnTo>
                    <a:pt x="107314" y="176530"/>
                  </a:lnTo>
                  <a:lnTo>
                    <a:pt x="96647" y="187960"/>
                  </a:lnTo>
                  <a:lnTo>
                    <a:pt x="86995" y="200660"/>
                  </a:lnTo>
                  <a:lnTo>
                    <a:pt x="78231" y="212090"/>
                  </a:lnTo>
                  <a:lnTo>
                    <a:pt x="57785" y="248920"/>
                  </a:lnTo>
                  <a:lnTo>
                    <a:pt x="46227" y="287020"/>
                  </a:lnTo>
                  <a:lnTo>
                    <a:pt x="44107" y="316230"/>
                  </a:lnTo>
                  <a:lnTo>
                    <a:pt x="44450" y="327660"/>
                  </a:lnTo>
                  <a:lnTo>
                    <a:pt x="52450" y="367030"/>
                  </a:lnTo>
                  <a:lnTo>
                    <a:pt x="69850" y="405130"/>
                  </a:lnTo>
                  <a:lnTo>
                    <a:pt x="96138" y="440690"/>
                  </a:lnTo>
                  <a:lnTo>
                    <a:pt x="130683" y="474980"/>
                  </a:lnTo>
                  <a:lnTo>
                    <a:pt x="172974" y="504190"/>
                  </a:lnTo>
                  <a:lnTo>
                    <a:pt x="222250" y="530860"/>
                  </a:lnTo>
                  <a:lnTo>
                    <a:pt x="258445" y="546100"/>
                  </a:lnTo>
                  <a:lnTo>
                    <a:pt x="297052" y="558800"/>
                  </a:lnTo>
                  <a:lnTo>
                    <a:pt x="359283" y="574040"/>
                  </a:lnTo>
                  <a:lnTo>
                    <a:pt x="448563" y="585470"/>
                  </a:lnTo>
                  <a:lnTo>
                    <a:pt x="471804" y="586740"/>
                  </a:lnTo>
                  <a:lnTo>
                    <a:pt x="518795" y="586740"/>
                  </a:lnTo>
                  <a:lnTo>
                    <a:pt x="542163" y="585470"/>
                  </a:lnTo>
                  <a:lnTo>
                    <a:pt x="609726" y="577850"/>
                  </a:lnTo>
                  <a:lnTo>
                    <a:pt x="624120" y="575310"/>
                  </a:lnTo>
                  <a:lnTo>
                    <a:pt x="471931" y="575310"/>
                  </a:lnTo>
                  <a:lnTo>
                    <a:pt x="426465" y="572770"/>
                  </a:lnTo>
                  <a:lnTo>
                    <a:pt x="340233" y="558800"/>
                  </a:lnTo>
                  <a:lnTo>
                    <a:pt x="299974" y="548640"/>
                  </a:lnTo>
                  <a:lnTo>
                    <a:pt x="262127" y="535940"/>
                  </a:lnTo>
                  <a:lnTo>
                    <a:pt x="209803" y="513080"/>
                  </a:lnTo>
                  <a:lnTo>
                    <a:pt x="164084" y="485140"/>
                  </a:lnTo>
                  <a:lnTo>
                    <a:pt x="150367" y="476250"/>
                  </a:lnTo>
                  <a:lnTo>
                    <a:pt x="137413" y="466090"/>
                  </a:lnTo>
                  <a:lnTo>
                    <a:pt x="125349" y="455930"/>
                  </a:lnTo>
                  <a:lnTo>
                    <a:pt x="114300" y="444500"/>
                  </a:lnTo>
                  <a:lnTo>
                    <a:pt x="104139" y="433070"/>
                  </a:lnTo>
                  <a:lnTo>
                    <a:pt x="94868" y="422910"/>
                  </a:lnTo>
                  <a:lnTo>
                    <a:pt x="72771" y="387350"/>
                  </a:lnTo>
                  <a:lnTo>
                    <a:pt x="56768" y="339090"/>
                  </a:lnTo>
                  <a:lnTo>
                    <a:pt x="54990" y="313690"/>
                  </a:lnTo>
                  <a:lnTo>
                    <a:pt x="55625" y="300990"/>
                  </a:lnTo>
                  <a:lnTo>
                    <a:pt x="68072" y="252730"/>
                  </a:lnTo>
                  <a:lnTo>
                    <a:pt x="87375" y="217170"/>
                  </a:lnTo>
                  <a:lnTo>
                    <a:pt x="95885" y="207010"/>
                  </a:lnTo>
                  <a:lnTo>
                    <a:pt x="105155" y="195580"/>
                  </a:lnTo>
                  <a:lnTo>
                    <a:pt x="138429" y="163830"/>
                  </a:lnTo>
                  <a:lnTo>
                    <a:pt x="179577" y="134620"/>
                  </a:lnTo>
                  <a:lnTo>
                    <a:pt x="227584" y="109220"/>
                  </a:lnTo>
                  <a:lnTo>
                    <a:pt x="262889" y="93980"/>
                  </a:lnTo>
                  <a:lnTo>
                    <a:pt x="300989" y="81280"/>
                  </a:lnTo>
                  <a:lnTo>
                    <a:pt x="341249" y="71120"/>
                  </a:lnTo>
                  <a:lnTo>
                    <a:pt x="405129" y="59690"/>
                  </a:lnTo>
                  <a:lnTo>
                    <a:pt x="472821" y="54610"/>
                  </a:lnTo>
                  <a:lnTo>
                    <a:pt x="624628" y="54610"/>
                  </a:lnTo>
                  <a:lnTo>
                    <a:pt x="610235" y="52070"/>
                  </a:lnTo>
                  <a:lnTo>
                    <a:pt x="542543" y="44450"/>
                  </a:lnTo>
                  <a:close/>
                </a:path>
                <a:path w="991235" h="629920">
                  <a:moveTo>
                    <a:pt x="624628" y="54610"/>
                  </a:moveTo>
                  <a:lnTo>
                    <a:pt x="519302" y="54610"/>
                  </a:lnTo>
                  <a:lnTo>
                    <a:pt x="564768" y="57150"/>
                  </a:lnTo>
                  <a:lnTo>
                    <a:pt x="586993" y="59690"/>
                  </a:lnTo>
                  <a:lnTo>
                    <a:pt x="650748" y="71120"/>
                  </a:lnTo>
                  <a:lnTo>
                    <a:pt x="691134" y="81280"/>
                  </a:lnTo>
                  <a:lnTo>
                    <a:pt x="710311" y="87630"/>
                  </a:lnTo>
                  <a:lnTo>
                    <a:pt x="729106" y="95250"/>
                  </a:lnTo>
                  <a:lnTo>
                    <a:pt x="747140" y="101600"/>
                  </a:lnTo>
                  <a:lnTo>
                    <a:pt x="764539" y="109220"/>
                  </a:lnTo>
                  <a:lnTo>
                    <a:pt x="781176" y="118110"/>
                  </a:lnTo>
                  <a:lnTo>
                    <a:pt x="797433" y="125730"/>
                  </a:lnTo>
                  <a:lnTo>
                    <a:pt x="812546" y="134620"/>
                  </a:lnTo>
                  <a:lnTo>
                    <a:pt x="827151" y="144780"/>
                  </a:lnTo>
                  <a:lnTo>
                    <a:pt x="840993" y="153670"/>
                  </a:lnTo>
                  <a:lnTo>
                    <a:pt x="853439" y="163830"/>
                  </a:lnTo>
                  <a:lnTo>
                    <a:pt x="865631" y="175260"/>
                  </a:lnTo>
                  <a:lnTo>
                    <a:pt x="876808" y="185420"/>
                  </a:lnTo>
                  <a:lnTo>
                    <a:pt x="904748" y="219710"/>
                  </a:lnTo>
                  <a:lnTo>
                    <a:pt x="923925" y="254000"/>
                  </a:lnTo>
                  <a:lnTo>
                    <a:pt x="934212" y="290830"/>
                  </a:lnTo>
                  <a:lnTo>
                    <a:pt x="936116" y="316230"/>
                  </a:lnTo>
                  <a:lnTo>
                    <a:pt x="935609" y="328930"/>
                  </a:lnTo>
                  <a:lnTo>
                    <a:pt x="923163" y="377190"/>
                  </a:lnTo>
                  <a:lnTo>
                    <a:pt x="903731" y="412750"/>
                  </a:lnTo>
                  <a:lnTo>
                    <a:pt x="885951" y="434340"/>
                  </a:lnTo>
                  <a:lnTo>
                    <a:pt x="875791" y="445770"/>
                  </a:lnTo>
                  <a:lnTo>
                    <a:pt x="839724" y="476250"/>
                  </a:lnTo>
                  <a:lnTo>
                    <a:pt x="796289" y="504190"/>
                  </a:lnTo>
                  <a:lnTo>
                    <a:pt x="728217" y="535940"/>
                  </a:lnTo>
                  <a:lnTo>
                    <a:pt x="690117" y="548640"/>
                  </a:lnTo>
                  <a:lnTo>
                    <a:pt x="629030" y="563880"/>
                  </a:lnTo>
                  <a:lnTo>
                    <a:pt x="607822" y="566420"/>
                  </a:lnTo>
                  <a:lnTo>
                    <a:pt x="585977" y="570230"/>
                  </a:lnTo>
                  <a:lnTo>
                    <a:pt x="563879" y="572770"/>
                  </a:lnTo>
                  <a:lnTo>
                    <a:pt x="518287" y="575310"/>
                  </a:lnTo>
                  <a:lnTo>
                    <a:pt x="624120" y="575310"/>
                  </a:lnTo>
                  <a:lnTo>
                    <a:pt x="652526" y="570230"/>
                  </a:lnTo>
                  <a:lnTo>
                    <a:pt x="673353" y="563880"/>
                  </a:lnTo>
                  <a:lnTo>
                    <a:pt x="693547" y="558800"/>
                  </a:lnTo>
                  <a:lnTo>
                    <a:pt x="732281" y="546100"/>
                  </a:lnTo>
                  <a:lnTo>
                    <a:pt x="768350" y="530860"/>
                  </a:lnTo>
                  <a:lnTo>
                    <a:pt x="817499" y="504190"/>
                  </a:lnTo>
                  <a:lnTo>
                    <a:pt x="832485" y="495300"/>
                  </a:lnTo>
                  <a:lnTo>
                    <a:pt x="872236" y="464820"/>
                  </a:lnTo>
                  <a:lnTo>
                    <a:pt x="904113" y="430530"/>
                  </a:lnTo>
                  <a:lnTo>
                    <a:pt x="927608" y="393700"/>
                  </a:lnTo>
                  <a:lnTo>
                    <a:pt x="942086" y="355600"/>
                  </a:lnTo>
                  <a:lnTo>
                    <a:pt x="947165" y="316230"/>
                  </a:lnTo>
                  <a:lnTo>
                    <a:pt x="946658" y="302260"/>
                  </a:lnTo>
                  <a:lnTo>
                    <a:pt x="938656" y="262890"/>
                  </a:lnTo>
                  <a:lnTo>
                    <a:pt x="921385" y="224790"/>
                  </a:lnTo>
                  <a:lnTo>
                    <a:pt x="895096" y="189230"/>
                  </a:lnTo>
                  <a:lnTo>
                    <a:pt x="860298" y="156210"/>
                  </a:lnTo>
                  <a:lnTo>
                    <a:pt x="847343" y="144780"/>
                  </a:lnTo>
                  <a:lnTo>
                    <a:pt x="802513" y="116840"/>
                  </a:lnTo>
                  <a:lnTo>
                    <a:pt x="751204" y="91440"/>
                  </a:lnTo>
                  <a:lnTo>
                    <a:pt x="713739" y="77470"/>
                  </a:lnTo>
                  <a:lnTo>
                    <a:pt x="631825" y="55880"/>
                  </a:lnTo>
                  <a:lnTo>
                    <a:pt x="624628" y="54610"/>
                  </a:lnTo>
                  <a:close/>
                </a:path>
                <a:path w="991235" h="629920">
                  <a:moveTo>
                    <a:pt x="495808" y="43180"/>
                  </a:moveTo>
                  <a:lnTo>
                    <a:pt x="472313" y="44450"/>
                  </a:lnTo>
                  <a:lnTo>
                    <a:pt x="519429" y="44450"/>
                  </a:lnTo>
                  <a:lnTo>
                    <a:pt x="495808" y="4318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504" y="256285"/>
            <a:ext cx="417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5" dirty="0"/>
              <a:t> </a:t>
            </a:r>
            <a:r>
              <a:rPr spc="-5" dirty="0"/>
              <a:t>Belief</a:t>
            </a:r>
            <a:r>
              <a:rPr dirty="0"/>
              <a:t> </a:t>
            </a:r>
            <a:r>
              <a:rPr spc="-5" dirty="0"/>
              <a:t>Networks(BBN)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336" y="738632"/>
            <a:ext cx="767778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Joint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(dependent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independent)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computed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P(X1,…,Xn)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P(Xn|X1,…Xn-1)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*P(X1,…,Xn-1)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P(X1,…,Xn)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P(Xn|X1,…Xn-1)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*P(Xn-1|X1,…,Xn-2)*…*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P(X2|X1)*P(X1)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In BBN,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Joint</a:t>
            </a:r>
            <a:r>
              <a:rPr sz="1800" spc="-5" dirty="0">
                <a:latin typeface="Times New Roman"/>
                <a:cs typeface="Times New Roman"/>
              </a:rPr>
              <a:t> Probability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Distribution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445" y="2639568"/>
            <a:ext cx="2978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60" dirty="0">
                <a:latin typeface="Cambria Math"/>
                <a:cs typeface="Cambria Math"/>
              </a:rPr>
              <a:t>i</a:t>
            </a:r>
            <a:r>
              <a:rPr sz="1300" spc="-25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986" y="2522220"/>
            <a:ext cx="428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70405" algn="l"/>
              </a:tabLst>
            </a:pPr>
            <a:r>
              <a:rPr sz="1800" spc="-5" dirty="0">
                <a:latin typeface="Times New Roman"/>
                <a:cs typeface="Times New Roman"/>
              </a:rPr>
              <a:t>P(X1,…,Xn)</a:t>
            </a:r>
            <a:r>
              <a:rPr sz="1800" dirty="0">
                <a:latin typeface="Times New Roman"/>
                <a:cs typeface="Times New Roman"/>
              </a:rPr>
              <a:t> 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75" baseline="3086" dirty="0">
                <a:latin typeface="Cambria Math"/>
                <a:cs typeface="Cambria Math"/>
              </a:rPr>
              <a:t>∐</a:t>
            </a:r>
            <a:r>
              <a:rPr sz="1950" spc="75" baseline="32051" dirty="0">
                <a:latin typeface="Cambria Math"/>
                <a:cs typeface="Cambria Math"/>
              </a:rPr>
              <a:t>n	</a:t>
            </a:r>
            <a:r>
              <a:rPr sz="1800" spc="-5" dirty="0">
                <a:latin typeface="Cambria Math"/>
                <a:cs typeface="Cambria Math"/>
              </a:rPr>
              <a:t>P(Xi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parent_nodes(Xi))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336" y="2796540"/>
            <a:ext cx="819530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nodes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conditional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 then the node</a:t>
            </a:r>
            <a:r>
              <a:rPr sz="1800" spc="-5" dirty="0">
                <a:latin typeface="Times New Roman"/>
                <a:cs typeface="Times New Roman"/>
              </a:rPr>
              <a:t> is </a:t>
            </a:r>
            <a:r>
              <a:rPr sz="1800" dirty="0">
                <a:latin typeface="Times New Roman"/>
                <a:cs typeface="Times New Roman"/>
              </a:rPr>
              <a:t>said</a:t>
            </a:r>
            <a:r>
              <a:rPr sz="1800" spc="-5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Nodes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children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termed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nodes,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independent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unconditional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3490" y="5003291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0279" y="5703506"/>
            <a:ext cx="991235" cy="629920"/>
            <a:chOff x="2240279" y="5703506"/>
            <a:chExt cx="991235" cy="629920"/>
          </a:xfrm>
        </p:grpSpPr>
        <p:sp>
          <p:nvSpPr>
            <p:cNvPr id="12" name="object 12"/>
            <p:cNvSpPr/>
            <p:nvPr/>
          </p:nvSpPr>
          <p:spPr>
            <a:xfrm>
              <a:off x="2267711" y="5729782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8121" y="0"/>
                  </a:moveTo>
                  <a:lnTo>
                    <a:pt x="409394" y="2244"/>
                  </a:lnTo>
                  <a:lnTo>
                    <a:pt x="352846" y="8796"/>
                  </a:lnTo>
                  <a:lnTo>
                    <a:pt x="298915" y="19387"/>
                  </a:lnTo>
                  <a:lnTo>
                    <a:pt x="248039" y="33747"/>
                  </a:lnTo>
                  <a:lnTo>
                    <a:pt x="200658" y="51605"/>
                  </a:lnTo>
                  <a:lnTo>
                    <a:pt x="157209" y="72692"/>
                  </a:lnTo>
                  <a:lnTo>
                    <a:pt x="118131" y="96738"/>
                  </a:lnTo>
                  <a:lnTo>
                    <a:pt x="83862" y="123473"/>
                  </a:lnTo>
                  <a:lnTo>
                    <a:pt x="54840" y="152627"/>
                  </a:lnTo>
                  <a:lnTo>
                    <a:pt x="31505" y="183930"/>
                  </a:lnTo>
                  <a:lnTo>
                    <a:pt x="3646" y="251904"/>
                  </a:lnTo>
                  <a:lnTo>
                    <a:pt x="0" y="288036"/>
                  </a:lnTo>
                  <a:lnTo>
                    <a:pt x="3646" y="324164"/>
                  </a:lnTo>
                  <a:lnTo>
                    <a:pt x="31505" y="392134"/>
                  </a:lnTo>
                  <a:lnTo>
                    <a:pt x="54840" y="423435"/>
                  </a:lnTo>
                  <a:lnTo>
                    <a:pt x="83862" y="452588"/>
                  </a:lnTo>
                  <a:lnTo>
                    <a:pt x="118131" y="479322"/>
                  </a:lnTo>
                  <a:lnTo>
                    <a:pt x="157209" y="503367"/>
                  </a:lnTo>
                  <a:lnTo>
                    <a:pt x="200658" y="524454"/>
                  </a:lnTo>
                  <a:lnTo>
                    <a:pt x="248039" y="542312"/>
                  </a:lnTo>
                  <a:lnTo>
                    <a:pt x="298915" y="556671"/>
                  </a:lnTo>
                  <a:lnTo>
                    <a:pt x="352846" y="567262"/>
                  </a:lnTo>
                  <a:lnTo>
                    <a:pt x="409394" y="573815"/>
                  </a:lnTo>
                  <a:lnTo>
                    <a:pt x="468121" y="576059"/>
                  </a:lnTo>
                  <a:lnTo>
                    <a:pt x="526822" y="573815"/>
                  </a:lnTo>
                  <a:lnTo>
                    <a:pt x="583347" y="567262"/>
                  </a:lnTo>
                  <a:lnTo>
                    <a:pt x="637259" y="556671"/>
                  </a:lnTo>
                  <a:lnTo>
                    <a:pt x="688119" y="542312"/>
                  </a:lnTo>
                  <a:lnTo>
                    <a:pt x="735488" y="524454"/>
                  </a:lnTo>
                  <a:lnTo>
                    <a:pt x="778927" y="503367"/>
                  </a:lnTo>
                  <a:lnTo>
                    <a:pt x="817998" y="479322"/>
                  </a:lnTo>
                  <a:lnTo>
                    <a:pt x="852262" y="452588"/>
                  </a:lnTo>
                  <a:lnTo>
                    <a:pt x="881279" y="423435"/>
                  </a:lnTo>
                  <a:lnTo>
                    <a:pt x="904612" y="392134"/>
                  </a:lnTo>
                  <a:lnTo>
                    <a:pt x="932470" y="324164"/>
                  </a:lnTo>
                  <a:lnTo>
                    <a:pt x="936117" y="288036"/>
                  </a:lnTo>
                  <a:lnTo>
                    <a:pt x="932470" y="251904"/>
                  </a:lnTo>
                  <a:lnTo>
                    <a:pt x="904612" y="183930"/>
                  </a:lnTo>
                  <a:lnTo>
                    <a:pt x="881279" y="152627"/>
                  </a:lnTo>
                  <a:lnTo>
                    <a:pt x="852262" y="123473"/>
                  </a:lnTo>
                  <a:lnTo>
                    <a:pt x="817998" y="96738"/>
                  </a:lnTo>
                  <a:lnTo>
                    <a:pt x="778927" y="72692"/>
                  </a:lnTo>
                  <a:lnTo>
                    <a:pt x="735488" y="51605"/>
                  </a:lnTo>
                  <a:lnTo>
                    <a:pt x="688119" y="33747"/>
                  </a:lnTo>
                  <a:lnTo>
                    <a:pt x="637259" y="19387"/>
                  </a:lnTo>
                  <a:lnTo>
                    <a:pt x="583347" y="8796"/>
                  </a:lnTo>
                  <a:lnTo>
                    <a:pt x="526822" y="2244"/>
                  </a:lnTo>
                  <a:lnTo>
                    <a:pt x="468121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0279" y="5703506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153" y="0"/>
                  </a:lnTo>
                  <a:lnTo>
                    <a:pt x="421386" y="2539"/>
                  </a:lnTo>
                  <a:lnTo>
                    <a:pt x="350900" y="12699"/>
                  </a:lnTo>
                  <a:lnTo>
                    <a:pt x="306069" y="22859"/>
                  </a:lnTo>
                  <a:lnTo>
                    <a:pt x="263270" y="35559"/>
                  </a:lnTo>
                  <a:lnTo>
                    <a:pt x="222757" y="50799"/>
                  </a:lnTo>
                  <a:lnTo>
                    <a:pt x="184912" y="68579"/>
                  </a:lnTo>
                  <a:lnTo>
                    <a:pt x="149606" y="88899"/>
                  </a:lnTo>
                  <a:lnTo>
                    <a:pt x="117347" y="110489"/>
                  </a:lnTo>
                  <a:lnTo>
                    <a:pt x="75056" y="147319"/>
                  </a:lnTo>
                  <a:lnTo>
                    <a:pt x="41147" y="187959"/>
                  </a:lnTo>
                  <a:lnTo>
                    <a:pt x="16509" y="233679"/>
                  </a:lnTo>
                  <a:lnTo>
                    <a:pt x="2667" y="281939"/>
                  </a:lnTo>
                  <a:lnTo>
                    <a:pt x="0" y="316229"/>
                  </a:lnTo>
                  <a:lnTo>
                    <a:pt x="762" y="332739"/>
                  </a:lnTo>
                  <a:lnTo>
                    <a:pt x="11302" y="382269"/>
                  </a:lnTo>
                  <a:lnTo>
                    <a:pt x="32765" y="429259"/>
                  </a:lnTo>
                  <a:lnTo>
                    <a:pt x="63881" y="471169"/>
                  </a:lnTo>
                  <a:lnTo>
                    <a:pt x="103505" y="509269"/>
                  </a:lnTo>
                  <a:lnTo>
                    <a:pt x="134238" y="532129"/>
                  </a:lnTo>
                  <a:lnTo>
                    <a:pt x="167894" y="552449"/>
                  </a:lnTo>
                  <a:lnTo>
                    <a:pt x="204469" y="571499"/>
                  </a:lnTo>
                  <a:lnTo>
                    <a:pt x="243712" y="586739"/>
                  </a:lnTo>
                  <a:lnTo>
                    <a:pt x="306958" y="607059"/>
                  </a:lnTo>
                  <a:lnTo>
                    <a:pt x="351663" y="617219"/>
                  </a:lnTo>
                  <a:lnTo>
                    <a:pt x="398399" y="624839"/>
                  </a:lnTo>
                  <a:lnTo>
                    <a:pt x="471043" y="629919"/>
                  </a:lnTo>
                  <a:lnTo>
                    <a:pt x="520953" y="629919"/>
                  </a:lnTo>
                  <a:lnTo>
                    <a:pt x="569721" y="627379"/>
                  </a:lnTo>
                  <a:lnTo>
                    <a:pt x="640333" y="617219"/>
                  </a:lnTo>
                  <a:lnTo>
                    <a:pt x="685164" y="607059"/>
                  </a:lnTo>
                  <a:lnTo>
                    <a:pt x="715187" y="598169"/>
                  </a:lnTo>
                  <a:lnTo>
                    <a:pt x="495553" y="598169"/>
                  </a:lnTo>
                  <a:lnTo>
                    <a:pt x="424814" y="594359"/>
                  </a:lnTo>
                  <a:lnTo>
                    <a:pt x="335788" y="580389"/>
                  </a:lnTo>
                  <a:lnTo>
                    <a:pt x="274193" y="562609"/>
                  </a:lnTo>
                  <a:lnTo>
                    <a:pt x="235838" y="548639"/>
                  </a:lnTo>
                  <a:lnTo>
                    <a:pt x="200278" y="532129"/>
                  </a:lnTo>
                  <a:lnTo>
                    <a:pt x="152145" y="504189"/>
                  </a:lnTo>
                  <a:lnTo>
                    <a:pt x="123825" y="482599"/>
                  </a:lnTo>
                  <a:lnTo>
                    <a:pt x="110997" y="472439"/>
                  </a:lnTo>
                  <a:lnTo>
                    <a:pt x="99059" y="461009"/>
                  </a:lnTo>
                  <a:lnTo>
                    <a:pt x="88011" y="448309"/>
                  </a:lnTo>
                  <a:lnTo>
                    <a:pt x="77977" y="436879"/>
                  </a:lnTo>
                  <a:lnTo>
                    <a:pt x="53467" y="397509"/>
                  </a:lnTo>
                  <a:lnTo>
                    <a:pt x="38226" y="356869"/>
                  </a:lnTo>
                  <a:lnTo>
                    <a:pt x="33066" y="316229"/>
                  </a:lnTo>
                  <a:lnTo>
                    <a:pt x="33077" y="313689"/>
                  </a:lnTo>
                  <a:lnTo>
                    <a:pt x="38353" y="271779"/>
                  </a:lnTo>
                  <a:lnTo>
                    <a:pt x="53593" y="231139"/>
                  </a:lnTo>
                  <a:lnTo>
                    <a:pt x="78105" y="193039"/>
                  </a:lnTo>
                  <a:lnTo>
                    <a:pt x="88264" y="181609"/>
                  </a:lnTo>
                  <a:lnTo>
                    <a:pt x="99313" y="168909"/>
                  </a:lnTo>
                  <a:lnTo>
                    <a:pt x="111251" y="157479"/>
                  </a:lnTo>
                  <a:lnTo>
                    <a:pt x="124078" y="147319"/>
                  </a:lnTo>
                  <a:lnTo>
                    <a:pt x="137794" y="135889"/>
                  </a:lnTo>
                  <a:lnTo>
                    <a:pt x="183642" y="106679"/>
                  </a:lnTo>
                  <a:lnTo>
                    <a:pt x="217931" y="88899"/>
                  </a:lnTo>
                  <a:lnTo>
                    <a:pt x="254888" y="73659"/>
                  </a:lnTo>
                  <a:lnTo>
                    <a:pt x="314832" y="54609"/>
                  </a:lnTo>
                  <a:lnTo>
                    <a:pt x="402081" y="38099"/>
                  </a:lnTo>
                  <a:lnTo>
                    <a:pt x="471805" y="33019"/>
                  </a:lnTo>
                  <a:lnTo>
                    <a:pt x="718464" y="33019"/>
                  </a:lnTo>
                  <a:lnTo>
                    <a:pt x="684276" y="22859"/>
                  </a:lnTo>
                  <a:lnTo>
                    <a:pt x="639571" y="12699"/>
                  </a:lnTo>
                  <a:lnTo>
                    <a:pt x="592836" y="5079"/>
                  </a:lnTo>
                  <a:lnTo>
                    <a:pt x="568959" y="2539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464" y="33019"/>
                  </a:moveTo>
                  <a:lnTo>
                    <a:pt x="519556" y="33019"/>
                  </a:lnTo>
                  <a:lnTo>
                    <a:pt x="566419" y="35559"/>
                  </a:lnTo>
                  <a:lnTo>
                    <a:pt x="589280" y="38099"/>
                  </a:lnTo>
                  <a:lnTo>
                    <a:pt x="655446" y="49529"/>
                  </a:lnTo>
                  <a:lnTo>
                    <a:pt x="717042" y="67309"/>
                  </a:lnTo>
                  <a:lnTo>
                    <a:pt x="755269" y="81279"/>
                  </a:lnTo>
                  <a:lnTo>
                    <a:pt x="790956" y="97789"/>
                  </a:lnTo>
                  <a:lnTo>
                    <a:pt x="838962" y="125729"/>
                  </a:lnTo>
                  <a:lnTo>
                    <a:pt x="880109" y="158749"/>
                  </a:lnTo>
                  <a:lnTo>
                    <a:pt x="913257" y="193039"/>
                  </a:lnTo>
                  <a:lnTo>
                    <a:pt x="937768" y="232409"/>
                  </a:lnTo>
                  <a:lnTo>
                    <a:pt x="952881" y="273049"/>
                  </a:lnTo>
                  <a:lnTo>
                    <a:pt x="958041" y="313689"/>
                  </a:lnTo>
                  <a:lnTo>
                    <a:pt x="958045" y="316229"/>
                  </a:lnTo>
                  <a:lnTo>
                    <a:pt x="957580" y="330199"/>
                  </a:lnTo>
                  <a:lnTo>
                    <a:pt x="948817" y="372109"/>
                  </a:lnTo>
                  <a:lnTo>
                    <a:pt x="930401" y="411479"/>
                  </a:lnTo>
                  <a:lnTo>
                    <a:pt x="902969" y="448309"/>
                  </a:lnTo>
                  <a:lnTo>
                    <a:pt x="891920" y="461009"/>
                  </a:lnTo>
                  <a:lnTo>
                    <a:pt x="879856" y="472439"/>
                  </a:lnTo>
                  <a:lnTo>
                    <a:pt x="867028" y="482599"/>
                  </a:lnTo>
                  <a:lnTo>
                    <a:pt x="853439" y="494029"/>
                  </a:lnTo>
                  <a:lnTo>
                    <a:pt x="807465" y="523239"/>
                  </a:lnTo>
                  <a:lnTo>
                    <a:pt x="773176" y="541019"/>
                  </a:lnTo>
                  <a:lnTo>
                    <a:pt x="736219" y="556259"/>
                  </a:lnTo>
                  <a:lnTo>
                    <a:pt x="676275" y="575309"/>
                  </a:lnTo>
                  <a:lnTo>
                    <a:pt x="589152" y="591819"/>
                  </a:lnTo>
                  <a:lnTo>
                    <a:pt x="495553" y="598169"/>
                  </a:lnTo>
                  <a:lnTo>
                    <a:pt x="715187" y="598169"/>
                  </a:lnTo>
                  <a:lnTo>
                    <a:pt x="768350" y="579119"/>
                  </a:lnTo>
                  <a:lnTo>
                    <a:pt x="806322" y="561339"/>
                  </a:lnTo>
                  <a:lnTo>
                    <a:pt x="841501" y="542289"/>
                  </a:lnTo>
                  <a:lnTo>
                    <a:pt x="873759" y="519429"/>
                  </a:lnTo>
                  <a:lnTo>
                    <a:pt x="916051" y="482599"/>
                  </a:lnTo>
                  <a:lnTo>
                    <a:pt x="949959" y="441959"/>
                  </a:lnTo>
                  <a:lnTo>
                    <a:pt x="974597" y="396239"/>
                  </a:lnTo>
                  <a:lnTo>
                    <a:pt x="988568" y="347979"/>
                  </a:lnTo>
                  <a:lnTo>
                    <a:pt x="991107" y="313689"/>
                  </a:lnTo>
                  <a:lnTo>
                    <a:pt x="990345" y="297179"/>
                  </a:lnTo>
                  <a:lnTo>
                    <a:pt x="979932" y="247649"/>
                  </a:lnTo>
                  <a:lnTo>
                    <a:pt x="958342" y="200659"/>
                  </a:lnTo>
                  <a:lnTo>
                    <a:pt x="927353" y="158749"/>
                  </a:lnTo>
                  <a:lnTo>
                    <a:pt x="887730" y="120649"/>
                  </a:lnTo>
                  <a:lnTo>
                    <a:pt x="856995" y="97789"/>
                  </a:lnTo>
                  <a:lnTo>
                    <a:pt x="823213" y="77469"/>
                  </a:lnTo>
                  <a:lnTo>
                    <a:pt x="786764" y="59689"/>
                  </a:lnTo>
                  <a:lnTo>
                    <a:pt x="747521" y="43179"/>
                  </a:lnTo>
                  <a:lnTo>
                    <a:pt x="726947" y="35559"/>
                  </a:lnTo>
                  <a:lnTo>
                    <a:pt x="718464" y="33019"/>
                  </a:lnTo>
                  <a:close/>
                </a:path>
                <a:path w="991235" h="629920">
                  <a:moveTo>
                    <a:pt x="542544" y="44449"/>
                  </a:moveTo>
                  <a:lnTo>
                    <a:pt x="449071" y="44449"/>
                  </a:lnTo>
                  <a:lnTo>
                    <a:pt x="381507" y="52069"/>
                  </a:lnTo>
                  <a:lnTo>
                    <a:pt x="297688" y="71119"/>
                  </a:lnTo>
                  <a:lnTo>
                    <a:pt x="258825" y="83819"/>
                  </a:lnTo>
                  <a:lnTo>
                    <a:pt x="222757" y="99059"/>
                  </a:lnTo>
                  <a:lnTo>
                    <a:pt x="205612" y="107949"/>
                  </a:lnTo>
                  <a:lnTo>
                    <a:pt x="189230" y="115569"/>
                  </a:lnTo>
                  <a:lnTo>
                    <a:pt x="173608" y="125729"/>
                  </a:lnTo>
                  <a:lnTo>
                    <a:pt x="158622" y="134619"/>
                  </a:lnTo>
                  <a:lnTo>
                    <a:pt x="144652" y="144779"/>
                  </a:lnTo>
                  <a:lnTo>
                    <a:pt x="131318" y="154939"/>
                  </a:lnTo>
                  <a:lnTo>
                    <a:pt x="118871" y="166369"/>
                  </a:lnTo>
                  <a:lnTo>
                    <a:pt x="107314" y="176529"/>
                  </a:lnTo>
                  <a:lnTo>
                    <a:pt x="70357" y="223519"/>
                  </a:lnTo>
                  <a:lnTo>
                    <a:pt x="52958" y="261619"/>
                  </a:lnTo>
                  <a:lnTo>
                    <a:pt x="44576" y="300989"/>
                  </a:lnTo>
                  <a:lnTo>
                    <a:pt x="44107" y="316229"/>
                  </a:lnTo>
                  <a:lnTo>
                    <a:pt x="44450" y="327659"/>
                  </a:lnTo>
                  <a:lnTo>
                    <a:pt x="52450" y="367029"/>
                  </a:lnTo>
                  <a:lnTo>
                    <a:pt x="69850" y="405129"/>
                  </a:lnTo>
                  <a:lnTo>
                    <a:pt x="96138" y="440689"/>
                  </a:lnTo>
                  <a:lnTo>
                    <a:pt x="130682" y="473709"/>
                  </a:lnTo>
                  <a:lnTo>
                    <a:pt x="143890" y="485139"/>
                  </a:lnTo>
                  <a:lnTo>
                    <a:pt x="188594" y="513079"/>
                  </a:lnTo>
                  <a:lnTo>
                    <a:pt x="239775" y="538479"/>
                  </a:lnTo>
                  <a:lnTo>
                    <a:pt x="297052" y="558799"/>
                  </a:lnTo>
                  <a:lnTo>
                    <a:pt x="359282" y="574039"/>
                  </a:lnTo>
                  <a:lnTo>
                    <a:pt x="448563" y="585469"/>
                  </a:lnTo>
                  <a:lnTo>
                    <a:pt x="471805" y="586739"/>
                  </a:lnTo>
                  <a:lnTo>
                    <a:pt x="518921" y="586739"/>
                  </a:lnTo>
                  <a:lnTo>
                    <a:pt x="542163" y="585469"/>
                  </a:lnTo>
                  <a:lnTo>
                    <a:pt x="609726" y="577849"/>
                  </a:lnTo>
                  <a:lnTo>
                    <a:pt x="624120" y="575309"/>
                  </a:lnTo>
                  <a:lnTo>
                    <a:pt x="471931" y="575309"/>
                  </a:lnTo>
                  <a:lnTo>
                    <a:pt x="426465" y="572769"/>
                  </a:lnTo>
                  <a:lnTo>
                    <a:pt x="340232" y="558799"/>
                  </a:lnTo>
                  <a:lnTo>
                    <a:pt x="299974" y="548639"/>
                  </a:lnTo>
                  <a:lnTo>
                    <a:pt x="262127" y="535939"/>
                  </a:lnTo>
                  <a:lnTo>
                    <a:pt x="209803" y="513079"/>
                  </a:lnTo>
                  <a:lnTo>
                    <a:pt x="164083" y="485139"/>
                  </a:lnTo>
                  <a:lnTo>
                    <a:pt x="150368" y="476249"/>
                  </a:lnTo>
                  <a:lnTo>
                    <a:pt x="137413" y="466089"/>
                  </a:lnTo>
                  <a:lnTo>
                    <a:pt x="125349" y="454659"/>
                  </a:lnTo>
                  <a:lnTo>
                    <a:pt x="114300" y="444499"/>
                  </a:lnTo>
                  <a:lnTo>
                    <a:pt x="104139" y="433069"/>
                  </a:lnTo>
                  <a:lnTo>
                    <a:pt x="94868" y="422909"/>
                  </a:lnTo>
                  <a:lnTo>
                    <a:pt x="86359" y="410209"/>
                  </a:lnTo>
                  <a:lnTo>
                    <a:pt x="67309" y="375919"/>
                  </a:lnTo>
                  <a:lnTo>
                    <a:pt x="56768" y="339089"/>
                  </a:lnTo>
                  <a:lnTo>
                    <a:pt x="54990" y="313689"/>
                  </a:lnTo>
                  <a:lnTo>
                    <a:pt x="55625" y="300989"/>
                  </a:lnTo>
                  <a:lnTo>
                    <a:pt x="68071" y="252729"/>
                  </a:lnTo>
                  <a:lnTo>
                    <a:pt x="87375" y="217169"/>
                  </a:lnTo>
                  <a:lnTo>
                    <a:pt x="95884" y="207009"/>
                  </a:lnTo>
                  <a:lnTo>
                    <a:pt x="105156" y="195579"/>
                  </a:lnTo>
                  <a:lnTo>
                    <a:pt x="138430" y="163829"/>
                  </a:lnTo>
                  <a:lnTo>
                    <a:pt x="179577" y="134619"/>
                  </a:lnTo>
                  <a:lnTo>
                    <a:pt x="227583" y="109219"/>
                  </a:lnTo>
                  <a:lnTo>
                    <a:pt x="262889" y="93979"/>
                  </a:lnTo>
                  <a:lnTo>
                    <a:pt x="300989" y="81279"/>
                  </a:lnTo>
                  <a:lnTo>
                    <a:pt x="341249" y="71119"/>
                  </a:lnTo>
                  <a:lnTo>
                    <a:pt x="405130" y="59689"/>
                  </a:lnTo>
                  <a:lnTo>
                    <a:pt x="472820" y="54609"/>
                  </a:lnTo>
                  <a:lnTo>
                    <a:pt x="624628" y="54609"/>
                  </a:lnTo>
                  <a:lnTo>
                    <a:pt x="610234" y="52069"/>
                  </a:lnTo>
                  <a:lnTo>
                    <a:pt x="542544" y="44449"/>
                  </a:lnTo>
                  <a:close/>
                </a:path>
                <a:path w="991235" h="629920">
                  <a:moveTo>
                    <a:pt x="624628" y="54609"/>
                  </a:moveTo>
                  <a:lnTo>
                    <a:pt x="519302" y="54609"/>
                  </a:lnTo>
                  <a:lnTo>
                    <a:pt x="564769" y="57149"/>
                  </a:lnTo>
                  <a:lnTo>
                    <a:pt x="586994" y="59689"/>
                  </a:lnTo>
                  <a:lnTo>
                    <a:pt x="650875" y="71119"/>
                  </a:lnTo>
                  <a:lnTo>
                    <a:pt x="691133" y="81279"/>
                  </a:lnTo>
                  <a:lnTo>
                    <a:pt x="710311" y="87629"/>
                  </a:lnTo>
                  <a:lnTo>
                    <a:pt x="729107" y="95249"/>
                  </a:lnTo>
                  <a:lnTo>
                    <a:pt x="747140" y="101599"/>
                  </a:lnTo>
                  <a:lnTo>
                    <a:pt x="764539" y="109219"/>
                  </a:lnTo>
                  <a:lnTo>
                    <a:pt x="781303" y="118109"/>
                  </a:lnTo>
                  <a:lnTo>
                    <a:pt x="797306" y="125729"/>
                  </a:lnTo>
                  <a:lnTo>
                    <a:pt x="812672" y="134619"/>
                  </a:lnTo>
                  <a:lnTo>
                    <a:pt x="827024" y="144779"/>
                  </a:lnTo>
                  <a:lnTo>
                    <a:pt x="840994" y="153669"/>
                  </a:lnTo>
                  <a:lnTo>
                    <a:pt x="853694" y="163829"/>
                  </a:lnTo>
                  <a:lnTo>
                    <a:pt x="865758" y="175259"/>
                  </a:lnTo>
                  <a:lnTo>
                    <a:pt x="876807" y="185419"/>
                  </a:lnTo>
                  <a:lnTo>
                    <a:pt x="904747" y="219709"/>
                  </a:lnTo>
                  <a:lnTo>
                    <a:pt x="923925" y="253999"/>
                  </a:lnTo>
                  <a:lnTo>
                    <a:pt x="934338" y="290829"/>
                  </a:lnTo>
                  <a:lnTo>
                    <a:pt x="936117" y="316229"/>
                  </a:lnTo>
                  <a:lnTo>
                    <a:pt x="935608" y="328929"/>
                  </a:lnTo>
                  <a:lnTo>
                    <a:pt x="923163" y="377189"/>
                  </a:lnTo>
                  <a:lnTo>
                    <a:pt x="903732" y="412749"/>
                  </a:lnTo>
                  <a:lnTo>
                    <a:pt x="885951" y="434339"/>
                  </a:lnTo>
                  <a:lnTo>
                    <a:pt x="875792" y="445769"/>
                  </a:lnTo>
                  <a:lnTo>
                    <a:pt x="839851" y="476249"/>
                  </a:lnTo>
                  <a:lnTo>
                    <a:pt x="796417" y="504189"/>
                  </a:lnTo>
                  <a:lnTo>
                    <a:pt x="728218" y="535939"/>
                  </a:lnTo>
                  <a:lnTo>
                    <a:pt x="690118" y="548639"/>
                  </a:lnTo>
                  <a:lnTo>
                    <a:pt x="650113" y="558799"/>
                  </a:lnTo>
                  <a:lnTo>
                    <a:pt x="585977" y="570229"/>
                  </a:lnTo>
                  <a:lnTo>
                    <a:pt x="518413" y="575309"/>
                  </a:lnTo>
                  <a:lnTo>
                    <a:pt x="624120" y="575309"/>
                  </a:lnTo>
                  <a:lnTo>
                    <a:pt x="693546" y="558799"/>
                  </a:lnTo>
                  <a:lnTo>
                    <a:pt x="732282" y="546099"/>
                  </a:lnTo>
                  <a:lnTo>
                    <a:pt x="768476" y="530859"/>
                  </a:lnTo>
                  <a:lnTo>
                    <a:pt x="817626" y="505459"/>
                  </a:lnTo>
                  <a:lnTo>
                    <a:pt x="859917" y="474979"/>
                  </a:lnTo>
                  <a:lnTo>
                    <a:pt x="894461" y="441959"/>
                  </a:lnTo>
                  <a:lnTo>
                    <a:pt x="920750" y="406399"/>
                  </a:lnTo>
                  <a:lnTo>
                    <a:pt x="938276" y="368299"/>
                  </a:lnTo>
                  <a:lnTo>
                    <a:pt x="946531" y="328929"/>
                  </a:lnTo>
                  <a:lnTo>
                    <a:pt x="947165" y="316229"/>
                  </a:lnTo>
                  <a:lnTo>
                    <a:pt x="946657" y="302259"/>
                  </a:lnTo>
                  <a:lnTo>
                    <a:pt x="938657" y="262889"/>
                  </a:lnTo>
                  <a:lnTo>
                    <a:pt x="921384" y="224789"/>
                  </a:lnTo>
                  <a:lnTo>
                    <a:pt x="895095" y="189229"/>
                  </a:lnTo>
                  <a:lnTo>
                    <a:pt x="860425" y="156209"/>
                  </a:lnTo>
                  <a:lnTo>
                    <a:pt x="847344" y="144779"/>
                  </a:lnTo>
                  <a:lnTo>
                    <a:pt x="802513" y="116839"/>
                  </a:lnTo>
                  <a:lnTo>
                    <a:pt x="751205" y="91439"/>
                  </a:lnTo>
                  <a:lnTo>
                    <a:pt x="713739" y="77469"/>
                  </a:lnTo>
                  <a:lnTo>
                    <a:pt x="653161" y="60959"/>
                  </a:lnTo>
                  <a:lnTo>
                    <a:pt x="631825" y="55879"/>
                  </a:lnTo>
                  <a:lnTo>
                    <a:pt x="624628" y="54609"/>
                  </a:lnTo>
                  <a:close/>
                </a:path>
                <a:path w="991235" h="629920">
                  <a:moveTo>
                    <a:pt x="495807" y="43179"/>
                  </a:moveTo>
                  <a:lnTo>
                    <a:pt x="472313" y="44449"/>
                  </a:lnTo>
                  <a:lnTo>
                    <a:pt x="519430" y="44449"/>
                  </a:lnTo>
                  <a:lnTo>
                    <a:pt x="495807" y="43179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9060" y="5864097"/>
            <a:ext cx="19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20640" y="5699315"/>
            <a:ext cx="991235" cy="629920"/>
            <a:chOff x="5120640" y="5699315"/>
            <a:chExt cx="991235" cy="629920"/>
          </a:xfrm>
        </p:grpSpPr>
        <p:sp>
          <p:nvSpPr>
            <p:cNvPr id="16" name="object 16"/>
            <p:cNvSpPr/>
            <p:nvPr/>
          </p:nvSpPr>
          <p:spPr>
            <a:xfrm>
              <a:off x="5148072" y="5725617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7994" y="0"/>
                  </a:moveTo>
                  <a:lnTo>
                    <a:pt x="409294" y="2244"/>
                  </a:lnTo>
                  <a:lnTo>
                    <a:pt x="352769" y="8796"/>
                  </a:lnTo>
                  <a:lnTo>
                    <a:pt x="298857" y="19387"/>
                  </a:lnTo>
                  <a:lnTo>
                    <a:pt x="247997" y="33747"/>
                  </a:lnTo>
                  <a:lnTo>
                    <a:pt x="200628" y="51605"/>
                  </a:lnTo>
                  <a:lnTo>
                    <a:pt x="157189" y="72692"/>
                  </a:lnTo>
                  <a:lnTo>
                    <a:pt x="118118" y="96738"/>
                  </a:lnTo>
                  <a:lnTo>
                    <a:pt x="83854" y="123473"/>
                  </a:lnTo>
                  <a:lnTo>
                    <a:pt x="54837" y="152627"/>
                  </a:lnTo>
                  <a:lnTo>
                    <a:pt x="31504" y="183930"/>
                  </a:lnTo>
                  <a:lnTo>
                    <a:pt x="3646" y="251904"/>
                  </a:lnTo>
                  <a:lnTo>
                    <a:pt x="0" y="288035"/>
                  </a:lnTo>
                  <a:lnTo>
                    <a:pt x="3646" y="324164"/>
                  </a:lnTo>
                  <a:lnTo>
                    <a:pt x="31504" y="392134"/>
                  </a:lnTo>
                  <a:lnTo>
                    <a:pt x="54837" y="423435"/>
                  </a:lnTo>
                  <a:lnTo>
                    <a:pt x="83854" y="452588"/>
                  </a:lnTo>
                  <a:lnTo>
                    <a:pt x="118118" y="479322"/>
                  </a:lnTo>
                  <a:lnTo>
                    <a:pt x="157189" y="503367"/>
                  </a:lnTo>
                  <a:lnTo>
                    <a:pt x="200628" y="524454"/>
                  </a:lnTo>
                  <a:lnTo>
                    <a:pt x="247997" y="542312"/>
                  </a:lnTo>
                  <a:lnTo>
                    <a:pt x="298857" y="556671"/>
                  </a:lnTo>
                  <a:lnTo>
                    <a:pt x="352769" y="567262"/>
                  </a:lnTo>
                  <a:lnTo>
                    <a:pt x="409294" y="573815"/>
                  </a:lnTo>
                  <a:lnTo>
                    <a:pt x="467994" y="576059"/>
                  </a:lnTo>
                  <a:lnTo>
                    <a:pt x="526722" y="573815"/>
                  </a:lnTo>
                  <a:lnTo>
                    <a:pt x="583270" y="567262"/>
                  </a:lnTo>
                  <a:lnTo>
                    <a:pt x="637201" y="556671"/>
                  </a:lnTo>
                  <a:lnTo>
                    <a:pt x="688077" y="542312"/>
                  </a:lnTo>
                  <a:lnTo>
                    <a:pt x="735458" y="524454"/>
                  </a:lnTo>
                  <a:lnTo>
                    <a:pt x="778907" y="503367"/>
                  </a:lnTo>
                  <a:lnTo>
                    <a:pt x="817985" y="479322"/>
                  </a:lnTo>
                  <a:lnTo>
                    <a:pt x="852254" y="452588"/>
                  </a:lnTo>
                  <a:lnTo>
                    <a:pt x="881276" y="423435"/>
                  </a:lnTo>
                  <a:lnTo>
                    <a:pt x="904611" y="392134"/>
                  </a:lnTo>
                  <a:lnTo>
                    <a:pt x="932470" y="324164"/>
                  </a:lnTo>
                  <a:lnTo>
                    <a:pt x="936116" y="288035"/>
                  </a:lnTo>
                  <a:lnTo>
                    <a:pt x="932470" y="251904"/>
                  </a:lnTo>
                  <a:lnTo>
                    <a:pt x="904611" y="183930"/>
                  </a:lnTo>
                  <a:lnTo>
                    <a:pt x="881276" y="152627"/>
                  </a:lnTo>
                  <a:lnTo>
                    <a:pt x="852254" y="123473"/>
                  </a:lnTo>
                  <a:lnTo>
                    <a:pt x="817985" y="96738"/>
                  </a:lnTo>
                  <a:lnTo>
                    <a:pt x="778907" y="72692"/>
                  </a:lnTo>
                  <a:lnTo>
                    <a:pt x="735458" y="51605"/>
                  </a:lnTo>
                  <a:lnTo>
                    <a:pt x="688077" y="33747"/>
                  </a:lnTo>
                  <a:lnTo>
                    <a:pt x="637201" y="19387"/>
                  </a:lnTo>
                  <a:lnTo>
                    <a:pt x="583270" y="8796"/>
                  </a:lnTo>
                  <a:lnTo>
                    <a:pt x="526722" y="2244"/>
                  </a:lnTo>
                  <a:lnTo>
                    <a:pt x="467994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0640" y="5699315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026" y="0"/>
                  </a:lnTo>
                  <a:lnTo>
                    <a:pt x="421259" y="2540"/>
                  </a:lnTo>
                  <a:lnTo>
                    <a:pt x="350774" y="12700"/>
                  </a:lnTo>
                  <a:lnTo>
                    <a:pt x="305943" y="22860"/>
                  </a:lnTo>
                  <a:lnTo>
                    <a:pt x="263271" y="35560"/>
                  </a:lnTo>
                  <a:lnTo>
                    <a:pt x="222631" y="50800"/>
                  </a:lnTo>
                  <a:lnTo>
                    <a:pt x="184785" y="68580"/>
                  </a:lnTo>
                  <a:lnTo>
                    <a:pt x="149479" y="88900"/>
                  </a:lnTo>
                  <a:lnTo>
                    <a:pt x="117348" y="110490"/>
                  </a:lnTo>
                  <a:lnTo>
                    <a:pt x="75057" y="147320"/>
                  </a:lnTo>
                  <a:lnTo>
                    <a:pt x="41021" y="187960"/>
                  </a:lnTo>
                  <a:lnTo>
                    <a:pt x="16383" y="233680"/>
                  </a:lnTo>
                  <a:lnTo>
                    <a:pt x="2539" y="281940"/>
                  </a:lnTo>
                  <a:lnTo>
                    <a:pt x="0" y="316230"/>
                  </a:lnTo>
                  <a:lnTo>
                    <a:pt x="762" y="332740"/>
                  </a:lnTo>
                  <a:lnTo>
                    <a:pt x="11175" y="382270"/>
                  </a:lnTo>
                  <a:lnTo>
                    <a:pt x="32638" y="429260"/>
                  </a:lnTo>
                  <a:lnTo>
                    <a:pt x="63754" y="471170"/>
                  </a:lnTo>
                  <a:lnTo>
                    <a:pt x="103505" y="509270"/>
                  </a:lnTo>
                  <a:lnTo>
                    <a:pt x="134112" y="532130"/>
                  </a:lnTo>
                  <a:lnTo>
                    <a:pt x="167894" y="552450"/>
                  </a:lnTo>
                  <a:lnTo>
                    <a:pt x="204343" y="571500"/>
                  </a:lnTo>
                  <a:lnTo>
                    <a:pt x="243586" y="586740"/>
                  </a:lnTo>
                  <a:lnTo>
                    <a:pt x="306832" y="607060"/>
                  </a:lnTo>
                  <a:lnTo>
                    <a:pt x="351536" y="617220"/>
                  </a:lnTo>
                  <a:lnTo>
                    <a:pt x="398272" y="624840"/>
                  </a:lnTo>
                  <a:lnTo>
                    <a:pt x="470915" y="629920"/>
                  </a:lnTo>
                  <a:lnTo>
                    <a:pt x="520954" y="629920"/>
                  </a:lnTo>
                  <a:lnTo>
                    <a:pt x="569722" y="627380"/>
                  </a:lnTo>
                  <a:lnTo>
                    <a:pt x="640334" y="617220"/>
                  </a:lnTo>
                  <a:lnTo>
                    <a:pt x="685038" y="607060"/>
                  </a:lnTo>
                  <a:lnTo>
                    <a:pt x="715060" y="598170"/>
                  </a:lnTo>
                  <a:lnTo>
                    <a:pt x="495426" y="598170"/>
                  </a:lnTo>
                  <a:lnTo>
                    <a:pt x="424688" y="594360"/>
                  </a:lnTo>
                  <a:lnTo>
                    <a:pt x="335661" y="580390"/>
                  </a:lnTo>
                  <a:lnTo>
                    <a:pt x="274065" y="562610"/>
                  </a:lnTo>
                  <a:lnTo>
                    <a:pt x="235712" y="548640"/>
                  </a:lnTo>
                  <a:lnTo>
                    <a:pt x="200151" y="532130"/>
                  </a:lnTo>
                  <a:lnTo>
                    <a:pt x="152019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8933" y="461010"/>
                  </a:lnTo>
                  <a:lnTo>
                    <a:pt x="87884" y="448310"/>
                  </a:lnTo>
                  <a:lnTo>
                    <a:pt x="77850" y="436880"/>
                  </a:lnTo>
                  <a:lnTo>
                    <a:pt x="53339" y="397510"/>
                  </a:lnTo>
                  <a:lnTo>
                    <a:pt x="38100" y="356870"/>
                  </a:lnTo>
                  <a:lnTo>
                    <a:pt x="32939" y="316230"/>
                  </a:lnTo>
                  <a:lnTo>
                    <a:pt x="32950" y="313690"/>
                  </a:lnTo>
                  <a:lnTo>
                    <a:pt x="38226" y="271780"/>
                  </a:lnTo>
                  <a:lnTo>
                    <a:pt x="53467" y="231140"/>
                  </a:lnTo>
                  <a:lnTo>
                    <a:pt x="78105" y="193040"/>
                  </a:lnTo>
                  <a:lnTo>
                    <a:pt x="88137" y="181610"/>
                  </a:lnTo>
                  <a:lnTo>
                    <a:pt x="99187" y="168910"/>
                  </a:lnTo>
                  <a:lnTo>
                    <a:pt x="111125" y="157480"/>
                  </a:lnTo>
                  <a:lnTo>
                    <a:pt x="123951" y="147320"/>
                  </a:lnTo>
                  <a:lnTo>
                    <a:pt x="137668" y="135890"/>
                  </a:lnTo>
                  <a:lnTo>
                    <a:pt x="183514" y="106680"/>
                  </a:lnTo>
                  <a:lnTo>
                    <a:pt x="217805" y="88900"/>
                  </a:lnTo>
                  <a:lnTo>
                    <a:pt x="254762" y="73660"/>
                  </a:lnTo>
                  <a:lnTo>
                    <a:pt x="314706" y="54610"/>
                  </a:lnTo>
                  <a:lnTo>
                    <a:pt x="401955" y="38100"/>
                  </a:lnTo>
                  <a:lnTo>
                    <a:pt x="471677" y="33020"/>
                  </a:lnTo>
                  <a:lnTo>
                    <a:pt x="718388" y="33020"/>
                  </a:lnTo>
                  <a:lnTo>
                    <a:pt x="684149" y="22860"/>
                  </a:lnTo>
                  <a:lnTo>
                    <a:pt x="639445" y="12700"/>
                  </a:lnTo>
                  <a:lnTo>
                    <a:pt x="592709" y="5080"/>
                  </a:lnTo>
                  <a:lnTo>
                    <a:pt x="568833" y="2540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388" y="33020"/>
                  </a:moveTo>
                  <a:lnTo>
                    <a:pt x="519557" y="33020"/>
                  </a:lnTo>
                  <a:lnTo>
                    <a:pt x="566293" y="35560"/>
                  </a:lnTo>
                  <a:lnTo>
                    <a:pt x="589152" y="38100"/>
                  </a:lnTo>
                  <a:lnTo>
                    <a:pt x="655320" y="49530"/>
                  </a:lnTo>
                  <a:lnTo>
                    <a:pt x="716914" y="67310"/>
                  </a:lnTo>
                  <a:lnTo>
                    <a:pt x="755142" y="81280"/>
                  </a:lnTo>
                  <a:lnTo>
                    <a:pt x="790829" y="97790"/>
                  </a:lnTo>
                  <a:lnTo>
                    <a:pt x="838962" y="125730"/>
                  </a:lnTo>
                  <a:lnTo>
                    <a:pt x="879983" y="158750"/>
                  </a:lnTo>
                  <a:lnTo>
                    <a:pt x="913130" y="193040"/>
                  </a:lnTo>
                  <a:lnTo>
                    <a:pt x="937640" y="232410"/>
                  </a:lnTo>
                  <a:lnTo>
                    <a:pt x="952881" y="273050"/>
                  </a:lnTo>
                  <a:lnTo>
                    <a:pt x="958041" y="313690"/>
                  </a:lnTo>
                  <a:lnTo>
                    <a:pt x="958035" y="316230"/>
                  </a:lnTo>
                  <a:lnTo>
                    <a:pt x="952754" y="358140"/>
                  </a:lnTo>
                  <a:lnTo>
                    <a:pt x="937513" y="398780"/>
                  </a:lnTo>
                  <a:lnTo>
                    <a:pt x="912876" y="436880"/>
                  </a:lnTo>
                  <a:lnTo>
                    <a:pt x="902843" y="448310"/>
                  </a:lnTo>
                  <a:lnTo>
                    <a:pt x="891794" y="461010"/>
                  </a:lnTo>
                  <a:lnTo>
                    <a:pt x="879856" y="472440"/>
                  </a:lnTo>
                  <a:lnTo>
                    <a:pt x="867029" y="48260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6" y="541020"/>
                  </a:lnTo>
                  <a:lnTo>
                    <a:pt x="736219" y="556260"/>
                  </a:lnTo>
                  <a:lnTo>
                    <a:pt x="676275" y="575310"/>
                  </a:lnTo>
                  <a:lnTo>
                    <a:pt x="589026" y="591820"/>
                  </a:lnTo>
                  <a:lnTo>
                    <a:pt x="495426" y="598170"/>
                  </a:lnTo>
                  <a:lnTo>
                    <a:pt x="715060" y="598170"/>
                  </a:lnTo>
                  <a:lnTo>
                    <a:pt x="768223" y="579120"/>
                  </a:lnTo>
                  <a:lnTo>
                    <a:pt x="806196" y="561340"/>
                  </a:lnTo>
                  <a:lnTo>
                    <a:pt x="841501" y="542290"/>
                  </a:lnTo>
                  <a:lnTo>
                    <a:pt x="873633" y="519430"/>
                  </a:lnTo>
                  <a:lnTo>
                    <a:pt x="915924" y="482600"/>
                  </a:lnTo>
                  <a:lnTo>
                    <a:pt x="949960" y="441960"/>
                  </a:lnTo>
                  <a:lnTo>
                    <a:pt x="974598" y="396240"/>
                  </a:lnTo>
                  <a:lnTo>
                    <a:pt x="988440" y="347980"/>
                  </a:lnTo>
                  <a:lnTo>
                    <a:pt x="990981" y="313690"/>
                  </a:lnTo>
                  <a:lnTo>
                    <a:pt x="990219" y="297180"/>
                  </a:lnTo>
                  <a:lnTo>
                    <a:pt x="979805" y="247650"/>
                  </a:lnTo>
                  <a:lnTo>
                    <a:pt x="958342" y="200660"/>
                  </a:lnTo>
                  <a:lnTo>
                    <a:pt x="927226" y="158750"/>
                  </a:lnTo>
                  <a:lnTo>
                    <a:pt x="887602" y="120650"/>
                  </a:lnTo>
                  <a:lnTo>
                    <a:pt x="856869" y="97790"/>
                  </a:lnTo>
                  <a:lnTo>
                    <a:pt x="823087" y="77470"/>
                  </a:lnTo>
                  <a:lnTo>
                    <a:pt x="786638" y="59690"/>
                  </a:lnTo>
                  <a:lnTo>
                    <a:pt x="747395" y="43180"/>
                  </a:lnTo>
                  <a:lnTo>
                    <a:pt x="726821" y="35560"/>
                  </a:lnTo>
                  <a:lnTo>
                    <a:pt x="718388" y="33020"/>
                  </a:lnTo>
                  <a:close/>
                </a:path>
                <a:path w="991235" h="629920">
                  <a:moveTo>
                    <a:pt x="542544" y="44450"/>
                  </a:moveTo>
                  <a:lnTo>
                    <a:pt x="448945" y="44450"/>
                  </a:lnTo>
                  <a:lnTo>
                    <a:pt x="381381" y="52070"/>
                  </a:lnTo>
                  <a:lnTo>
                    <a:pt x="297561" y="71120"/>
                  </a:lnTo>
                  <a:lnTo>
                    <a:pt x="258825" y="83820"/>
                  </a:lnTo>
                  <a:lnTo>
                    <a:pt x="222631" y="99060"/>
                  </a:lnTo>
                  <a:lnTo>
                    <a:pt x="205486" y="107950"/>
                  </a:lnTo>
                  <a:lnTo>
                    <a:pt x="189102" y="115570"/>
                  </a:lnTo>
                  <a:lnTo>
                    <a:pt x="173482" y="125730"/>
                  </a:lnTo>
                  <a:lnTo>
                    <a:pt x="158496" y="134620"/>
                  </a:lnTo>
                  <a:lnTo>
                    <a:pt x="144525" y="144780"/>
                  </a:lnTo>
                  <a:lnTo>
                    <a:pt x="131190" y="154940"/>
                  </a:lnTo>
                  <a:lnTo>
                    <a:pt x="118745" y="166370"/>
                  </a:lnTo>
                  <a:lnTo>
                    <a:pt x="107187" y="176530"/>
                  </a:lnTo>
                  <a:lnTo>
                    <a:pt x="78105" y="212090"/>
                  </a:lnTo>
                  <a:lnTo>
                    <a:pt x="57658" y="248920"/>
                  </a:lnTo>
                  <a:lnTo>
                    <a:pt x="46227" y="287020"/>
                  </a:lnTo>
                  <a:lnTo>
                    <a:pt x="43980" y="316230"/>
                  </a:lnTo>
                  <a:lnTo>
                    <a:pt x="44323" y="327660"/>
                  </a:lnTo>
                  <a:lnTo>
                    <a:pt x="52450" y="367030"/>
                  </a:lnTo>
                  <a:lnTo>
                    <a:pt x="69723" y="405130"/>
                  </a:lnTo>
                  <a:lnTo>
                    <a:pt x="96012" y="440690"/>
                  </a:lnTo>
                  <a:lnTo>
                    <a:pt x="130556" y="473710"/>
                  </a:lnTo>
                  <a:lnTo>
                    <a:pt x="143890" y="485140"/>
                  </a:lnTo>
                  <a:lnTo>
                    <a:pt x="188595" y="513080"/>
                  </a:lnTo>
                  <a:lnTo>
                    <a:pt x="239775" y="538480"/>
                  </a:lnTo>
                  <a:lnTo>
                    <a:pt x="277368" y="552450"/>
                  </a:lnTo>
                  <a:lnTo>
                    <a:pt x="317119" y="563880"/>
                  </a:lnTo>
                  <a:lnTo>
                    <a:pt x="359156" y="574040"/>
                  </a:lnTo>
                  <a:lnTo>
                    <a:pt x="448437" y="585470"/>
                  </a:lnTo>
                  <a:lnTo>
                    <a:pt x="471677" y="586740"/>
                  </a:lnTo>
                  <a:lnTo>
                    <a:pt x="518795" y="586740"/>
                  </a:lnTo>
                  <a:lnTo>
                    <a:pt x="542036" y="585470"/>
                  </a:lnTo>
                  <a:lnTo>
                    <a:pt x="609600" y="577850"/>
                  </a:lnTo>
                  <a:lnTo>
                    <a:pt x="624077" y="575310"/>
                  </a:lnTo>
                  <a:lnTo>
                    <a:pt x="471805" y="575310"/>
                  </a:lnTo>
                  <a:lnTo>
                    <a:pt x="426338" y="572770"/>
                  </a:lnTo>
                  <a:lnTo>
                    <a:pt x="340106" y="558800"/>
                  </a:lnTo>
                  <a:lnTo>
                    <a:pt x="299974" y="548640"/>
                  </a:lnTo>
                  <a:lnTo>
                    <a:pt x="262000" y="535940"/>
                  </a:lnTo>
                  <a:lnTo>
                    <a:pt x="209676" y="513080"/>
                  </a:lnTo>
                  <a:lnTo>
                    <a:pt x="164084" y="485140"/>
                  </a:lnTo>
                  <a:lnTo>
                    <a:pt x="150240" y="476250"/>
                  </a:lnTo>
                  <a:lnTo>
                    <a:pt x="137287" y="466090"/>
                  </a:lnTo>
                  <a:lnTo>
                    <a:pt x="125349" y="454660"/>
                  </a:lnTo>
                  <a:lnTo>
                    <a:pt x="114173" y="444500"/>
                  </a:lnTo>
                  <a:lnTo>
                    <a:pt x="104012" y="433070"/>
                  </a:lnTo>
                  <a:lnTo>
                    <a:pt x="94742" y="422910"/>
                  </a:lnTo>
                  <a:lnTo>
                    <a:pt x="86360" y="410210"/>
                  </a:lnTo>
                  <a:lnTo>
                    <a:pt x="67183" y="375920"/>
                  </a:lnTo>
                  <a:lnTo>
                    <a:pt x="56769" y="339090"/>
                  </a:lnTo>
                  <a:lnTo>
                    <a:pt x="54863" y="313690"/>
                  </a:lnTo>
                  <a:lnTo>
                    <a:pt x="55499" y="300990"/>
                  </a:lnTo>
                  <a:lnTo>
                    <a:pt x="67945" y="252730"/>
                  </a:lnTo>
                  <a:lnTo>
                    <a:pt x="87375" y="217170"/>
                  </a:lnTo>
                  <a:lnTo>
                    <a:pt x="95758" y="207010"/>
                  </a:lnTo>
                  <a:lnTo>
                    <a:pt x="105029" y="195580"/>
                  </a:lnTo>
                  <a:lnTo>
                    <a:pt x="138302" y="163830"/>
                  </a:lnTo>
                  <a:lnTo>
                    <a:pt x="179450" y="134620"/>
                  </a:lnTo>
                  <a:lnTo>
                    <a:pt x="227457" y="109220"/>
                  </a:lnTo>
                  <a:lnTo>
                    <a:pt x="262763" y="93980"/>
                  </a:lnTo>
                  <a:lnTo>
                    <a:pt x="300863" y="81280"/>
                  </a:lnTo>
                  <a:lnTo>
                    <a:pt x="341122" y="71120"/>
                  </a:lnTo>
                  <a:lnTo>
                    <a:pt x="405130" y="59690"/>
                  </a:lnTo>
                  <a:lnTo>
                    <a:pt x="472694" y="54610"/>
                  </a:lnTo>
                  <a:lnTo>
                    <a:pt x="624586" y="54610"/>
                  </a:lnTo>
                  <a:lnTo>
                    <a:pt x="610108" y="52070"/>
                  </a:lnTo>
                  <a:lnTo>
                    <a:pt x="542544" y="44450"/>
                  </a:lnTo>
                  <a:close/>
                </a:path>
                <a:path w="991235" h="629920">
                  <a:moveTo>
                    <a:pt x="624586" y="54610"/>
                  </a:moveTo>
                  <a:lnTo>
                    <a:pt x="519175" y="54610"/>
                  </a:lnTo>
                  <a:lnTo>
                    <a:pt x="564642" y="57150"/>
                  </a:lnTo>
                  <a:lnTo>
                    <a:pt x="586867" y="59690"/>
                  </a:lnTo>
                  <a:lnTo>
                    <a:pt x="650875" y="71120"/>
                  </a:lnTo>
                  <a:lnTo>
                    <a:pt x="691007" y="81280"/>
                  </a:lnTo>
                  <a:lnTo>
                    <a:pt x="710311" y="87630"/>
                  </a:lnTo>
                  <a:lnTo>
                    <a:pt x="728980" y="95250"/>
                  </a:lnTo>
                  <a:lnTo>
                    <a:pt x="747140" y="101600"/>
                  </a:lnTo>
                  <a:lnTo>
                    <a:pt x="764413" y="109220"/>
                  </a:lnTo>
                  <a:lnTo>
                    <a:pt x="781304" y="118110"/>
                  </a:lnTo>
                  <a:lnTo>
                    <a:pt x="797306" y="125730"/>
                  </a:lnTo>
                  <a:lnTo>
                    <a:pt x="812546" y="134620"/>
                  </a:lnTo>
                  <a:lnTo>
                    <a:pt x="826897" y="144780"/>
                  </a:lnTo>
                  <a:lnTo>
                    <a:pt x="840867" y="153670"/>
                  </a:lnTo>
                  <a:lnTo>
                    <a:pt x="853567" y="163830"/>
                  </a:lnTo>
                  <a:lnTo>
                    <a:pt x="865632" y="175260"/>
                  </a:lnTo>
                  <a:lnTo>
                    <a:pt x="876808" y="185420"/>
                  </a:lnTo>
                  <a:lnTo>
                    <a:pt x="904621" y="219710"/>
                  </a:lnTo>
                  <a:lnTo>
                    <a:pt x="923798" y="254000"/>
                  </a:lnTo>
                  <a:lnTo>
                    <a:pt x="934212" y="290830"/>
                  </a:lnTo>
                  <a:lnTo>
                    <a:pt x="936117" y="316230"/>
                  </a:lnTo>
                  <a:lnTo>
                    <a:pt x="935482" y="328930"/>
                  </a:lnTo>
                  <a:lnTo>
                    <a:pt x="923036" y="377190"/>
                  </a:lnTo>
                  <a:lnTo>
                    <a:pt x="903605" y="412750"/>
                  </a:lnTo>
                  <a:lnTo>
                    <a:pt x="885951" y="434340"/>
                  </a:lnTo>
                  <a:lnTo>
                    <a:pt x="875664" y="445770"/>
                  </a:lnTo>
                  <a:lnTo>
                    <a:pt x="839724" y="476250"/>
                  </a:lnTo>
                  <a:lnTo>
                    <a:pt x="796289" y="504190"/>
                  </a:lnTo>
                  <a:lnTo>
                    <a:pt x="728090" y="535940"/>
                  </a:lnTo>
                  <a:lnTo>
                    <a:pt x="690118" y="548640"/>
                  </a:lnTo>
                  <a:lnTo>
                    <a:pt x="649986" y="558800"/>
                  </a:lnTo>
                  <a:lnTo>
                    <a:pt x="585851" y="570230"/>
                  </a:lnTo>
                  <a:lnTo>
                    <a:pt x="518287" y="575310"/>
                  </a:lnTo>
                  <a:lnTo>
                    <a:pt x="624077" y="575310"/>
                  </a:lnTo>
                  <a:lnTo>
                    <a:pt x="673354" y="563880"/>
                  </a:lnTo>
                  <a:lnTo>
                    <a:pt x="713105" y="552450"/>
                  </a:lnTo>
                  <a:lnTo>
                    <a:pt x="768350" y="530860"/>
                  </a:lnTo>
                  <a:lnTo>
                    <a:pt x="817499" y="505460"/>
                  </a:lnTo>
                  <a:lnTo>
                    <a:pt x="859789" y="474980"/>
                  </a:lnTo>
                  <a:lnTo>
                    <a:pt x="894334" y="441960"/>
                  </a:lnTo>
                  <a:lnTo>
                    <a:pt x="920623" y="406400"/>
                  </a:lnTo>
                  <a:lnTo>
                    <a:pt x="938149" y="368300"/>
                  </a:lnTo>
                  <a:lnTo>
                    <a:pt x="946531" y="328930"/>
                  </a:lnTo>
                  <a:lnTo>
                    <a:pt x="947038" y="316230"/>
                  </a:lnTo>
                  <a:lnTo>
                    <a:pt x="946658" y="302260"/>
                  </a:lnTo>
                  <a:lnTo>
                    <a:pt x="938530" y="262890"/>
                  </a:lnTo>
                  <a:lnTo>
                    <a:pt x="921258" y="224790"/>
                  </a:lnTo>
                  <a:lnTo>
                    <a:pt x="894969" y="189230"/>
                  </a:lnTo>
                  <a:lnTo>
                    <a:pt x="860425" y="156210"/>
                  </a:lnTo>
                  <a:lnTo>
                    <a:pt x="847217" y="144780"/>
                  </a:lnTo>
                  <a:lnTo>
                    <a:pt x="802386" y="116840"/>
                  </a:lnTo>
                  <a:lnTo>
                    <a:pt x="751077" y="91440"/>
                  </a:lnTo>
                  <a:lnTo>
                    <a:pt x="713613" y="77470"/>
                  </a:lnTo>
                  <a:lnTo>
                    <a:pt x="631825" y="55880"/>
                  </a:lnTo>
                  <a:lnTo>
                    <a:pt x="624586" y="54610"/>
                  </a:lnTo>
                  <a:close/>
                </a:path>
                <a:path w="991235" h="629920">
                  <a:moveTo>
                    <a:pt x="495808" y="43180"/>
                  </a:moveTo>
                  <a:lnTo>
                    <a:pt x="472186" y="44450"/>
                  </a:lnTo>
                  <a:lnTo>
                    <a:pt x="519302" y="44450"/>
                  </a:lnTo>
                  <a:lnTo>
                    <a:pt x="495808" y="4318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19673" y="5860033"/>
            <a:ext cx="19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72784" y="4818379"/>
            <a:ext cx="991235" cy="629920"/>
            <a:chOff x="6272784" y="4818379"/>
            <a:chExt cx="991235" cy="629920"/>
          </a:xfrm>
        </p:grpSpPr>
        <p:sp>
          <p:nvSpPr>
            <p:cNvPr id="20" name="object 20"/>
            <p:cNvSpPr/>
            <p:nvPr/>
          </p:nvSpPr>
          <p:spPr>
            <a:xfrm>
              <a:off x="6300216" y="4844795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7994" y="0"/>
                  </a:moveTo>
                  <a:lnTo>
                    <a:pt x="409294" y="2243"/>
                  </a:lnTo>
                  <a:lnTo>
                    <a:pt x="352769" y="8793"/>
                  </a:lnTo>
                  <a:lnTo>
                    <a:pt x="298857" y="19381"/>
                  </a:lnTo>
                  <a:lnTo>
                    <a:pt x="247997" y="33737"/>
                  </a:lnTo>
                  <a:lnTo>
                    <a:pt x="200628" y="51591"/>
                  </a:lnTo>
                  <a:lnTo>
                    <a:pt x="157189" y="72675"/>
                  </a:lnTo>
                  <a:lnTo>
                    <a:pt x="118118" y="96718"/>
                  </a:lnTo>
                  <a:lnTo>
                    <a:pt x="83854" y="123451"/>
                  </a:lnTo>
                  <a:lnTo>
                    <a:pt x="54837" y="152605"/>
                  </a:lnTo>
                  <a:lnTo>
                    <a:pt x="31504" y="183910"/>
                  </a:lnTo>
                  <a:lnTo>
                    <a:pt x="3646" y="251894"/>
                  </a:lnTo>
                  <a:lnTo>
                    <a:pt x="0" y="288035"/>
                  </a:lnTo>
                  <a:lnTo>
                    <a:pt x="3646" y="324152"/>
                  </a:lnTo>
                  <a:lnTo>
                    <a:pt x="31504" y="392109"/>
                  </a:lnTo>
                  <a:lnTo>
                    <a:pt x="54837" y="423410"/>
                  </a:lnTo>
                  <a:lnTo>
                    <a:pt x="83854" y="452564"/>
                  </a:lnTo>
                  <a:lnTo>
                    <a:pt x="118118" y="479302"/>
                  </a:lnTo>
                  <a:lnTo>
                    <a:pt x="157189" y="503352"/>
                  </a:lnTo>
                  <a:lnTo>
                    <a:pt x="200628" y="524445"/>
                  </a:lnTo>
                  <a:lnTo>
                    <a:pt x="247997" y="542309"/>
                  </a:lnTo>
                  <a:lnTo>
                    <a:pt x="298857" y="556674"/>
                  </a:lnTo>
                  <a:lnTo>
                    <a:pt x="352769" y="567270"/>
                  </a:lnTo>
                  <a:lnTo>
                    <a:pt x="409294" y="573826"/>
                  </a:lnTo>
                  <a:lnTo>
                    <a:pt x="467994" y="576071"/>
                  </a:lnTo>
                  <a:lnTo>
                    <a:pt x="526722" y="573826"/>
                  </a:lnTo>
                  <a:lnTo>
                    <a:pt x="583270" y="567270"/>
                  </a:lnTo>
                  <a:lnTo>
                    <a:pt x="637201" y="556674"/>
                  </a:lnTo>
                  <a:lnTo>
                    <a:pt x="688077" y="542309"/>
                  </a:lnTo>
                  <a:lnTo>
                    <a:pt x="735458" y="524445"/>
                  </a:lnTo>
                  <a:lnTo>
                    <a:pt x="778907" y="503352"/>
                  </a:lnTo>
                  <a:lnTo>
                    <a:pt x="817985" y="479302"/>
                  </a:lnTo>
                  <a:lnTo>
                    <a:pt x="852254" y="452564"/>
                  </a:lnTo>
                  <a:lnTo>
                    <a:pt x="881276" y="423410"/>
                  </a:lnTo>
                  <a:lnTo>
                    <a:pt x="904611" y="392109"/>
                  </a:lnTo>
                  <a:lnTo>
                    <a:pt x="932470" y="324152"/>
                  </a:lnTo>
                  <a:lnTo>
                    <a:pt x="936116" y="288035"/>
                  </a:lnTo>
                  <a:lnTo>
                    <a:pt x="932470" y="251894"/>
                  </a:lnTo>
                  <a:lnTo>
                    <a:pt x="904611" y="183910"/>
                  </a:lnTo>
                  <a:lnTo>
                    <a:pt x="881276" y="152605"/>
                  </a:lnTo>
                  <a:lnTo>
                    <a:pt x="852254" y="123451"/>
                  </a:lnTo>
                  <a:lnTo>
                    <a:pt x="817985" y="96718"/>
                  </a:lnTo>
                  <a:lnTo>
                    <a:pt x="778907" y="72675"/>
                  </a:lnTo>
                  <a:lnTo>
                    <a:pt x="735458" y="51591"/>
                  </a:lnTo>
                  <a:lnTo>
                    <a:pt x="688077" y="33737"/>
                  </a:lnTo>
                  <a:lnTo>
                    <a:pt x="637201" y="19381"/>
                  </a:lnTo>
                  <a:lnTo>
                    <a:pt x="583270" y="8793"/>
                  </a:lnTo>
                  <a:lnTo>
                    <a:pt x="526722" y="2243"/>
                  </a:lnTo>
                  <a:lnTo>
                    <a:pt x="467994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72784" y="4818379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4" h="629920">
                  <a:moveTo>
                    <a:pt x="520064" y="0"/>
                  </a:moveTo>
                  <a:lnTo>
                    <a:pt x="470026" y="0"/>
                  </a:lnTo>
                  <a:lnTo>
                    <a:pt x="421259" y="2540"/>
                  </a:lnTo>
                  <a:lnTo>
                    <a:pt x="350773" y="12700"/>
                  </a:lnTo>
                  <a:lnTo>
                    <a:pt x="305942" y="22860"/>
                  </a:lnTo>
                  <a:lnTo>
                    <a:pt x="263270" y="35560"/>
                  </a:lnTo>
                  <a:lnTo>
                    <a:pt x="222630" y="50800"/>
                  </a:lnTo>
                  <a:lnTo>
                    <a:pt x="184785" y="68580"/>
                  </a:lnTo>
                  <a:lnTo>
                    <a:pt x="149478" y="88900"/>
                  </a:lnTo>
                  <a:lnTo>
                    <a:pt x="117220" y="110490"/>
                  </a:lnTo>
                  <a:lnTo>
                    <a:pt x="75056" y="147320"/>
                  </a:lnTo>
                  <a:lnTo>
                    <a:pt x="41020" y="187960"/>
                  </a:lnTo>
                  <a:lnTo>
                    <a:pt x="16382" y="233680"/>
                  </a:lnTo>
                  <a:lnTo>
                    <a:pt x="2539" y="281940"/>
                  </a:lnTo>
                  <a:lnTo>
                    <a:pt x="0" y="316230"/>
                  </a:lnTo>
                  <a:lnTo>
                    <a:pt x="762" y="332740"/>
                  </a:lnTo>
                  <a:lnTo>
                    <a:pt x="11175" y="382270"/>
                  </a:lnTo>
                  <a:lnTo>
                    <a:pt x="32638" y="429260"/>
                  </a:lnTo>
                  <a:lnTo>
                    <a:pt x="63753" y="471170"/>
                  </a:lnTo>
                  <a:lnTo>
                    <a:pt x="103504" y="509270"/>
                  </a:lnTo>
                  <a:lnTo>
                    <a:pt x="134112" y="532130"/>
                  </a:lnTo>
                  <a:lnTo>
                    <a:pt x="167893" y="552450"/>
                  </a:lnTo>
                  <a:lnTo>
                    <a:pt x="204342" y="571500"/>
                  </a:lnTo>
                  <a:lnTo>
                    <a:pt x="243586" y="586740"/>
                  </a:lnTo>
                  <a:lnTo>
                    <a:pt x="306832" y="607060"/>
                  </a:lnTo>
                  <a:lnTo>
                    <a:pt x="351536" y="617220"/>
                  </a:lnTo>
                  <a:lnTo>
                    <a:pt x="398271" y="624840"/>
                  </a:lnTo>
                  <a:lnTo>
                    <a:pt x="470915" y="629920"/>
                  </a:lnTo>
                  <a:lnTo>
                    <a:pt x="520954" y="629920"/>
                  </a:lnTo>
                  <a:lnTo>
                    <a:pt x="569721" y="627380"/>
                  </a:lnTo>
                  <a:lnTo>
                    <a:pt x="640334" y="617220"/>
                  </a:lnTo>
                  <a:lnTo>
                    <a:pt x="685038" y="607060"/>
                  </a:lnTo>
                  <a:lnTo>
                    <a:pt x="715060" y="598170"/>
                  </a:lnTo>
                  <a:lnTo>
                    <a:pt x="495426" y="598170"/>
                  </a:lnTo>
                  <a:lnTo>
                    <a:pt x="424688" y="594360"/>
                  </a:lnTo>
                  <a:lnTo>
                    <a:pt x="379348" y="589280"/>
                  </a:lnTo>
                  <a:lnTo>
                    <a:pt x="357250" y="584200"/>
                  </a:lnTo>
                  <a:lnTo>
                    <a:pt x="335661" y="580390"/>
                  </a:lnTo>
                  <a:lnTo>
                    <a:pt x="274065" y="562610"/>
                  </a:lnTo>
                  <a:lnTo>
                    <a:pt x="235712" y="548640"/>
                  </a:lnTo>
                  <a:lnTo>
                    <a:pt x="200151" y="532130"/>
                  </a:lnTo>
                  <a:lnTo>
                    <a:pt x="152018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8932" y="461010"/>
                  </a:lnTo>
                  <a:lnTo>
                    <a:pt x="87883" y="448310"/>
                  </a:lnTo>
                  <a:lnTo>
                    <a:pt x="77850" y="436880"/>
                  </a:lnTo>
                  <a:lnTo>
                    <a:pt x="53339" y="397510"/>
                  </a:lnTo>
                  <a:lnTo>
                    <a:pt x="38100" y="356870"/>
                  </a:lnTo>
                  <a:lnTo>
                    <a:pt x="32939" y="316230"/>
                  </a:lnTo>
                  <a:lnTo>
                    <a:pt x="32950" y="313690"/>
                  </a:lnTo>
                  <a:lnTo>
                    <a:pt x="38226" y="271780"/>
                  </a:lnTo>
                  <a:lnTo>
                    <a:pt x="53466" y="231140"/>
                  </a:lnTo>
                  <a:lnTo>
                    <a:pt x="78104" y="193040"/>
                  </a:lnTo>
                  <a:lnTo>
                    <a:pt x="88137" y="181610"/>
                  </a:lnTo>
                  <a:lnTo>
                    <a:pt x="99187" y="168910"/>
                  </a:lnTo>
                  <a:lnTo>
                    <a:pt x="111125" y="157480"/>
                  </a:lnTo>
                  <a:lnTo>
                    <a:pt x="123951" y="147320"/>
                  </a:lnTo>
                  <a:lnTo>
                    <a:pt x="137667" y="135890"/>
                  </a:lnTo>
                  <a:lnTo>
                    <a:pt x="183514" y="106680"/>
                  </a:lnTo>
                  <a:lnTo>
                    <a:pt x="217804" y="88900"/>
                  </a:lnTo>
                  <a:lnTo>
                    <a:pt x="254762" y="73660"/>
                  </a:lnTo>
                  <a:lnTo>
                    <a:pt x="314706" y="54610"/>
                  </a:lnTo>
                  <a:lnTo>
                    <a:pt x="401955" y="38100"/>
                  </a:lnTo>
                  <a:lnTo>
                    <a:pt x="471677" y="33020"/>
                  </a:lnTo>
                  <a:lnTo>
                    <a:pt x="718388" y="33020"/>
                  </a:lnTo>
                  <a:lnTo>
                    <a:pt x="684148" y="22860"/>
                  </a:lnTo>
                  <a:lnTo>
                    <a:pt x="639444" y="12700"/>
                  </a:lnTo>
                  <a:lnTo>
                    <a:pt x="592709" y="5080"/>
                  </a:lnTo>
                  <a:lnTo>
                    <a:pt x="568833" y="2540"/>
                  </a:lnTo>
                  <a:lnTo>
                    <a:pt x="520064" y="0"/>
                  </a:lnTo>
                  <a:close/>
                </a:path>
                <a:path w="991234" h="629920">
                  <a:moveTo>
                    <a:pt x="718388" y="33020"/>
                  </a:moveTo>
                  <a:lnTo>
                    <a:pt x="519557" y="33020"/>
                  </a:lnTo>
                  <a:lnTo>
                    <a:pt x="566292" y="35560"/>
                  </a:lnTo>
                  <a:lnTo>
                    <a:pt x="589152" y="38100"/>
                  </a:lnTo>
                  <a:lnTo>
                    <a:pt x="655319" y="49530"/>
                  </a:lnTo>
                  <a:lnTo>
                    <a:pt x="716914" y="67310"/>
                  </a:lnTo>
                  <a:lnTo>
                    <a:pt x="755141" y="81280"/>
                  </a:lnTo>
                  <a:lnTo>
                    <a:pt x="790829" y="97790"/>
                  </a:lnTo>
                  <a:lnTo>
                    <a:pt x="838962" y="125730"/>
                  </a:lnTo>
                  <a:lnTo>
                    <a:pt x="879983" y="158750"/>
                  </a:lnTo>
                  <a:lnTo>
                    <a:pt x="913130" y="193040"/>
                  </a:lnTo>
                  <a:lnTo>
                    <a:pt x="937640" y="232410"/>
                  </a:lnTo>
                  <a:lnTo>
                    <a:pt x="952881" y="273050"/>
                  </a:lnTo>
                  <a:lnTo>
                    <a:pt x="958041" y="313690"/>
                  </a:lnTo>
                  <a:lnTo>
                    <a:pt x="958035" y="316230"/>
                  </a:lnTo>
                  <a:lnTo>
                    <a:pt x="952754" y="358140"/>
                  </a:lnTo>
                  <a:lnTo>
                    <a:pt x="937513" y="398780"/>
                  </a:lnTo>
                  <a:lnTo>
                    <a:pt x="912875" y="436880"/>
                  </a:lnTo>
                  <a:lnTo>
                    <a:pt x="902842" y="448310"/>
                  </a:lnTo>
                  <a:lnTo>
                    <a:pt x="891793" y="46101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5" y="541020"/>
                  </a:lnTo>
                  <a:lnTo>
                    <a:pt x="736218" y="556260"/>
                  </a:lnTo>
                  <a:lnTo>
                    <a:pt x="676274" y="575310"/>
                  </a:lnTo>
                  <a:lnTo>
                    <a:pt x="633475" y="585470"/>
                  </a:lnTo>
                  <a:lnTo>
                    <a:pt x="566165" y="594360"/>
                  </a:lnTo>
                  <a:lnTo>
                    <a:pt x="495426" y="598170"/>
                  </a:lnTo>
                  <a:lnTo>
                    <a:pt x="715060" y="598170"/>
                  </a:lnTo>
                  <a:lnTo>
                    <a:pt x="768222" y="579120"/>
                  </a:lnTo>
                  <a:lnTo>
                    <a:pt x="806195" y="561340"/>
                  </a:lnTo>
                  <a:lnTo>
                    <a:pt x="841501" y="542290"/>
                  </a:lnTo>
                  <a:lnTo>
                    <a:pt x="873633" y="519430"/>
                  </a:lnTo>
                  <a:lnTo>
                    <a:pt x="915923" y="482600"/>
                  </a:lnTo>
                  <a:lnTo>
                    <a:pt x="928242" y="469900"/>
                  </a:lnTo>
                  <a:lnTo>
                    <a:pt x="959358" y="426720"/>
                  </a:lnTo>
                  <a:lnTo>
                    <a:pt x="980439" y="381000"/>
                  </a:lnTo>
                  <a:lnTo>
                    <a:pt x="990472" y="331470"/>
                  </a:lnTo>
                  <a:lnTo>
                    <a:pt x="990981" y="313690"/>
                  </a:lnTo>
                  <a:lnTo>
                    <a:pt x="990218" y="297180"/>
                  </a:lnTo>
                  <a:lnTo>
                    <a:pt x="979805" y="247650"/>
                  </a:lnTo>
                  <a:lnTo>
                    <a:pt x="958341" y="200660"/>
                  </a:lnTo>
                  <a:lnTo>
                    <a:pt x="927226" y="158750"/>
                  </a:lnTo>
                  <a:lnTo>
                    <a:pt x="887602" y="120650"/>
                  </a:lnTo>
                  <a:lnTo>
                    <a:pt x="856868" y="97790"/>
                  </a:lnTo>
                  <a:lnTo>
                    <a:pt x="823087" y="77470"/>
                  </a:lnTo>
                  <a:lnTo>
                    <a:pt x="786638" y="59690"/>
                  </a:lnTo>
                  <a:lnTo>
                    <a:pt x="747394" y="43180"/>
                  </a:lnTo>
                  <a:lnTo>
                    <a:pt x="726820" y="35560"/>
                  </a:lnTo>
                  <a:lnTo>
                    <a:pt x="718388" y="33020"/>
                  </a:lnTo>
                  <a:close/>
                </a:path>
                <a:path w="991234" h="629920">
                  <a:moveTo>
                    <a:pt x="495808" y="43180"/>
                  </a:moveTo>
                  <a:lnTo>
                    <a:pt x="425958" y="46990"/>
                  </a:lnTo>
                  <a:lnTo>
                    <a:pt x="381381" y="52070"/>
                  </a:lnTo>
                  <a:lnTo>
                    <a:pt x="297561" y="71120"/>
                  </a:lnTo>
                  <a:lnTo>
                    <a:pt x="258825" y="83820"/>
                  </a:lnTo>
                  <a:lnTo>
                    <a:pt x="222630" y="99060"/>
                  </a:lnTo>
                  <a:lnTo>
                    <a:pt x="205486" y="107950"/>
                  </a:lnTo>
                  <a:lnTo>
                    <a:pt x="189102" y="115570"/>
                  </a:lnTo>
                  <a:lnTo>
                    <a:pt x="173481" y="125730"/>
                  </a:lnTo>
                  <a:lnTo>
                    <a:pt x="158495" y="134620"/>
                  </a:lnTo>
                  <a:lnTo>
                    <a:pt x="144525" y="144780"/>
                  </a:lnTo>
                  <a:lnTo>
                    <a:pt x="131190" y="154940"/>
                  </a:lnTo>
                  <a:lnTo>
                    <a:pt x="118744" y="166370"/>
                  </a:lnTo>
                  <a:lnTo>
                    <a:pt x="107187" y="176530"/>
                  </a:lnTo>
                  <a:lnTo>
                    <a:pt x="78104" y="212090"/>
                  </a:lnTo>
                  <a:lnTo>
                    <a:pt x="57657" y="248920"/>
                  </a:lnTo>
                  <a:lnTo>
                    <a:pt x="46227" y="287020"/>
                  </a:lnTo>
                  <a:lnTo>
                    <a:pt x="43980" y="316230"/>
                  </a:lnTo>
                  <a:lnTo>
                    <a:pt x="44323" y="327660"/>
                  </a:lnTo>
                  <a:lnTo>
                    <a:pt x="52450" y="367030"/>
                  </a:lnTo>
                  <a:lnTo>
                    <a:pt x="69723" y="405130"/>
                  </a:lnTo>
                  <a:lnTo>
                    <a:pt x="96012" y="440690"/>
                  </a:lnTo>
                  <a:lnTo>
                    <a:pt x="130555" y="474980"/>
                  </a:lnTo>
                  <a:lnTo>
                    <a:pt x="172846" y="504190"/>
                  </a:lnTo>
                  <a:lnTo>
                    <a:pt x="222123" y="530860"/>
                  </a:lnTo>
                  <a:lnTo>
                    <a:pt x="258317" y="546100"/>
                  </a:lnTo>
                  <a:lnTo>
                    <a:pt x="297052" y="558800"/>
                  </a:lnTo>
                  <a:lnTo>
                    <a:pt x="359156" y="574040"/>
                  </a:lnTo>
                  <a:lnTo>
                    <a:pt x="448437" y="585470"/>
                  </a:lnTo>
                  <a:lnTo>
                    <a:pt x="471677" y="586740"/>
                  </a:lnTo>
                  <a:lnTo>
                    <a:pt x="518794" y="586740"/>
                  </a:lnTo>
                  <a:lnTo>
                    <a:pt x="542036" y="585470"/>
                  </a:lnTo>
                  <a:lnTo>
                    <a:pt x="609599" y="577850"/>
                  </a:lnTo>
                  <a:lnTo>
                    <a:pt x="624077" y="575310"/>
                  </a:lnTo>
                  <a:lnTo>
                    <a:pt x="471805" y="575310"/>
                  </a:lnTo>
                  <a:lnTo>
                    <a:pt x="426338" y="572770"/>
                  </a:lnTo>
                  <a:lnTo>
                    <a:pt x="340106" y="558800"/>
                  </a:lnTo>
                  <a:lnTo>
                    <a:pt x="299973" y="548640"/>
                  </a:lnTo>
                  <a:lnTo>
                    <a:pt x="262000" y="535940"/>
                  </a:lnTo>
                  <a:lnTo>
                    <a:pt x="209676" y="513080"/>
                  </a:lnTo>
                  <a:lnTo>
                    <a:pt x="164083" y="485140"/>
                  </a:lnTo>
                  <a:lnTo>
                    <a:pt x="150240" y="476250"/>
                  </a:lnTo>
                  <a:lnTo>
                    <a:pt x="137287" y="466090"/>
                  </a:lnTo>
                  <a:lnTo>
                    <a:pt x="125349" y="455930"/>
                  </a:lnTo>
                  <a:lnTo>
                    <a:pt x="114173" y="444500"/>
                  </a:lnTo>
                  <a:lnTo>
                    <a:pt x="104012" y="433070"/>
                  </a:lnTo>
                  <a:lnTo>
                    <a:pt x="94741" y="422910"/>
                  </a:lnTo>
                  <a:lnTo>
                    <a:pt x="72643" y="387350"/>
                  </a:lnTo>
                  <a:lnTo>
                    <a:pt x="56768" y="339090"/>
                  </a:lnTo>
                  <a:lnTo>
                    <a:pt x="54863" y="313690"/>
                  </a:lnTo>
                  <a:lnTo>
                    <a:pt x="55499" y="300990"/>
                  </a:lnTo>
                  <a:lnTo>
                    <a:pt x="67944" y="252730"/>
                  </a:lnTo>
                  <a:lnTo>
                    <a:pt x="87375" y="217170"/>
                  </a:lnTo>
                  <a:lnTo>
                    <a:pt x="95757" y="207010"/>
                  </a:lnTo>
                  <a:lnTo>
                    <a:pt x="105028" y="195580"/>
                  </a:lnTo>
                  <a:lnTo>
                    <a:pt x="138302" y="163830"/>
                  </a:lnTo>
                  <a:lnTo>
                    <a:pt x="179450" y="134620"/>
                  </a:lnTo>
                  <a:lnTo>
                    <a:pt x="227456" y="109220"/>
                  </a:lnTo>
                  <a:lnTo>
                    <a:pt x="262763" y="93980"/>
                  </a:lnTo>
                  <a:lnTo>
                    <a:pt x="300863" y="81280"/>
                  </a:lnTo>
                  <a:lnTo>
                    <a:pt x="341121" y="71120"/>
                  </a:lnTo>
                  <a:lnTo>
                    <a:pt x="405130" y="59690"/>
                  </a:lnTo>
                  <a:lnTo>
                    <a:pt x="427227" y="58420"/>
                  </a:lnTo>
                  <a:lnTo>
                    <a:pt x="449834" y="55880"/>
                  </a:lnTo>
                  <a:lnTo>
                    <a:pt x="472693" y="54610"/>
                  </a:lnTo>
                  <a:lnTo>
                    <a:pt x="624585" y="54610"/>
                  </a:lnTo>
                  <a:lnTo>
                    <a:pt x="610108" y="52070"/>
                  </a:lnTo>
                  <a:lnTo>
                    <a:pt x="565404" y="46990"/>
                  </a:lnTo>
                  <a:lnTo>
                    <a:pt x="495808" y="43180"/>
                  </a:lnTo>
                  <a:close/>
                </a:path>
                <a:path w="991234" h="629920">
                  <a:moveTo>
                    <a:pt x="624585" y="54610"/>
                  </a:moveTo>
                  <a:lnTo>
                    <a:pt x="519175" y="54610"/>
                  </a:lnTo>
                  <a:lnTo>
                    <a:pt x="542036" y="55880"/>
                  </a:lnTo>
                  <a:lnTo>
                    <a:pt x="564641" y="58420"/>
                  </a:lnTo>
                  <a:lnTo>
                    <a:pt x="586866" y="59690"/>
                  </a:lnTo>
                  <a:lnTo>
                    <a:pt x="650874" y="71120"/>
                  </a:lnTo>
                  <a:lnTo>
                    <a:pt x="671194" y="76200"/>
                  </a:lnTo>
                  <a:lnTo>
                    <a:pt x="691007" y="82550"/>
                  </a:lnTo>
                  <a:lnTo>
                    <a:pt x="710311" y="87630"/>
                  </a:lnTo>
                  <a:lnTo>
                    <a:pt x="728980" y="95250"/>
                  </a:lnTo>
                  <a:lnTo>
                    <a:pt x="747140" y="101600"/>
                  </a:lnTo>
                  <a:lnTo>
                    <a:pt x="764413" y="109220"/>
                  </a:lnTo>
                  <a:lnTo>
                    <a:pt x="781304" y="118110"/>
                  </a:lnTo>
                  <a:lnTo>
                    <a:pt x="797306" y="125730"/>
                  </a:lnTo>
                  <a:lnTo>
                    <a:pt x="812545" y="134620"/>
                  </a:lnTo>
                  <a:lnTo>
                    <a:pt x="826896" y="144780"/>
                  </a:lnTo>
                  <a:lnTo>
                    <a:pt x="840866" y="153670"/>
                  </a:lnTo>
                  <a:lnTo>
                    <a:pt x="853566" y="163830"/>
                  </a:lnTo>
                  <a:lnTo>
                    <a:pt x="865632" y="175260"/>
                  </a:lnTo>
                  <a:lnTo>
                    <a:pt x="876808" y="185420"/>
                  </a:lnTo>
                  <a:lnTo>
                    <a:pt x="886967" y="196850"/>
                  </a:lnTo>
                  <a:lnTo>
                    <a:pt x="911987" y="231140"/>
                  </a:lnTo>
                  <a:lnTo>
                    <a:pt x="928242" y="266700"/>
                  </a:lnTo>
                  <a:lnTo>
                    <a:pt x="936116" y="316230"/>
                  </a:lnTo>
                  <a:lnTo>
                    <a:pt x="935482" y="328930"/>
                  </a:lnTo>
                  <a:lnTo>
                    <a:pt x="923036" y="377190"/>
                  </a:lnTo>
                  <a:lnTo>
                    <a:pt x="903605" y="412750"/>
                  </a:lnTo>
                  <a:lnTo>
                    <a:pt x="885951" y="434340"/>
                  </a:lnTo>
                  <a:lnTo>
                    <a:pt x="875664" y="445770"/>
                  </a:lnTo>
                  <a:lnTo>
                    <a:pt x="839723" y="476250"/>
                  </a:lnTo>
                  <a:lnTo>
                    <a:pt x="796289" y="504190"/>
                  </a:lnTo>
                  <a:lnTo>
                    <a:pt x="728090" y="535940"/>
                  </a:lnTo>
                  <a:lnTo>
                    <a:pt x="690117" y="548640"/>
                  </a:lnTo>
                  <a:lnTo>
                    <a:pt x="629031" y="563880"/>
                  </a:lnTo>
                  <a:lnTo>
                    <a:pt x="607694" y="566420"/>
                  </a:lnTo>
                  <a:lnTo>
                    <a:pt x="585850" y="570230"/>
                  </a:lnTo>
                  <a:lnTo>
                    <a:pt x="563752" y="572770"/>
                  </a:lnTo>
                  <a:lnTo>
                    <a:pt x="518287" y="575310"/>
                  </a:lnTo>
                  <a:lnTo>
                    <a:pt x="624077" y="575310"/>
                  </a:lnTo>
                  <a:lnTo>
                    <a:pt x="652525" y="570230"/>
                  </a:lnTo>
                  <a:lnTo>
                    <a:pt x="673354" y="563880"/>
                  </a:lnTo>
                  <a:lnTo>
                    <a:pt x="693419" y="558800"/>
                  </a:lnTo>
                  <a:lnTo>
                    <a:pt x="732155" y="546100"/>
                  </a:lnTo>
                  <a:lnTo>
                    <a:pt x="768349" y="530860"/>
                  </a:lnTo>
                  <a:lnTo>
                    <a:pt x="817498" y="504190"/>
                  </a:lnTo>
                  <a:lnTo>
                    <a:pt x="832358" y="495300"/>
                  </a:lnTo>
                  <a:lnTo>
                    <a:pt x="872236" y="464820"/>
                  </a:lnTo>
                  <a:lnTo>
                    <a:pt x="904113" y="430530"/>
                  </a:lnTo>
                  <a:lnTo>
                    <a:pt x="927481" y="393700"/>
                  </a:lnTo>
                  <a:lnTo>
                    <a:pt x="941959" y="355600"/>
                  </a:lnTo>
                  <a:lnTo>
                    <a:pt x="947038" y="316230"/>
                  </a:lnTo>
                  <a:lnTo>
                    <a:pt x="946658" y="302260"/>
                  </a:lnTo>
                  <a:lnTo>
                    <a:pt x="938530" y="262890"/>
                  </a:lnTo>
                  <a:lnTo>
                    <a:pt x="921258" y="224790"/>
                  </a:lnTo>
                  <a:lnTo>
                    <a:pt x="894968" y="189230"/>
                  </a:lnTo>
                  <a:lnTo>
                    <a:pt x="860424" y="156210"/>
                  </a:lnTo>
                  <a:lnTo>
                    <a:pt x="847216" y="144780"/>
                  </a:lnTo>
                  <a:lnTo>
                    <a:pt x="802386" y="116840"/>
                  </a:lnTo>
                  <a:lnTo>
                    <a:pt x="751077" y="91440"/>
                  </a:lnTo>
                  <a:lnTo>
                    <a:pt x="713613" y="77470"/>
                  </a:lnTo>
                  <a:lnTo>
                    <a:pt x="631824" y="55880"/>
                  </a:lnTo>
                  <a:lnTo>
                    <a:pt x="624585" y="5461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74104" y="4978907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45307" y="5329428"/>
            <a:ext cx="3655695" cy="744855"/>
            <a:chOff x="2845307" y="5329428"/>
            <a:chExt cx="3655695" cy="74485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5307" y="5333238"/>
              <a:ext cx="776478" cy="7406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66668" y="5346827"/>
              <a:ext cx="503555" cy="467995"/>
            </a:xfrm>
            <a:custGeom>
              <a:avLst/>
              <a:gdLst/>
              <a:ahLst/>
              <a:cxnLst/>
              <a:rect l="l" t="t" r="r" b="b"/>
              <a:pathLst>
                <a:path w="503554" h="467995">
                  <a:moveTo>
                    <a:pt x="64494" y="296204"/>
                  </a:moveTo>
                  <a:lnTo>
                    <a:pt x="57515" y="298338"/>
                  </a:lnTo>
                  <a:lnTo>
                    <a:pt x="51845" y="302935"/>
                  </a:lnTo>
                  <a:lnTo>
                    <a:pt x="48260" y="309587"/>
                  </a:lnTo>
                  <a:lnTo>
                    <a:pt x="0" y="467372"/>
                  </a:lnTo>
                  <a:lnTo>
                    <a:pt x="52628" y="455701"/>
                  </a:lnTo>
                  <a:lnTo>
                    <a:pt x="40767" y="455701"/>
                  </a:lnTo>
                  <a:lnTo>
                    <a:pt x="35560" y="450100"/>
                  </a:lnTo>
                  <a:lnTo>
                    <a:pt x="41604" y="444512"/>
                  </a:lnTo>
                  <a:lnTo>
                    <a:pt x="30353" y="444512"/>
                  </a:lnTo>
                  <a:lnTo>
                    <a:pt x="14858" y="427723"/>
                  </a:lnTo>
                  <a:lnTo>
                    <a:pt x="66601" y="379875"/>
                  </a:lnTo>
                  <a:lnTo>
                    <a:pt x="84708" y="320713"/>
                  </a:lnTo>
                  <a:lnTo>
                    <a:pt x="85421" y="313187"/>
                  </a:lnTo>
                  <a:lnTo>
                    <a:pt x="83264" y="306206"/>
                  </a:lnTo>
                  <a:lnTo>
                    <a:pt x="78654" y="300535"/>
                  </a:lnTo>
                  <a:lnTo>
                    <a:pt x="72008" y="296938"/>
                  </a:lnTo>
                  <a:lnTo>
                    <a:pt x="64494" y="296204"/>
                  </a:lnTo>
                  <a:close/>
                </a:path>
                <a:path w="503554" h="467995">
                  <a:moveTo>
                    <a:pt x="42584" y="443606"/>
                  </a:moveTo>
                  <a:lnTo>
                    <a:pt x="35560" y="450100"/>
                  </a:lnTo>
                  <a:lnTo>
                    <a:pt x="40767" y="455701"/>
                  </a:lnTo>
                  <a:lnTo>
                    <a:pt x="49885" y="447268"/>
                  </a:lnTo>
                  <a:lnTo>
                    <a:pt x="45974" y="447268"/>
                  </a:lnTo>
                  <a:lnTo>
                    <a:pt x="42584" y="443606"/>
                  </a:lnTo>
                  <a:close/>
                </a:path>
                <a:path w="503554" h="467995">
                  <a:moveTo>
                    <a:pt x="160422" y="394320"/>
                  </a:moveTo>
                  <a:lnTo>
                    <a:pt x="152907" y="394462"/>
                  </a:lnTo>
                  <a:lnTo>
                    <a:pt x="92513" y="407846"/>
                  </a:lnTo>
                  <a:lnTo>
                    <a:pt x="40767" y="455701"/>
                  </a:lnTo>
                  <a:lnTo>
                    <a:pt x="52628" y="455701"/>
                  </a:lnTo>
                  <a:lnTo>
                    <a:pt x="161036" y="431660"/>
                  </a:lnTo>
                  <a:lnTo>
                    <a:pt x="167959" y="428596"/>
                  </a:lnTo>
                  <a:lnTo>
                    <a:pt x="172989" y="423300"/>
                  </a:lnTo>
                  <a:lnTo>
                    <a:pt x="175662" y="416504"/>
                  </a:lnTo>
                  <a:lnTo>
                    <a:pt x="175513" y="408940"/>
                  </a:lnTo>
                  <a:lnTo>
                    <a:pt x="172499" y="402023"/>
                  </a:lnTo>
                  <a:lnTo>
                    <a:pt x="167211" y="396995"/>
                  </a:lnTo>
                  <a:lnTo>
                    <a:pt x="160422" y="394320"/>
                  </a:lnTo>
                  <a:close/>
                </a:path>
                <a:path w="503554" h="467995">
                  <a:moveTo>
                    <a:pt x="48874" y="437790"/>
                  </a:moveTo>
                  <a:lnTo>
                    <a:pt x="42584" y="443606"/>
                  </a:lnTo>
                  <a:lnTo>
                    <a:pt x="45974" y="447268"/>
                  </a:lnTo>
                  <a:lnTo>
                    <a:pt x="48874" y="437790"/>
                  </a:lnTo>
                  <a:close/>
                </a:path>
                <a:path w="503554" h="467995">
                  <a:moveTo>
                    <a:pt x="92513" y="407846"/>
                  </a:moveTo>
                  <a:lnTo>
                    <a:pt x="77717" y="411124"/>
                  </a:lnTo>
                  <a:lnTo>
                    <a:pt x="48874" y="437790"/>
                  </a:lnTo>
                  <a:lnTo>
                    <a:pt x="45974" y="447268"/>
                  </a:lnTo>
                  <a:lnTo>
                    <a:pt x="49885" y="447268"/>
                  </a:lnTo>
                  <a:lnTo>
                    <a:pt x="92513" y="407846"/>
                  </a:lnTo>
                  <a:close/>
                </a:path>
                <a:path w="503554" h="467995">
                  <a:moveTo>
                    <a:pt x="66601" y="379875"/>
                  </a:moveTo>
                  <a:lnTo>
                    <a:pt x="14858" y="427723"/>
                  </a:lnTo>
                  <a:lnTo>
                    <a:pt x="30353" y="444512"/>
                  </a:lnTo>
                  <a:lnTo>
                    <a:pt x="37397" y="438000"/>
                  </a:lnTo>
                  <a:lnTo>
                    <a:pt x="23622" y="423113"/>
                  </a:lnTo>
                  <a:lnTo>
                    <a:pt x="55531" y="416041"/>
                  </a:lnTo>
                  <a:lnTo>
                    <a:pt x="66601" y="379875"/>
                  </a:lnTo>
                  <a:close/>
                </a:path>
                <a:path w="503554" h="467995">
                  <a:moveTo>
                    <a:pt x="37397" y="438000"/>
                  </a:moveTo>
                  <a:lnTo>
                    <a:pt x="30353" y="444512"/>
                  </a:lnTo>
                  <a:lnTo>
                    <a:pt x="41604" y="444512"/>
                  </a:lnTo>
                  <a:lnTo>
                    <a:pt x="42584" y="443606"/>
                  </a:lnTo>
                  <a:lnTo>
                    <a:pt x="37397" y="438000"/>
                  </a:lnTo>
                  <a:close/>
                </a:path>
                <a:path w="503554" h="467995">
                  <a:moveTo>
                    <a:pt x="53315" y="423283"/>
                  </a:moveTo>
                  <a:lnTo>
                    <a:pt x="37397" y="438000"/>
                  </a:lnTo>
                  <a:lnTo>
                    <a:pt x="42584" y="443606"/>
                  </a:lnTo>
                  <a:lnTo>
                    <a:pt x="48874" y="437790"/>
                  </a:lnTo>
                  <a:lnTo>
                    <a:pt x="53315" y="423283"/>
                  </a:lnTo>
                  <a:close/>
                </a:path>
                <a:path w="503554" h="467995">
                  <a:moveTo>
                    <a:pt x="55531" y="416041"/>
                  </a:moveTo>
                  <a:lnTo>
                    <a:pt x="23622" y="423113"/>
                  </a:lnTo>
                  <a:lnTo>
                    <a:pt x="37397" y="438000"/>
                  </a:lnTo>
                  <a:lnTo>
                    <a:pt x="53296" y="423300"/>
                  </a:lnTo>
                  <a:lnTo>
                    <a:pt x="55531" y="416041"/>
                  </a:lnTo>
                  <a:close/>
                </a:path>
                <a:path w="503554" h="467995">
                  <a:moveTo>
                    <a:pt x="77717" y="411124"/>
                  </a:moveTo>
                  <a:lnTo>
                    <a:pt x="62919" y="414404"/>
                  </a:lnTo>
                  <a:lnTo>
                    <a:pt x="53309" y="423300"/>
                  </a:lnTo>
                  <a:lnTo>
                    <a:pt x="48874" y="437790"/>
                  </a:lnTo>
                  <a:lnTo>
                    <a:pt x="77717" y="411124"/>
                  </a:lnTo>
                  <a:close/>
                </a:path>
                <a:path w="503554" h="467995">
                  <a:moveTo>
                    <a:pt x="62919" y="414404"/>
                  </a:moveTo>
                  <a:lnTo>
                    <a:pt x="55531" y="416041"/>
                  </a:lnTo>
                  <a:lnTo>
                    <a:pt x="53315" y="423283"/>
                  </a:lnTo>
                  <a:lnTo>
                    <a:pt x="62919" y="414404"/>
                  </a:lnTo>
                  <a:close/>
                </a:path>
                <a:path w="503554" h="467995">
                  <a:moveTo>
                    <a:pt x="477393" y="0"/>
                  </a:moveTo>
                  <a:lnTo>
                    <a:pt x="66601" y="379875"/>
                  </a:lnTo>
                  <a:lnTo>
                    <a:pt x="55531" y="416041"/>
                  </a:lnTo>
                  <a:lnTo>
                    <a:pt x="62919" y="414404"/>
                  </a:lnTo>
                  <a:lnTo>
                    <a:pt x="492886" y="16891"/>
                  </a:lnTo>
                  <a:lnTo>
                    <a:pt x="477393" y="0"/>
                  </a:lnTo>
                  <a:close/>
                </a:path>
                <a:path w="503554" h="467995">
                  <a:moveTo>
                    <a:pt x="498094" y="22479"/>
                  </a:moveTo>
                  <a:lnTo>
                    <a:pt x="77717" y="411124"/>
                  </a:lnTo>
                  <a:lnTo>
                    <a:pt x="92513" y="407846"/>
                  </a:lnTo>
                  <a:lnTo>
                    <a:pt x="503173" y="28067"/>
                  </a:lnTo>
                  <a:lnTo>
                    <a:pt x="498094" y="22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757" y="5329428"/>
              <a:ext cx="1347215" cy="7399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11446" y="5343271"/>
              <a:ext cx="1073785" cy="488315"/>
            </a:xfrm>
            <a:custGeom>
              <a:avLst/>
              <a:gdLst/>
              <a:ahLst/>
              <a:cxnLst/>
              <a:rect l="l" t="t" r="r" b="b"/>
              <a:pathLst>
                <a:path w="1073785" h="488314">
                  <a:moveTo>
                    <a:pt x="966558" y="442271"/>
                  </a:moveTo>
                  <a:lnTo>
                    <a:pt x="905255" y="450253"/>
                  </a:lnTo>
                  <a:lnTo>
                    <a:pt x="888873" y="471601"/>
                  </a:lnTo>
                  <a:lnTo>
                    <a:pt x="891278" y="478759"/>
                  </a:lnTo>
                  <a:lnTo>
                    <a:pt x="896111" y="484238"/>
                  </a:lnTo>
                  <a:lnTo>
                    <a:pt x="902660" y="487507"/>
                  </a:lnTo>
                  <a:lnTo>
                    <a:pt x="910208" y="488035"/>
                  </a:lnTo>
                  <a:lnTo>
                    <a:pt x="1051643" y="469620"/>
                  </a:lnTo>
                  <a:lnTo>
                    <a:pt x="1031493" y="469620"/>
                  </a:lnTo>
                  <a:lnTo>
                    <a:pt x="966558" y="442271"/>
                  </a:lnTo>
                  <a:close/>
                </a:path>
                <a:path w="1073785" h="488314">
                  <a:moveTo>
                    <a:pt x="981632" y="440308"/>
                  </a:moveTo>
                  <a:lnTo>
                    <a:pt x="966558" y="442271"/>
                  </a:lnTo>
                  <a:lnTo>
                    <a:pt x="1031493" y="469620"/>
                  </a:lnTo>
                  <a:lnTo>
                    <a:pt x="1034150" y="463499"/>
                  </a:lnTo>
                  <a:lnTo>
                    <a:pt x="1023747" y="463499"/>
                  </a:lnTo>
                  <a:lnTo>
                    <a:pt x="1017757" y="455526"/>
                  </a:lnTo>
                  <a:lnTo>
                    <a:pt x="981632" y="440308"/>
                  </a:lnTo>
                  <a:close/>
                </a:path>
                <a:path w="1073785" h="488314">
                  <a:moveTo>
                    <a:pt x="1028624" y="451851"/>
                  </a:moveTo>
                  <a:lnTo>
                    <a:pt x="1025686" y="458867"/>
                  </a:lnTo>
                  <a:lnTo>
                    <a:pt x="1034541" y="462597"/>
                  </a:lnTo>
                  <a:lnTo>
                    <a:pt x="1031493" y="469620"/>
                  </a:lnTo>
                  <a:lnTo>
                    <a:pt x="1051643" y="469620"/>
                  </a:lnTo>
                  <a:lnTo>
                    <a:pt x="1073785" y="466737"/>
                  </a:lnTo>
                  <a:lnTo>
                    <a:pt x="1065402" y="455574"/>
                  </a:lnTo>
                  <a:lnTo>
                    <a:pt x="1037463" y="455574"/>
                  </a:lnTo>
                  <a:lnTo>
                    <a:pt x="1028624" y="451851"/>
                  </a:lnTo>
                  <a:close/>
                </a:path>
                <a:path w="1073785" h="488314">
                  <a:moveTo>
                    <a:pt x="1017757" y="455526"/>
                  </a:moveTo>
                  <a:lnTo>
                    <a:pt x="1023747" y="463499"/>
                  </a:lnTo>
                  <a:lnTo>
                    <a:pt x="1025686" y="458867"/>
                  </a:lnTo>
                  <a:lnTo>
                    <a:pt x="1017757" y="455526"/>
                  </a:lnTo>
                  <a:close/>
                </a:path>
                <a:path w="1073785" h="488314">
                  <a:moveTo>
                    <a:pt x="1025686" y="458867"/>
                  </a:moveTo>
                  <a:lnTo>
                    <a:pt x="1023747" y="463499"/>
                  </a:lnTo>
                  <a:lnTo>
                    <a:pt x="1034150" y="463499"/>
                  </a:lnTo>
                  <a:lnTo>
                    <a:pt x="1034541" y="462597"/>
                  </a:lnTo>
                  <a:lnTo>
                    <a:pt x="1025686" y="458867"/>
                  </a:lnTo>
                  <a:close/>
                </a:path>
                <a:path w="1073785" h="488314">
                  <a:moveTo>
                    <a:pt x="1008685" y="443452"/>
                  </a:moveTo>
                  <a:lnTo>
                    <a:pt x="1017757" y="455526"/>
                  </a:lnTo>
                  <a:lnTo>
                    <a:pt x="1025686" y="458867"/>
                  </a:lnTo>
                  <a:lnTo>
                    <a:pt x="1028624" y="451851"/>
                  </a:lnTo>
                  <a:lnTo>
                    <a:pt x="1008685" y="443452"/>
                  </a:lnTo>
                  <a:close/>
                </a:path>
                <a:path w="1073785" h="488314">
                  <a:moveTo>
                    <a:pt x="1043187" y="433171"/>
                  </a:moveTo>
                  <a:lnTo>
                    <a:pt x="1036447" y="433171"/>
                  </a:lnTo>
                  <a:lnTo>
                    <a:pt x="1028624" y="451851"/>
                  </a:lnTo>
                  <a:lnTo>
                    <a:pt x="1037463" y="455574"/>
                  </a:lnTo>
                  <a:lnTo>
                    <a:pt x="1046352" y="434505"/>
                  </a:lnTo>
                  <a:lnTo>
                    <a:pt x="1043187" y="433171"/>
                  </a:lnTo>
                  <a:close/>
                </a:path>
                <a:path w="1073785" h="488314">
                  <a:moveTo>
                    <a:pt x="962151" y="327391"/>
                  </a:moveTo>
                  <a:lnTo>
                    <a:pt x="954865" y="327761"/>
                  </a:lnTo>
                  <a:lnTo>
                    <a:pt x="948054" y="331012"/>
                  </a:lnTo>
                  <a:lnTo>
                    <a:pt x="943030" y="336665"/>
                  </a:lnTo>
                  <a:lnTo>
                    <a:pt x="940625" y="343566"/>
                  </a:lnTo>
                  <a:lnTo>
                    <a:pt x="940982" y="350858"/>
                  </a:lnTo>
                  <a:lnTo>
                    <a:pt x="944244" y="357682"/>
                  </a:lnTo>
                  <a:lnTo>
                    <a:pt x="981409" y="407148"/>
                  </a:lnTo>
                  <a:lnTo>
                    <a:pt x="1046352" y="434505"/>
                  </a:lnTo>
                  <a:lnTo>
                    <a:pt x="1037463" y="455574"/>
                  </a:lnTo>
                  <a:lnTo>
                    <a:pt x="1065402" y="455574"/>
                  </a:lnTo>
                  <a:lnTo>
                    <a:pt x="974725" y="334810"/>
                  </a:lnTo>
                  <a:lnTo>
                    <a:pt x="969057" y="329782"/>
                  </a:lnTo>
                  <a:lnTo>
                    <a:pt x="962151" y="327391"/>
                  </a:lnTo>
                  <a:close/>
                </a:path>
                <a:path w="1073785" h="488314">
                  <a:moveTo>
                    <a:pt x="996596" y="438360"/>
                  </a:moveTo>
                  <a:lnTo>
                    <a:pt x="981632" y="440308"/>
                  </a:lnTo>
                  <a:lnTo>
                    <a:pt x="1017757" y="455526"/>
                  </a:lnTo>
                  <a:lnTo>
                    <a:pt x="1008685" y="443452"/>
                  </a:lnTo>
                  <a:lnTo>
                    <a:pt x="996596" y="438360"/>
                  </a:lnTo>
                  <a:close/>
                </a:path>
                <a:path w="1073785" h="488314">
                  <a:moveTo>
                    <a:pt x="1036447" y="433171"/>
                  </a:moveTo>
                  <a:lnTo>
                    <a:pt x="1004123" y="437380"/>
                  </a:lnTo>
                  <a:lnTo>
                    <a:pt x="1008685" y="443452"/>
                  </a:lnTo>
                  <a:lnTo>
                    <a:pt x="1028624" y="451851"/>
                  </a:lnTo>
                  <a:lnTo>
                    <a:pt x="1036447" y="433171"/>
                  </a:lnTo>
                  <a:close/>
                </a:path>
                <a:path w="1073785" h="488314">
                  <a:moveTo>
                    <a:pt x="1004123" y="437380"/>
                  </a:moveTo>
                  <a:lnTo>
                    <a:pt x="996596" y="438360"/>
                  </a:lnTo>
                  <a:lnTo>
                    <a:pt x="1008685" y="443452"/>
                  </a:lnTo>
                  <a:lnTo>
                    <a:pt x="1004123" y="437380"/>
                  </a:lnTo>
                  <a:close/>
                </a:path>
                <a:path w="1073785" h="488314">
                  <a:moveTo>
                    <a:pt x="3048" y="28066"/>
                  </a:moveTo>
                  <a:lnTo>
                    <a:pt x="0" y="35178"/>
                  </a:lnTo>
                  <a:lnTo>
                    <a:pt x="966558" y="442271"/>
                  </a:lnTo>
                  <a:lnTo>
                    <a:pt x="981632" y="440308"/>
                  </a:lnTo>
                  <a:lnTo>
                    <a:pt x="3048" y="28066"/>
                  </a:lnTo>
                  <a:close/>
                </a:path>
                <a:path w="1073785" h="488314">
                  <a:moveTo>
                    <a:pt x="14858" y="0"/>
                  </a:moveTo>
                  <a:lnTo>
                    <a:pt x="5968" y="21081"/>
                  </a:lnTo>
                  <a:lnTo>
                    <a:pt x="996596" y="438360"/>
                  </a:lnTo>
                  <a:lnTo>
                    <a:pt x="1004123" y="437380"/>
                  </a:lnTo>
                  <a:lnTo>
                    <a:pt x="981409" y="407148"/>
                  </a:lnTo>
                  <a:lnTo>
                    <a:pt x="14858" y="0"/>
                  </a:lnTo>
                  <a:close/>
                </a:path>
                <a:path w="1073785" h="488314">
                  <a:moveTo>
                    <a:pt x="981409" y="407148"/>
                  </a:moveTo>
                  <a:lnTo>
                    <a:pt x="1004123" y="437380"/>
                  </a:lnTo>
                  <a:lnTo>
                    <a:pt x="1036447" y="433171"/>
                  </a:lnTo>
                  <a:lnTo>
                    <a:pt x="1043187" y="433171"/>
                  </a:lnTo>
                  <a:lnTo>
                    <a:pt x="981409" y="407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809" y="5355336"/>
              <a:ext cx="781812" cy="6812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940043" y="5368925"/>
              <a:ext cx="509270" cy="408305"/>
            </a:xfrm>
            <a:custGeom>
              <a:avLst/>
              <a:gdLst/>
              <a:ahLst/>
              <a:cxnLst/>
              <a:rect l="l" t="t" r="r" b="b"/>
              <a:pathLst>
                <a:path w="509270" h="408304">
                  <a:moveTo>
                    <a:pt x="77450" y="242549"/>
                  </a:moveTo>
                  <a:lnTo>
                    <a:pt x="70294" y="244141"/>
                  </a:lnTo>
                  <a:lnTo>
                    <a:pt x="64281" y="248290"/>
                  </a:lnTo>
                  <a:lnTo>
                    <a:pt x="60197" y="254647"/>
                  </a:lnTo>
                  <a:lnTo>
                    <a:pt x="0" y="408266"/>
                  </a:lnTo>
                  <a:lnTo>
                    <a:pt x="59917" y="399745"/>
                  </a:lnTo>
                  <a:lnTo>
                    <a:pt x="41528" y="399745"/>
                  </a:lnTo>
                  <a:lnTo>
                    <a:pt x="36829" y="393776"/>
                  </a:lnTo>
                  <a:lnTo>
                    <a:pt x="44304" y="387862"/>
                  </a:lnTo>
                  <a:lnTo>
                    <a:pt x="32003" y="387794"/>
                  </a:lnTo>
                  <a:lnTo>
                    <a:pt x="17906" y="369862"/>
                  </a:lnTo>
                  <a:lnTo>
                    <a:pt x="73027" y="326252"/>
                  </a:lnTo>
                  <a:lnTo>
                    <a:pt x="95630" y="268541"/>
                  </a:lnTo>
                  <a:lnTo>
                    <a:pt x="97000" y="261094"/>
                  </a:lnTo>
                  <a:lnTo>
                    <a:pt x="95440" y="253969"/>
                  </a:lnTo>
                  <a:lnTo>
                    <a:pt x="91309" y="247962"/>
                  </a:lnTo>
                  <a:lnTo>
                    <a:pt x="84962" y="243865"/>
                  </a:lnTo>
                  <a:lnTo>
                    <a:pt x="77450" y="242549"/>
                  </a:lnTo>
                  <a:close/>
                </a:path>
                <a:path w="509270" h="408304">
                  <a:moveTo>
                    <a:pt x="44304" y="387862"/>
                  </a:moveTo>
                  <a:lnTo>
                    <a:pt x="36829" y="393776"/>
                  </a:lnTo>
                  <a:lnTo>
                    <a:pt x="41528" y="399745"/>
                  </a:lnTo>
                  <a:lnTo>
                    <a:pt x="51624" y="391756"/>
                  </a:lnTo>
                  <a:lnTo>
                    <a:pt x="47370" y="391756"/>
                  </a:lnTo>
                  <a:lnTo>
                    <a:pt x="44304" y="387862"/>
                  </a:lnTo>
                  <a:close/>
                </a:path>
                <a:path w="509270" h="408304">
                  <a:moveTo>
                    <a:pt x="157987" y="347319"/>
                  </a:moveTo>
                  <a:lnTo>
                    <a:pt x="96778" y="356029"/>
                  </a:lnTo>
                  <a:lnTo>
                    <a:pt x="41528" y="399745"/>
                  </a:lnTo>
                  <a:lnTo>
                    <a:pt x="59917" y="399745"/>
                  </a:lnTo>
                  <a:lnTo>
                    <a:pt x="163321" y="385038"/>
                  </a:lnTo>
                  <a:lnTo>
                    <a:pt x="179577" y="363486"/>
                  </a:lnTo>
                  <a:lnTo>
                    <a:pt x="177026" y="356358"/>
                  </a:lnTo>
                  <a:lnTo>
                    <a:pt x="172116" y="350940"/>
                  </a:lnTo>
                  <a:lnTo>
                    <a:pt x="165540" y="347754"/>
                  </a:lnTo>
                  <a:lnTo>
                    <a:pt x="157987" y="347319"/>
                  </a:lnTo>
                  <a:close/>
                </a:path>
                <a:path w="509270" h="408304">
                  <a:moveTo>
                    <a:pt x="50958" y="382596"/>
                  </a:moveTo>
                  <a:lnTo>
                    <a:pt x="44304" y="387862"/>
                  </a:lnTo>
                  <a:lnTo>
                    <a:pt x="47370" y="391756"/>
                  </a:lnTo>
                  <a:lnTo>
                    <a:pt x="50958" y="382596"/>
                  </a:lnTo>
                  <a:close/>
                </a:path>
                <a:path w="509270" h="408304">
                  <a:moveTo>
                    <a:pt x="96778" y="356029"/>
                  </a:moveTo>
                  <a:lnTo>
                    <a:pt x="81851" y="358153"/>
                  </a:lnTo>
                  <a:lnTo>
                    <a:pt x="50958" y="382596"/>
                  </a:lnTo>
                  <a:lnTo>
                    <a:pt x="47370" y="391756"/>
                  </a:lnTo>
                  <a:lnTo>
                    <a:pt x="51624" y="391756"/>
                  </a:lnTo>
                  <a:lnTo>
                    <a:pt x="96778" y="356029"/>
                  </a:lnTo>
                  <a:close/>
                </a:path>
                <a:path w="509270" h="408304">
                  <a:moveTo>
                    <a:pt x="56517" y="368403"/>
                  </a:moveTo>
                  <a:lnTo>
                    <a:pt x="39550" y="381825"/>
                  </a:lnTo>
                  <a:lnTo>
                    <a:pt x="44304" y="387862"/>
                  </a:lnTo>
                  <a:lnTo>
                    <a:pt x="50958" y="382596"/>
                  </a:lnTo>
                  <a:lnTo>
                    <a:pt x="56517" y="368403"/>
                  </a:lnTo>
                  <a:close/>
                </a:path>
                <a:path w="509270" h="408304">
                  <a:moveTo>
                    <a:pt x="73027" y="326252"/>
                  </a:moveTo>
                  <a:lnTo>
                    <a:pt x="17906" y="369862"/>
                  </a:lnTo>
                  <a:lnTo>
                    <a:pt x="32003" y="387794"/>
                  </a:lnTo>
                  <a:lnTo>
                    <a:pt x="39550" y="381825"/>
                  </a:lnTo>
                  <a:lnTo>
                    <a:pt x="27050" y="365950"/>
                  </a:lnTo>
                  <a:lnTo>
                    <a:pt x="59274" y="361365"/>
                  </a:lnTo>
                  <a:lnTo>
                    <a:pt x="73027" y="326252"/>
                  </a:lnTo>
                  <a:close/>
                </a:path>
                <a:path w="509270" h="408304">
                  <a:moveTo>
                    <a:pt x="39550" y="381825"/>
                  </a:moveTo>
                  <a:lnTo>
                    <a:pt x="32003" y="387794"/>
                  </a:lnTo>
                  <a:lnTo>
                    <a:pt x="44250" y="387794"/>
                  </a:lnTo>
                  <a:lnTo>
                    <a:pt x="39550" y="381825"/>
                  </a:lnTo>
                  <a:close/>
                </a:path>
                <a:path w="509270" h="408304">
                  <a:moveTo>
                    <a:pt x="81851" y="358153"/>
                  </a:moveTo>
                  <a:lnTo>
                    <a:pt x="66762" y="360299"/>
                  </a:lnTo>
                  <a:lnTo>
                    <a:pt x="56517" y="368403"/>
                  </a:lnTo>
                  <a:lnTo>
                    <a:pt x="50958" y="382596"/>
                  </a:lnTo>
                  <a:lnTo>
                    <a:pt x="81851" y="358153"/>
                  </a:lnTo>
                  <a:close/>
                </a:path>
                <a:path w="509270" h="408304">
                  <a:moveTo>
                    <a:pt x="59274" y="361365"/>
                  </a:moveTo>
                  <a:lnTo>
                    <a:pt x="27050" y="365950"/>
                  </a:lnTo>
                  <a:lnTo>
                    <a:pt x="39550" y="381825"/>
                  </a:lnTo>
                  <a:lnTo>
                    <a:pt x="56517" y="368403"/>
                  </a:lnTo>
                  <a:lnTo>
                    <a:pt x="59274" y="361365"/>
                  </a:lnTo>
                  <a:close/>
                </a:path>
                <a:path w="509270" h="408304">
                  <a:moveTo>
                    <a:pt x="66762" y="360299"/>
                  </a:moveTo>
                  <a:lnTo>
                    <a:pt x="59274" y="361365"/>
                  </a:lnTo>
                  <a:lnTo>
                    <a:pt x="56517" y="368403"/>
                  </a:lnTo>
                  <a:lnTo>
                    <a:pt x="66762" y="360299"/>
                  </a:lnTo>
                  <a:close/>
                </a:path>
                <a:path w="509270" h="408304">
                  <a:moveTo>
                    <a:pt x="485393" y="0"/>
                  </a:moveTo>
                  <a:lnTo>
                    <a:pt x="73027" y="326252"/>
                  </a:lnTo>
                  <a:lnTo>
                    <a:pt x="59274" y="361365"/>
                  </a:lnTo>
                  <a:lnTo>
                    <a:pt x="66762" y="360299"/>
                  </a:lnTo>
                  <a:lnTo>
                    <a:pt x="499617" y="17906"/>
                  </a:lnTo>
                  <a:lnTo>
                    <a:pt x="485393" y="0"/>
                  </a:lnTo>
                  <a:close/>
                </a:path>
                <a:path w="509270" h="408304">
                  <a:moveTo>
                    <a:pt x="504316" y="23875"/>
                  </a:moveTo>
                  <a:lnTo>
                    <a:pt x="81851" y="358153"/>
                  </a:lnTo>
                  <a:lnTo>
                    <a:pt x="96778" y="356029"/>
                  </a:lnTo>
                  <a:lnTo>
                    <a:pt x="509015" y="29844"/>
                  </a:lnTo>
                  <a:lnTo>
                    <a:pt x="504316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2336" y="4870704"/>
            <a:ext cx="242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Bayesian Belief Network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42764"/>
            <a:ext cx="5396865" cy="2015489"/>
            <a:chOff x="0" y="4842764"/>
            <a:chExt cx="5396865" cy="2015489"/>
          </a:xfrm>
        </p:grpSpPr>
        <p:sp>
          <p:nvSpPr>
            <p:cNvPr id="3" name="object 3"/>
            <p:cNvSpPr/>
            <p:nvPr/>
          </p:nvSpPr>
          <p:spPr>
            <a:xfrm>
              <a:off x="3419855" y="4869180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8122" y="0"/>
                  </a:moveTo>
                  <a:lnTo>
                    <a:pt x="409394" y="2243"/>
                  </a:lnTo>
                  <a:lnTo>
                    <a:pt x="352846" y="8793"/>
                  </a:lnTo>
                  <a:lnTo>
                    <a:pt x="298915" y="19381"/>
                  </a:lnTo>
                  <a:lnTo>
                    <a:pt x="248039" y="33737"/>
                  </a:lnTo>
                  <a:lnTo>
                    <a:pt x="200658" y="51591"/>
                  </a:lnTo>
                  <a:lnTo>
                    <a:pt x="157209" y="72675"/>
                  </a:lnTo>
                  <a:lnTo>
                    <a:pt x="118131" y="96718"/>
                  </a:lnTo>
                  <a:lnTo>
                    <a:pt x="83862" y="123451"/>
                  </a:lnTo>
                  <a:lnTo>
                    <a:pt x="54840" y="152605"/>
                  </a:lnTo>
                  <a:lnTo>
                    <a:pt x="31505" y="183910"/>
                  </a:lnTo>
                  <a:lnTo>
                    <a:pt x="3646" y="251894"/>
                  </a:lnTo>
                  <a:lnTo>
                    <a:pt x="0" y="288036"/>
                  </a:lnTo>
                  <a:lnTo>
                    <a:pt x="3646" y="324152"/>
                  </a:lnTo>
                  <a:lnTo>
                    <a:pt x="31505" y="392109"/>
                  </a:lnTo>
                  <a:lnTo>
                    <a:pt x="54840" y="423410"/>
                  </a:lnTo>
                  <a:lnTo>
                    <a:pt x="83862" y="452564"/>
                  </a:lnTo>
                  <a:lnTo>
                    <a:pt x="118131" y="479302"/>
                  </a:lnTo>
                  <a:lnTo>
                    <a:pt x="157209" y="503352"/>
                  </a:lnTo>
                  <a:lnTo>
                    <a:pt x="200658" y="524445"/>
                  </a:lnTo>
                  <a:lnTo>
                    <a:pt x="248039" y="542309"/>
                  </a:lnTo>
                  <a:lnTo>
                    <a:pt x="298915" y="556674"/>
                  </a:lnTo>
                  <a:lnTo>
                    <a:pt x="352846" y="567270"/>
                  </a:lnTo>
                  <a:lnTo>
                    <a:pt x="409394" y="573826"/>
                  </a:lnTo>
                  <a:lnTo>
                    <a:pt x="468122" y="576072"/>
                  </a:lnTo>
                  <a:lnTo>
                    <a:pt x="526822" y="573826"/>
                  </a:lnTo>
                  <a:lnTo>
                    <a:pt x="583347" y="567270"/>
                  </a:lnTo>
                  <a:lnTo>
                    <a:pt x="637259" y="556674"/>
                  </a:lnTo>
                  <a:lnTo>
                    <a:pt x="688119" y="542309"/>
                  </a:lnTo>
                  <a:lnTo>
                    <a:pt x="735488" y="524445"/>
                  </a:lnTo>
                  <a:lnTo>
                    <a:pt x="778927" y="503352"/>
                  </a:lnTo>
                  <a:lnTo>
                    <a:pt x="817998" y="479302"/>
                  </a:lnTo>
                  <a:lnTo>
                    <a:pt x="852262" y="452564"/>
                  </a:lnTo>
                  <a:lnTo>
                    <a:pt x="881279" y="423410"/>
                  </a:lnTo>
                  <a:lnTo>
                    <a:pt x="904612" y="392109"/>
                  </a:lnTo>
                  <a:lnTo>
                    <a:pt x="932470" y="324152"/>
                  </a:lnTo>
                  <a:lnTo>
                    <a:pt x="936117" y="288036"/>
                  </a:lnTo>
                  <a:lnTo>
                    <a:pt x="932470" y="251894"/>
                  </a:lnTo>
                  <a:lnTo>
                    <a:pt x="904612" y="183910"/>
                  </a:lnTo>
                  <a:lnTo>
                    <a:pt x="881279" y="152605"/>
                  </a:lnTo>
                  <a:lnTo>
                    <a:pt x="852262" y="123451"/>
                  </a:lnTo>
                  <a:lnTo>
                    <a:pt x="817998" y="96718"/>
                  </a:lnTo>
                  <a:lnTo>
                    <a:pt x="778927" y="72675"/>
                  </a:lnTo>
                  <a:lnTo>
                    <a:pt x="735488" y="51591"/>
                  </a:lnTo>
                  <a:lnTo>
                    <a:pt x="688119" y="33737"/>
                  </a:lnTo>
                  <a:lnTo>
                    <a:pt x="637259" y="19381"/>
                  </a:lnTo>
                  <a:lnTo>
                    <a:pt x="583347" y="8793"/>
                  </a:lnTo>
                  <a:lnTo>
                    <a:pt x="526822" y="2243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2423" y="4842764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153" y="0"/>
                  </a:lnTo>
                  <a:lnTo>
                    <a:pt x="421386" y="2540"/>
                  </a:lnTo>
                  <a:lnTo>
                    <a:pt x="350900" y="12700"/>
                  </a:lnTo>
                  <a:lnTo>
                    <a:pt x="306070" y="22860"/>
                  </a:lnTo>
                  <a:lnTo>
                    <a:pt x="263271" y="35560"/>
                  </a:lnTo>
                  <a:lnTo>
                    <a:pt x="222758" y="50800"/>
                  </a:lnTo>
                  <a:lnTo>
                    <a:pt x="184912" y="68580"/>
                  </a:lnTo>
                  <a:lnTo>
                    <a:pt x="149605" y="88900"/>
                  </a:lnTo>
                  <a:lnTo>
                    <a:pt x="117348" y="110490"/>
                  </a:lnTo>
                  <a:lnTo>
                    <a:pt x="75056" y="147320"/>
                  </a:lnTo>
                  <a:lnTo>
                    <a:pt x="41148" y="187960"/>
                  </a:lnTo>
                  <a:lnTo>
                    <a:pt x="16510" y="233680"/>
                  </a:lnTo>
                  <a:lnTo>
                    <a:pt x="2666" y="281940"/>
                  </a:lnTo>
                  <a:lnTo>
                    <a:pt x="0" y="316230"/>
                  </a:lnTo>
                  <a:lnTo>
                    <a:pt x="762" y="334010"/>
                  </a:lnTo>
                  <a:lnTo>
                    <a:pt x="11302" y="382270"/>
                  </a:lnTo>
                  <a:lnTo>
                    <a:pt x="32765" y="429260"/>
                  </a:lnTo>
                  <a:lnTo>
                    <a:pt x="63880" y="471170"/>
                  </a:lnTo>
                  <a:lnTo>
                    <a:pt x="103504" y="509270"/>
                  </a:lnTo>
                  <a:lnTo>
                    <a:pt x="134238" y="532130"/>
                  </a:lnTo>
                  <a:lnTo>
                    <a:pt x="167893" y="552450"/>
                  </a:lnTo>
                  <a:lnTo>
                    <a:pt x="204470" y="571500"/>
                  </a:lnTo>
                  <a:lnTo>
                    <a:pt x="243712" y="586740"/>
                  </a:lnTo>
                  <a:lnTo>
                    <a:pt x="306959" y="607060"/>
                  </a:lnTo>
                  <a:lnTo>
                    <a:pt x="351663" y="617220"/>
                  </a:lnTo>
                  <a:lnTo>
                    <a:pt x="398399" y="624840"/>
                  </a:lnTo>
                  <a:lnTo>
                    <a:pt x="471042" y="629920"/>
                  </a:lnTo>
                  <a:lnTo>
                    <a:pt x="520953" y="629920"/>
                  </a:lnTo>
                  <a:lnTo>
                    <a:pt x="569722" y="627380"/>
                  </a:lnTo>
                  <a:lnTo>
                    <a:pt x="640461" y="617220"/>
                  </a:lnTo>
                  <a:lnTo>
                    <a:pt x="685038" y="607060"/>
                  </a:lnTo>
                  <a:lnTo>
                    <a:pt x="715187" y="598170"/>
                  </a:lnTo>
                  <a:lnTo>
                    <a:pt x="495553" y="598170"/>
                  </a:lnTo>
                  <a:lnTo>
                    <a:pt x="424814" y="594360"/>
                  </a:lnTo>
                  <a:lnTo>
                    <a:pt x="379349" y="589280"/>
                  </a:lnTo>
                  <a:lnTo>
                    <a:pt x="357377" y="584200"/>
                  </a:lnTo>
                  <a:lnTo>
                    <a:pt x="335788" y="580390"/>
                  </a:lnTo>
                  <a:lnTo>
                    <a:pt x="274192" y="562610"/>
                  </a:lnTo>
                  <a:lnTo>
                    <a:pt x="235838" y="548640"/>
                  </a:lnTo>
                  <a:lnTo>
                    <a:pt x="200278" y="532130"/>
                  </a:lnTo>
                  <a:lnTo>
                    <a:pt x="152146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9060" y="461010"/>
                  </a:lnTo>
                  <a:lnTo>
                    <a:pt x="88011" y="448310"/>
                  </a:lnTo>
                  <a:lnTo>
                    <a:pt x="77977" y="436880"/>
                  </a:lnTo>
                  <a:lnTo>
                    <a:pt x="53466" y="397510"/>
                  </a:lnTo>
                  <a:lnTo>
                    <a:pt x="38226" y="356870"/>
                  </a:lnTo>
                  <a:lnTo>
                    <a:pt x="33066" y="316230"/>
                  </a:lnTo>
                  <a:lnTo>
                    <a:pt x="33077" y="313690"/>
                  </a:lnTo>
                  <a:lnTo>
                    <a:pt x="38353" y="271780"/>
                  </a:lnTo>
                  <a:lnTo>
                    <a:pt x="53593" y="232410"/>
                  </a:lnTo>
                  <a:lnTo>
                    <a:pt x="78104" y="193040"/>
                  </a:lnTo>
                  <a:lnTo>
                    <a:pt x="88264" y="181610"/>
                  </a:lnTo>
                  <a:lnTo>
                    <a:pt x="99313" y="168910"/>
                  </a:lnTo>
                  <a:lnTo>
                    <a:pt x="111251" y="157480"/>
                  </a:lnTo>
                  <a:lnTo>
                    <a:pt x="124078" y="147320"/>
                  </a:lnTo>
                  <a:lnTo>
                    <a:pt x="137795" y="135890"/>
                  </a:lnTo>
                  <a:lnTo>
                    <a:pt x="183641" y="106680"/>
                  </a:lnTo>
                  <a:lnTo>
                    <a:pt x="217931" y="88900"/>
                  </a:lnTo>
                  <a:lnTo>
                    <a:pt x="254888" y="73660"/>
                  </a:lnTo>
                  <a:lnTo>
                    <a:pt x="314833" y="54610"/>
                  </a:lnTo>
                  <a:lnTo>
                    <a:pt x="402081" y="38100"/>
                  </a:lnTo>
                  <a:lnTo>
                    <a:pt x="471804" y="33020"/>
                  </a:lnTo>
                  <a:lnTo>
                    <a:pt x="718464" y="33020"/>
                  </a:lnTo>
                  <a:lnTo>
                    <a:pt x="684149" y="22860"/>
                  </a:lnTo>
                  <a:lnTo>
                    <a:pt x="639572" y="12700"/>
                  </a:lnTo>
                  <a:lnTo>
                    <a:pt x="592836" y="5080"/>
                  </a:lnTo>
                  <a:lnTo>
                    <a:pt x="568960" y="2540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464" y="33020"/>
                  </a:moveTo>
                  <a:lnTo>
                    <a:pt x="519556" y="33020"/>
                  </a:lnTo>
                  <a:lnTo>
                    <a:pt x="566420" y="35560"/>
                  </a:lnTo>
                  <a:lnTo>
                    <a:pt x="589279" y="38100"/>
                  </a:lnTo>
                  <a:lnTo>
                    <a:pt x="655320" y="49530"/>
                  </a:lnTo>
                  <a:lnTo>
                    <a:pt x="717041" y="67310"/>
                  </a:lnTo>
                  <a:lnTo>
                    <a:pt x="755268" y="81280"/>
                  </a:lnTo>
                  <a:lnTo>
                    <a:pt x="790828" y="97790"/>
                  </a:lnTo>
                  <a:lnTo>
                    <a:pt x="839088" y="125730"/>
                  </a:lnTo>
                  <a:lnTo>
                    <a:pt x="879983" y="158750"/>
                  </a:lnTo>
                  <a:lnTo>
                    <a:pt x="922401" y="205740"/>
                  </a:lnTo>
                  <a:lnTo>
                    <a:pt x="943863" y="245110"/>
                  </a:lnTo>
                  <a:lnTo>
                    <a:pt x="955801" y="287020"/>
                  </a:lnTo>
                  <a:lnTo>
                    <a:pt x="958045" y="316230"/>
                  </a:lnTo>
                  <a:lnTo>
                    <a:pt x="957579" y="330200"/>
                  </a:lnTo>
                  <a:lnTo>
                    <a:pt x="948816" y="372110"/>
                  </a:lnTo>
                  <a:lnTo>
                    <a:pt x="930401" y="411480"/>
                  </a:lnTo>
                  <a:lnTo>
                    <a:pt x="891793" y="461010"/>
                  </a:lnTo>
                  <a:lnTo>
                    <a:pt x="867028" y="48260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6" y="541020"/>
                  </a:lnTo>
                  <a:lnTo>
                    <a:pt x="736218" y="556260"/>
                  </a:lnTo>
                  <a:lnTo>
                    <a:pt x="676275" y="575310"/>
                  </a:lnTo>
                  <a:lnTo>
                    <a:pt x="633602" y="584200"/>
                  </a:lnTo>
                  <a:lnTo>
                    <a:pt x="611631" y="589280"/>
                  </a:lnTo>
                  <a:lnTo>
                    <a:pt x="566292" y="594360"/>
                  </a:lnTo>
                  <a:lnTo>
                    <a:pt x="495553" y="598170"/>
                  </a:lnTo>
                  <a:lnTo>
                    <a:pt x="715187" y="598170"/>
                  </a:lnTo>
                  <a:lnTo>
                    <a:pt x="768350" y="579120"/>
                  </a:lnTo>
                  <a:lnTo>
                    <a:pt x="806196" y="561340"/>
                  </a:lnTo>
                  <a:lnTo>
                    <a:pt x="841375" y="542290"/>
                  </a:lnTo>
                  <a:lnTo>
                    <a:pt x="873760" y="519430"/>
                  </a:lnTo>
                  <a:lnTo>
                    <a:pt x="915924" y="482600"/>
                  </a:lnTo>
                  <a:lnTo>
                    <a:pt x="949960" y="441960"/>
                  </a:lnTo>
                  <a:lnTo>
                    <a:pt x="974598" y="396240"/>
                  </a:lnTo>
                  <a:lnTo>
                    <a:pt x="988567" y="347980"/>
                  </a:lnTo>
                  <a:lnTo>
                    <a:pt x="991108" y="313690"/>
                  </a:lnTo>
                  <a:lnTo>
                    <a:pt x="990218" y="297180"/>
                  </a:lnTo>
                  <a:lnTo>
                    <a:pt x="979931" y="247650"/>
                  </a:lnTo>
                  <a:lnTo>
                    <a:pt x="958341" y="200660"/>
                  </a:lnTo>
                  <a:lnTo>
                    <a:pt x="927226" y="158750"/>
                  </a:lnTo>
                  <a:lnTo>
                    <a:pt x="887729" y="120650"/>
                  </a:lnTo>
                  <a:lnTo>
                    <a:pt x="856868" y="97790"/>
                  </a:lnTo>
                  <a:lnTo>
                    <a:pt x="823213" y="77470"/>
                  </a:lnTo>
                  <a:lnTo>
                    <a:pt x="786764" y="59690"/>
                  </a:lnTo>
                  <a:lnTo>
                    <a:pt x="747522" y="43180"/>
                  </a:lnTo>
                  <a:lnTo>
                    <a:pt x="726948" y="35560"/>
                  </a:lnTo>
                  <a:lnTo>
                    <a:pt x="718464" y="33020"/>
                  </a:lnTo>
                  <a:close/>
                </a:path>
                <a:path w="991235" h="629920">
                  <a:moveTo>
                    <a:pt x="542543" y="44450"/>
                  </a:moveTo>
                  <a:lnTo>
                    <a:pt x="449072" y="44450"/>
                  </a:lnTo>
                  <a:lnTo>
                    <a:pt x="381508" y="52070"/>
                  </a:lnTo>
                  <a:lnTo>
                    <a:pt x="297688" y="71120"/>
                  </a:lnTo>
                  <a:lnTo>
                    <a:pt x="258825" y="83820"/>
                  </a:lnTo>
                  <a:lnTo>
                    <a:pt x="222758" y="99060"/>
                  </a:lnTo>
                  <a:lnTo>
                    <a:pt x="205612" y="107950"/>
                  </a:lnTo>
                  <a:lnTo>
                    <a:pt x="189229" y="115570"/>
                  </a:lnTo>
                  <a:lnTo>
                    <a:pt x="173609" y="125730"/>
                  </a:lnTo>
                  <a:lnTo>
                    <a:pt x="158623" y="134620"/>
                  </a:lnTo>
                  <a:lnTo>
                    <a:pt x="144652" y="144780"/>
                  </a:lnTo>
                  <a:lnTo>
                    <a:pt x="131317" y="154940"/>
                  </a:lnTo>
                  <a:lnTo>
                    <a:pt x="118872" y="166370"/>
                  </a:lnTo>
                  <a:lnTo>
                    <a:pt x="107314" y="176530"/>
                  </a:lnTo>
                  <a:lnTo>
                    <a:pt x="96647" y="187960"/>
                  </a:lnTo>
                  <a:lnTo>
                    <a:pt x="86995" y="200660"/>
                  </a:lnTo>
                  <a:lnTo>
                    <a:pt x="78231" y="212090"/>
                  </a:lnTo>
                  <a:lnTo>
                    <a:pt x="57785" y="248920"/>
                  </a:lnTo>
                  <a:lnTo>
                    <a:pt x="46227" y="287020"/>
                  </a:lnTo>
                  <a:lnTo>
                    <a:pt x="44107" y="316230"/>
                  </a:lnTo>
                  <a:lnTo>
                    <a:pt x="44450" y="327660"/>
                  </a:lnTo>
                  <a:lnTo>
                    <a:pt x="52450" y="367030"/>
                  </a:lnTo>
                  <a:lnTo>
                    <a:pt x="69850" y="405130"/>
                  </a:lnTo>
                  <a:lnTo>
                    <a:pt x="96138" y="440690"/>
                  </a:lnTo>
                  <a:lnTo>
                    <a:pt x="130683" y="474980"/>
                  </a:lnTo>
                  <a:lnTo>
                    <a:pt x="172974" y="504190"/>
                  </a:lnTo>
                  <a:lnTo>
                    <a:pt x="222250" y="530860"/>
                  </a:lnTo>
                  <a:lnTo>
                    <a:pt x="258445" y="546100"/>
                  </a:lnTo>
                  <a:lnTo>
                    <a:pt x="297052" y="558800"/>
                  </a:lnTo>
                  <a:lnTo>
                    <a:pt x="359283" y="574040"/>
                  </a:lnTo>
                  <a:lnTo>
                    <a:pt x="448563" y="585470"/>
                  </a:lnTo>
                  <a:lnTo>
                    <a:pt x="471804" y="586740"/>
                  </a:lnTo>
                  <a:lnTo>
                    <a:pt x="518795" y="586740"/>
                  </a:lnTo>
                  <a:lnTo>
                    <a:pt x="542163" y="585470"/>
                  </a:lnTo>
                  <a:lnTo>
                    <a:pt x="609726" y="577850"/>
                  </a:lnTo>
                  <a:lnTo>
                    <a:pt x="624120" y="575310"/>
                  </a:lnTo>
                  <a:lnTo>
                    <a:pt x="471931" y="575310"/>
                  </a:lnTo>
                  <a:lnTo>
                    <a:pt x="426465" y="572770"/>
                  </a:lnTo>
                  <a:lnTo>
                    <a:pt x="340233" y="558800"/>
                  </a:lnTo>
                  <a:lnTo>
                    <a:pt x="299974" y="548640"/>
                  </a:lnTo>
                  <a:lnTo>
                    <a:pt x="262127" y="535940"/>
                  </a:lnTo>
                  <a:lnTo>
                    <a:pt x="209803" y="513080"/>
                  </a:lnTo>
                  <a:lnTo>
                    <a:pt x="164084" y="485140"/>
                  </a:lnTo>
                  <a:lnTo>
                    <a:pt x="150367" y="476250"/>
                  </a:lnTo>
                  <a:lnTo>
                    <a:pt x="137413" y="466090"/>
                  </a:lnTo>
                  <a:lnTo>
                    <a:pt x="125349" y="455930"/>
                  </a:lnTo>
                  <a:lnTo>
                    <a:pt x="114300" y="444500"/>
                  </a:lnTo>
                  <a:lnTo>
                    <a:pt x="104139" y="433070"/>
                  </a:lnTo>
                  <a:lnTo>
                    <a:pt x="94868" y="422910"/>
                  </a:lnTo>
                  <a:lnTo>
                    <a:pt x="72771" y="387350"/>
                  </a:lnTo>
                  <a:lnTo>
                    <a:pt x="56768" y="339090"/>
                  </a:lnTo>
                  <a:lnTo>
                    <a:pt x="54990" y="313690"/>
                  </a:lnTo>
                  <a:lnTo>
                    <a:pt x="55625" y="300990"/>
                  </a:lnTo>
                  <a:lnTo>
                    <a:pt x="68072" y="252730"/>
                  </a:lnTo>
                  <a:lnTo>
                    <a:pt x="87375" y="217170"/>
                  </a:lnTo>
                  <a:lnTo>
                    <a:pt x="95885" y="207010"/>
                  </a:lnTo>
                  <a:lnTo>
                    <a:pt x="105155" y="195580"/>
                  </a:lnTo>
                  <a:lnTo>
                    <a:pt x="138429" y="163830"/>
                  </a:lnTo>
                  <a:lnTo>
                    <a:pt x="179577" y="134620"/>
                  </a:lnTo>
                  <a:lnTo>
                    <a:pt x="227584" y="109220"/>
                  </a:lnTo>
                  <a:lnTo>
                    <a:pt x="262889" y="93980"/>
                  </a:lnTo>
                  <a:lnTo>
                    <a:pt x="300989" y="81280"/>
                  </a:lnTo>
                  <a:lnTo>
                    <a:pt x="341249" y="71120"/>
                  </a:lnTo>
                  <a:lnTo>
                    <a:pt x="405129" y="59690"/>
                  </a:lnTo>
                  <a:lnTo>
                    <a:pt x="472821" y="54610"/>
                  </a:lnTo>
                  <a:lnTo>
                    <a:pt x="624628" y="54610"/>
                  </a:lnTo>
                  <a:lnTo>
                    <a:pt x="610235" y="52070"/>
                  </a:lnTo>
                  <a:lnTo>
                    <a:pt x="542543" y="44450"/>
                  </a:lnTo>
                  <a:close/>
                </a:path>
                <a:path w="991235" h="629920">
                  <a:moveTo>
                    <a:pt x="624628" y="54610"/>
                  </a:moveTo>
                  <a:lnTo>
                    <a:pt x="519302" y="54610"/>
                  </a:lnTo>
                  <a:lnTo>
                    <a:pt x="564768" y="57150"/>
                  </a:lnTo>
                  <a:lnTo>
                    <a:pt x="586993" y="59690"/>
                  </a:lnTo>
                  <a:lnTo>
                    <a:pt x="650748" y="71120"/>
                  </a:lnTo>
                  <a:lnTo>
                    <a:pt x="691134" y="81280"/>
                  </a:lnTo>
                  <a:lnTo>
                    <a:pt x="710311" y="87630"/>
                  </a:lnTo>
                  <a:lnTo>
                    <a:pt x="729106" y="95250"/>
                  </a:lnTo>
                  <a:lnTo>
                    <a:pt x="747140" y="101600"/>
                  </a:lnTo>
                  <a:lnTo>
                    <a:pt x="764539" y="109220"/>
                  </a:lnTo>
                  <a:lnTo>
                    <a:pt x="781176" y="118110"/>
                  </a:lnTo>
                  <a:lnTo>
                    <a:pt x="797433" y="125730"/>
                  </a:lnTo>
                  <a:lnTo>
                    <a:pt x="812546" y="134620"/>
                  </a:lnTo>
                  <a:lnTo>
                    <a:pt x="827151" y="144780"/>
                  </a:lnTo>
                  <a:lnTo>
                    <a:pt x="840993" y="153670"/>
                  </a:lnTo>
                  <a:lnTo>
                    <a:pt x="853439" y="163830"/>
                  </a:lnTo>
                  <a:lnTo>
                    <a:pt x="865631" y="175260"/>
                  </a:lnTo>
                  <a:lnTo>
                    <a:pt x="876808" y="185420"/>
                  </a:lnTo>
                  <a:lnTo>
                    <a:pt x="904748" y="219710"/>
                  </a:lnTo>
                  <a:lnTo>
                    <a:pt x="923925" y="254000"/>
                  </a:lnTo>
                  <a:lnTo>
                    <a:pt x="934212" y="290830"/>
                  </a:lnTo>
                  <a:lnTo>
                    <a:pt x="936116" y="316230"/>
                  </a:lnTo>
                  <a:lnTo>
                    <a:pt x="935609" y="328930"/>
                  </a:lnTo>
                  <a:lnTo>
                    <a:pt x="923163" y="377190"/>
                  </a:lnTo>
                  <a:lnTo>
                    <a:pt x="903731" y="412750"/>
                  </a:lnTo>
                  <a:lnTo>
                    <a:pt x="885951" y="434340"/>
                  </a:lnTo>
                  <a:lnTo>
                    <a:pt x="875791" y="445770"/>
                  </a:lnTo>
                  <a:lnTo>
                    <a:pt x="839724" y="476250"/>
                  </a:lnTo>
                  <a:lnTo>
                    <a:pt x="796289" y="504190"/>
                  </a:lnTo>
                  <a:lnTo>
                    <a:pt x="728217" y="535940"/>
                  </a:lnTo>
                  <a:lnTo>
                    <a:pt x="690117" y="548640"/>
                  </a:lnTo>
                  <a:lnTo>
                    <a:pt x="629030" y="563880"/>
                  </a:lnTo>
                  <a:lnTo>
                    <a:pt x="607822" y="566420"/>
                  </a:lnTo>
                  <a:lnTo>
                    <a:pt x="585977" y="570230"/>
                  </a:lnTo>
                  <a:lnTo>
                    <a:pt x="563879" y="572770"/>
                  </a:lnTo>
                  <a:lnTo>
                    <a:pt x="518287" y="575310"/>
                  </a:lnTo>
                  <a:lnTo>
                    <a:pt x="624120" y="575310"/>
                  </a:lnTo>
                  <a:lnTo>
                    <a:pt x="652526" y="570230"/>
                  </a:lnTo>
                  <a:lnTo>
                    <a:pt x="673353" y="563880"/>
                  </a:lnTo>
                  <a:lnTo>
                    <a:pt x="693547" y="558800"/>
                  </a:lnTo>
                  <a:lnTo>
                    <a:pt x="732281" y="546100"/>
                  </a:lnTo>
                  <a:lnTo>
                    <a:pt x="768350" y="530860"/>
                  </a:lnTo>
                  <a:lnTo>
                    <a:pt x="817499" y="504190"/>
                  </a:lnTo>
                  <a:lnTo>
                    <a:pt x="832485" y="495300"/>
                  </a:lnTo>
                  <a:lnTo>
                    <a:pt x="872236" y="464820"/>
                  </a:lnTo>
                  <a:lnTo>
                    <a:pt x="904113" y="430530"/>
                  </a:lnTo>
                  <a:lnTo>
                    <a:pt x="927608" y="393700"/>
                  </a:lnTo>
                  <a:lnTo>
                    <a:pt x="942086" y="355600"/>
                  </a:lnTo>
                  <a:lnTo>
                    <a:pt x="947165" y="316230"/>
                  </a:lnTo>
                  <a:lnTo>
                    <a:pt x="946658" y="302260"/>
                  </a:lnTo>
                  <a:lnTo>
                    <a:pt x="938656" y="262890"/>
                  </a:lnTo>
                  <a:lnTo>
                    <a:pt x="921385" y="224790"/>
                  </a:lnTo>
                  <a:lnTo>
                    <a:pt x="895096" y="189230"/>
                  </a:lnTo>
                  <a:lnTo>
                    <a:pt x="860298" y="156210"/>
                  </a:lnTo>
                  <a:lnTo>
                    <a:pt x="847343" y="144780"/>
                  </a:lnTo>
                  <a:lnTo>
                    <a:pt x="802513" y="116840"/>
                  </a:lnTo>
                  <a:lnTo>
                    <a:pt x="751204" y="91440"/>
                  </a:lnTo>
                  <a:lnTo>
                    <a:pt x="713739" y="77470"/>
                  </a:lnTo>
                  <a:lnTo>
                    <a:pt x="631825" y="55880"/>
                  </a:lnTo>
                  <a:lnTo>
                    <a:pt x="624628" y="54610"/>
                  </a:lnTo>
                  <a:close/>
                </a:path>
                <a:path w="991235" h="629920">
                  <a:moveTo>
                    <a:pt x="495808" y="43180"/>
                  </a:moveTo>
                  <a:lnTo>
                    <a:pt x="472313" y="44450"/>
                  </a:lnTo>
                  <a:lnTo>
                    <a:pt x="519429" y="44450"/>
                  </a:lnTo>
                  <a:lnTo>
                    <a:pt x="495808" y="4318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504" y="256285"/>
            <a:ext cx="417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5" dirty="0"/>
              <a:t> </a:t>
            </a:r>
            <a:r>
              <a:rPr spc="-5" dirty="0"/>
              <a:t>Belief</a:t>
            </a:r>
            <a:r>
              <a:rPr dirty="0"/>
              <a:t> </a:t>
            </a:r>
            <a:r>
              <a:rPr spc="-5" dirty="0"/>
              <a:t>Networks(BBN)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336" y="876046"/>
            <a:ext cx="127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336" y="1150619"/>
            <a:ext cx="890905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P(A)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P(B)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800" spc="-5" dirty="0">
                <a:latin typeface="Times New Roman"/>
                <a:cs typeface="Times New Roman"/>
              </a:rPr>
              <a:t>P(C|A)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P(C|~A)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P(D|</a:t>
            </a:r>
            <a:r>
              <a:rPr sz="1800" dirty="0">
                <a:latin typeface="Times New Roman"/>
                <a:cs typeface="Times New Roman"/>
              </a:rPr>
              <a:t>A,B)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186" y="1150619"/>
            <a:ext cx="497205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=0.3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=0.6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336" y="3207765"/>
            <a:ext cx="172402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P(D|A,~B)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P(D|~A,B)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P(D|~A,~B)=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3490" y="5003291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0279" y="5703506"/>
            <a:ext cx="991235" cy="629920"/>
            <a:chOff x="2240279" y="5703506"/>
            <a:chExt cx="991235" cy="629920"/>
          </a:xfrm>
        </p:grpSpPr>
        <p:sp>
          <p:nvSpPr>
            <p:cNvPr id="12" name="object 12"/>
            <p:cNvSpPr/>
            <p:nvPr/>
          </p:nvSpPr>
          <p:spPr>
            <a:xfrm>
              <a:off x="2267711" y="5729782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8121" y="0"/>
                  </a:moveTo>
                  <a:lnTo>
                    <a:pt x="409394" y="2244"/>
                  </a:lnTo>
                  <a:lnTo>
                    <a:pt x="352846" y="8796"/>
                  </a:lnTo>
                  <a:lnTo>
                    <a:pt x="298915" y="19387"/>
                  </a:lnTo>
                  <a:lnTo>
                    <a:pt x="248039" y="33747"/>
                  </a:lnTo>
                  <a:lnTo>
                    <a:pt x="200658" y="51605"/>
                  </a:lnTo>
                  <a:lnTo>
                    <a:pt x="157209" y="72692"/>
                  </a:lnTo>
                  <a:lnTo>
                    <a:pt x="118131" y="96738"/>
                  </a:lnTo>
                  <a:lnTo>
                    <a:pt x="83862" y="123473"/>
                  </a:lnTo>
                  <a:lnTo>
                    <a:pt x="54840" y="152627"/>
                  </a:lnTo>
                  <a:lnTo>
                    <a:pt x="31505" y="183930"/>
                  </a:lnTo>
                  <a:lnTo>
                    <a:pt x="3646" y="251904"/>
                  </a:lnTo>
                  <a:lnTo>
                    <a:pt x="0" y="288036"/>
                  </a:lnTo>
                  <a:lnTo>
                    <a:pt x="3646" y="324164"/>
                  </a:lnTo>
                  <a:lnTo>
                    <a:pt x="31505" y="392134"/>
                  </a:lnTo>
                  <a:lnTo>
                    <a:pt x="54840" y="423435"/>
                  </a:lnTo>
                  <a:lnTo>
                    <a:pt x="83862" y="452588"/>
                  </a:lnTo>
                  <a:lnTo>
                    <a:pt x="118131" y="479322"/>
                  </a:lnTo>
                  <a:lnTo>
                    <a:pt x="157209" y="503367"/>
                  </a:lnTo>
                  <a:lnTo>
                    <a:pt x="200658" y="524454"/>
                  </a:lnTo>
                  <a:lnTo>
                    <a:pt x="248039" y="542312"/>
                  </a:lnTo>
                  <a:lnTo>
                    <a:pt x="298915" y="556671"/>
                  </a:lnTo>
                  <a:lnTo>
                    <a:pt x="352846" y="567262"/>
                  </a:lnTo>
                  <a:lnTo>
                    <a:pt x="409394" y="573815"/>
                  </a:lnTo>
                  <a:lnTo>
                    <a:pt x="468121" y="576059"/>
                  </a:lnTo>
                  <a:lnTo>
                    <a:pt x="526822" y="573815"/>
                  </a:lnTo>
                  <a:lnTo>
                    <a:pt x="583347" y="567262"/>
                  </a:lnTo>
                  <a:lnTo>
                    <a:pt x="637259" y="556671"/>
                  </a:lnTo>
                  <a:lnTo>
                    <a:pt x="688119" y="542312"/>
                  </a:lnTo>
                  <a:lnTo>
                    <a:pt x="735488" y="524454"/>
                  </a:lnTo>
                  <a:lnTo>
                    <a:pt x="778927" y="503367"/>
                  </a:lnTo>
                  <a:lnTo>
                    <a:pt x="817998" y="479322"/>
                  </a:lnTo>
                  <a:lnTo>
                    <a:pt x="852262" y="452588"/>
                  </a:lnTo>
                  <a:lnTo>
                    <a:pt x="881279" y="423435"/>
                  </a:lnTo>
                  <a:lnTo>
                    <a:pt x="904612" y="392134"/>
                  </a:lnTo>
                  <a:lnTo>
                    <a:pt x="932470" y="324164"/>
                  </a:lnTo>
                  <a:lnTo>
                    <a:pt x="936117" y="288036"/>
                  </a:lnTo>
                  <a:lnTo>
                    <a:pt x="932470" y="251904"/>
                  </a:lnTo>
                  <a:lnTo>
                    <a:pt x="904612" y="183930"/>
                  </a:lnTo>
                  <a:lnTo>
                    <a:pt x="881279" y="152627"/>
                  </a:lnTo>
                  <a:lnTo>
                    <a:pt x="852262" y="123473"/>
                  </a:lnTo>
                  <a:lnTo>
                    <a:pt x="817998" y="96738"/>
                  </a:lnTo>
                  <a:lnTo>
                    <a:pt x="778927" y="72692"/>
                  </a:lnTo>
                  <a:lnTo>
                    <a:pt x="735488" y="51605"/>
                  </a:lnTo>
                  <a:lnTo>
                    <a:pt x="688119" y="33747"/>
                  </a:lnTo>
                  <a:lnTo>
                    <a:pt x="637259" y="19387"/>
                  </a:lnTo>
                  <a:lnTo>
                    <a:pt x="583347" y="8796"/>
                  </a:lnTo>
                  <a:lnTo>
                    <a:pt x="526822" y="2244"/>
                  </a:lnTo>
                  <a:lnTo>
                    <a:pt x="468121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0279" y="5703506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153" y="0"/>
                  </a:lnTo>
                  <a:lnTo>
                    <a:pt x="421386" y="2539"/>
                  </a:lnTo>
                  <a:lnTo>
                    <a:pt x="350900" y="12699"/>
                  </a:lnTo>
                  <a:lnTo>
                    <a:pt x="306069" y="22859"/>
                  </a:lnTo>
                  <a:lnTo>
                    <a:pt x="263270" y="35559"/>
                  </a:lnTo>
                  <a:lnTo>
                    <a:pt x="222757" y="50799"/>
                  </a:lnTo>
                  <a:lnTo>
                    <a:pt x="184912" y="68579"/>
                  </a:lnTo>
                  <a:lnTo>
                    <a:pt x="149606" y="88899"/>
                  </a:lnTo>
                  <a:lnTo>
                    <a:pt x="117347" y="110489"/>
                  </a:lnTo>
                  <a:lnTo>
                    <a:pt x="75056" y="147319"/>
                  </a:lnTo>
                  <a:lnTo>
                    <a:pt x="41147" y="187959"/>
                  </a:lnTo>
                  <a:lnTo>
                    <a:pt x="16509" y="233679"/>
                  </a:lnTo>
                  <a:lnTo>
                    <a:pt x="2667" y="281939"/>
                  </a:lnTo>
                  <a:lnTo>
                    <a:pt x="0" y="316229"/>
                  </a:lnTo>
                  <a:lnTo>
                    <a:pt x="762" y="332739"/>
                  </a:lnTo>
                  <a:lnTo>
                    <a:pt x="11302" y="382269"/>
                  </a:lnTo>
                  <a:lnTo>
                    <a:pt x="32765" y="429259"/>
                  </a:lnTo>
                  <a:lnTo>
                    <a:pt x="63881" y="471169"/>
                  </a:lnTo>
                  <a:lnTo>
                    <a:pt x="103505" y="509269"/>
                  </a:lnTo>
                  <a:lnTo>
                    <a:pt x="134238" y="532129"/>
                  </a:lnTo>
                  <a:lnTo>
                    <a:pt x="167894" y="552449"/>
                  </a:lnTo>
                  <a:lnTo>
                    <a:pt x="204469" y="571499"/>
                  </a:lnTo>
                  <a:lnTo>
                    <a:pt x="243712" y="586739"/>
                  </a:lnTo>
                  <a:lnTo>
                    <a:pt x="306958" y="607059"/>
                  </a:lnTo>
                  <a:lnTo>
                    <a:pt x="351663" y="617219"/>
                  </a:lnTo>
                  <a:lnTo>
                    <a:pt x="398399" y="624839"/>
                  </a:lnTo>
                  <a:lnTo>
                    <a:pt x="471043" y="629919"/>
                  </a:lnTo>
                  <a:lnTo>
                    <a:pt x="520953" y="629919"/>
                  </a:lnTo>
                  <a:lnTo>
                    <a:pt x="569721" y="627379"/>
                  </a:lnTo>
                  <a:lnTo>
                    <a:pt x="640333" y="617219"/>
                  </a:lnTo>
                  <a:lnTo>
                    <a:pt x="685164" y="607059"/>
                  </a:lnTo>
                  <a:lnTo>
                    <a:pt x="715187" y="598169"/>
                  </a:lnTo>
                  <a:lnTo>
                    <a:pt x="495553" y="598169"/>
                  </a:lnTo>
                  <a:lnTo>
                    <a:pt x="424814" y="594359"/>
                  </a:lnTo>
                  <a:lnTo>
                    <a:pt x="335788" y="580389"/>
                  </a:lnTo>
                  <a:lnTo>
                    <a:pt x="274193" y="562609"/>
                  </a:lnTo>
                  <a:lnTo>
                    <a:pt x="235838" y="548639"/>
                  </a:lnTo>
                  <a:lnTo>
                    <a:pt x="200278" y="532129"/>
                  </a:lnTo>
                  <a:lnTo>
                    <a:pt x="152145" y="504189"/>
                  </a:lnTo>
                  <a:lnTo>
                    <a:pt x="123825" y="482599"/>
                  </a:lnTo>
                  <a:lnTo>
                    <a:pt x="110997" y="472439"/>
                  </a:lnTo>
                  <a:lnTo>
                    <a:pt x="99059" y="461009"/>
                  </a:lnTo>
                  <a:lnTo>
                    <a:pt x="88011" y="448309"/>
                  </a:lnTo>
                  <a:lnTo>
                    <a:pt x="77977" y="436879"/>
                  </a:lnTo>
                  <a:lnTo>
                    <a:pt x="53467" y="397509"/>
                  </a:lnTo>
                  <a:lnTo>
                    <a:pt x="38226" y="356869"/>
                  </a:lnTo>
                  <a:lnTo>
                    <a:pt x="33066" y="316229"/>
                  </a:lnTo>
                  <a:lnTo>
                    <a:pt x="33077" y="313689"/>
                  </a:lnTo>
                  <a:lnTo>
                    <a:pt x="38353" y="271779"/>
                  </a:lnTo>
                  <a:lnTo>
                    <a:pt x="53593" y="231139"/>
                  </a:lnTo>
                  <a:lnTo>
                    <a:pt x="78105" y="193039"/>
                  </a:lnTo>
                  <a:lnTo>
                    <a:pt x="88264" y="181609"/>
                  </a:lnTo>
                  <a:lnTo>
                    <a:pt x="99313" y="168909"/>
                  </a:lnTo>
                  <a:lnTo>
                    <a:pt x="111251" y="157479"/>
                  </a:lnTo>
                  <a:lnTo>
                    <a:pt x="124078" y="147319"/>
                  </a:lnTo>
                  <a:lnTo>
                    <a:pt x="137794" y="135889"/>
                  </a:lnTo>
                  <a:lnTo>
                    <a:pt x="183642" y="106679"/>
                  </a:lnTo>
                  <a:lnTo>
                    <a:pt x="217931" y="88899"/>
                  </a:lnTo>
                  <a:lnTo>
                    <a:pt x="254888" y="73659"/>
                  </a:lnTo>
                  <a:lnTo>
                    <a:pt x="314832" y="54609"/>
                  </a:lnTo>
                  <a:lnTo>
                    <a:pt x="402081" y="38099"/>
                  </a:lnTo>
                  <a:lnTo>
                    <a:pt x="471805" y="33019"/>
                  </a:lnTo>
                  <a:lnTo>
                    <a:pt x="718464" y="33019"/>
                  </a:lnTo>
                  <a:lnTo>
                    <a:pt x="684276" y="22859"/>
                  </a:lnTo>
                  <a:lnTo>
                    <a:pt x="639571" y="12699"/>
                  </a:lnTo>
                  <a:lnTo>
                    <a:pt x="592836" y="5079"/>
                  </a:lnTo>
                  <a:lnTo>
                    <a:pt x="568959" y="2539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464" y="33019"/>
                  </a:moveTo>
                  <a:lnTo>
                    <a:pt x="519556" y="33019"/>
                  </a:lnTo>
                  <a:lnTo>
                    <a:pt x="566419" y="35559"/>
                  </a:lnTo>
                  <a:lnTo>
                    <a:pt x="589280" y="38099"/>
                  </a:lnTo>
                  <a:lnTo>
                    <a:pt x="655446" y="49529"/>
                  </a:lnTo>
                  <a:lnTo>
                    <a:pt x="717042" y="67309"/>
                  </a:lnTo>
                  <a:lnTo>
                    <a:pt x="755269" y="81279"/>
                  </a:lnTo>
                  <a:lnTo>
                    <a:pt x="790956" y="97789"/>
                  </a:lnTo>
                  <a:lnTo>
                    <a:pt x="838962" y="125729"/>
                  </a:lnTo>
                  <a:lnTo>
                    <a:pt x="880109" y="158749"/>
                  </a:lnTo>
                  <a:lnTo>
                    <a:pt x="913257" y="193039"/>
                  </a:lnTo>
                  <a:lnTo>
                    <a:pt x="937768" y="232409"/>
                  </a:lnTo>
                  <a:lnTo>
                    <a:pt x="952881" y="273049"/>
                  </a:lnTo>
                  <a:lnTo>
                    <a:pt x="958041" y="313689"/>
                  </a:lnTo>
                  <a:lnTo>
                    <a:pt x="958045" y="316229"/>
                  </a:lnTo>
                  <a:lnTo>
                    <a:pt x="957580" y="330199"/>
                  </a:lnTo>
                  <a:lnTo>
                    <a:pt x="948817" y="372109"/>
                  </a:lnTo>
                  <a:lnTo>
                    <a:pt x="930401" y="411479"/>
                  </a:lnTo>
                  <a:lnTo>
                    <a:pt x="902969" y="448309"/>
                  </a:lnTo>
                  <a:lnTo>
                    <a:pt x="891920" y="461009"/>
                  </a:lnTo>
                  <a:lnTo>
                    <a:pt x="879856" y="472439"/>
                  </a:lnTo>
                  <a:lnTo>
                    <a:pt x="867028" y="482599"/>
                  </a:lnTo>
                  <a:lnTo>
                    <a:pt x="853439" y="494029"/>
                  </a:lnTo>
                  <a:lnTo>
                    <a:pt x="807465" y="523239"/>
                  </a:lnTo>
                  <a:lnTo>
                    <a:pt x="773176" y="541019"/>
                  </a:lnTo>
                  <a:lnTo>
                    <a:pt x="736219" y="556259"/>
                  </a:lnTo>
                  <a:lnTo>
                    <a:pt x="676275" y="575309"/>
                  </a:lnTo>
                  <a:lnTo>
                    <a:pt x="589152" y="591819"/>
                  </a:lnTo>
                  <a:lnTo>
                    <a:pt x="495553" y="598169"/>
                  </a:lnTo>
                  <a:lnTo>
                    <a:pt x="715187" y="598169"/>
                  </a:lnTo>
                  <a:lnTo>
                    <a:pt x="768350" y="579119"/>
                  </a:lnTo>
                  <a:lnTo>
                    <a:pt x="806322" y="561339"/>
                  </a:lnTo>
                  <a:lnTo>
                    <a:pt x="841501" y="542289"/>
                  </a:lnTo>
                  <a:lnTo>
                    <a:pt x="873759" y="519429"/>
                  </a:lnTo>
                  <a:lnTo>
                    <a:pt x="916051" y="482599"/>
                  </a:lnTo>
                  <a:lnTo>
                    <a:pt x="949959" y="441959"/>
                  </a:lnTo>
                  <a:lnTo>
                    <a:pt x="974597" y="396239"/>
                  </a:lnTo>
                  <a:lnTo>
                    <a:pt x="988568" y="347979"/>
                  </a:lnTo>
                  <a:lnTo>
                    <a:pt x="991107" y="313689"/>
                  </a:lnTo>
                  <a:lnTo>
                    <a:pt x="990345" y="297179"/>
                  </a:lnTo>
                  <a:lnTo>
                    <a:pt x="979932" y="247649"/>
                  </a:lnTo>
                  <a:lnTo>
                    <a:pt x="958342" y="200659"/>
                  </a:lnTo>
                  <a:lnTo>
                    <a:pt x="927353" y="158749"/>
                  </a:lnTo>
                  <a:lnTo>
                    <a:pt x="887730" y="120649"/>
                  </a:lnTo>
                  <a:lnTo>
                    <a:pt x="856995" y="97789"/>
                  </a:lnTo>
                  <a:lnTo>
                    <a:pt x="823213" y="77469"/>
                  </a:lnTo>
                  <a:lnTo>
                    <a:pt x="786764" y="59689"/>
                  </a:lnTo>
                  <a:lnTo>
                    <a:pt x="747521" y="43179"/>
                  </a:lnTo>
                  <a:lnTo>
                    <a:pt x="726947" y="35559"/>
                  </a:lnTo>
                  <a:lnTo>
                    <a:pt x="718464" y="33019"/>
                  </a:lnTo>
                  <a:close/>
                </a:path>
                <a:path w="991235" h="629920">
                  <a:moveTo>
                    <a:pt x="542544" y="44449"/>
                  </a:moveTo>
                  <a:lnTo>
                    <a:pt x="449071" y="44449"/>
                  </a:lnTo>
                  <a:lnTo>
                    <a:pt x="381507" y="52069"/>
                  </a:lnTo>
                  <a:lnTo>
                    <a:pt x="297688" y="71119"/>
                  </a:lnTo>
                  <a:lnTo>
                    <a:pt x="258825" y="83819"/>
                  </a:lnTo>
                  <a:lnTo>
                    <a:pt x="222757" y="99059"/>
                  </a:lnTo>
                  <a:lnTo>
                    <a:pt x="205612" y="107949"/>
                  </a:lnTo>
                  <a:lnTo>
                    <a:pt x="189230" y="115569"/>
                  </a:lnTo>
                  <a:lnTo>
                    <a:pt x="173608" y="125729"/>
                  </a:lnTo>
                  <a:lnTo>
                    <a:pt x="158622" y="134619"/>
                  </a:lnTo>
                  <a:lnTo>
                    <a:pt x="144652" y="144779"/>
                  </a:lnTo>
                  <a:lnTo>
                    <a:pt x="131318" y="154939"/>
                  </a:lnTo>
                  <a:lnTo>
                    <a:pt x="118871" y="166369"/>
                  </a:lnTo>
                  <a:lnTo>
                    <a:pt x="107314" y="176529"/>
                  </a:lnTo>
                  <a:lnTo>
                    <a:pt x="70357" y="223519"/>
                  </a:lnTo>
                  <a:lnTo>
                    <a:pt x="52958" y="261619"/>
                  </a:lnTo>
                  <a:lnTo>
                    <a:pt x="44576" y="300989"/>
                  </a:lnTo>
                  <a:lnTo>
                    <a:pt x="44107" y="316229"/>
                  </a:lnTo>
                  <a:lnTo>
                    <a:pt x="44450" y="327659"/>
                  </a:lnTo>
                  <a:lnTo>
                    <a:pt x="52450" y="367029"/>
                  </a:lnTo>
                  <a:lnTo>
                    <a:pt x="69850" y="405129"/>
                  </a:lnTo>
                  <a:lnTo>
                    <a:pt x="96138" y="440689"/>
                  </a:lnTo>
                  <a:lnTo>
                    <a:pt x="130682" y="473709"/>
                  </a:lnTo>
                  <a:lnTo>
                    <a:pt x="143890" y="485139"/>
                  </a:lnTo>
                  <a:lnTo>
                    <a:pt x="188594" y="513079"/>
                  </a:lnTo>
                  <a:lnTo>
                    <a:pt x="239775" y="538479"/>
                  </a:lnTo>
                  <a:lnTo>
                    <a:pt x="297052" y="558799"/>
                  </a:lnTo>
                  <a:lnTo>
                    <a:pt x="359282" y="574039"/>
                  </a:lnTo>
                  <a:lnTo>
                    <a:pt x="448563" y="585469"/>
                  </a:lnTo>
                  <a:lnTo>
                    <a:pt x="471805" y="586739"/>
                  </a:lnTo>
                  <a:lnTo>
                    <a:pt x="518921" y="586739"/>
                  </a:lnTo>
                  <a:lnTo>
                    <a:pt x="542163" y="585469"/>
                  </a:lnTo>
                  <a:lnTo>
                    <a:pt x="609726" y="577849"/>
                  </a:lnTo>
                  <a:lnTo>
                    <a:pt x="624120" y="575309"/>
                  </a:lnTo>
                  <a:lnTo>
                    <a:pt x="471931" y="575309"/>
                  </a:lnTo>
                  <a:lnTo>
                    <a:pt x="426465" y="572769"/>
                  </a:lnTo>
                  <a:lnTo>
                    <a:pt x="340232" y="558799"/>
                  </a:lnTo>
                  <a:lnTo>
                    <a:pt x="299974" y="548639"/>
                  </a:lnTo>
                  <a:lnTo>
                    <a:pt x="262127" y="535939"/>
                  </a:lnTo>
                  <a:lnTo>
                    <a:pt x="209803" y="513079"/>
                  </a:lnTo>
                  <a:lnTo>
                    <a:pt x="164083" y="485139"/>
                  </a:lnTo>
                  <a:lnTo>
                    <a:pt x="150368" y="476249"/>
                  </a:lnTo>
                  <a:lnTo>
                    <a:pt x="137413" y="466089"/>
                  </a:lnTo>
                  <a:lnTo>
                    <a:pt x="125349" y="454659"/>
                  </a:lnTo>
                  <a:lnTo>
                    <a:pt x="114300" y="444499"/>
                  </a:lnTo>
                  <a:lnTo>
                    <a:pt x="104139" y="433069"/>
                  </a:lnTo>
                  <a:lnTo>
                    <a:pt x="94868" y="422909"/>
                  </a:lnTo>
                  <a:lnTo>
                    <a:pt x="86359" y="410209"/>
                  </a:lnTo>
                  <a:lnTo>
                    <a:pt x="67309" y="375919"/>
                  </a:lnTo>
                  <a:lnTo>
                    <a:pt x="56768" y="339089"/>
                  </a:lnTo>
                  <a:lnTo>
                    <a:pt x="54990" y="313689"/>
                  </a:lnTo>
                  <a:lnTo>
                    <a:pt x="55625" y="300989"/>
                  </a:lnTo>
                  <a:lnTo>
                    <a:pt x="68071" y="252729"/>
                  </a:lnTo>
                  <a:lnTo>
                    <a:pt x="87375" y="217169"/>
                  </a:lnTo>
                  <a:lnTo>
                    <a:pt x="95884" y="207009"/>
                  </a:lnTo>
                  <a:lnTo>
                    <a:pt x="105156" y="195579"/>
                  </a:lnTo>
                  <a:lnTo>
                    <a:pt x="138430" y="163829"/>
                  </a:lnTo>
                  <a:lnTo>
                    <a:pt x="179577" y="134619"/>
                  </a:lnTo>
                  <a:lnTo>
                    <a:pt x="227583" y="109219"/>
                  </a:lnTo>
                  <a:lnTo>
                    <a:pt x="262889" y="93979"/>
                  </a:lnTo>
                  <a:lnTo>
                    <a:pt x="300989" y="81279"/>
                  </a:lnTo>
                  <a:lnTo>
                    <a:pt x="341249" y="71119"/>
                  </a:lnTo>
                  <a:lnTo>
                    <a:pt x="405130" y="59689"/>
                  </a:lnTo>
                  <a:lnTo>
                    <a:pt x="472820" y="54609"/>
                  </a:lnTo>
                  <a:lnTo>
                    <a:pt x="624628" y="54609"/>
                  </a:lnTo>
                  <a:lnTo>
                    <a:pt x="610234" y="52069"/>
                  </a:lnTo>
                  <a:lnTo>
                    <a:pt x="542544" y="44449"/>
                  </a:lnTo>
                  <a:close/>
                </a:path>
                <a:path w="991235" h="629920">
                  <a:moveTo>
                    <a:pt x="624628" y="54609"/>
                  </a:moveTo>
                  <a:lnTo>
                    <a:pt x="519302" y="54609"/>
                  </a:lnTo>
                  <a:lnTo>
                    <a:pt x="564769" y="57149"/>
                  </a:lnTo>
                  <a:lnTo>
                    <a:pt x="586994" y="59689"/>
                  </a:lnTo>
                  <a:lnTo>
                    <a:pt x="650875" y="71119"/>
                  </a:lnTo>
                  <a:lnTo>
                    <a:pt x="691133" y="81279"/>
                  </a:lnTo>
                  <a:lnTo>
                    <a:pt x="710311" y="87629"/>
                  </a:lnTo>
                  <a:lnTo>
                    <a:pt x="729107" y="95249"/>
                  </a:lnTo>
                  <a:lnTo>
                    <a:pt x="747140" y="101599"/>
                  </a:lnTo>
                  <a:lnTo>
                    <a:pt x="764539" y="109219"/>
                  </a:lnTo>
                  <a:lnTo>
                    <a:pt x="781303" y="118109"/>
                  </a:lnTo>
                  <a:lnTo>
                    <a:pt x="797306" y="125729"/>
                  </a:lnTo>
                  <a:lnTo>
                    <a:pt x="812672" y="134619"/>
                  </a:lnTo>
                  <a:lnTo>
                    <a:pt x="827024" y="144779"/>
                  </a:lnTo>
                  <a:lnTo>
                    <a:pt x="840994" y="153669"/>
                  </a:lnTo>
                  <a:lnTo>
                    <a:pt x="853694" y="163829"/>
                  </a:lnTo>
                  <a:lnTo>
                    <a:pt x="865758" y="175259"/>
                  </a:lnTo>
                  <a:lnTo>
                    <a:pt x="876807" y="185419"/>
                  </a:lnTo>
                  <a:lnTo>
                    <a:pt x="904747" y="219709"/>
                  </a:lnTo>
                  <a:lnTo>
                    <a:pt x="923925" y="253999"/>
                  </a:lnTo>
                  <a:lnTo>
                    <a:pt x="934338" y="290829"/>
                  </a:lnTo>
                  <a:lnTo>
                    <a:pt x="936117" y="316229"/>
                  </a:lnTo>
                  <a:lnTo>
                    <a:pt x="935608" y="328929"/>
                  </a:lnTo>
                  <a:lnTo>
                    <a:pt x="923163" y="377189"/>
                  </a:lnTo>
                  <a:lnTo>
                    <a:pt x="903732" y="412749"/>
                  </a:lnTo>
                  <a:lnTo>
                    <a:pt x="885951" y="434339"/>
                  </a:lnTo>
                  <a:lnTo>
                    <a:pt x="875792" y="445769"/>
                  </a:lnTo>
                  <a:lnTo>
                    <a:pt x="839851" y="476249"/>
                  </a:lnTo>
                  <a:lnTo>
                    <a:pt x="796417" y="504189"/>
                  </a:lnTo>
                  <a:lnTo>
                    <a:pt x="728218" y="535939"/>
                  </a:lnTo>
                  <a:lnTo>
                    <a:pt x="690118" y="548639"/>
                  </a:lnTo>
                  <a:lnTo>
                    <a:pt x="650113" y="558799"/>
                  </a:lnTo>
                  <a:lnTo>
                    <a:pt x="585977" y="570229"/>
                  </a:lnTo>
                  <a:lnTo>
                    <a:pt x="518413" y="575309"/>
                  </a:lnTo>
                  <a:lnTo>
                    <a:pt x="624120" y="575309"/>
                  </a:lnTo>
                  <a:lnTo>
                    <a:pt x="693546" y="558799"/>
                  </a:lnTo>
                  <a:lnTo>
                    <a:pt x="732282" y="546099"/>
                  </a:lnTo>
                  <a:lnTo>
                    <a:pt x="768476" y="530859"/>
                  </a:lnTo>
                  <a:lnTo>
                    <a:pt x="817626" y="505459"/>
                  </a:lnTo>
                  <a:lnTo>
                    <a:pt x="859917" y="474979"/>
                  </a:lnTo>
                  <a:lnTo>
                    <a:pt x="894461" y="441959"/>
                  </a:lnTo>
                  <a:lnTo>
                    <a:pt x="920750" y="406399"/>
                  </a:lnTo>
                  <a:lnTo>
                    <a:pt x="938276" y="368299"/>
                  </a:lnTo>
                  <a:lnTo>
                    <a:pt x="946531" y="328929"/>
                  </a:lnTo>
                  <a:lnTo>
                    <a:pt x="947165" y="316229"/>
                  </a:lnTo>
                  <a:lnTo>
                    <a:pt x="946657" y="302259"/>
                  </a:lnTo>
                  <a:lnTo>
                    <a:pt x="938657" y="262889"/>
                  </a:lnTo>
                  <a:lnTo>
                    <a:pt x="921384" y="224789"/>
                  </a:lnTo>
                  <a:lnTo>
                    <a:pt x="895095" y="189229"/>
                  </a:lnTo>
                  <a:lnTo>
                    <a:pt x="860425" y="156209"/>
                  </a:lnTo>
                  <a:lnTo>
                    <a:pt x="847344" y="144779"/>
                  </a:lnTo>
                  <a:lnTo>
                    <a:pt x="802513" y="116839"/>
                  </a:lnTo>
                  <a:lnTo>
                    <a:pt x="751205" y="91439"/>
                  </a:lnTo>
                  <a:lnTo>
                    <a:pt x="713739" y="77469"/>
                  </a:lnTo>
                  <a:lnTo>
                    <a:pt x="653161" y="60959"/>
                  </a:lnTo>
                  <a:lnTo>
                    <a:pt x="631825" y="55879"/>
                  </a:lnTo>
                  <a:lnTo>
                    <a:pt x="624628" y="54609"/>
                  </a:lnTo>
                  <a:close/>
                </a:path>
                <a:path w="991235" h="629920">
                  <a:moveTo>
                    <a:pt x="495807" y="43179"/>
                  </a:moveTo>
                  <a:lnTo>
                    <a:pt x="472313" y="44449"/>
                  </a:lnTo>
                  <a:lnTo>
                    <a:pt x="519430" y="44449"/>
                  </a:lnTo>
                  <a:lnTo>
                    <a:pt x="495807" y="43179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9060" y="5864097"/>
            <a:ext cx="19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20640" y="5699315"/>
            <a:ext cx="991235" cy="629920"/>
            <a:chOff x="5120640" y="5699315"/>
            <a:chExt cx="991235" cy="629920"/>
          </a:xfrm>
        </p:grpSpPr>
        <p:sp>
          <p:nvSpPr>
            <p:cNvPr id="16" name="object 16"/>
            <p:cNvSpPr/>
            <p:nvPr/>
          </p:nvSpPr>
          <p:spPr>
            <a:xfrm>
              <a:off x="5148072" y="5725617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7994" y="0"/>
                  </a:moveTo>
                  <a:lnTo>
                    <a:pt x="409294" y="2244"/>
                  </a:lnTo>
                  <a:lnTo>
                    <a:pt x="352769" y="8796"/>
                  </a:lnTo>
                  <a:lnTo>
                    <a:pt x="298857" y="19387"/>
                  </a:lnTo>
                  <a:lnTo>
                    <a:pt x="247997" y="33747"/>
                  </a:lnTo>
                  <a:lnTo>
                    <a:pt x="200628" y="51605"/>
                  </a:lnTo>
                  <a:lnTo>
                    <a:pt x="157189" y="72692"/>
                  </a:lnTo>
                  <a:lnTo>
                    <a:pt x="118118" y="96738"/>
                  </a:lnTo>
                  <a:lnTo>
                    <a:pt x="83854" y="123473"/>
                  </a:lnTo>
                  <a:lnTo>
                    <a:pt x="54837" y="152627"/>
                  </a:lnTo>
                  <a:lnTo>
                    <a:pt x="31504" y="183930"/>
                  </a:lnTo>
                  <a:lnTo>
                    <a:pt x="3646" y="251904"/>
                  </a:lnTo>
                  <a:lnTo>
                    <a:pt x="0" y="288035"/>
                  </a:lnTo>
                  <a:lnTo>
                    <a:pt x="3646" y="324164"/>
                  </a:lnTo>
                  <a:lnTo>
                    <a:pt x="31504" y="392134"/>
                  </a:lnTo>
                  <a:lnTo>
                    <a:pt x="54837" y="423435"/>
                  </a:lnTo>
                  <a:lnTo>
                    <a:pt x="83854" y="452588"/>
                  </a:lnTo>
                  <a:lnTo>
                    <a:pt x="118118" y="479322"/>
                  </a:lnTo>
                  <a:lnTo>
                    <a:pt x="157189" y="503367"/>
                  </a:lnTo>
                  <a:lnTo>
                    <a:pt x="200628" y="524454"/>
                  </a:lnTo>
                  <a:lnTo>
                    <a:pt x="247997" y="542312"/>
                  </a:lnTo>
                  <a:lnTo>
                    <a:pt x="298857" y="556671"/>
                  </a:lnTo>
                  <a:lnTo>
                    <a:pt x="352769" y="567262"/>
                  </a:lnTo>
                  <a:lnTo>
                    <a:pt x="409294" y="573815"/>
                  </a:lnTo>
                  <a:lnTo>
                    <a:pt x="467994" y="576059"/>
                  </a:lnTo>
                  <a:lnTo>
                    <a:pt x="526722" y="573815"/>
                  </a:lnTo>
                  <a:lnTo>
                    <a:pt x="583270" y="567262"/>
                  </a:lnTo>
                  <a:lnTo>
                    <a:pt x="637201" y="556671"/>
                  </a:lnTo>
                  <a:lnTo>
                    <a:pt x="688077" y="542312"/>
                  </a:lnTo>
                  <a:lnTo>
                    <a:pt x="735458" y="524454"/>
                  </a:lnTo>
                  <a:lnTo>
                    <a:pt x="778907" y="503367"/>
                  </a:lnTo>
                  <a:lnTo>
                    <a:pt x="817985" y="479322"/>
                  </a:lnTo>
                  <a:lnTo>
                    <a:pt x="852254" y="452588"/>
                  </a:lnTo>
                  <a:lnTo>
                    <a:pt x="881276" y="423435"/>
                  </a:lnTo>
                  <a:lnTo>
                    <a:pt x="904611" y="392134"/>
                  </a:lnTo>
                  <a:lnTo>
                    <a:pt x="932470" y="324164"/>
                  </a:lnTo>
                  <a:lnTo>
                    <a:pt x="936116" y="288035"/>
                  </a:lnTo>
                  <a:lnTo>
                    <a:pt x="932470" y="251904"/>
                  </a:lnTo>
                  <a:lnTo>
                    <a:pt x="904611" y="183930"/>
                  </a:lnTo>
                  <a:lnTo>
                    <a:pt x="881276" y="152627"/>
                  </a:lnTo>
                  <a:lnTo>
                    <a:pt x="852254" y="123473"/>
                  </a:lnTo>
                  <a:lnTo>
                    <a:pt x="817985" y="96738"/>
                  </a:lnTo>
                  <a:lnTo>
                    <a:pt x="778907" y="72692"/>
                  </a:lnTo>
                  <a:lnTo>
                    <a:pt x="735458" y="51605"/>
                  </a:lnTo>
                  <a:lnTo>
                    <a:pt x="688077" y="33747"/>
                  </a:lnTo>
                  <a:lnTo>
                    <a:pt x="637201" y="19387"/>
                  </a:lnTo>
                  <a:lnTo>
                    <a:pt x="583270" y="8796"/>
                  </a:lnTo>
                  <a:lnTo>
                    <a:pt x="526722" y="2244"/>
                  </a:lnTo>
                  <a:lnTo>
                    <a:pt x="467994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0640" y="5699315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026" y="0"/>
                  </a:lnTo>
                  <a:lnTo>
                    <a:pt x="421259" y="2540"/>
                  </a:lnTo>
                  <a:lnTo>
                    <a:pt x="350774" y="12700"/>
                  </a:lnTo>
                  <a:lnTo>
                    <a:pt x="305943" y="22860"/>
                  </a:lnTo>
                  <a:lnTo>
                    <a:pt x="263271" y="35560"/>
                  </a:lnTo>
                  <a:lnTo>
                    <a:pt x="222631" y="50800"/>
                  </a:lnTo>
                  <a:lnTo>
                    <a:pt x="184785" y="68580"/>
                  </a:lnTo>
                  <a:lnTo>
                    <a:pt x="149479" y="88900"/>
                  </a:lnTo>
                  <a:lnTo>
                    <a:pt x="117348" y="110490"/>
                  </a:lnTo>
                  <a:lnTo>
                    <a:pt x="75057" y="147320"/>
                  </a:lnTo>
                  <a:lnTo>
                    <a:pt x="41021" y="187960"/>
                  </a:lnTo>
                  <a:lnTo>
                    <a:pt x="16383" y="233680"/>
                  </a:lnTo>
                  <a:lnTo>
                    <a:pt x="2539" y="281940"/>
                  </a:lnTo>
                  <a:lnTo>
                    <a:pt x="0" y="316230"/>
                  </a:lnTo>
                  <a:lnTo>
                    <a:pt x="762" y="332740"/>
                  </a:lnTo>
                  <a:lnTo>
                    <a:pt x="11175" y="382270"/>
                  </a:lnTo>
                  <a:lnTo>
                    <a:pt x="32638" y="429260"/>
                  </a:lnTo>
                  <a:lnTo>
                    <a:pt x="63754" y="471170"/>
                  </a:lnTo>
                  <a:lnTo>
                    <a:pt x="103505" y="509270"/>
                  </a:lnTo>
                  <a:lnTo>
                    <a:pt x="134112" y="532130"/>
                  </a:lnTo>
                  <a:lnTo>
                    <a:pt x="167894" y="552450"/>
                  </a:lnTo>
                  <a:lnTo>
                    <a:pt x="204343" y="571500"/>
                  </a:lnTo>
                  <a:lnTo>
                    <a:pt x="243586" y="586740"/>
                  </a:lnTo>
                  <a:lnTo>
                    <a:pt x="306832" y="607060"/>
                  </a:lnTo>
                  <a:lnTo>
                    <a:pt x="351536" y="617220"/>
                  </a:lnTo>
                  <a:lnTo>
                    <a:pt x="398272" y="624840"/>
                  </a:lnTo>
                  <a:lnTo>
                    <a:pt x="470915" y="629920"/>
                  </a:lnTo>
                  <a:lnTo>
                    <a:pt x="520954" y="629920"/>
                  </a:lnTo>
                  <a:lnTo>
                    <a:pt x="569722" y="627380"/>
                  </a:lnTo>
                  <a:lnTo>
                    <a:pt x="640334" y="617220"/>
                  </a:lnTo>
                  <a:lnTo>
                    <a:pt x="685038" y="607060"/>
                  </a:lnTo>
                  <a:lnTo>
                    <a:pt x="715060" y="598170"/>
                  </a:lnTo>
                  <a:lnTo>
                    <a:pt x="495426" y="598170"/>
                  </a:lnTo>
                  <a:lnTo>
                    <a:pt x="424688" y="594360"/>
                  </a:lnTo>
                  <a:lnTo>
                    <a:pt x="335661" y="580390"/>
                  </a:lnTo>
                  <a:lnTo>
                    <a:pt x="274065" y="562610"/>
                  </a:lnTo>
                  <a:lnTo>
                    <a:pt x="235712" y="548640"/>
                  </a:lnTo>
                  <a:lnTo>
                    <a:pt x="200151" y="532130"/>
                  </a:lnTo>
                  <a:lnTo>
                    <a:pt x="152019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8933" y="461010"/>
                  </a:lnTo>
                  <a:lnTo>
                    <a:pt x="87884" y="448310"/>
                  </a:lnTo>
                  <a:lnTo>
                    <a:pt x="77850" y="436880"/>
                  </a:lnTo>
                  <a:lnTo>
                    <a:pt x="53339" y="397510"/>
                  </a:lnTo>
                  <a:lnTo>
                    <a:pt x="38100" y="356870"/>
                  </a:lnTo>
                  <a:lnTo>
                    <a:pt x="32939" y="316230"/>
                  </a:lnTo>
                  <a:lnTo>
                    <a:pt x="32950" y="313690"/>
                  </a:lnTo>
                  <a:lnTo>
                    <a:pt x="38226" y="271780"/>
                  </a:lnTo>
                  <a:lnTo>
                    <a:pt x="53467" y="231140"/>
                  </a:lnTo>
                  <a:lnTo>
                    <a:pt x="78105" y="193040"/>
                  </a:lnTo>
                  <a:lnTo>
                    <a:pt x="88137" y="181610"/>
                  </a:lnTo>
                  <a:lnTo>
                    <a:pt x="99187" y="168910"/>
                  </a:lnTo>
                  <a:lnTo>
                    <a:pt x="111125" y="157480"/>
                  </a:lnTo>
                  <a:lnTo>
                    <a:pt x="123951" y="147320"/>
                  </a:lnTo>
                  <a:lnTo>
                    <a:pt x="137668" y="135890"/>
                  </a:lnTo>
                  <a:lnTo>
                    <a:pt x="183514" y="106680"/>
                  </a:lnTo>
                  <a:lnTo>
                    <a:pt x="217805" y="88900"/>
                  </a:lnTo>
                  <a:lnTo>
                    <a:pt x="254762" y="73660"/>
                  </a:lnTo>
                  <a:lnTo>
                    <a:pt x="314706" y="54610"/>
                  </a:lnTo>
                  <a:lnTo>
                    <a:pt x="401955" y="38100"/>
                  </a:lnTo>
                  <a:lnTo>
                    <a:pt x="471677" y="33020"/>
                  </a:lnTo>
                  <a:lnTo>
                    <a:pt x="718388" y="33020"/>
                  </a:lnTo>
                  <a:lnTo>
                    <a:pt x="684149" y="22860"/>
                  </a:lnTo>
                  <a:lnTo>
                    <a:pt x="639445" y="12700"/>
                  </a:lnTo>
                  <a:lnTo>
                    <a:pt x="592709" y="5080"/>
                  </a:lnTo>
                  <a:lnTo>
                    <a:pt x="568833" y="2540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388" y="33020"/>
                  </a:moveTo>
                  <a:lnTo>
                    <a:pt x="519557" y="33020"/>
                  </a:lnTo>
                  <a:lnTo>
                    <a:pt x="566293" y="35560"/>
                  </a:lnTo>
                  <a:lnTo>
                    <a:pt x="589152" y="38100"/>
                  </a:lnTo>
                  <a:lnTo>
                    <a:pt x="655320" y="49530"/>
                  </a:lnTo>
                  <a:lnTo>
                    <a:pt x="716914" y="67310"/>
                  </a:lnTo>
                  <a:lnTo>
                    <a:pt x="755142" y="81280"/>
                  </a:lnTo>
                  <a:lnTo>
                    <a:pt x="790829" y="97790"/>
                  </a:lnTo>
                  <a:lnTo>
                    <a:pt x="838962" y="125730"/>
                  </a:lnTo>
                  <a:lnTo>
                    <a:pt x="879983" y="158750"/>
                  </a:lnTo>
                  <a:lnTo>
                    <a:pt x="913130" y="193040"/>
                  </a:lnTo>
                  <a:lnTo>
                    <a:pt x="937640" y="232410"/>
                  </a:lnTo>
                  <a:lnTo>
                    <a:pt x="952881" y="273050"/>
                  </a:lnTo>
                  <a:lnTo>
                    <a:pt x="958041" y="313690"/>
                  </a:lnTo>
                  <a:lnTo>
                    <a:pt x="958035" y="316230"/>
                  </a:lnTo>
                  <a:lnTo>
                    <a:pt x="952754" y="358140"/>
                  </a:lnTo>
                  <a:lnTo>
                    <a:pt x="937513" y="398780"/>
                  </a:lnTo>
                  <a:lnTo>
                    <a:pt x="912876" y="436880"/>
                  </a:lnTo>
                  <a:lnTo>
                    <a:pt x="902843" y="448310"/>
                  </a:lnTo>
                  <a:lnTo>
                    <a:pt x="891794" y="461010"/>
                  </a:lnTo>
                  <a:lnTo>
                    <a:pt x="879856" y="472440"/>
                  </a:lnTo>
                  <a:lnTo>
                    <a:pt x="867029" y="48260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6" y="541020"/>
                  </a:lnTo>
                  <a:lnTo>
                    <a:pt x="736219" y="556260"/>
                  </a:lnTo>
                  <a:lnTo>
                    <a:pt x="676275" y="575310"/>
                  </a:lnTo>
                  <a:lnTo>
                    <a:pt x="589026" y="591820"/>
                  </a:lnTo>
                  <a:lnTo>
                    <a:pt x="495426" y="598170"/>
                  </a:lnTo>
                  <a:lnTo>
                    <a:pt x="715060" y="598170"/>
                  </a:lnTo>
                  <a:lnTo>
                    <a:pt x="768223" y="579120"/>
                  </a:lnTo>
                  <a:lnTo>
                    <a:pt x="806196" y="561340"/>
                  </a:lnTo>
                  <a:lnTo>
                    <a:pt x="841501" y="542290"/>
                  </a:lnTo>
                  <a:lnTo>
                    <a:pt x="873633" y="519430"/>
                  </a:lnTo>
                  <a:lnTo>
                    <a:pt x="915924" y="482600"/>
                  </a:lnTo>
                  <a:lnTo>
                    <a:pt x="949960" y="441960"/>
                  </a:lnTo>
                  <a:lnTo>
                    <a:pt x="974598" y="396240"/>
                  </a:lnTo>
                  <a:lnTo>
                    <a:pt x="988440" y="347980"/>
                  </a:lnTo>
                  <a:lnTo>
                    <a:pt x="990981" y="313690"/>
                  </a:lnTo>
                  <a:lnTo>
                    <a:pt x="990219" y="297180"/>
                  </a:lnTo>
                  <a:lnTo>
                    <a:pt x="979805" y="247650"/>
                  </a:lnTo>
                  <a:lnTo>
                    <a:pt x="958342" y="200660"/>
                  </a:lnTo>
                  <a:lnTo>
                    <a:pt x="927226" y="158750"/>
                  </a:lnTo>
                  <a:lnTo>
                    <a:pt x="887602" y="120650"/>
                  </a:lnTo>
                  <a:lnTo>
                    <a:pt x="856869" y="97790"/>
                  </a:lnTo>
                  <a:lnTo>
                    <a:pt x="823087" y="77470"/>
                  </a:lnTo>
                  <a:lnTo>
                    <a:pt x="786638" y="59690"/>
                  </a:lnTo>
                  <a:lnTo>
                    <a:pt x="747395" y="43180"/>
                  </a:lnTo>
                  <a:lnTo>
                    <a:pt x="726821" y="35560"/>
                  </a:lnTo>
                  <a:lnTo>
                    <a:pt x="718388" y="33020"/>
                  </a:lnTo>
                  <a:close/>
                </a:path>
                <a:path w="991235" h="629920">
                  <a:moveTo>
                    <a:pt x="542544" y="44450"/>
                  </a:moveTo>
                  <a:lnTo>
                    <a:pt x="448945" y="44450"/>
                  </a:lnTo>
                  <a:lnTo>
                    <a:pt x="381381" y="52070"/>
                  </a:lnTo>
                  <a:lnTo>
                    <a:pt x="297561" y="71120"/>
                  </a:lnTo>
                  <a:lnTo>
                    <a:pt x="258825" y="83820"/>
                  </a:lnTo>
                  <a:lnTo>
                    <a:pt x="222631" y="99060"/>
                  </a:lnTo>
                  <a:lnTo>
                    <a:pt x="205486" y="107950"/>
                  </a:lnTo>
                  <a:lnTo>
                    <a:pt x="189102" y="115570"/>
                  </a:lnTo>
                  <a:lnTo>
                    <a:pt x="173482" y="125730"/>
                  </a:lnTo>
                  <a:lnTo>
                    <a:pt x="158496" y="134620"/>
                  </a:lnTo>
                  <a:lnTo>
                    <a:pt x="144525" y="144780"/>
                  </a:lnTo>
                  <a:lnTo>
                    <a:pt x="131190" y="154940"/>
                  </a:lnTo>
                  <a:lnTo>
                    <a:pt x="118745" y="166370"/>
                  </a:lnTo>
                  <a:lnTo>
                    <a:pt x="107187" y="176530"/>
                  </a:lnTo>
                  <a:lnTo>
                    <a:pt x="78105" y="212090"/>
                  </a:lnTo>
                  <a:lnTo>
                    <a:pt x="57658" y="248920"/>
                  </a:lnTo>
                  <a:lnTo>
                    <a:pt x="46227" y="287020"/>
                  </a:lnTo>
                  <a:lnTo>
                    <a:pt x="43980" y="316230"/>
                  </a:lnTo>
                  <a:lnTo>
                    <a:pt x="44323" y="327660"/>
                  </a:lnTo>
                  <a:lnTo>
                    <a:pt x="52450" y="367030"/>
                  </a:lnTo>
                  <a:lnTo>
                    <a:pt x="69723" y="405130"/>
                  </a:lnTo>
                  <a:lnTo>
                    <a:pt x="96012" y="440690"/>
                  </a:lnTo>
                  <a:lnTo>
                    <a:pt x="130556" y="473710"/>
                  </a:lnTo>
                  <a:lnTo>
                    <a:pt x="143890" y="485140"/>
                  </a:lnTo>
                  <a:lnTo>
                    <a:pt x="188595" y="513080"/>
                  </a:lnTo>
                  <a:lnTo>
                    <a:pt x="239775" y="538480"/>
                  </a:lnTo>
                  <a:lnTo>
                    <a:pt x="277368" y="552450"/>
                  </a:lnTo>
                  <a:lnTo>
                    <a:pt x="317119" y="563880"/>
                  </a:lnTo>
                  <a:lnTo>
                    <a:pt x="359156" y="574040"/>
                  </a:lnTo>
                  <a:lnTo>
                    <a:pt x="448437" y="585470"/>
                  </a:lnTo>
                  <a:lnTo>
                    <a:pt x="471677" y="586740"/>
                  </a:lnTo>
                  <a:lnTo>
                    <a:pt x="518795" y="586740"/>
                  </a:lnTo>
                  <a:lnTo>
                    <a:pt x="542036" y="585470"/>
                  </a:lnTo>
                  <a:lnTo>
                    <a:pt x="609600" y="577850"/>
                  </a:lnTo>
                  <a:lnTo>
                    <a:pt x="624077" y="575310"/>
                  </a:lnTo>
                  <a:lnTo>
                    <a:pt x="471805" y="575310"/>
                  </a:lnTo>
                  <a:lnTo>
                    <a:pt x="426338" y="572770"/>
                  </a:lnTo>
                  <a:lnTo>
                    <a:pt x="340106" y="558800"/>
                  </a:lnTo>
                  <a:lnTo>
                    <a:pt x="299974" y="548640"/>
                  </a:lnTo>
                  <a:lnTo>
                    <a:pt x="262000" y="535940"/>
                  </a:lnTo>
                  <a:lnTo>
                    <a:pt x="209676" y="513080"/>
                  </a:lnTo>
                  <a:lnTo>
                    <a:pt x="164084" y="485140"/>
                  </a:lnTo>
                  <a:lnTo>
                    <a:pt x="150240" y="476250"/>
                  </a:lnTo>
                  <a:lnTo>
                    <a:pt x="137287" y="466090"/>
                  </a:lnTo>
                  <a:lnTo>
                    <a:pt x="125349" y="454660"/>
                  </a:lnTo>
                  <a:lnTo>
                    <a:pt x="114173" y="444500"/>
                  </a:lnTo>
                  <a:lnTo>
                    <a:pt x="104012" y="433070"/>
                  </a:lnTo>
                  <a:lnTo>
                    <a:pt x="94742" y="422910"/>
                  </a:lnTo>
                  <a:lnTo>
                    <a:pt x="86360" y="410210"/>
                  </a:lnTo>
                  <a:lnTo>
                    <a:pt x="67183" y="375920"/>
                  </a:lnTo>
                  <a:lnTo>
                    <a:pt x="56769" y="339090"/>
                  </a:lnTo>
                  <a:lnTo>
                    <a:pt x="54863" y="313690"/>
                  </a:lnTo>
                  <a:lnTo>
                    <a:pt x="55499" y="300990"/>
                  </a:lnTo>
                  <a:lnTo>
                    <a:pt x="67945" y="252730"/>
                  </a:lnTo>
                  <a:lnTo>
                    <a:pt x="87375" y="217170"/>
                  </a:lnTo>
                  <a:lnTo>
                    <a:pt x="95758" y="207010"/>
                  </a:lnTo>
                  <a:lnTo>
                    <a:pt x="105029" y="195580"/>
                  </a:lnTo>
                  <a:lnTo>
                    <a:pt x="138302" y="163830"/>
                  </a:lnTo>
                  <a:lnTo>
                    <a:pt x="179450" y="134620"/>
                  </a:lnTo>
                  <a:lnTo>
                    <a:pt x="227457" y="109220"/>
                  </a:lnTo>
                  <a:lnTo>
                    <a:pt x="262763" y="93980"/>
                  </a:lnTo>
                  <a:lnTo>
                    <a:pt x="300863" y="81280"/>
                  </a:lnTo>
                  <a:lnTo>
                    <a:pt x="341122" y="71120"/>
                  </a:lnTo>
                  <a:lnTo>
                    <a:pt x="405130" y="59690"/>
                  </a:lnTo>
                  <a:lnTo>
                    <a:pt x="472694" y="54610"/>
                  </a:lnTo>
                  <a:lnTo>
                    <a:pt x="624586" y="54610"/>
                  </a:lnTo>
                  <a:lnTo>
                    <a:pt x="610108" y="52070"/>
                  </a:lnTo>
                  <a:lnTo>
                    <a:pt x="542544" y="44450"/>
                  </a:lnTo>
                  <a:close/>
                </a:path>
                <a:path w="991235" h="629920">
                  <a:moveTo>
                    <a:pt x="624586" y="54610"/>
                  </a:moveTo>
                  <a:lnTo>
                    <a:pt x="519175" y="54610"/>
                  </a:lnTo>
                  <a:lnTo>
                    <a:pt x="564642" y="57150"/>
                  </a:lnTo>
                  <a:lnTo>
                    <a:pt x="586867" y="59690"/>
                  </a:lnTo>
                  <a:lnTo>
                    <a:pt x="650875" y="71120"/>
                  </a:lnTo>
                  <a:lnTo>
                    <a:pt x="691007" y="81280"/>
                  </a:lnTo>
                  <a:lnTo>
                    <a:pt x="710311" y="87630"/>
                  </a:lnTo>
                  <a:lnTo>
                    <a:pt x="728980" y="95250"/>
                  </a:lnTo>
                  <a:lnTo>
                    <a:pt x="747140" y="101600"/>
                  </a:lnTo>
                  <a:lnTo>
                    <a:pt x="764413" y="109220"/>
                  </a:lnTo>
                  <a:lnTo>
                    <a:pt x="781304" y="118110"/>
                  </a:lnTo>
                  <a:lnTo>
                    <a:pt x="797306" y="125730"/>
                  </a:lnTo>
                  <a:lnTo>
                    <a:pt x="812546" y="134620"/>
                  </a:lnTo>
                  <a:lnTo>
                    <a:pt x="826897" y="144780"/>
                  </a:lnTo>
                  <a:lnTo>
                    <a:pt x="840867" y="153670"/>
                  </a:lnTo>
                  <a:lnTo>
                    <a:pt x="853567" y="163830"/>
                  </a:lnTo>
                  <a:lnTo>
                    <a:pt x="865632" y="175260"/>
                  </a:lnTo>
                  <a:lnTo>
                    <a:pt x="876808" y="185420"/>
                  </a:lnTo>
                  <a:lnTo>
                    <a:pt x="904621" y="219710"/>
                  </a:lnTo>
                  <a:lnTo>
                    <a:pt x="923798" y="254000"/>
                  </a:lnTo>
                  <a:lnTo>
                    <a:pt x="934212" y="290830"/>
                  </a:lnTo>
                  <a:lnTo>
                    <a:pt x="936117" y="316230"/>
                  </a:lnTo>
                  <a:lnTo>
                    <a:pt x="935482" y="328930"/>
                  </a:lnTo>
                  <a:lnTo>
                    <a:pt x="923036" y="377190"/>
                  </a:lnTo>
                  <a:lnTo>
                    <a:pt x="903605" y="412750"/>
                  </a:lnTo>
                  <a:lnTo>
                    <a:pt x="885951" y="434340"/>
                  </a:lnTo>
                  <a:lnTo>
                    <a:pt x="875664" y="445770"/>
                  </a:lnTo>
                  <a:lnTo>
                    <a:pt x="839724" y="476250"/>
                  </a:lnTo>
                  <a:lnTo>
                    <a:pt x="796289" y="504190"/>
                  </a:lnTo>
                  <a:lnTo>
                    <a:pt x="728090" y="535940"/>
                  </a:lnTo>
                  <a:lnTo>
                    <a:pt x="690118" y="548640"/>
                  </a:lnTo>
                  <a:lnTo>
                    <a:pt x="649986" y="558800"/>
                  </a:lnTo>
                  <a:lnTo>
                    <a:pt x="585851" y="570230"/>
                  </a:lnTo>
                  <a:lnTo>
                    <a:pt x="518287" y="575310"/>
                  </a:lnTo>
                  <a:lnTo>
                    <a:pt x="624077" y="575310"/>
                  </a:lnTo>
                  <a:lnTo>
                    <a:pt x="673354" y="563880"/>
                  </a:lnTo>
                  <a:lnTo>
                    <a:pt x="713105" y="552450"/>
                  </a:lnTo>
                  <a:lnTo>
                    <a:pt x="768350" y="530860"/>
                  </a:lnTo>
                  <a:lnTo>
                    <a:pt x="817499" y="505460"/>
                  </a:lnTo>
                  <a:lnTo>
                    <a:pt x="859789" y="474980"/>
                  </a:lnTo>
                  <a:lnTo>
                    <a:pt x="894334" y="441960"/>
                  </a:lnTo>
                  <a:lnTo>
                    <a:pt x="920623" y="406400"/>
                  </a:lnTo>
                  <a:lnTo>
                    <a:pt x="938149" y="368300"/>
                  </a:lnTo>
                  <a:lnTo>
                    <a:pt x="946531" y="328930"/>
                  </a:lnTo>
                  <a:lnTo>
                    <a:pt x="947038" y="316230"/>
                  </a:lnTo>
                  <a:lnTo>
                    <a:pt x="946658" y="302260"/>
                  </a:lnTo>
                  <a:lnTo>
                    <a:pt x="938530" y="262890"/>
                  </a:lnTo>
                  <a:lnTo>
                    <a:pt x="921258" y="224790"/>
                  </a:lnTo>
                  <a:lnTo>
                    <a:pt x="894969" y="189230"/>
                  </a:lnTo>
                  <a:lnTo>
                    <a:pt x="860425" y="156210"/>
                  </a:lnTo>
                  <a:lnTo>
                    <a:pt x="847217" y="144780"/>
                  </a:lnTo>
                  <a:lnTo>
                    <a:pt x="802386" y="116840"/>
                  </a:lnTo>
                  <a:lnTo>
                    <a:pt x="751077" y="91440"/>
                  </a:lnTo>
                  <a:lnTo>
                    <a:pt x="713613" y="77470"/>
                  </a:lnTo>
                  <a:lnTo>
                    <a:pt x="631825" y="55880"/>
                  </a:lnTo>
                  <a:lnTo>
                    <a:pt x="624586" y="54610"/>
                  </a:lnTo>
                  <a:close/>
                </a:path>
                <a:path w="991235" h="629920">
                  <a:moveTo>
                    <a:pt x="495808" y="43180"/>
                  </a:moveTo>
                  <a:lnTo>
                    <a:pt x="472186" y="44450"/>
                  </a:lnTo>
                  <a:lnTo>
                    <a:pt x="519302" y="44450"/>
                  </a:lnTo>
                  <a:lnTo>
                    <a:pt x="495808" y="4318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19673" y="5860033"/>
            <a:ext cx="19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72784" y="4818379"/>
            <a:ext cx="991235" cy="629920"/>
            <a:chOff x="6272784" y="4818379"/>
            <a:chExt cx="991235" cy="629920"/>
          </a:xfrm>
        </p:grpSpPr>
        <p:sp>
          <p:nvSpPr>
            <p:cNvPr id="20" name="object 20"/>
            <p:cNvSpPr/>
            <p:nvPr/>
          </p:nvSpPr>
          <p:spPr>
            <a:xfrm>
              <a:off x="6300216" y="4844795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7994" y="0"/>
                  </a:moveTo>
                  <a:lnTo>
                    <a:pt x="409294" y="2243"/>
                  </a:lnTo>
                  <a:lnTo>
                    <a:pt x="352769" y="8793"/>
                  </a:lnTo>
                  <a:lnTo>
                    <a:pt x="298857" y="19381"/>
                  </a:lnTo>
                  <a:lnTo>
                    <a:pt x="247997" y="33737"/>
                  </a:lnTo>
                  <a:lnTo>
                    <a:pt x="200628" y="51591"/>
                  </a:lnTo>
                  <a:lnTo>
                    <a:pt x="157189" y="72675"/>
                  </a:lnTo>
                  <a:lnTo>
                    <a:pt x="118118" y="96718"/>
                  </a:lnTo>
                  <a:lnTo>
                    <a:pt x="83854" y="123451"/>
                  </a:lnTo>
                  <a:lnTo>
                    <a:pt x="54837" y="152605"/>
                  </a:lnTo>
                  <a:lnTo>
                    <a:pt x="31504" y="183910"/>
                  </a:lnTo>
                  <a:lnTo>
                    <a:pt x="3646" y="251894"/>
                  </a:lnTo>
                  <a:lnTo>
                    <a:pt x="0" y="288035"/>
                  </a:lnTo>
                  <a:lnTo>
                    <a:pt x="3646" y="324152"/>
                  </a:lnTo>
                  <a:lnTo>
                    <a:pt x="31504" y="392109"/>
                  </a:lnTo>
                  <a:lnTo>
                    <a:pt x="54837" y="423410"/>
                  </a:lnTo>
                  <a:lnTo>
                    <a:pt x="83854" y="452564"/>
                  </a:lnTo>
                  <a:lnTo>
                    <a:pt x="118118" y="479302"/>
                  </a:lnTo>
                  <a:lnTo>
                    <a:pt x="157189" y="503352"/>
                  </a:lnTo>
                  <a:lnTo>
                    <a:pt x="200628" y="524445"/>
                  </a:lnTo>
                  <a:lnTo>
                    <a:pt x="247997" y="542309"/>
                  </a:lnTo>
                  <a:lnTo>
                    <a:pt x="298857" y="556674"/>
                  </a:lnTo>
                  <a:lnTo>
                    <a:pt x="352769" y="567270"/>
                  </a:lnTo>
                  <a:lnTo>
                    <a:pt x="409294" y="573826"/>
                  </a:lnTo>
                  <a:lnTo>
                    <a:pt x="467994" y="576071"/>
                  </a:lnTo>
                  <a:lnTo>
                    <a:pt x="526722" y="573826"/>
                  </a:lnTo>
                  <a:lnTo>
                    <a:pt x="583270" y="567270"/>
                  </a:lnTo>
                  <a:lnTo>
                    <a:pt x="637201" y="556674"/>
                  </a:lnTo>
                  <a:lnTo>
                    <a:pt x="688077" y="542309"/>
                  </a:lnTo>
                  <a:lnTo>
                    <a:pt x="735458" y="524445"/>
                  </a:lnTo>
                  <a:lnTo>
                    <a:pt x="778907" y="503352"/>
                  </a:lnTo>
                  <a:lnTo>
                    <a:pt x="817985" y="479302"/>
                  </a:lnTo>
                  <a:lnTo>
                    <a:pt x="852254" y="452564"/>
                  </a:lnTo>
                  <a:lnTo>
                    <a:pt x="881276" y="423410"/>
                  </a:lnTo>
                  <a:lnTo>
                    <a:pt x="904611" y="392109"/>
                  </a:lnTo>
                  <a:lnTo>
                    <a:pt x="932470" y="324152"/>
                  </a:lnTo>
                  <a:lnTo>
                    <a:pt x="936116" y="288035"/>
                  </a:lnTo>
                  <a:lnTo>
                    <a:pt x="932470" y="251894"/>
                  </a:lnTo>
                  <a:lnTo>
                    <a:pt x="904611" y="183910"/>
                  </a:lnTo>
                  <a:lnTo>
                    <a:pt x="881276" y="152605"/>
                  </a:lnTo>
                  <a:lnTo>
                    <a:pt x="852254" y="123451"/>
                  </a:lnTo>
                  <a:lnTo>
                    <a:pt x="817985" y="96718"/>
                  </a:lnTo>
                  <a:lnTo>
                    <a:pt x="778907" y="72675"/>
                  </a:lnTo>
                  <a:lnTo>
                    <a:pt x="735458" y="51591"/>
                  </a:lnTo>
                  <a:lnTo>
                    <a:pt x="688077" y="33737"/>
                  </a:lnTo>
                  <a:lnTo>
                    <a:pt x="637201" y="19381"/>
                  </a:lnTo>
                  <a:lnTo>
                    <a:pt x="583270" y="8793"/>
                  </a:lnTo>
                  <a:lnTo>
                    <a:pt x="526722" y="2243"/>
                  </a:lnTo>
                  <a:lnTo>
                    <a:pt x="467994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72784" y="4818379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4" h="629920">
                  <a:moveTo>
                    <a:pt x="520064" y="0"/>
                  </a:moveTo>
                  <a:lnTo>
                    <a:pt x="470026" y="0"/>
                  </a:lnTo>
                  <a:lnTo>
                    <a:pt x="421259" y="2540"/>
                  </a:lnTo>
                  <a:lnTo>
                    <a:pt x="350773" y="12700"/>
                  </a:lnTo>
                  <a:lnTo>
                    <a:pt x="305942" y="22860"/>
                  </a:lnTo>
                  <a:lnTo>
                    <a:pt x="263270" y="35560"/>
                  </a:lnTo>
                  <a:lnTo>
                    <a:pt x="222630" y="50800"/>
                  </a:lnTo>
                  <a:lnTo>
                    <a:pt x="184785" y="68580"/>
                  </a:lnTo>
                  <a:lnTo>
                    <a:pt x="149478" y="88900"/>
                  </a:lnTo>
                  <a:lnTo>
                    <a:pt x="117220" y="110490"/>
                  </a:lnTo>
                  <a:lnTo>
                    <a:pt x="75056" y="147320"/>
                  </a:lnTo>
                  <a:lnTo>
                    <a:pt x="41020" y="187960"/>
                  </a:lnTo>
                  <a:lnTo>
                    <a:pt x="16382" y="233680"/>
                  </a:lnTo>
                  <a:lnTo>
                    <a:pt x="2539" y="281940"/>
                  </a:lnTo>
                  <a:lnTo>
                    <a:pt x="0" y="316230"/>
                  </a:lnTo>
                  <a:lnTo>
                    <a:pt x="762" y="332740"/>
                  </a:lnTo>
                  <a:lnTo>
                    <a:pt x="11175" y="382270"/>
                  </a:lnTo>
                  <a:lnTo>
                    <a:pt x="32638" y="429260"/>
                  </a:lnTo>
                  <a:lnTo>
                    <a:pt x="63753" y="471170"/>
                  </a:lnTo>
                  <a:lnTo>
                    <a:pt x="103504" y="509270"/>
                  </a:lnTo>
                  <a:lnTo>
                    <a:pt x="134112" y="532130"/>
                  </a:lnTo>
                  <a:lnTo>
                    <a:pt x="167893" y="552450"/>
                  </a:lnTo>
                  <a:lnTo>
                    <a:pt x="204342" y="571500"/>
                  </a:lnTo>
                  <a:lnTo>
                    <a:pt x="243586" y="586740"/>
                  </a:lnTo>
                  <a:lnTo>
                    <a:pt x="306832" y="607060"/>
                  </a:lnTo>
                  <a:lnTo>
                    <a:pt x="351536" y="617220"/>
                  </a:lnTo>
                  <a:lnTo>
                    <a:pt x="398271" y="624840"/>
                  </a:lnTo>
                  <a:lnTo>
                    <a:pt x="470915" y="629920"/>
                  </a:lnTo>
                  <a:lnTo>
                    <a:pt x="520954" y="629920"/>
                  </a:lnTo>
                  <a:lnTo>
                    <a:pt x="569721" y="627380"/>
                  </a:lnTo>
                  <a:lnTo>
                    <a:pt x="640334" y="617220"/>
                  </a:lnTo>
                  <a:lnTo>
                    <a:pt x="685038" y="607060"/>
                  </a:lnTo>
                  <a:lnTo>
                    <a:pt x="715060" y="598170"/>
                  </a:lnTo>
                  <a:lnTo>
                    <a:pt x="495426" y="598170"/>
                  </a:lnTo>
                  <a:lnTo>
                    <a:pt x="424688" y="594360"/>
                  </a:lnTo>
                  <a:lnTo>
                    <a:pt x="379348" y="589280"/>
                  </a:lnTo>
                  <a:lnTo>
                    <a:pt x="357250" y="584200"/>
                  </a:lnTo>
                  <a:lnTo>
                    <a:pt x="335661" y="580390"/>
                  </a:lnTo>
                  <a:lnTo>
                    <a:pt x="274065" y="562610"/>
                  </a:lnTo>
                  <a:lnTo>
                    <a:pt x="235712" y="548640"/>
                  </a:lnTo>
                  <a:lnTo>
                    <a:pt x="200151" y="532130"/>
                  </a:lnTo>
                  <a:lnTo>
                    <a:pt x="152018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8932" y="461010"/>
                  </a:lnTo>
                  <a:lnTo>
                    <a:pt x="87883" y="448310"/>
                  </a:lnTo>
                  <a:lnTo>
                    <a:pt x="77850" y="436880"/>
                  </a:lnTo>
                  <a:lnTo>
                    <a:pt x="53339" y="397510"/>
                  </a:lnTo>
                  <a:lnTo>
                    <a:pt x="38100" y="356870"/>
                  </a:lnTo>
                  <a:lnTo>
                    <a:pt x="32939" y="316230"/>
                  </a:lnTo>
                  <a:lnTo>
                    <a:pt x="32950" y="313690"/>
                  </a:lnTo>
                  <a:lnTo>
                    <a:pt x="38226" y="271780"/>
                  </a:lnTo>
                  <a:lnTo>
                    <a:pt x="53466" y="231140"/>
                  </a:lnTo>
                  <a:lnTo>
                    <a:pt x="78104" y="193040"/>
                  </a:lnTo>
                  <a:lnTo>
                    <a:pt x="88137" y="181610"/>
                  </a:lnTo>
                  <a:lnTo>
                    <a:pt x="99187" y="168910"/>
                  </a:lnTo>
                  <a:lnTo>
                    <a:pt x="111125" y="157480"/>
                  </a:lnTo>
                  <a:lnTo>
                    <a:pt x="123951" y="147320"/>
                  </a:lnTo>
                  <a:lnTo>
                    <a:pt x="137667" y="135890"/>
                  </a:lnTo>
                  <a:lnTo>
                    <a:pt x="183514" y="106680"/>
                  </a:lnTo>
                  <a:lnTo>
                    <a:pt x="217804" y="88900"/>
                  </a:lnTo>
                  <a:lnTo>
                    <a:pt x="254762" y="73660"/>
                  </a:lnTo>
                  <a:lnTo>
                    <a:pt x="314706" y="54610"/>
                  </a:lnTo>
                  <a:lnTo>
                    <a:pt x="401955" y="38100"/>
                  </a:lnTo>
                  <a:lnTo>
                    <a:pt x="471677" y="33020"/>
                  </a:lnTo>
                  <a:lnTo>
                    <a:pt x="718388" y="33020"/>
                  </a:lnTo>
                  <a:lnTo>
                    <a:pt x="684148" y="22860"/>
                  </a:lnTo>
                  <a:lnTo>
                    <a:pt x="639444" y="12700"/>
                  </a:lnTo>
                  <a:lnTo>
                    <a:pt x="592709" y="5080"/>
                  </a:lnTo>
                  <a:lnTo>
                    <a:pt x="568833" y="2540"/>
                  </a:lnTo>
                  <a:lnTo>
                    <a:pt x="520064" y="0"/>
                  </a:lnTo>
                  <a:close/>
                </a:path>
                <a:path w="991234" h="629920">
                  <a:moveTo>
                    <a:pt x="718388" y="33020"/>
                  </a:moveTo>
                  <a:lnTo>
                    <a:pt x="519557" y="33020"/>
                  </a:lnTo>
                  <a:lnTo>
                    <a:pt x="566292" y="35560"/>
                  </a:lnTo>
                  <a:lnTo>
                    <a:pt x="589152" y="38100"/>
                  </a:lnTo>
                  <a:lnTo>
                    <a:pt x="655319" y="49530"/>
                  </a:lnTo>
                  <a:lnTo>
                    <a:pt x="716914" y="67310"/>
                  </a:lnTo>
                  <a:lnTo>
                    <a:pt x="755141" y="81280"/>
                  </a:lnTo>
                  <a:lnTo>
                    <a:pt x="790829" y="97790"/>
                  </a:lnTo>
                  <a:lnTo>
                    <a:pt x="838962" y="125730"/>
                  </a:lnTo>
                  <a:lnTo>
                    <a:pt x="879983" y="158750"/>
                  </a:lnTo>
                  <a:lnTo>
                    <a:pt x="913130" y="193040"/>
                  </a:lnTo>
                  <a:lnTo>
                    <a:pt x="937640" y="232410"/>
                  </a:lnTo>
                  <a:lnTo>
                    <a:pt x="952881" y="273050"/>
                  </a:lnTo>
                  <a:lnTo>
                    <a:pt x="958041" y="313690"/>
                  </a:lnTo>
                  <a:lnTo>
                    <a:pt x="958035" y="316230"/>
                  </a:lnTo>
                  <a:lnTo>
                    <a:pt x="952754" y="358140"/>
                  </a:lnTo>
                  <a:lnTo>
                    <a:pt x="937513" y="398780"/>
                  </a:lnTo>
                  <a:lnTo>
                    <a:pt x="912875" y="436880"/>
                  </a:lnTo>
                  <a:lnTo>
                    <a:pt x="902842" y="448310"/>
                  </a:lnTo>
                  <a:lnTo>
                    <a:pt x="891793" y="46101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5" y="541020"/>
                  </a:lnTo>
                  <a:lnTo>
                    <a:pt x="736218" y="556260"/>
                  </a:lnTo>
                  <a:lnTo>
                    <a:pt x="676274" y="575310"/>
                  </a:lnTo>
                  <a:lnTo>
                    <a:pt x="633475" y="585470"/>
                  </a:lnTo>
                  <a:lnTo>
                    <a:pt x="566165" y="594360"/>
                  </a:lnTo>
                  <a:lnTo>
                    <a:pt x="495426" y="598170"/>
                  </a:lnTo>
                  <a:lnTo>
                    <a:pt x="715060" y="598170"/>
                  </a:lnTo>
                  <a:lnTo>
                    <a:pt x="768222" y="579120"/>
                  </a:lnTo>
                  <a:lnTo>
                    <a:pt x="806195" y="561340"/>
                  </a:lnTo>
                  <a:lnTo>
                    <a:pt x="841501" y="542290"/>
                  </a:lnTo>
                  <a:lnTo>
                    <a:pt x="873633" y="519430"/>
                  </a:lnTo>
                  <a:lnTo>
                    <a:pt x="915923" y="482600"/>
                  </a:lnTo>
                  <a:lnTo>
                    <a:pt x="928242" y="469900"/>
                  </a:lnTo>
                  <a:lnTo>
                    <a:pt x="959358" y="426720"/>
                  </a:lnTo>
                  <a:lnTo>
                    <a:pt x="980439" y="381000"/>
                  </a:lnTo>
                  <a:lnTo>
                    <a:pt x="990472" y="331470"/>
                  </a:lnTo>
                  <a:lnTo>
                    <a:pt x="990981" y="313690"/>
                  </a:lnTo>
                  <a:lnTo>
                    <a:pt x="990218" y="297180"/>
                  </a:lnTo>
                  <a:lnTo>
                    <a:pt x="979805" y="247650"/>
                  </a:lnTo>
                  <a:lnTo>
                    <a:pt x="958341" y="200660"/>
                  </a:lnTo>
                  <a:lnTo>
                    <a:pt x="927226" y="158750"/>
                  </a:lnTo>
                  <a:lnTo>
                    <a:pt x="887602" y="120650"/>
                  </a:lnTo>
                  <a:lnTo>
                    <a:pt x="856868" y="97790"/>
                  </a:lnTo>
                  <a:lnTo>
                    <a:pt x="823087" y="77470"/>
                  </a:lnTo>
                  <a:lnTo>
                    <a:pt x="786638" y="59690"/>
                  </a:lnTo>
                  <a:lnTo>
                    <a:pt x="747394" y="43180"/>
                  </a:lnTo>
                  <a:lnTo>
                    <a:pt x="726820" y="35560"/>
                  </a:lnTo>
                  <a:lnTo>
                    <a:pt x="718388" y="33020"/>
                  </a:lnTo>
                  <a:close/>
                </a:path>
                <a:path w="991234" h="629920">
                  <a:moveTo>
                    <a:pt x="495808" y="43180"/>
                  </a:moveTo>
                  <a:lnTo>
                    <a:pt x="425958" y="46990"/>
                  </a:lnTo>
                  <a:lnTo>
                    <a:pt x="381381" y="52070"/>
                  </a:lnTo>
                  <a:lnTo>
                    <a:pt x="297561" y="71120"/>
                  </a:lnTo>
                  <a:lnTo>
                    <a:pt x="258825" y="83820"/>
                  </a:lnTo>
                  <a:lnTo>
                    <a:pt x="222630" y="99060"/>
                  </a:lnTo>
                  <a:lnTo>
                    <a:pt x="205486" y="107950"/>
                  </a:lnTo>
                  <a:lnTo>
                    <a:pt x="189102" y="115570"/>
                  </a:lnTo>
                  <a:lnTo>
                    <a:pt x="173481" y="125730"/>
                  </a:lnTo>
                  <a:lnTo>
                    <a:pt x="158495" y="134620"/>
                  </a:lnTo>
                  <a:lnTo>
                    <a:pt x="144525" y="144780"/>
                  </a:lnTo>
                  <a:lnTo>
                    <a:pt x="131190" y="154940"/>
                  </a:lnTo>
                  <a:lnTo>
                    <a:pt x="118744" y="166370"/>
                  </a:lnTo>
                  <a:lnTo>
                    <a:pt x="107187" y="176530"/>
                  </a:lnTo>
                  <a:lnTo>
                    <a:pt x="78104" y="212090"/>
                  </a:lnTo>
                  <a:lnTo>
                    <a:pt x="57657" y="248920"/>
                  </a:lnTo>
                  <a:lnTo>
                    <a:pt x="46227" y="287020"/>
                  </a:lnTo>
                  <a:lnTo>
                    <a:pt x="43980" y="316230"/>
                  </a:lnTo>
                  <a:lnTo>
                    <a:pt x="44323" y="327660"/>
                  </a:lnTo>
                  <a:lnTo>
                    <a:pt x="52450" y="367030"/>
                  </a:lnTo>
                  <a:lnTo>
                    <a:pt x="69723" y="405130"/>
                  </a:lnTo>
                  <a:lnTo>
                    <a:pt x="96012" y="440690"/>
                  </a:lnTo>
                  <a:lnTo>
                    <a:pt x="130555" y="474980"/>
                  </a:lnTo>
                  <a:lnTo>
                    <a:pt x="172846" y="504190"/>
                  </a:lnTo>
                  <a:lnTo>
                    <a:pt x="222123" y="530860"/>
                  </a:lnTo>
                  <a:lnTo>
                    <a:pt x="258317" y="546100"/>
                  </a:lnTo>
                  <a:lnTo>
                    <a:pt x="297052" y="558800"/>
                  </a:lnTo>
                  <a:lnTo>
                    <a:pt x="359156" y="574040"/>
                  </a:lnTo>
                  <a:lnTo>
                    <a:pt x="448437" y="585470"/>
                  </a:lnTo>
                  <a:lnTo>
                    <a:pt x="471677" y="586740"/>
                  </a:lnTo>
                  <a:lnTo>
                    <a:pt x="518794" y="586740"/>
                  </a:lnTo>
                  <a:lnTo>
                    <a:pt x="542036" y="585470"/>
                  </a:lnTo>
                  <a:lnTo>
                    <a:pt x="609599" y="577850"/>
                  </a:lnTo>
                  <a:lnTo>
                    <a:pt x="624077" y="575310"/>
                  </a:lnTo>
                  <a:lnTo>
                    <a:pt x="471805" y="575310"/>
                  </a:lnTo>
                  <a:lnTo>
                    <a:pt x="426338" y="572770"/>
                  </a:lnTo>
                  <a:lnTo>
                    <a:pt x="340106" y="558800"/>
                  </a:lnTo>
                  <a:lnTo>
                    <a:pt x="299973" y="548640"/>
                  </a:lnTo>
                  <a:lnTo>
                    <a:pt x="262000" y="535940"/>
                  </a:lnTo>
                  <a:lnTo>
                    <a:pt x="209676" y="513080"/>
                  </a:lnTo>
                  <a:lnTo>
                    <a:pt x="164083" y="485140"/>
                  </a:lnTo>
                  <a:lnTo>
                    <a:pt x="150240" y="476250"/>
                  </a:lnTo>
                  <a:lnTo>
                    <a:pt x="137287" y="466090"/>
                  </a:lnTo>
                  <a:lnTo>
                    <a:pt x="125349" y="455930"/>
                  </a:lnTo>
                  <a:lnTo>
                    <a:pt x="114173" y="444500"/>
                  </a:lnTo>
                  <a:lnTo>
                    <a:pt x="104012" y="433070"/>
                  </a:lnTo>
                  <a:lnTo>
                    <a:pt x="94741" y="422910"/>
                  </a:lnTo>
                  <a:lnTo>
                    <a:pt x="72643" y="387350"/>
                  </a:lnTo>
                  <a:lnTo>
                    <a:pt x="56768" y="339090"/>
                  </a:lnTo>
                  <a:lnTo>
                    <a:pt x="54863" y="313690"/>
                  </a:lnTo>
                  <a:lnTo>
                    <a:pt x="55499" y="300990"/>
                  </a:lnTo>
                  <a:lnTo>
                    <a:pt x="67944" y="252730"/>
                  </a:lnTo>
                  <a:lnTo>
                    <a:pt x="87375" y="217170"/>
                  </a:lnTo>
                  <a:lnTo>
                    <a:pt x="95757" y="207010"/>
                  </a:lnTo>
                  <a:lnTo>
                    <a:pt x="105028" y="195580"/>
                  </a:lnTo>
                  <a:lnTo>
                    <a:pt x="138302" y="163830"/>
                  </a:lnTo>
                  <a:lnTo>
                    <a:pt x="179450" y="134620"/>
                  </a:lnTo>
                  <a:lnTo>
                    <a:pt x="227456" y="109220"/>
                  </a:lnTo>
                  <a:lnTo>
                    <a:pt x="262763" y="93980"/>
                  </a:lnTo>
                  <a:lnTo>
                    <a:pt x="300863" y="81280"/>
                  </a:lnTo>
                  <a:lnTo>
                    <a:pt x="341121" y="71120"/>
                  </a:lnTo>
                  <a:lnTo>
                    <a:pt x="405130" y="59690"/>
                  </a:lnTo>
                  <a:lnTo>
                    <a:pt x="427227" y="58420"/>
                  </a:lnTo>
                  <a:lnTo>
                    <a:pt x="449834" y="55880"/>
                  </a:lnTo>
                  <a:lnTo>
                    <a:pt x="472693" y="54610"/>
                  </a:lnTo>
                  <a:lnTo>
                    <a:pt x="624585" y="54610"/>
                  </a:lnTo>
                  <a:lnTo>
                    <a:pt x="610108" y="52070"/>
                  </a:lnTo>
                  <a:lnTo>
                    <a:pt x="565404" y="46990"/>
                  </a:lnTo>
                  <a:lnTo>
                    <a:pt x="495808" y="43180"/>
                  </a:lnTo>
                  <a:close/>
                </a:path>
                <a:path w="991234" h="629920">
                  <a:moveTo>
                    <a:pt x="624585" y="54610"/>
                  </a:moveTo>
                  <a:lnTo>
                    <a:pt x="519175" y="54610"/>
                  </a:lnTo>
                  <a:lnTo>
                    <a:pt x="542036" y="55880"/>
                  </a:lnTo>
                  <a:lnTo>
                    <a:pt x="564641" y="58420"/>
                  </a:lnTo>
                  <a:lnTo>
                    <a:pt x="586866" y="59690"/>
                  </a:lnTo>
                  <a:lnTo>
                    <a:pt x="650874" y="71120"/>
                  </a:lnTo>
                  <a:lnTo>
                    <a:pt x="671194" y="76200"/>
                  </a:lnTo>
                  <a:lnTo>
                    <a:pt x="691007" y="82550"/>
                  </a:lnTo>
                  <a:lnTo>
                    <a:pt x="710311" y="87630"/>
                  </a:lnTo>
                  <a:lnTo>
                    <a:pt x="728980" y="95250"/>
                  </a:lnTo>
                  <a:lnTo>
                    <a:pt x="747140" y="101600"/>
                  </a:lnTo>
                  <a:lnTo>
                    <a:pt x="764413" y="109220"/>
                  </a:lnTo>
                  <a:lnTo>
                    <a:pt x="781304" y="118110"/>
                  </a:lnTo>
                  <a:lnTo>
                    <a:pt x="797306" y="125730"/>
                  </a:lnTo>
                  <a:lnTo>
                    <a:pt x="812545" y="134620"/>
                  </a:lnTo>
                  <a:lnTo>
                    <a:pt x="826896" y="144780"/>
                  </a:lnTo>
                  <a:lnTo>
                    <a:pt x="840866" y="153670"/>
                  </a:lnTo>
                  <a:lnTo>
                    <a:pt x="853566" y="163830"/>
                  </a:lnTo>
                  <a:lnTo>
                    <a:pt x="865632" y="175260"/>
                  </a:lnTo>
                  <a:lnTo>
                    <a:pt x="876808" y="185420"/>
                  </a:lnTo>
                  <a:lnTo>
                    <a:pt x="886967" y="196850"/>
                  </a:lnTo>
                  <a:lnTo>
                    <a:pt x="911987" y="231140"/>
                  </a:lnTo>
                  <a:lnTo>
                    <a:pt x="928242" y="266700"/>
                  </a:lnTo>
                  <a:lnTo>
                    <a:pt x="936116" y="316230"/>
                  </a:lnTo>
                  <a:lnTo>
                    <a:pt x="935482" y="328930"/>
                  </a:lnTo>
                  <a:lnTo>
                    <a:pt x="923036" y="377190"/>
                  </a:lnTo>
                  <a:lnTo>
                    <a:pt x="903605" y="412750"/>
                  </a:lnTo>
                  <a:lnTo>
                    <a:pt x="885951" y="434340"/>
                  </a:lnTo>
                  <a:lnTo>
                    <a:pt x="875664" y="445770"/>
                  </a:lnTo>
                  <a:lnTo>
                    <a:pt x="839723" y="476250"/>
                  </a:lnTo>
                  <a:lnTo>
                    <a:pt x="796289" y="504190"/>
                  </a:lnTo>
                  <a:lnTo>
                    <a:pt x="728090" y="535940"/>
                  </a:lnTo>
                  <a:lnTo>
                    <a:pt x="690117" y="548640"/>
                  </a:lnTo>
                  <a:lnTo>
                    <a:pt x="629031" y="563880"/>
                  </a:lnTo>
                  <a:lnTo>
                    <a:pt x="607694" y="566420"/>
                  </a:lnTo>
                  <a:lnTo>
                    <a:pt x="585850" y="570230"/>
                  </a:lnTo>
                  <a:lnTo>
                    <a:pt x="563752" y="572770"/>
                  </a:lnTo>
                  <a:lnTo>
                    <a:pt x="518287" y="575310"/>
                  </a:lnTo>
                  <a:lnTo>
                    <a:pt x="624077" y="575310"/>
                  </a:lnTo>
                  <a:lnTo>
                    <a:pt x="652525" y="570230"/>
                  </a:lnTo>
                  <a:lnTo>
                    <a:pt x="673354" y="563880"/>
                  </a:lnTo>
                  <a:lnTo>
                    <a:pt x="693419" y="558800"/>
                  </a:lnTo>
                  <a:lnTo>
                    <a:pt x="732155" y="546100"/>
                  </a:lnTo>
                  <a:lnTo>
                    <a:pt x="768349" y="530860"/>
                  </a:lnTo>
                  <a:lnTo>
                    <a:pt x="817498" y="504190"/>
                  </a:lnTo>
                  <a:lnTo>
                    <a:pt x="832358" y="495300"/>
                  </a:lnTo>
                  <a:lnTo>
                    <a:pt x="872236" y="464820"/>
                  </a:lnTo>
                  <a:lnTo>
                    <a:pt x="904113" y="430530"/>
                  </a:lnTo>
                  <a:lnTo>
                    <a:pt x="927481" y="393700"/>
                  </a:lnTo>
                  <a:lnTo>
                    <a:pt x="941959" y="355600"/>
                  </a:lnTo>
                  <a:lnTo>
                    <a:pt x="947038" y="316230"/>
                  </a:lnTo>
                  <a:lnTo>
                    <a:pt x="946658" y="302260"/>
                  </a:lnTo>
                  <a:lnTo>
                    <a:pt x="938530" y="262890"/>
                  </a:lnTo>
                  <a:lnTo>
                    <a:pt x="921258" y="224790"/>
                  </a:lnTo>
                  <a:lnTo>
                    <a:pt x="894968" y="189230"/>
                  </a:lnTo>
                  <a:lnTo>
                    <a:pt x="860424" y="156210"/>
                  </a:lnTo>
                  <a:lnTo>
                    <a:pt x="847216" y="144780"/>
                  </a:lnTo>
                  <a:lnTo>
                    <a:pt x="802386" y="116840"/>
                  </a:lnTo>
                  <a:lnTo>
                    <a:pt x="751077" y="91440"/>
                  </a:lnTo>
                  <a:lnTo>
                    <a:pt x="713613" y="77470"/>
                  </a:lnTo>
                  <a:lnTo>
                    <a:pt x="631824" y="55880"/>
                  </a:lnTo>
                  <a:lnTo>
                    <a:pt x="624585" y="5461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74104" y="4978907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45307" y="5329428"/>
            <a:ext cx="3655695" cy="744855"/>
            <a:chOff x="2845307" y="5329428"/>
            <a:chExt cx="3655695" cy="74485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5307" y="5333238"/>
              <a:ext cx="776478" cy="7406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66668" y="5346827"/>
              <a:ext cx="503555" cy="467995"/>
            </a:xfrm>
            <a:custGeom>
              <a:avLst/>
              <a:gdLst/>
              <a:ahLst/>
              <a:cxnLst/>
              <a:rect l="l" t="t" r="r" b="b"/>
              <a:pathLst>
                <a:path w="503554" h="467995">
                  <a:moveTo>
                    <a:pt x="64494" y="296204"/>
                  </a:moveTo>
                  <a:lnTo>
                    <a:pt x="57515" y="298338"/>
                  </a:lnTo>
                  <a:lnTo>
                    <a:pt x="51845" y="302935"/>
                  </a:lnTo>
                  <a:lnTo>
                    <a:pt x="48260" y="309587"/>
                  </a:lnTo>
                  <a:lnTo>
                    <a:pt x="0" y="467372"/>
                  </a:lnTo>
                  <a:lnTo>
                    <a:pt x="52628" y="455701"/>
                  </a:lnTo>
                  <a:lnTo>
                    <a:pt x="40767" y="455701"/>
                  </a:lnTo>
                  <a:lnTo>
                    <a:pt x="35560" y="450100"/>
                  </a:lnTo>
                  <a:lnTo>
                    <a:pt x="41604" y="444512"/>
                  </a:lnTo>
                  <a:lnTo>
                    <a:pt x="30353" y="444512"/>
                  </a:lnTo>
                  <a:lnTo>
                    <a:pt x="14858" y="427723"/>
                  </a:lnTo>
                  <a:lnTo>
                    <a:pt x="66601" y="379875"/>
                  </a:lnTo>
                  <a:lnTo>
                    <a:pt x="84708" y="320713"/>
                  </a:lnTo>
                  <a:lnTo>
                    <a:pt x="85421" y="313187"/>
                  </a:lnTo>
                  <a:lnTo>
                    <a:pt x="83264" y="306206"/>
                  </a:lnTo>
                  <a:lnTo>
                    <a:pt x="78654" y="300535"/>
                  </a:lnTo>
                  <a:lnTo>
                    <a:pt x="72008" y="296938"/>
                  </a:lnTo>
                  <a:lnTo>
                    <a:pt x="64494" y="296204"/>
                  </a:lnTo>
                  <a:close/>
                </a:path>
                <a:path w="503554" h="467995">
                  <a:moveTo>
                    <a:pt x="42584" y="443606"/>
                  </a:moveTo>
                  <a:lnTo>
                    <a:pt x="35560" y="450100"/>
                  </a:lnTo>
                  <a:lnTo>
                    <a:pt x="40767" y="455701"/>
                  </a:lnTo>
                  <a:lnTo>
                    <a:pt x="49885" y="447268"/>
                  </a:lnTo>
                  <a:lnTo>
                    <a:pt x="45974" y="447268"/>
                  </a:lnTo>
                  <a:lnTo>
                    <a:pt x="42584" y="443606"/>
                  </a:lnTo>
                  <a:close/>
                </a:path>
                <a:path w="503554" h="467995">
                  <a:moveTo>
                    <a:pt x="160422" y="394320"/>
                  </a:moveTo>
                  <a:lnTo>
                    <a:pt x="152907" y="394462"/>
                  </a:lnTo>
                  <a:lnTo>
                    <a:pt x="92513" y="407846"/>
                  </a:lnTo>
                  <a:lnTo>
                    <a:pt x="40767" y="455701"/>
                  </a:lnTo>
                  <a:lnTo>
                    <a:pt x="52628" y="455701"/>
                  </a:lnTo>
                  <a:lnTo>
                    <a:pt x="161036" y="431660"/>
                  </a:lnTo>
                  <a:lnTo>
                    <a:pt x="167959" y="428596"/>
                  </a:lnTo>
                  <a:lnTo>
                    <a:pt x="172989" y="423300"/>
                  </a:lnTo>
                  <a:lnTo>
                    <a:pt x="175662" y="416504"/>
                  </a:lnTo>
                  <a:lnTo>
                    <a:pt x="175513" y="408940"/>
                  </a:lnTo>
                  <a:lnTo>
                    <a:pt x="172499" y="402023"/>
                  </a:lnTo>
                  <a:lnTo>
                    <a:pt x="167211" y="396995"/>
                  </a:lnTo>
                  <a:lnTo>
                    <a:pt x="160422" y="394320"/>
                  </a:lnTo>
                  <a:close/>
                </a:path>
                <a:path w="503554" h="467995">
                  <a:moveTo>
                    <a:pt x="48874" y="437790"/>
                  </a:moveTo>
                  <a:lnTo>
                    <a:pt x="42584" y="443606"/>
                  </a:lnTo>
                  <a:lnTo>
                    <a:pt x="45974" y="447268"/>
                  </a:lnTo>
                  <a:lnTo>
                    <a:pt x="48874" y="437790"/>
                  </a:lnTo>
                  <a:close/>
                </a:path>
                <a:path w="503554" h="467995">
                  <a:moveTo>
                    <a:pt x="92513" y="407846"/>
                  </a:moveTo>
                  <a:lnTo>
                    <a:pt x="77717" y="411124"/>
                  </a:lnTo>
                  <a:lnTo>
                    <a:pt x="48874" y="437790"/>
                  </a:lnTo>
                  <a:lnTo>
                    <a:pt x="45974" y="447268"/>
                  </a:lnTo>
                  <a:lnTo>
                    <a:pt x="49885" y="447268"/>
                  </a:lnTo>
                  <a:lnTo>
                    <a:pt x="92513" y="407846"/>
                  </a:lnTo>
                  <a:close/>
                </a:path>
                <a:path w="503554" h="467995">
                  <a:moveTo>
                    <a:pt x="66601" y="379875"/>
                  </a:moveTo>
                  <a:lnTo>
                    <a:pt x="14858" y="427723"/>
                  </a:lnTo>
                  <a:lnTo>
                    <a:pt x="30353" y="444512"/>
                  </a:lnTo>
                  <a:lnTo>
                    <a:pt x="37397" y="438000"/>
                  </a:lnTo>
                  <a:lnTo>
                    <a:pt x="23622" y="423113"/>
                  </a:lnTo>
                  <a:lnTo>
                    <a:pt x="55531" y="416041"/>
                  </a:lnTo>
                  <a:lnTo>
                    <a:pt x="66601" y="379875"/>
                  </a:lnTo>
                  <a:close/>
                </a:path>
                <a:path w="503554" h="467995">
                  <a:moveTo>
                    <a:pt x="37397" y="438000"/>
                  </a:moveTo>
                  <a:lnTo>
                    <a:pt x="30353" y="444512"/>
                  </a:lnTo>
                  <a:lnTo>
                    <a:pt x="41604" y="444512"/>
                  </a:lnTo>
                  <a:lnTo>
                    <a:pt x="42584" y="443606"/>
                  </a:lnTo>
                  <a:lnTo>
                    <a:pt x="37397" y="438000"/>
                  </a:lnTo>
                  <a:close/>
                </a:path>
                <a:path w="503554" h="467995">
                  <a:moveTo>
                    <a:pt x="53315" y="423283"/>
                  </a:moveTo>
                  <a:lnTo>
                    <a:pt x="37397" y="438000"/>
                  </a:lnTo>
                  <a:lnTo>
                    <a:pt x="42584" y="443606"/>
                  </a:lnTo>
                  <a:lnTo>
                    <a:pt x="48874" y="437790"/>
                  </a:lnTo>
                  <a:lnTo>
                    <a:pt x="53315" y="423283"/>
                  </a:lnTo>
                  <a:close/>
                </a:path>
                <a:path w="503554" h="467995">
                  <a:moveTo>
                    <a:pt x="55531" y="416041"/>
                  </a:moveTo>
                  <a:lnTo>
                    <a:pt x="23622" y="423113"/>
                  </a:lnTo>
                  <a:lnTo>
                    <a:pt x="37397" y="438000"/>
                  </a:lnTo>
                  <a:lnTo>
                    <a:pt x="53296" y="423300"/>
                  </a:lnTo>
                  <a:lnTo>
                    <a:pt x="55531" y="416041"/>
                  </a:lnTo>
                  <a:close/>
                </a:path>
                <a:path w="503554" h="467995">
                  <a:moveTo>
                    <a:pt x="77717" y="411124"/>
                  </a:moveTo>
                  <a:lnTo>
                    <a:pt x="62919" y="414404"/>
                  </a:lnTo>
                  <a:lnTo>
                    <a:pt x="53309" y="423300"/>
                  </a:lnTo>
                  <a:lnTo>
                    <a:pt x="48874" y="437790"/>
                  </a:lnTo>
                  <a:lnTo>
                    <a:pt x="77717" y="411124"/>
                  </a:lnTo>
                  <a:close/>
                </a:path>
                <a:path w="503554" h="467995">
                  <a:moveTo>
                    <a:pt x="62919" y="414404"/>
                  </a:moveTo>
                  <a:lnTo>
                    <a:pt x="55531" y="416041"/>
                  </a:lnTo>
                  <a:lnTo>
                    <a:pt x="53315" y="423283"/>
                  </a:lnTo>
                  <a:lnTo>
                    <a:pt x="62919" y="414404"/>
                  </a:lnTo>
                  <a:close/>
                </a:path>
                <a:path w="503554" h="467995">
                  <a:moveTo>
                    <a:pt x="477393" y="0"/>
                  </a:moveTo>
                  <a:lnTo>
                    <a:pt x="66601" y="379875"/>
                  </a:lnTo>
                  <a:lnTo>
                    <a:pt x="55531" y="416041"/>
                  </a:lnTo>
                  <a:lnTo>
                    <a:pt x="62919" y="414404"/>
                  </a:lnTo>
                  <a:lnTo>
                    <a:pt x="492886" y="16891"/>
                  </a:lnTo>
                  <a:lnTo>
                    <a:pt x="477393" y="0"/>
                  </a:lnTo>
                  <a:close/>
                </a:path>
                <a:path w="503554" h="467995">
                  <a:moveTo>
                    <a:pt x="498094" y="22479"/>
                  </a:moveTo>
                  <a:lnTo>
                    <a:pt x="77717" y="411124"/>
                  </a:lnTo>
                  <a:lnTo>
                    <a:pt x="92513" y="407846"/>
                  </a:lnTo>
                  <a:lnTo>
                    <a:pt x="503173" y="28067"/>
                  </a:lnTo>
                  <a:lnTo>
                    <a:pt x="498094" y="22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757" y="5329428"/>
              <a:ext cx="1347215" cy="7399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11446" y="5343271"/>
              <a:ext cx="1073785" cy="488315"/>
            </a:xfrm>
            <a:custGeom>
              <a:avLst/>
              <a:gdLst/>
              <a:ahLst/>
              <a:cxnLst/>
              <a:rect l="l" t="t" r="r" b="b"/>
              <a:pathLst>
                <a:path w="1073785" h="488314">
                  <a:moveTo>
                    <a:pt x="966558" y="442271"/>
                  </a:moveTo>
                  <a:lnTo>
                    <a:pt x="905255" y="450253"/>
                  </a:lnTo>
                  <a:lnTo>
                    <a:pt x="888873" y="471601"/>
                  </a:lnTo>
                  <a:lnTo>
                    <a:pt x="891278" y="478759"/>
                  </a:lnTo>
                  <a:lnTo>
                    <a:pt x="896111" y="484238"/>
                  </a:lnTo>
                  <a:lnTo>
                    <a:pt x="902660" y="487507"/>
                  </a:lnTo>
                  <a:lnTo>
                    <a:pt x="910208" y="488035"/>
                  </a:lnTo>
                  <a:lnTo>
                    <a:pt x="1051643" y="469620"/>
                  </a:lnTo>
                  <a:lnTo>
                    <a:pt x="1031493" y="469620"/>
                  </a:lnTo>
                  <a:lnTo>
                    <a:pt x="966558" y="442271"/>
                  </a:lnTo>
                  <a:close/>
                </a:path>
                <a:path w="1073785" h="488314">
                  <a:moveTo>
                    <a:pt x="981632" y="440308"/>
                  </a:moveTo>
                  <a:lnTo>
                    <a:pt x="966558" y="442271"/>
                  </a:lnTo>
                  <a:lnTo>
                    <a:pt x="1031493" y="469620"/>
                  </a:lnTo>
                  <a:lnTo>
                    <a:pt x="1034150" y="463499"/>
                  </a:lnTo>
                  <a:lnTo>
                    <a:pt x="1023747" y="463499"/>
                  </a:lnTo>
                  <a:lnTo>
                    <a:pt x="1017757" y="455526"/>
                  </a:lnTo>
                  <a:lnTo>
                    <a:pt x="981632" y="440308"/>
                  </a:lnTo>
                  <a:close/>
                </a:path>
                <a:path w="1073785" h="488314">
                  <a:moveTo>
                    <a:pt x="1028624" y="451851"/>
                  </a:moveTo>
                  <a:lnTo>
                    <a:pt x="1025686" y="458867"/>
                  </a:lnTo>
                  <a:lnTo>
                    <a:pt x="1034541" y="462597"/>
                  </a:lnTo>
                  <a:lnTo>
                    <a:pt x="1031493" y="469620"/>
                  </a:lnTo>
                  <a:lnTo>
                    <a:pt x="1051643" y="469620"/>
                  </a:lnTo>
                  <a:lnTo>
                    <a:pt x="1073785" y="466737"/>
                  </a:lnTo>
                  <a:lnTo>
                    <a:pt x="1065402" y="455574"/>
                  </a:lnTo>
                  <a:lnTo>
                    <a:pt x="1037463" y="455574"/>
                  </a:lnTo>
                  <a:lnTo>
                    <a:pt x="1028624" y="451851"/>
                  </a:lnTo>
                  <a:close/>
                </a:path>
                <a:path w="1073785" h="488314">
                  <a:moveTo>
                    <a:pt x="1017757" y="455526"/>
                  </a:moveTo>
                  <a:lnTo>
                    <a:pt x="1023747" y="463499"/>
                  </a:lnTo>
                  <a:lnTo>
                    <a:pt x="1025686" y="458867"/>
                  </a:lnTo>
                  <a:lnTo>
                    <a:pt x="1017757" y="455526"/>
                  </a:lnTo>
                  <a:close/>
                </a:path>
                <a:path w="1073785" h="488314">
                  <a:moveTo>
                    <a:pt x="1025686" y="458867"/>
                  </a:moveTo>
                  <a:lnTo>
                    <a:pt x="1023747" y="463499"/>
                  </a:lnTo>
                  <a:lnTo>
                    <a:pt x="1034150" y="463499"/>
                  </a:lnTo>
                  <a:lnTo>
                    <a:pt x="1034541" y="462597"/>
                  </a:lnTo>
                  <a:lnTo>
                    <a:pt x="1025686" y="458867"/>
                  </a:lnTo>
                  <a:close/>
                </a:path>
                <a:path w="1073785" h="488314">
                  <a:moveTo>
                    <a:pt x="1008685" y="443452"/>
                  </a:moveTo>
                  <a:lnTo>
                    <a:pt x="1017757" y="455526"/>
                  </a:lnTo>
                  <a:lnTo>
                    <a:pt x="1025686" y="458867"/>
                  </a:lnTo>
                  <a:lnTo>
                    <a:pt x="1028624" y="451851"/>
                  </a:lnTo>
                  <a:lnTo>
                    <a:pt x="1008685" y="443452"/>
                  </a:lnTo>
                  <a:close/>
                </a:path>
                <a:path w="1073785" h="488314">
                  <a:moveTo>
                    <a:pt x="1043187" y="433171"/>
                  </a:moveTo>
                  <a:lnTo>
                    <a:pt x="1036447" y="433171"/>
                  </a:lnTo>
                  <a:lnTo>
                    <a:pt x="1028624" y="451851"/>
                  </a:lnTo>
                  <a:lnTo>
                    <a:pt x="1037463" y="455574"/>
                  </a:lnTo>
                  <a:lnTo>
                    <a:pt x="1046352" y="434505"/>
                  </a:lnTo>
                  <a:lnTo>
                    <a:pt x="1043187" y="433171"/>
                  </a:lnTo>
                  <a:close/>
                </a:path>
                <a:path w="1073785" h="488314">
                  <a:moveTo>
                    <a:pt x="962151" y="327391"/>
                  </a:moveTo>
                  <a:lnTo>
                    <a:pt x="954865" y="327761"/>
                  </a:lnTo>
                  <a:lnTo>
                    <a:pt x="948054" y="331012"/>
                  </a:lnTo>
                  <a:lnTo>
                    <a:pt x="943030" y="336665"/>
                  </a:lnTo>
                  <a:lnTo>
                    <a:pt x="940625" y="343566"/>
                  </a:lnTo>
                  <a:lnTo>
                    <a:pt x="940982" y="350858"/>
                  </a:lnTo>
                  <a:lnTo>
                    <a:pt x="944244" y="357682"/>
                  </a:lnTo>
                  <a:lnTo>
                    <a:pt x="981409" y="407148"/>
                  </a:lnTo>
                  <a:lnTo>
                    <a:pt x="1046352" y="434505"/>
                  </a:lnTo>
                  <a:lnTo>
                    <a:pt x="1037463" y="455574"/>
                  </a:lnTo>
                  <a:lnTo>
                    <a:pt x="1065402" y="455574"/>
                  </a:lnTo>
                  <a:lnTo>
                    <a:pt x="974725" y="334810"/>
                  </a:lnTo>
                  <a:lnTo>
                    <a:pt x="969057" y="329782"/>
                  </a:lnTo>
                  <a:lnTo>
                    <a:pt x="962151" y="327391"/>
                  </a:lnTo>
                  <a:close/>
                </a:path>
                <a:path w="1073785" h="488314">
                  <a:moveTo>
                    <a:pt x="996596" y="438360"/>
                  </a:moveTo>
                  <a:lnTo>
                    <a:pt x="981632" y="440308"/>
                  </a:lnTo>
                  <a:lnTo>
                    <a:pt x="1017757" y="455526"/>
                  </a:lnTo>
                  <a:lnTo>
                    <a:pt x="1008685" y="443452"/>
                  </a:lnTo>
                  <a:lnTo>
                    <a:pt x="996596" y="438360"/>
                  </a:lnTo>
                  <a:close/>
                </a:path>
                <a:path w="1073785" h="488314">
                  <a:moveTo>
                    <a:pt x="1036447" y="433171"/>
                  </a:moveTo>
                  <a:lnTo>
                    <a:pt x="1004123" y="437380"/>
                  </a:lnTo>
                  <a:lnTo>
                    <a:pt x="1008685" y="443452"/>
                  </a:lnTo>
                  <a:lnTo>
                    <a:pt x="1028624" y="451851"/>
                  </a:lnTo>
                  <a:lnTo>
                    <a:pt x="1036447" y="433171"/>
                  </a:lnTo>
                  <a:close/>
                </a:path>
                <a:path w="1073785" h="488314">
                  <a:moveTo>
                    <a:pt x="1004123" y="437380"/>
                  </a:moveTo>
                  <a:lnTo>
                    <a:pt x="996596" y="438360"/>
                  </a:lnTo>
                  <a:lnTo>
                    <a:pt x="1008685" y="443452"/>
                  </a:lnTo>
                  <a:lnTo>
                    <a:pt x="1004123" y="437380"/>
                  </a:lnTo>
                  <a:close/>
                </a:path>
                <a:path w="1073785" h="488314">
                  <a:moveTo>
                    <a:pt x="3048" y="28066"/>
                  </a:moveTo>
                  <a:lnTo>
                    <a:pt x="0" y="35178"/>
                  </a:lnTo>
                  <a:lnTo>
                    <a:pt x="966558" y="442271"/>
                  </a:lnTo>
                  <a:lnTo>
                    <a:pt x="981632" y="440308"/>
                  </a:lnTo>
                  <a:lnTo>
                    <a:pt x="3048" y="28066"/>
                  </a:lnTo>
                  <a:close/>
                </a:path>
                <a:path w="1073785" h="488314">
                  <a:moveTo>
                    <a:pt x="14858" y="0"/>
                  </a:moveTo>
                  <a:lnTo>
                    <a:pt x="5968" y="21081"/>
                  </a:lnTo>
                  <a:lnTo>
                    <a:pt x="996596" y="438360"/>
                  </a:lnTo>
                  <a:lnTo>
                    <a:pt x="1004123" y="437380"/>
                  </a:lnTo>
                  <a:lnTo>
                    <a:pt x="981409" y="407148"/>
                  </a:lnTo>
                  <a:lnTo>
                    <a:pt x="14858" y="0"/>
                  </a:lnTo>
                  <a:close/>
                </a:path>
                <a:path w="1073785" h="488314">
                  <a:moveTo>
                    <a:pt x="981409" y="407148"/>
                  </a:moveTo>
                  <a:lnTo>
                    <a:pt x="1004123" y="437380"/>
                  </a:lnTo>
                  <a:lnTo>
                    <a:pt x="1036447" y="433171"/>
                  </a:lnTo>
                  <a:lnTo>
                    <a:pt x="1043187" y="433171"/>
                  </a:lnTo>
                  <a:lnTo>
                    <a:pt x="981409" y="407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809" y="5355336"/>
              <a:ext cx="781812" cy="6812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940043" y="5368925"/>
              <a:ext cx="509270" cy="408305"/>
            </a:xfrm>
            <a:custGeom>
              <a:avLst/>
              <a:gdLst/>
              <a:ahLst/>
              <a:cxnLst/>
              <a:rect l="l" t="t" r="r" b="b"/>
              <a:pathLst>
                <a:path w="509270" h="408304">
                  <a:moveTo>
                    <a:pt x="77450" y="242549"/>
                  </a:moveTo>
                  <a:lnTo>
                    <a:pt x="70294" y="244141"/>
                  </a:lnTo>
                  <a:lnTo>
                    <a:pt x="64281" y="248290"/>
                  </a:lnTo>
                  <a:lnTo>
                    <a:pt x="60197" y="254647"/>
                  </a:lnTo>
                  <a:lnTo>
                    <a:pt x="0" y="408266"/>
                  </a:lnTo>
                  <a:lnTo>
                    <a:pt x="59917" y="399745"/>
                  </a:lnTo>
                  <a:lnTo>
                    <a:pt x="41528" y="399745"/>
                  </a:lnTo>
                  <a:lnTo>
                    <a:pt x="36829" y="393776"/>
                  </a:lnTo>
                  <a:lnTo>
                    <a:pt x="44304" y="387862"/>
                  </a:lnTo>
                  <a:lnTo>
                    <a:pt x="32003" y="387794"/>
                  </a:lnTo>
                  <a:lnTo>
                    <a:pt x="17906" y="369862"/>
                  </a:lnTo>
                  <a:lnTo>
                    <a:pt x="73027" y="326252"/>
                  </a:lnTo>
                  <a:lnTo>
                    <a:pt x="95630" y="268541"/>
                  </a:lnTo>
                  <a:lnTo>
                    <a:pt x="97000" y="261094"/>
                  </a:lnTo>
                  <a:lnTo>
                    <a:pt x="95440" y="253969"/>
                  </a:lnTo>
                  <a:lnTo>
                    <a:pt x="91309" y="247962"/>
                  </a:lnTo>
                  <a:lnTo>
                    <a:pt x="84962" y="243865"/>
                  </a:lnTo>
                  <a:lnTo>
                    <a:pt x="77450" y="242549"/>
                  </a:lnTo>
                  <a:close/>
                </a:path>
                <a:path w="509270" h="408304">
                  <a:moveTo>
                    <a:pt x="44304" y="387862"/>
                  </a:moveTo>
                  <a:lnTo>
                    <a:pt x="36829" y="393776"/>
                  </a:lnTo>
                  <a:lnTo>
                    <a:pt x="41528" y="399745"/>
                  </a:lnTo>
                  <a:lnTo>
                    <a:pt x="51624" y="391756"/>
                  </a:lnTo>
                  <a:lnTo>
                    <a:pt x="47370" y="391756"/>
                  </a:lnTo>
                  <a:lnTo>
                    <a:pt x="44304" y="387862"/>
                  </a:lnTo>
                  <a:close/>
                </a:path>
                <a:path w="509270" h="408304">
                  <a:moveTo>
                    <a:pt x="157987" y="347319"/>
                  </a:moveTo>
                  <a:lnTo>
                    <a:pt x="96778" y="356029"/>
                  </a:lnTo>
                  <a:lnTo>
                    <a:pt x="41528" y="399745"/>
                  </a:lnTo>
                  <a:lnTo>
                    <a:pt x="59917" y="399745"/>
                  </a:lnTo>
                  <a:lnTo>
                    <a:pt x="163321" y="385038"/>
                  </a:lnTo>
                  <a:lnTo>
                    <a:pt x="179577" y="363486"/>
                  </a:lnTo>
                  <a:lnTo>
                    <a:pt x="177026" y="356358"/>
                  </a:lnTo>
                  <a:lnTo>
                    <a:pt x="172116" y="350940"/>
                  </a:lnTo>
                  <a:lnTo>
                    <a:pt x="165540" y="347754"/>
                  </a:lnTo>
                  <a:lnTo>
                    <a:pt x="157987" y="347319"/>
                  </a:lnTo>
                  <a:close/>
                </a:path>
                <a:path w="509270" h="408304">
                  <a:moveTo>
                    <a:pt x="50958" y="382596"/>
                  </a:moveTo>
                  <a:lnTo>
                    <a:pt x="44304" y="387862"/>
                  </a:lnTo>
                  <a:lnTo>
                    <a:pt x="47370" y="391756"/>
                  </a:lnTo>
                  <a:lnTo>
                    <a:pt x="50958" y="382596"/>
                  </a:lnTo>
                  <a:close/>
                </a:path>
                <a:path w="509270" h="408304">
                  <a:moveTo>
                    <a:pt x="96778" y="356029"/>
                  </a:moveTo>
                  <a:lnTo>
                    <a:pt x="81851" y="358153"/>
                  </a:lnTo>
                  <a:lnTo>
                    <a:pt x="50958" y="382596"/>
                  </a:lnTo>
                  <a:lnTo>
                    <a:pt x="47370" y="391756"/>
                  </a:lnTo>
                  <a:lnTo>
                    <a:pt x="51624" y="391756"/>
                  </a:lnTo>
                  <a:lnTo>
                    <a:pt x="96778" y="356029"/>
                  </a:lnTo>
                  <a:close/>
                </a:path>
                <a:path w="509270" h="408304">
                  <a:moveTo>
                    <a:pt x="56517" y="368403"/>
                  </a:moveTo>
                  <a:lnTo>
                    <a:pt x="39550" y="381825"/>
                  </a:lnTo>
                  <a:lnTo>
                    <a:pt x="44304" y="387862"/>
                  </a:lnTo>
                  <a:lnTo>
                    <a:pt x="50958" y="382596"/>
                  </a:lnTo>
                  <a:lnTo>
                    <a:pt x="56517" y="368403"/>
                  </a:lnTo>
                  <a:close/>
                </a:path>
                <a:path w="509270" h="408304">
                  <a:moveTo>
                    <a:pt x="73027" y="326252"/>
                  </a:moveTo>
                  <a:lnTo>
                    <a:pt x="17906" y="369862"/>
                  </a:lnTo>
                  <a:lnTo>
                    <a:pt x="32003" y="387794"/>
                  </a:lnTo>
                  <a:lnTo>
                    <a:pt x="39550" y="381825"/>
                  </a:lnTo>
                  <a:lnTo>
                    <a:pt x="27050" y="365950"/>
                  </a:lnTo>
                  <a:lnTo>
                    <a:pt x="59274" y="361365"/>
                  </a:lnTo>
                  <a:lnTo>
                    <a:pt x="73027" y="326252"/>
                  </a:lnTo>
                  <a:close/>
                </a:path>
                <a:path w="509270" h="408304">
                  <a:moveTo>
                    <a:pt x="39550" y="381825"/>
                  </a:moveTo>
                  <a:lnTo>
                    <a:pt x="32003" y="387794"/>
                  </a:lnTo>
                  <a:lnTo>
                    <a:pt x="44250" y="387794"/>
                  </a:lnTo>
                  <a:lnTo>
                    <a:pt x="39550" y="381825"/>
                  </a:lnTo>
                  <a:close/>
                </a:path>
                <a:path w="509270" h="408304">
                  <a:moveTo>
                    <a:pt x="81851" y="358153"/>
                  </a:moveTo>
                  <a:lnTo>
                    <a:pt x="66762" y="360299"/>
                  </a:lnTo>
                  <a:lnTo>
                    <a:pt x="56517" y="368403"/>
                  </a:lnTo>
                  <a:lnTo>
                    <a:pt x="50958" y="382596"/>
                  </a:lnTo>
                  <a:lnTo>
                    <a:pt x="81851" y="358153"/>
                  </a:lnTo>
                  <a:close/>
                </a:path>
                <a:path w="509270" h="408304">
                  <a:moveTo>
                    <a:pt x="59274" y="361365"/>
                  </a:moveTo>
                  <a:lnTo>
                    <a:pt x="27050" y="365950"/>
                  </a:lnTo>
                  <a:lnTo>
                    <a:pt x="39550" y="381825"/>
                  </a:lnTo>
                  <a:lnTo>
                    <a:pt x="56517" y="368403"/>
                  </a:lnTo>
                  <a:lnTo>
                    <a:pt x="59274" y="361365"/>
                  </a:lnTo>
                  <a:close/>
                </a:path>
                <a:path w="509270" h="408304">
                  <a:moveTo>
                    <a:pt x="66762" y="360299"/>
                  </a:moveTo>
                  <a:lnTo>
                    <a:pt x="59274" y="361365"/>
                  </a:lnTo>
                  <a:lnTo>
                    <a:pt x="56517" y="368403"/>
                  </a:lnTo>
                  <a:lnTo>
                    <a:pt x="66762" y="360299"/>
                  </a:lnTo>
                  <a:close/>
                </a:path>
                <a:path w="509270" h="408304">
                  <a:moveTo>
                    <a:pt x="485393" y="0"/>
                  </a:moveTo>
                  <a:lnTo>
                    <a:pt x="73027" y="326252"/>
                  </a:lnTo>
                  <a:lnTo>
                    <a:pt x="59274" y="361365"/>
                  </a:lnTo>
                  <a:lnTo>
                    <a:pt x="66762" y="360299"/>
                  </a:lnTo>
                  <a:lnTo>
                    <a:pt x="499617" y="17906"/>
                  </a:lnTo>
                  <a:lnTo>
                    <a:pt x="485393" y="0"/>
                  </a:lnTo>
                  <a:close/>
                </a:path>
                <a:path w="509270" h="408304">
                  <a:moveTo>
                    <a:pt x="504316" y="23875"/>
                  </a:moveTo>
                  <a:lnTo>
                    <a:pt x="81851" y="358153"/>
                  </a:lnTo>
                  <a:lnTo>
                    <a:pt x="96778" y="356029"/>
                  </a:lnTo>
                  <a:lnTo>
                    <a:pt x="509015" y="29844"/>
                  </a:lnTo>
                  <a:lnTo>
                    <a:pt x="504316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2336" y="4870704"/>
            <a:ext cx="242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Bayesian Belief Network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49398" y="1352422"/>
          <a:ext cx="6094094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P(A)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P(B)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P(C)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P(D)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636009" y="936497"/>
            <a:ext cx="292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Conditional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Probability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42764"/>
            <a:ext cx="5396865" cy="2015489"/>
            <a:chOff x="0" y="4842764"/>
            <a:chExt cx="5396865" cy="2015489"/>
          </a:xfrm>
        </p:grpSpPr>
        <p:sp>
          <p:nvSpPr>
            <p:cNvPr id="3" name="object 3"/>
            <p:cNvSpPr/>
            <p:nvPr/>
          </p:nvSpPr>
          <p:spPr>
            <a:xfrm>
              <a:off x="3419855" y="4869180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8122" y="0"/>
                  </a:moveTo>
                  <a:lnTo>
                    <a:pt x="409394" y="2243"/>
                  </a:lnTo>
                  <a:lnTo>
                    <a:pt x="352846" y="8793"/>
                  </a:lnTo>
                  <a:lnTo>
                    <a:pt x="298915" y="19381"/>
                  </a:lnTo>
                  <a:lnTo>
                    <a:pt x="248039" y="33737"/>
                  </a:lnTo>
                  <a:lnTo>
                    <a:pt x="200658" y="51591"/>
                  </a:lnTo>
                  <a:lnTo>
                    <a:pt x="157209" y="72675"/>
                  </a:lnTo>
                  <a:lnTo>
                    <a:pt x="118131" y="96718"/>
                  </a:lnTo>
                  <a:lnTo>
                    <a:pt x="83862" y="123451"/>
                  </a:lnTo>
                  <a:lnTo>
                    <a:pt x="54840" y="152605"/>
                  </a:lnTo>
                  <a:lnTo>
                    <a:pt x="31505" y="183910"/>
                  </a:lnTo>
                  <a:lnTo>
                    <a:pt x="3646" y="251894"/>
                  </a:lnTo>
                  <a:lnTo>
                    <a:pt x="0" y="288036"/>
                  </a:lnTo>
                  <a:lnTo>
                    <a:pt x="3646" y="324152"/>
                  </a:lnTo>
                  <a:lnTo>
                    <a:pt x="31505" y="392109"/>
                  </a:lnTo>
                  <a:lnTo>
                    <a:pt x="54840" y="423410"/>
                  </a:lnTo>
                  <a:lnTo>
                    <a:pt x="83862" y="452564"/>
                  </a:lnTo>
                  <a:lnTo>
                    <a:pt x="118131" y="479302"/>
                  </a:lnTo>
                  <a:lnTo>
                    <a:pt x="157209" y="503352"/>
                  </a:lnTo>
                  <a:lnTo>
                    <a:pt x="200658" y="524445"/>
                  </a:lnTo>
                  <a:lnTo>
                    <a:pt x="248039" y="542309"/>
                  </a:lnTo>
                  <a:lnTo>
                    <a:pt x="298915" y="556674"/>
                  </a:lnTo>
                  <a:lnTo>
                    <a:pt x="352846" y="567270"/>
                  </a:lnTo>
                  <a:lnTo>
                    <a:pt x="409394" y="573826"/>
                  </a:lnTo>
                  <a:lnTo>
                    <a:pt x="468122" y="576072"/>
                  </a:lnTo>
                  <a:lnTo>
                    <a:pt x="526822" y="573826"/>
                  </a:lnTo>
                  <a:lnTo>
                    <a:pt x="583347" y="567270"/>
                  </a:lnTo>
                  <a:lnTo>
                    <a:pt x="637259" y="556674"/>
                  </a:lnTo>
                  <a:lnTo>
                    <a:pt x="688119" y="542309"/>
                  </a:lnTo>
                  <a:lnTo>
                    <a:pt x="735488" y="524445"/>
                  </a:lnTo>
                  <a:lnTo>
                    <a:pt x="778927" y="503352"/>
                  </a:lnTo>
                  <a:lnTo>
                    <a:pt x="817998" y="479302"/>
                  </a:lnTo>
                  <a:lnTo>
                    <a:pt x="852262" y="452564"/>
                  </a:lnTo>
                  <a:lnTo>
                    <a:pt x="881279" y="423410"/>
                  </a:lnTo>
                  <a:lnTo>
                    <a:pt x="904612" y="392109"/>
                  </a:lnTo>
                  <a:lnTo>
                    <a:pt x="932470" y="324152"/>
                  </a:lnTo>
                  <a:lnTo>
                    <a:pt x="936117" y="288036"/>
                  </a:lnTo>
                  <a:lnTo>
                    <a:pt x="932470" y="251894"/>
                  </a:lnTo>
                  <a:lnTo>
                    <a:pt x="904612" y="183910"/>
                  </a:lnTo>
                  <a:lnTo>
                    <a:pt x="881279" y="152605"/>
                  </a:lnTo>
                  <a:lnTo>
                    <a:pt x="852262" y="123451"/>
                  </a:lnTo>
                  <a:lnTo>
                    <a:pt x="817998" y="96718"/>
                  </a:lnTo>
                  <a:lnTo>
                    <a:pt x="778927" y="72675"/>
                  </a:lnTo>
                  <a:lnTo>
                    <a:pt x="735488" y="51591"/>
                  </a:lnTo>
                  <a:lnTo>
                    <a:pt x="688119" y="33737"/>
                  </a:lnTo>
                  <a:lnTo>
                    <a:pt x="637259" y="19381"/>
                  </a:lnTo>
                  <a:lnTo>
                    <a:pt x="583347" y="8793"/>
                  </a:lnTo>
                  <a:lnTo>
                    <a:pt x="526822" y="2243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2423" y="4842764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153" y="0"/>
                  </a:lnTo>
                  <a:lnTo>
                    <a:pt x="421386" y="2540"/>
                  </a:lnTo>
                  <a:lnTo>
                    <a:pt x="350900" y="12700"/>
                  </a:lnTo>
                  <a:lnTo>
                    <a:pt x="306070" y="22860"/>
                  </a:lnTo>
                  <a:lnTo>
                    <a:pt x="263271" y="35560"/>
                  </a:lnTo>
                  <a:lnTo>
                    <a:pt x="222758" y="50800"/>
                  </a:lnTo>
                  <a:lnTo>
                    <a:pt x="184912" y="68580"/>
                  </a:lnTo>
                  <a:lnTo>
                    <a:pt x="149605" y="88900"/>
                  </a:lnTo>
                  <a:lnTo>
                    <a:pt x="117348" y="110490"/>
                  </a:lnTo>
                  <a:lnTo>
                    <a:pt x="75056" y="147320"/>
                  </a:lnTo>
                  <a:lnTo>
                    <a:pt x="41148" y="187960"/>
                  </a:lnTo>
                  <a:lnTo>
                    <a:pt x="16510" y="233680"/>
                  </a:lnTo>
                  <a:lnTo>
                    <a:pt x="2666" y="281940"/>
                  </a:lnTo>
                  <a:lnTo>
                    <a:pt x="0" y="316230"/>
                  </a:lnTo>
                  <a:lnTo>
                    <a:pt x="762" y="334010"/>
                  </a:lnTo>
                  <a:lnTo>
                    <a:pt x="11302" y="382270"/>
                  </a:lnTo>
                  <a:lnTo>
                    <a:pt x="32765" y="429260"/>
                  </a:lnTo>
                  <a:lnTo>
                    <a:pt x="63880" y="471170"/>
                  </a:lnTo>
                  <a:lnTo>
                    <a:pt x="103504" y="509270"/>
                  </a:lnTo>
                  <a:lnTo>
                    <a:pt x="134238" y="532130"/>
                  </a:lnTo>
                  <a:lnTo>
                    <a:pt x="167893" y="552450"/>
                  </a:lnTo>
                  <a:lnTo>
                    <a:pt x="204470" y="571500"/>
                  </a:lnTo>
                  <a:lnTo>
                    <a:pt x="243712" y="586740"/>
                  </a:lnTo>
                  <a:lnTo>
                    <a:pt x="306959" y="607060"/>
                  </a:lnTo>
                  <a:lnTo>
                    <a:pt x="351663" y="617220"/>
                  </a:lnTo>
                  <a:lnTo>
                    <a:pt x="398399" y="624840"/>
                  </a:lnTo>
                  <a:lnTo>
                    <a:pt x="471042" y="629920"/>
                  </a:lnTo>
                  <a:lnTo>
                    <a:pt x="520953" y="629920"/>
                  </a:lnTo>
                  <a:lnTo>
                    <a:pt x="569722" y="627380"/>
                  </a:lnTo>
                  <a:lnTo>
                    <a:pt x="640461" y="617220"/>
                  </a:lnTo>
                  <a:lnTo>
                    <a:pt x="685038" y="607060"/>
                  </a:lnTo>
                  <a:lnTo>
                    <a:pt x="715187" y="598170"/>
                  </a:lnTo>
                  <a:lnTo>
                    <a:pt x="495553" y="598170"/>
                  </a:lnTo>
                  <a:lnTo>
                    <a:pt x="424814" y="594360"/>
                  </a:lnTo>
                  <a:lnTo>
                    <a:pt x="379349" y="589280"/>
                  </a:lnTo>
                  <a:lnTo>
                    <a:pt x="357377" y="584200"/>
                  </a:lnTo>
                  <a:lnTo>
                    <a:pt x="335788" y="580390"/>
                  </a:lnTo>
                  <a:lnTo>
                    <a:pt x="274192" y="562610"/>
                  </a:lnTo>
                  <a:lnTo>
                    <a:pt x="235838" y="548640"/>
                  </a:lnTo>
                  <a:lnTo>
                    <a:pt x="200278" y="532130"/>
                  </a:lnTo>
                  <a:lnTo>
                    <a:pt x="152146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9060" y="461010"/>
                  </a:lnTo>
                  <a:lnTo>
                    <a:pt x="88011" y="448310"/>
                  </a:lnTo>
                  <a:lnTo>
                    <a:pt x="77977" y="436880"/>
                  </a:lnTo>
                  <a:lnTo>
                    <a:pt x="53466" y="397510"/>
                  </a:lnTo>
                  <a:lnTo>
                    <a:pt x="38226" y="356870"/>
                  </a:lnTo>
                  <a:lnTo>
                    <a:pt x="33066" y="316230"/>
                  </a:lnTo>
                  <a:lnTo>
                    <a:pt x="33077" y="313690"/>
                  </a:lnTo>
                  <a:lnTo>
                    <a:pt x="38353" y="271780"/>
                  </a:lnTo>
                  <a:lnTo>
                    <a:pt x="53593" y="232410"/>
                  </a:lnTo>
                  <a:lnTo>
                    <a:pt x="78104" y="193040"/>
                  </a:lnTo>
                  <a:lnTo>
                    <a:pt x="88264" y="181610"/>
                  </a:lnTo>
                  <a:lnTo>
                    <a:pt x="99313" y="168910"/>
                  </a:lnTo>
                  <a:lnTo>
                    <a:pt x="111251" y="157480"/>
                  </a:lnTo>
                  <a:lnTo>
                    <a:pt x="124078" y="147320"/>
                  </a:lnTo>
                  <a:lnTo>
                    <a:pt x="137795" y="135890"/>
                  </a:lnTo>
                  <a:lnTo>
                    <a:pt x="183641" y="106680"/>
                  </a:lnTo>
                  <a:lnTo>
                    <a:pt x="217931" y="88900"/>
                  </a:lnTo>
                  <a:lnTo>
                    <a:pt x="254888" y="73660"/>
                  </a:lnTo>
                  <a:lnTo>
                    <a:pt x="314833" y="54610"/>
                  </a:lnTo>
                  <a:lnTo>
                    <a:pt x="402081" y="38100"/>
                  </a:lnTo>
                  <a:lnTo>
                    <a:pt x="471804" y="33020"/>
                  </a:lnTo>
                  <a:lnTo>
                    <a:pt x="718464" y="33020"/>
                  </a:lnTo>
                  <a:lnTo>
                    <a:pt x="684149" y="22860"/>
                  </a:lnTo>
                  <a:lnTo>
                    <a:pt x="639572" y="12700"/>
                  </a:lnTo>
                  <a:lnTo>
                    <a:pt x="592836" y="5080"/>
                  </a:lnTo>
                  <a:lnTo>
                    <a:pt x="568960" y="2540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464" y="33020"/>
                  </a:moveTo>
                  <a:lnTo>
                    <a:pt x="519556" y="33020"/>
                  </a:lnTo>
                  <a:lnTo>
                    <a:pt x="566420" y="35560"/>
                  </a:lnTo>
                  <a:lnTo>
                    <a:pt x="589279" y="38100"/>
                  </a:lnTo>
                  <a:lnTo>
                    <a:pt x="655320" y="49530"/>
                  </a:lnTo>
                  <a:lnTo>
                    <a:pt x="717041" y="67310"/>
                  </a:lnTo>
                  <a:lnTo>
                    <a:pt x="755268" y="81280"/>
                  </a:lnTo>
                  <a:lnTo>
                    <a:pt x="790828" y="97790"/>
                  </a:lnTo>
                  <a:lnTo>
                    <a:pt x="839088" y="125730"/>
                  </a:lnTo>
                  <a:lnTo>
                    <a:pt x="879983" y="158750"/>
                  </a:lnTo>
                  <a:lnTo>
                    <a:pt x="922401" y="205740"/>
                  </a:lnTo>
                  <a:lnTo>
                    <a:pt x="943863" y="245110"/>
                  </a:lnTo>
                  <a:lnTo>
                    <a:pt x="955801" y="287020"/>
                  </a:lnTo>
                  <a:lnTo>
                    <a:pt x="958045" y="316230"/>
                  </a:lnTo>
                  <a:lnTo>
                    <a:pt x="957579" y="330200"/>
                  </a:lnTo>
                  <a:lnTo>
                    <a:pt x="948816" y="372110"/>
                  </a:lnTo>
                  <a:lnTo>
                    <a:pt x="930401" y="411480"/>
                  </a:lnTo>
                  <a:lnTo>
                    <a:pt x="891793" y="461010"/>
                  </a:lnTo>
                  <a:lnTo>
                    <a:pt x="867028" y="48260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6" y="541020"/>
                  </a:lnTo>
                  <a:lnTo>
                    <a:pt x="736218" y="556260"/>
                  </a:lnTo>
                  <a:lnTo>
                    <a:pt x="676275" y="575310"/>
                  </a:lnTo>
                  <a:lnTo>
                    <a:pt x="633602" y="584200"/>
                  </a:lnTo>
                  <a:lnTo>
                    <a:pt x="611631" y="589280"/>
                  </a:lnTo>
                  <a:lnTo>
                    <a:pt x="566292" y="594360"/>
                  </a:lnTo>
                  <a:lnTo>
                    <a:pt x="495553" y="598170"/>
                  </a:lnTo>
                  <a:lnTo>
                    <a:pt x="715187" y="598170"/>
                  </a:lnTo>
                  <a:lnTo>
                    <a:pt x="768350" y="579120"/>
                  </a:lnTo>
                  <a:lnTo>
                    <a:pt x="806196" y="561340"/>
                  </a:lnTo>
                  <a:lnTo>
                    <a:pt x="841375" y="542290"/>
                  </a:lnTo>
                  <a:lnTo>
                    <a:pt x="873760" y="519430"/>
                  </a:lnTo>
                  <a:lnTo>
                    <a:pt x="915924" y="482600"/>
                  </a:lnTo>
                  <a:lnTo>
                    <a:pt x="949960" y="441960"/>
                  </a:lnTo>
                  <a:lnTo>
                    <a:pt x="974598" y="396240"/>
                  </a:lnTo>
                  <a:lnTo>
                    <a:pt x="988567" y="347980"/>
                  </a:lnTo>
                  <a:lnTo>
                    <a:pt x="991108" y="313690"/>
                  </a:lnTo>
                  <a:lnTo>
                    <a:pt x="990218" y="297180"/>
                  </a:lnTo>
                  <a:lnTo>
                    <a:pt x="979931" y="247650"/>
                  </a:lnTo>
                  <a:lnTo>
                    <a:pt x="958341" y="200660"/>
                  </a:lnTo>
                  <a:lnTo>
                    <a:pt x="927226" y="158750"/>
                  </a:lnTo>
                  <a:lnTo>
                    <a:pt x="887729" y="120650"/>
                  </a:lnTo>
                  <a:lnTo>
                    <a:pt x="856868" y="97790"/>
                  </a:lnTo>
                  <a:lnTo>
                    <a:pt x="823213" y="77470"/>
                  </a:lnTo>
                  <a:lnTo>
                    <a:pt x="786764" y="59690"/>
                  </a:lnTo>
                  <a:lnTo>
                    <a:pt x="747522" y="43180"/>
                  </a:lnTo>
                  <a:lnTo>
                    <a:pt x="726948" y="35560"/>
                  </a:lnTo>
                  <a:lnTo>
                    <a:pt x="718464" y="33020"/>
                  </a:lnTo>
                  <a:close/>
                </a:path>
                <a:path w="991235" h="629920">
                  <a:moveTo>
                    <a:pt x="542543" y="44450"/>
                  </a:moveTo>
                  <a:lnTo>
                    <a:pt x="449072" y="44450"/>
                  </a:lnTo>
                  <a:lnTo>
                    <a:pt x="381508" y="52070"/>
                  </a:lnTo>
                  <a:lnTo>
                    <a:pt x="297688" y="71120"/>
                  </a:lnTo>
                  <a:lnTo>
                    <a:pt x="258825" y="83820"/>
                  </a:lnTo>
                  <a:lnTo>
                    <a:pt x="222758" y="99060"/>
                  </a:lnTo>
                  <a:lnTo>
                    <a:pt x="205612" y="107950"/>
                  </a:lnTo>
                  <a:lnTo>
                    <a:pt x="189229" y="115570"/>
                  </a:lnTo>
                  <a:lnTo>
                    <a:pt x="173609" y="125730"/>
                  </a:lnTo>
                  <a:lnTo>
                    <a:pt x="158623" y="134620"/>
                  </a:lnTo>
                  <a:lnTo>
                    <a:pt x="144652" y="144780"/>
                  </a:lnTo>
                  <a:lnTo>
                    <a:pt x="131317" y="154940"/>
                  </a:lnTo>
                  <a:lnTo>
                    <a:pt x="118872" y="166370"/>
                  </a:lnTo>
                  <a:lnTo>
                    <a:pt x="107314" y="176530"/>
                  </a:lnTo>
                  <a:lnTo>
                    <a:pt x="96647" y="187960"/>
                  </a:lnTo>
                  <a:lnTo>
                    <a:pt x="86995" y="200660"/>
                  </a:lnTo>
                  <a:lnTo>
                    <a:pt x="78231" y="212090"/>
                  </a:lnTo>
                  <a:lnTo>
                    <a:pt x="57785" y="248920"/>
                  </a:lnTo>
                  <a:lnTo>
                    <a:pt x="46227" y="287020"/>
                  </a:lnTo>
                  <a:lnTo>
                    <a:pt x="44107" y="316230"/>
                  </a:lnTo>
                  <a:lnTo>
                    <a:pt x="44450" y="327660"/>
                  </a:lnTo>
                  <a:lnTo>
                    <a:pt x="52450" y="367030"/>
                  </a:lnTo>
                  <a:lnTo>
                    <a:pt x="69850" y="405130"/>
                  </a:lnTo>
                  <a:lnTo>
                    <a:pt x="96138" y="440690"/>
                  </a:lnTo>
                  <a:lnTo>
                    <a:pt x="130683" y="474980"/>
                  </a:lnTo>
                  <a:lnTo>
                    <a:pt x="172974" y="504190"/>
                  </a:lnTo>
                  <a:lnTo>
                    <a:pt x="222250" y="530860"/>
                  </a:lnTo>
                  <a:lnTo>
                    <a:pt x="258445" y="546100"/>
                  </a:lnTo>
                  <a:lnTo>
                    <a:pt x="297052" y="558800"/>
                  </a:lnTo>
                  <a:lnTo>
                    <a:pt x="359283" y="574040"/>
                  </a:lnTo>
                  <a:lnTo>
                    <a:pt x="448563" y="585470"/>
                  </a:lnTo>
                  <a:lnTo>
                    <a:pt x="471804" y="586740"/>
                  </a:lnTo>
                  <a:lnTo>
                    <a:pt x="518795" y="586740"/>
                  </a:lnTo>
                  <a:lnTo>
                    <a:pt x="542163" y="585470"/>
                  </a:lnTo>
                  <a:lnTo>
                    <a:pt x="609726" y="577850"/>
                  </a:lnTo>
                  <a:lnTo>
                    <a:pt x="624120" y="575310"/>
                  </a:lnTo>
                  <a:lnTo>
                    <a:pt x="471931" y="575310"/>
                  </a:lnTo>
                  <a:lnTo>
                    <a:pt x="426465" y="572770"/>
                  </a:lnTo>
                  <a:lnTo>
                    <a:pt x="340233" y="558800"/>
                  </a:lnTo>
                  <a:lnTo>
                    <a:pt x="299974" y="548640"/>
                  </a:lnTo>
                  <a:lnTo>
                    <a:pt x="262127" y="535940"/>
                  </a:lnTo>
                  <a:lnTo>
                    <a:pt x="209803" y="513080"/>
                  </a:lnTo>
                  <a:lnTo>
                    <a:pt x="164084" y="485140"/>
                  </a:lnTo>
                  <a:lnTo>
                    <a:pt x="150367" y="476250"/>
                  </a:lnTo>
                  <a:lnTo>
                    <a:pt x="137413" y="466090"/>
                  </a:lnTo>
                  <a:lnTo>
                    <a:pt x="125349" y="455930"/>
                  </a:lnTo>
                  <a:lnTo>
                    <a:pt x="114300" y="444500"/>
                  </a:lnTo>
                  <a:lnTo>
                    <a:pt x="104139" y="433070"/>
                  </a:lnTo>
                  <a:lnTo>
                    <a:pt x="94868" y="422910"/>
                  </a:lnTo>
                  <a:lnTo>
                    <a:pt x="72771" y="387350"/>
                  </a:lnTo>
                  <a:lnTo>
                    <a:pt x="56768" y="339090"/>
                  </a:lnTo>
                  <a:lnTo>
                    <a:pt x="54990" y="313690"/>
                  </a:lnTo>
                  <a:lnTo>
                    <a:pt x="55625" y="300990"/>
                  </a:lnTo>
                  <a:lnTo>
                    <a:pt x="68072" y="252730"/>
                  </a:lnTo>
                  <a:lnTo>
                    <a:pt x="87375" y="217170"/>
                  </a:lnTo>
                  <a:lnTo>
                    <a:pt x="95885" y="207010"/>
                  </a:lnTo>
                  <a:lnTo>
                    <a:pt x="105155" y="195580"/>
                  </a:lnTo>
                  <a:lnTo>
                    <a:pt x="138429" y="163830"/>
                  </a:lnTo>
                  <a:lnTo>
                    <a:pt x="179577" y="134620"/>
                  </a:lnTo>
                  <a:lnTo>
                    <a:pt x="227584" y="109220"/>
                  </a:lnTo>
                  <a:lnTo>
                    <a:pt x="262889" y="93980"/>
                  </a:lnTo>
                  <a:lnTo>
                    <a:pt x="300989" y="81280"/>
                  </a:lnTo>
                  <a:lnTo>
                    <a:pt x="341249" y="71120"/>
                  </a:lnTo>
                  <a:lnTo>
                    <a:pt x="405129" y="59690"/>
                  </a:lnTo>
                  <a:lnTo>
                    <a:pt x="472821" y="54610"/>
                  </a:lnTo>
                  <a:lnTo>
                    <a:pt x="624628" y="54610"/>
                  </a:lnTo>
                  <a:lnTo>
                    <a:pt x="610235" y="52070"/>
                  </a:lnTo>
                  <a:lnTo>
                    <a:pt x="542543" y="44450"/>
                  </a:lnTo>
                  <a:close/>
                </a:path>
                <a:path w="991235" h="629920">
                  <a:moveTo>
                    <a:pt x="624628" y="54610"/>
                  </a:moveTo>
                  <a:lnTo>
                    <a:pt x="519302" y="54610"/>
                  </a:lnTo>
                  <a:lnTo>
                    <a:pt x="564768" y="57150"/>
                  </a:lnTo>
                  <a:lnTo>
                    <a:pt x="586993" y="59690"/>
                  </a:lnTo>
                  <a:lnTo>
                    <a:pt x="650748" y="71120"/>
                  </a:lnTo>
                  <a:lnTo>
                    <a:pt x="691134" y="81280"/>
                  </a:lnTo>
                  <a:lnTo>
                    <a:pt x="710311" y="87630"/>
                  </a:lnTo>
                  <a:lnTo>
                    <a:pt x="729106" y="95250"/>
                  </a:lnTo>
                  <a:lnTo>
                    <a:pt x="747140" y="101600"/>
                  </a:lnTo>
                  <a:lnTo>
                    <a:pt x="764539" y="109220"/>
                  </a:lnTo>
                  <a:lnTo>
                    <a:pt x="781176" y="118110"/>
                  </a:lnTo>
                  <a:lnTo>
                    <a:pt x="797433" y="125730"/>
                  </a:lnTo>
                  <a:lnTo>
                    <a:pt x="812546" y="134620"/>
                  </a:lnTo>
                  <a:lnTo>
                    <a:pt x="827151" y="144780"/>
                  </a:lnTo>
                  <a:lnTo>
                    <a:pt x="840993" y="153670"/>
                  </a:lnTo>
                  <a:lnTo>
                    <a:pt x="853439" y="163830"/>
                  </a:lnTo>
                  <a:lnTo>
                    <a:pt x="865631" y="175260"/>
                  </a:lnTo>
                  <a:lnTo>
                    <a:pt x="876808" y="185420"/>
                  </a:lnTo>
                  <a:lnTo>
                    <a:pt x="904748" y="219710"/>
                  </a:lnTo>
                  <a:lnTo>
                    <a:pt x="923925" y="254000"/>
                  </a:lnTo>
                  <a:lnTo>
                    <a:pt x="934212" y="290830"/>
                  </a:lnTo>
                  <a:lnTo>
                    <a:pt x="936116" y="316230"/>
                  </a:lnTo>
                  <a:lnTo>
                    <a:pt x="935609" y="328930"/>
                  </a:lnTo>
                  <a:lnTo>
                    <a:pt x="923163" y="377190"/>
                  </a:lnTo>
                  <a:lnTo>
                    <a:pt x="903731" y="412750"/>
                  </a:lnTo>
                  <a:lnTo>
                    <a:pt x="885951" y="434340"/>
                  </a:lnTo>
                  <a:lnTo>
                    <a:pt x="875791" y="445770"/>
                  </a:lnTo>
                  <a:lnTo>
                    <a:pt x="839724" y="476250"/>
                  </a:lnTo>
                  <a:lnTo>
                    <a:pt x="796289" y="504190"/>
                  </a:lnTo>
                  <a:lnTo>
                    <a:pt x="728217" y="535940"/>
                  </a:lnTo>
                  <a:lnTo>
                    <a:pt x="690117" y="548640"/>
                  </a:lnTo>
                  <a:lnTo>
                    <a:pt x="629030" y="563880"/>
                  </a:lnTo>
                  <a:lnTo>
                    <a:pt x="607822" y="566420"/>
                  </a:lnTo>
                  <a:lnTo>
                    <a:pt x="585977" y="570230"/>
                  </a:lnTo>
                  <a:lnTo>
                    <a:pt x="563879" y="572770"/>
                  </a:lnTo>
                  <a:lnTo>
                    <a:pt x="518287" y="575310"/>
                  </a:lnTo>
                  <a:lnTo>
                    <a:pt x="624120" y="575310"/>
                  </a:lnTo>
                  <a:lnTo>
                    <a:pt x="652526" y="570230"/>
                  </a:lnTo>
                  <a:lnTo>
                    <a:pt x="673353" y="563880"/>
                  </a:lnTo>
                  <a:lnTo>
                    <a:pt x="693547" y="558800"/>
                  </a:lnTo>
                  <a:lnTo>
                    <a:pt x="732281" y="546100"/>
                  </a:lnTo>
                  <a:lnTo>
                    <a:pt x="768350" y="530860"/>
                  </a:lnTo>
                  <a:lnTo>
                    <a:pt x="817499" y="504190"/>
                  </a:lnTo>
                  <a:lnTo>
                    <a:pt x="832485" y="495300"/>
                  </a:lnTo>
                  <a:lnTo>
                    <a:pt x="872236" y="464820"/>
                  </a:lnTo>
                  <a:lnTo>
                    <a:pt x="904113" y="430530"/>
                  </a:lnTo>
                  <a:lnTo>
                    <a:pt x="927608" y="393700"/>
                  </a:lnTo>
                  <a:lnTo>
                    <a:pt x="942086" y="355600"/>
                  </a:lnTo>
                  <a:lnTo>
                    <a:pt x="947165" y="316230"/>
                  </a:lnTo>
                  <a:lnTo>
                    <a:pt x="946658" y="302260"/>
                  </a:lnTo>
                  <a:lnTo>
                    <a:pt x="938656" y="262890"/>
                  </a:lnTo>
                  <a:lnTo>
                    <a:pt x="921385" y="224790"/>
                  </a:lnTo>
                  <a:lnTo>
                    <a:pt x="895096" y="189230"/>
                  </a:lnTo>
                  <a:lnTo>
                    <a:pt x="860298" y="156210"/>
                  </a:lnTo>
                  <a:lnTo>
                    <a:pt x="847343" y="144780"/>
                  </a:lnTo>
                  <a:lnTo>
                    <a:pt x="802513" y="116840"/>
                  </a:lnTo>
                  <a:lnTo>
                    <a:pt x="751204" y="91440"/>
                  </a:lnTo>
                  <a:lnTo>
                    <a:pt x="713739" y="77470"/>
                  </a:lnTo>
                  <a:lnTo>
                    <a:pt x="631825" y="55880"/>
                  </a:lnTo>
                  <a:lnTo>
                    <a:pt x="624628" y="54610"/>
                  </a:lnTo>
                  <a:close/>
                </a:path>
                <a:path w="991235" h="629920">
                  <a:moveTo>
                    <a:pt x="495808" y="43180"/>
                  </a:moveTo>
                  <a:lnTo>
                    <a:pt x="472313" y="44450"/>
                  </a:lnTo>
                  <a:lnTo>
                    <a:pt x="519429" y="44450"/>
                  </a:lnTo>
                  <a:lnTo>
                    <a:pt x="495808" y="4318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504" y="256285"/>
            <a:ext cx="417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5" dirty="0"/>
              <a:t> </a:t>
            </a:r>
            <a:r>
              <a:rPr spc="-5" dirty="0"/>
              <a:t>Belief</a:t>
            </a:r>
            <a:r>
              <a:rPr dirty="0"/>
              <a:t> </a:t>
            </a:r>
            <a:r>
              <a:rPr spc="-5" dirty="0"/>
              <a:t>Networks(BBN)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3490" y="5003291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0279" y="5703506"/>
            <a:ext cx="991235" cy="629920"/>
            <a:chOff x="2240279" y="5703506"/>
            <a:chExt cx="991235" cy="629920"/>
          </a:xfrm>
        </p:grpSpPr>
        <p:sp>
          <p:nvSpPr>
            <p:cNvPr id="8" name="object 8"/>
            <p:cNvSpPr/>
            <p:nvPr/>
          </p:nvSpPr>
          <p:spPr>
            <a:xfrm>
              <a:off x="2267711" y="5729782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8121" y="0"/>
                  </a:moveTo>
                  <a:lnTo>
                    <a:pt x="409394" y="2244"/>
                  </a:lnTo>
                  <a:lnTo>
                    <a:pt x="352846" y="8796"/>
                  </a:lnTo>
                  <a:lnTo>
                    <a:pt x="298915" y="19387"/>
                  </a:lnTo>
                  <a:lnTo>
                    <a:pt x="248039" y="33747"/>
                  </a:lnTo>
                  <a:lnTo>
                    <a:pt x="200658" y="51605"/>
                  </a:lnTo>
                  <a:lnTo>
                    <a:pt x="157209" y="72692"/>
                  </a:lnTo>
                  <a:lnTo>
                    <a:pt x="118131" y="96738"/>
                  </a:lnTo>
                  <a:lnTo>
                    <a:pt x="83862" y="123473"/>
                  </a:lnTo>
                  <a:lnTo>
                    <a:pt x="54840" y="152627"/>
                  </a:lnTo>
                  <a:lnTo>
                    <a:pt x="31505" y="183930"/>
                  </a:lnTo>
                  <a:lnTo>
                    <a:pt x="3646" y="251904"/>
                  </a:lnTo>
                  <a:lnTo>
                    <a:pt x="0" y="288036"/>
                  </a:lnTo>
                  <a:lnTo>
                    <a:pt x="3646" y="324164"/>
                  </a:lnTo>
                  <a:lnTo>
                    <a:pt x="31505" y="392134"/>
                  </a:lnTo>
                  <a:lnTo>
                    <a:pt x="54840" y="423435"/>
                  </a:lnTo>
                  <a:lnTo>
                    <a:pt x="83862" y="452588"/>
                  </a:lnTo>
                  <a:lnTo>
                    <a:pt x="118131" y="479322"/>
                  </a:lnTo>
                  <a:lnTo>
                    <a:pt x="157209" y="503367"/>
                  </a:lnTo>
                  <a:lnTo>
                    <a:pt x="200658" y="524454"/>
                  </a:lnTo>
                  <a:lnTo>
                    <a:pt x="248039" y="542312"/>
                  </a:lnTo>
                  <a:lnTo>
                    <a:pt x="298915" y="556671"/>
                  </a:lnTo>
                  <a:lnTo>
                    <a:pt x="352846" y="567262"/>
                  </a:lnTo>
                  <a:lnTo>
                    <a:pt x="409394" y="573815"/>
                  </a:lnTo>
                  <a:lnTo>
                    <a:pt x="468121" y="576059"/>
                  </a:lnTo>
                  <a:lnTo>
                    <a:pt x="526822" y="573815"/>
                  </a:lnTo>
                  <a:lnTo>
                    <a:pt x="583347" y="567262"/>
                  </a:lnTo>
                  <a:lnTo>
                    <a:pt x="637259" y="556671"/>
                  </a:lnTo>
                  <a:lnTo>
                    <a:pt x="688119" y="542312"/>
                  </a:lnTo>
                  <a:lnTo>
                    <a:pt x="735488" y="524454"/>
                  </a:lnTo>
                  <a:lnTo>
                    <a:pt x="778927" y="503367"/>
                  </a:lnTo>
                  <a:lnTo>
                    <a:pt x="817998" y="479322"/>
                  </a:lnTo>
                  <a:lnTo>
                    <a:pt x="852262" y="452588"/>
                  </a:lnTo>
                  <a:lnTo>
                    <a:pt x="881279" y="423435"/>
                  </a:lnTo>
                  <a:lnTo>
                    <a:pt x="904612" y="392134"/>
                  </a:lnTo>
                  <a:lnTo>
                    <a:pt x="932470" y="324164"/>
                  </a:lnTo>
                  <a:lnTo>
                    <a:pt x="936117" y="288036"/>
                  </a:lnTo>
                  <a:lnTo>
                    <a:pt x="932470" y="251904"/>
                  </a:lnTo>
                  <a:lnTo>
                    <a:pt x="904612" y="183930"/>
                  </a:lnTo>
                  <a:lnTo>
                    <a:pt x="881279" y="152627"/>
                  </a:lnTo>
                  <a:lnTo>
                    <a:pt x="852262" y="123473"/>
                  </a:lnTo>
                  <a:lnTo>
                    <a:pt x="817998" y="96738"/>
                  </a:lnTo>
                  <a:lnTo>
                    <a:pt x="778927" y="72692"/>
                  </a:lnTo>
                  <a:lnTo>
                    <a:pt x="735488" y="51605"/>
                  </a:lnTo>
                  <a:lnTo>
                    <a:pt x="688119" y="33747"/>
                  </a:lnTo>
                  <a:lnTo>
                    <a:pt x="637259" y="19387"/>
                  </a:lnTo>
                  <a:lnTo>
                    <a:pt x="583347" y="8796"/>
                  </a:lnTo>
                  <a:lnTo>
                    <a:pt x="526822" y="2244"/>
                  </a:lnTo>
                  <a:lnTo>
                    <a:pt x="468121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0279" y="5703506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153" y="0"/>
                  </a:lnTo>
                  <a:lnTo>
                    <a:pt x="421386" y="2539"/>
                  </a:lnTo>
                  <a:lnTo>
                    <a:pt x="350900" y="12699"/>
                  </a:lnTo>
                  <a:lnTo>
                    <a:pt x="306069" y="22859"/>
                  </a:lnTo>
                  <a:lnTo>
                    <a:pt x="263270" y="35559"/>
                  </a:lnTo>
                  <a:lnTo>
                    <a:pt x="222757" y="50799"/>
                  </a:lnTo>
                  <a:lnTo>
                    <a:pt x="184912" y="68579"/>
                  </a:lnTo>
                  <a:lnTo>
                    <a:pt x="149606" y="88899"/>
                  </a:lnTo>
                  <a:lnTo>
                    <a:pt x="117347" y="110489"/>
                  </a:lnTo>
                  <a:lnTo>
                    <a:pt x="75056" y="147319"/>
                  </a:lnTo>
                  <a:lnTo>
                    <a:pt x="41147" y="187959"/>
                  </a:lnTo>
                  <a:lnTo>
                    <a:pt x="16509" y="233679"/>
                  </a:lnTo>
                  <a:lnTo>
                    <a:pt x="2667" y="281939"/>
                  </a:lnTo>
                  <a:lnTo>
                    <a:pt x="0" y="316229"/>
                  </a:lnTo>
                  <a:lnTo>
                    <a:pt x="762" y="332739"/>
                  </a:lnTo>
                  <a:lnTo>
                    <a:pt x="11302" y="382269"/>
                  </a:lnTo>
                  <a:lnTo>
                    <a:pt x="32765" y="429259"/>
                  </a:lnTo>
                  <a:lnTo>
                    <a:pt x="63881" y="471169"/>
                  </a:lnTo>
                  <a:lnTo>
                    <a:pt x="103505" y="509269"/>
                  </a:lnTo>
                  <a:lnTo>
                    <a:pt x="134238" y="532129"/>
                  </a:lnTo>
                  <a:lnTo>
                    <a:pt x="167894" y="552449"/>
                  </a:lnTo>
                  <a:lnTo>
                    <a:pt x="204469" y="571499"/>
                  </a:lnTo>
                  <a:lnTo>
                    <a:pt x="243712" y="586739"/>
                  </a:lnTo>
                  <a:lnTo>
                    <a:pt x="306958" y="607059"/>
                  </a:lnTo>
                  <a:lnTo>
                    <a:pt x="351663" y="617219"/>
                  </a:lnTo>
                  <a:lnTo>
                    <a:pt x="398399" y="624839"/>
                  </a:lnTo>
                  <a:lnTo>
                    <a:pt x="471043" y="629919"/>
                  </a:lnTo>
                  <a:lnTo>
                    <a:pt x="520953" y="629919"/>
                  </a:lnTo>
                  <a:lnTo>
                    <a:pt x="569721" y="627379"/>
                  </a:lnTo>
                  <a:lnTo>
                    <a:pt x="640333" y="617219"/>
                  </a:lnTo>
                  <a:lnTo>
                    <a:pt x="685164" y="607059"/>
                  </a:lnTo>
                  <a:lnTo>
                    <a:pt x="715187" y="598169"/>
                  </a:lnTo>
                  <a:lnTo>
                    <a:pt x="495553" y="598169"/>
                  </a:lnTo>
                  <a:lnTo>
                    <a:pt x="424814" y="594359"/>
                  </a:lnTo>
                  <a:lnTo>
                    <a:pt x="335788" y="580389"/>
                  </a:lnTo>
                  <a:lnTo>
                    <a:pt x="274193" y="562609"/>
                  </a:lnTo>
                  <a:lnTo>
                    <a:pt x="235838" y="548639"/>
                  </a:lnTo>
                  <a:lnTo>
                    <a:pt x="200278" y="532129"/>
                  </a:lnTo>
                  <a:lnTo>
                    <a:pt x="152145" y="504189"/>
                  </a:lnTo>
                  <a:lnTo>
                    <a:pt x="123825" y="482599"/>
                  </a:lnTo>
                  <a:lnTo>
                    <a:pt x="110997" y="472439"/>
                  </a:lnTo>
                  <a:lnTo>
                    <a:pt x="99059" y="461009"/>
                  </a:lnTo>
                  <a:lnTo>
                    <a:pt x="88011" y="448309"/>
                  </a:lnTo>
                  <a:lnTo>
                    <a:pt x="77977" y="436879"/>
                  </a:lnTo>
                  <a:lnTo>
                    <a:pt x="53467" y="397509"/>
                  </a:lnTo>
                  <a:lnTo>
                    <a:pt x="38226" y="356869"/>
                  </a:lnTo>
                  <a:lnTo>
                    <a:pt x="33066" y="316229"/>
                  </a:lnTo>
                  <a:lnTo>
                    <a:pt x="33077" y="313689"/>
                  </a:lnTo>
                  <a:lnTo>
                    <a:pt x="38353" y="271779"/>
                  </a:lnTo>
                  <a:lnTo>
                    <a:pt x="53593" y="231139"/>
                  </a:lnTo>
                  <a:lnTo>
                    <a:pt x="78105" y="193039"/>
                  </a:lnTo>
                  <a:lnTo>
                    <a:pt x="88264" y="181609"/>
                  </a:lnTo>
                  <a:lnTo>
                    <a:pt x="99313" y="168909"/>
                  </a:lnTo>
                  <a:lnTo>
                    <a:pt x="111251" y="157479"/>
                  </a:lnTo>
                  <a:lnTo>
                    <a:pt x="124078" y="147319"/>
                  </a:lnTo>
                  <a:lnTo>
                    <a:pt x="137794" y="135889"/>
                  </a:lnTo>
                  <a:lnTo>
                    <a:pt x="183642" y="106679"/>
                  </a:lnTo>
                  <a:lnTo>
                    <a:pt x="217931" y="88899"/>
                  </a:lnTo>
                  <a:lnTo>
                    <a:pt x="254888" y="73659"/>
                  </a:lnTo>
                  <a:lnTo>
                    <a:pt x="314832" y="54609"/>
                  </a:lnTo>
                  <a:lnTo>
                    <a:pt x="402081" y="38099"/>
                  </a:lnTo>
                  <a:lnTo>
                    <a:pt x="471805" y="33019"/>
                  </a:lnTo>
                  <a:lnTo>
                    <a:pt x="718464" y="33019"/>
                  </a:lnTo>
                  <a:lnTo>
                    <a:pt x="684276" y="22859"/>
                  </a:lnTo>
                  <a:lnTo>
                    <a:pt x="639571" y="12699"/>
                  </a:lnTo>
                  <a:lnTo>
                    <a:pt x="592836" y="5079"/>
                  </a:lnTo>
                  <a:lnTo>
                    <a:pt x="568959" y="2539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464" y="33019"/>
                  </a:moveTo>
                  <a:lnTo>
                    <a:pt x="519556" y="33019"/>
                  </a:lnTo>
                  <a:lnTo>
                    <a:pt x="566419" y="35559"/>
                  </a:lnTo>
                  <a:lnTo>
                    <a:pt x="589280" y="38099"/>
                  </a:lnTo>
                  <a:lnTo>
                    <a:pt x="655446" y="49529"/>
                  </a:lnTo>
                  <a:lnTo>
                    <a:pt x="717042" y="67309"/>
                  </a:lnTo>
                  <a:lnTo>
                    <a:pt x="755269" y="81279"/>
                  </a:lnTo>
                  <a:lnTo>
                    <a:pt x="790956" y="97789"/>
                  </a:lnTo>
                  <a:lnTo>
                    <a:pt x="838962" y="125729"/>
                  </a:lnTo>
                  <a:lnTo>
                    <a:pt x="880109" y="158749"/>
                  </a:lnTo>
                  <a:lnTo>
                    <a:pt x="913257" y="193039"/>
                  </a:lnTo>
                  <a:lnTo>
                    <a:pt x="937768" y="232409"/>
                  </a:lnTo>
                  <a:lnTo>
                    <a:pt x="952881" y="273049"/>
                  </a:lnTo>
                  <a:lnTo>
                    <a:pt x="958041" y="313689"/>
                  </a:lnTo>
                  <a:lnTo>
                    <a:pt x="958045" y="316229"/>
                  </a:lnTo>
                  <a:lnTo>
                    <a:pt x="957580" y="330199"/>
                  </a:lnTo>
                  <a:lnTo>
                    <a:pt x="948817" y="372109"/>
                  </a:lnTo>
                  <a:lnTo>
                    <a:pt x="930401" y="411479"/>
                  </a:lnTo>
                  <a:lnTo>
                    <a:pt x="902969" y="448309"/>
                  </a:lnTo>
                  <a:lnTo>
                    <a:pt x="891920" y="461009"/>
                  </a:lnTo>
                  <a:lnTo>
                    <a:pt x="879856" y="472439"/>
                  </a:lnTo>
                  <a:lnTo>
                    <a:pt x="867028" y="482599"/>
                  </a:lnTo>
                  <a:lnTo>
                    <a:pt x="853439" y="494029"/>
                  </a:lnTo>
                  <a:lnTo>
                    <a:pt x="807465" y="523239"/>
                  </a:lnTo>
                  <a:lnTo>
                    <a:pt x="773176" y="541019"/>
                  </a:lnTo>
                  <a:lnTo>
                    <a:pt x="736219" y="556259"/>
                  </a:lnTo>
                  <a:lnTo>
                    <a:pt x="676275" y="575309"/>
                  </a:lnTo>
                  <a:lnTo>
                    <a:pt x="589152" y="591819"/>
                  </a:lnTo>
                  <a:lnTo>
                    <a:pt x="495553" y="598169"/>
                  </a:lnTo>
                  <a:lnTo>
                    <a:pt x="715187" y="598169"/>
                  </a:lnTo>
                  <a:lnTo>
                    <a:pt x="768350" y="579119"/>
                  </a:lnTo>
                  <a:lnTo>
                    <a:pt x="806322" y="561339"/>
                  </a:lnTo>
                  <a:lnTo>
                    <a:pt x="841501" y="542289"/>
                  </a:lnTo>
                  <a:lnTo>
                    <a:pt x="873759" y="519429"/>
                  </a:lnTo>
                  <a:lnTo>
                    <a:pt x="916051" y="482599"/>
                  </a:lnTo>
                  <a:lnTo>
                    <a:pt x="949959" y="441959"/>
                  </a:lnTo>
                  <a:lnTo>
                    <a:pt x="974597" y="396239"/>
                  </a:lnTo>
                  <a:lnTo>
                    <a:pt x="988568" y="347979"/>
                  </a:lnTo>
                  <a:lnTo>
                    <a:pt x="991107" y="313689"/>
                  </a:lnTo>
                  <a:lnTo>
                    <a:pt x="990345" y="297179"/>
                  </a:lnTo>
                  <a:lnTo>
                    <a:pt x="979932" y="247649"/>
                  </a:lnTo>
                  <a:lnTo>
                    <a:pt x="958342" y="200659"/>
                  </a:lnTo>
                  <a:lnTo>
                    <a:pt x="927353" y="158749"/>
                  </a:lnTo>
                  <a:lnTo>
                    <a:pt x="887730" y="120649"/>
                  </a:lnTo>
                  <a:lnTo>
                    <a:pt x="856995" y="97789"/>
                  </a:lnTo>
                  <a:lnTo>
                    <a:pt x="823213" y="77469"/>
                  </a:lnTo>
                  <a:lnTo>
                    <a:pt x="786764" y="59689"/>
                  </a:lnTo>
                  <a:lnTo>
                    <a:pt x="747521" y="43179"/>
                  </a:lnTo>
                  <a:lnTo>
                    <a:pt x="726947" y="35559"/>
                  </a:lnTo>
                  <a:lnTo>
                    <a:pt x="718464" y="33019"/>
                  </a:lnTo>
                  <a:close/>
                </a:path>
                <a:path w="991235" h="629920">
                  <a:moveTo>
                    <a:pt x="542544" y="44449"/>
                  </a:moveTo>
                  <a:lnTo>
                    <a:pt x="449071" y="44449"/>
                  </a:lnTo>
                  <a:lnTo>
                    <a:pt x="381507" y="52069"/>
                  </a:lnTo>
                  <a:lnTo>
                    <a:pt x="297688" y="71119"/>
                  </a:lnTo>
                  <a:lnTo>
                    <a:pt x="258825" y="83819"/>
                  </a:lnTo>
                  <a:lnTo>
                    <a:pt x="222757" y="99059"/>
                  </a:lnTo>
                  <a:lnTo>
                    <a:pt x="205612" y="107949"/>
                  </a:lnTo>
                  <a:lnTo>
                    <a:pt x="189230" y="115569"/>
                  </a:lnTo>
                  <a:lnTo>
                    <a:pt x="173608" y="125729"/>
                  </a:lnTo>
                  <a:lnTo>
                    <a:pt x="158622" y="134619"/>
                  </a:lnTo>
                  <a:lnTo>
                    <a:pt x="144652" y="144779"/>
                  </a:lnTo>
                  <a:lnTo>
                    <a:pt x="131318" y="154939"/>
                  </a:lnTo>
                  <a:lnTo>
                    <a:pt x="118871" y="166369"/>
                  </a:lnTo>
                  <a:lnTo>
                    <a:pt x="107314" y="176529"/>
                  </a:lnTo>
                  <a:lnTo>
                    <a:pt x="70357" y="223519"/>
                  </a:lnTo>
                  <a:lnTo>
                    <a:pt x="52958" y="261619"/>
                  </a:lnTo>
                  <a:lnTo>
                    <a:pt x="44576" y="300989"/>
                  </a:lnTo>
                  <a:lnTo>
                    <a:pt x="44107" y="316229"/>
                  </a:lnTo>
                  <a:lnTo>
                    <a:pt x="44450" y="327659"/>
                  </a:lnTo>
                  <a:lnTo>
                    <a:pt x="52450" y="367029"/>
                  </a:lnTo>
                  <a:lnTo>
                    <a:pt x="69850" y="405129"/>
                  </a:lnTo>
                  <a:lnTo>
                    <a:pt x="96138" y="440689"/>
                  </a:lnTo>
                  <a:lnTo>
                    <a:pt x="130682" y="473709"/>
                  </a:lnTo>
                  <a:lnTo>
                    <a:pt x="143890" y="485139"/>
                  </a:lnTo>
                  <a:lnTo>
                    <a:pt x="188594" y="513079"/>
                  </a:lnTo>
                  <a:lnTo>
                    <a:pt x="239775" y="538479"/>
                  </a:lnTo>
                  <a:lnTo>
                    <a:pt x="297052" y="558799"/>
                  </a:lnTo>
                  <a:lnTo>
                    <a:pt x="359282" y="574039"/>
                  </a:lnTo>
                  <a:lnTo>
                    <a:pt x="448563" y="585469"/>
                  </a:lnTo>
                  <a:lnTo>
                    <a:pt x="471805" y="586739"/>
                  </a:lnTo>
                  <a:lnTo>
                    <a:pt x="518921" y="586739"/>
                  </a:lnTo>
                  <a:lnTo>
                    <a:pt x="542163" y="585469"/>
                  </a:lnTo>
                  <a:lnTo>
                    <a:pt x="609726" y="577849"/>
                  </a:lnTo>
                  <a:lnTo>
                    <a:pt x="624120" y="575309"/>
                  </a:lnTo>
                  <a:lnTo>
                    <a:pt x="471931" y="575309"/>
                  </a:lnTo>
                  <a:lnTo>
                    <a:pt x="426465" y="572769"/>
                  </a:lnTo>
                  <a:lnTo>
                    <a:pt x="340232" y="558799"/>
                  </a:lnTo>
                  <a:lnTo>
                    <a:pt x="299974" y="548639"/>
                  </a:lnTo>
                  <a:lnTo>
                    <a:pt x="262127" y="535939"/>
                  </a:lnTo>
                  <a:lnTo>
                    <a:pt x="209803" y="513079"/>
                  </a:lnTo>
                  <a:lnTo>
                    <a:pt x="164083" y="485139"/>
                  </a:lnTo>
                  <a:lnTo>
                    <a:pt x="150368" y="476249"/>
                  </a:lnTo>
                  <a:lnTo>
                    <a:pt x="137413" y="466089"/>
                  </a:lnTo>
                  <a:lnTo>
                    <a:pt x="125349" y="454659"/>
                  </a:lnTo>
                  <a:lnTo>
                    <a:pt x="114300" y="444499"/>
                  </a:lnTo>
                  <a:lnTo>
                    <a:pt x="104139" y="433069"/>
                  </a:lnTo>
                  <a:lnTo>
                    <a:pt x="94868" y="422909"/>
                  </a:lnTo>
                  <a:lnTo>
                    <a:pt x="86359" y="410209"/>
                  </a:lnTo>
                  <a:lnTo>
                    <a:pt x="67309" y="375919"/>
                  </a:lnTo>
                  <a:lnTo>
                    <a:pt x="56768" y="339089"/>
                  </a:lnTo>
                  <a:lnTo>
                    <a:pt x="54990" y="313689"/>
                  </a:lnTo>
                  <a:lnTo>
                    <a:pt x="55625" y="300989"/>
                  </a:lnTo>
                  <a:lnTo>
                    <a:pt x="68071" y="252729"/>
                  </a:lnTo>
                  <a:lnTo>
                    <a:pt x="87375" y="217169"/>
                  </a:lnTo>
                  <a:lnTo>
                    <a:pt x="95884" y="207009"/>
                  </a:lnTo>
                  <a:lnTo>
                    <a:pt x="105156" y="195579"/>
                  </a:lnTo>
                  <a:lnTo>
                    <a:pt x="138430" y="163829"/>
                  </a:lnTo>
                  <a:lnTo>
                    <a:pt x="179577" y="134619"/>
                  </a:lnTo>
                  <a:lnTo>
                    <a:pt x="227583" y="109219"/>
                  </a:lnTo>
                  <a:lnTo>
                    <a:pt x="262889" y="93979"/>
                  </a:lnTo>
                  <a:lnTo>
                    <a:pt x="300989" y="81279"/>
                  </a:lnTo>
                  <a:lnTo>
                    <a:pt x="341249" y="71119"/>
                  </a:lnTo>
                  <a:lnTo>
                    <a:pt x="405130" y="59689"/>
                  </a:lnTo>
                  <a:lnTo>
                    <a:pt x="472820" y="54609"/>
                  </a:lnTo>
                  <a:lnTo>
                    <a:pt x="624628" y="54609"/>
                  </a:lnTo>
                  <a:lnTo>
                    <a:pt x="610234" y="52069"/>
                  </a:lnTo>
                  <a:lnTo>
                    <a:pt x="542544" y="44449"/>
                  </a:lnTo>
                  <a:close/>
                </a:path>
                <a:path w="991235" h="629920">
                  <a:moveTo>
                    <a:pt x="624628" y="54609"/>
                  </a:moveTo>
                  <a:lnTo>
                    <a:pt x="519302" y="54609"/>
                  </a:lnTo>
                  <a:lnTo>
                    <a:pt x="564769" y="57149"/>
                  </a:lnTo>
                  <a:lnTo>
                    <a:pt x="586994" y="59689"/>
                  </a:lnTo>
                  <a:lnTo>
                    <a:pt x="650875" y="71119"/>
                  </a:lnTo>
                  <a:lnTo>
                    <a:pt x="691133" y="81279"/>
                  </a:lnTo>
                  <a:lnTo>
                    <a:pt x="710311" y="87629"/>
                  </a:lnTo>
                  <a:lnTo>
                    <a:pt x="729107" y="95249"/>
                  </a:lnTo>
                  <a:lnTo>
                    <a:pt x="747140" y="101599"/>
                  </a:lnTo>
                  <a:lnTo>
                    <a:pt x="764539" y="109219"/>
                  </a:lnTo>
                  <a:lnTo>
                    <a:pt x="781303" y="118109"/>
                  </a:lnTo>
                  <a:lnTo>
                    <a:pt x="797306" y="125729"/>
                  </a:lnTo>
                  <a:lnTo>
                    <a:pt x="812672" y="134619"/>
                  </a:lnTo>
                  <a:lnTo>
                    <a:pt x="827024" y="144779"/>
                  </a:lnTo>
                  <a:lnTo>
                    <a:pt x="840994" y="153669"/>
                  </a:lnTo>
                  <a:lnTo>
                    <a:pt x="853694" y="163829"/>
                  </a:lnTo>
                  <a:lnTo>
                    <a:pt x="865758" y="175259"/>
                  </a:lnTo>
                  <a:lnTo>
                    <a:pt x="876807" y="185419"/>
                  </a:lnTo>
                  <a:lnTo>
                    <a:pt x="904747" y="219709"/>
                  </a:lnTo>
                  <a:lnTo>
                    <a:pt x="923925" y="253999"/>
                  </a:lnTo>
                  <a:lnTo>
                    <a:pt x="934338" y="290829"/>
                  </a:lnTo>
                  <a:lnTo>
                    <a:pt x="936117" y="316229"/>
                  </a:lnTo>
                  <a:lnTo>
                    <a:pt x="935608" y="328929"/>
                  </a:lnTo>
                  <a:lnTo>
                    <a:pt x="923163" y="377189"/>
                  </a:lnTo>
                  <a:lnTo>
                    <a:pt x="903732" y="412749"/>
                  </a:lnTo>
                  <a:lnTo>
                    <a:pt x="885951" y="434339"/>
                  </a:lnTo>
                  <a:lnTo>
                    <a:pt x="875792" y="445769"/>
                  </a:lnTo>
                  <a:lnTo>
                    <a:pt x="839851" y="476249"/>
                  </a:lnTo>
                  <a:lnTo>
                    <a:pt x="796417" y="504189"/>
                  </a:lnTo>
                  <a:lnTo>
                    <a:pt x="728218" y="535939"/>
                  </a:lnTo>
                  <a:lnTo>
                    <a:pt x="690118" y="548639"/>
                  </a:lnTo>
                  <a:lnTo>
                    <a:pt x="650113" y="558799"/>
                  </a:lnTo>
                  <a:lnTo>
                    <a:pt x="585977" y="570229"/>
                  </a:lnTo>
                  <a:lnTo>
                    <a:pt x="518413" y="575309"/>
                  </a:lnTo>
                  <a:lnTo>
                    <a:pt x="624120" y="575309"/>
                  </a:lnTo>
                  <a:lnTo>
                    <a:pt x="693546" y="558799"/>
                  </a:lnTo>
                  <a:lnTo>
                    <a:pt x="732282" y="546099"/>
                  </a:lnTo>
                  <a:lnTo>
                    <a:pt x="768476" y="530859"/>
                  </a:lnTo>
                  <a:lnTo>
                    <a:pt x="817626" y="505459"/>
                  </a:lnTo>
                  <a:lnTo>
                    <a:pt x="859917" y="474979"/>
                  </a:lnTo>
                  <a:lnTo>
                    <a:pt x="894461" y="441959"/>
                  </a:lnTo>
                  <a:lnTo>
                    <a:pt x="920750" y="406399"/>
                  </a:lnTo>
                  <a:lnTo>
                    <a:pt x="938276" y="368299"/>
                  </a:lnTo>
                  <a:lnTo>
                    <a:pt x="946531" y="328929"/>
                  </a:lnTo>
                  <a:lnTo>
                    <a:pt x="947165" y="316229"/>
                  </a:lnTo>
                  <a:lnTo>
                    <a:pt x="946657" y="302259"/>
                  </a:lnTo>
                  <a:lnTo>
                    <a:pt x="938657" y="262889"/>
                  </a:lnTo>
                  <a:lnTo>
                    <a:pt x="921384" y="224789"/>
                  </a:lnTo>
                  <a:lnTo>
                    <a:pt x="895095" y="189229"/>
                  </a:lnTo>
                  <a:lnTo>
                    <a:pt x="860425" y="156209"/>
                  </a:lnTo>
                  <a:lnTo>
                    <a:pt x="847344" y="144779"/>
                  </a:lnTo>
                  <a:lnTo>
                    <a:pt x="802513" y="116839"/>
                  </a:lnTo>
                  <a:lnTo>
                    <a:pt x="751205" y="91439"/>
                  </a:lnTo>
                  <a:lnTo>
                    <a:pt x="713739" y="77469"/>
                  </a:lnTo>
                  <a:lnTo>
                    <a:pt x="653161" y="60959"/>
                  </a:lnTo>
                  <a:lnTo>
                    <a:pt x="631825" y="55879"/>
                  </a:lnTo>
                  <a:lnTo>
                    <a:pt x="624628" y="54609"/>
                  </a:lnTo>
                  <a:close/>
                </a:path>
                <a:path w="991235" h="629920">
                  <a:moveTo>
                    <a:pt x="495807" y="43179"/>
                  </a:moveTo>
                  <a:lnTo>
                    <a:pt x="472313" y="44449"/>
                  </a:lnTo>
                  <a:lnTo>
                    <a:pt x="519430" y="44449"/>
                  </a:lnTo>
                  <a:lnTo>
                    <a:pt x="495807" y="43179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39060" y="5864097"/>
            <a:ext cx="19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20640" y="5699315"/>
            <a:ext cx="991235" cy="629920"/>
            <a:chOff x="5120640" y="5699315"/>
            <a:chExt cx="991235" cy="629920"/>
          </a:xfrm>
        </p:grpSpPr>
        <p:sp>
          <p:nvSpPr>
            <p:cNvPr id="12" name="object 12"/>
            <p:cNvSpPr/>
            <p:nvPr/>
          </p:nvSpPr>
          <p:spPr>
            <a:xfrm>
              <a:off x="5148072" y="5725617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7994" y="0"/>
                  </a:moveTo>
                  <a:lnTo>
                    <a:pt x="409294" y="2244"/>
                  </a:lnTo>
                  <a:lnTo>
                    <a:pt x="352769" y="8796"/>
                  </a:lnTo>
                  <a:lnTo>
                    <a:pt x="298857" y="19387"/>
                  </a:lnTo>
                  <a:lnTo>
                    <a:pt x="247997" y="33747"/>
                  </a:lnTo>
                  <a:lnTo>
                    <a:pt x="200628" y="51605"/>
                  </a:lnTo>
                  <a:lnTo>
                    <a:pt x="157189" y="72692"/>
                  </a:lnTo>
                  <a:lnTo>
                    <a:pt x="118118" y="96738"/>
                  </a:lnTo>
                  <a:lnTo>
                    <a:pt x="83854" y="123473"/>
                  </a:lnTo>
                  <a:lnTo>
                    <a:pt x="54837" y="152627"/>
                  </a:lnTo>
                  <a:lnTo>
                    <a:pt x="31504" y="183930"/>
                  </a:lnTo>
                  <a:lnTo>
                    <a:pt x="3646" y="251904"/>
                  </a:lnTo>
                  <a:lnTo>
                    <a:pt x="0" y="288035"/>
                  </a:lnTo>
                  <a:lnTo>
                    <a:pt x="3646" y="324164"/>
                  </a:lnTo>
                  <a:lnTo>
                    <a:pt x="31504" y="392134"/>
                  </a:lnTo>
                  <a:lnTo>
                    <a:pt x="54837" y="423435"/>
                  </a:lnTo>
                  <a:lnTo>
                    <a:pt x="83854" y="452588"/>
                  </a:lnTo>
                  <a:lnTo>
                    <a:pt x="118118" y="479322"/>
                  </a:lnTo>
                  <a:lnTo>
                    <a:pt x="157189" y="503367"/>
                  </a:lnTo>
                  <a:lnTo>
                    <a:pt x="200628" y="524454"/>
                  </a:lnTo>
                  <a:lnTo>
                    <a:pt x="247997" y="542312"/>
                  </a:lnTo>
                  <a:lnTo>
                    <a:pt x="298857" y="556671"/>
                  </a:lnTo>
                  <a:lnTo>
                    <a:pt x="352769" y="567262"/>
                  </a:lnTo>
                  <a:lnTo>
                    <a:pt x="409294" y="573815"/>
                  </a:lnTo>
                  <a:lnTo>
                    <a:pt x="467994" y="576059"/>
                  </a:lnTo>
                  <a:lnTo>
                    <a:pt x="526722" y="573815"/>
                  </a:lnTo>
                  <a:lnTo>
                    <a:pt x="583270" y="567262"/>
                  </a:lnTo>
                  <a:lnTo>
                    <a:pt x="637201" y="556671"/>
                  </a:lnTo>
                  <a:lnTo>
                    <a:pt x="688077" y="542312"/>
                  </a:lnTo>
                  <a:lnTo>
                    <a:pt x="735458" y="524454"/>
                  </a:lnTo>
                  <a:lnTo>
                    <a:pt x="778907" y="503367"/>
                  </a:lnTo>
                  <a:lnTo>
                    <a:pt x="817985" y="479322"/>
                  </a:lnTo>
                  <a:lnTo>
                    <a:pt x="852254" y="452588"/>
                  </a:lnTo>
                  <a:lnTo>
                    <a:pt x="881276" y="423435"/>
                  </a:lnTo>
                  <a:lnTo>
                    <a:pt x="904611" y="392134"/>
                  </a:lnTo>
                  <a:lnTo>
                    <a:pt x="932470" y="324164"/>
                  </a:lnTo>
                  <a:lnTo>
                    <a:pt x="936116" y="288035"/>
                  </a:lnTo>
                  <a:lnTo>
                    <a:pt x="932470" y="251904"/>
                  </a:lnTo>
                  <a:lnTo>
                    <a:pt x="904611" y="183930"/>
                  </a:lnTo>
                  <a:lnTo>
                    <a:pt x="881276" y="152627"/>
                  </a:lnTo>
                  <a:lnTo>
                    <a:pt x="852254" y="123473"/>
                  </a:lnTo>
                  <a:lnTo>
                    <a:pt x="817985" y="96738"/>
                  </a:lnTo>
                  <a:lnTo>
                    <a:pt x="778907" y="72692"/>
                  </a:lnTo>
                  <a:lnTo>
                    <a:pt x="735458" y="51605"/>
                  </a:lnTo>
                  <a:lnTo>
                    <a:pt x="688077" y="33747"/>
                  </a:lnTo>
                  <a:lnTo>
                    <a:pt x="637201" y="19387"/>
                  </a:lnTo>
                  <a:lnTo>
                    <a:pt x="583270" y="8796"/>
                  </a:lnTo>
                  <a:lnTo>
                    <a:pt x="526722" y="2244"/>
                  </a:lnTo>
                  <a:lnTo>
                    <a:pt x="467994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0640" y="5699315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5" h="629920">
                  <a:moveTo>
                    <a:pt x="520064" y="0"/>
                  </a:moveTo>
                  <a:lnTo>
                    <a:pt x="470026" y="0"/>
                  </a:lnTo>
                  <a:lnTo>
                    <a:pt x="421259" y="2540"/>
                  </a:lnTo>
                  <a:lnTo>
                    <a:pt x="350774" y="12700"/>
                  </a:lnTo>
                  <a:lnTo>
                    <a:pt x="305943" y="22860"/>
                  </a:lnTo>
                  <a:lnTo>
                    <a:pt x="263271" y="35560"/>
                  </a:lnTo>
                  <a:lnTo>
                    <a:pt x="222631" y="50800"/>
                  </a:lnTo>
                  <a:lnTo>
                    <a:pt x="184785" y="68580"/>
                  </a:lnTo>
                  <a:lnTo>
                    <a:pt x="149479" y="88900"/>
                  </a:lnTo>
                  <a:lnTo>
                    <a:pt x="117348" y="110490"/>
                  </a:lnTo>
                  <a:lnTo>
                    <a:pt x="75057" y="147320"/>
                  </a:lnTo>
                  <a:lnTo>
                    <a:pt x="41021" y="187960"/>
                  </a:lnTo>
                  <a:lnTo>
                    <a:pt x="16383" y="233680"/>
                  </a:lnTo>
                  <a:lnTo>
                    <a:pt x="2539" y="281940"/>
                  </a:lnTo>
                  <a:lnTo>
                    <a:pt x="0" y="316230"/>
                  </a:lnTo>
                  <a:lnTo>
                    <a:pt x="762" y="332740"/>
                  </a:lnTo>
                  <a:lnTo>
                    <a:pt x="11175" y="382270"/>
                  </a:lnTo>
                  <a:lnTo>
                    <a:pt x="32638" y="429260"/>
                  </a:lnTo>
                  <a:lnTo>
                    <a:pt x="63754" y="471170"/>
                  </a:lnTo>
                  <a:lnTo>
                    <a:pt x="103505" y="509270"/>
                  </a:lnTo>
                  <a:lnTo>
                    <a:pt x="134112" y="532130"/>
                  </a:lnTo>
                  <a:lnTo>
                    <a:pt x="167894" y="552450"/>
                  </a:lnTo>
                  <a:lnTo>
                    <a:pt x="204343" y="571500"/>
                  </a:lnTo>
                  <a:lnTo>
                    <a:pt x="243586" y="586740"/>
                  </a:lnTo>
                  <a:lnTo>
                    <a:pt x="306832" y="607060"/>
                  </a:lnTo>
                  <a:lnTo>
                    <a:pt x="351536" y="617220"/>
                  </a:lnTo>
                  <a:lnTo>
                    <a:pt x="398272" y="624840"/>
                  </a:lnTo>
                  <a:lnTo>
                    <a:pt x="470915" y="629920"/>
                  </a:lnTo>
                  <a:lnTo>
                    <a:pt x="520954" y="629920"/>
                  </a:lnTo>
                  <a:lnTo>
                    <a:pt x="569722" y="627380"/>
                  </a:lnTo>
                  <a:lnTo>
                    <a:pt x="640334" y="617220"/>
                  </a:lnTo>
                  <a:lnTo>
                    <a:pt x="685038" y="607060"/>
                  </a:lnTo>
                  <a:lnTo>
                    <a:pt x="715060" y="598170"/>
                  </a:lnTo>
                  <a:lnTo>
                    <a:pt x="495426" y="598170"/>
                  </a:lnTo>
                  <a:lnTo>
                    <a:pt x="424688" y="594360"/>
                  </a:lnTo>
                  <a:lnTo>
                    <a:pt x="335661" y="580390"/>
                  </a:lnTo>
                  <a:lnTo>
                    <a:pt x="274065" y="562610"/>
                  </a:lnTo>
                  <a:lnTo>
                    <a:pt x="235712" y="548640"/>
                  </a:lnTo>
                  <a:lnTo>
                    <a:pt x="200151" y="532130"/>
                  </a:lnTo>
                  <a:lnTo>
                    <a:pt x="152019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8933" y="461010"/>
                  </a:lnTo>
                  <a:lnTo>
                    <a:pt x="87884" y="448310"/>
                  </a:lnTo>
                  <a:lnTo>
                    <a:pt x="77850" y="436880"/>
                  </a:lnTo>
                  <a:lnTo>
                    <a:pt x="53339" y="397510"/>
                  </a:lnTo>
                  <a:lnTo>
                    <a:pt x="38100" y="356870"/>
                  </a:lnTo>
                  <a:lnTo>
                    <a:pt x="32939" y="316230"/>
                  </a:lnTo>
                  <a:lnTo>
                    <a:pt x="32950" y="313690"/>
                  </a:lnTo>
                  <a:lnTo>
                    <a:pt x="38226" y="271780"/>
                  </a:lnTo>
                  <a:lnTo>
                    <a:pt x="53467" y="231140"/>
                  </a:lnTo>
                  <a:lnTo>
                    <a:pt x="78105" y="193040"/>
                  </a:lnTo>
                  <a:lnTo>
                    <a:pt x="88137" y="181610"/>
                  </a:lnTo>
                  <a:lnTo>
                    <a:pt x="99187" y="168910"/>
                  </a:lnTo>
                  <a:lnTo>
                    <a:pt x="111125" y="157480"/>
                  </a:lnTo>
                  <a:lnTo>
                    <a:pt x="123951" y="147320"/>
                  </a:lnTo>
                  <a:lnTo>
                    <a:pt x="137668" y="135890"/>
                  </a:lnTo>
                  <a:lnTo>
                    <a:pt x="183514" y="106680"/>
                  </a:lnTo>
                  <a:lnTo>
                    <a:pt x="217805" y="88900"/>
                  </a:lnTo>
                  <a:lnTo>
                    <a:pt x="254762" y="73660"/>
                  </a:lnTo>
                  <a:lnTo>
                    <a:pt x="314706" y="54610"/>
                  </a:lnTo>
                  <a:lnTo>
                    <a:pt x="401955" y="38100"/>
                  </a:lnTo>
                  <a:lnTo>
                    <a:pt x="471677" y="33020"/>
                  </a:lnTo>
                  <a:lnTo>
                    <a:pt x="718388" y="33020"/>
                  </a:lnTo>
                  <a:lnTo>
                    <a:pt x="684149" y="22860"/>
                  </a:lnTo>
                  <a:lnTo>
                    <a:pt x="639445" y="12700"/>
                  </a:lnTo>
                  <a:lnTo>
                    <a:pt x="592709" y="5080"/>
                  </a:lnTo>
                  <a:lnTo>
                    <a:pt x="568833" y="2540"/>
                  </a:lnTo>
                  <a:lnTo>
                    <a:pt x="520064" y="0"/>
                  </a:lnTo>
                  <a:close/>
                </a:path>
                <a:path w="991235" h="629920">
                  <a:moveTo>
                    <a:pt x="718388" y="33020"/>
                  </a:moveTo>
                  <a:lnTo>
                    <a:pt x="519557" y="33020"/>
                  </a:lnTo>
                  <a:lnTo>
                    <a:pt x="566293" y="35560"/>
                  </a:lnTo>
                  <a:lnTo>
                    <a:pt x="589152" y="38100"/>
                  </a:lnTo>
                  <a:lnTo>
                    <a:pt x="655320" y="49530"/>
                  </a:lnTo>
                  <a:lnTo>
                    <a:pt x="716914" y="67310"/>
                  </a:lnTo>
                  <a:lnTo>
                    <a:pt x="755142" y="81280"/>
                  </a:lnTo>
                  <a:lnTo>
                    <a:pt x="790829" y="97790"/>
                  </a:lnTo>
                  <a:lnTo>
                    <a:pt x="838962" y="125730"/>
                  </a:lnTo>
                  <a:lnTo>
                    <a:pt x="879983" y="158750"/>
                  </a:lnTo>
                  <a:lnTo>
                    <a:pt x="913130" y="193040"/>
                  </a:lnTo>
                  <a:lnTo>
                    <a:pt x="937640" y="232410"/>
                  </a:lnTo>
                  <a:lnTo>
                    <a:pt x="952881" y="273050"/>
                  </a:lnTo>
                  <a:lnTo>
                    <a:pt x="958041" y="313690"/>
                  </a:lnTo>
                  <a:lnTo>
                    <a:pt x="958035" y="316230"/>
                  </a:lnTo>
                  <a:lnTo>
                    <a:pt x="952754" y="358140"/>
                  </a:lnTo>
                  <a:lnTo>
                    <a:pt x="937513" y="398780"/>
                  </a:lnTo>
                  <a:lnTo>
                    <a:pt x="912876" y="436880"/>
                  </a:lnTo>
                  <a:lnTo>
                    <a:pt x="902843" y="448310"/>
                  </a:lnTo>
                  <a:lnTo>
                    <a:pt x="891794" y="461010"/>
                  </a:lnTo>
                  <a:lnTo>
                    <a:pt x="879856" y="472440"/>
                  </a:lnTo>
                  <a:lnTo>
                    <a:pt x="867029" y="48260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6" y="541020"/>
                  </a:lnTo>
                  <a:lnTo>
                    <a:pt x="736219" y="556260"/>
                  </a:lnTo>
                  <a:lnTo>
                    <a:pt x="676275" y="575310"/>
                  </a:lnTo>
                  <a:lnTo>
                    <a:pt x="589026" y="591820"/>
                  </a:lnTo>
                  <a:lnTo>
                    <a:pt x="495426" y="598170"/>
                  </a:lnTo>
                  <a:lnTo>
                    <a:pt x="715060" y="598170"/>
                  </a:lnTo>
                  <a:lnTo>
                    <a:pt x="768223" y="579120"/>
                  </a:lnTo>
                  <a:lnTo>
                    <a:pt x="806196" y="561340"/>
                  </a:lnTo>
                  <a:lnTo>
                    <a:pt x="841501" y="542290"/>
                  </a:lnTo>
                  <a:lnTo>
                    <a:pt x="873633" y="519430"/>
                  </a:lnTo>
                  <a:lnTo>
                    <a:pt x="915924" y="482600"/>
                  </a:lnTo>
                  <a:lnTo>
                    <a:pt x="949960" y="441960"/>
                  </a:lnTo>
                  <a:lnTo>
                    <a:pt x="974598" y="396240"/>
                  </a:lnTo>
                  <a:lnTo>
                    <a:pt x="988440" y="347980"/>
                  </a:lnTo>
                  <a:lnTo>
                    <a:pt x="990981" y="313690"/>
                  </a:lnTo>
                  <a:lnTo>
                    <a:pt x="990219" y="297180"/>
                  </a:lnTo>
                  <a:lnTo>
                    <a:pt x="979805" y="247650"/>
                  </a:lnTo>
                  <a:lnTo>
                    <a:pt x="958342" y="200660"/>
                  </a:lnTo>
                  <a:lnTo>
                    <a:pt x="927226" y="158750"/>
                  </a:lnTo>
                  <a:lnTo>
                    <a:pt x="887602" y="120650"/>
                  </a:lnTo>
                  <a:lnTo>
                    <a:pt x="856869" y="97790"/>
                  </a:lnTo>
                  <a:lnTo>
                    <a:pt x="823087" y="77470"/>
                  </a:lnTo>
                  <a:lnTo>
                    <a:pt x="786638" y="59690"/>
                  </a:lnTo>
                  <a:lnTo>
                    <a:pt x="747395" y="43180"/>
                  </a:lnTo>
                  <a:lnTo>
                    <a:pt x="726821" y="35560"/>
                  </a:lnTo>
                  <a:lnTo>
                    <a:pt x="718388" y="33020"/>
                  </a:lnTo>
                  <a:close/>
                </a:path>
                <a:path w="991235" h="629920">
                  <a:moveTo>
                    <a:pt x="542544" y="44450"/>
                  </a:moveTo>
                  <a:lnTo>
                    <a:pt x="448945" y="44450"/>
                  </a:lnTo>
                  <a:lnTo>
                    <a:pt x="381381" y="52070"/>
                  </a:lnTo>
                  <a:lnTo>
                    <a:pt x="297561" y="71120"/>
                  </a:lnTo>
                  <a:lnTo>
                    <a:pt x="258825" y="83820"/>
                  </a:lnTo>
                  <a:lnTo>
                    <a:pt x="222631" y="99060"/>
                  </a:lnTo>
                  <a:lnTo>
                    <a:pt x="205486" y="107950"/>
                  </a:lnTo>
                  <a:lnTo>
                    <a:pt x="189102" y="115570"/>
                  </a:lnTo>
                  <a:lnTo>
                    <a:pt x="173482" y="125730"/>
                  </a:lnTo>
                  <a:lnTo>
                    <a:pt x="158496" y="134620"/>
                  </a:lnTo>
                  <a:lnTo>
                    <a:pt x="144525" y="144780"/>
                  </a:lnTo>
                  <a:lnTo>
                    <a:pt x="131190" y="154940"/>
                  </a:lnTo>
                  <a:lnTo>
                    <a:pt x="118745" y="166370"/>
                  </a:lnTo>
                  <a:lnTo>
                    <a:pt x="107187" y="176530"/>
                  </a:lnTo>
                  <a:lnTo>
                    <a:pt x="78105" y="212090"/>
                  </a:lnTo>
                  <a:lnTo>
                    <a:pt x="57658" y="248920"/>
                  </a:lnTo>
                  <a:lnTo>
                    <a:pt x="46227" y="287020"/>
                  </a:lnTo>
                  <a:lnTo>
                    <a:pt x="43980" y="316230"/>
                  </a:lnTo>
                  <a:lnTo>
                    <a:pt x="44323" y="327660"/>
                  </a:lnTo>
                  <a:lnTo>
                    <a:pt x="52450" y="367030"/>
                  </a:lnTo>
                  <a:lnTo>
                    <a:pt x="69723" y="405130"/>
                  </a:lnTo>
                  <a:lnTo>
                    <a:pt x="96012" y="440690"/>
                  </a:lnTo>
                  <a:lnTo>
                    <a:pt x="130556" y="473710"/>
                  </a:lnTo>
                  <a:lnTo>
                    <a:pt x="143890" y="485140"/>
                  </a:lnTo>
                  <a:lnTo>
                    <a:pt x="188595" y="513080"/>
                  </a:lnTo>
                  <a:lnTo>
                    <a:pt x="239775" y="538480"/>
                  </a:lnTo>
                  <a:lnTo>
                    <a:pt x="277368" y="552450"/>
                  </a:lnTo>
                  <a:lnTo>
                    <a:pt x="317119" y="563880"/>
                  </a:lnTo>
                  <a:lnTo>
                    <a:pt x="359156" y="574040"/>
                  </a:lnTo>
                  <a:lnTo>
                    <a:pt x="448437" y="585470"/>
                  </a:lnTo>
                  <a:lnTo>
                    <a:pt x="471677" y="586740"/>
                  </a:lnTo>
                  <a:lnTo>
                    <a:pt x="518795" y="586740"/>
                  </a:lnTo>
                  <a:lnTo>
                    <a:pt x="542036" y="585470"/>
                  </a:lnTo>
                  <a:lnTo>
                    <a:pt x="609600" y="577850"/>
                  </a:lnTo>
                  <a:lnTo>
                    <a:pt x="624077" y="575310"/>
                  </a:lnTo>
                  <a:lnTo>
                    <a:pt x="471805" y="575310"/>
                  </a:lnTo>
                  <a:lnTo>
                    <a:pt x="426338" y="572770"/>
                  </a:lnTo>
                  <a:lnTo>
                    <a:pt x="340106" y="558800"/>
                  </a:lnTo>
                  <a:lnTo>
                    <a:pt x="299974" y="548640"/>
                  </a:lnTo>
                  <a:lnTo>
                    <a:pt x="262000" y="535940"/>
                  </a:lnTo>
                  <a:lnTo>
                    <a:pt x="209676" y="513080"/>
                  </a:lnTo>
                  <a:lnTo>
                    <a:pt x="164084" y="485140"/>
                  </a:lnTo>
                  <a:lnTo>
                    <a:pt x="150240" y="476250"/>
                  </a:lnTo>
                  <a:lnTo>
                    <a:pt x="137287" y="466090"/>
                  </a:lnTo>
                  <a:lnTo>
                    <a:pt x="125349" y="454660"/>
                  </a:lnTo>
                  <a:lnTo>
                    <a:pt x="114173" y="444500"/>
                  </a:lnTo>
                  <a:lnTo>
                    <a:pt x="104012" y="433070"/>
                  </a:lnTo>
                  <a:lnTo>
                    <a:pt x="94742" y="422910"/>
                  </a:lnTo>
                  <a:lnTo>
                    <a:pt x="86360" y="410210"/>
                  </a:lnTo>
                  <a:lnTo>
                    <a:pt x="67183" y="375920"/>
                  </a:lnTo>
                  <a:lnTo>
                    <a:pt x="56769" y="339090"/>
                  </a:lnTo>
                  <a:lnTo>
                    <a:pt x="54863" y="313690"/>
                  </a:lnTo>
                  <a:lnTo>
                    <a:pt x="55499" y="300990"/>
                  </a:lnTo>
                  <a:lnTo>
                    <a:pt x="67945" y="252730"/>
                  </a:lnTo>
                  <a:lnTo>
                    <a:pt x="87375" y="217170"/>
                  </a:lnTo>
                  <a:lnTo>
                    <a:pt x="95758" y="207010"/>
                  </a:lnTo>
                  <a:lnTo>
                    <a:pt x="105029" y="195580"/>
                  </a:lnTo>
                  <a:lnTo>
                    <a:pt x="138302" y="163830"/>
                  </a:lnTo>
                  <a:lnTo>
                    <a:pt x="179450" y="134620"/>
                  </a:lnTo>
                  <a:lnTo>
                    <a:pt x="227457" y="109220"/>
                  </a:lnTo>
                  <a:lnTo>
                    <a:pt x="262763" y="93980"/>
                  </a:lnTo>
                  <a:lnTo>
                    <a:pt x="300863" y="81280"/>
                  </a:lnTo>
                  <a:lnTo>
                    <a:pt x="341122" y="71120"/>
                  </a:lnTo>
                  <a:lnTo>
                    <a:pt x="405130" y="59690"/>
                  </a:lnTo>
                  <a:lnTo>
                    <a:pt x="472694" y="54610"/>
                  </a:lnTo>
                  <a:lnTo>
                    <a:pt x="624586" y="54610"/>
                  </a:lnTo>
                  <a:lnTo>
                    <a:pt x="610108" y="52070"/>
                  </a:lnTo>
                  <a:lnTo>
                    <a:pt x="542544" y="44450"/>
                  </a:lnTo>
                  <a:close/>
                </a:path>
                <a:path w="991235" h="629920">
                  <a:moveTo>
                    <a:pt x="624586" y="54610"/>
                  </a:moveTo>
                  <a:lnTo>
                    <a:pt x="519175" y="54610"/>
                  </a:lnTo>
                  <a:lnTo>
                    <a:pt x="564642" y="57150"/>
                  </a:lnTo>
                  <a:lnTo>
                    <a:pt x="586867" y="59690"/>
                  </a:lnTo>
                  <a:lnTo>
                    <a:pt x="650875" y="71120"/>
                  </a:lnTo>
                  <a:lnTo>
                    <a:pt x="691007" y="81280"/>
                  </a:lnTo>
                  <a:lnTo>
                    <a:pt x="710311" y="87630"/>
                  </a:lnTo>
                  <a:lnTo>
                    <a:pt x="728980" y="95250"/>
                  </a:lnTo>
                  <a:lnTo>
                    <a:pt x="747140" y="101600"/>
                  </a:lnTo>
                  <a:lnTo>
                    <a:pt x="764413" y="109220"/>
                  </a:lnTo>
                  <a:lnTo>
                    <a:pt x="781304" y="118110"/>
                  </a:lnTo>
                  <a:lnTo>
                    <a:pt x="797306" y="125730"/>
                  </a:lnTo>
                  <a:lnTo>
                    <a:pt x="812546" y="134620"/>
                  </a:lnTo>
                  <a:lnTo>
                    <a:pt x="826897" y="144780"/>
                  </a:lnTo>
                  <a:lnTo>
                    <a:pt x="840867" y="153670"/>
                  </a:lnTo>
                  <a:lnTo>
                    <a:pt x="853567" y="163830"/>
                  </a:lnTo>
                  <a:lnTo>
                    <a:pt x="865632" y="175260"/>
                  </a:lnTo>
                  <a:lnTo>
                    <a:pt x="876808" y="185420"/>
                  </a:lnTo>
                  <a:lnTo>
                    <a:pt x="904621" y="219710"/>
                  </a:lnTo>
                  <a:lnTo>
                    <a:pt x="923798" y="254000"/>
                  </a:lnTo>
                  <a:lnTo>
                    <a:pt x="934212" y="290830"/>
                  </a:lnTo>
                  <a:lnTo>
                    <a:pt x="936117" y="316230"/>
                  </a:lnTo>
                  <a:lnTo>
                    <a:pt x="935482" y="328930"/>
                  </a:lnTo>
                  <a:lnTo>
                    <a:pt x="923036" y="377190"/>
                  </a:lnTo>
                  <a:lnTo>
                    <a:pt x="903605" y="412750"/>
                  </a:lnTo>
                  <a:lnTo>
                    <a:pt x="885951" y="434340"/>
                  </a:lnTo>
                  <a:lnTo>
                    <a:pt x="875664" y="445770"/>
                  </a:lnTo>
                  <a:lnTo>
                    <a:pt x="839724" y="476250"/>
                  </a:lnTo>
                  <a:lnTo>
                    <a:pt x="796289" y="504190"/>
                  </a:lnTo>
                  <a:lnTo>
                    <a:pt x="728090" y="535940"/>
                  </a:lnTo>
                  <a:lnTo>
                    <a:pt x="690118" y="548640"/>
                  </a:lnTo>
                  <a:lnTo>
                    <a:pt x="649986" y="558800"/>
                  </a:lnTo>
                  <a:lnTo>
                    <a:pt x="585851" y="570230"/>
                  </a:lnTo>
                  <a:lnTo>
                    <a:pt x="518287" y="575310"/>
                  </a:lnTo>
                  <a:lnTo>
                    <a:pt x="624077" y="575310"/>
                  </a:lnTo>
                  <a:lnTo>
                    <a:pt x="673354" y="563880"/>
                  </a:lnTo>
                  <a:lnTo>
                    <a:pt x="713105" y="552450"/>
                  </a:lnTo>
                  <a:lnTo>
                    <a:pt x="768350" y="530860"/>
                  </a:lnTo>
                  <a:lnTo>
                    <a:pt x="817499" y="505460"/>
                  </a:lnTo>
                  <a:lnTo>
                    <a:pt x="859789" y="474980"/>
                  </a:lnTo>
                  <a:lnTo>
                    <a:pt x="894334" y="441960"/>
                  </a:lnTo>
                  <a:lnTo>
                    <a:pt x="920623" y="406400"/>
                  </a:lnTo>
                  <a:lnTo>
                    <a:pt x="938149" y="368300"/>
                  </a:lnTo>
                  <a:lnTo>
                    <a:pt x="946531" y="328930"/>
                  </a:lnTo>
                  <a:lnTo>
                    <a:pt x="947038" y="316230"/>
                  </a:lnTo>
                  <a:lnTo>
                    <a:pt x="946658" y="302260"/>
                  </a:lnTo>
                  <a:lnTo>
                    <a:pt x="938530" y="262890"/>
                  </a:lnTo>
                  <a:lnTo>
                    <a:pt x="921258" y="224790"/>
                  </a:lnTo>
                  <a:lnTo>
                    <a:pt x="894969" y="189230"/>
                  </a:lnTo>
                  <a:lnTo>
                    <a:pt x="860425" y="156210"/>
                  </a:lnTo>
                  <a:lnTo>
                    <a:pt x="847217" y="144780"/>
                  </a:lnTo>
                  <a:lnTo>
                    <a:pt x="802386" y="116840"/>
                  </a:lnTo>
                  <a:lnTo>
                    <a:pt x="751077" y="91440"/>
                  </a:lnTo>
                  <a:lnTo>
                    <a:pt x="713613" y="77470"/>
                  </a:lnTo>
                  <a:lnTo>
                    <a:pt x="631825" y="55880"/>
                  </a:lnTo>
                  <a:lnTo>
                    <a:pt x="624586" y="54610"/>
                  </a:lnTo>
                  <a:close/>
                </a:path>
                <a:path w="991235" h="629920">
                  <a:moveTo>
                    <a:pt x="495808" y="43180"/>
                  </a:moveTo>
                  <a:lnTo>
                    <a:pt x="472186" y="44450"/>
                  </a:lnTo>
                  <a:lnTo>
                    <a:pt x="519302" y="44450"/>
                  </a:lnTo>
                  <a:lnTo>
                    <a:pt x="495808" y="4318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19673" y="5860033"/>
            <a:ext cx="19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72784" y="4818379"/>
            <a:ext cx="991235" cy="629920"/>
            <a:chOff x="6272784" y="4818379"/>
            <a:chExt cx="991235" cy="629920"/>
          </a:xfrm>
        </p:grpSpPr>
        <p:sp>
          <p:nvSpPr>
            <p:cNvPr id="16" name="object 16"/>
            <p:cNvSpPr/>
            <p:nvPr/>
          </p:nvSpPr>
          <p:spPr>
            <a:xfrm>
              <a:off x="6300216" y="4844795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79">
                  <a:moveTo>
                    <a:pt x="467994" y="0"/>
                  </a:moveTo>
                  <a:lnTo>
                    <a:pt x="409294" y="2243"/>
                  </a:lnTo>
                  <a:lnTo>
                    <a:pt x="352769" y="8793"/>
                  </a:lnTo>
                  <a:lnTo>
                    <a:pt x="298857" y="19381"/>
                  </a:lnTo>
                  <a:lnTo>
                    <a:pt x="247997" y="33737"/>
                  </a:lnTo>
                  <a:lnTo>
                    <a:pt x="200628" y="51591"/>
                  </a:lnTo>
                  <a:lnTo>
                    <a:pt x="157189" y="72675"/>
                  </a:lnTo>
                  <a:lnTo>
                    <a:pt x="118118" y="96718"/>
                  </a:lnTo>
                  <a:lnTo>
                    <a:pt x="83854" y="123451"/>
                  </a:lnTo>
                  <a:lnTo>
                    <a:pt x="54837" y="152605"/>
                  </a:lnTo>
                  <a:lnTo>
                    <a:pt x="31504" y="183910"/>
                  </a:lnTo>
                  <a:lnTo>
                    <a:pt x="3646" y="251894"/>
                  </a:lnTo>
                  <a:lnTo>
                    <a:pt x="0" y="288035"/>
                  </a:lnTo>
                  <a:lnTo>
                    <a:pt x="3646" y="324152"/>
                  </a:lnTo>
                  <a:lnTo>
                    <a:pt x="31504" y="392109"/>
                  </a:lnTo>
                  <a:lnTo>
                    <a:pt x="54837" y="423410"/>
                  </a:lnTo>
                  <a:lnTo>
                    <a:pt x="83854" y="452564"/>
                  </a:lnTo>
                  <a:lnTo>
                    <a:pt x="118118" y="479302"/>
                  </a:lnTo>
                  <a:lnTo>
                    <a:pt x="157189" y="503352"/>
                  </a:lnTo>
                  <a:lnTo>
                    <a:pt x="200628" y="524445"/>
                  </a:lnTo>
                  <a:lnTo>
                    <a:pt x="247997" y="542309"/>
                  </a:lnTo>
                  <a:lnTo>
                    <a:pt x="298857" y="556674"/>
                  </a:lnTo>
                  <a:lnTo>
                    <a:pt x="352769" y="567270"/>
                  </a:lnTo>
                  <a:lnTo>
                    <a:pt x="409294" y="573826"/>
                  </a:lnTo>
                  <a:lnTo>
                    <a:pt x="467994" y="576071"/>
                  </a:lnTo>
                  <a:lnTo>
                    <a:pt x="526722" y="573826"/>
                  </a:lnTo>
                  <a:lnTo>
                    <a:pt x="583270" y="567270"/>
                  </a:lnTo>
                  <a:lnTo>
                    <a:pt x="637201" y="556674"/>
                  </a:lnTo>
                  <a:lnTo>
                    <a:pt x="688077" y="542309"/>
                  </a:lnTo>
                  <a:lnTo>
                    <a:pt x="735458" y="524445"/>
                  </a:lnTo>
                  <a:lnTo>
                    <a:pt x="778907" y="503352"/>
                  </a:lnTo>
                  <a:lnTo>
                    <a:pt x="817985" y="479302"/>
                  </a:lnTo>
                  <a:lnTo>
                    <a:pt x="852254" y="452564"/>
                  </a:lnTo>
                  <a:lnTo>
                    <a:pt x="881276" y="423410"/>
                  </a:lnTo>
                  <a:lnTo>
                    <a:pt x="904611" y="392109"/>
                  </a:lnTo>
                  <a:lnTo>
                    <a:pt x="932470" y="324152"/>
                  </a:lnTo>
                  <a:lnTo>
                    <a:pt x="936116" y="288035"/>
                  </a:lnTo>
                  <a:lnTo>
                    <a:pt x="932470" y="251894"/>
                  </a:lnTo>
                  <a:lnTo>
                    <a:pt x="904611" y="183910"/>
                  </a:lnTo>
                  <a:lnTo>
                    <a:pt x="881276" y="152605"/>
                  </a:lnTo>
                  <a:lnTo>
                    <a:pt x="852254" y="123451"/>
                  </a:lnTo>
                  <a:lnTo>
                    <a:pt x="817985" y="96718"/>
                  </a:lnTo>
                  <a:lnTo>
                    <a:pt x="778907" y="72675"/>
                  </a:lnTo>
                  <a:lnTo>
                    <a:pt x="735458" y="51591"/>
                  </a:lnTo>
                  <a:lnTo>
                    <a:pt x="688077" y="33737"/>
                  </a:lnTo>
                  <a:lnTo>
                    <a:pt x="637201" y="19381"/>
                  </a:lnTo>
                  <a:lnTo>
                    <a:pt x="583270" y="8793"/>
                  </a:lnTo>
                  <a:lnTo>
                    <a:pt x="526722" y="2243"/>
                  </a:lnTo>
                  <a:lnTo>
                    <a:pt x="467994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72784" y="4818379"/>
              <a:ext cx="991235" cy="629920"/>
            </a:xfrm>
            <a:custGeom>
              <a:avLst/>
              <a:gdLst/>
              <a:ahLst/>
              <a:cxnLst/>
              <a:rect l="l" t="t" r="r" b="b"/>
              <a:pathLst>
                <a:path w="991234" h="629920">
                  <a:moveTo>
                    <a:pt x="520064" y="0"/>
                  </a:moveTo>
                  <a:lnTo>
                    <a:pt x="470026" y="0"/>
                  </a:lnTo>
                  <a:lnTo>
                    <a:pt x="421259" y="2540"/>
                  </a:lnTo>
                  <a:lnTo>
                    <a:pt x="350773" y="12700"/>
                  </a:lnTo>
                  <a:lnTo>
                    <a:pt x="305942" y="22860"/>
                  </a:lnTo>
                  <a:lnTo>
                    <a:pt x="263270" y="35560"/>
                  </a:lnTo>
                  <a:lnTo>
                    <a:pt x="222630" y="50800"/>
                  </a:lnTo>
                  <a:lnTo>
                    <a:pt x="184785" y="68580"/>
                  </a:lnTo>
                  <a:lnTo>
                    <a:pt x="149478" y="88900"/>
                  </a:lnTo>
                  <a:lnTo>
                    <a:pt x="117220" y="110490"/>
                  </a:lnTo>
                  <a:lnTo>
                    <a:pt x="75056" y="147320"/>
                  </a:lnTo>
                  <a:lnTo>
                    <a:pt x="41020" y="187960"/>
                  </a:lnTo>
                  <a:lnTo>
                    <a:pt x="16382" y="233680"/>
                  </a:lnTo>
                  <a:lnTo>
                    <a:pt x="2539" y="281940"/>
                  </a:lnTo>
                  <a:lnTo>
                    <a:pt x="0" y="316230"/>
                  </a:lnTo>
                  <a:lnTo>
                    <a:pt x="762" y="332740"/>
                  </a:lnTo>
                  <a:lnTo>
                    <a:pt x="11175" y="382270"/>
                  </a:lnTo>
                  <a:lnTo>
                    <a:pt x="32638" y="429260"/>
                  </a:lnTo>
                  <a:lnTo>
                    <a:pt x="63753" y="471170"/>
                  </a:lnTo>
                  <a:lnTo>
                    <a:pt x="103504" y="509270"/>
                  </a:lnTo>
                  <a:lnTo>
                    <a:pt x="134112" y="532130"/>
                  </a:lnTo>
                  <a:lnTo>
                    <a:pt x="167893" y="552450"/>
                  </a:lnTo>
                  <a:lnTo>
                    <a:pt x="204342" y="571500"/>
                  </a:lnTo>
                  <a:lnTo>
                    <a:pt x="243586" y="586740"/>
                  </a:lnTo>
                  <a:lnTo>
                    <a:pt x="306832" y="607060"/>
                  </a:lnTo>
                  <a:lnTo>
                    <a:pt x="351536" y="617220"/>
                  </a:lnTo>
                  <a:lnTo>
                    <a:pt x="398271" y="624840"/>
                  </a:lnTo>
                  <a:lnTo>
                    <a:pt x="470915" y="629920"/>
                  </a:lnTo>
                  <a:lnTo>
                    <a:pt x="520954" y="629920"/>
                  </a:lnTo>
                  <a:lnTo>
                    <a:pt x="569721" y="627380"/>
                  </a:lnTo>
                  <a:lnTo>
                    <a:pt x="640334" y="617220"/>
                  </a:lnTo>
                  <a:lnTo>
                    <a:pt x="685038" y="607060"/>
                  </a:lnTo>
                  <a:lnTo>
                    <a:pt x="715060" y="598170"/>
                  </a:lnTo>
                  <a:lnTo>
                    <a:pt x="495426" y="598170"/>
                  </a:lnTo>
                  <a:lnTo>
                    <a:pt x="424688" y="594360"/>
                  </a:lnTo>
                  <a:lnTo>
                    <a:pt x="379348" y="589280"/>
                  </a:lnTo>
                  <a:lnTo>
                    <a:pt x="357250" y="584200"/>
                  </a:lnTo>
                  <a:lnTo>
                    <a:pt x="335661" y="580390"/>
                  </a:lnTo>
                  <a:lnTo>
                    <a:pt x="274065" y="562610"/>
                  </a:lnTo>
                  <a:lnTo>
                    <a:pt x="235712" y="548640"/>
                  </a:lnTo>
                  <a:lnTo>
                    <a:pt x="200151" y="532130"/>
                  </a:lnTo>
                  <a:lnTo>
                    <a:pt x="152018" y="504190"/>
                  </a:lnTo>
                  <a:lnTo>
                    <a:pt x="123825" y="482600"/>
                  </a:lnTo>
                  <a:lnTo>
                    <a:pt x="110998" y="472440"/>
                  </a:lnTo>
                  <a:lnTo>
                    <a:pt x="98932" y="461010"/>
                  </a:lnTo>
                  <a:lnTo>
                    <a:pt x="87883" y="448310"/>
                  </a:lnTo>
                  <a:lnTo>
                    <a:pt x="77850" y="436880"/>
                  </a:lnTo>
                  <a:lnTo>
                    <a:pt x="53339" y="397510"/>
                  </a:lnTo>
                  <a:lnTo>
                    <a:pt x="38100" y="356870"/>
                  </a:lnTo>
                  <a:lnTo>
                    <a:pt x="32939" y="316230"/>
                  </a:lnTo>
                  <a:lnTo>
                    <a:pt x="32950" y="313690"/>
                  </a:lnTo>
                  <a:lnTo>
                    <a:pt x="38226" y="271780"/>
                  </a:lnTo>
                  <a:lnTo>
                    <a:pt x="53466" y="231140"/>
                  </a:lnTo>
                  <a:lnTo>
                    <a:pt x="78104" y="193040"/>
                  </a:lnTo>
                  <a:lnTo>
                    <a:pt x="88137" y="181610"/>
                  </a:lnTo>
                  <a:lnTo>
                    <a:pt x="99187" y="168910"/>
                  </a:lnTo>
                  <a:lnTo>
                    <a:pt x="111125" y="157480"/>
                  </a:lnTo>
                  <a:lnTo>
                    <a:pt x="123951" y="147320"/>
                  </a:lnTo>
                  <a:lnTo>
                    <a:pt x="137667" y="135890"/>
                  </a:lnTo>
                  <a:lnTo>
                    <a:pt x="183514" y="106680"/>
                  </a:lnTo>
                  <a:lnTo>
                    <a:pt x="217804" y="88900"/>
                  </a:lnTo>
                  <a:lnTo>
                    <a:pt x="254762" y="73660"/>
                  </a:lnTo>
                  <a:lnTo>
                    <a:pt x="314706" y="54610"/>
                  </a:lnTo>
                  <a:lnTo>
                    <a:pt x="401955" y="38100"/>
                  </a:lnTo>
                  <a:lnTo>
                    <a:pt x="471677" y="33020"/>
                  </a:lnTo>
                  <a:lnTo>
                    <a:pt x="718388" y="33020"/>
                  </a:lnTo>
                  <a:lnTo>
                    <a:pt x="684148" y="22860"/>
                  </a:lnTo>
                  <a:lnTo>
                    <a:pt x="639444" y="12700"/>
                  </a:lnTo>
                  <a:lnTo>
                    <a:pt x="592709" y="5080"/>
                  </a:lnTo>
                  <a:lnTo>
                    <a:pt x="568833" y="2540"/>
                  </a:lnTo>
                  <a:lnTo>
                    <a:pt x="520064" y="0"/>
                  </a:lnTo>
                  <a:close/>
                </a:path>
                <a:path w="991234" h="629920">
                  <a:moveTo>
                    <a:pt x="718388" y="33020"/>
                  </a:moveTo>
                  <a:lnTo>
                    <a:pt x="519557" y="33020"/>
                  </a:lnTo>
                  <a:lnTo>
                    <a:pt x="566292" y="35560"/>
                  </a:lnTo>
                  <a:lnTo>
                    <a:pt x="589152" y="38100"/>
                  </a:lnTo>
                  <a:lnTo>
                    <a:pt x="655319" y="49530"/>
                  </a:lnTo>
                  <a:lnTo>
                    <a:pt x="716914" y="67310"/>
                  </a:lnTo>
                  <a:lnTo>
                    <a:pt x="755141" y="81280"/>
                  </a:lnTo>
                  <a:lnTo>
                    <a:pt x="790829" y="97790"/>
                  </a:lnTo>
                  <a:lnTo>
                    <a:pt x="838962" y="125730"/>
                  </a:lnTo>
                  <a:lnTo>
                    <a:pt x="879983" y="158750"/>
                  </a:lnTo>
                  <a:lnTo>
                    <a:pt x="913130" y="193040"/>
                  </a:lnTo>
                  <a:lnTo>
                    <a:pt x="937640" y="232410"/>
                  </a:lnTo>
                  <a:lnTo>
                    <a:pt x="952881" y="273050"/>
                  </a:lnTo>
                  <a:lnTo>
                    <a:pt x="958041" y="313690"/>
                  </a:lnTo>
                  <a:lnTo>
                    <a:pt x="958035" y="316230"/>
                  </a:lnTo>
                  <a:lnTo>
                    <a:pt x="952754" y="358140"/>
                  </a:lnTo>
                  <a:lnTo>
                    <a:pt x="937513" y="398780"/>
                  </a:lnTo>
                  <a:lnTo>
                    <a:pt x="912875" y="436880"/>
                  </a:lnTo>
                  <a:lnTo>
                    <a:pt x="902842" y="448310"/>
                  </a:lnTo>
                  <a:lnTo>
                    <a:pt x="891793" y="461010"/>
                  </a:lnTo>
                  <a:lnTo>
                    <a:pt x="853313" y="494030"/>
                  </a:lnTo>
                  <a:lnTo>
                    <a:pt x="807465" y="523240"/>
                  </a:lnTo>
                  <a:lnTo>
                    <a:pt x="773175" y="541020"/>
                  </a:lnTo>
                  <a:lnTo>
                    <a:pt x="736218" y="556260"/>
                  </a:lnTo>
                  <a:lnTo>
                    <a:pt x="676274" y="575310"/>
                  </a:lnTo>
                  <a:lnTo>
                    <a:pt x="633475" y="585470"/>
                  </a:lnTo>
                  <a:lnTo>
                    <a:pt x="566165" y="594360"/>
                  </a:lnTo>
                  <a:lnTo>
                    <a:pt x="495426" y="598170"/>
                  </a:lnTo>
                  <a:lnTo>
                    <a:pt x="715060" y="598170"/>
                  </a:lnTo>
                  <a:lnTo>
                    <a:pt x="768222" y="579120"/>
                  </a:lnTo>
                  <a:lnTo>
                    <a:pt x="806195" y="561340"/>
                  </a:lnTo>
                  <a:lnTo>
                    <a:pt x="841501" y="542290"/>
                  </a:lnTo>
                  <a:lnTo>
                    <a:pt x="873633" y="519430"/>
                  </a:lnTo>
                  <a:lnTo>
                    <a:pt x="915923" y="482600"/>
                  </a:lnTo>
                  <a:lnTo>
                    <a:pt x="928242" y="469900"/>
                  </a:lnTo>
                  <a:lnTo>
                    <a:pt x="959358" y="426720"/>
                  </a:lnTo>
                  <a:lnTo>
                    <a:pt x="980439" y="381000"/>
                  </a:lnTo>
                  <a:lnTo>
                    <a:pt x="990472" y="331470"/>
                  </a:lnTo>
                  <a:lnTo>
                    <a:pt x="990981" y="313690"/>
                  </a:lnTo>
                  <a:lnTo>
                    <a:pt x="990218" y="297180"/>
                  </a:lnTo>
                  <a:lnTo>
                    <a:pt x="979805" y="247650"/>
                  </a:lnTo>
                  <a:lnTo>
                    <a:pt x="958341" y="200660"/>
                  </a:lnTo>
                  <a:lnTo>
                    <a:pt x="927226" y="158750"/>
                  </a:lnTo>
                  <a:lnTo>
                    <a:pt x="887602" y="120650"/>
                  </a:lnTo>
                  <a:lnTo>
                    <a:pt x="856868" y="97790"/>
                  </a:lnTo>
                  <a:lnTo>
                    <a:pt x="823087" y="77470"/>
                  </a:lnTo>
                  <a:lnTo>
                    <a:pt x="786638" y="59690"/>
                  </a:lnTo>
                  <a:lnTo>
                    <a:pt x="747394" y="43180"/>
                  </a:lnTo>
                  <a:lnTo>
                    <a:pt x="726820" y="35560"/>
                  </a:lnTo>
                  <a:lnTo>
                    <a:pt x="718388" y="33020"/>
                  </a:lnTo>
                  <a:close/>
                </a:path>
                <a:path w="991234" h="629920">
                  <a:moveTo>
                    <a:pt x="495808" y="43180"/>
                  </a:moveTo>
                  <a:lnTo>
                    <a:pt x="425958" y="46990"/>
                  </a:lnTo>
                  <a:lnTo>
                    <a:pt x="381381" y="52070"/>
                  </a:lnTo>
                  <a:lnTo>
                    <a:pt x="297561" y="71120"/>
                  </a:lnTo>
                  <a:lnTo>
                    <a:pt x="258825" y="83820"/>
                  </a:lnTo>
                  <a:lnTo>
                    <a:pt x="222630" y="99060"/>
                  </a:lnTo>
                  <a:lnTo>
                    <a:pt x="205486" y="107950"/>
                  </a:lnTo>
                  <a:lnTo>
                    <a:pt x="189102" y="115570"/>
                  </a:lnTo>
                  <a:lnTo>
                    <a:pt x="173481" y="125730"/>
                  </a:lnTo>
                  <a:lnTo>
                    <a:pt x="158495" y="134620"/>
                  </a:lnTo>
                  <a:lnTo>
                    <a:pt x="144525" y="144780"/>
                  </a:lnTo>
                  <a:lnTo>
                    <a:pt x="131190" y="154940"/>
                  </a:lnTo>
                  <a:lnTo>
                    <a:pt x="118744" y="166370"/>
                  </a:lnTo>
                  <a:lnTo>
                    <a:pt x="107187" y="176530"/>
                  </a:lnTo>
                  <a:lnTo>
                    <a:pt x="78104" y="212090"/>
                  </a:lnTo>
                  <a:lnTo>
                    <a:pt x="57657" y="248920"/>
                  </a:lnTo>
                  <a:lnTo>
                    <a:pt x="46227" y="287020"/>
                  </a:lnTo>
                  <a:lnTo>
                    <a:pt x="43980" y="316230"/>
                  </a:lnTo>
                  <a:lnTo>
                    <a:pt x="44323" y="327660"/>
                  </a:lnTo>
                  <a:lnTo>
                    <a:pt x="52450" y="367030"/>
                  </a:lnTo>
                  <a:lnTo>
                    <a:pt x="69723" y="405130"/>
                  </a:lnTo>
                  <a:lnTo>
                    <a:pt x="96012" y="440690"/>
                  </a:lnTo>
                  <a:lnTo>
                    <a:pt x="130555" y="474980"/>
                  </a:lnTo>
                  <a:lnTo>
                    <a:pt x="172846" y="504190"/>
                  </a:lnTo>
                  <a:lnTo>
                    <a:pt x="222123" y="530860"/>
                  </a:lnTo>
                  <a:lnTo>
                    <a:pt x="258317" y="546100"/>
                  </a:lnTo>
                  <a:lnTo>
                    <a:pt x="297052" y="558800"/>
                  </a:lnTo>
                  <a:lnTo>
                    <a:pt x="359156" y="574040"/>
                  </a:lnTo>
                  <a:lnTo>
                    <a:pt x="448437" y="585470"/>
                  </a:lnTo>
                  <a:lnTo>
                    <a:pt x="471677" y="586740"/>
                  </a:lnTo>
                  <a:lnTo>
                    <a:pt x="518794" y="586740"/>
                  </a:lnTo>
                  <a:lnTo>
                    <a:pt x="542036" y="585470"/>
                  </a:lnTo>
                  <a:lnTo>
                    <a:pt x="609599" y="577850"/>
                  </a:lnTo>
                  <a:lnTo>
                    <a:pt x="624077" y="575310"/>
                  </a:lnTo>
                  <a:lnTo>
                    <a:pt x="471805" y="575310"/>
                  </a:lnTo>
                  <a:lnTo>
                    <a:pt x="426338" y="572770"/>
                  </a:lnTo>
                  <a:lnTo>
                    <a:pt x="340106" y="558800"/>
                  </a:lnTo>
                  <a:lnTo>
                    <a:pt x="299973" y="548640"/>
                  </a:lnTo>
                  <a:lnTo>
                    <a:pt x="262000" y="535940"/>
                  </a:lnTo>
                  <a:lnTo>
                    <a:pt x="209676" y="513080"/>
                  </a:lnTo>
                  <a:lnTo>
                    <a:pt x="164083" y="485140"/>
                  </a:lnTo>
                  <a:lnTo>
                    <a:pt x="150240" y="476250"/>
                  </a:lnTo>
                  <a:lnTo>
                    <a:pt x="137287" y="466090"/>
                  </a:lnTo>
                  <a:lnTo>
                    <a:pt x="125349" y="455930"/>
                  </a:lnTo>
                  <a:lnTo>
                    <a:pt x="114173" y="444500"/>
                  </a:lnTo>
                  <a:lnTo>
                    <a:pt x="104012" y="433070"/>
                  </a:lnTo>
                  <a:lnTo>
                    <a:pt x="94741" y="422910"/>
                  </a:lnTo>
                  <a:lnTo>
                    <a:pt x="72643" y="387350"/>
                  </a:lnTo>
                  <a:lnTo>
                    <a:pt x="56768" y="339090"/>
                  </a:lnTo>
                  <a:lnTo>
                    <a:pt x="54863" y="313690"/>
                  </a:lnTo>
                  <a:lnTo>
                    <a:pt x="55499" y="300990"/>
                  </a:lnTo>
                  <a:lnTo>
                    <a:pt x="67944" y="252730"/>
                  </a:lnTo>
                  <a:lnTo>
                    <a:pt x="87375" y="217170"/>
                  </a:lnTo>
                  <a:lnTo>
                    <a:pt x="95757" y="207010"/>
                  </a:lnTo>
                  <a:lnTo>
                    <a:pt x="105028" y="195580"/>
                  </a:lnTo>
                  <a:lnTo>
                    <a:pt x="138302" y="163830"/>
                  </a:lnTo>
                  <a:lnTo>
                    <a:pt x="179450" y="134620"/>
                  </a:lnTo>
                  <a:lnTo>
                    <a:pt x="227456" y="109220"/>
                  </a:lnTo>
                  <a:lnTo>
                    <a:pt x="262763" y="93980"/>
                  </a:lnTo>
                  <a:lnTo>
                    <a:pt x="300863" y="81280"/>
                  </a:lnTo>
                  <a:lnTo>
                    <a:pt x="341121" y="71120"/>
                  </a:lnTo>
                  <a:lnTo>
                    <a:pt x="405130" y="59690"/>
                  </a:lnTo>
                  <a:lnTo>
                    <a:pt x="427227" y="58420"/>
                  </a:lnTo>
                  <a:lnTo>
                    <a:pt x="449834" y="55880"/>
                  </a:lnTo>
                  <a:lnTo>
                    <a:pt x="472693" y="54610"/>
                  </a:lnTo>
                  <a:lnTo>
                    <a:pt x="624585" y="54610"/>
                  </a:lnTo>
                  <a:lnTo>
                    <a:pt x="610108" y="52070"/>
                  </a:lnTo>
                  <a:lnTo>
                    <a:pt x="565404" y="46990"/>
                  </a:lnTo>
                  <a:lnTo>
                    <a:pt x="495808" y="43180"/>
                  </a:lnTo>
                  <a:close/>
                </a:path>
                <a:path w="991234" h="629920">
                  <a:moveTo>
                    <a:pt x="624585" y="54610"/>
                  </a:moveTo>
                  <a:lnTo>
                    <a:pt x="519175" y="54610"/>
                  </a:lnTo>
                  <a:lnTo>
                    <a:pt x="542036" y="55880"/>
                  </a:lnTo>
                  <a:lnTo>
                    <a:pt x="564641" y="58420"/>
                  </a:lnTo>
                  <a:lnTo>
                    <a:pt x="586866" y="59690"/>
                  </a:lnTo>
                  <a:lnTo>
                    <a:pt x="650874" y="71120"/>
                  </a:lnTo>
                  <a:lnTo>
                    <a:pt x="671194" y="76200"/>
                  </a:lnTo>
                  <a:lnTo>
                    <a:pt x="691007" y="82550"/>
                  </a:lnTo>
                  <a:lnTo>
                    <a:pt x="710311" y="87630"/>
                  </a:lnTo>
                  <a:lnTo>
                    <a:pt x="728980" y="95250"/>
                  </a:lnTo>
                  <a:lnTo>
                    <a:pt x="747140" y="101600"/>
                  </a:lnTo>
                  <a:lnTo>
                    <a:pt x="764413" y="109220"/>
                  </a:lnTo>
                  <a:lnTo>
                    <a:pt x="781304" y="118110"/>
                  </a:lnTo>
                  <a:lnTo>
                    <a:pt x="797306" y="125730"/>
                  </a:lnTo>
                  <a:lnTo>
                    <a:pt x="812545" y="134620"/>
                  </a:lnTo>
                  <a:lnTo>
                    <a:pt x="826896" y="144780"/>
                  </a:lnTo>
                  <a:lnTo>
                    <a:pt x="840866" y="153670"/>
                  </a:lnTo>
                  <a:lnTo>
                    <a:pt x="853566" y="163830"/>
                  </a:lnTo>
                  <a:lnTo>
                    <a:pt x="865632" y="175260"/>
                  </a:lnTo>
                  <a:lnTo>
                    <a:pt x="876808" y="185420"/>
                  </a:lnTo>
                  <a:lnTo>
                    <a:pt x="886967" y="196850"/>
                  </a:lnTo>
                  <a:lnTo>
                    <a:pt x="911987" y="231140"/>
                  </a:lnTo>
                  <a:lnTo>
                    <a:pt x="928242" y="266700"/>
                  </a:lnTo>
                  <a:lnTo>
                    <a:pt x="936116" y="316230"/>
                  </a:lnTo>
                  <a:lnTo>
                    <a:pt x="935482" y="328930"/>
                  </a:lnTo>
                  <a:lnTo>
                    <a:pt x="923036" y="377190"/>
                  </a:lnTo>
                  <a:lnTo>
                    <a:pt x="903605" y="412750"/>
                  </a:lnTo>
                  <a:lnTo>
                    <a:pt x="885951" y="434340"/>
                  </a:lnTo>
                  <a:lnTo>
                    <a:pt x="875664" y="445770"/>
                  </a:lnTo>
                  <a:lnTo>
                    <a:pt x="839723" y="476250"/>
                  </a:lnTo>
                  <a:lnTo>
                    <a:pt x="796289" y="504190"/>
                  </a:lnTo>
                  <a:lnTo>
                    <a:pt x="728090" y="535940"/>
                  </a:lnTo>
                  <a:lnTo>
                    <a:pt x="690117" y="548640"/>
                  </a:lnTo>
                  <a:lnTo>
                    <a:pt x="629031" y="563880"/>
                  </a:lnTo>
                  <a:lnTo>
                    <a:pt x="607694" y="566420"/>
                  </a:lnTo>
                  <a:lnTo>
                    <a:pt x="585850" y="570230"/>
                  </a:lnTo>
                  <a:lnTo>
                    <a:pt x="563752" y="572770"/>
                  </a:lnTo>
                  <a:lnTo>
                    <a:pt x="518287" y="575310"/>
                  </a:lnTo>
                  <a:lnTo>
                    <a:pt x="624077" y="575310"/>
                  </a:lnTo>
                  <a:lnTo>
                    <a:pt x="652525" y="570230"/>
                  </a:lnTo>
                  <a:lnTo>
                    <a:pt x="673354" y="563880"/>
                  </a:lnTo>
                  <a:lnTo>
                    <a:pt x="693419" y="558800"/>
                  </a:lnTo>
                  <a:lnTo>
                    <a:pt x="732155" y="546100"/>
                  </a:lnTo>
                  <a:lnTo>
                    <a:pt x="768349" y="530860"/>
                  </a:lnTo>
                  <a:lnTo>
                    <a:pt x="817498" y="504190"/>
                  </a:lnTo>
                  <a:lnTo>
                    <a:pt x="832358" y="495300"/>
                  </a:lnTo>
                  <a:lnTo>
                    <a:pt x="872236" y="464820"/>
                  </a:lnTo>
                  <a:lnTo>
                    <a:pt x="904113" y="430530"/>
                  </a:lnTo>
                  <a:lnTo>
                    <a:pt x="927481" y="393700"/>
                  </a:lnTo>
                  <a:lnTo>
                    <a:pt x="941959" y="355600"/>
                  </a:lnTo>
                  <a:lnTo>
                    <a:pt x="947038" y="316230"/>
                  </a:lnTo>
                  <a:lnTo>
                    <a:pt x="946658" y="302260"/>
                  </a:lnTo>
                  <a:lnTo>
                    <a:pt x="938530" y="262890"/>
                  </a:lnTo>
                  <a:lnTo>
                    <a:pt x="921258" y="224790"/>
                  </a:lnTo>
                  <a:lnTo>
                    <a:pt x="894968" y="189230"/>
                  </a:lnTo>
                  <a:lnTo>
                    <a:pt x="860424" y="156210"/>
                  </a:lnTo>
                  <a:lnTo>
                    <a:pt x="847216" y="144780"/>
                  </a:lnTo>
                  <a:lnTo>
                    <a:pt x="802386" y="116840"/>
                  </a:lnTo>
                  <a:lnTo>
                    <a:pt x="751077" y="91440"/>
                  </a:lnTo>
                  <a:lnTo>
                    <a:pt x="713613" y="77470"/>
                  </a:lnTo>
                  <a:lnTo>
                    <a:pt x="631824" y="55880"/>
                  </a:lnTo>
                  <a:lnTo>
                    <a:pt x="624585" y="54610"/>
                  </a:lnTo>
                  <a:close/>
                </a:path>
              </a:pathLst>
            </a:custGeom>
            <a:solidFill>
              <a:srgbClr val="6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74104" y="4978907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45307" y="5329428"/>
            <a:ext cx="3655695" cy="744855"/>
            <a:chOff x="2845307" y="5329428"/>
            <a:chExt cx="3655695" cy="74485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5307" y="5333238"/>
              <a:ext cx="776478" cy="7406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66668" y="5346827"/>
              <a:ext cx="503555" cy="467995"/>
            </a:xfrm>
            <a:custGeom>
              <a:avLst/>
              <a:gdLst/>
              <a:ahLst/>
              <a:cxnLst/>
              <a:rect l="l" t="t" r="r" b="b"/>
              <a:pathLst>
                <a:path w="503554" h="467995">
                  <a:moveTo>
                    <a:pt x="64494" y="296204"/>
                  </a:moveTo>
                  <a:lnTo>
                    <a:pt x="57515" y="298338"/>
                  </a:lnTo>
                  <a:lnTo>
                    <a:pt x="51845" y="302935"/>
                  </a:lnTo>
                  <a:lnTo>
                    <a:pt x="48260" y="309587"/>
                  </a:lnTo>
                  <a:lnTo>
                    <a:pt x="0" y="467372"/>
                  </a:lnTo>
                  <a:lnTo>
                    <a:pt x="52628" y="455701"/>
                  </a:lnTo>
                  <a:lnTo>
                    <a:pt x="40767" y="455701"/>
                  </a:lnTo>
                  <a:lnTo>
                    <a:pt x="35560" y="450100"/>
                  </a:lnTo>
                  <a:lnTo>
                    <a:pt x="41604" y="444512"/>
                  </a:lnTo>
                  <a:lnTo>
                    <a:pt x="30353" y="444512"/>
                  </a:lnTo>
                  <a:lnTo>
                    <a:pt x="14858" y="427723"/>
                  </a:lnTo>
                  <a:lnTo>
                    <a:pt x="66601" y="379875"/>
                  </a:lnTo>
                  <a:lnTo>
                    <a:pt x="84708" y="320713"/>
                  </a:lnTo>
                  <a:lnTo>
                    <a:pt x="85421" y="313187"/>
                  </a:lnTo>
                  <a:lnTo>
                    <a:pt x="83264" y="306206"/>
                  </a:lnTo>
                  <a:lnTo>
                    <a:pt x="78654" y="300535"/>
                  </a:lnTo>
                  <a:lnTo>
                    <a:pt x="72008" y="296938"/>
                  </a:lnTo>
                  <a:lnTo>
                    <a:pt x="64494" y="296204"/>
                  </a:lnTo>
                  <a:close/>
                </a:path>
                <a:path w="503554" h="467995">
                  <a:moveTo>
                    <a:pt x="42584" y="443606"/>
                  </a:moveTo>
                  <a:lnTo>
                    <a:pt x="35560" y="450100"/>
                  </a:lnTo>
                  <a:lnTo>
                    <a:pt x="40767" y="455701"/>
                  </a:lnTo>
                  <a:lnTo>
                    <a:pt x="49885" y="447268"/>
                  </a:lnTo>
                  <a:lnTo>
                    <a:pt x="45974" y="447268"/>
                  </a:lnTo>
                  <a:lnTo>
                    <a:pt x="42584" y="443606"/>
                  </a:lnTo>
                  <a:close/>
                </a:path>
                <a:path w="503554" h="467995">
                  <a:moveTo>
                    <a:pt x="160422" y="394320"/>
                  </a:moveTo>
                  <a:lnTo>
                    <a:pt x="152907" y="394462"/>
                  </a:lnTo>
                  <a:lnTo>
                    <a:pt x="92513" y="407846"/>
                  </a:lnTo>
                  <a:lnTo>
                    <a:pt x="40767" y="455701"/>
                  </a:lnTo>
                  <a:lnTo>
                    <a:pt x="52628" y="455701"/>
                  </a:lnTo>
                  <a:lnTo>
                    <a:pt x="161036" y="431660"/>
                  </a:lnTo>
                  <a:lnTo>
                    <a:pt x="167959" y="428596"/>
                  </a:lnTo>
                  <a:lnTo>
                    <a:pt x="172989" y="423300"/>
                  </a:lnTo>
                  <a:lnTo>
                    <a:pt x="175662" y="416504"/>
                  </a:lnTo>
                  <a:lnTo>
                    <a:pt x="175513" y="408940"/>
                  </a:lnTo>
                  <a:lnTo>
                    <a:pt x="172499" y="402023"/>
                  </a:lnTo>
                  <a:lnTo>
                    <a:pt x="167211" y="396995"/>
                  </a:lnTo>
                  <a:lnTo>
                    <a:pt x="160422" y="394320"/>
                  </a:lnTo>
                  <a:close/>
                </a:path>
                <a:path w="503554" h="467995">
                  <a:moveTo>
                    <a:pt x="48874" y="437790"/>
                  </a:moveTo>
                  <a:lnTo>
                    <a:pt x="42584" y="443606"/>
                  </a:lnTo>
                  <a:lnTo>
                    <a:pt x="45974" y="447268"/>
                  </a:lnTo>
                  <a:lnTo>
                    <a:pt x="48874" y="437790"/>
                  </a:lnTo>
                  <a:close/>
                </a:path>
                <a:path w="503554" h="467995">
                  <a:moveTo>
                    <a:pt x="92513" y="407846"/>
                  </a:moveTo>
                  <a:lnTo>
                    <a:pt x="77717" y="411124"/>
                  </a:lnTo>
                  <a:lnTo>
                    <a:pt x="48874" y="437790"/>
                  </a:lnTo>
                  <a:lnTo>
                    <a:pt x="45974" y="447268"/>
                  </a:lnTo>
                  <a:lnTo>
                    <a:pt x="49885" y="447268"/>
                  </a:lnTo>
                  <a:lnTo>
                    <a:pt x="92513" y="407846"/>
                  </a:lnTo>
                  <a:close/>
                </a:path>
                <a:path w="503554" h="467995">
                  <a:moveTo>
                    <a:pt x="66601" y="379875"/>
                  </a:moveTo>
                  <a:lnTo>
                    <a:pt x="14858" y="427723"/>
                  </a:lnTo>
                  <a:lnTo>
                    <a:pt x="30353" y="444512"/>
                  </a:lnTo>
                  <a:lnTo>
                    <a:pt x="37397" y="438000"/>
                  </a:lnTo>
                  <a:lnTo>
                    <a:pt x="23622" y="423113"/>
                  </a:lnTo>
                  <a:lnTo>
                    <a:pt x="55531" y="416041"/>
                  </a:lnTo>
                  <a:lnTo>
                    <a:pt x="66601" y="379875"/>
                  </a:lnTo>
                  <a:close/>
                </a:path>
                <a:path w="503554" h="467995">
                  <a:moveTo>
                    <a:pt x="37397" y="438000"/>
                  </a:moveTo>
                  <a:lnTo>
                    <a:pt x="30353" y="444512"/>
                  </a:lnTo>
                  <a:lnTo>
                    <a:pt x="41604" y="444512"/>
                  </a:lnTo>
                  <a:lnTo>
                    <a:pt x="42584" y="443606"/>
                  </a:lnTo>
                  <a:lnTo>
                    <a:pt x="37397" y="438000"/>
                  </a:lnTo>
                  <a:close/>
                </a:path>
                <a:path w="503554" h="467995">
                  <a:moveTo>
                    <a:pt x="53315" y="423283"/>
                  </a:moveTo>
                  <a:lnTo>
                    <a:pt x="37397" y="438000"/>
                  </a:lnTo>
                  <a:lnTo>
                    <a:pt x="42584" y="443606"/>
                  </a:lnTo>
                  <a:lnTo>
                    <a:pt x="48874" y="437790"/>
                  </a:lnTo>
                  <a:lnTo>
                    <a:pt x="53315" y="423283"/>
                  </a:lnTo>
                  <a:close/>
                </a:path>
                <a:path w="503554" h="467995">
                  <a:moveTo>
                    <a:pt x="55531" y="416041"/>
                  </a:moveTo>
                  <a:lnTo>
                    <a:pt x="23622" y="423113"/>
                  </a:lnTo>
                  <a:lnTo>
                    <a:pt x="37397" y="438000"/>
                  </a:lnTo>
                  <a:lnTo>
                    <a:pt x="53296" y="423300"/>
                  </a:lnTo>
                  <a:lnTo>
                    <a:pt x="55531" y="416041"/>
                  </a:lnTo>
                  <a:close/>
                </a:path>
                <a:path w="503554" h="467995">
                  <a:moveTo>
                    <a:pt x="77717" y="411124"/>
                  </a:moveTo>
                  <a:lnTo>
                    <a:pt x="62919" y="414404"/>
                  </a:lnTo>
                  <a:lnTo>
                    <a:pt x="53309" y="423300"/>
                  </a:lnTo>
                  <a:lnTo>
                    <a:pt x="48874" y="437790"/>
                  </a:lnTo>
                  <a:lnTo>
                    <a:pt x="77717" y="411124"/>
                  </a:lnTo>
                  <a:close/>
                </a:path>
                <a:path w="503554" h="467995">
                  <a:moveTo>
                    <a:pt x="62919" y="414404"/>
                  </a:moveTo>
                  <a:lnTo>
                    <a:pt x="55531" y="416041"/>
                  </a:lnTo>
                  <a:lnTo>
                    <a:pt x="53315" y="423283"/>
                  </a:lnTo>
                  <a:lnTo>
                    <a:pt x="62919" y="414404"/>
                  </a:lnTo>
                  <a:close/>
                </a:path>
                <a:path w="503554" h="467995">
                  <a:moveTo>
                    <a:pt x="477393" y="0"/>
                  </a:moveTo>
                  <a:lnTo>
                    <a:pt x="66601" y="379875"/>
                  </a:lnTo>
                  <a:lnTo>
                    <a:pt x="55531" y="416041"/>
                  </a:lnTo>
                  <a:lnTo>
                    <a:pt x="62919" y="414404"/>
                  </a:lnTo>
                  <a:lnTo>
                    <a:pt x="492886" y="16891"/>
                  </a:lnTo>
                  <a:lnTo>
                    <a:pt x="477393" y="0"/>
                  </a:lnTo>
                  <a:close/>
                </a:path>
                <a:path w="503554" h="467995">
                  <a:moveTo>
                    <a:pt x="498094" y="22479"/>
                  </a:moveTo>
                  <a:lnTo>
                    <a:pt x="77717" y="411124"/>
                  </a:lnTo>
                  <a:lnTo>
                    <a:pt x="92513" y="407846"/>
                  </a:lnTo>
                  <a:lnTo>
                    <a:pt x="503173" y="28067"/>
                  </a:lnTo>
                  <a:lnTo>
                    <a:pt x="498094" y="22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757" y="5329428"/>
              <a:ext cx="1347215" cy="73990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11446" y="5343271"/>
              <a:ext cx="1073785" cy="488315"/>
            </a:xfrm>
            <a:custGeom>
              <a:avLst/>
              <a:gdLst/>
              <a:ahLst/>
              <a:cxnLst/>
              <a:rect l="l" t="t" r="r" b="b"/>
              <a:pathLst>
                <a:path w="1073785" h="488314">
                  <a:moveTo>
                    <a:pt x="966558" y="442271"/>
                  </a:moveTo>
                  <a:lnTo>
                    <a:pt x="905255" y="450253"/>
                  </a:lnTo>
                  <a:lnTo>
                    <a:pt x="888873" y="471601"/>
                  </a:lnTo>
                  <a:lnTo>
                    <a:pt x="891278" y="478759"/>
                  </a:lnTo>
                  <a:lnTo>
                    <a:pt x="896111" y="484238"/>
                  </a:lnTo>
                  <a:lnTo>
                    <a:pt x="902660" y="487507"/>
                  </a:lnTo>
                  <a:lnTo>
                    <a:pt x="910208" y="488035"/>
                  </a:lnTo>
                  <a:lnTo>
                    <a:pt x="1051643" y="469620"/>
                  </a:lnTo>
                  <a:lnTo>
                    <a:pt x="1031493" y="469620"/>
                  </a:lnTo>
                  <a:lnTo>
                    <a:pt x="966558" y="442271"/>
                  </a:lnTo>
                  <a:close/>
                </a:path>
                <a:path w="1073785" h="488314">
                  <a:moveTo>
                    <a:pt x="981632" y="440308"/>
                  </a:moveTo>
                  <a:lnTo>
                    <a:pt x="966558" y="442271"/>
                  </a:lnTo>
                  <a:lnTo>
                    <a:pt x="1031493" y="469620"/>
                  </a:lnTo>
                  <a:lnTo>
                    <a:pt x="1034150" y="463499"/>
                  </a:lnTo>
                  <a:lnTo>
                    <a:pt x="1023747" y="463499"/>
                  </a:lnTo>
                  <a:lnTo>
                    <a:pt x="1017757" y="455526"/>
                  </a:lnTo>
                  <a:lnTo>
                    <a:pt x="981632" y="440308"/>
                  </a:lnTo>
                  <a:close/>
                </a:path>
                <a:path w="1073785" h="488314">
                  <a:moveTo>
                    <a:pt x="1028624" y="451851"/>
                  </a:moveTo>
                  <a:lnTo>
                    <a:pt x="1025686" y="458867"/>
                  </a:lnTo>
                  <a:lnTo>
                    <a:pt x="1034541" y="462597"/>
                  </a:lnTo>
                  <a:lnTo>
                    <a:pt x="1031493" y="469620"/>
                  </a:lnTo>
                  <a:lnTo>
                    <a:pt x="1051643" y="469620"/>
                  </a:lnTo>
                  <a:lnTo>
                    <a:pt x="1073785" y="466737"/>
                  </a:lnTo>
                  <a:lnTo>
                    <a:pt x="1065402" y="455574"/>
                  </a:lnTo>
                  <a:lnTo>
                    <a:pt x="1037463" y="455574"/>
                  </a:lnTo>
                  <a:lnTo>
                    <a:pt x="1028624" y="451851"/>
                  </a:lnTo>
                  <a:close/>
                </a:path>
                <a:path w="1073785" h="488314">
                  <a:moveTo>
                    <a:pt x="1017757" y="455526"/>
                  </a:moveTo>
                  <a:lnTo>
                    <a:pt x="1023747" y="463499"/>
                  </a:lnTo>
                  <a:lnTo>
                    <a:pt x="1025686" y="458867"/>
                  </a:lnTo>
                  <a:lnTo>
                    <a:pt x="1017757" y="455526"/>
                  </a:lnTo>
                  <a:close/>
                </a:path>
                <a:path w="1073785" h="488314">
                  <a:moveTo>
                    <a:pt x="1025686" y="458867"/>
                  </a:moveTo>
                  <a:lnTo>
                    <a:pt x="1023747" y="463499"/>
                  </a:lnTo>
                  <a:lnTo>
                    <a:pt x="1034150" y="463499"/>
                  </a:lnTo>
                  <a:lnTo>
                    <a:pt x="1034541" y="462597"/>
                  </a:lnTo>
                  <a:lnTo>
                    <a:pt x="1025686" y="458867"/>
                  </a:lnTo>
                  <a:close/>
                </a:path>
                <a:path w="1073785" h="488314">
                  <a:moveTo>
                    <a:pt x="1008685" y="443452"/>
                  </a:moveTo>
                  <a:lnTo>
                    <a:pt x="1017757" y="455526"/>
                  </a:lnTo>
                  <a:lnTo>
                    <a:pt x="1025686" y="458867"/>
                  </a:lnTo>
                  <a:lnTo>
                    <a:pt x="1028624" y="451851"/>
                  </a:lnTo>
                  <a:lnTo>
                    <a:pt x="1008685" y="443452"/>
                  </a:lnTo>
                  <a:close/>
                </a:path>
                <a:path w="1073785" h="488314">
                  <a:moveTo>
                    <a:pt x="1043187" y="433171"/>
                  </a:moveTo>
                  <a:lnTo>
                    <a:pt x="1036447" y="433171"/>
                  </a:lnTo>
                  <a:lnTo>
                    <a:pt x="1028624" y="451851"/>
                  </a:lnTo>
                  <a:lnTo>
                    <a:pt x="1037463" y="455574"/>
                  </a:lnTo>
                  <a:lnTo>
                    <a:pt x="1046352" y="434505"/>
                  </a:lnTo>
                  <a:lnTo>
                    <a:pt x="1043187" y="433171"/>
                  </a:lnTo>
                  <a:close/>
                </a:path>
                <a:path w="1073785" h="488314">
                  <a:moveTo>
                    <a:pt x="962151" y="327391"/>
                  </a:moveTo>
                  <a:lnTo>
                    <a:pt x="954865" y="327761"/>
                  </a:lnTo>
                  <a:lnTo>
                    <a:pt x="948054" y="331012"/>
                  </a:lnTo>
                  <a:lnTo>
                    <a:pt x="943030" y="336665"/>
                  </a:lnTo>
                  <a:lnTo>
                    <a:pt x="940625" y="343566"/>
                  </a:lnTo>
                  <a:lnTo>
                    <a:pt x="940982" y="350858"/>
                  </a:lnTo>
                  <a:lnTo>
                    <a:pt x="944244" y="357682"/>
                  </a:lnTo>
                  <a:lnTo>
                    <a:pt x="981409" y="407148"/>
                  </a:lnTo>
                  <a:lnTo>
                    <a:pt x="1046352" y="434505"/>
                  </a:lnTo>
                  <a:lnTo>
                    <a:pt x="1037463" y="455574"/>
                  </a:lnTo>
                  <a:lnTo>
                    <a:pt x="1065402" y="455574"/>
                  </a:lnTo>
                  <a:lnTo>
                    <a:pt x="974725" y="334810"/>
                  </a:lnTo>
                  <a:lnTo>
                    <a:pt x="969057" y="329782"/>
                  </a:lnTo>
                  <a:lnTo>
                    <a:pt x="962151" y="327391"/>
                  </a:lnTo>
                  <a:close/>
                </a:path>
                <a:path w="1073785" h="488314">
                  <a:moveTo>
                    <a:pt x="996596" y="438360"/>
                  </a:moveTo>
                  <a:lnTo>
                    <a:pt x="981632" y="440308"/>
                  </a:lnTo>
                  <a:lnTo>
                    <a:pt x="1017757" y="455526"/>
                  </a:lnTo>
                  <a:lnTo>
                    <a:pt x="1008685" y="443452"/>
                  </a:lnTo>
                  <a:lnTo>
                    <a:pt x="996596" y="438360"/>
                  </a:lnTo>
                  <a:close/>
                </a:path>
                <a:path w="1073785" h="488314">
                  <a:moveTo>
                    <a:pt x="1036447" y="433171"/>
                  </a:moveTo>
                  <a:lnTo>
                    <a:pt x="1004123" y="437380"/>
                  </a:lnTo>
                  <a:lnTo>
                    <a:pt x="1008685" y="443452"/>
                  </a:lnTo>
                  <a:lnTo>
                    <a:pt x="1028624" y="451851"/>
                  </a:lnTo>
                  <a:lnTo>
                    <a:pt x="1036447" y="433171"/>
                  </a:lnTo>
                  <a:close/>
                </a:path>
                <a:path w="1073785" h="488314">
                  <a:moveTo>
                    <a:pt x="1004123" y="437380"/>
                  </a:moveTo>
                  <a:lnTo>
                    <a:pt x="996596" y="438360"/>
                  </a:lnTo>
                  <a:lnTo>
                    <a:pt x="1008685" y="443452"/>
                  </a:lnTo>
                  <a:lnTo>
                    <a:pt x="1004123" y="437380"/>
                  </a:lnTo>
                  <a:close/>
                </a:path>
                <a:path w="1073785" h="488314">
                  <a:moveTo>
                    <a:pt x="3048" y="28066"/>
                  </a:moveTo>
                  <a:lnTo>
                    <a:pt x="0" y="35178"/>
                  </a:lnTo>
                  <a:lnTo>
                    <a:pt x="966558" y="442271"/>
                  </a:lnTo>
                  <a:lnTo>
                    <a:pt x="981632" y="440308"/>
                  </a:lnTo>
                  <a:lnTo>
                    <a:pt x="3048" y="28066"/>
                  </a:lnTo>
                  <a:close/>
                </a:path>
                <a:path w="1073785" h="488314">
                  <a:moveTo>
                    <a:pt x="14858" y="0"/>
                  </a:moveTo>
                  <a:lnTo>
                    <a:pt x="5968" y="21081"/>
                  </a:lnTo>
                  <a:lnTo>
                    <a:pt x="996596" y="438360"/>
                  </a:lnTo>
                  <a:lnTo>
                    <a:pt x="1004123" y="437380"/>
                  </a:lnTo>
                  <a:lnTo>
                    <a:pt x="981409" y="407148"/>
                  </a:lnTo>
                  <a:lnTo>
                    <a:pt x="14858" y="0"/>
                  </a:lnTo>
                  <a:close/>
                </a:path>
                <a:path w="1073785" h="488314">
                  <a:moveTo>
                    <a:pt x="981409" y="407148"/>
                  </a:moveTo>
                  <a:lnTo>
                    <a:pt x="1004123" y="437380"/>
                  </a:lnTo>
                  <a:lnTo>
                    <a:pt x="1036447" y="433171"/>
                  </a:lnTo>
                  <a:lnTo>
                    <a:pt x="1043187" y="433171"/>
                  </a:lnTo>
                  <a:lnTo>
                    <a:pt x="981409" y="407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809" y="5355336"/>
              <a:ext cx="781812" cy="68122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40043" y="5368925"/>
              <a:ext cx="509270" cy="408305"/>
            </a:xfrm>
            <a:custGeom>
              <a:avLst/>
              <a:gdLst/>
              <a:ahLst/>
              <a:cxnLst/>
              <a:rect l="l" t="t" r="r" b="b"/>
              <a:pathLst>
                <a:path w="509270" h="408304">
                  <a:moveTo>
                    <a:pt x="77450" y="242549"/>
                  </a:moveTo>
                  <a:lnTo>
                    <a:pt x="70294" y="244141"/>
                  </a:lnTo>
                  <a:lnTo>
                    <a:pt x="64281" y="248290"/>
                  </a:lnTo>
                  <a:lnTo>
                    <a:pt x="60197" y="254647"/>
                  </a:lnTo>
                  <a:lnTo>
                    <a:pt x="0" y="408266"/>
                  </a:lnTo>
                  <a:lnTo>
                    <a:pt x="59917" y="399745"/>
                  </a:lnTo>
                  <a:lnTo>
                    <a:pt x="41528" y="399745"/>
                  </a:lnTo>
                  <a:lnTo>
                    <a:pt x="36829" y="393776"/>
                  </a:lnTo>
                  <a:lnTo>
                    <a:pt x="44304" y="387862"/>
                  </a:lnTo>
                  <a:lnTo>
                    <a:pt x="32003" y="387794"/>
                  </a:lnTo>
                  <a:lnTo>
                    <a:pt x="17906" y="369862"/>
                  </a:lnTo>
                  <a:lnTo>
                    <a:pt x="73027" y="326252"/>
                  </a:lnTo>
                  <a:lnTo>
                    <a:pt x="95630" y="268541"/>
                  </a:lnTo>
                  <a:lnTo>
                    <a:pt x="97000" y="261094"/>
                  </a:lnTo>
                  <a:lnTo>
                    <a:pt x="95440" y="253969"/>
                  </a:lnTo>
                  <a:lnTo>
                    <a:pt x="91309" y="247962"/>
                  </a:lnTo>
                  <a:lnTo>
                    <a:pt x="84962" y="243865"/>
                  </a:lnTo>
                  <a:lnTo>
                    <a:pt x="77450" y="242549"/>
                  </a:lnTo>
                  <a:close/>
                </a:path>
                <a:path w="509270" h="408304">
                  <a:moveTo>
                    <a:pt x="44304" y="387862"/>
                  </a:moveTo>
                  <a:lnTo>
                    <a:pt x="36829" y="393776"/>
                  </a:lnTo>
                  <a:lnTo>
                    <a:pt x="41528" y="399745"/>
                  </a:lnTo>
                  <a:lnTo>
                    <a:pt x="51624" y="391756"/>
                  </a:lnTo>
                  <a:lnTo>
                    <a:pt x="47370" y="391756"/>
                  </a:lnTo>
                  <a:lnTo>
                    <a:pt x="44304" y="387862"/>
                  </a:lnTo>
                  <a:close/>
                </a:path>
                <a:path w="509270" h="408304">
                  <a:moveTo>
                    <a:pt x="157987" y="347319"/>
                  </a:moveTo>
                  <a:lnTo>
                    <a:pt x="96778" y="356029"/>
                  </a:lnTo>
                  <a:lnTo>
                    <a:pt x="41528" y="399745"/>
                  </a:lnTo>
                  <a:lnTo>
                    <a:pt x="59917" y="399745"/>
                  </a:lnTo>
                  <a:lnTo>
                    <a:pt x="163321" y="385038"/>
                  </a:lnTo>
                  <a:lnTo>
                    <a:pt x="179577" y="363486"/>
                  </a:lnTo>
                  <a:lnTo>
                    <a:pt x="177026" y="356358"/>
                  </a:lnTo>
                  <a:lnTo>
                    <a:pt x="172116" y="350940"/>
                  </a:lnTo>
                  <a:lnTo>
                    <a:pt x="165540" y="347754"/>
                  </a:lnTo>
                  <a:lnTo>
                    <a:pt x="157987" y="347319"/>
                  </a:lnTo>
                  <a:close/>
                </a:path>
                <a:path w="509270" h="408304">
                  <a:moveTo>
                    <a:pt x="50958" y="382596"/>
                  </a:moveTo>
                  <a:lnTo>
                    <a:pt x="44304" y="387862"/>
                  </a:lnTo>
                  <a:lnTo>
                    <a:pt x="47370" y="391756"/>
                  </a:lnTo>
                  <a:lnTo>
                    <a:pt x="50958" y="382596"/>
                  </a:lnTo>
                  <a:close/>
                </a:path>
                <a:path w="509270" h="408304">
                  <a:moveTo>
                    <a:pt x="96778" y="356029"/>
                  </a:moveTo>
                  <a:lnTo>
                    <a:pt x="81851" y="358153"/>
                  </a:lnTo>
                  <a:lnTo>
                    <a:pt x="50958" y="382596"/>
                  </a:lnTo>
                  <a:lnTo>
                    <a:pt x="47370" y="391756"/>
                  </a:lnTo>
                  <a:lnTo>
                    <a:pt x="51624" y="391756"/>
                  </a:lnTo>
                  <a:lnTo>
                    <a:pt x="96778" y="356029"/>
                  </a:lnTo>
                  <a:close/>
                </a:path>
                <a:path w="509270" h="408304">
                  <a:moveTo>
                    <a:pt x="56517" y="368403"/>
                  </a:moveTo>
                  <a:lnTo>
                    <a:pt x="39550" y="381825"/>
                  </a:lnTo>
                  <a:lnTo>
                    <a:pt x="44304" y="387862"/>
                  </a:lnTo>
                  <a:lnTo>
                    <a:pt x="50958" y="382596"/>
                  </a:lnTo>
                  <a:lnTo>
                    <a:pt x="56517" y="368403"/>
                  </a:lnTo>
                  <a:close/>
                </a:path>
                <a:path w="509270" h="408304">
                  <a:moveTo>
                    <a:pt x="73027" y="326252"/>
                  </a:moveTo>
                  <a:lnTo>
                    <a:pt x="17906" y="369862"/>
                  </a:lnTo>
                  <a:lnTo>
                    <a:pt x="32003" y="387794"/>
                  </a:lnTo>
                  <a:lnTo>
                    <a:pt x="39550" y="381825"/>
                  </a:lnTo>
                  <a:lnTo>
                    <a:pt x="27050" y="365950"/>
                  </a:lnTo>
                  <a:lnTo>
                    <a:pt x="59274" y="361365"/>
                  </a:lnTo>
                  <a:lnTo>
                    <a:pt x="73027" y="326252"/>
                  </a:lnTo>
                  <a:close/>
                </a:path>
                <a:path w="509270" h="408304">
                  <a:moveTo>
                    <a:pt x="39550" y="381825"/>
                  </a:moveTo>
                  <a:lnTo>
                    <a:pt x="32003" y="387794"/>
                  </a:lnTo>
                  <a:lnTo>
                    <a:pt x="44250" y="387794"/>
                  </a:lnTo>
                  <a:lnTo>
                    <a:pt x="39550" y="381825"/>
                  </a:lnTo>
                  <a:close/>
                </a:path>
                <a:path w="509270" h="408304">
                  <a:moveTo>
                    <a:pt x="81851" y="358153"/>
                  </a:moveTo>
                  <a:lnTo>
                    <a:pt x="66762" y="360299"/>
                  </a:lnTo>
                  <a:lnTo>
                    <a:pt x="56517" y="368403"/>
                  </a:lnTo>
                  <a:lnTo>
                    <a:pt x="50958" y="382596"/>
                  </a:lnTo>
                  <a:lnTo>
                    <a:pt x="81851" y="358153"/>
                  </a:lnTo>
                  <a:close/>
                </a:path>
                <a:path w="509270" h="408304">
                  <a:moveTo>
                    <a:pt x="59274" y="361365"/>
                  </a:moveTo>
                  <a:lnTo>
                    <a:pt x="27050" y="365950"/>
                  </a:lnTo>
                  <a:lnTo>
                    <a:pt x="39550" y="381825"/>
                  </a:lnTo>
                  <a:lnTo>
                    <a:pt x="56517" y="368403"/>
                  </a:lnTo>
                  <a:lnTo>
                    <a:pt x="59274" y="361365"/>
                  </a:lnTo>
                  <a:close/>
                </a:path>
                <a:path w="509270" h="408304">
                  <a:moveTo>
                    <a:pt x="66762" y="360299"/>
                  </a:moveTo>
                  <a:lnTo>
                    <a:pt x="59274" y="361365"/>
                  </a:lnTo>
                  <a:lnTo>
                    <a:pt x="56517" y="368403"/>
                  </a:lnTo>
                  <a:lnTo>
                    <a:pt x="66762" y="360299"/>
                  </a:lnTo>
                  <a:close/>
                </a:path>
                <a:path w="509270" h="408304">
                  <a:moveTo>
                    <a:pt x="485393" y="0"/>
                  </a:moveTo>
                  <a:lnTo>
                    <a:pt x="73027" y="326252"/>
                  </a:lnTo>
                  <a:lnTo>
                    <a:pt x="59274" y="361365"/>
                  </a:lnTo>
                  <a:lnTo>
                    <a:pt x="66762" y="360299"/>
                  </a:lnTo>
                  <a:lnTo>
                    <a:pt x="499617" y="17906"/>
                  </a:lnTo>
                  <a:lnTo>
                    <a:pt x="485393" y="0"/>
                  </a:lnTo>
                  <a:close/>
                </a:path>
                <a:path w="509270" h="408304">
                  <a:moveTo>
                    <a:pt x="504316" y="23875"/>
                  </a:moveTo>
                  <a:lnTo>
                    <a:pt x="81851" y="358153"/>
                  </a:lnTo>
                  <a:lnTo>
                    <a:pt x="96778" y="356029"/>
                  </a:lnTo>
                  <a:lnTo>
                    <a:pt x="509015" y="29844"/>
                  </a:lnTo>
                  <a:lnTo>
                    <a:pt x="504316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2336" y="4870704"/>
            <a:ext cx="242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Bayesian Belief Network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804" y="800151"/>
            <a:ext cx="8285480" cy="25939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latin typeface="Times New Roman"/>
                <a:cs typeface="Times New Roman"/>
              </a:rPr>
              <a:t>P(A,B,C,D)=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P(D|A,B,C)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*P(C|A,B)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P(B|A)*P(A)</a:t>
            </a:r>
            <a:endParaRPr sz="2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Times New Roman"/>
                <a:cs typeface="Times New Roman"/>
              </a:rPr>
              <a:t>P(A,B,C,D)=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P(D|A,B)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*P(C|A)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P(B)*P(A)=0.7*0.4*0.6*0.3=0.0504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5250" marR="17780" indent="-70485">
              <a:lnSpc>
                <a:spcPts val="3960"/>
              </a:lnSpc>
              <a:spcBef>
                <a:spcPts val="1550"/>
              </a:spcBef>
              <a:tabLst>
                <a:tab pos="2441575" algn="l"/>
              </a:tabLst>
            </a:pPr>
            <a:r>
              <a:rPr sz="2200" dirty="0">
                <a:latin typeface="Times New Roman"/>
                <a:cs typeface="Times New Roman"/>
              </a:rPr>
              <a:t>Above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result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obtained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BBN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formula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joint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probability: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P(X1,…,Xn)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3300" spc="82" baseline="2525" dirty="0">
                <a:latin typeface="Cambria Math"/>
                <a:cs typeface="Cambria Math"/>
              </a:rPr>
              <a:t>∐</a:t>
            </a:r>
            <a:r>
              <a:rPr sz="2400" spc="82" baseline="31250" dirty="0">
                <a:latin typeface="Cambria Math"/>
                <a:cs typeface="Cambria Math"/>
              </a:rPr>
              <a:t>n	</a:t>
            </a:r>
            <a:r>
              <a:rPr sz="2200" spc="-5" dirty="0">
                <a:latin typeface="Cambria Math"/>
                <a:cs typeface="Cambria Math"/>
              </a:rPr>
              <a:t>P(Xi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|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parent_nodes(Xi))</a:t>
            </a:r>
            <a:endParaRPr sz="2200">
              <a:latin typeface="Times New Roman"/>
              <a:cs typeface="Times New Roman"/>
            </a:endParaRPr>
          </a:p>
          <a:p>
            <a:pPr marL="2063750">
              <a:lnSpc>
                <a:spcPts val="70"/>
              </a:lnSpc>
            </a:pPr>
            <a:r>
              <a:rPr sz="1600" spc="30" dirty="0">
                <a:latin typeface="Cambria Math"/>
                <a:cs typeface="Cambria Math"/>
              </a:rPr>
              <a:t>i=1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328421"/>
            <a:ext cx="624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</a:t>
            </a:r>
            <a:r>
              <a:rPr spc="-15" dirty="0"/>
              <a:t> </a:t>
            </a:r>
            <a:r>
              <a:rPr spc="-5" dirty="0"/>
              <a:t>using</a:t>
            </a:r>
            <a:r>
              <a:rPr dirty="0"/>
              <a:t> Bayesian</a:t>
            </a:r>
            <a:r>
              <a:rPr spc="-10" dirty="0"/>
              <a:t> </a:t>
            </a:r>
            <a:r>
              <a:rPr dirty="0"/>
              <a:t>Belief</a:t>
            </a:r>
            <a:r>
              <a:rPr spc="-15" dirty="0"/>
              <a:t> </a:t>
            </a:r>
            <a:r>
              <a:rPr spc="-5" dirty="0"/>
              <a:t>Networks(BBN)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" y="734263"/>
            <a:ext cx="7106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What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likelihood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hypothesis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C?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P(A|C)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=P(A,C)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 P(C)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where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" y="2352548"/>
            <a:ext cx="2124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7" baseline="13888" dirty="0">
                <a:latin typeface="Times New Roman"/>
                <a:cs typeface="Times New Roman"/>
              </a:rPr>
              <a:t>P(A,C)</a:t>
            </a:r>
            <a:r>
              <a:rPr sz="3000" spc="-15" baseline="13888" dirty="0">
                <a:latin typeface="Times New Roman"/>
                <a:cs typeface="Times New Roman"/>
              </a:rPr>
              <a:t> </a:t>
            </a:r>
            <a:r>
              <a:rPr sz="3000" spc="-7" baseline="13888" dirty="0">
                <a:latin typeface="Times New Roman"/>
                <a:cs typeface="Times New Roman"/>
              </a:rPr>
              <a:t>=</a:t>
            </a:r>
            <a:r>
              <a:rPr sz="3000" spc="-30" baseline="13888" dirty="0">
                <a:latin typeface="Times New Roman"/>
                <a:cs typeface="Times New Roman"/>
              </a:rPr>
              <a:t> </a:t>
            </a:r>
            <a:r>
              <a:rPr sz="3000" spc="82" baseline="16666" dirty="0">
                <a:latin typeface="Cambria Math"/>
                <a:cs typeface="Cambria Math"/>
              </a:rPr>
              <a:t>∑</a:t>
            </a:r>
            <a:r>
              <a:rPr sz="1450" spc="55" dirty="0">
                <a:latin typeface="Cambria Math"/>
                <a:cs typeface="Cambria Math"/>
              </a:rPr>
              <a:t>B,D</a:t>
            </a:r>
            <a:r>
              <a:rPr sz="1450" dirty="0">
                <a:latin typeface="Cambria Math"/>
                <a:cs typeface="Cambria Math"/>
              </a:rPr>
              <a:t> </a:t>
            </a:r>
            <a:r>
              <a:rPr sz="1450" spc="-70" dirty="0">
                <a:latin typeface="Cambria Math"/>
                <a:cs typeface="Cambria Math"/>
              </a:rPr>
              <a:t>∈*T,F+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0835" y="2288539"/>
            <a:ext cx="12890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mbria Math"/>
                <a:cs typeface="Cambria Math"/>
              </a:rPr>
              <a:t>P(</a:t>
            </a:r>
            <a:r>
              <a:rPr sz="2000" spc="-5" dirty="0">
                <a:latin typeface="Cambria Math"/>
                <a:cs typeface="Cambria Math"/>
              </a:rPr>
              <a:t>A,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C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D</a:t>
            </a:r>
            <a:r>
              <a:rPr sz="2000" spc="-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" y="2808224"/>
            <a:ext cx="3617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34390" algn="l"/>
              </a:tabLst>
            </a:pPr>
            <a:r>
              <a:rPr sz="2000" spc="-5" dirty="0">
                <a:latin typeface="Times New Roman"/>
                <a:cs typeface="Times New Roman"/>
              </a:rPr>
              <a:t>P(C)	= </a:t>
            </a:r>
            <a:r>
              <a:rPr sz="3000" spc="-7" baseline="2777" dirty="0">
                <a:latin typeface="Cambria Math"/>
                <a:cs typeface="Cambria Math"/>
              </a:rPr>
              <a:t>∑</a:t>
            </a:r>
            <a:r>
              <a:rPr sz="2175" spc="179" baseline="-19157" dirty="0">
                <a:latin typeface="Cambria Math"/>
                <a:cs typeface="Cambria Math"/>
              </a:rPr>
              <a:t>A</a:t>
            </a:r>
            <a:r>
              <a:rPr sz="2175" baseline="-19157" dirty="0">
                <a:latin typeface="Cambria Math"/>
                <a:cs typeface="Cambria Math"/>
              </a:rPr>
              <a:t>,</a:t>
            </a:r>
            <a:r>
              <a:rPr sz="2175" spc="157" baseline="-19157" dirty="0">
                <a:latin typeface="Cambria Math"/>
                <a:cs typeface="Cambria Math"/>
              </a:rPr>
              <a:t>B</a:t>
            </a:r>
            <a:r>
              <a:rPr sz="2175" baseline="-19157" dirty="0">
                <a:latin typeface="Cambria Math"/>
                <a:cs typeface="Cambria Math"/>
              </a:rPr>
              <a:t>,</a:t>
            </a:r>
            <a:r>
              <a:rPr sz="2175" spc="165" baseline="-19157" dirty="0">
                <a:latin typeface="Cambria Math"/>
                <a:cs typeface="Cambria Math"/>
              </a:rPr>
              <a:t>D</a:t>
            </a:r>
            <a:r>
              <a:rPr sz="2175" spc="15" baseline="-19157" dirty="0">
                <a:latin typeface="Cambria Math"/>
                <a:cs typeface="Cambria Math"/>
              </a:rPr>
              <a:t> ∈</a:t>
            </a:r>
            <a:r>
              <a:rPr sz="2175" spc="-89" baseline="-19157" dirty="0">
                <a:latin typeface="Cambria Math"/>
                <a:cs typeface="Cambria Math"/>
              </a:rPr>
              <a:t>*</a:t>
            </a:r>
            <a:r>
              <a:rPr sz="2175" spc="127" baseline="-19157" dirty="0">
                <a:latin typeface="Cambria Math"/>
                <a:cs typeface="Cambria Math"/>
              </a:rPr>
              <a:t>T</a:t>
            </a:r>
            <a:r>
              <a:rPr sz="2175" baseline="-19157" dirty="0">
                <a:latin typeface="Cambria Math"/>
                <a:cs typeface="Cambria Math"/>
              </a:rPr>
              <a:t>,</a:t>
            </a:r>
            <a:r>
              <a:rPr sz="2175" spc="120" baseline="-19157" dirty="0">
                <a:latin typeface="Cambria Math"/>
                <a:cs typeface="Cambria Math"/>
              </a:rPr>
              <a:t>F</a:t>
            </a:r>
            <a:r>
              <a:rPr sz="2175" spc="-780" baseline="-19157" dirty="0">
                <a:latin typeface="Cambria Math"/>
                <a:cs typeface="Cambria Math"/>
              </a:rPr>
              <a:t>+</a:t>
            </a:r>
            <a:r>
              <a:rPr sz="2175" spc="15" baseline="-1915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</a:t>
            </a:r>
            <a:r>
              <a:rPr sz="2000" spc="-10" dirty="0">
                <a:latin typeface="Cambria Math"/>
                <a:cs typeface="Cambria Math"/>
              </a:rPr>
              <a:t>(A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" y="3391915"/>
            <a:ext cx="2111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7" baseline="13888" dirty="0">
                <a:latin typeface="Times New Roman"/>
                <a:cs typeface="Times New Roman"/>
              </a:rPr>
              <a:t>P(A|C)</a:t>
            </a:r>
            <a:r>
              <a:rPr sz="3000" spc="-15" baseline="13888" dirty="0">
                <a:latin typeface="Times New Roman"/>
                <a:cs typeface="Times New Roman"/>
              </a:rPr>
              <a:t> </a:t>
            </a:r>
            <a:r>
              <a:rPr sz="3000" spc="-7" baseline="13888" dirty="0">
                <a:latin typeface="Times New Roman"/>
                <a:cs typeface="Times New Roman"/>
              </a:rPr>
              <a:t>=</a:t>
            </a:r>
            <a:r>
              <a:rPr sz="3000" spc="-30" baseline="13888" dirty="0">
                <a:latin typeface="Times New Roman"/>
                <a:cs typeface="Times New Roman"/>
              </a:rPr>
              <a:t> </a:t>
            </a:r>
            <a:r>
              <a:rPr sz="3000" spc="82" baseline="16666" dirty="0">
                <a:latin typeface="Cambria Math"/>
                <a:cs typeface="Cambria Math"/>
              </a:rPr>
              <a:t>∑</a:t>
            </a:r>
            <a:r>
              <a:rPr sz="1450" spc="55" dirty="0">
                <a:latin typeface="Cambria Math"/>
                <a:cs typeface="Cambria Math"/>
              </a:rPr>
              <a:t>B,D</a:t>
            </a:r>
            <a:r>
              <a:rPr sz="1450" spc="-5" dirty="0">
                <a:latin typeface="Cambria Math"/>
                <a:cs typeface="Cambria Math"/>
              </a:rPr>
              <a:t> </a:t>
            </a:r>
            <a:r>
              <a:rPr sz="1450" spc="-70" dirty="0">
                <a:latin typeface="Cambria Math"/>
                <a:cs typeface="Cambria Math"/>
              </a:rPr>
              <a:t>∈*T,F+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7882" y="3327907"/>
            <a:ext cx="1290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mbria Math"/>
                <a:cs typeface="Cambria Math"/>
              </a:rPr>
              <a:t>P(</a:t>
            </a:r>
            <a:r>
              <a:rPr sz="2000" spc="-5" dirty="0">
                <a:latin typeface="Cambria Math"/>
                <a:cs typeface="Cambria Math"/>
              </a:rPr>
              <a:t>A,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4541" y="3911853"/>
            <a:ext cx="2600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7" baseline="16666" dirty="0">
                <a:latin typeface="Cambria Math"/>
                <a:cs typeface="Cambria Math"/>
              </a:rPr>
              <a:t>∑</a:t>
            </a:r>
            <a:r>
              <a:rPr sz="1450" spc="114" dirty="0">
                <a:latin typeface="Cambria Math"/>
                <a:cs typeface="Cambria Math"/>
              </a:rPr>
              <a:t>A</a:t>
            </a:r>
            <a:r>
              <a:rPr sz="1450" dirty="0">
                <a:latin typeface="Cambria Math"/>
                <a:cs typeface="Cambria Math"/>
              </a:rPr>
              <a:t>,</a:t>
            </a:r>
            <a:r>
              <a:rPr sz="1450" spc="105" dirty="0">
                <a:latin typeface="Cambria Math"/>
                <a:cs typeface="Cambria Math"/>
              </a:rPr>
              <a:t>B</a:t>
            </a:r>
            <a:r>
              <a:rPr sz="1450" dirty="0">
                <a:latin typeface="Cambria Math"/>
                <a:cs typeface="Cambria Math"/>
              </a:rPr>
              <a:t>,</a:t>
            </a:r>
            <a:r>
              <a:rPr sz="1450" spc="110" dirty="0">
                <a:latin typeface="Cambria Math"/>
                <a:cs typeface="Cambria Math"/>
              </a:rPr>
              <a:t>D</a:t>
            </a:r>
            <a:r>
              <a:rPr sz="1450" spc="10" dirty="0">
                <a:latin typeface="Cambria Math"/>
                <a:cs typeface="Cambria Math"/>
              </a:rPr>
              <a:t> ∈</a:t>
            </a:r>
            <a:r>
              <a:rPr sz="1450" spc="-60" dirty="0">
                <a:latin typeface="Cambria Math"/>
                <a:cs typeface="Cambria Math"/>
              </a:rPr>
              <a:t>*</a:t>
            </a:r>
            <a:r>
              <a:rPr sz="1450" spc="85" dirty="0">
                <a:latin typeface="Cambria Math"/>
                <a:cs typeface="Cambria Math"/>
              </a:rPr>
              <a:t>T</a:t>
            </a:r>
            <a:r>
              <a:rPr sz="1450" dirty="0">
                <a:latin typeface="Cambria Math"/>
                <a:cs typeface="Cambria Math"/>
              </a:rPr>
              <a:t>,</a:t>
            </a:r>
            <a:r>
              <a:rPr sz="1450" spc="80" dirty="0">
                <a:latin typeface="Cambria Math"/>
                <a:cs typeface="Cambria Math"/>
              </a:rPr>
              <a:t>F</a:t>
            </a:r>
            <a:r>
              <a:rPr sz="1450" spc="-520" dirty="0">
                <a:latin typeface="Cambria Math"/>
                <a:cs typeface="Cambria Math"/>
              </a:rPr>
              <a:t>+</a:t>
            </a:r>
            <a:r>
              <a:rPr sz="1450" spc="10" dirty="0">
                <a:latin typeface="Cambria Math"/>
                <a:cs typeface="Cambria Math"/>
              </a:rPr>
              <a:t> </a:t>
            </a:r>
            <a:r>
              <a:rPr sz="3000" spc="-15" baseline="13888" dirty="0">
                <a:latin typeface="Cambria Math"/>
                <a:cs typeface="Cambria Math"/>
              </a:rPr>
              <a:t>P(</a:t>
            </a:r>
            <a:r>
              <a:rPr sz="3000" spc="-7" baseline="13888" dirty="0">
                <a:latin typeface="Cambria Math"/>
                <a:cs typeface="Cambria Math"/>
              </a:rPr>
              <a:t>A,</a:t>
            </a:r>
            <a:r>
              <a:rPr sz="3000" spc="-157" baseline="13888" dirty="0">
                <a:latin typeface="Cambria Math"/>
                <a:cs typeface="Cambria Math"/>
              </a:rPr>
              <a:t> </a:t>
            </a:r>
            <a:r>
              <a:rPr sz="3000" spc="-7" baseline="13888" dirty="0">
                <a:latin typeface="Cambria Math"/>
                <a:cs typeface="Cambria Math"/>
              </a:rPr>
              <a:t>B,</a:t>
            </a:r>
            <a:r>
              <a:rPr sz="3000" spc="-165" baseline="13888" dirty="0">
                <a:latin typeface="Cambria Math"/>
                <a:cs typeface="Cambria Math"/>
              </a:rPr>
              <a:t> </a:t>
            </a:r>
            <a:r>
              <a:rPr sz="3000" spc="-7" baseline="13888" dirty="0">
                <a:latin typeface="Cambria Math"/>
                <a:cs typeface="Cambria Math"/>
              </a:rPr>
              <a:t>C,</a:t>
            </a:r>
            <a:r>
              <a:rPr sz="3000" spc="-165" baseline="13888" dirty="0">
                <a:latin typeface="Cambria Math"/>
                <a:cs typeface="Cambria Math"/>
              </a:rPr>
              <a:t> </a:t>
            </a:r>
            <a:r>
              <a:rPr sz="3000" spc="-7" baseline="13888" dirty="0">
                <a:latin typeface="Cambria Math"/>
                <a:cs typeface="Cambria Math"/>
              </a:rPr>
              <a:t>D)</a:t>
            </a:r>
            <a:endParaRPr sz="3000" baseline="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145" y="4430776"/>
            <a:ext cx="1127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82" baseline="16666" dirty="0">
                <a:latin typeface="Cambria Math"/>
                <a:cs typeface="Cambria Math"/>
              </a:rPr>
              <a:t>∑</a:t>
            </a:r>
            <a:r>
              <a:rPr sz="1450" spc="55" dirty="0">
                <a:latin typeface="Cambria Math"/>
                <a:cs typeface="Cambria Math"/>
              </a:rPr>
              <a:t>B,D</a:t>
            </a:r>
            <a:r>
              <a:rPr sz="1450" spc="-30" dirty="0">
                <a:latin typeface="Cambria Math"/>
                <a:cs typeface="Cambria Math"/>
              </a:rPr>
              <a:t> </a:t>
            </a:r>
            <a:r>
              <a:rPr sz="1450" spc="-70" dirty="0">
                <a:latin typeface="Cambria Math"/>
                <a:cs typeface="Cambria Math"/>
              </a:rPr>
              <a:t>∈*T,F+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7132" y="4366767"/>
            <a:ext cx="73698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P(A,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D)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=P(A,B,C,D)+P(A,~B,C,D)+P(A,B,C,~D)+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P(A,~B,C,~D)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00" y="4886452"/>
            <a:ext cx="887095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3000" spc="82" baseline="2777" dirty="0">
                <a:latin typeface="Cambria Math"/>
                <a:cs typeface="Cambria Math"/>
              </a:rPr>
              <a:t>∑</a:t>
            </a:r>
            <a:r>
              <a:rPr sz="2175" spc="82" baseline="-19157" dirty="0">
                <a:latin typeface="Cambria Math"/>
                <a:cs typeface="Cambria Math"/>
              </a:rPr>
              <a:t>A,B,D</a:t>
            </a:r>
            <a:r>
              <a:rPr sz="2175" spc="22" baseline="-19157" dirty="0">
                <a:latin typeface="Cambria Math"/>
                <a:cs typeface="Cambria Math"/>
              </a:rPr>
              <a:t> </a:t>
            </a:r>
            <a:r>
              <a:rPr sz="2175" spc="-104" baseline="-19157" dirty="0">
                <a:latin typeface="Cambria Math"/>
                <a:cs typeface="Cambria Math"/>
              </a:rPr>
              <a:t>∈*T,F+</a:t>
            </a:r>
            <a:r>
              <a:rPr sz="2175" spc="30" baseline="-19157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P(A,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D)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P(A,B,C,D)+P(A,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B,C,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~D)+P(A,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~B,C,D)+P(A,~B,C,~D)</a:t>
            </a:r>
            <a:endParaRPr sz="2000">
              <a:latin typeface="Times New Roman"/>
              <a:cs typeface="Times New Roman"/>
            </a:endParaRPr>
          </a:p>
          <a:p>
            <a:pPr marR="33020" algn="r">
              <a:lnSpc>
                <a:spcPct val="100000"/>
              </a:lnSpc>
              <a:spcBef>
                <a:spcPts val="1465"/>
              </a:spcBef>
            </a:pPr>
            <a:r>
              <a:rPr sz="2000" spc="-5" dirty="0">
                <a:latin typeface="Times New Roman"/>
                <a:cs typeface="Times New Roman"/>
              </a:rPr>
              <a:t>+P(~A,B,C,D)+P(~A,~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B,C,D)+P(~A,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B,C,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~D)+P(~A,~B,C,~D)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3609" y="37890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60">
                <a:moveTo>
                  <a:pt x="0" y="0"/>
                </a:moveTo>
                <a:lnTo>
                  <a:pt x="26642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328421"/>
            <a:ext cx="624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</a:t>
            </a:r>
            <a:r>
              <a:rPr spc="-15" dirty="0"/>
              <a:t> </a:t>
            </a:r>
            <a:r>
              <a:rPr spc="-5" dirty="0"/>
              <a:t>using</a:t>
            </a:r>
            <a:r>
              <a:rPr dirty="0"/>
              <a:t> Bayesian</a:t>
            </a:r>
            <a:r>
              <a:rPr spc="-10" dirty="0"/>
              <a:t> </a:t>
            </a:r>
            <a:r>
              <a:rPr dirty="0"/>
              <a:t>Belief</a:t>
            </a:r>
            <a:r>
              <a:rPr spc="-15" dirty="0"/>
              <a:t> </a:t>
            </a:r>
            <a:r>
              <a:rPr spc="-5" dirty="0"/>
              <a:t>Networks(BBN)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181" y="734263"/>
            <a:ext cx="8730615" cy="505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P(A,B,C,D)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P(D|A,B)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*P(C|A)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P(B)*P(A)=0.7*0.4*0.6*0.3=0.0504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P(A,~B,C,D)=P(D|A,~B)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*P(C|A)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P(~B)*P(A)=0.4*0.4*0.4*0.3=0.0192</a:t>
            </a:r>
            <a:endParaRPr sz="2000">
              <a:latin typeface="Times New Roman"/>
              <a:cs typeface="Times New Roman"/>
            </a:endParaRPr>
          </a:p>
          <a:p>
            <a:pPr marL="12700" marR="810895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P(A,B,C,~D)=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P(~D|A,B)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*P(C|A)</a:t>
            </a:r>
            <a:r>
              <a:rPr sz="2000" dirty="0">
                <a:latin typeface="Times New Roman"/>
                <a:cs typeface="Times New Roman"/>
              </a:rPr>
              <a:t> * P(B)*P(A)=0.3*0.4*0.6*0.3=0.0216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P(A,~B,C,~D)=P(~D|A,~B)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*P(C|A)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P(~B)*P(A)=0.6*0.4*0.6*0.3=0.0288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Numerator=0.0504+0.0192+0.0216+0.0288=0.12</a:t>
            </a:r>
            <a:endParaRPr sz="2000">
              <a:latin typeface="Times New Roman"/>
              <a:cs typeface="Times New Roman"/>
            </a:endParaRPr>
          </a:p>
          <a:p>
            <a:pPr marL="12700" marR="21717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P(~A,B,C,D)=P(D|~A,B)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*P(C|~A)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P(B)*P(~A)=0.7*0.4*0.6*0.7=0.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1176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P(~A,~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B,C,D)=P(D|~A,~B)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*P(C|~A)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P(~B)*P(~A)=0.01*0.2*0.4*0.7=0.00056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P(~A,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B,C,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~D)=P(~D|~A,B)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*P(C|~A)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P(B)*P(~A)=0.8*0.2*0.6*0.7=0.0672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P(~A,~B,C,~D)=P(~D|~A,~B)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*P(C|~A)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P(~B)*P(~A)=0.99*0.2*0.4*0.7=0.05544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Denominator=0.12+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0.1176+0.00056+0.0672+0.05544=0.3608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Hence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P(A|C)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0.12/0.3608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0.33(approx.)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4" y="328421"/>
            <a:ext cx="7512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15" dirty="0"/>
              <a:t> </a:t>
            </a:r>
            <a:r>
              <a:rPr spc="-5" dirty="0"/>
              <a:t>Belief</a:t>
            </a:r>
            <a:r>
              <a:rPr spc="5" dirty="0"/>
              <a:t> </a:t>
            </a:r>
            <a:r>
              <a:rPr spc="-5" dirty="0"/>
              <a:t>Network</a:t>
            </a:r>
            <a:r>
              <a:rPr spc="35" dirty="0"/>
              <a:t> </a:t>
            </a:r>
            <a:r>
              <a:rPr spc="-5" dirty="0"/>
              <a:t>:</a:t>
            </a:r>
            <a:r>
              <a:rPr spc="-120" dirty="0"/>
              <a:t> </a:t>
            </a:r>
            <a:r>
              <a:rPr spc="-5" dirty="0"/>
              <a:t>Advantages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812799"/>
            <a:ext cx="8627745" cy="4552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Advantages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dependencies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easily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situations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 data </a:t>
            </a:r>
            <a:r>
              <a:rPr sz="1800" spc="-5" dirty="0">
                <a:latin typeface="Times New Roman"/>
                <a:cs typeface="Times New Roman"/>
              </a:rPr>
              <a:t>entries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missing</a:t>
            </a:r>
            <a:endParaRPr sz="180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  <a:tab pos="592455" algn="l"/>
                <a:tab pos="899160" algn="l"/>
                <a:tab pos="1993264" algn="l"/>
                <a:tab pos="2680335" algn="l"/>
                <a:tab pos="3100705" algn="l"/>
                <a:tab pos="3357245" algn="l"/>
                <a:tab pos="4133850" algn="l"/>
                <a:tab pos="4465320" algn="l"/>
                <a:tab pos="5623560" algn="l"/>
                <a:tab pos="6298565" algn="l"/>
                <a:tab pos="7684770" algn="l"/>
                <a:tab pos="8169275" algn="l"/>
              </a:tabLst>
            </a:pPr>
            <a:r>
              <a:rPr sz="1800" dirty="0">
                <a:latin typeface="Times New Roman"/>
                <a:cs typeface="Times New Roman"/>
              </a:rPr>
              <a:t>It	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intu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tively	easier	for	a	human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understand	direct	dependencies	and	local  </a:t>
            </a:r>
            <a:r>
              <a:rPr sz="1800" spc="-5" dirty="0">
                <a:latin typeface="Times New Roman"/>
                <a:cs typeface="Times New Roman"/>
              </a:rPr>
              <a:t>distributions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 </a:t>
            </a:r>
            <a:r>
              <a:rPr sz="1800" spc="-5" dirty="0">
                <a:latin typeface="Times New Roman"/>
                <a:cs typeface="Times New Roman"/>
              </a:rPr>
              <a:t>complete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joint</a:t>
            </a:r>
            <a:r>
              <a:rPr sz="1800" spc="-5" dirty="0">
                <a:latin typeface="Times New Roman"/>
                <a:cs typeface="Times New Roman"/>
              </a:rPr>
              <a:t> distributions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causal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hence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gain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 the consequences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intervention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ideal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combining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prior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both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causal and </a:t>
            </a:r>
            <a:r>
              <a:rPr sz="1800" spc="-5" dirty="0">
                <a:latin typeface="Times New Roman"/>
                <a:cs typeface="Times New Roman"/>
              </a:rPr>
              <a:t>probabilistic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semantics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Bayesian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statistical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conjunction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Bayesian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principled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approach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avoiding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over-fitting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4" y="328421"/>
            <a:ext cx="7512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15" dirty="0"/>
              <a:t> </a:t>
            </a:r>
            <a:r>
              <a:rPr spc="-5" dirty="0"/>
              <a:t>Belief</a:t>
            </a:r>
            <a:r>
              <a:rPr spc="5" dirty="0"/>
              <a:t> </a:t>
            </a:r>
            <a:r>
              <a:rPr spc="-5" dirty="0"/>
              <a:t>Network</a:t>
            </a:r>
            <a:r>
              <a:rPr spc="35" dirty="0"/>
              <a:t> </a:t>
            </a:r>
            <a:r>
              <a:rPr spc="-5" dirty="0"/>
              <a:t>:</a:t>
            </a:r>
            <a:r>
              <a:rPr spc="-120" dirty="0"/>
              <a:t> </a:t>
            </a:r>
            <a:r>
              <a:rPr spc="-5" dirty="0"/>
              <a:t>Advantages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810" y="1066800"/>
            <a:ext cx="8200390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Disadvantages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probabilities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numeric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value.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distortion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precision that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actually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available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supporting</a:t>
            </a:r>
            <a:r>
              <a:rPr sz="1800" spc="-5" dirty="0">
                <a:latin typeface="Times New Roman"/>
                <a:cs typeface="Times New Roman"/>
              </a:rPr>
              <a:t> evidence</a:t>
            </a:r>
            <a:endParaRPr sz="1800" dirty="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differentiate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ignorance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uncertainty.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distinct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concepts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treated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such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exists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computational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difficulty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exploring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previously unknown network</a:t>
            </a: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dirty="0">
                <a:latin typeface="Times New Roman"/>
                <a:cs typeface="Times New Roman"/>
              </a:rPr>
              <a:t> branches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 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calculated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find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 of any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branch of the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network, </a:t>
            </a:r>
            <a:r>
              <a:rPr sz="1800" dirty="0">
                <a:latin typeface="Times New Roman"/>
                <a:cs typeface="Times New Roman"/>
              </a:rPr>
              <a:t>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NP-hard </a:t>
            </a:r>
            <a:r>
              <a:rPr sz="1800" dirty="0">
                <a:latin typeface="Times New Roman"/>
                <a:cs typeface="Times New Roman"/>
              </a:rPr>
              <a:t>task. It might either be too costly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perform or impossible, given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combination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endParaRPr sz="1800" dirty="0">
              <a:latin typeface="Times New Roman"/>
              <a:cs typeface="Times New Roman"/>
            </a:endParaRPr>
          </a:p>
          <a:p>
            <a:pPr marL="298450" marR="6985" indent="-285750" algn="just">
              <a:lnSpc>
                <a:spcPct val="150000"/>
              </a:lnSpc>
              <a:buFont typeface="Arial MT"/>
              <a:buChar char="•"/>
              <a:tabLst>
                <a:tab pos="35179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quality </a:t>
            </a:r>
            <a:r>
              <a:rPr sz="1800" dirty="0">
                <a:latin typeface="Times New Roman"/>
                <a:cs typeface="Times New Roman"/>
              </a:rPr>
              <a:t>and extent of the prior </a:t>
            </a:r>
            <a:r>
              <a:rPr sz="1800" spc="-5" dirty="0">
                <a:latin typeface="Times New Roman"/>
                <a:cs typeface="Times New Roman"/>
              </a:rPr>
              <a:t>beliefs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Bayesian inference </a:t>
            </a:r>
            <a:r>
              <a:rPr sz="1800" spc="-5" dirty="0">
                <a:latin typeface="Times New Roman"/>
                <a:cs typeface="Times New Roman"/>
              </a:rPr>
              <a:t>processing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major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shortcomings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4" y="328421"/>
            <a:ext cx="7512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</a:t>
            </a:r>
            <a:r>
              <a:rPr spc="15" dirty="0"/>
              <a:t> </a:t>
            </a:r>
            <a:r>
              <a:rPr spc="-5" dirty="0"/>
              <a:t>Belief</a:t>
            </a:r>
            <a:r>
              <a:rPr spc="5" dirty="0"/>
              <a:t> </a:t>
            </a:r>
            <a:r>
              <a:rPr spc="-5" dirty="0"/>
              <a:t>Network</a:t>
            </a:r>
            <a:r>
              <a:rPr spc="35" dirty="0"/>
              <a:t> </a:t>
            </a:r>
            <a:r>
              <a:rPr spc="-5" dirty="0"/>
              <a:t>:</a:t>
            </a:r>
            <a:r>
              <a:rPr spc="-120" dirty="0"/>
              <a:t> </a:t>
            </a:r>
            <a:r>
              <a:rPr spc="-5" dirty="0"/>
              <a:t>Advantages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56451"/>
            <a:ext cx="8627745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Disadvantages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Reliability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Bayesian Network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depends 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reliability</a:t>
            </a:r>
            <a:r>
              <a:rPr sz="1800" dirty="0">
                <a:latin typeface="Times New Roman"/>
                <a:cs typeface="Times New Roman"/>
              </a:rPr>
              <a:t> of prior knowledge</a:t>
            </a: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Selecting the proper </a:t>
            </a:r>
            <a:r>
              <a:rPr sz="1800" spc="-5" dirty="0">
                <a:latin typeface="Times New Roman"/>
                <a:cs typeface="Times New Roman"/>
              </a:rPr>
              <a:t>distribution </a:t>
            </a:r>
            <a:r>
              <a:rPr sz="1800" dirty="0">
                <a:latin typeface="Times New Roman"/>
                <a:cs typeface="Times New Roman"/>
              </a:rPr>
              <a:t>model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describe the data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notable </a:t>
            </a:r>
            <a:r>
              <a:rPr sz="1800" spc="-10" dirty="0">
                <a:latin typeface="Times New Roman"/>
                <a:cs typeface="Times New Roman"/>
              </a:rPr>
              <a:t>effect </a:t>
            </a:r>
            <a:r>
              <a:rPr sz="1800" dirty="0">
                <a:latin typeface="Times New Roman"/>
                <a:cs typeface="Times New Roman"/>
              </a:rPr>
              <a:t>on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quality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resulting </a:t>
            </a:r>
            <a:r>
              <a:rPr sz="1800" dirty="0">
                <a:latin typeface="Times New Roman"/>
                <a:cs typeface="Times New Roman"/>
              </a:rPr>
              <a:t>network. Therefore, selection of the </a:t>
            </a:r>
            <a:r>
              <a:rPr sz="1800" spc="-5" dirty="0">
                <a:latin typeface="Times New Roman"/>
                <a:cs typeface="Times New Roman"/>
              </a:rPr>
              <a:t>statistical </a:t>
            </a:r>
            <a:r>
              <a:rPr sz="1800" dirty="0">
                <a:latin typeface="Times New Roman"/>
                <a:cs typeface="Times New Roman"/>
              </a:rPr>
              <a:t>distributions 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modeling </a:t>
            </a:r>
            <a:r>
              <a:rPr sz="1800" dirty="0">
                <a:latin typeface="Times New Roman"/>
                <a:cs typeface="Times New Roman"/>
              </a:rPr>
              <a:t>the data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very</a:t>
            </a:r>
            <a:r>
              <a:rPr sz="1800" spc="-5" dirty="0">
                <a:latin typeface="Times New Roman"/>
                <a:cs typeface="Times New Roman"/>
              </a:rPr>
              <a:t> important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328421"/>
            <a:ext cx="323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Certainty</a:t>
            </a:r>
            <a:r>
              <a:rPr dirty="0"/>
              <a:t> </a:t>
            </a:r>
            <a:r>
              <a:rPr spc="-5" dirty="0"/>
              <a:t>Factor</a:t>
            </a:r>
            <a:r>
              <a:rPr spc="-9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663701"/>
            <a:ext cx="862901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6350" indent="-28575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Certainty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another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measuring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uncertainty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describing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compromising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pure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Bayesian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Certainty</a:t>
            </a:r>
            <a:r>
              <a:rPr sz="1800" dirty="0">
                <a:latin typeface="Times New Roman"/>
                <a:cs typeface="Times New Roman"/>
              </a:rPr>
              <a:t> Factor(CF)</a:t>
            </a:r>
            <a:r>
              <a:rPr sz="1800" spc="-5" dirty="0">
                <a:latin typeface="Times New Roman"/>
                <a:cs typeface="Times New Roman"/>
              </a:rPr>
              <a:t> is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number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observations</a:t>
            </a:r>
            <a:endParaRPr sz="180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certainty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simplifying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assumptions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confidence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for </a:t>
            </a:r>
            <a:r>
              <a:rPr sz="1800" spc="-5" dirty="0">
                <a:latin typeface="Times New Roman"/>
                <a:cs typeface="Times New Roman"/>
              </a:rPr>
              <a:t>combining</a:t>
            </a:r>
            <a:r>
              <a:rPr sz="1800" dirty="0">
                <a:latin typeface="Times New Roman"/>
                <a:cs typeface="Times New Roman"/>
              </a:rPr>
              <a:t> these </a:t>
            </a:r>
            <a:r>
              <a:rPr sz="1800" spc="-5" dirty="0">
                <a:latin typeface="Times New Roman"/>
                <a:cs typeface="Times New Roman"/>
              </a:rPr>
              <a:t>confidences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  <a:tab pos="1021715" algn="l"/>
                <a:tab pos="2329815" algn="l"/>
                <a:tab pos="3192145" algn="l"/>
                <a:tab pos="4500880" algn="l"/>
                <a:tab pos="5720080" algn="l"/>
                <a:tab pos="6189345" algn="l"/>
                <a:tab pos="6697345" algn="l"/>
                <a:tab pos="7915909" algn="l"/>
              </a:tabLst>
            </a:pPr>
            <a:r>
              <a:rPr sz="1800" dirty="0">
                <a:latin typeface="Times New Roman"/>
                <a:cs typeface="Times New Roman"/>
              </a:rPr>
              <a:t>These	assumptions	involve	representing	</a:t>
            </a:r>
            <a:r>
              <a:rPr sz="1800" b="1" spc="-5" dirty="0">
                <a:latin typeface="Times New Roman"/>
                <a:cs typeface="Times New Roman"/>
              </a:rPr>
              <a:t>confidence	</a:t>
            </a:r>
            <a:r>
              <a:rPr sz="1800" b="1" dirty="0">
                <a:latin typeface="Times New Roman"/>
                <a:cs typeface="Times New Roman"/>
              </a:rPr>
              <a:t>for	</a:t>
            </a:r>
            <a:r>
              <a:rPr sz="1800" dirty="0">
                <a:latin typeface="Times New Roman"/>
                <a:cs typeface="Times New Roman"/>
              </a:rPr>
              <a:t>and	</a:t>
            </a:r>
            <a:r>
              <a:rPr sz="1800" b="1" spc="-5" dirty="0">
                <a:latin typeface="Times New Roman"/>
                <a:cs typeface="Times New Roman"/>
              </a:rPr>
              <a:t>confidence	against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separately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(MB)and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measure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disbelief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(MD)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respectively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MB[H,E]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[0,1]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endParaRPr sz="1800">
              <a:latin typeface="Times New Roman"/>
              <a:cs typeface="Times New Roman"/>
            </a:endParaRPr>
          </a:p>
          <a:p>
            <a:pPr marL="298450" algn="just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E.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supports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fully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spc="-5" dirty="0">
                <a:latin typeface="Times New Roman"/>
                <a:cs typeface="Times New Roman"/>
              </a:rPr>
              <a:t>MB[H,E]=1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 0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MD[H,E]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 of disbelief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range [0,1]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-5" dirty="0">
                <a:latin typeface="Times New Roman"/>
                <a:cs typeface="Times New Roman"/>
              </a:rPr>
              <a:t>hypothesis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 </a:t>
            </a:r>
            <a:r>
              <a:rPr sz="1800" spc="-5" dirty="0">
                <a:latin typeface="Times New Roman"/>
                <a:cs typeface="Times New Roman"/>
              </a:rPr>
              <a:t>E. </a:t>
            </a:r>
            <a:r>
              <a:rPr sz="1800" dirty="0">
                <a:latin typeface="Times New Roman"/>
                <a:cs typeface="Times New Roman"/>
              </a:rPr>
              <a:t>It measures the extent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which the evidence E supports the negation of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MD is</a:t>
            </a:r>
            <a:r>
              <a:rPr sz="1800" dirty="0">
                <a:latin typeface="Times New Roman"/>
                <a:cs typeface="Times New Roman"/>
              </a:rPr>
              <a:t> not </a:t>
            </a:r>
            <a:r>
              <a:rPr sz="1800" spc="-5" dirty="0">
                <a:latin typeface="Times New Roman"/>
                <a:cs typeface="Times New Roman"/>
              </a:rPr>
              <a:t>complement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328421"/>
            <a:ext cx="323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Certainty</a:t>
            </a:r>
            <a:r>
              <a:rPr dirty="0"/>
              <a:t> </a:t>
            </a:r>
            <a:r>
              <a:rPr spc="-5" dirty="0"/>
              <a:t>Factor</a:t>
            </a:r>
            <a:r>
              <a:rPr spc="-9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663701"/>
            <a:ext cx="8629015" cy="199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relative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decrement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disbelief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-5" dirty="0">
                <a:latin typeface="Times New Roman"/>
                <a:cs typeface="Times New Roman"/>
              </a:rPr>
              <a:t> to</a:t>
            </a:r>
            <a:r>
              <a:rPr sz="1800" dirty="0">
                <a:latin typeface="Times New Roman"/>
                <a:cs typeface="Times New Roman"/>
              </a:rPr>
              <a:t> some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dirty="0">
                <a:latin typeface="Times New Roman"/>
                <a:cs typeface="Times New Roman"/>
              </a:rPr>
              <a:t> E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Times New Roman"/>
                <a:cs typeface="Times New Roman"/>
              </a:rPr>
              <a:t>MB[H,E]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(1-P(H))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(1-P(H|E))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P(H|E)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–P(H)</a:t>
            </a:r>
            <a:endParaRPr sz="1800">
              <a:latin typeface="Times New Roman"/>
              <a:cs typeface="Times New Roman"/>
            </a:endParaRPr>
          </a:p>
          <a:p>
            <a:pPr marL="2012950">
              <a:lnSpc>
                <a:spcPct val="100000"/>
              </a:lnSpc>
              <a:tabLst>
                <a:tab pos="3885565" algn="l"/>
              </a:tabLst>
            </a:pPr>
            <a:r>
              <a:rPr sz="1800" spc="-5" dirty="0">
                <a:latin typeface="Times New Roman"/>
                <a:cs typeface="Times New Roman"/>
              </a:rPr>
              <a:t>(1-P(H))	(1-P(H))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In order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avoid</a:t>
            </a:r>
            <a:r>
              <a:rPr sz="1800" spc="-5" dirty="0">
                <a:latin typeface="Times New Roman"/>
                <a:cs typeface="Times New Roman"/>
              </a:rPr>
              <a:t> getting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negative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belief,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r>
              <a:rPr sz="1800" dirty="0">
                <a:latin typeface="Times New Roman"/>
                <a:cs typeface="Times New Roman"/>
              </a:rPr>
              <a:t> may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068" y="2932684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MB[H,E]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197" y="2988309"/>
            <a:ext cx="1400810" cy="213360"/>
          </a:xfrm>
          <a:custGeom>
            <a:avLst/>
            <a:gdLst/>
            <a:ahLst/>
            <a:cxnLst/>
            <a:rect l="l" t="t" r="r" b="b"/>
            <a:pathLst>
              <a:path w="1400810" h="213360">
                <a:moveTo>
                  <a:pt x="71247" y="0"/>
                </a:moveTo>
                <a:lnTo>
                  <a:pt x="68326" y="0"/>
                </a:lnTo>
                <a:lnTo>
                  <a:pt x="56007" y="914"/>
                </a:lnTo>
                <a:lnTo>
                  <a:pt x="19367" y="26441"/>
                </a:lnTo>
                <a:lnTo>
                  <a:pt x="16129" y="46609"/>
                </a:lnTo>
                <a:lnTo>
                  <a:pt x="16129" y="52832"/>
                </a:lnTo>
                <a:lnTo>
                  <a:pt x="16891" y="59944"/>
                </a:lnTo>
                <a:lnTo>
                  <a:pt x="20447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8" y="92964"/>
                </a:lnTo>
                <a:lnTo>
                  <a:pt x="16002" y="96139"/>
                </a:lnTo>
                <a:lnTo>
                  <a:pt x="12446" y="99441"/>
                </a:lnTo>
                <a:lnTo>
                  <a:pt x="7112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21336" y="123190"/>
                </a:lnTo>
                <a:lnTo>
                  <a:pt x="21336" y="130937"/>
                </a:lnTo>
                <a:lnTo>
                  <a:pt x="20447" y="136271"/>
                </a:lnTo>
                <a:lnTo>
                  <a:pt x="16891" y="152019"/>
                </a:lnTo>
                <a:lnTo>
                  <a:pt x="16129" y="159004"/>
                </a:lnTo>
                <a:lnTo>
                  <a:pt x="16129" y="165227"/>
                </a:lnTo>
                <a:lnTo>
                  <a:pt x="16929" y="176466"/>
                </a:lnTo>
                <a:lnTo>
                  <a:pt x="45364" y="209651"/>
                </a:lnTo>
                <a:lnTo>
                  <a:pt x="68326" y="212852"/>
                </a:lnTo>
                <a:lnTo>
                  <a:pt x="71247" y="212852"/>
                </a:lnTo>
                <a:lnTo>
                  <a:pt x="71247" y="204343"/>
                </a:lnTo>
                <a:lnTo>
                  <a:pt x="69596" y="204343"/>
                </a:lnTo>
                <a:lnTo>
                  <a:pt x="61925" y="203822"/>
                </a:lnTo>
                <a:lnTo>
                  <a:pt x="35052" y="167259"/>
                </a:lnTo>
                <a:lnTo>
                  <a:pt x="35052" y="162052"/>
                </a:lnTo>
                <a:lnTo>
                  <a:pt x="35814" y="155575"/>
                </a:lnTo>
                <a:lnTo>
                  <a:pt x="37338" y="147955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222"/>
                </a:lnTo>
                <a:lnTo>
                  <a:pt x="37592" y="120015"/>
                </a:lnTo>
                <a:lnTo>
                  <a:pt x="30226" y="111887"/>
                </a:lnTo>
                <a:lnTo>
                  <a:pt x="25781" y="108839"/>
                </a:lnTo>
                <a:lnTo>
                  <a:pt x="20701" y="106934"/>
                </a:lnTo>
                <a:lnTo>
                  <a:pt x="20701" y="104902"/>
                </a:lnTo>
                <a:lnTo>
                  <a:pt x="39497" y="86741"/>
                </a:lnTo>
                <a:lnTo>
                  <a:pt x="39497" y="77089"/>
                </a:lnTo>
                <a:lnTo>
                  <a:pt x="38735" y="71628"/>
                </a:lnTo>
                <a:lnTo>
                  <a:pt x="37338" y="64008"/>
                </a:lnTo>
                <a:lnTo>
                  <a:pt x="35814" y="56261"/>
                </a:lnTo>
                <a:lnTo>
                  <a:pt x="35052" y="49911"/>
                </a:lnTo>
                <a:lnTo>
                  <a:pt x="35052" y="44704"/>
                </a:lnTo>
                <a:lnTo>
                  <a:pt x="35623" y="35699"/>
                </a:lnTo>
                <a:lnTo>
                  <a:pt x="69596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  <a:path w="1400810" h="213360">
                <a:moveTo>
                  <a:pt x="298704" y="9017"/>
                </a:moveTo>
                <a:lnTo>
                  <a:pt x="295656" y="508"/>
                </a:lnTo>
                <a:lnTo>
                  <a:pt x="280314" y="6045"/>
                </a:lnTo>
                <a:lnTo>
                  <a:pt x="266865" y="14058"/>
                </a:lnTo>
                <a:lnTo>
                  <a:pt x="238023" y="52603"/>
                </a:lnTo>
                <a:lnTo>
                  <a:pt x="228219" y="106426"/>
                </a:lnTo>
                <a:lnTo>
                  <a:pt x="229285" y="125869"/>
                </a:lnTo>
                <a:lnTo>
                  <a:pt x="245618" y="175260"/>
                </a:lnTo>
                <a:lnTo>
                  <a:pt x="280289" y="206692"/>
                </a:lnTo>
                <a:lnTo>
                  <a:pt x="295656" y="212217"/>
                </a:lnTo>
                <a:lnTo>
                  <a:pt x="298450" y="203581"/>
                </a:lnTo>
                <a:lnTo>
                  <a:pt x="286346" y="198247"/>
                </a:lnTo>
                <a:lnTo>
                  <a:pt x="275932" y="190817"/>
                </a:lnTo>
                <a:lnTo>
                  <a:pt x="254584" y="156146"/>
                </a:lnTo>
                <a:lnTo>
                  <a:pt x="247523" y="105283"/>
                </a:lnTo>
                <a:lnTo>
                  <a:pt x="248297" y="87223"/>
                </a:lnTo>
                <a:lnTo>
                  <a:pt x="260096" y="42545"/>
                </a:lnTo>
                <a:lnTo>
                  <a:pt x="286499" y="14338"/>
                </a:lnTo>
                <a:lnTo>
                  <a:pt x="298704" y="9017"/>
                </a:lnTo>
                <a:close/>
              </a:path>
              <a:path w="1400810" h="213360">
                <a:moveTo>
                  <a:pt x="505079" y="2032"/>
                </a:moveTo>
                <a:lnTo>
                  <a:pt x="487934" y="2032"/>
                </a:lnTo>
                <a:lnTo>
                  <a:pt x="487934" y="209804"/>
                </a:lnTo>
                <a:lnTo>
                  <a:pt x="505079" y="209804"/>
                </a:lnTo>
                <a:lnTo>
                  <a:pt x="505079" y="2032"/>
                </a:lnTo>
                <a:close/>
              </a:path>
              <a:path w="1400810" h="213360">
                <a:moveTo>
                  <a:pt x="739267" y="106426"/>
                </a:moveTo>
                <a:lnTo>
                  <a:pt x="729449" y="52603"/>
                </a:lnTo>
                <a:lnTo>
                  <a:pt x="700608" y="14058"/>
                </a:lnTo>
                <a:lnTo>
                  <a:pt x="671830" y="508"/>
                </a:lnTo>
                <a:lnTo>
                  <a:pt x="668782" y="9017"/>
                </a:lnTo>
                <a:lnTo>
                  <a:pt x="681037" y="14338"/>
                </a:lnTo>
                <a:lnTo>
                  <a:pt x="691578" y="21691"/>
                </a:lnTo>
                <a:lnTo>
                  <a:pt x="712939" y="55841"/>
                </a:lnTo>
                <a:lnTo>
                  <a:pt x="719963" y="105283"/>
                </a:lnTo>
                <a:lnTo>
                  <a:pt x="719175" y="123964"/>
                </a:lnTo>
                <a:lnTo>
                  <a:pt x="707390" y="169672"/>
                </a:lnTo>
                <a:lnTo>
                  <a:pt x="681202" y="198247"/>
                </a:lnTo>
                <a:lnTo>
                  <a:pt x="669163" y="203581"/>
                </a:lnTo>
                <a:lnTo>
                  <a:pt x="671830" y="212217"/>
                </a:lnTo>
                <a:lnTo>
                  <a:pt x="712216" y="188214"/>
                </a:lnTo>
                <a:lnTo>
                  <a:pt x="734949" y="143802"/>
                </a:lnTo>
                <a:lnTo>
                  <a:pt x="738187" y="125869"/>
                </a:lnTo>
                <a:lnTo>
                  <a:pt x="739267" y="106426"/>
                </a:lnTo>
                <a:close/>
              </a:path>
              <a:path w="1400810" h="213360">
                <a:moveTo>
                  <a:pt x="1066038" y="9017"/>
                </a:moveTo>
                <a:lnTo>
                  <a:pt x="1062990" y="508"/>
                </a:lnTo>
                <a:lnTo>
                  <a:pt x="1047648" y="6045"/>
                </a:lnTo>
                <a:lnTo>
                  <a:pt x="1034199" y="14058"/>
                </a:lnTo>
                <a:lnTo>
                  <a:pt x="1005357" y="52603"/>
                </a:lnTo>
                <a:lnTo>
                  <a:pt x="995553" y="106426"/>
                </a:lnTo>
                <a:lnTo>
                  <a:pt x="996619" y="125869"/>
                </a:lnTo>
                <a:lnTo>
                  <a:pt x="1012952" y="175260"/>
                </a:lnTo>
                <a:lnTo>
                  <a:pt x="1047623" y="206692"/>
                </a:lnTo>
                <a:lnTo>
                  <a:pt x="1062990" y="212217"/>
                </a:lnTo>
                <a:lnTo>
                  <a:pt x="1065784" y="203581"/>
                </a:lnTo>
                <a:lnTo>
                  <a:pt x="1053680" y="198247"/>
                </a:lnTo>
                <a:lnTo>
                  <a:pt x="1043266" y="190817"/>
                </a:lnTo>
                <a:lnTo>
                  <a:pt x="1021918" y="156146"/>
                </a:lnTo>
                <a:lnTo>
                  <a:pt x="1014857" y="105283"/>
                </a:lnTo>
                <a:lnTo>
                  <a:pt x="1015631" y="87223"/>
                </a:lnTo>
                <a:lnTo>
                  <a:pt x="1027430" y="42545"/>
                </a:lnTo>
                <a:lnTo>
                  <a:pt x="1053833" y="14338"/>
                </a:lnTo>
                <a:lnTo>
                  <a:pt x="1066038" y="9017"/>
                </a:lnTo>
                <a:close/>
              </a:path>
              <a:path w="1400810" h="213360">
                <a:moveTo>
                  <a:pt x="1302385" y="106426"/>
                </a:moveTo>
                <a:lnTo>
                  <a:pt x="1292567" y="52603"/>
                </a:lnTo>
                <a:lnTo>
                  <a:pt x="1263726" y="14058"/>
                </a:lnTo>
                <a:lnTo>
                  <a:pt x="1234948" y="508"/>
                </a:lnTo>
                <a:lnTo>
                  <a:pt x="1231900" y="9017"/>
                </a:lnTo>
                <a:lnTo>
                  <a:pt x="1244155" y="14338"/>
                </a:lnTo>
                <a:lnTo>
                  <a:pt x="1254696" y="21691"/>
                </a:lnTo>
                <a:lnTo>
                  <a:pt x="1276057" y="55841"/>
                </a:lnTo>
                <a:lnTo>
                  <a:pt x="1283081" y="105283"/>
                </a:lnTo>
                <a:lnTo>
                  <a:pt x="1282293" y="123964"/>
                </a:lnTo>
                <a:lnTo>
                  <a:pt x="1270508" y="169672"/>
                </a:lnTo>
                <a:lnTo>
                  <a:pt x="1244320" y="198247"/>
                </a:lnTo>
                <a:lnTo>
                  <a:pt x="1232281" y="203581"/>
                </a:lnTo>
                <a:lnTo>
                  <a:pt x="1234948" y="212217"/>
                </a:lnTo>
                <a:lnTo>
                  <a:pt x="1275334" y="188214"/>
                </a:lnTo>
                <a:lnTo>
                  <a:pt x="1298067" y="143802"/>
                </a:lnTo>
                <a:lnTo>
                  <a:pt x="1301305" y="125869"/>
                </a:lnTo>
                <a:lnTo>
                  <a:pt x="1302385" y="106426"/>
                </a:lnTo>
                <a:close/>
              </a:path>
              <a:path w="1400810" h="213360">
                <a:moveTo>
                  <a:pt x="1400810" y="101473"/>
                </a:moveTo>
                <a:lnTo>
                  <a:pt x="1393698" y="101219"/>
                </a:lnTo>
                <a:lnTo>
                  <a:pt x="1388364" y="99568"/>
                </a:lnTo>
                <a:lnTo>
                  <a:pt x="1384808" y="96266"/>
                </a:lnTo>
                <a:lnTo>
                  <a:pt x="1381252" y="93091"/>
                </a:lnTo>
                <a:lnTo>
                  <a:pt x="1379474" y="88900"/>
                </a:lnTo>
                <a:lnTo>
                  <a:pt x="1379474" y="81026"/>
                </a:lnTo>
                <a:lnTo>
                  <a:pt x="1380363" y="75819"/>
                </a:lnTo>
                <a:lnTo>
                  <a:pt x="1382141" y="67818"/>
                </a:lnTo>
                <a:lnTo>
                  <a:pt x="1383919" y="59944"/>
                </a:lnTo>
                <a:lnTo>
                  <a:pt x="1384681" y="52959"/>
                </a:lnTo>
                <a:lnTo>
                  <a:pt x="1384681" y="46736"/>
                </a:lnTo>
                <a:lnTo>
                  <a:pt x="1383868" y="35915"/>
                </a:lnTo>
                <a:lnTo>
                  <a:pt x="1355432" y="3225"/>
                </a:lnTo>
                <a:lnTo>
                  <a:pt x="1332484" y="0"/>
                </a:lnTo>
                <a:lnTo>
                  <a:pt x="1329563" y="0"/>
                </a:lnTo>
                <a:lnTo>
                  <a:pt x="1329563" y="8509"/>
                </a:lnTo>
                <a:lnTo>
                  <a:pt x="1331214" y="8509"/>
                </a:lnTo>
                <a:lnTo>
                  <a:pt x="1338872" y="9042"/>
                </a:lnTo>
                <a:lnTo>
                  <a:pt x="1365758" y="44831"/>
                </a:lnTo>
                <a:lnTo>
                  <a:pt x="1365758" y="50038"/>
                </a:lnTo>
                <a:lnTo>
                  <a:pt x="1364996" y="56388"/>
                </a:lnTo>
                <a:lnTo>
                  <a:pt x="1363472" y="64135"/>
                </a:lnTo>
                <a:lnTo>
                  <a:pt x="1362075" y="71755"/>
                </a:lnTo>
                <a:lnTo>
                  <a:pt x="1361313" y="77216"/>
                </a:lnTo>
                <a:lnTo>
                  <a:pt x="1361313" y="86868"/>
                </a:lnTo>
                <a:lnTo>
                  <a:pt x="1363091" y="91948"/>
                </a:lnTo>
                <a:lnTo>
                  <a:pt x="1366901" y="96012"/>
                </a:lnTo>
                <a:lnTo>
                  <a:pt x="1370584" y="100076"/>
                </a:lnTo>
                <a:lnTo>
                  <a:pt x="1375029" y="103124"/>
                </a:lnTo>
                <a:lnTo>
                  <a:pt x="1380109" y="105029"/>
                </a:lnTo>
                <a:lnTo>
                  <a:pt x="1380109" y="107061"/>
                </a:lnTo>
                <a:lnTo>
                  <a:pt x="1375029" y="108966"/>
                </a:lnTo>
                <a:lnTo>
                  <a:pt x="1370584" y="112014"/>
                </a:lnTo>
                <a:lnTo>
                  <a:pt x="1366901" y="116078"/>
                </a:lnTo>
                <a:lnTo>
                  <a:pt x="1363091" y="120142"/>
                </a:lnTo>
                <a:lnTo>
                  <a:pt x="1361313" y="125349"/>
                </a:lnTo>
                <a:lnTo>
                  <a:pt x="1361313" y="134874"/>
                </a:lnTo>
                <a:lnTo>
                  <a:pt x="1362075" y="140335"/>
                </a:lnTo>
                <a:lnTo>
                  <a:pt x="1363472" y="148082"/>
                </a:lnTo>
                <a:lnTo>
                  <a:pt x="1364996" y="155702"/>
                </a:lnTo>
                <a:lnTo>
                  <a:pt x="1365758" y="162179"/>
                </a:lnTo>
                <a:lnTo>
                  <a:pt x="1365758" y="167386"/>
                </a:lnTo>
                <a:lnTo>
                  <a:pt x="1365173" y="176745"/>
                </a:lnTo>
                <a:lnTo>
                  <a:pt x="1331214" y="204343"/>
                </a:lnTo>
                <a:lnTo>
                  <a:pt x="1329563" y="204343"/>
                </a:lnTo>
                <a:lnTo>
                  <a:pt x="1329563" y="212852"/>
                </a:lnTo>
                <a:lnTo>
                  <a:pt x="1332484" y="212852"/>
                </a:lnTo>
                <a:lnTo>
                  <a:pt x="1344790" y="211963"/>
                </a:lnTo>
                <a:lnTo>
                  <a:pt x="1381442" y="186232"/>
                </a:lnTo>
                <a:lnTo>
                  <a:pt x="1384681" y="165354"/>
                </a:lnTo>
                <a:lnTo>
                  <a:pt x="1384681" y="159131"/>
                </a:lnTo>
                <a:lnTo>
                  <a:pt x="1383919" y="152146"/>
                </a:lnTo>
                <a:lnTo>
                  <a:pt x="1380363" y="136398"/>
                </a:lnTo>
                <a:lnTo>
                  <a:pt x="1379474" y="131064"/>
                </a:lnTo>
                <a:lnTo>
                  <a:pt x="1379474" y="123190"/>
                </a:lnTo>
                <a:lnTo>
                  <a:pt x="1381252" y="118999"/>
                </a:lnTo>
                <a:lnTo>
                  <a:pt x="1384808" y="115824"/>
                </a:lnTo>
                <a:lnTo>
                  <a:pt x="1388364" y="112522"/>
                </a:lnTo>
                <a:lnTo>
                  <a:pt x="1393698" y="110871"/>
                </a:lnTo>
                <a:lnTo>
                  <a:pt x="1400810" y="110617"/>
                </a:lnTo>
                <a:lnTo>
                  <a:pt x="1400810" y="101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1950" y="2988817"/>
            <a:ext cx="307340" cy="212090"/>
          </a:xfrm>
          <a:custGeom>
            <a:avLst/>
            <a:gdLst/>
            <a:ahLst/>
            <a:cxnLst/>
            <a:rect l="l" t="t" r="r" b="b"/>
            <a:pathLst>
              <a:path w="307339" h="212089">
                <a:moveTo>
                  <a:pt x="239395" y="0"/>
                </a:moveTo>
                <a:lnTo>
                  <a:pt x="236347" y="8509"/>
                </a:lnTo>
                <a:lnTo>
                  <a:pt x="248614" y="13819"/>
                </a:lnTo>
                <a:lnTo>
                  <a:pt x="259143" y="21177"/>
                </a:lnTo>
                <a:lnTo>
                  <a:pt x="280509" y="55322"/>
                </a:lnTo>
                <a:lnTo>
                  <a:pt x="287527" y="104775"/>
                </a:lnTo>
                <a:lnTo>
                  <a:pt x="286742" y="123444"/>
                </a:lnTo>
                <a:lnTo>
                  <a:pt x="274954" y="169164"/>
                </a:lnTo>
                <a:lnTo>
                  <a:pt x="248773" y="197738"/>
                </a:lnTo>
                <a:lnTo>
                  <a:pt x="236727" y="203073"/>
                </a:lnTo>
                <a:lnTo>
                  <a:pt x="239395" y="211709"/>
                </a:lnTo>
                <a:lnTo>
                  <a:pt x="279792" y="187706"/>
                </a:lnTo>
                <a:lnTo>
                  <a:pt x="302513" y="143287"/>
                </a:lnTo>
                <a:lnTo>
                  <a:pt x="306832" y="105918"/>
                </a:lnTo>
                <a:lnTo>
                  <a:pt x="305738" y="86483"/>
                </a:lnTo>
                <a:lnTo>
                  <a:pt x="289433" y="37084"/>
                </a:lnTo>
                <a:lnTo>
                  <a:pt x="254732" y="5526"/>
                </a:lnTo>
                <a:lnTo>
                  <a:pt x="239395" y="0"/>
                </a:lnTo>
                <a:close/>
              </a:path>
              <a:path w="307339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75" y="125352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5" y="8509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0888" y="2643885"/>
            <a:ext cx="278892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1,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28825" algn="l"/>
              </a:tabLst>
            </a:pPr>
            <a:r>
              <a:rPr sz="2700" u="heavy" spc="135" baseline="-3086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{</a:t>
            </a:r>
            <a:r>
              <a:rPr sz="1800" u="heavy" spc="9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Max</a:t>
            </a:r>
            <a:r>
              <a:rPr sz="1800" u="heavy" spc="2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</a:t>
            </a:r>
            <a:r>
              <a:rPr sz="1800" u="heavy" spc="3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H</a:t>
            </a:r>
            <a:r>
              <a:rPr sz="1800" u="heavy" spc="17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E</a:t>
            </a:r>
            <a:r>
              <a:rPr sz="1800" u="heavy" spc="3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,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</a:t>
            </a:r>
            <a:r>
              <a:rPr sz="1800" u="heavy" spc="3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H	−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</a:t>
            </a:r>
            <a:r>
              <a:rPr sz="1800" u="heavy" spc="3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H</a:t>
            </a:r>
            <a:r>
              <a:rPr sz="1800" u="heavy" spc="3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 marL="135255" algn="ct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P(H)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318" y="3509517"/>
            <a:ext cx="86296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Similarly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disbelief(MD)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similarly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relative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decrement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 hypothesis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 due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some </a:t>
            </a:r>
            <a:r>
              <a:rPr sz="1800" spc="-5" dirty="0">
                <a:latin typeface="Times New Roman"/>
                <a:cs typeface="Times New Roman"/>
              </a:rPr>
              <a:t>evidence 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MD[H,E]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P(H)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–P(H|E)</a:t>
            </a:r>
            <a:endParaRPr sz="1800">
              <a:latin typeface="Times New Roman"/>
              <a:cs typeface="Times New Roman"/>
            </a:endParaRPr>
          </a:p>
          <a:p>
            <a:pPr marL="20701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P(H)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218" y="5455158"/>
            <a:ext cx="109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MD[H,E]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9695" y="5511038"/>
            <a:ext cx="307340" cy="212090"/>
          </a:xfrm>
          <a:custGeom>
            <a:avLst/>
            <a:gdLst/>
            <a:ahLst/>
            <a:cxnLst/>
            <a:rect l="l" t="t" r="r" b="b"/>
            <a:pathLst>
              <a:path w="307339" h="212089">
                <a:moveTo>
                  <a:pt x="239395" y="0"/>
                </a:moveTo>
                <a:lnTo>
                  <a:pt x="236347" y="8509"/>
                </a:lnTo>
                <a:lnTo>
                  <a:pt x="248614" y="13819"/>
                </a:lnTo>
                <a:lnTo>
                  <a:pt x="259143" y="21177"/>
                </a:lnTo>
                <a:lnTo>
                  <a:pt x="280509" y="55320"/>
                </a:lnTo>
                <a:lnTo>
                  <a:pt x="287528" y="104762"/>
                </a:lnTo>
                <a:lnTo>
                  <a:pt x="286742" y="123438"/>
                </a:lnTo>
                <a:lnTo>
                  <a:pt x="274955" y="169176"/>
                </a:lnTo>
                <a:lnTo>
                  <a:pt x="248755" y="197757"/>
                </a:lnTo>
                <a:lnTo>
                  <a:pt x="236728" y="203098"/>
                </a:lnTo>
                <a:lnTo>
                  <a:pt x="239395" y="211696"/>
                </a:lnTo>
                <a:lnTo>
                  <a:pt x="279792" y="187664"/>
                </a:lnTo>
                <a:lnTo>
                  <a:pt x="302513" y="143286"/>
                </a:lnTo>
                <a:lnTo>
                  <a:pt x="306831" y="105879"/>
                </a:lnTo>
                <a:lnTo>
                  <a:pt x="305738" y="86477"/>
                </a:lnTo>
                <a:lnTo>
                  <a:pt x="289433" y="37084"/>
                </a:lnTo>
                <a:lnTo>
                  <a:pt x="254732" y="5526"/>
                </a:lnTo>
                <a:lnTo>
                  <a:pt x="239395" y="0"/>
                </a:lnTo>
                <a:close/>
              </a:path>
              <a:path w="307339" h="212089">
                <a:moveTo>
                  <a:pt x="67437" y="0"/>
                </a:moveTo>
                <a:lnTo>
                  <a:pt x="27092" y="24056"/>
                </a:lnTo>
                <a:lnTo>
                  <a:pt x="4365" y="68553"/>
                </a:lnTo>
                <a:lnTo>
                  <a:pt x="0" y="105879"/>
                </a:lnTo>
                <a:lnTo>
                  <a:pt x="1075" y="125332"/>
                </a:lnTo>
                <a:lnTo>
                  <a:pt x="17399" y="174701"/>
                </a:lnTo>
                <a:lnTo>
                  <a:pt x="52081" y="206162"/>
                </a:lnTo>
                <a:lnTo>
                  <a:pt x="67437" y="211696"/>
                </a:lnTo>
                <a:lnTo>
                  <a:pt x="70231" y="203098"/>
                </a:lnTo>
                <a:lnTo>
                  <a:pt x="58130" y="197757"/>
                </a:lnTo>
                <a:lnTo>
                  <a:pt x="47720" y="190323"/>
                </a:lnTo>
                <a:lnTo>
                  <a:pt x="26376" y="155643"/>
                </a:lnTo>
                <a:lnTo>
                  <a:pt x="19304" y="104762"/>
                </a:lnTo>
                <a:lnTo>
                  <a:pt x="20089" y="86692"/>
                </a:lnTo>
                <a:lnTo>
                  <a:pt x="31877" y="42037"/>
                </a:lnTo>
                <a:lnTo>
                  <a:pt x="58291" y="13819"/>
                </a:lnTo>
                <a:lnTo>
                  <a:pt x="70485" y="8509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7629" y="5510529"/>
            <a:ext cx="1399540" cy="213360"/>
          </a:xfrm>
          <a:custGeom>
            <a:avLst/>
            <a:gdLst/>
            <a:ahLst/>
            <a:cxnLst/>
            <a:rect l="l" t="t" r="r" b="b"/>
            <a:pathLst>
              <a:path w="1399539" h="213360">
                <a:moveTo>
                  <a:pt x="71247" y="0"/>
                </a:moveTo>
                <a:lnTo>
                  <a:pt x="68326" y="0"/>
                </a:lnTo>
                <a:lnTo>
                  <a:pt x="56007" y="914"/>
                </a:lnTo>
                <a:lnTo>
                  <a:pt x="19367" y="26441"/>
                </a:lnTo>
                <a:lnTo>
                  <a:pt x="16129" y="46609"/>
                </a:lnTo>
                <a:lnTo>
                  <a:pt x="16129" y="52832"/>
                </a:lnTo>
                <a:lnTo>
                  <a:pt x="16891" y="59944"/>
                </a:lnTo>
                <a:lnTo>
                  <a:pt x="20447" y="75692"/>
                </a:lnTo>
                <a:lnTo>
                  <a:pt x="21336" y="80937"/>
                </a:lnTo>
                <a:lnTo>
                  <a:pt x="21336" y="88747"/>
                </a:lnTo>
                <a:lnTo>
                  <a:pt x="19558" y="92938"/>
                </a:lnTo>
                <a:lnTo>
                  <a:pt x="12446" y="99415"/>
                </a:lnTo>
                <a:lnTo>
                  <a:pt x="7112" y="101142"/>
                </a:lnTo>
                <a:lnTo>
                  <a:pt x="0" y="101371"/>
                </a:lnTo>
                <a:lnTo>
                  <a:pt x="0" y="110515"/>
                </a:lnTo>
                <a:lnTo>
                  <a:pt x="7112" y="110744"/>
                </a:lnTo>
                <a:lnTo>
                  <a:pt x="12446" y="112471"/>
                </a:lnTo>
                <a:lnTo>
                  <a:pt x="19558" y="118948"/>
                </a:lnTo>
                <a:lnTo>
                  <a:pt x="21336" y="123126"/>
                </a:lnTo>
                <a:lnTo>
                  <a:pt x="21336" y="130949"/>
                </a:lnTo>
                <a:lnTo>
                  <a:pt x="20447" y="136232"/>
                </a:lnTo>
                <a:lnTo>
                  <a:pt x="16891" y="152006"/>
                </a:lnTo>
                <a:lnTo>
                  <a:pt x="16129" y="159042"/>
                </a:lnTo>
                <a:lnTo>
                  <a:pt x="16129" y="165214"/>
                </a:lnTo>
                <a:lnTo>
                  <a:pt x="16929" y="176491"/>
                </a:lnTo>
                <a:lnTo>
                  <a:pt x="45364" y="209664"/>
                </a:lnTo>
                <a:lnTo>
                  <a:pt x="68326" y="212877"/>
                </a:lnTo>
                <a:lnTo>
                  <a:pt x="71247" y="212877"/>
                </a:lnTo>
                <a:lnTo>
                  <a:pt x="71247" y="204393"/>
                </a:lnTo>
                <a:lnTo>
                  <a:pt x="69596" y="204393"/>
                </a:lnTo>
                <a:lnTo>
                  <a:pt x="61925" y="203873"/>
                </a:lnTo>
                <a:lnTo>
                  <a:pt x="35052" y="167220"/>
                </a:lnTo>
                <a:lnTo>
                  <a:pt x="35052" y="162013"/>
                </a:lnTo>
                <a:lnTo>
                  <a:pt x="35814" y="155575"/>
                </a:lnTo>
                <a:lnTo>
                  <a:pt x="37338" y="147916"/>
                </a:lnTo>
                <a:lnTo>
                  <a:pt x="38735" y="140246"/>
                </a:lnTo>
                <a:lnTo>
                  <a:pt x="39497" y="134772"/>
                </a:lnTo>
                <a:lnTo>
                  <a:pt x="39497" y="125183"/>
                </a:lnTo>
                <a:lnTo>
                  <a:pt x="37592" y="119989"/>
                </a:lnTo>
                <a:lnTo>
                  <a:pt x="30226" y="111874"/>
                </a:lnTo>
                <a:lnTo>
                  <a:pt x="25781" y="108877"/>
                </a:lnTo>
                <a:lnTo>
                  <a:pt x="20701" y="106946"/>
                </a:lnTo>
                <a:lnTo>
                  <a:pt x="20701" y="104940"/>
                </a:lnTo>
                <a:lnTo>
                  <a:pt x="25781" y="103009"/>
                </a:lnTo>
                <a:lnTo>
                  <a:pt x="30226" y="100012"/>
                </a:lnTo>
                <a:lnTo>
                  <a:pt x="37592" y="91897"/>
                </a:lnTo>
                <a:lnTo>
                  <a:pt x="39497" y="86702"/>
                </a:lnTo>
                <a:lnTo>
                  <a:pt x="39497" y="77089"/>
                </a:lnTo>
                <a:lnTo>
                  <a:pt x="38735" y="71628"/>
                </a:lnTo>
                <a:lnTo>
                  <a:pt x="37338" y="64008"/>
                </a:lnTo>
                <a:lnTo>
                  <a:pt x="35814" y="56261"/>
                </a:lnTo>
                <a:lnTo>
                  <a:pt x="35052" y="49911"/>
                </a:lnTo>
                <a:lnTo>
                  <a:pt x="35052" y="44704"/>
                </a:lnTo>
                <a:lnTo>
                  <a:pt x="35623" y="35699"/>
                </a:lnTo>
                <a:lnTo>
                  <a:pt x="69596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  <a:path w="1399539" h="213360">
                <a:moveTo>
                  <a:pt x="297942" y="9017"/>
                </a:moveTo>
                <a:lnTo>
                  <a:pt x="294894" y="508"/>
                </a:lnTo>
                <a:lnTo>
                  <a:pt x="279552" y="6045"/>
                </a:lnTo>
                <a:lnTo>
                  <a:pt x="266103" y="14058"/>
                </a:lnTo>
                <a:lnTo>
                  <a:pt x="237261" y="52603"/>
                </a:lnTo>
                <a:lnTo>
                  <a:pt x="227457" y="106387"/>
                </a:lnTo>
                <a:lnTo>
                  <a:pt x="228523" y="125844"/>
                </a:lnTo>
                <a:lnTo>
                  <a:pt x="244856" y="175209"/>
                </a:lnTo>
                <a:lnTo>
                  <a:pt x="279527" y="206679"/>
                </a:lnTo>
                <a:lnTo>
                  <a:pt x="294894" y="212204"/>
                </a:lnTo>
                <a:lnTo>
                  <a:pt x="297688" y="203606"/>
                </a:lnTo>
                <a:lnTo>
                  <a:pt x="285584" y="198272"/>
                </a:lnTo>
                <a:lnTo>
                  <a:pt x="275170" y="190842"/>
                </a:lnTo>
                <a:lnTo>
                  <a:pt x="253822" y="156159"/>
                </a:lnTo>
                <a:lnTo>
                  <a:pt x="246761" y="105270"/>
                </a:lnTo>
                <a:lnTo>
                  <a:pt x="247535" y="87210"/>
                </a:lnTo>
                <a:lnTo>
                  <a:pt x="259334" y="42545"/>
                </a:lnTo>
                <a:lnTo>
                  <a:pt x="285737" y="14338"/>
                </a:lnTo>
                <a:lnTo>
                  <a:pt x="297942" y="9017"/>
                </a:lnTo>
                <a:close/>
              </a:path>
              <a:path w="1399539" h="213360">
                <a:moveTo>
                  <a:pt x="503555" y="2032"/>
                </a:moveTo>
                <a:lnTo>
                  <a:pt x="486410" y="2032"/>
                </a:lnTo>
                <a:lnTo>
                  <a:pt x="486410" y="209753"/>
                </a:lnTo>
                <a:lnTo>
                  <a:pt x="503555" y="209753"/>
                </a:lnTo>
                <a:lnTo>
                  <a:pt x="503555" y="2032"/>
                </a:lnTo>
                <a:close/>
              </a:path>
              <a:path w="1399539" h="213360">
                <a:moveTo>
                  <a:pt x="737743" y="106387"/>
                </a:moveTo>
                <a:lnTo>
                  <a:pt x="727925" y="52603"/>
                </a:lnTo>
                <a:lnTo>
                  <a:pt x="699084" y="14058"/>
                </a:lnTo>
                <a:lnTo>
                  <a:pt x="670306" y="508"/>
                </a:lnTo>
                <a:lnTo>
                  <a:pt x="667258" y="9017"/>
                </a:lnTo>
                <a:lnTo>
                  <a:pt x="679513" y="14338"/>
                </a:lnTo>
                <a:lnTo>
                  <a:pt x="690041" y="21691"/>
                </a:lnTo>
                <a:lnTo>
                  <a:pt x="711415" y="55829"/>
                </a:lnTo>
                <a:lnTo>
                  <a:pt x="718439" y="105270"/>
                </a:lnTo>
                <a:lnTo>
                  <a:pt x="717651" y="123952"/>
                </a:lnTo>
                <a:lnTo>
                  <a:pt x="705866" y="169684"/>
                </a:lnTo>
                <a:lnTo>
                  <a:pt x="679678" y="198272"/>
                </a:lnTo>
                <a:lnTo>
                  <a:pt x="667639" y="203606"/>
                </a:lnTo>
                <a:lnTo>
                  <a:pt x="670306" y="212204"/>
                </a:lnTo>
                <a:lnTo>
                  <a:pt x="710692" y="188175"/>
                </a:lnTo>
                <a:lnTo>
                  <a:pt x="733425" y="143802"/>
                </a:lnTo>
                <a:lnTo>
                  <a:pt x="736663" y="125844"/>
                </a:lnTo>
                <a:lnTo>
                  <a:pt x="737743" y="106387"/>
                </a:lnTo>
                <a:close/>
              </a:path>
              <a:path w="1399539" h="213360">
                <a:moveTo>
                  <a:pt x="1064514" y="9017"/>
                </a:moveTo>
                <a:lnTo>
                  <a:pt x="1061466" y="508"/>
                </a:lnTo>
                <a:lnTo>
                  <a:pt x="1046124" y="6045"/>
                </a:lnTo>
                <a:lnTo>
                  <a:pt x="1032675" y="14058"/>
                </a:lnTo>
                <a:lnTo>
                  <a:pt x="1003833" y="52603"/>
                </a:lnTo>
                <a:lnTo>
                  <a:pt x="994029" y="106387"/>
                </a:lnTo>
                <a:lnTo>
                  <a:pt x="995095" y="125844"/>
                </a:lnTo>
                <a:lnTo>
                  <a:pt x="1011428" y="175209"/>
                </a:lnTo>
                <a:lnTo>
                  <a:pt x="1046099" y="206679"/>
                </a:lnTo>
                <a:lnTo>
                  <a:pt x="1061466" y="212204"/>
                </a:lnTo>
                <a:lnTo>
                  <a:pt x="1064260" y="203606"/>
                </a:lnTo>
                <a:lnTo>
                  <a:pt x="1052156" y="198272"/>
                </a:lnTo>
                <a:lnTo>
                  <a:pt x="1041742" y="190842"/>
                </a:lnTo>
                <a:lnTo>
                  <a:pt x="1020394" y="156159"/>
                </a:lnTo>
                <a:lnTo>
                  <a:pt x="1013333" y="105270"/>
                </a:lnTo>
                <a:lnTo>
                  <a:pt x="1014107" y="87210"/>
                </a:lnTo>
                <a:lnTo>
                  <a:pt x="1025906" y="42545"/>
                </a:lnTo>
                <a:lnTo>
                  <a:pt x="1052309" y="14338"/>
                </a:lnTo>
                <a:lnTo>
                  <a:pt x="1064514" y="9017"/>
                </a:lnTo>
                <a:close/>
              </a:path>
              <a:path w="1399539" h="213360">
                <a:moveTo>
                  <a:pt x="1300861" y="106387"/>
                </a:moveTo>
                <a:lnTo>
                  <a:pt x="1291043" y="52603"/>
                </a:lnTo>
                <a:lnTo>
                  <a:pt x="1262202" y="14058"/>
                </a:lnTo>
                <a:lnTo>
                  <a:pt x="1233424" y="508"/>
                </a:lnTo>
                <a:lnTo>
                  <a:pt x="1230376" y="9017"/>
                </a:lnTo>
                <a:lnTo>
                  <a:pt x="1242631" y="14338"/>
                </a:lnTo>
                <a:lnTo>
                  <a:pt x="1253172" y="21691"/>
                </a:lnTo>
                <a:lnTo>
                  <a:pt x="1274533" y="55829"/>
                </a:lnTo>
                <a:lnTo>
                  <a:pt x="1281557" y="105270"/>
                </a:lnTo>
                <a:lnTo>
                  <a:pt x="1280769" y="123952"/>
                </a:lnTo>
                <a:lnTo>
                  <a:pt x="1268984" y="169684"/>
                </a:lnTo>
                <a:lnTo>
                  <a:pt x="1242796" y="198272"/>
                </a:lnTo>
                <a:lnTo>
                  <a:pt x="1230757" y="203606"/>
                </a:lnTo>
                <a:lnTo>
                  <a:pt x="1233424" y="212204"/>
                </a:lnTo>
                <a:lnTo>
                  <a:pt x="1273810" y="188175"/>
                </a:lnTo>
                <a:lnTo>
                  <a:pt x="1296543" y="143802"/>
                </a:lnTo>
                <a:lnTo>
                  <a:pt x="1299781" y="125844"/>
                </a:lnTo>
                <a:lnTo>
                  <a:pt x="1300861" y="106387"/>
                </a:lnTo>
                <a:close/>
              </a:path>
              <a:path w="1399539" h="213360">
                <a:moveTo>
                  <a:pt x="1399286" y="101473"/>
                </a:moveTo>
                <a:lnTo>
                  <a:pt x="1392174" y="101257"/>
                </a:lnTo>
                <a:lnTo>
                  <a:pt x="1386840" y="99529"/>
                </a:lnTo>
                <a:lnTo>
                  <a:pt x="1379728" y="93052"/>
                </a:lnTo>
                <a:lnTo>
                  <a:pt x="1377950" y="88861"/>
                </a:lnTo>
                <a:lnTo>
                  <a:pt x="1377950" y="81051"/>
                </a:lnTo>
                <a:lnTo>
                  <a:pt x="1378839" y="75819"/>
                </a:lnTo>
                <a:lnTo>
                  <a:pt x="1380617" y="67818"/>
                </a:lnTo>
                <a:lnTo>
                  <a:pt x="1382395" y="59944"/>
                </a:lnTo>
                <a:lnTo>
                  <a:pt x="1383157" y="52959"/>
                </a:lnTo>
                <a:lnTo>
                  <a:pt x="1383157" y="46736"/>
                </a:lnTo>
                <a:lnTo>
                  <a:pt x="1382344" y="35915"/>
                </a:lnTo>
                <a:lnTo>
                  <a:pt x="1353908" y="3225"/>
                </a:lnTo>
                <a:lnTo>
                  <a:pt x="1330960" y="0"/>
                </a:lnTo>
                <a:lnTo>
                  <a:pt x="1328039" y="0"/>
                </a:lnTo>
                <a:lnTo>
                  <a:pt x="1328039" y="8509"/>
                </a:lnTo>
                <a:lnTo>
                  <a:pt x="1329690" y="8509"/>
                </a:lnTo>
                <a:lnTo>
                  <a:pt x="1337348" y="9042"/>
                </a:lnTo>
                <a:lnTo>
                  <a:pt x="1364234" y="44831"/>
                </a:lnTo>
                <a:lnTo>
                  <a:pt x="1364234" y="50038"/>
                </a:lnTo>
                <a:lnTo>
                  <a:pt x="1363472" y="56388"/>
                </a:lnTo>
                <a:lnTo>
                  <a:pt x="1361948" y="64135"/>
                </a:lnTo>
                <a:lnTo>
                  <a:pt x="1360551" y="71755"/>
                </a:lnTo>
                <a:lnTo>
                  <a:pt x="1359789" y="77216"/>
                </a:lnTo>
                <a:lnTo>
                  <a:pt x="1359789" y="86817"/>
                </a:lnTo>
                <a:lnTo>
                  <a:pt x="1361567" y="92011"/>
                </a:lnTo>
                <a:lnTo>
                  <a:pt x="1365377" y="96062"/>
                </a:lnTo>
                <a:lnTo>
                  <a:pt x="1369060" y="100114"/>
                </a:lnTo>
                <a:lnTo>
                  <a:pt x="1373505" y="103111"/>
                </a:lnTo>
                <a:lnTo>
                  <a:pt x="1378585" y="105054"/>
                </a:lnTo>
                <a:lnTo>
                  <a:pt x="1378585" y="107061"/>
                </a:lnTo>
                <a:lnTo>
                  <a:pt x="1373505" y="108991"/>
                </a:lnTo>
                <a:lnTo>
                  <a:pt x="1369060" y="111988"/>
                </a:lnTo>
                <a:lnTo>
                  <a:pt x="1365377" y="116039"/>
                </a:lnTo>
                <a:lnTo>
                  <a:pt x="1361567" y="120103"/>
                </a:lnTo>
                <a:lnTo>
                  <a:pt x="1359789" y="125285"/>
                </a:lnTo>
                <a:lnTo>
                  <a:pt x="1359789" y="134886"/>
                </a:lnTo>
                <a:lnTo>
                  <a:pt x="1360551" y="140360"/>
                </a:lnTo>
                <a:lnTo>
                  <a:pt x="1361948" y="148018"/>
                </a:lnTo>
                <a:lnTo>
                  <a:pt x="1363472" y="155689"/>
                </a:lnTo>
                <a:lnTo>
                  <a:pt x="1364234" y="162128"/>
                </a:lnTo>
                <a:lnTo>
                  <a:pt x="1364234" y="167335"/>
                </a:lnTo>
                <a:lnTo>
                  <a:pt x="1363662" y="176707"/>
                </a:lnTo>
                <a:lnTo>
                  <a:pt x="1329690" y="204393"/>
                </a:lnTo>
                <a:lnTo>
                  <a:pt x="1328039" y="204393"/>
                </a:lnTo>
                <a:lnTo>
                  <a:pt x="1328039" y="212877"/>
                </a:lnTo>
                <a:lnTo>
                  <a:pt x="1330960" y="212877"/>
                </a:lnTo>
                <a:lnTo>
                  <a:pt x="1343266" y="211963"/>
                </a:lnTo>
                <a:lnTo>
                  <a:pt x="1379905" y="186220"/>
                </a:lnTo>
                <a:lnTo>
                  <a:pt x="1383157" y="165328"/>
                </a:lnTo>
                <a:lnTo>
                  <a:pt x="1383157" y="159143"/>
                </a:lnTo>
                <a:lnTo>
                  <a:pt x="1382395" y="152120"/>
                </a:lnTo>
                <a:lnTo>
                  <a:pt x="1378839" y="136347"/>
                </a:lnTo>
                <a:lnTo>
                  <a:pt x="1377950" y="131064"/>
                </a:lnTo>
                <a:lnTo>
                  <a:pt x="1377950" y="123240"/>
                </a:lnTo>
                <a:lnTo>
                  <a:pt x="1379728" y="119062"/>
                </a:lnTo>
                <a:lnTo>
                  <a:pt x="1386840" y="112585"/>
                </a:lnTo>
                <a:lnTo>
                  <a:pt x="1392174" y="110858"/>
                </a:lnTo>
                <a:lnTo>
                  <a:pt x="1399286" y="110629"/>
                </a:lnTo>
                <a:lnTo>
                  <a:pt x="1399286" y="101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1245" y="5166359"/>
            <a:ext cx="275653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1,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663575" algn="l"/>
                <a:tab pos="2683510" algn="l"/>
              </a:tabLst>
            </a:pPr>
            <a:r>
              <a:rPr sz="2700" u="heavy" spc="277" baseline="-3086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{</a:t>
            </a:r>
            <a:r>
              <a:rPr sz="1800" u="heavy" spc="18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</a:t>
            </a:r>
            <a:r>
              <a:rPr sz="1800" u="heavy" spc="35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H	−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Min</a:t>
            </a:r>
            <a:r>
              <a:rPr sz="1800" u="heavy" spc="3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</a:t>
            </a:r>
            <a:r>
              <a:rPr sz="1800" u="heavy" spc="3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H</a:t>
            </a:r>
            <a:r>
              <a:rPr sz="1800" u="heavy" spc="17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E</a:t>
            </a:r>
            <a:r>
              <a:rPr sz="1800" u="heavy" spc="35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,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</a:t>
            </a:r>
            <a:r>
              <a:rPr sz="1800" u="heavy" spc="36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H	,</a:t>
            </a:r>
            <a:endParaRPr sz="1800">
              <a:latin typeface="Cambria Math"/>
              <a:cs typeface="Cambria Math"/>
            </a:endParaRPr>
          </a:p>
          <a:p>
            <a:pPr marL="13589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mbria Math"/>
                <a:cs typeface="Cambria Math"/>
              </a:rPr>
              <a:t>P(H)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3302" y="2662682"/>
            <a:ext cx="91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P(H)=1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5438" y="5183123"/>
            <a:ext cx="914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P(H)=0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282955"/>
            <a:ext cx="222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Joint</a:t>
            </a:r>
            <a:r>
              <a:rPr spc="-20" dirty="0"/>
              <a:t> </a:t>
            </a:r>
            <a:r>
              <a:rPr spc="-10" dirty="0"/>
              <a:t>Probability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529" y="3716782"/>
          <a:ext cx="2663189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619">
                <a:tc>
                  <a:txBody>
                    <a:bodyPr/>
                    <a:lstStyle/>
                    <a:p>
                      <a:pPr marL="120014" marR="112395" indent="2374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Joint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Probabilities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A΄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B΄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0200" y="698246"/>
            <a:ext cx="8509000" cy="580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01600" indent="-28575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Joint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occurrence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independent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conjunction </a:t>
            </a:r>
            <a:r>
              <a:rPr sz="1800" spc="-5" dirty="0">
                <a:latin typeface="Times New Roman"/>
                <a:cs typeface="Times New Roman"/>
              </a:rPr>
              <a:t>i.e. </a:t>
            </a:r>
            <a:r>
              <a:rPr sz="1800" dirty="0">
                <a:latin typeface="Times New Roman"/>
                <a:cs typeface="Times New Roman"/>
              </a:rPr>
              <a:t>Joint </a:t>
            </a:r>
            <a:r>
              <a:rPr sz="1800" spc="-5" dirty="0">
                <a:latin typeface="Times New Roman"/>
                <a:cs typeface="Times New Roman"/>
              </a:rPr>
              <a:t>probability </a:t>
            </a:r>
            <a:r>
              <a:rPr sz="1800" dirty="0">
                <a:latin typeface="Times New Roman"/>
                <a:cs typeface="Times New Roman"/>
              </a:rPr>
              <a:t>refers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the probability of both events occurring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together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⋂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 or </a:t>
            </a:r>
            <a:r>
              <a:rPr sz="1800" spc="-5" dirty="0">
                <a:latin typeface="Times New Roman"/>
                <a:cs typeface="Times New Roman"/>
              </a:rPr>
              <a:t>P(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B)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P(A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B)=P(A)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P(B)</a:t>
            </a:r>
            <a:endParaRPr sz="1800">
              <a:latin typeface="Times New Roman"/>
              <a:cs typeface="Times New Roman"/>
            </a:endParaRPr>
          </a:p>
          <a:p>
            <a:pPr marL="298450" marR="10160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4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events are said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be independent </a:t>
            </a:r>
            <a:r>
              <a:rPr sz="1800" spc="-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the occurrence of one event does not </a:t>
            </a:r>
            <a:r>
              <a:rPr sz="1800" spc="-10" dirty="0">
                <a:latin typeface="Times New Roman"/>
                <a:cs typeface="Times New Roman"/>
              </a:rPr>
              <a:t>affect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occurrence of the other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B)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P(A)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P(B)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-5" dirty="0">
                <a:latin typeface="Times New Roman"/>
                <a:cs typeface="Times New Roman"/>
              </a:rPr>
              <a:t>P(A)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P(B)</a:t>
            </a:r>
            <a:endParaRPr sz="1800">
              <a:latin typeface="Times New Roman"/>
              <a:cs typeface="Times New Roman"/>
            </a:endParaRPr>
          </a:p>
          <a:p>
            <a:pPr marL="2893060" marR="1471295" algn="just">
              <a:lnSpc>
                <a:spcPts val="2880"/>
              </a:lnSpc>
              <a:spcBef>
                <a:spcPts val="70"/>
              </a:spcBef>
            </a:pPr>
            <a:r>
              <a:rPr sz="1600" dirty="0">
                <a:latin typeface="Times New Roman"/>
                <a:cs typeface="Times New Roman"/>
              </a:rPr>
              <a:t>P(A) 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 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΄)</a:t>
            </a:r>
            <a:r>
              <a:rPr sz="1600" dirty="0">
                <a:latin typeface="Times New Roman"/>
                <a:cs typeface="Times New Roman"/>
              </a:rPr>
              <a:t>=0.2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+0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65=</a:t>
            </a:r>
            <a:r>
              <a:rPr sz="1600" spc="-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.85  P(B) = P(A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 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΄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=0.2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.12</a:t>
            </a:r>
            <a:r>
              <a:rPr sz="1600" spc="-1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0.32  P(A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 B)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P(B)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P(A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</a:t>
            </a:r>
            <a:endParaRPr sz="1600">
              <a:latin typeface="Times New Roman"/>
              <a:cs typeface="Times New Roman"/>
            </a:endParaRPr>
          </a:p>
          <a:p>
            <a:pPr marL="2893060" algn="just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΄)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+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B)+P(A</a:t>
            </a:r>
            <a:r>
              <a:rPr sz="1600" b="1" dirty="0">
                <a:latin typeface="Times New Roman"/>
                <a:cs typeface="Times New Roman"/>
              </a:rPr>
              <a:t>΄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P(A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</a:t>
            </a:r>
            <a:endParaRPr sz="1600">
              <a:latin typeface="Times New Roman"/>
              <a:cs typeface="Times New Roman"/>
            </a:endParaRPr>
          </a:p>
          <a:p>
            <a:pPr marL="2893060" algn="just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΄) +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B)+P(A</a:t>
            </a:r>
            <a:r>
              <a:rPr sz="1600" b="1" dirty="0">
                <a:latin typeface="Times New Roman"/>
                <a:cs typeface="Times New Roman"/>
              </a:rPr>
              <a:t>΄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289306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0.65+0.20+0.12=0.97</a:t>
            </a:r>
            <a:endParaRPr sz="1600">
              <a:latin typeface="Times New Roman"/>
              <a:cs typeface="Times New Roman"/>
            </a:endParaRPr>
          </a:p>
          <a:p>
            <a:pPr marL="28930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marL="28930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P((A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 B)</a:t>
            </a:r>
            <a:r>
              <a:rPr sz="1600" b="1" dirty="0">
                <a:latin typeface="Times New Roman"/>
                <a:cs typeface="Times New Roman"/>
              </a:rPr>
              <a:t>΄</a:t>
            </a:r>
            <a:r>
              <a:rPr sz="1600" dirty="0">
                <a:latin typeface="Times New Roman"/>
                <a:cs typeface="Times New Roman"/>
              </a:rPr>
              <a:t>)=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P(A</a:t>
            </a:r>
            <a:r>
              <a:rPr sz="1600" b="1" dirty="0">
                <a:latin typeface="Times New Roman"/>
                <a:cs typeface="Times New Roman"/>
              </a:rPr>
              <a:t>΄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΄</a:t>
            </a:r>
            <a:r>
              <a:rPr sz="1600" dirty="0">
                <a:latin typeface="Times New Roman"/>
                <a:cs typeface="Times New Roman"/>
              </a:rPr>
              <a:t>)=1-0.03=0.97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318" y="884681"/>
            <a:ext cx="8628380" cy="4552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Certainty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Factor,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CF[H,E]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=MB[H,E]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MD[H,E]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 -1≤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CF[H,E]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≤1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Positive </a:t>
            </a:r>
            <a:r>
              <a:rPr sz="1800" spc="-5" dirty="0">
                <a:latin typeface="Times New Roman"/>
                <a:cs typeface="Times New Roman"/>
              </a:rPr>
              <a:t>certainty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 </a:t>
            </a:r>
            <a:r>
              <a:rPr sz="1800" spc="-5" dirty="0">
                <a:latin typeface="Times New Roman"/>
                <a:cs typeface="Times New Roman"/>
              </a:rPr>
              <a:t>indicates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validity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hypothesis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directly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proportional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CF=1, </a:t>
            </a:r>
            <a:r>
              <a:rPr sz="1800" dirty="0">
                <a:latin typeface="Times New Roman"/>
                <a:cs typeface="Times New Roman"/>
              </a:rPr>
              <a:t>then hypothesis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said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be true, while </a:t>
            </a:r>
            <a:r>
              <a:rPr sz="1800" spc="-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CF= -1, the hypothesis </a:t>
            </a:r>
            <a:r>
              <a:rPr sz="1800" spc="-5" dirty="0">
                <a:latin typeface="Times New Roman"/>
                <a:cs typeface="Times New Roman"/>
              </a:rPr>
              <a:t>is considered 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false. If </a:t>
            </a:r>
            <a:r>
              <a:rPr sz="1800" spc="-5" dirty="0">
                <a:latin typeface="Times New Roman"/>
                <a:cs typeface="Times New Roman"/>
              </a:rPr>
              <a:t>CF=0, </a:t>
            </a:r>
            <a:r>
              <a:rPr sz="1800" dirty="0">
                <a:latin typeface="Times New Roman"/>
                <a:cs typeface="Times New Roman"/>
              </a:rPr>
              <a:t>then there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evidence </a:t>
            </a:r>
            <a:r>
              <a:rPr sz="1800" dirty="0">
                <a:latin typeface="Times New Roman"/>
                <a:cs typeface="Times New Roman"/>
              </a:rPr>
              <a:t>regarding whether the hypothesis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true 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measures</a:t>
            </a:r>
            <a:r>
              <a:rPr sz="1800" spc="-5" dirty="0">
                <a:latin typeface="Times New Roman"/>
                <a:cs typeface="Times New Roman"/>
              </a:rPr>
              <a:t> satisfy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5" dirty="0">
                <a:latin typeface="Times New Roman"/>
                <a:cs typeface="Times New Roman"/>
              </a:rPr>
              <a:t> properties:</a:t>
            </a:r>
            <a:endParaRPr sz="1800">
              <a:latin typeface="Times New Roman"/>
              <a:cs typeface="Times New Roman"/>
            </a:endParaRPr>
          </a:p>
          <a:p>
            <a:pPr marL="55562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55626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assuming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E,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MB[H,E]=1,MD[H,E]=0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CF[H,E]=1</a:t>
            </a:r>
            <a:endParaRPr sz="1800">
              <a:latin typeface="Times New Roman"/>
              <a:cs typeface="Times New Roman"/>
            </a:endParaRPr>
          </a:p>
          <a:p>
            <a:pPr marL="55562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55626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-5" dirty="0">
                <a:latin typeface="Times New Roman"/>
                <a:cs typeface="Times New Roman"/>
              </a:rPr>
              <a:t> H is</a:t>
            </a:r>
            <a:r>
              <a:rPr sz="1800" dirty="0">
                <a:latin typeface="Times New Roman"/>
                <a:cs typeface="Times New Roman"/>
              </a:rPr>
              <a:t> 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assuming</a:t>
            </a:r>
            <a:r>
              <a:rPr sz="1800" spc="-5" dirty="0">
                <a:latin typeface="Times New Roman"/>
                <a:cs typeface="Times New Roman"/>
              </a:rPr>
              <a:t> E,</a:t>
            </a:r>
            <a:r>
              <a:rPr sz="1800" dirty="0">
                <a:latin typeface="Times New Roman"/>
                <a:cs typeface="Times New Roman"/>
              </a:rPr>
              <a:t> 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MB[H,E]=0,MD[H,E]=1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CF[H,E]=-1</a:t>
            </a:r>
            <a:endParaRPr sz="1800">
              <a:latin typeface="Times New Roman"/>
              <a:cs typeface="Times New Roman"/>
            </a:endParaRPr>
          </a:p>
          <a:p>
            <a:pPr marL="555625" marR="5080" lvl="1" indent="-285750">
              <a:lnSpc>
                <a:spcPct val="150000"/>
              </a:lnSpc>
              <a:buFont typeface="Wingdings"/>
              <a:buChar char=""/>
              <a:tabLst>
                <a:tab pos="55626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disbelief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H,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given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i.e.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CF[H,E]+CF[~H,E]=0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318" y="256285"/>
            <a:ext cx="323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Certainty</a:t>
            </a:r>
            <a:r>
              <a:rPr dirty="0"/>
              <a:t> </a:t>
            </a:r>
            <a:r>
              <a:rPr spc="-5" dirty="0"/>
              <a:t>Factor</a:t>
            </a:r>
            <a:r>
              <a:rPr spc="-95" dirty="0"/>
              <a:t> </a:t>
            </a:r>
            <a:r>
              <a:rPr spc="-5" dirty="0"/>
              <a:t>Theory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36" y="472440"/>
            <a:ext cx="323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Certainty</a:t>
            </a:r>
            <a:r>
              <a:rPr dirty="0"/>
              <a:t> </a:t>
            </a:r>
            <a:r>
              <a:rPr spc="-5" dirty="0"/>
              <a:t>Factor</a:t>
            </a:r>
            <a:r>
              <a:rPr spc="-9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18" y="884681"/>
            <a:ext cx="6911340" cy="2906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 in</a:t>
            </a:r>
            <a:r>
              <a:rPr sz="1800" dirty="0">
                <a:latin typeface="Times New Roman"/>
                <a:cs typeface="Times New Roman"/>
              </a:rPr>
              <a:t> three</a:t>
            </a:r>
            <a:r>
              <a:rPr sz="1800" spc="-5" dirty="0">
                <a:latin typeface="Times New Roman"/>
                <a:cs typeface="Times New Roman"/>
              </a:rPr>
              <a:t> cases: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Case 1 : Inc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ementally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Acqu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</a:t>
            </a:r>
            <a:r>
              <a:rPr sz="1800" b="1" dirty="0">
                <a:latin typeface="Times New Roman"/>
                <a:cs typeface="Times New Roman"/>
              </a:rPr>
              <a:t>Evidence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35" dirty="0">
                <a:latin typeface="Times New Roman"/>
                <a:cs typeface="Times New Roman"/>
              </a:rPr>
              <a:t>(Two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supporting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hypothesis</a:t>
            </a:r>
            <a:r>
              <a:rPr sz="1800" dirty="0">
                <a:latin typeface="Times New Roman"/>
                <a:cs typeface="Times New Roman"/>
              </a:rPr>
              <a:t> H)</a:t>
            </a:r>
            <a:endParaRPr sz="1800">
              <a:latin typeface="Times New Roman"/>
              <a:cs typeface="Times New Roman"/>
            </a:endParaRPr>
          </a:p>
          <a:p>
            <a:pPr marL="2355850">
              <a:lnSpc>
                <a:spcPct val="100000"/>
              </a:lnSpc>
              <a:spcBef>
                <a:spcPts val="1080"/>
              </a:spcBef>
              <a:tabLst>
                <a:tab pos="3670300" algn="l"/>
              </a:tabLst>
            </a:pPr>
            <a:r>
              <a:rPr sz="1800" dirty="0">
                <a:latin typeface="Times New Roman"/>
                <a:cs typeface="Times New Roman"/>
              </a:rPr>
              <a:t>0,	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MD[H,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E1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E2]=1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MB[H,E1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E2]=</a:t>
            </a:r>
            <a:endParaRPr sz="1800">
              <a:latin typeface="Times New Roman"/>
              <a:cs typeface="Times New Roman"/>
            </a:endParaRPr>
          </a:p>
          <a:p>
            <a:pPr marL="23558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MB[H,E1]+MB[H,E2]*(1-MB[H,E1]),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Times New Roman"/>
                <a:cs typeface="Times New Roman"/>
              </a:rPr>
              <a:t>Similarly,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4772" y="3902709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2326" y="3902709"/>
            <a:ext cx="220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MB[H,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E2]=1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218" y="4177029"/>
            <a:ext cx="6949440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MD[H,E1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E2]=</a:t>
            </a:r>
            <a:endParaRPr sz="1800">
              <a:latin typeface="Times New Roman"/>
              <a:cs typeface="Times New Roman"/>
            </a:endParaRPr>
          </a:p>
          <a:p>
            <a:pPr marL="23558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MD[H,E1]+MD[H,E2]*(1-MD[H,E1]),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CF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written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CF[H,E1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E2]=MB[H,E1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E2]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MD[H,E1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3739" y="2276855"/>
            <a:ext cx="288290" cy="1080135"/>
          </a:xfrm>
          <a:custGeom>
            <a:avLst/>
            <a:gdLst/>
            <a:ahLst/>
            <a:cxnLst/>
            <a:rect l="l" t="t" r="r" b="b"/>
            <a:pathLst>
              <a:path w="288289" h="1080135">
                <a:moveTo>
                  <a:pt x="288036" y="1080135"/>
                </a:moveTo>
                <a:lnTo>
                  <a:pt x="231993" y="1078241"/>
                </a:lnTo>
                <a:lnTo>
                  <a:pt x="186213" y="1073086"/>
                </a:lnTo>
                <a:lnTo>
                  <a:pt x="155340" y="1065454"/>
                </a:lnTo>
                <a:lnTo>
                  <a:pt x="144018" y="1056132"/>
                </a:lnTo>
                <a:lnTo>
                  <a:pt x="144018" y="564134"/>
                </a:lnTo>
                <a:lnTo>
                  <a:pt x="132713" y="554757"/>
                </a:lnTo>
                <a:lnTo>
                  <a:pt x="101869" y="547131"/>
                </a:lnTo>
                <a:lnTo>
                  <a:pt x="56096" y="542006"/>
                </a:lnTo>
                <a:lnTo>
                  <a:pt x="0" y="540131"/>
                </a:lnTo>
                <a:lnTo>
                  <a:pt x="56096" y="538237"/>
                </a:lnTo>
                <a:lnTo>
                  <a:pt x="101869" y="533082"/>
                </a:lnTo>
                <a:lnTo>
                  <a:pt x="132713" y="525450"/>
                </a:lnTo>
                <a:lnTo>
                  <a:pt x="144018" y="516128"/>
                </a:lnTo>
                <a:lnTo>
                  <a:pt x="144018" y="24003"/>
                </a:lnTo>
                <a:lnTo>
                  <a:pt x="155340" y="14680"/>
                </a:lnTo>
                <a:lnTo>
                  <a:pt x="186213" y="7048"/>
                </a:lnTo>
                <a:lnTo>
                  <a:pt x="231993" y="1893"/>
                </a:lnTo>
                <a:lnTo>
                  <a:pt x="2880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3070" y="3861053"/>
            <a:ext cx="288290" cy="1080135"/>
          </a:xfrm>
          <a:custGeom>
            <a:avLst/>
            <a:gdLst/>
            <a:ahLst/>
            <a:cxnLst/>
            <a:rect l="l" t="t" r="r" b="b"/>
            <a:pathLst>
              <a:path w="288289" h="1080135">
                <a:moveTo>
                  <a:pt x="288036" y="1080135"/>
                </a:moveTo>
                <a:lnTo>
                  <a:pt x="231993" y="1078241"/>
                </a:lnTo>
                <a:lnTo>
                  <a:pt x="186213" y="1073086"/>
                </a:lnTo>
                <a:lnTo>
                  <a:pt x="155340" y="1065454"/>
                </a:lnTo>
                <a:lnTo>
                  <a:pt x="144018" y="1056132"/>
                </a:lnTo>
                <a:lnTo>
                  <a:pt x="144018" y="564007"/>
                </a:lnTo>
                <a:lnTo>
                  <a:pt x="132713" y="554684"/>
                </a:lnTo>
                <a:lnTo>
                  <a:pt x="101869" y="547052"/>
                </a:lnTo>
                <a:lnTo>
                  <a:pt x="56096" y="541897"/>
                </a:lnTo>
                <a:lnTo>
                  <a:pt x="0" y="540004"/>
                </a:lnTo>
                <a:lnTo>
                  <a:pt x="56096" y="538128"/>
                </a:lnTo>
                <a:lnTo>
                  <a:pt x="101869" y="533003"/>
                </a:lnTo>
                <a:lnTo>
                  <a:pt x="132713" y="525377"/>
                </a:lnTo>
                <a:lnTo>
                  <a:pt x="144018" y="516001"/>
                </a:lnTo>
                <a:lnTo>
                  <a:pt x="144018" y="24003"/>
                </a:lnTo>
                <a:lnTo>
                  <a:pt x="155340" y="14680"/>
                </a:lnTo>
                <a:lnTo>
                  <a:pt x="186213" y="7048"/>
                </a:lnTo>
                <a:lnTo>
                  <a:pt x="231993" y="1893"/>
                </a:lnTo>
                <a:lnTo>
                  <a:pt x="2880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36" y="472440"/>
            <a:ext cx="323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Certainty</a:t>
            </a:r>
            <a:r>
              <a:rPr dirty="0"/>
              <a:t> </a:t>
            </a:r>
            <a:r>
              <a:rPr spc="-5" dirty="0"/>
              <a:t>Factor</a:t>
            </a:r>
            <a:r>
              <a:rPr spc="-9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18" y="884681"/>
            <a:ext cx="7132320" cy="4552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 in</a:t>
            </a:r>
            <a:r>
              <a:rPr sz="1800" dirty="0">
                <a:latin typeface="Times New Roman"/>
                <a:cs typeface="Times New Roman"/>
              </a:rPr>
              <a:t> three</a:t>
            </a:r>
            <a:r>
              <a:rPr sz="1800" spc="-5" dirty="0">
                <a:latin typeface="Times New Roman"/>
                <a:cs typeface="Times New Roman"/>
              </a:rPr>
              <a:t> cases: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dirty="0">
                <a:latin typeface="Times New Roman"/>
                <a:cs typeface="Times New Roman"/>
              </a:rPr>
              <a:t> 2 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Combination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two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hypotheses based on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same evidence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35" dirty="0">
                <a:latin typeface="Times New Roman"/>
                <a:cs typeface="Times New Roman"/>
              </a:rPr>
              <a:t>(Two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hypotheses </a:t>
            </a:r>
            <a:r>
              <a:rPr sz="1800" dirty="0">
                <a:latin typeface="Times New Roman"/>
                <a:cs typeface="Times New Roman"/>
              </a:rPr>
              <a:t>H1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H2 based</a:t>
            </a:r>
            <a:r>
              <a:rPr sz="1800" spc="-5" dirty="0">
                <a:latin typeface="Times New Roman"/>
                <a:cs typeface="Times New Roman"/>
              </a:rPr>
              <a:t> on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5" dirty="0">
                <a:latin typeface="Times New Roman"/>
                <a:cs typeface="Times New Roman"/>
              </a:rPr>
              <a:t> evidence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50000"/>
              </a:lnSpc>
            </a:pPr>
            <a:r>
              <a:rPr sz="1800" spc="-5" dirty="0">
                <a:latin typeface="Times New Roman"/>
                <a:cs typeface="Times New Roman"/>
              </a:rPr>
              <a:t>Measures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conjunction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hypotheses 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MB[H1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H2,E]=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Min(MB[H1,E],MB[H2,E])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MD[H1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H2,E]=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Max(MD[H1,E],MD[H2,E])</a:t>
            </a:r>
            <a:endParaRPr sz="180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  <a:spcBef>
                <a:spcPts val="1080"/>
              </a:spcBef>
              <a:tabLst>
                <a:tab pos="1163955" algn="l"/>
              </a:tabLst>
            </a:pPr>
            <a:r>
              <a:rPr sz="1800" dirty="0">
                <a:latin typeface="Times New Roman"/>
                <a:cs typeface="Times New Roman"/>
              </a:rPr>
              <a:t>Then,	</a:t>
            </a:r>
            <a:r>
              <a:rPr sz="1800" spc="-5" dirty="0">
                <a:latin typeface="Times New Roman"/>
                <a:cs typeface="Times New Roman"/>
              </a:rPr>
              <a:t>CF[H1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H2,E]=MB[H1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H2,E]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MD[H1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H2,E]</a:t>
            </a:r>
            <a:endParaRPr sz="1800">
              <a:latin typeface="Times New Roman"/>
              <a:cs typeface="Times New Roman"/>
            </a:endParaRPr>
          </a:p>
          <a:p>
            <a:pPr marL="469900" marR="68580" indent="-457834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Measures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disjunction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defined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MB[H1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H2,E]=</a:t>
            </a:r>
            <a:r>
              <a:rPr sz="1800" spc="-5" dirty="0">
                <a:latin typeface="Times New Roman"/>
                <a:cs typeface="Times New Roman"/>
              </a:rPr>
              <a:t> Max(MB[H1,E],MB[H2,E])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MD[H1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H2,E]=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Min(MD[H1,E],MD[H2,E])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1168400" algn="l"/>
              </a:tabLst>
            </a:pPr>
            <a:r>
              <a:rPr sz="1800" dirty="0">
                <a:latin typeface="Times New Roman"/>
                <a:cs typeface="Times New Roman"/>
              </a:rPr>
              <a:t>Then,	</a:t>
            </a:r>
            <a:r>
              <a:rPr sz="1800" spc="-5" dirty="0">
                <a:latin typeface="Times New Roman"/>
                <a:cs typeface="Times New Roman"/>
              </a:rPr>
              <a:t>CF[H1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H2,E]=MB[H1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H2,E]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MD[H1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H2,E]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36" y="472440"/>
            <a:ext cx="323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Certainty</a:t>
            </a:r>
            <a:r>
              <a:rPr dirty="0"/>
              <a:t> </a:t>
            </a:r>
            <a:r>
              <a:rPr spc="-5" dirty="0"/>
              <a:t>Factor</a:t>
            </a:r>
            <a:r>
              <a:rPr spc="-9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18" y="884681"/>
            <a:ext cx="8268970" cy="4552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 in</a:t>
            </a:r>
            <a:r>
              <a:rPr sz="1800" dirty="0">
                <a:latin typeface="Times New Roman"/>
                <a:cs typeface="Times New Roman"/>
              </a:rPr>
              <a:t> three</a:t>
            </a:r>
            <a:r>
              <a:rPr sz="1800" spc="-5" dirty="0">
                <a:latin typeface="Times New Roman"/>
                <a:cs typeface="Times New Roman"/>
              </a:rPr>
              <a:t> cases: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5" dirty="0">
                <a:latin typeface="Times New Roman"/>
                <a:cs typeface="Times New Roman"/>
              </a:rPr>
              <a:t> Chained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Rule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chained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rules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chained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together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outcome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another </a:t>
            </a:r>
            <a:r>
              <a:rPr sz="1800" spc="-5" dirty="0">
                <a:latin typeface="Times New Roman"/>
                <a:cs typeface="Times New Roman"/>
              </a:rPr>
              <a:t>rule.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eg. E1</a:t>
            </a:r>
            <a:r>
              <a:rPr sz="1800" dirty="0">
                <a:latin typeface="Times New Roman"/>
                <a:cs typeface="Times New Roman"/>
              </a:rPr>
              <a:t> →</a:t>
            </a:r>
            <a:r>
              <a:rPr sz="1800" spc="-5" dirty="0">
                <a:latin typeface="Times New Roman"/>
                <a:cs typeface="Times New Roman"/>
              </a:rPr>
              <a:t> E2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5" dirty="0">
                <a:latin typeface="Times New Roman"/>
                <a:cs typeface="Times New Roman"/>
              </a:rPr>
              <a:t> H</a:t>
            </a:r>
            <a:endParaRPr sz="1800">
              <a:latin typeface="Times New Roman"/>
              <a:cs typeface="Times New Roman"/>
            </a:endParaRPr>
          </a:p>
          <a:p>
            <a:pPr marL="12700" marR="5715">
              <a:lnSpc>
                <a:spcPct val="150000"/>
              </a:lnSpc>
            </a:pPr>
            <a:r>
              <a:rPr sz="1800" spc="-5" dirty="0">
                <a:latin typeface="Times New Roman"/>
                <a:cs typeface="Times New Roman"/>
              </a:rPr>
              <a:t>Let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E1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believe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CF[E2,E1]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confidence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E2 </a:t>
            </a:r>
            <a:r>
              <a:rPr sz="1800" dirty="0">
                <a:latin typeface="Times New Roman"/>
                <a:cs typeface="Times New Roman"/>
              </a:rPr>
              <a:t>given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sure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validity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E2, </a:t>
            </a:r>
            <a:r>
              <a:rPr sz="1800" dirty="0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MB[H,E2]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MB1[H,E2]*Max{0,CF[E2,E1]}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Times New Roman"/>
                <a:cs typeface="Times New Roman"/>
              </a:rPr>
              <a:t>Similarly,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MD[H,E2]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MD1[H,E2]*Min{1,CF[E2,E1]}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939800" algn="l"/>
              </a:tabLst>
            </a:pPr>
            <a:r>
              <a:rPr sz="1800" dirty="0">
                <a:latin typeface="Times New Roman"/>
                <a:cs typeface="Times New Roman"/>
              </a:rPr>
              <a:t>Then,	</a:t>
            </a:r>
            <a:r>
              <a:rPr sz="1800" spc="-5" dirty="0">
                <a:latin typeface="Times New Roman"/>
                <a:cs typeface="Times New Roman"/>
              </a:rPr>
              <a:t>CF[H,E2]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MB[H,E2]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MD[H,E2]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18" y="400558"/>
            <a:ext cx="277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CF</a:t>
            </a:r>
            <a:r>
              <a:rPr spc="-105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dirty="0"/>
              <a:t>MYCIN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18" y="884681"/>
            <a:ext cx="622617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Certainty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Factor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Conjunction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Disjunction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Hypotheses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CF[H1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H2]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Min(CF[H1],CF[H2])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CF[H1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 H2]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Max(CF[H1],CF[H2])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Combining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Two</a:t>
            </a:r>
            <a:r>
              <a:rPr sz="1800" b="1" spc="-5" dirty="0">
                <a:latin typeface="Times New Roman"/>
                <a:cs typeface="Times New Roman"/>
              </a:rPr>
              <a:t> Certainty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Factors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226" y="2530855"/>
            <a:ext cx="525018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{CF[H1]+CF[H2]-(CF[H1]*CF[H2])},</a:t>
            </a:r>
            <a:endParaRPr sz="1800">
              <a:latin typeface="Times New Roman"/>
              <a:cs typeface="Times New Roman"/>
            </a:endParaRPr>
          </a:p>
          <a:p>
            <a:pPr marL="17272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if{CF[H1]&gt;0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CF[H2]&gt;0}</a:t>
            </a:r>
            <a:endParaRPr sz="18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{CF[H1]+CF[H2]+(CF[H1]*CF[H2])},</a:t>
            </a:r>
            <a:endParaRPr sz="1800">
              <a:latin typeface="Times New Roman"/>
              <a:cs typeface="Times New Roman"/>
            </a:endParaRPr>
          </a:p>
          <a:p>
            <a:pPr marL="17272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if{CF[H1]&lt;0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CF[H2]&lt;0}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{CF[H1]+CF[H2]}/1-Min(|CF[H1]|,|CF[H2]|),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218" y="3490976"/>
            <a:ext cx="262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Combine(CF[H1],CF[H2])=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829" y="2575179"/>
            <a:ext cx="233679" cy="2150110"/>
          </a:xfrm>
          <a:custGeom>
            <a:avLst/>
            <a:gdLst/>
            <a:ahLst/>
            <a:cxnLst/>
            <a:rect l="l" t="t" r="r" b="b"/>
            <a:pathLst>
              <a:path w="233679" h="2150110">
                <a:moveTo>
                  <a:pt x="233171" y="2149983"/>
                </a:moveTo>
                <a:lnTo>
                  <a:pt x="187791" y="2148447"/>
                </a:lnTo>
                <a:lnTo>
                  <a:pt x="150733" y="2144268"/>
                </a:lnTo>
                <a:lnTo>
                  <a:pt x="125747" y="2138088"/>
                </a:lnTo>
                <a:lnTo>
                  <a:pt x="116585" y="2130552"/>
                </a:lnTo>
                <a:lnTo>
                  <a:pt x="116585" y="1094359"/>
                </a:lnTo>
                <a:lnTo>
                  <a:pt x="107424" y="1086822"/>
                </a:lnTo>
                <a:lnTo>
                  <a:pt x="82438" y="1080643"/>
                </a:lnTo>
                <a:lnTo>
                  <a:pt x="45380" y="1076463"/>
                </a:lnTo>
                <a:lnTo>
                  <a:pt x="0" y="1074928"/>
                </a:lnTo>
                <a:lnTo>
                  <a:pt x="45380" y="1073409"/>
                </a:lnTo>
                <a:lnTo>
                  <a:pt x="82438" y="1069260"/>
                </a:lnTo>
                <a:lnTo>
                  <a:pt x="107424" y="1063087"/>
                </a:lnTo>
                <a:lnTo>
                  <a:pt x="116585" y="1055497"/>
                </a:lnTo>
                <a:lnTo>
                  <a:pt x="116585" y="19431"/>
                </a:lnTo>
                <a:lnTo>
                  <a:pt x="125747" y="11840"/>
                </a:lnTo>
                <a:lnTo>
                  <a:pt x="150733" y="5667"/>
                </a:lnTo>
                <a:lnTo>
                  <a:pt x="187791" y="1518"/>
                </a:lnTo>
                <a:lnTo>
                  <a:pt x="23317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84403"/>
            <a:ext cx="3263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Dempster-Shafer</a:t>
            </a:r>
            <a:r>
              <a:rPr spc="-120" dirty="0"/>
              <a:t> </a:t>
            </a:r>
            <a:r>
              <a:rPr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181" y="524408"/>
            <a:ext cx="8701405" cy="5375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Dempster-Shafer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Theory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(or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D-S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theory)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developed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Dempster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1968</a:t>
            </a:r>
            <a:endParaRPr sz="1800">
              <a:latin typeface="Times New Roman"/>
              <a:cs typeface="Times New Roman"/>
            </a:endParaRPr>
          </a:p>
          <a:p>
            <a:pPr marL="297815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 extended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-5" dirty="0">
                <a:latin typeface="Times New Roman"/>
                <a:cs typeface="Times New Roman"/>
              </a:rPr>
              <a:t> G </a:t>
            </a:r>
            <a:r>
              <a:rPr sz="1800" dirty="0">
                <a:latin typeface="Times New Roman"/>
                <a:cs typeface="Times New Roman"/>
              </a:rPr>
              <a:t>Shafer</a:t>
            </a:r>
            <a:r>
              <a:rPr sz="1800" spc="-5" dirty="0">
                <a:latin typeface="Times New Roman"/>
                <a:cs typeface="Times New Roman"/>
              </a:rPr>
              <a:t> in</a:t>
            </a:r>
            <a:r>
              <a:rPr sz="1800" dirty="0">
                <a:latin typeface="Times New Roman"/>
                <a:cs typeface="Times New Roman"/>
              </a:rPr>
              <a:t> 1976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mathematical </a:t>
            </a:r>
            <a:r>
              <a:rPr sz="1800" dirty="0">
                <a:latin typeface="Times New Roman"/>
                <a:cs typeface="Times New Roman"/>
              </a:rPr>
              <a:t>theory of </a:t>
            </a:r>
            <a:r>
              <a:rPr sz="1800" spc="-5" dirty="0">
                <a:latin typeface="Times New Roman"/>
                <a:cs typeface="Times New Roman"/>
              </a:rPr>
              <a:t>belief functions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basically a generalization of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Bayesian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 of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base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probabilities </a:t>
            </a:r>
            <a:r>
              <a:rPr sz="1800" dirty="0">
                <a:latin typeface="Times New Roman"/>
                <a:cs typeface="Times New Roman"/>
              </a:rPr>
              <a:t>of related events, </a:t>
            </a: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Bayesian Theory requires </a:t>
            </a:r>
            <a:r>
              <a:rPr sz="1800" spc="-5" dirty="0">
                <a:latin typeface="Times New Roman"/>
                <a:cs typeface="Times New Roman"/>
              </a:rPr>
              <a:t>probabilities </a:t>
            </a:r>
            <a:r>
              <a:rPr sz="1800" dirty="0">
                <a:latin typeface="Times New Roman"/>
                <a:cs typeface="Times New Roman"/>
              </a:rPr>
              <a:t>for each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degrees of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 or may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mathematical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properties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probabilities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Dempster-Shafer</a:t>
            </a:r>
            <a:r>
              <a:rPr sz="1800" dirty="0">
                <a:latin typeface="Times New Roman"/>
                <a:cs typeface="Times New Roman"/>
              </a:rPr>
              <a:t> degrees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dirty="0">
                <a:latin typeface="Times New Roman"/>
                <a:cs typeface="Times New Roman"/>
              </a:rPr>
              <a:t> resemble </a:t>
            </a:r>
            <a:r>
              <a:rPr sz="1800" spc="-5" dirty="0">
                <a:latin typeface="Times New Roman"/>
                <a:cs typeface="Times New Roman"/>
              </a:rPr>
              <a:t>certainty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D-S </a:t>
            </a:r>
            <a:r>
              <a:rPr sz="1800" dirty="0">
                <a:latin typeface="Times New Roman"/>
                <a:cs typeface="Times New Roman"/>
              </a:rPr>
              <a:t>theory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more attractive because </a:t>
            </a:r>
            <a:r>
              <a:rPr sz="1800" spc="-5" dirty="0">
                <a:latin typeface="Times New Roman"/>
                <a:cs typeface="Times New Roman"/>
              </a:rPr>
              <a:t>it is </a:t>
            </a:r>
            <a:r>
              <a:rPr sz="1800" dirty="0">
                <a:latin typeface="Times New Roman"/>
                <a:cs typeface="Times New Roman"/>
              </a:rPr>
              <a:t>relatively </a:t>
            </a:r>
            <a:r>
              <a:rPr sz="1800" spc="-5" dirty="0">
                <a:latin typeface="Times New Roman"/>
                <a:cs typeface="Times New Roman"/>
              </a:rPr>
              <a:t>flexible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based on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ideas,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namely, </a:t>
            </a:r>
            <a:r>
              <a:rPr sz="1800" spc="-5" dirty="0">
                <a:latin typeface="Times New Roman"/>
                <a:cs typeface="Times New Roman"/>
              </a:rPr>
              <a:t>obtaining </a:t>
            </a:r>
            <a:r>
              <a:rPr sz="1800" dirty="0">
                <a:latin typeface="Times New Roman"/>
                <a:cs typeface="Times New Roman"/>
              </a:rPr>
              <a:t>degrees of </a:t>
            </a:r>
            <a:r>
              <a:rPr sz="1800" spc="-5" dirty="0">
                <a:latin typeface="Times New Roman"/>
                <a:cs typeface="Times New Roman"/>
              </a:rPr>
              <a:t>belief </a:t>
            </a:r>
            <a:r>
              <a:rPr sz="1800" dirty="0">
                <a:latin typeface="Times New Roman"/>
                <a:cs typeface="Times New Roman"/>
              </a:rPr>
              <a:t>for one event from </a:t>
            </a:r>
            <a:r>
              <a:rPr sz="1800" spc="-5" dirty="0">
                <a:latin typeface="Times New Roman"/>
                <a:cs typeface="Times New Roman"/>
              </a:rPr>
              <a:t>probabilities </a:t>
            </a:r>
            <a:r>
              <a:rPr sz="1800" dirty="0">
                <a:latin typeface="Times New Roman"/>
                <a:cs typeface="Times New Roman"/>
              </a:rPr>
              <a:t>of related events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obtaining </a:t>
            </a:r>
            <a:r>
              <a:rPr sz="1800" dirty="0">
                <a:latin typeface="Times New Roman"/>
                <a:cs typeface="Times New Roman"/>
              </a:rPr>
              <a:t>a rule for combining such degrees of </a:t>
            </a:r>
            <a:r>
              <a:rPr sz="1800" spc="-5" dirty="0">
                <a:latin typeface="Times New Roman"/>
                <a:cs typeface="Times New Roman"/>
              </a:rPr>
              <a:t>belief </a:t>
            </a:r>
            <a:r>
              <a:rPr sz="1800" dirty="0">
                <a:latin typeface="Times New Roman"/>
                <a:cs typeface="Times New Roman"/>
              </a:rPr>
              <a:t>when they are based on independent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items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5" y="184403"/>
            <a:ext cx="380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Dempster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35" dirty="0"/>
              <a:t> </a:t>
            </a:r>
            <a:r>
              <a:rPr dirty="0"/>
              <a:t>Formalism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181" y="524408"/>
            <a:ext cx="8701405" cy="4964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Let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universal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hypotheses,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propositions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consideration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P(U), 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subsets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U,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dirty="0">
                <a:latin typeface="Times New Roman"/>
                <a:cs typeface="Times New Roman"/>
              </a:rPr>
              <a:t> ϕ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assigns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P(U)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[0,1]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basic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assignment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(BBA)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satisfies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5" dirty="0">
                <a:latin typeface="Times New Roman"/>
                <a:cs typeface="Times New Roman"/>
              </a:rPr>
              <a:t> 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axioms: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m(ϕ)=0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Σ</a:t>
            </a:r>
            <a:r>
              <a:rPr sz="1800" b="1" dirty="0">
                <a:latin typeface="Times New Roman"/>
                <a:cs typeface="Times New Roman"/>
              </a:rPr>
              <a:t>m(A)=1,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20" dirty="0">
                <a:latin typeface="Cambria"/>
                <a:cs typeface="Cambria"/>
              </a:rPr>
              <a:t>∀</a:t>
            </a:r>
            <a:r>
              <a:rPr sz="1800" b="1" spc="-245" dirty="0">
                <a:latin typeface="Cambria"/>
                <a:cs typeface="Cambria"/>
              </a:rPr>
              <a:t>A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∈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P(U)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mbria"/>
                <a:cs typeface="Cambria"/>
              </a:rPr>
              <a:t>Sometimes,</a:t>
            </a:r>
            <a:r>
              <a:rPr sz="1800" dirty="0">
                <a:latin typeface="Cambria"/>
                <a:cs typeface="Cambria"/>
              </a:rPr>
              <a:t> m </a:t>
            </a:r>
            <a:r>
              <a:rPr sz="1800" spc="-5" dirty="0">
                <a:latin typeface="Cambria"/>
                <a:cs typeface="Cambria"/>
              </a:rPr>
              <a:t>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known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basic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probability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assignment</a:t>
            </a:r>
            <a:endParaRPr sz="1800">
              <a:latin typeface="Cambria"/>
              <a:cs typeface="Cambria"/>
            </a:endParaRPr>
          </a:p>
          <a:p>
            <a:pPr marL="297815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mbria"/>
                <a:cs typeface="Cambria"/>
              </a:rPr>
              <a:t>m(A)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measure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portion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total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belief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committed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exactly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to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but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no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particular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subset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dirty="0">
                <a:latin typeface="Cambria"/>
                <a:cs typeface="Cambria"/>
              </a:rPr>
              <a:t> A</a:t>
            </a:r>
            <a:endParaRPr sz="1800">
              <a:latin typeface="Cambria"/>
              <a:cs typeface="Cambria"/>
            </a:endParaRPr>
          </a:p>
          <a:p>
            <a:pPr marL="297815" marR="6985" indent="-285750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m(A)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called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mass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assigned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on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unit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interval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pertains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only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to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makes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additional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claims about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any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subsets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5" y="184403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spc="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03779" y="3622802"/>
            <a:ext cx="305435" cy="212090"/>
          </a:xfrm>
          <a:custGeom>
            <a:avLst/>
            <a:gdLst/>
            <a:ahLst/>
            <a:cxnLst/>
            <a:rect l="l" t="t" r="r" b="b"/>
            <a:pathLst>
              <a:path w="305435" h="212089">
                <a:moveTo>
                  <a:pt x="237870" y="0"/>
                </a:moveTo>
                <a:lnTo>
                  <a:pt x="234822" y="8636"/>
                </a:lnTo>
                <a:lnTo>
                  <a:pt x="247090" y="13946"/>
                </a:lnTo>
                <a:lnTo>
                  <a:pt x="257619" y="21304"/>
                </a:lnTo>
                <a:lnTo>
                  <a:pt x="278985" y="55449"/>
                </a:lnTo>
                <a:lnTo>
                  <a:pt x="286003" y="104902"/>
                </a:lnTo>
                <a:lnTo>
                  <a:pt x="285218" y="123571"/>
                </a:lnTo>
                <a:lnTo>
                  <a:pt x="273431" y="169291"/>
                </a:lnTo>
                <a:lnTo>
                  <a:pt x="247249" y="197866"/>
                </a:lnTo>
                <a:lnTo>
                  <a:pt x="235203" y="203200"/>
                </a:lnTo>
                <a:lnTo>
                  <a:pt x="237870" y="211836"/>
                </a:lnTo>
                <a:lnTo>
                  <a:pt x="278268" y="187707"/>
                </a:lnTo>
                <a:lnTo>
                  <a:pt x="300989" y="143335"/>
                </a:lnTo>
                <a:lnTo>
                  <a:pt x="305307" y="105918"/>
                </a:lnTo>
                <a:lnTo>
                  <a:pt x="304232" y="86538"/>
                </a:lnTo>
                <a:lnTo>
                  <a:pt x="287908" y="37211"/>
                </a:lnTo>
                <a:lnTo>
                  <a:pt x="253208" y="5546"/>
                </a:lnTo>
                <a:lnTo>
                  <a:pt x="237870" y="0"/>
                </a:lnTo>
                <a:close/>
              </a:path>
              <a:path w="305435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370"/>
                </a:lnTo>
                <a:lnTo>
                  <a:pt x="17398" y="174752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6951" y="4063238"/>
            <a:ext cx="305435" cy="212090"/>
          </a:xfrm>
          <a:custGeom>
            <a:avLst/>
            <a:gdLst/>
            <a:ahLst/>
            <a:cxnLst/>
            <a:rect l="l" t="t" r="r" b="b"/>
            <a:pathLst>
              <a:path w="305435" h="212089">
                <a:moveTo>
                  <a:pt x="237871" y="0"/>
                </a:moveTo>
                <a:lnTo>
                  <a:pt x="234823" y="8636"/>
                </a:lnTo>
                <a:lnTo>
                  <a:pt x="247090" y="13946"/>
                </a:lnTo>
                <a:lnTo>
                  <a:pt x="257619" y="21304"/>
                </a:lnTo>
                <a:lnTo>
                  <a:pt x="278985" y="55449"/>
                </a:lnTo>
                <a:lnTo>
                  <a:pt x="286003" y="104901"/>
                </a:lnTo>
                <a:lnTo>
                  <a:pt x="285218" y="123570"/>
                </a:lnTo>
                <a:lnTo>
                  <a:pt x="273431" y="169291"/>
                </a:lnTo>
                <a:lnTo>
                  <a:pt x="247249" y="197866"/>
                </a:lnTo>
                <a:lnTo>
                  <a:pt x="235203" y="203200"/>
                </a:lnTo>
                <a:lnTo>
                  <a:pt x="237871" y="211836"/>
                </a:lnTo>
                <a:lnTo>
                  <a:pt x="278268" y="187707"/>
                </a:lnTo>
                <a:lnTo>
                  <a:pt x="300990" y="143335"/>
                </a:lnTo>
                <a:lnTo>
                  <a:pt x="305308" y="105918"/>
                </a:lnTo>
                <a:lnTo>
                  <a:pt x="304232" y="86538"/>
                </a:lnTo>
                <a:lnTo>
                  <a:pt x="287909" y="37211"/>
                </a:lnTo>
                <a:lnTo>
                  <a:pt x="253208" y="5546"/>
                </a:lnTo>
                <a:lnTo>
                  <a:pt x="237871" y="0"/>
                </a:lnTo>
                <a:close/>
              </a:path>
              <a:path w="305435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0315" y="5350255"/>
            <a:ext cx="292735" cy="212090"/>
          </a:xfrm>
          <a:custGeom>
            <a:avLst/>
            <a:gdLst/>
            <a:ahLst/>
            <a:cxnLst/>
            <a:rect l="l" t="t" r="r" b="b"/>
            <a:pathLst>
              <a:path w="292734" h="212089">
                <a:moveTo>
                  <a:pt x="224916" y="0"/>
                </a:moveTo>
                <a:lnTo>
                  <a:pt x="221868" y="8636"/>
                </a:lnTo>
                <a:lnTo>
                  <a:pt x="234136" y="13946"/>
                </a:lnTo>
                <a:lnTo>
                  <a:pt x="244665" y="21304"/>
                </a:lnTo>
                <a:lnTo>
                  <a:pt x="266031" y="55449"/>
                </a:lnTo>
                <a:lnTo>
                  <a:pt x="273050" y="104902"/>
                </a:lnTo>
                <a:lnTo>
                  <a:pt x="272264" y="123571"/>
                </a:lnTo>
                <a:lnTo>
                  <a:pt x="260477" y="169291"/>
                </a:lnTo>
                <a:lnTo>
                  <a:pt x="234295" y="197866"/>
                </a:lnTo>
                <a:lnTo>
                  <a:pt x="222250" y="203200"/>
                </a:lnTo>
                <a:lnTo>
                  <a:pt x="224916" y="211836"/>
                </a:lnTo>
                <a:lnTo>
                  <a:pt x="265314" y="187707"/>
                </a:lnTo>
                <a:lnTo>
                  <a:pt x="288036" y="143335"/>
                </a:lnTo>
                <a:lnTo>
                  <a:pt x="292354" y="105918"/>
                </a:lnTo>
                <a:lnTo>
                  <a:pt x="291278" y="86538"/>
                </a:lnTo>
                <a:lnTo>
                  <a:pt x="274955" y="37211"/>
                </a:lnTo>
                <a:lnTo>
                  <a:pt x="240254" y="5546"/>
                </a:lnTo>
                <a:lnTo>
                  <a:pt x="224916" y="0"/>
                </a:lnTo>
                <a:close/>
              </a:path>
              <a:path w="292734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681" y="524408"/>
            <a:ext cx="8840470" cy="54946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619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generalization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Bayes’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rule.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strongly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emphasizes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agreement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endParaRPr sz="18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sources</a:t>
            </a:r>
            <a:r>
              <a:rPr sz="1800" dirty="0">
                <a:latin typeface="Times New Roman"/>
                <a:cs typeface="Times New Roman"/>
              </a:rPr>
              <a:t> and ignores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conflicting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 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normalization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endParaRPr sz="1800">
              <a:latin typeface="Times New Roman"/>
              <a:cs typeface="Times New Roman"/>
            </a:endParaRPr>
          </a:p>
          <a:p>
            <a:pPr marL="361315" marR="81280" indent="-285750">
              <a:lnSpc>
                <a:spcPct val="150000"/>
              </a:lnSpc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Assume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m1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m2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representing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multiple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sources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evidences</a:t>
            </a:r>
            <a:r>
              <a:rPr sz="1800" dirty="0">
                <a:latin typeface="Times New Roman"/>
                <a:cs typeface="Times New Roman"/>
              </a:rPr>
              <a:t> for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dirty="0">
                <a:latin typeface="Times New Roman"/>
                <a:cs typeface="Times New Roman"/>
              </a:rPr>
              <a:t> hypotheses</a:t>
            </a:r>
            <a:endParaRPr sz="1800">
              <a:latin typeface="Times New Roman"/>
              <a:cs typeface="Times New Roman"/>
            </a:endParaRPr>
          </a:p>
          <a:p>
            <a:pPr marL="361315" marR="81915" indent="-28575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Let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A,B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⊆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U,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such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m1(A)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≠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m2(B)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≠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0.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Dempster’s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rule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combining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two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beliefs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to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generate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m3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may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defined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</a:t>
            </a:r>
            <a:endParaRPr sz="1800">
              <a:latin typeface="Cambria"/>
              <a:cs typeface="Cambria"/>
            </a:endParaRPr>
          </a:p>
          <a:p>
            <a:pPr marL="5334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latin typeface="Times New Roman"/>
                <a:cs typeface="Times New Roman"/>
              </a:rPr>
              <a:t>m3(ϕ)=0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1160"/>
              </a:spcBef>
              <a:tabLst>
                <a:tab pos="305752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m3(C)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∑</a:t>
            </a:r>
            <a:r>
              <a:rPr sz="1950" baseline="-19230" dirty="0">
                <a:latin typeface="Cambria Math"/>
                <a:cs typeface="Cambria Math"/>
              </a:rPr>
              <a:t>𝐀⋂𝐁=𝐂</a:t>
            </a:r>
            <a:r>
              <a:rPr sz="1950" spc="630" baseline="-192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(𝐦𝟏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𝐀	∗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𝐦𝟐(𝐁))</a:t>
            </a:r>
            <a:endParaRPr sz="1800">
              <a:latin typeface="Cambria Math"/>
              <a:cs typeface="Cambria Math"/>
            </a:endParaRPr>
          </a:p>
          <a:p>
            <a:pPr marL="1390650">
              <a:lnSpc>
                <a:spcPct val="100000"/>
              </a:lnSpc>
              <a:spcBef>
                <a:spcPts val="1310"/>
              </a:spcBef>
              <a:tabLst>
                <a:tab pos="3290570" algn="l"/>
              </a:tabLst>
            </a:pPr>
            <a:r>
              <a:rPr sz="1800" b="1" dirty="0">
                <a:latin typeface="Times New Roman"/>
                <a:cs typeface="Times New Roman"/>
              </a:rPr>
              <a:t>1 - </a:t>
            </a:r>
            <a:r>
              <a:rPr sz="2700" spc="7" baseline="3086" dirty="0">
                <a:latin typeface="Cambria Math"/>
                <a:cs typeface="Cambria Math"/>
              </a:rPr>
              <a:t>∑</a:t>
            </a:r>
            <a:r>
              <a:rPr sz="1950" spc="7" baseline="-19230" dirty="0">
                <a:latin typeface="Cambria Math"/>
                <a:cs typeface="Cambria Math"/>
              </a:rPr>
              <a:t>𝐀⋂𝐁=ϕ</a:t>
            </a:r>
            <a:r>
              <a:rPr sz="1800" spc="5" dirty="0">
                <a:latin typeface="Cambria Math"/>
                <a:cs typeface="Cambria Math"/>
              </a:rPr>
              <a:t>(𝐦𝟏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𝐀	∗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𝐦𝟐(𝐁)</a:t>
            </a:r>
            <a:r>
              <a:rPr sz="1800" b="1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61950" indent="-285750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 gives</a:t>
            </a:r>
            <a:r>
              <a:rPr sz="1800" spc="-5" dirty="0">
                <a:latin typeface="Times New Roman"/>
                <a:cs typeface="Times New Roman"/>
              </a:rPr>
              <a:t> us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dirty="0">
                <a:latin typeface="Times New Roman"/>
                <a:cs typeface="Times New Roman"/>
              </a:rPr>
              <a:t> value when </a:t>
            </a:r>
            <a:r>
              <a:rPr sz="1800" spc="-5" dirty="0">
                <a:latin typeface="Times New Roman"/>
                <a:cs typeface="Times New Roman"/>
              </a:rPr>
              <a:t>applied</a:t>
            </a:r>
            <a:r>
              <a:rPr sz="1800" dirty="0">
                <a:latin typeface="Times New Roman"/>
                <a:cs typeface="Times New Roman"/>
              </a:rPr>
              <a:t> on the </a:t>
            </a:r>
            <a:r>
              <a:rPr sz="1800" spc="-5" dirty="0">
                <a:latin typeface="Times New Roman"/>
                <a:cs typeface="Times New Roman"/>
              </a:rPr>
              <a:t>set C,</a:t>
            </a:r>
            <a:r>
              <a:rPr sz="1800" dirty="0">
                <a:latin typeface="Times New Roman"/>
                <a:cs typeface="Times New Roman"/>
              </a:rPr>
              <a:t> where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⋂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3619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joint</a:t>
            </a:r>
            <a:r>
              <a:rPr sz="1800" spc="-5" dirty="0">
                <a:latin typeface="Times New Roman"/>
                <a:cs typeface="Times New Roman"/>
              </a:rPr>
              <a:t> mass</a:t>
            </a:r>
            <a:endParaRPr sz="1800">
              <a:latin typeface="Times New Roman"/>
              <a:cs typeface="Times New Roman"/>
            </a:endParaRPr>
          </a:p>
          <a:p>
            <a:pPr marL="361315" marR="80645" indent="-285750">
              <a:lnSpc>
                <a:spcPts val="3450"/>
              </a:lnSpc>
              <a:spcBef>
                <a:spcPts val="125"/>
              </a:spcBef>
              <a:buFont typeface="Arial MT"/>
              <a:buChar char="•"/>
              <a:tabLst>
                <a:tab pos="361315" algn="l"/>
                <a:tab pos="361950" algn="l"/>
                <a:tab pos="782955" algn="l"/>
                <a:tab pos="1230630" algn="l"/>
                <a:tab pos="1727835" algn="l"/>
                <a:tab pos="2073910" algn="l"/>
                <a:tab pos="2851785" algn="l"/>
                <a:tab pos="3172460" algn="l"/>
                <a:tab pos="3670935" algn="l"/>
                <a:tab pos="3915410" algn="l"/>
                <a:tab pos="4412615" algn="l"/>
                <a:tab pos="4872990" algn="l"/>
                <a:tab pos="6570980" algn="l"/>
                <a:tab pos="7602220" algn="l"/>
                <a:tab pos="7807959" algn="l"/>
                <a:tab pos="8561070" algn="l"/>
              </a:tabLst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3	</a:t>
            </a:r>
            <a:r>
              <a:rPr sz="1800" spc="-5" dirty="0">
                <a:latin typeface="Times New Roman"/>
                <a:cs typeface="Times New Roman"/>
              </a:rPr>
              <a:t>ca</a:t>
            </a:r>
            <a:r>
              <a:rPr sz="1800" dirty="0">
                <a:latin typeface="Times New Roman"/>
                <a:cs typeface="Times New Roman"/>
              </a:rPr>
              <a:t>n	also	</a:t>
            </a:r>
            <a:r>
              <a:rPr sz="1800" spc="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e	writt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1	o	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2)	and	</a:t>
            </a:r>
            <a:r>
              <a:rPr sz="1800" spc="26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∑</a:t>
            </a:r>
            <a:r>
              <a:rPr sz="1950" spc="142" baseline="-19230" dirty="0">
                <a:latin typeface="Cambria Math"/>
                <a:cs typeface="Cambria Math"/>
              </a:rPr>
              <a:t>A</a:t>
            </a:r>
            <a:r>
              <a:rPr sz="1950" spc="15" baseline="-19230" dirty="0">
                <a:latin typeface="Cambria Math"/>
                <a:cs typeface="Cambria Math"/>
              </a:rPr>
              <a:t>⋂</a:t>
            </a:r>
            <a:r>
              <a:rPr sz="1950" spc="142" baseline="-19230" dirty="0">
                <a:latin typeface="Cambria Math"/>
                <a:cs typeface="Cambria Math"/>
              </a:rPr>
              <a:t>B</a:t>
            </a:r>
            <a:r>
              <a:rPr sz="1950" spc="-30" baseline="-19230" dirty="0">
                <a:latin typeface="Cambria Math"/>
                <a:cs typeface="Cambria Math"/>
              </a:rPr>
              <a:t>=</a:t>
            </a:r>
            <a:r>
              <a:rPr sz="1950" spc="277" baseline="-19230" dirty="0">
                <a:latin typeface="Cambria Math"/>
                <a:cs typeface="Cambria Math"/>
              </a:rPr>
              <a:t>𝜙</a:t>
            </a:r>
            <a:r>
              <a:rPr sz="1800" dirty="0">
                <a:latin typeface="Cambria Math"/>
                <a:cs typeface="Cambria Math"/>
              </a:rPr>
              <a:t>(m1 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	∗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5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B</a:t>
            </a:r>
            <a:r>
              <a:rPr sz="1800" spc="120" dirty="0">
                <a:latin typeface="Cambria Math"/>
                <a:cs typeface="Cambria Math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)	]	known	</a:t>
            </a:r>
            <a:r>
              <a:rPr sz="1800" spc="-10" dirty="0">
                <a:latin typeface="Times New Roman"/>
                <a:cs typeface="Times New Roman"/>
              </a:rPr>
              <a:t>as  </a:t>
            </a:r>
            <a:r>
              <a:rPr sz="1800" spc="-5" dirty="0">
                <a:latin typeface="Times New Roman"/>
                <a:cs typeface="Times New Roman"/>
              </a:rPr>
              <a:t>normalization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factor,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 measure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amount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conflict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7622" y="3933063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60">
                <a:moveTo>
                  <a:pt x="0" y="0"/>
                </a:moveTo>
                <a:lnTo>
                  <a:pt x="26643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35558"/>
            <a:ext cx="8772525" cy="5822950"/>
            <a:chOff x="0" y="1035558"/>
            <a:chExt cx="8772525" cy="5822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58" y="1035558"/>
              <a:ext cx="8346185" cy="48409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50" y="1098550"/>
              <a:ext cx="8166100" cy="4660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9900" y="1079500"/>
              <a:ext cx="8204200" cy="4699000"/>
            </a:xfrm>
            <a:custGeom>
              <a:avLst/>
              <a:gdLst/>
              <a:ahLst/>
              <a:cxnLst/>
              <a:rect l="l" t="t" r="r" b="b"/>
              <a:pathLst>
                <a:path w="8204200" h="4699000">
                  <a:moveTo>
                    <a:pt x="0" y="4699000"/>
                  </a:moveTo>
                  <a:lnTo>
                    <a:pt x="8204200" y="4699000"/>
                  </a:lnTo>
                  <a:lnTo>
                    <a:pt x="8204200" y="0"/>
                  </a:lnTo>
                  <a:lnTo>
                    <a:pt x="0" y="0"/>
                  </a:lnTo>
                  <a:lnTo>
                    <a:pt x="0" y="4699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66795" y="5975350"/>
            <a:ext cx="306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Lattice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Subset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U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5" dirty="0">
                <a:latin typeface="Times New Roman"/>
                <a:cs typeface="Times New Roman"/>
              </a:rPr>
              <a:t> {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A, </a:t>
            </a:r>
            <a:r>
              <a:rPr sz="1800" b="1" dirty="0">
                <a:latin typeface="Times New Roman"/>
                <a:cs typeface="Times New Roman"/>
              </a:rPr>
              <a:t>B,</a:t>
            </a:r>
            <a:r>
              <a:rPr sz="1800" b="1" spc="-5" dirty="0">
                <a:latin typeface="Times New Roman"/>
                <a:cs typeface="Times New Roman"/>
              </a:rPr>
              <a:t> C}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3926" y="330200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84403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spc="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830325"/>
          <a:ext cx="8354056" cy="1792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678815" marR="90170" indent="-5816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m1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m2({A,C})=0.6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m2({B,C})=0.8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m2(U)=0.4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m1({A,B})=0.4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m3({A})=0.24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m3({B})=0.32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m3({A,B})=0.16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m1(U)=0.2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m3({A,C})=0.12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m3({B,C})=0.16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m3({U})=0.08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4218" y="2639314"/>
            <a:ext cx="8268970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8770" indent="2880360" algn="just">
              <a:lnSpc>
                <a:spcPct val="1347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Joint Belief of m1 and </a:t>
            </a:r>
            <a:r>
              <a:rPr sz="1800" b="1" dirty="0">
                <a:latin typeface="Times New Roman"/>
                <a:cs typeface="Times New Roman"/>
              </a:rPr>
              <a:t>m2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a </a:t>
            </a:r>
            <a:r>
              <a:rPr sz="1800" b="1" spc="-5" dirty="0">
                <a:latin typeface="Times New Roman"/>
                <a:cs typeface="Times New Roman"/>
              </a:rPr>
              <a:t>diagnostic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345"/>
              </a:spcBef>
            </a:pPr>
            <a:r>
              <a:rPr sz="1800" spc="-5" dirty="0">
                <a:latin typeface="Times New Roman"/>
                <a:cs typeface="Times New Roman"/>
              </a:rPr>
              <a:t>Suppose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mutually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exclusive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hypotheses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U={flu,measles,cold,cough}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m(U)=1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spc="-5" dirty="0">
                <a:latin typeface="Times New Roman"/>
                <a:cs typeface="Times New Roman"/>
              </a:rPr>
              <a:t>Suppose we acquire </a:t>
            </a:r>
            <a:r>
              <a:rPr sz="1800" dirty="0">
                <a:latin typeface="Times New Roman"/>
                <a:cs typeface="Times New Roman"/>
              </a:rPr>
              <a:t>evidence(say </a:t>
            </a:r>
            <a:r>
              <a:rPr sz="1800" spc="-5" dirty="0">
                <a:latin typeface="Times New Roman"/>
                <a:cs typeface="Times New Roman"/>
              </a:rPr>
              <a:t>fever) that supports the correct diagnosis in the set {flu,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measles} with its </a:t>
            </a:r>
            <a:r>
              <a:rPr sz="1800" dirty="0">
                <a:latin typeface="Times New Roman"/>
                <a:cs typeface="Times New Roman"/>
              </a:rPr>
              <a:t>corresponding </a:t>
            </a:r>
            <a:r>
              <a:rPr sz="1800" spc="-5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0.8 Then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get m({flu, measles})=0.8 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m(U)=0.2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355091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884681"/>
            <a:ext cx="8411210" cy="4003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depend on the </a:t>
            </a:r>
            <a:r>
              <a:rPr sz="1800" spc="-5" dirty="0">
                <a:latin typeface="Times New Roman"/>
                <a:cs typeface="Times New Roman"/>
              </a:rPr>
              <a:t>probability</a:t>
            </a:r>
            <a:r>
              <a:rPr sz="1800" dirty="0">
                <a:latin typeface="Times New Roman"/>
                <a:cs typeface="Times New Roman"/>
              </a:rPr>
              <a:t> of another event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conditional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relates</a:t>
            </a:r>
            <a:r>
              <a:rPr sz="1800" spc="5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occurrence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another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event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occurrence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(hypothesis)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5" dirty="0">
                <a:latin typeface="Times New Roman"/>
                <a:cs typeface="Times New Roman"/>
              </a:rPr>
              <a:t> E(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known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have occurred.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denoted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|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2813050" marR="512445" indent="-1886585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Times New Roman"/>
                <a:cs typeface="Times New Roman"/>
              </a:rPr>
              <a:t>P(H | </a:t>
            </a:r>
            <a:r>
              <a:rPr sz="1800" dirty="0">
                <a:latin typeface="Times New Roman"/>
                <a:cs typeface="Times New Roman"/>
              </a:rPr>
              <a:t>E) =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 of events favourable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H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which are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also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favourable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events favourable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E</a:t>
            </a:r>
            <a:endParaRPr sz="1800">
              <a:latin typeface="Times New Roman"/>
              <a:cs typeface="Times New Roman"/>
            </a:endParaRPr>
          </a:p>
          <a:p>
            <a:pPr marL="10985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P(H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P(E)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If events </a:t>
            </a:r>
            <a:r>
              <a:rPr sz="1800" spc="-5" dirty="0">
                <a:latin typeface="Times New Roman"/>
                <a:cs typeface="Times New Roman"/>
              </a:rPr>
              <a:t>H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independent,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spc="-5" dirty="0">
                <a:latin typeface="Times New Roman"/>
                <a:cs typeface="Times New Roman"/>
              </a:rPr>
              <a:t>P(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 |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E)</a:t>
            </a:r>
            <a:r>
              <a:rPr sz="1800" dirty="0">
                <a:latin typeface="Times New Roman"/>
                <a:cs typeface="Times New Roman"/>
              </a:rPr>
              <a:t> = </a:t>
            </a:r>
            <a:r>
              <a:rPr sz="1800" spc="-5" dirty="0">
                <a:latin typeface="Times New Roman"/>
                <a:cs typeface="Times New Roman"/>
              </a:rPr>
              <a:t>P(H)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 </a:t>
            </a:r>
            <a:r>
              <a:rPr sz="1800" spc="-5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 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P(E)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84403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spc="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5892" y="3566159"/>
          <a:ext cx="8353425" cy="1819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1239520" marR="225425" indent="-10071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m1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m2({flu,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cold})=0.6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m2(U)=0.4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m1({flu,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measles})=0.8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m3({flu})=0.48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m3({flu,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measles})=0.32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m1(U)=0.2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m3({flu,cold})=0.12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m3({U})=0.08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0200" y="689609"/>
            <a:ext cx="720026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diagnostic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128905" marR="5080" indent="-57150">
              <a:lnSpc>
                <a:spcPct val="150000"/>
              </a:lnSpc>
              <a:spcBef>
                <a:spcPts val="355"/>
              </a:spcBef>
            </a:pPr>
            <a:r>
              <a:rPr sz="1800" spc="-45" dirty="0">
                <a:latin typeface="Times New Roman"/>
                <a:cs typeface="Times New Roman"/>
              </a:rPr>
              <a:t>Two</a:t>
            </a:r>
            <a:r>
              <a:rPr sz="1800" spc="-5" dirty="0">
                <a:latin typeface="Times New Roman"/>
                <a:cs typeface="Times New Roman"/>
              </a:rPr>
              <a:t> belief</a:t>
            </a:r>
            <a:r>
              <a:rPr sz="1800" dirty="0">
                <a:latin typeface="Times New Roman"/>
                <a:cs typeface="Times New Roman"/>
              </a:rPr>
              <a:t> functions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m1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m2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fever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headache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m1({flu,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measles})=0.8</a:t>
            </a:r>
            <a:endParaRPr sz="1800">
              <a:latin typeface="Times New Roman"/>
              <a:cs typeface="Times New Roman"/>
            </a:endParaRPr>
          </a:p>
          <a:p>
            <a:pPr marL="12890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m1(U)=0.2</a:t>
            </a:r>
            <a:endParaRPr sz="1800">
              <a:latin typeface="Times New Roman"/>
              <a:cs typeface="Times New Roman"/>
            </a:endParaRPr>
          </a:p>
          <a:p>
            <a:pPr marL="128905" marR="5223510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m2({flu,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cold})=0.6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m2(U)=0.4</a:t>
            </a:r>
            <a:endParaRPr sz="1800">
              <a:latin typeface="Times New Roman"/>
              <a:cs typeface="Times New Roman"/>
            </a:endParaRPr>
          </a:p>
          <a:p>
            <a:pPr marL="2893060">
              <a:lnSpc>
                <a:spcPct val="100000"/>
              </a:lnSpc>
              <a:spcBef>
                <a:spcPts val="1275"/>
              </a:spcBef>
            </a:pPr>
            <a:r>
              <a:rPr sz="1800" b="1" spc="-35" dirty="0">
                <a:latin typeface="Times New Roman"/>
                <a:cs typeface="Times New Roman"/>
              </a:rPr>
              <a:t>Value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84403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spc="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5892" y="2990595"/>
          <a:ext cx="8353425" cy="301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m3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m4({cold,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cough})=0.7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m4(U)=0.3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m3({flu})=0.48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m5(ϕ)=0.336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m5({flu})=0.144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m3({flu,cold})=0.12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m5({cold})=0.084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m5({flu,cold})=0.036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m3({flu,measles})=0.32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m5(ϕ)=0.224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m5({flu,measles})=0.096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m3({U})=0.08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m5({cold,cough})=0.056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m5(U)=0.024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0200" y="689609"/>
            <a:ext cx="8325484" cy="223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diagnostic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71755" marR="5080">
              <a:lnSpc>
                <a:spcPct val="150000"/>
              </a:lnSpc>
              <a:spcBef>
                <a:spcPts val="355"/>
              </a:spcBef>
            </a:pPr>
            <a:r>
              <a:rPr sz="1800" dirty="0">
                <a:latin typeface="Times New Roman"/>
                <a:cs typeface="Times New Roman"/>
              </a:rPr>
              <a:t>Further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another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m4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sneezing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values:Two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m1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m2</a:t>
            </a:r>
            <a:r>
              <a:rPr sz="1800" dirty="0">
                <a:latin typeface="Times New Roman"/>
                <a:cs typeface="Times New Roman"/>
              </a:rPr>
              <a:t> based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fever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headache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m4({cold, cough})=0.7</a:t>
            </a:r>
            <a:endParaRPr sz="1800">
              <a:latin typeface="Times New Roman"/>
              <a:cs typeface="Times New Roman"/>
            </a:endParaRPr>
          </a:p>
          <a:p>
            <a:pPr marL="128905">
              <a:lnSpc>
                <a:spcPts val="2055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m4(U)=0.3</a:t>
            </a:r>
            <a:endParaRPr sz="1800">
              <a:latin typeface="Times New Roman"/>
              <a:cs typeface="Times New Roman"/>
            </a:endParaRPr>
          </a:p>
          <a:p>
            <a:pPr marL="2893060">
              <a:lnSpc>
                <a:spcPts val="2055"/>
              </a:lnSpc>
            </a:pPr>
            <a:r>
              <a:rPr sz="1800" b="1" spc="-35" dirty="0">
                <a:latin typeface="Times New Roman"/>
                <a:cs typeface="Times New Roman"/>
              </a:rPr>
              <a:t>Value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184403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spc="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689609"/>
            <a:ext cx="834009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diagnostic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Total</a:t>
            </a:r>
            <a:r>
              <a:rPr sz="1800" spc="-5" dirty="0">
                <a:latin typeface="Times New Roman"/>
                <a:cs typeface="Times New Roman"/>
              </a:rPr>
              <a:t> belief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(ϕ)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0.56</a:t>
            </a:r>
            <a:endParaRPr sz="18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1080"/>
              </a:spcBef>
            </a:pPr>
            <a:r>
              <a:rPr sz="1800" spc="-75" dirty="0">
                <a:latin typeface="Times New Roman"/>
                <a:cs typeface="Times New Roman"/>
              </a:rPr>
              <a:t>We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scale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remaining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non-empty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dividing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(1-</a:t>
            </a:r>
            <a:endParaRPr sz="18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0.56=0.44)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Hence,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441" y="2320036"/>
            <a:ext cx="139319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m5({flu})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m5({cold})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m5({flu,cold})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1389" y="2320036"/>
            <a:ext cx="192786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=(0.144/0.44)=0.327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=(0.084/0.44)=0.191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=(0.036/0.44)=0.082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36" y="3554221"/>
            <a:ext cx="8268334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4516120" algn="just">
              <a:lnSpc>
                <a:spcPct val="15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dirty="0">
                <a:latin typeface="Times New Roman"/>
                <a:cs typeface="Times New Roman"/>
              </a:rPr>
              <a:t>m5(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r>
              <a:rPr sz="1800" dirty="0">
                <a:latin typeface="Times New Roman"/>
                <a:cs typeface="Times New Roman"/>
              </a:rPr>
              <a:t>flu,me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sles</a:t>
            </a:r>
            <a:r>
              <a:rPr sz="1800" dirty="0">
                <a:latin typeface="Times New Roman"/>
                <a:cs typeface="Times New Roman"/>
              </a:rPr>
              <a:t>})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=(0.096/0.44)=0.218  </a:t>
            </a:r>
            <a:r>
              <a:rPr sz="1800" spc="-5" dirty="0">
                <a:latin typeface="Times New Roman"/>
                <a:cs typeface="Times New Roman"/>
              </a:rPr>
              <a:t>m5({cold,cough}) =(0.056/0.44)=0.127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m5(X)	=(0.024/0.44)=0.055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Therefore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seen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keep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changing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evidences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supporting or opposing</a:t>
            </a:r>
            <a:r>
              <a:rPr sz="1800" spc="-5" dirty="0">
                <a:latin typeface="Times New Roman"/>
                <a:cs typeface="Times New Roman"/>
              </a:rPr>
              <a:t> it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56285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Dempster’s</a:t>
            </a:r>
            <a:r>
              <a:rPr spc="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Combination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62377" y="2456052"/>
            <a:ext cx="305435" cy="212090"/>
          </a:xfrm>
          <a:custGeom>
            <a:avLst/>
            <a:gdLst/>
            <a:ahLst/>
            <a:cxnLst/>
            <a:rect l="l" t="t" r="r" b="b"/>
            <a:pathLst>
              <a:path w="305435" h="212089">
                <a:moveTo>
                  <a:pt x="237871" y="0"/>
                </a:moveTo>
                <a:lnTo>
                  <a:pt x="234823" y="8636"/>
                </a:lnTo>
                <a:lnTo>
                  <a:pt x="247090" y="13946"/>
                </a:lnTo>
                <a:lnTo>
                  <a:pt x="257619" y="21304"/>
                </a:lnTo>
                <a:lnTo>
                  <a:pt x="278985" y="55449"/>
                </a:lnTo>
                <a:lnTo>
                  <a:pt x="286004" y="104901"/>
                </a:lnTo>
                <a:lnTo>
                  <a:pt x="285218" y="123571"/>
                </a:lnTo>
                <a:lnTo>
                  <a:pt x="273431" y="169291"/>
                </a:lnTo>
                <a:lnTo>
                  <a:pt x="247231" y="197865"/>
                </a:lnTo>
                <a:lnTo>
                  <a:pt x="235204" y="203200"/>
                </a:lnTo>
                <a:lnTo>
                  <a:pt x="237871" y="211836"/>
                </a:lnTo>
                <a:lnTo>
                  <a:pt x="278268" y="187725"/>
                </a:lnTo>
                <a:lnTo>
                  <a:pt x="300990" y="143383"/>
                </a:lnTo>
                <a:lnTo>
                  <a:pt x="305308" y="105918"/>
                </a:lnTo>
                <a:lnTo>
                  <a:pt x="304214" y="86538"/>
                </a:lnTo>
                <a:lnTo>
                  <a:pt x="287909" y="37211"/>
                </a:lnTo>
                <a:lnTo>
                  <a:pt x="253208" y="5546"/>
                </a:lnTo>
                <a:lnTo>
                  <a:pt x="237871" y="0"/>
                </a:lnTo>
                <a:close/>
              </a:path>
              <a:path w="305435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424"/>
                </a:lnTo>
                <a:lnTo>
                  <a:pt x="17399" y="174751"/>
                </a:lnTo>
                <a:lnTo>
                  <a:pt x="52081" y="206291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536" y="988314"/>
            <a:ext cx="8526780" cy="25476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Handling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different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situations</a:t>
            </a:r>
            <a:endParaRPr sz="1800">
              <a:latin typeface="Times New Roman"/>
              <a:cs typeface="Times New Roman"/>
            </a:endParaRPr>
          </a:p>
          <a:p>
            <a:pPr marL="349250" marR="68580" indent="-285750">
              <a:lnSpc>
                <a:spcPct val="15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(ϕ)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intersection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operation,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redistribute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assigned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ϕ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proportionately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across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non-empty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1285"/>
              </a:spcBef>
              <a:tabLst>
                <a:tab pos="2286635" algn="l"/>
              </a:tabLst>
            </a:pPr>
            <a:r>
              <a:rPr sz="1800" b="1" dirty="0">
                <a:latin typeface="Times New Roman"/>
                <a:cs typeface="Times New Roman"/>
              </a:rPr>
              <a:t>1 – </a:t>
            </a:r>
            <a:r>
              <a:rPr sz="2700" spc="7" baseline="3086" dirty="0">
                <a:latin typeface="Cambria Math"/>
                <a:cs typeface="Cambria Math"/>
              </a:rPr>
              <a:t>∑</a:t>
            </a:r>
            <a:r>
              <a:rPr sz="1950" spc="7" baseline="-19230" dirty="0">
                <a:latin typeface="Cambria Math"/>
                <a:cs typeface="Cambria Math"/>
              </a:rPr>
              <a:t>𝐀⋂𝐁=ϕ</a:t>
            </a:r>
            <a:r>
              <a:rPr sz="1800" spc="5" dirty="0">
                <a:latin typeface="Cambria Math"/>
                <a:cs typeface="Cambria Math"/>
              </a:rPr>
              <a:t>(𝐦𝟏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𝐀	∗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𝐦𝟐(𝐁)</a:t>
            </a:r>
            <a:r>
              <a:rPr sz="1800" b="1" spc="-5" dirty="0">
                <a:latin typeface="Times New Roman"/>
                <a:cs typeface="Times New Roman"/>
              </a:rPr>
              <a:t>)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denominator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non-empty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endParaRPr sz="1800">
              <a:latin typeface="Times New Roman"/>
              <a:cs typeface="Times New Roman"/>
            </a:endParaRPr>
          </a:p>
          <a:p>
            <a:pPr marL="349250" marR="69850" indent="-285750">
              <a:lnSpc>
                <a:spcPct val="150000"/>
              </a:lnSpc>
              <a:spcBef>
                <a:spcPts val="210"/>
              </a:spcBef>
              <a:buFont typeface="Arial MT"/>
              <a:buChar char="•"/>
              <a:tabLst>
                <a:tab pos="401955" algn="l"/>
                <a:tab pos="402590" algn="l"/>
              </a:tabLst>
            </a:pPr>
            <a:r>
              <a:rPr dirty="0"/>
              <a:t>	</a:t>
            </a:r>
            <a:r>
              <a:rPr sz="1800" spc="-5" dirty="0">
                <a:latin typeface="Times New Roman"/>
                <a:cs typeface="Times New Roman"/>
              </a:rPr>
              <a:t>While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belief,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obtain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subset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intersection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value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summing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Belief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Plausibility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596646"/>
            <a:ext cx="8557895" cy="537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635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support)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denoted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bel(A)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formally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298450" marR="5715" indent="-285750">
              <a:lnSpc>
                <a:spcPts val="3240"/>
              </a:lnSpc>
              <a:spcBef>
                <a:spcPts val="28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Definition: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Belief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is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sum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masses</a:t>
            </a:r>
            <a:r>
              <a:rPr sz="1800" b="1" spc="1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subsets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set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interest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may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expressed as: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latin typeface="Times New Roman"/>
                <a:cs typeface="Times New Roman"/>
              </a:rPr>
              <a:t>be</a:t>
            </a:r>
            <a:r>
              <a:rPr sz="1800" b="1" spc="-10" dirty="0">
                <a:latin typeface="Times New Roman"/>
                <a:cs typeface="Times New Roman"/>
              </a:rPr>
              <a:t>l</a:t>
            </a:r>
            <a:r>
              <a:rPr sz="1800" b="1" spc="-5" dirty="0">
                <a:latin typeface="Times New Roman"/>
                <a:cs typeface="Times New Roman"/>
              </a:rPr>
              <a:t>(A)=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∑</a:t>
            </a:r>
            <a:r>
              <a:rPr sz="2700" spc="-150" baseline="3086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𝐦</a:t>
            </a:r>
            <a:r>
              <a:rPr sz="1800" dirty="0">
                <a:latin typeface="Cambria Math"/>
                <a:cs typeface="Cambria Math"/>
              </a:rPr>
              <a:t>(𝐁)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∀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"/>
                <a:cs typeface="Cambria"/>
              </a:rPr>
              <a:t>⊆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5" dirty="0">
                <a:latin typeface="Cambria"/>
                <a:cs typeface="Cambria"/>
              </a:rPr>
              <a:t>For</a:t>
            </a:r>
            <a:r>
              <a:rPr sz="1800" spc="-10" dirty="0">
                <a:latin typeface="Cambria"/>
                <a:cs typeface="Cambria"/>
              </a:rPr>
              <a:t> example,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if </a:t>
            </a:r>
            <a:r>
              <a:rPr sz="1800" dirty="0">
                <a:latin typeface="Cambria"/>
                <a:cs typeface="Cambria"/>
              </a:rPr>
              <a:t>X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{A,B,C},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then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mbria"/>
                <a:cs typeface="Cambria"/>
              </a:rPr>
              <a:t>bel(X)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=m(A)+m(B)+m(C)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+m({A,B})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+m({A,C})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+m({B,C})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+m({A,B,C})</a:t>
            </a:r>
            <a:endParaRPr sz="1800">
              <a:latin typeface="Cambria"/>
              <a:cs typeface="Cambria"/>
            </a:endParaRPr>
          </a:p>
          <a:p>
            <a:pPr marL="298450" marR="6350" indent="-28575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Dempster’s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theory,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interval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subset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sub-interval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[bel(A),pl(A)]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[0,1],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 </a:t>
            </a:r>
            <a:r>
              <a:rPr sz="1800" spc="-5" dirty="0">
                <a:latin typeface="Times New Roman"/>
                <a:cs typeface="Times New Roman"/>
              </a:rPr>
              <a:t>pl(A)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plausibility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324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Definition: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plausibility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may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be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formally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defined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sum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masses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sets</a:t>
            </a:r>
            <a:r>
              <a:rPr sz="1800" b="1" dirty="0">
                <a:latin typeface="Times New Roman"/>
                <a:cs typeface="Times New Roman"/>
              </a:rPr>
              <a:t> B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that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intersect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 set</a:t>
            </a:r>
            <a:r>
              <a:rPr sz="1800" b="1" dirty="0">
                <a:latin typeface="Times New Roman"/>
                <a:cs typeface="Times New Roman"/>
              </a:rPr>
              <a:t> of </a:t>
            </a:r>
            <a:r>
              <a:rPr sz="1800" b="1" spc="-5" dirty="0">
                <a:latin typeface="Times New Roman"/>
                <a:cs typeface="Times New Roman"/>
              </a:rPr>
              <a:t>interest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A.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may</a:t>
            </a:r>
            <a:r>
              <a:rPr sz="1800" b="1" spc="-5" dirty="0">
                <a:latin typeface="Times New Roman"/>
                <a:cs typeface="Times New Roman"/>
              </a:rPr>
              <a:t> be expressed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l</a:t>
            </a:r>
            <a:r>
              <a:rPr sz="1800" b="1" spc="-5" dirty="0">
                <a:latin typeface="Times New Roman"/>
                <a:cs typeface="Times New Roman"/>
              </a:rPr>
              <a:t>(A)</a:t>
            </a:r>
            <a:r>
              <a:rPr sz="1800" b="1" dirty="0">
                <a:latin typeface="Times New Roman"/>
                <a:cs typeface="Times New Roman"/>
              </a:rPr>
              <a:t> = </a:t>
            </a:r>
            <a:r>
              <a:rPr sz="2700" baseline="3086" dirty="0">
                <a:latin typeface="Cambria Math"/>
                <a:cs typeface="Cambria Math"/>
              </a:rPr>
              <a:t>∑</a:t>
            </a:r>
            <a:r>
              <a:rPr sz="2700" spc="-150" baseline="3086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𝐦</a:t>
            </a:r>
            <a:r>
              <a:rPr sz="1800" dirty="0">
                <a:latin typeface="Cambria Math"/>
                <a:cs typeface="Cambria Math"/>
              </a:rPr>
              <a:t>(𝐁)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∀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 such </a:t>
            </a:r>
            <a:r>
              <a:rPr sz="1800" b="1" dirty="0">
                <a:latin typeface="Times New Roman"/>
                <a:cs typeface="Times New Roman"/>
              </a:rPr>
              <a:t>that </a:t>
            </a:r>
            <a:r>
              <a:rPr sz="1800" b="1" spc="-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Cambria"/>
                <a:cs typeface="Cambria"/>
              </a:rPr>
              <a:t>⋂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mbria"/>
                <a:cs typeface="Cambria"/>
              </a:rPr>
              <a:t>≠ </a:t>
            </a:r>
            <a:r>
              <a:rPr sz="1800" dirty="0">
                <a:latin typeface="Times New Roman"/>
                <a:cs typeface="Times New Roman"/>
              </a:rPr>
              <a:t>ϕ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mbria"/>
                <a:cs typeface="Cambria"/>
              </a:rPr>
              <a:t>Precise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probability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interest,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say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P(A)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bel(A)≤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P(A)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≤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pl(A)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Belief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Plausibility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596646"/>
            <a:ext cx="8555990" cy="372935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5650" algn="l"/>
              </a:tabLst>
            </a:pPr>
            <a:r>
              <a:rPr sz="1800" spc="-5" dirty="0">
                <a:latin typeface="Cambria"/>
                <a:cs typeface="Cambria"/>
              </a:rPr>
              <a:t>pl(A)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≥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bel(A)</a:t>
            </a:r>
            <a:endParaRPr sz="18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5650" algn="l"/>
              </a:tabLst>
            </a:pPr>
            <a:r>
              <a:rPr sz="1800" spc="-5" dirty="0">
                <a:latin typeface="Cambria"/>
                <a:cs typeface="Cambria"/>
              </a:rPr>
              <a:t>pl(ϕ)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bel(ϕ) =0</a:t>
            </a:r>
            <a:endParaRPr sz="18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5650" algn="l"/>
              </a:tabLst>
            </a:pPr>
            <a:r>
              <a:rPr sz="1800" spc="-5" dirty="0">
                <a:latin typeface="Cambria"/>
                <a:cs typeface="Cambria"/>
              </a:rPr>
              <a:t>bel(A) +bel(~A) </a:t>
            </a:r>
            <a:r>
              <a:rPr sz="1800" dirty="0">
                <a:latin typeface="Cambria"/>
                <a:cs typeface="Cambria"/>
              </a:rPr>
              <a:t>≤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5650" algn="l"/>
              </a:tabLst>
            </a:pPr>
            <a:r>
              <a:rPr sz="1800" spc="-5" dirty="0">
                <a:latin typeface="Cambria"/>
                <a:cs typeface="Cambria"/>
              </a:rPr>
              <a:t>pl(A)+pl(~A)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≥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5650" algn="l"/>
              </a:tabLst>
            </a:pPr>
            <a:r>
              <a:rPr sz="1800" spc="-5" dirty="0">
                <a:latin typeface="Cambria"/>
                <a:cs typeface="Cambria"/>
              </a:rPr>
              <a:t>bel(U)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pl(U)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=1</a:t>
            </a:r>
            <a:endParaRPr sz="18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5650" algn="l"/>
                <a:tab pos="2727325" algn="l"/>
              </a:tabLst>
            </a:pPr>
            <a:r>
              <a:rPr sz="1800" spc="-5" dirty="0">
                <a:latin typeface="Cambria"/>
                <a:cs typeface="Cambria"/>
              </a:rPr>
              <a:t>pl(A)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+bel(~A)=1	[pl(A)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=1-bel(~A)]</a:t>
            </a:r>
            <a:endParaRPr sz="1800">
              <a:latin typeface="Cambria"/>
              <a:cs typeface="Cambria"/>
            </a:endParaRPr>
          </a:p>
          <a:p>
            <a:pPr marL="298450" marR="5080" indent="-285750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  <a:tab pos="1408430" algn="l"/>
                <a:tab pos="1924685" algn="l"/>
                <a:tab pos="2698115" algn="l"/>
                <a:tab pos="3823970" algn="l"/>
                <a:tab pos="4311015" algn="l"/>
                <a:tab pos="4652645" algn="l"/>
                <a:tab pos="5118100" algn="l"/>
                <a:tab pos="7355840" algn="l"/>
                <a:tab pos="7702550" algn="l"/>
              </a:tabLst>
            </a:pPr>
            <a:r>
              <a:rPr sz="1800" dirty="0">
                <a:latin typeface="Cambria"/>
                <a:cs typeface="Cambria"/>
              </a:rPr>
              <a:t>D</a:t>
            </a:r>
            <a:r>
              <a:rPr sz="1800" spc="-5" dirty="0">
                <a:latin typeface="Cambria"/>
                <a:cs typeface="Cambria"/>
              </a:rPr>
              <a:t>emps</a:t>
            </a:r>
            <a:r>
              <a:rPr sz="1800" spc="-1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er	</a:t>
            </a:r>
            <a:r>
              <a:rPr sz="1800" spc="-5" dirty="0">
                <a:latin typeface="Cambria"/>
                <a:cs typeface="Cambria"/>
              </a:rPr>
              <a:t>an</a:t>
            </a:r>
            <a:r>
              <a:rPr sz="1800" dirty="0">
                <a:latin typeface="Cambria"/>
                <a:cs typeface="Cambria"/>
              </a:rPr>
              <a:t>d	</a:t>
            </a:r>
            <a:r>
              <a:rPr sz="1800" spc="-5" dirty="0">
                <a:latin typeface="Cambria"/>
                <a:cs typeface="Cambria"/>
              </a:rPr>
              <a:t>Sha</a:t>
            </a:r>
            <a:r>
              <a:rPr sz="1800" spc="-30" dirty="0">
                <a:latin typeface="Cambria"/>
                <a:cs typeface="Cambria"/>
              </a:rPr>
              <a:t>f</a:t>
            </a:r>
            <a:r>
              <a:rPr sz="1800" dirty="0">
                <a:latin typeface="Cambria"/>
                <a:cs typeface="Cambria"/>
              </a:rPr>
              <a:t>er	s</a:t>
            </a:r>
            <a:r>
              <a:rPr sz="1800" spc="-5" dirty="0">
                <a:latin typeface="Cambria"/>
                <a:cs typeface="Cambria"/>
              </a:rPr>
              <a:t>ugges</a:t>
            </a:r>
            <a:r>
              <a:rPr sz="1800" spc="-1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ed	</a:t>
            </a:r>
            <a:r>
              <a:rPr sz="1800" spc="5" dirty="0">
                <a:latin typeface="Cambria"/>
                <a:cs typeface="Cambria"/>
              </a:rPr>
              <a:t>u</a:t>
            </a:r>
            <a:r>
              <a:rPr sz="1800" dirty="0">
                <a:latin typeface="Cambria"/>
                <a:cs typeface="Cambria"/>
              </a:rPr>
              <a:t>se	</a:t>
            </a:r>
            <a:r>
              <a:rPr sz="1800" spc="-5" dirty="0">
                <a:latin typeface="Cambria"/>
                <a:cs typeface="Cambria"/>
              </a:rPr>
              <a:t>o</a:t>
            </a:r>
            <a:r>
              <a:rPr sz="1800" dirty="0">
                <a:latin typeface="Cambria"/>
                <a:cs typeface="Cambria"/>
              </a:rPr>
              <a:t>f	</a:t>
            </a:r>
            <a:r>
              <a:rPr sz="1800" spc="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he	in</a:t>
            </a:r>
            <a:r>
              <a:rPr sz="1800" spc="-20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5" dirty="0">
                <a:latin typeface="Cambria"/>
                <a:cs typeface="Cambria"/>
              </a:rPr>
              <a:t>r</a:t>
            </a:r>
            <a:r>
              <a:rPr sz="1800" spc="-40" dirty="0">
                <a:latin typeface="Cambria"/>
                <a:cs typeface="Cambria"/>
              </a:rPr>
              <a:t>v</a:t>
            </a:r>
            <a:r>
              <a:rPr sz="1800" spc="-5" dirty="0">
                <a:latin typeface="Cambria"/>
                <a:cs typeface="Cambria"/>
              </a:rPr>
              <a:t>al[be</a:t>
            </a:r>
            <a:r>
              <a:rPr sz="1800" dirty="0">
                <a:latin typeface="Cambria"/>
                <a:cs typeface="Cambria"/>
              </a:rPr>
              <a:t>l(A)</a:t>
            </a:r>
            <a:r>
              <a:rPr sz="1800" spc="5" dirty="0">
                <a:latin typeface="Cambria"/>
                <a:cs typeface="Cambria"/>
              </a:rPr>
              <a:t>,</a:t>
            </a:r>
            <a:r>
              <a:rPr sz="1800" dirty="0">
                <a:latin typeface="Cambria"/>
                <a:cs typeface="Cambria"/>
              </a:rPr>
              <a:t>p</a:t>
            </a:r>
            <a:r>
              <a:rPr sz="1800" spc="-5" dirty="0">
                <a:latin typeface="Cambria"/>
                <a:cs typeface="Cambria"/>
              </a:rPr>
              <a:t>l</a:t>
            </a:r>
            <a:r>
              <a:rPr sz="1800" dirty="0">
                <a:latin typeface="Cambria"/>
                <a:cs typeface="Cambria"/>
              </a:rPr>
              <a:t>(A)]	</a:t>
            </a:r>
            <a:r>
              <a:rPr sz="1800" spc="-20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o	</a:t>
            </a:r>
            <a:r>
              <a:rPr sz="1800" spc="-5" dirty="0">
                <a:latin typeface="Cambria"/>
                <a:cs typeface="Cambria"/>
              </a:rPr>
              <a:t>meas</a:t>
            </a:r>
            <a:r>
              <a:rPr sz="1800" dirty="0">
                <a:latin typeface="Cambria"/>
                <a:cs typeface="Cambria"/>
              </a:rPr>
              <a:t>u</a:t>
            </a:r>
            <a:r>
              <a:rPr sz="1800" spc="-30" dirty="0">
                <a:latin typeface="Cambria"/>
                <a:cs typeface="Cambria"/>
              </a:rPr>
              <a:t>r</a:t>
            </a:r>
            <a:r>
              <a:rPr sz="1800" dirty="0">
                <a:latin typeface="Cambria"/>
                <a:cs typeface="Cambria"/>
              </a:rPr>
              <a:t>e  </a:t>
            </a:r>
            <a:r>
              <a:rPr sz="1800" spc="-5" dirty="0">
                <a:latin typeface="Cambria"/>
                <a:cs typeface="Cambria"/>
              </a:rPr>
              <a:t>uncertainty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Belief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Plausibility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596646"/>
            <a:ext cx="855662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Suppose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proposition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Car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is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Stolen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plausibility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0.8,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have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proposition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true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0.6.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not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stolen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 </a:t>
            </a:r>
            <a:r>
              <a:rPr sz="1800" spc="-5" dirty="0">
                <a:latin typeface="Times New Roman"/>
                <a:cs typeface="Times New Roman"/>
              </a:rPr>
              <a:t>(bel(~A)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 – </a:t>
            </a:r>
            <a:r>
              <a:rPr sz="1800" spc="-5" dirty="0">
                <a:latin typeface="Times New Roman"/>
                <a:cs typeface="Times New Roman"/>
              </a:rPr>
              <a:t>pl(A))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remaining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contrary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evidence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i.e.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1-(0.6+0.2)= </a:t>
            </a:r>
            <a:r>
              <a:rPr sz="1800" dirty="0">
                <a:latin typeface="Times New Roman"/>
                <a:cs typeface="Times New Roman"/>
              </a:rPr>
              <a:t>0.2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indeterminate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implying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stolen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196" y="2990595"/>
          <a:ext cx="8280399" cy="2016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Hypothesis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Belief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Plausibility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(neither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stolen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stolen)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stolen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stolen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Either(stolen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95473" y="5183123"/>
            <a:ext cx="464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Mass,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Plausibility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Hypothesis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Belief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Plausibility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596646"/>
            <a:ext cx="8557260" cy="49637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 null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 to</a:t>
            </a:r>
            <a:r>
              <a:rPr sz="1800" dirty="0">
                <a:latin typeface="Times New Roman"/>
                <a:cs typeface="Times New Roman"/>
              </a:rPr>
              <a:t> zero by </a:t>
            </a:r>
            <a:r>
              <a:rPr sz="1800" spc="-5" dirty="0">
                <a:latin typeface="Times New Roman"/>
                <a:cs typeface="Times New Roman"/>
              </a:rPr>
              <a:t>definition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corresponds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solution</a:t>
            </a:r>
            <a:endParaRPr sz="180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(mass)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respectively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Finally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Either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that the sum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5" dirty="0">
                <a:latin typeface="Times New Roman"/>
                <a:cs typeface="Times New Roman"/>
              </a:rPr>
              <a:t> masses is</a:t>
            </a:r>
            <a:r>
              <a:rPr sz="1800" dirty="0">
                <a:latin typeface="Times New Roman"/>
                <a:cs typeface="Times New Roman"/>
              </a:rPr>
              <a:t> 1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belief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hypotheses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matches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masses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 have no </a:t>
            </a:r>
            <a:r>
              <a:rPr sz="1800" spc="-5" dirty="0">
                <a:latin typeface="Times New Roman"/>
                <a:cs typeface="Times New Roman"/>
              </a:rPr>
              <a:t>subsets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Belief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Either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masses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(Either,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stolen)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1.0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each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subsets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Either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plausibility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1-m(not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stolen)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1.0-0.2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=0.8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‘not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stolen’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1-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m(stolen)=1.0-0.6=0.4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Plausibility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Either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m(stolen)+m(not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stolen)+m(Either)=1.0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 universal hypothesis </a:t>
            </a:r>
            <a:r>
              <a:rPr sz="1800" spc="-5" dirty="0">
                <a:latin typeface="Times New Roman"/>
                <a:cs typeface="Times New Roman"/>
              </a:rPr>
              <a:t>(Either)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always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100% support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plausibility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36" y="256285"/>
            <a:ext cx="517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  <a:r>
              <a:rPr spc="10" dirty="0"/>
              <a:t> </a:t>
            </a:r>
            <a:r>
              <a:rPr dirty="0"/>
              <a:t>of </a:t>
            </a:r>
            <a:r>
              <a:rPr spc="-5" dirty="0"/>
              <a:t>Dempster</a:t>
            </a:r>
            <a:r>
              <a:rPr spc="-30" dirty="0"/>
              <a:t> </a:t>
            </a:r>
            <a:r>
              <a:rPr spc="-5" dirty="0"/>
              <a:t>Shafer</a:t>
            </a:r>
            <a:r>
              <a:rPr spc="-80" dirty="0"/>
              <a:t> </a:t>
            </a:r>
            <a:r>
              <a:rPr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803148"/>
            <a:ext cx="855726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Prior and</a:t>
            </a:r>
            <a:r>
              <a:rPr sz="1800" spc="-5" dirty="0">
                <a:latin typeface="Times New Roman"/>
                <a:cs typeface="Times New Roman"/>
              </a:rPr>
              <a:t> conditional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probabilities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Dempster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–Shafer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contained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prior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conditional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probabilities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 Dempster –Shafer framework </a:t>
            </a:r>
            <a:r>
              <a:rPr sz="1800" spc="-5" dirty="0">
                <a:latin typeface="Times New Roman"/>
                <a:cs typeface="Times New Roman"/>
              </a:rPr>
              <a:t>unless it 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obtained </a:t>
            </a:r>
            <a:r>
              <a:rPr sz="1800" spc="-15" dirty="0">
                <a:latin typeface="Times New Roman"/>
                <a:cs typeface="Times New Roman"/>
              </a:rPr>
              <a:t>indirectly. </a:t>
            </a:r>
            <a:r>
              <a:rPr sz="1800" dirty="0">
                <a:latin typeface="Times New Roman"/>
                <a:cs typeface="Times New Roman"/>
              </a:rPr>
              <a:t>D-S Theory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allows </a:t>
            </a:r>
            <a:r>
              <a:rPr sz="1800" dirty="0">
                <a:latin typeface="Times New Roman"/>
                <a:cs typeface="Times New Roman"/>
              </a:rPr>
              <a:t>one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specify a degree of ignorance </a:t>
            </a:r>
            <a:r>
              <a:rPr sz="1800" spc="-5" dirty="0">
                <a:latin typeface="Times New Roman"/>
                <a:cs typeface="Times New Roman"/>
              </a:rPr>
              <a:t>in this </a:t>
            </a:r>
            <a:r>
              <a:rPr sz="1800" dirty="0">
                <a:latin typeface="Times New Roman"/>
                <a:cs typeface="Times New Roman"/>
              </a:rPr>
              <a:t>situation instead of being forced </a:t>
            </a:r>
            <a:r>
              <a:rPr sz="1800" spc="-1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prior</a:t>
            </a:r>
            <a:r>
              <a:rPr sz="1800" spc="-5" dirty="0">
                <a:latin typeface="Times New Roman"/>
                <a:cs typeface="Times New Roman"/>
              </a:rPr>
              <a:t> probabilities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5" dirty="0">
                <a:latin typeface="Times New Roman"/>
                <a:cs typeface="Times New Roman"/>
              </a:rPr>
              <a:t> to</a:t>
            </a:r>
            <a:r>
              <a:rPr sz="1800" dirty="0">
                <a:latin typeface="Times New Roman"/>
                <a:cs typeface="Times New Roman"/>
              </a:rPr>
              <a:t> unity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1795" y="6558533"/>
            <a:ext cx="1536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57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050" y="1166367"/>
            <a:ext cx="16440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latin typeface="Cambria"/>
                <a:cs typeface="Cambria"/>
              </a:rPr>
              <a:t>Textbook: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50" y="1657095"/>
            <a:ext cx="8148320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95605" algn="l"/>
              </a:tabLst>
            </a:pPr>
            <a:r>
              <a:rPr sz="2000" spc="-5" dirty="0">
                <a:latin typeface="Cambria"/>
                <a:cs typeface="Cambria"/>
              </a:rPr>
              <a:t>1.	Artificial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Intelligence,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Saroj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Kaushik,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</a:t>
            </a:r>
            <a:r>
              <a:rPr sz="1950" baseline="25641" dirty="0">
                <a:latin typeface="Cambria"/>
                <a:cs typeface="Cambria"/>
              </a:rPr>
              <a:t>st</a:t>
            </a:r>
            <a:r>
              <a:rPr sz="1950" spc="262" baseline="25641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Edition,</a:t>
            </a:r>
            <a:r>
              <a:rPr sz="2000" spc="-10" dirty="0">
                <a:latin typeface="Cambria"/>
                <a:cs typeface="Cambria"/>
              </a:rPr>
              <a:t> Cengage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Learning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2800" b="1" spc="-15" dirty="0">
                <a:latin typeface="Cambria"/>
                <a:cs typeface="Cambria"/>
              </a:rPr>
              <a:t>Reference</a:t>
            </a:r>
            <a:r>
              <a:rPr sz="2800" b="1" spc="-45" dirty="0">
                <a:latin typeface="Cambria"/>
                <a:cs typeface="Cambria"/>
              </a:rPr>
              <a:t> </a:t>
            </a:r>
            <a:r>
              <a:rPr sz="2800" b="1" spc="-5" dirty="0">
                <a:latin typeface="Cambria"/>
                <a:cs typeface="Cambria"/>
              </a:rPr>
              <a:t>Books:</a:t>
            </a:r>
            <a:endParaRPr sz="2800">
              <a:latin typeface="Cambria"/>
              <a:cs typeface="Cambria"/>
            </a:endParaRPr>
          </a:p>
          <a:p>
            <a:pPr marL="393700" marR="43180" indent="-3429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000" spc="-10" dirty="0">
                <a:latin typeface="Cambria"/>
                <a:cs typeface="Cambria"/>
              </a:rPr>
              <a:t>Artificial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Intelligence,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Elaine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Rich,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Kevin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Knight,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Shivashankar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Nair,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</a:t>
            </a:r>
            <a:r>
              <a:rPr sz="1950" baseline="25641" dirty="0">
                <a:latin typeface="Cambria"/>
                <a:cs typeface="Cambria"/>
              </a:rPr>
              <a:t>rd</a:t>
            </a:r>
            <a:r>
              <a:rPr sz="1950" spc="232" baseline="25641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Edition,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Tata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McGraw</a:t>
            </a:r>
            <a:r>
              <a:rPr sz="2000" spc="-5" dirty="0">
                <a:latin typeface="Cambria"/>
                <a:cs typeface="Cambria"/>
              </a:rPr>
              <a:t> Hill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Education </a:t>
            </a:r>
            <a:r>
              <a:rPr sz="2000" spc="-20" dirty="0">
                <a:latin typeface="Cambria"/>
                <a:cs typeface="Cambria"/>
              </a:rPr>
              <a:t>Private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Limited., </a:t>
            </a:r>
            <a:r>
              <a:rPr sz="2000" spc="-10" dirty="0">
                <a:latin typeface="Cambria"/>
                <a:cs typeface="Cambria"/>
              </a:rPr>
              <a:t>2009</a:t>
            </a:r>
            <a:endParaRPr sz="2000">
              <a:latin typeface="Cambria"/>
              <a:cs typeface="Cambria"/>
            </a:endParaRPr>
          </a:p>
          <a:p>
            <a:pPr marL="393700" marR="43815" indent="-3429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000" spc="-10" dirty="0">
                <a:latin typeface="Cambria"/>
                <a:cs typeface="Cambria"/>
              </a:rPr>
              <a:t>Artificial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Intelligence-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modern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Approach</a:t>
            </a:r>
            <a:r>
              <a:rPr sz="2000" b="1" spc="-10" dirty="0">
                <a:latin typeface="Cambria"/>
                <a:cs typeface="Cambria"/>
              </a:rPr>
              <a:t>,</a:t>
            </a:r>
            <a:r>
              <a:rPr sz="2000" b="1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</a:t>
            </a:r>
            <a:r>
              <a:rPr sz="1950" baseline="25641" dirty="0">
                <a:latin typeface="Cambria"/>
                <a:cs typeface="Cambria"/>
              </a:rPr>
              <a:t>rd</a:t>
            </a:r>
            <a:r>
              <a:rPr sz="1950" spc="247" baseline="25641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Edition,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Stuart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Russel,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Peter </a:t>
            </a:r>
            <a:r>
              <a:rPr sz="2000" spc="-5" dirty="0">
                <a:latin typeface="Cambria"/>
                <a:cs typeface="Cambria"/>
              </a:rPr>
              <a:t>Norvig, </a:t>
            </a:r>
            <a:r>
              <a:rPr sz="2000" spc="-10" dirty="0">
                <a:latin typeface="Cambria"/>
                <a:cs typeface="Cambria"/>
              </a:rPr>
              <a:t>Pearson</a:t>
            </a:r>
            <a:r>
              <a:rPr sz="2000" spc="-5" dirty="0">
                <a:latin typeface="Cambria"/>
                <a:cs typeface="Cambria"/>
              </a:rPr>
              <a:t> Education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18" y="355091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884681"/>
            <a:ext cx="8412480" cy="43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Example: Probability </a:t>
            </a:r>
            <a:r>
              <a:rPr sz="1800" dirty="0">
                <a:latin typeface="Times New Roman"/>
                <a:cs typeface="Times New Roman"/>
              </a:rPr>
              <a:t>of a person chosen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random being </a:t>
            </a:r>
            <a:r>
              <a:rPr sz="1800" spc="-5" dirty="0">
                <a:latin typeface="Times New Roman"/>
                <a:cs typeface="Times New Roman"/>
              </a:rPr>
              <a:t>literate is </a:t>
            </a:r>
            <a:r>
              <a:rPr sz="1800" dirty="0">
                <a:latin typeface="Times New Roman"/>
                <a:cs typeface="Times New Roman"/>
              </a:rPr>
              <a:t>0.40 and probability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 </a:t>
            </a:r>
            <a:r>
              <a:rPr sz="1800" spc="-5" dirty="0">
                <a:latin typeface="Times New Roman"/>
                <a:cs typeface="Times New Roman"/>
              </a:rPr>
              <a:t>person </a:t>
            </a:r>
            <a:r>
              <a:rPr sz="1800" dirty="0">
                <a:latin typeface="Times New Roman"/>
                <a:cs typeface="Times New Roman"/>
              </a:rPr>
              <a:t>chosen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random having age &gt; 60 years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0.005. Find the </a:t>
            </a:r>
            <a:r>
              <a:rPr sz="1800" spc="-5" dirty="0">
                <a:latin typeface="Times New Roman"/>
                <a:cs typeface="Times New Roman"/>
              </a:rPr>
              <a:t>probability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chosen</a:t>
            </a:r>
            <a:r>
              <a:rPr sz="1800" spc="-5" dirty="0">
                <a:latin typeface="Times New Roman"/>
                <a:cs typeface="Times New Roman"/>
              </a:rPr>
              <a:t> at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5" dirty="0">
                <a:latin typeface="Times New Roman"/>
                <a:cs typeface="Times New Roman"/>
              </a:rPr>
              <a:t> of </a:t>
            </a:r>
            <a:r>
              <a:rPr sz="1800" dirty="0">
                <a:latin typeface="Times New Roman"/>
                <a:cs typeface="Times New Roman"/>
              </a:rPr>
              <a:t>age &gt;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60 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P(X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&gt;60)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literate)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P(age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X&gt;60) =0.40*0.005=0.002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449705">
              <a:lnSpc>
                <a:spcPct val="150100"/>
              </a:lnSpc>
            </a:pPr>
            <a:r>
              <a:rPr sz="1800" spc="-5" dirty="0">
                <a:latin typeface="Times New Roman"/>
                <a:cs typeface="Times New Roman"/>
              </a:rPr>
              <a:t>Probability </a:t>
            </a:r>
            <a:r>
              <a:rPr sz="1800" dirty="0">
                <a:latin typeface="Times New Roman"/>
                <a:cs typeface="Times New Roman"/>
              </a:rPr>
              <a:t>that a person chosen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random having age &gt; 60 years </a:t>
            </a:r>
            <a:r>
              <a:rPr sz="1800" spc="-5" dirty="0">
                <a:latin typeface="Times New Roman"/>
                <a:cs typeface="Times New Roman"/>
              </a:rPr>
              <a:t>is literate: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P(X 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Times New Roman"/>
                <a:cs typeface="Times New Roman"/>
              </a:rPr>
              <a:t> age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X &gt;60)</a:t>
            </a:r>
            <a:r>
              <a:rPr sz="1800" dirty="0">
                <a:latin typeface="Times New Roman"/>
                <a:cs typeface="Times New Roman"/>
              </a:rPr>
              <a:t> =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P(X is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literate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age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&gt;60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)</a:t>
            </a:r>
            <a:endParaRPr sz="1800">
              <a:latin typeface="Times New Roman"/>
              <a:cs typeface="Times New Roman"/>
            </a:endParaRPr>
          </a:p>
          <a:p>
            <a:pPr marL="35560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P(age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&gt;60)</a:t>
            </a:r>
            <a:endParaRPr sz="18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0.002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0.4</a:t>
            </a:r>
            <a:endParaRPr sz="1800">
              <a:latin typeface="Times New Roman"/>
              <a:cs typeface="Times New Roman"/>
            </a:endParaRPr>
          </a:p>
          <a:p>
            <a:pPr marL="2984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0.005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81555"/>
            <a:ext cx="8829040" cy="5076825"/>
            <a:chOff x="0" y="1781555"/>
            <a:chExt cx="8829040" cy="507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1781555"/>
              <a:ext cx="8567928" cy="4400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" y="1844878"/>
              <a:ext cx="8388477" cy="42200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482" y="1825828"/>
              <a:ext cx="8427085" cy="4258310"/>
            </a:xfrm>
            <a:custGeom>
              <a:avLst/>
              <a:gdLst/>
              <a:ahLst/>
              <a:cxnLst/>
              <a:rect l="l" t="t" r="r" b="b"/>
              <a:pathLst>
                <a:path w="8427085" h="4258310">
                  <a:moveTo>
                    <a:pt x="0" y="4258183"/>
                  </a:moveTo>
                  <a:lnTo>
                    <a:pt x="8426577" y="4258183"/>
                  </a:lnTo>
                  <a:lnTo>
                    <a:pt x="8426577" y="0"/>
                  </a:lnTo>
                  <a:lnTo>
                    <a:pt x="0" y="0"/>
                  </a:lnTo>
                  <a:lnTo>
                    <a:pt x="0" y="425818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318" y="355091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spc="-10" dirty="0"/>
              <a:t>Probability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2336" y="884681"/>
            <a:ext cx="6630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6830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Example: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A:</a:t>
            </a:r>
            <a:r>
              <a:rPr sz="1800" dirty="0">
                <a:latin typeface="Times New Roman"/>
                <a:cs typeface="Times New Roman"/>
              </a:rPr>
              <a:t> Sun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bright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today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	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tomorrow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P(sunny_today)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P(sunny_tomorrow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sunny_today)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396" y="6191503"/>
            <a:ext cx="292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Joint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Probability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18" y="282955"/>
            <a:ext cx="211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Bayes’</a:t>
            </a:r>
            <a:r>
              <a:rPr spc="-235" dirty="0"/>
              <a:t> </a:t>
            </a:r>
            <a:r>
              <a:rPr dirty="0"/>
              <a:t>Theo</a:t>
            </a:r>
            <a:r>
              <a:rPr spc="-35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878281"/>
            <a:ext cx="8268970" cy="34340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Developed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1763 by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Thomas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Bayes</a:t>
            </a:r>
            <a:endParaRPr sz="200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297815" algn="l"/>
                <a:tab pos="298450" algn="l"/>
                <a:tab pos="596900" algn="l"/>
                <a:tab pos="1614170" algn="l"/>
                <a:tab pos="1870075" algn="l"/>
                <a:tab pos="3378200" algn="l"/>
                <a:tab pos="4156075" algn="l"/>
                <a:tab pos="4595495" algn="l"/>
                <a:tab pos="5725795" algn="l"/>
                <a:tab pos="6489700" algn="l"/>
                <a:tab pos="7126605" algn="l"/>
                <a:tab pos="7945755" algn="l"/>
              </a:tabLst>
            </a:pP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provid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mathem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ti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al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reaso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prior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beli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fs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are  combined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 estimates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uncertainty</a:t>
            </a:r>
            <a:endParaRPr sz="2000">
              <a:latin typeface="Times New Roman"/>
              <a:cs typeface="Times New Roman"/>
            </a:endParaRPr>
          </a:p>
          <a:p>
            <a:pPr marL="298450" marR="6350" indent="-285750">
              <a:lnSpc>
                <a:spcPts val="36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relies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concept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incorporate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interpretation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new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situation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Bayes’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theorem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written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89965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P(H|E)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P(E|H)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 P(H)</a:t>
            </a:r>
            <a:endParaRPr sz="2000">
              <a:latin typeface="Times New Roman"/>
              <a:cs typeface="Times New Roman"/>
            </a:endParaRPr>
          </a:p>
          <a:p>
            <a:pPr marL="24765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P(E)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8554</Words>
  <Application>Microsoft Office PowerPoint</Application>
  <PresentationFormat>On-screen Show (4:3)</PresentationFormat>
  <Paragraphs>630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Arial MT</vt:lpstr>
      <vt:lpstr>Calibri</vt:lpstr>
      <vt:lpstr>Cambria</vt:lpstr>
      <vt:lpstr>Cambria Math</vt:lpstr>
      <vt:lpstr>inter-bold</vt:lpstr>
      <vt:lpstr>inter-regular</vt:lpstr>
      <vt:lpstr>Times New Roman</vt:lpstr>
      <vt:lpstr>Wingdings</vt:lpstr>
      <vt:lpstr>Office Theme</vt:lpstr>
      <vt:lpstr>PowerPoint Presentation</vt:lpstr>
      <vt:lpstr>Introduction</vt:lpstr>
      <vt:lpstr>Probability Theory</vt:lpstr>
      <vt:lpstr>Axioms of Probability</vt:lpstr>
      <vt:lpstr>Joint Probability</vt:lpstr>
      <vt:lpstr>Conditional Probability</vt:lpstr>
      <vt:lpstr>Conditional Probability</vt:lpstr>
      <vt:lpstr>Conditional Probability</vt:lpstr>
      <vt:lpstr>Bayes’ Theorem</vt:lpstr>
      <vt:lpstr>Proof of Bayes’ Theorem</vt:lpstr>
      <vt:lpstr>Bayes’ Theorem</vt:lpstr>
      <vt:lpstr>Bayes’ Theorem Example</vt:lpstr>
      <vt:lpstr>Extension of Bayes’ Theorem</vt:lpstr>
      <vt:lpstr>Extension of Bayes’ Theorem</vt:lpstr>
      <vt:lpstr>Extension of Bayes’ Theorem</vt:lpstr>
      <vt:lpstr>Probabilities in Rules and Facts of Rule-Based System</vt:lpstr>
      <vt:lpstr>Cumulative Probabilities</vt:lpstr>
      <vt:lpstr>Prolog Programs for Computing Cumulative Probabilities</vt:lpstr>
      <vt:lpstr>Prolog Programs for Computing Cumulative Probabilities</vt:lpstr>
      <vt:lpstr>Handling Negative Probabilities</vt:lpstr>
      <vt:lpstr>Rule-Based System Using Probability: Example</vt:lpstr>
      <vt:lpstr>Rule-Based System Using Probability: Example</vt:lpstr>
      <vt:lpstr>Rule-Based System Using Probability: Example</vt:lpstr>
      <vt:lpstr>Bayesian Method: Advantages and Disadvantages</vt:lpstr>
      <vt:lpstr>Bayesian Method: Advantages and Disadvantages</vt:lpstr>
      <vt:lpstr>Bayesian Belief Networks(BBN)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Belief Networks(BBN)</vt:lpstr>
      <vt:lpstr>Bayesian Belief Networks(BBN)</vt:lpstr>
      <vt:lpstr>Bayesian Belief Networks(BBN)</vt:lpstr>
      <vt:lpstr>Inference using Bayesian Belief Networks(BBN)</vt:lpstr>
      <vt:lpstr>Inference using Bayesian Belief Networks(BBN)</vt:lpstr>
      <vt:lpstr>Bayesian Belief Network : Advantages and Disadvantages</vt:lpstr>
      <vt:lpstr>Bayesian Belief Network : Advantages and Disadvantages</vt:lpstr>
      <vt:lpstr>Bayesian Belief Network : Advantages and Disadvantages</vt:lpstr>
      <vt:lpstr>Certainty Factor Theory</vt:lpstr>
      <vt:lpstr>Certainty Factor Theory</vt:lpstr>
      <vt:lpstr>Certainty Factor Theory</vt:lpstr>
      <vt:lpstr>Certainty Factor Theory</vt:lpstr>
      <vt:lpstr>Certainty Factor Theory</vt:lpstr>
      <vt:lpstr>Certainty Factor Theory</vt:lpstr>
      <vt:lpstr>Use of CF in MYCIN</vt:lpstr>
      <vt:lpstr>Dempster-Shafer Theory</vt:lpstr>
      <vt:lpstr>Dempster Theory Formalism</vt:lpstr>
      <vt:lpstr>Dempster’s Rule of Combination</vt:lpstr>
      <vt:lpstr>Dempster’s Rule of Combination</vt:lpstr>
      <vt:lpstr>Dempster’s Rule of Combination</vt:lpstr>
      <vt:lpstr>Dempster’s Rule of Combination</vt:lpstr>
      <vt:lpstr>Dempster’s Rule of Combination</vt:lpstr>
      <vt:lpstr>Dempster’s Rule of Combination</vt:lpstr>
      <vt:lpstr>Dempster’s Rule of Combination</vt:lpstr>
      <vt:lpstr>Belief and Plausibility</vt:lpstr>
      <vt:lpstr>Belief and Plausibility</vt:lpstr>
      <vt:lpstr>Belief and Plausibility</vt:lpstr>
      <vt:lpstr>Belief and Plausibility</vt:lpstr>
      <vt:lpstr>Advantages of Dempster Shafer Theory</vt:lpstr>
      <vt:lpstr>Textbook: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Unit-VI  Uncertainty measure : Probability Theory  V Semester CSE</dc:title>
  <dc:creator>Loshma</dc:creator>
  <cp:lastModifiedBy>Subhash Chandra N</cp:lastModifiedBy>
  <cp:revision>13</cp:revision>
  <dcterms:created xsi:type="dcterms:W3CDTF">2022-09-06T08:11:31Z</dcterms:created>
  <dcterms:modified xsi:type="dcterms:W3CDTF">2022-09-16T03:58:45Z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2022-09-06T00:00:00Z</vt:filetime>
  </property>
</Properties>
</file>