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7"/>
  </p:notesMasterIdLst>
  <p:sldIdLst>
    <p:sldId id="256" r:id="rId2"/>
    <p:sldId id="379" r:id="rId3"/>
    <p:sldId id="380" r:id="rId4"/>
    <p:sldId id="381" r:id="rId5"/>
    <p:sldId id="382" r:id="rId6"/>
    <p:sldId id="392" r:id="rId7"/>
    <p:sldId id="395" r:id="rId8"/>
    <p:sldId id="389" r:id="rId9"/>
    <p:sldId id="388" r:id="rId10"/>
    <p:sldId id="391" r:id="rId11"/>
    <p:sldId id="258" r:id="rId12"/>
    <p:sldId id="384" r:id="rId13"/>
    <p:sldId id="361" r:id="rId14"/>
    <p:sldId id="394" r:id="rId15"/>
    <p:sldId id="261" r:id="rId16"/>
    <p:sldId id="262" r:id="rId17"/>
    <p:sldId id="263" r:id="rId18"/>
    <p:sldId id="265" r:id="rId19"/>
    <p:sldId id="266" r:id="rId20"/>
    <p:sldId id="313" r:id="rId21"/>
    <p:sldId id="267" r:id="rId22"/>
    <p:sldId id="268" r:id="rId23"/>
    <p:sldId id="366" r:id="rId24"/>
    <p:sldId id="390" r:id="rId25"/>
    <p:sldId id="386" r:id="rId26"/>
    <p:sldId id="272" r:id="rId27"/>
    <p:sldId id="273" r:id="rId28"/>
    <p:sldId id="274" r:id="rId29"/>
    <p:sldId id="270" r:id="rId30"/>
    <p:sldId id="271" r:id="rId31"/>
    <p:sldId id="275" r:id="rId32"/>
    <p:sldId id="276" r:id="rId33"/>
    <p:sldId id="277" r:id="rId34"/>
    <p:sldId id="373" r:id="rId35"/>
    <p:sldId id="374" r:id="rId36"/>
    <p:sldId id="375" r:id="rId37"/>
    <p:sldId id="376" r:id="rId38"/>
    <p:sldId id="377" r:id="rId39"/>
    <p:sldId id="278" r:id="rId40"/>
    <p:sldId id="279" r:id="rId41"/>
    <p:sldId id="280" r:id="rId42"/>
    <p:sldId id="281" r:id="rId43"/>
    <p:sldId id="349" r:id="rId44"/>
    <p:sldId id="396" r:id="rId45"/>
    <p:sldId id="37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EC4ADBFF-5317-453B-ADBB-7CB7A365962C}">
          <p14:sldIdLst>
            <p14:sldId id="256"/>
            <p14:sldId id="379"/>
            <p14:sldId id="380"/>
            <p14:sldId id="381"/>
            <p14:sldId id="382"/>
            <p14:sldId id="392"/>
            <p14:sldId id="395"/>
            <p14:sldId id="389"/>
            <p14:sldId id="388"/>
            <p14:sldId id="391"/>
            <p14:sldId id="258"/>
            <p14:sldId id="384"/>
            <p14:sldId id="361"/>
            <p14:sldId id="394"/>
            <p14:sldId id="261"/>
            <p14:sldId id="262"/>
            <p14:sldId id="263"/>
            <p14:sldId id="265"/>
            <p14:sldId id="266"/>
            <p14:sldId id="313"/>
            <p14:sldId id="267"/>
            <p14:sldId id="268"/>
            <p14:sldId id="366"/>
            <p14:sldId id="390"/>
            <p14:sldId id="386"/>
            <p14:sldId id="272"/>
            <p14:sldId id="273"/>
            <p14:sldId id="274"/>
            <p14:sldId id="270"/>
            <p14:sldId id="271"/>
            <p14:sldId id="275"/>
            <p14:sldId id="276"/>
          </p14:sldIdLst>
        </p14:section>
        <p14:section name="Untitled Section" id="{00363B0A-051C-4D8A-B6AC-D315A3E4905E}">
          <p14:sldIdLst>
            <p14:sldId id="277"/>
            <p14:sldId id="373"/>
            <p14:sldId id="374"/>
            <p14:sldId id="375"/>
            <p14:sldId id="376"/>
            <p14:sldId id="377"/>
            <p14:sldId id="278"/>
            <p14:sldId id="279"/>
            <p14:sldId id="280"/>
            <p14:sldId id="281"/>
            <p14:sldId id="349"/>
            <p14:sldId id="396"/>
            <p14:sldId id="372"/>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5CDD20C-0A17-45C3-A085-732BF78B31BE}" type="doc">
      <dgm:prSet loTypeId="urn:microsoft.com/office/officeart/2005/8/layout/vList2#1" loCatId="list" qsTypeId="urn:microsoft.com/office/officeart/2005/8/quickstyle/simple3#1" qsCatId="simple" csTypeId="urn:microsoft.com/office/officeart/2005/8/colors/colorful2#1" csCatId="colorful" phldr="1"/>
      <dgm:spPr/>
      <dgm:t>
        <a:bodyPr/>
        <a:lstStyle/>
        <a:p>
          <a:endParaRPr lang="en-US"/>
        </a:p>
      </dgm:t>
    </dgm:pt>
    <dgm:pt modelId="{655DAFAE-3F1B-4584-862C-ADBE8A5B3217}">
      <dgm:prSet custT="1"/>
      <dgm:spPr/>
      <dgm:t>
        <a:bodyPr/>
        <a:lstStyle/>
        <a:p>
          <a:r>
            <a:rPr lang="en-US" sz="2000" dirty="0"/>
            <a:t>Similar but different then reinforcement learning.</a:t>
          </a:r>
        </a:p>
      </dgm:t>
    </dgm:pt>
    <dgm:pt modelId="{34FEA71D-2E55-43EF-A03F-BABACE6988E0}" type="parTrans" cxnId="{D77AF967-E30F-4C0B-BE80-3AA6CF28CE15}">
      <dgm:prSet/>
      <dgm:spPr/>
      <dgm:t>
        <a:bodyPr/>
        <a:lstStyle/>
        <a:p>
          <a:endParaRPr lang="en-US"/>
        </a:p>
      </dgm:t>
    </dgm:pt>
    <dgm:pt modelId="{E5560709-C486-424D-B4DE-5633AB0F8EEA}" type="sibTrans" cxnId="{D77AF967-E30F-4C0B-BE80-3AA6CF28CE15}">
      <dgm:prSet/>
      <dgm:spPr/>
      <dgm:t>
        <a:bodyPr/>
        <a:lstStyle/>
        <a:p>
          <a:endParaRPr lang="en-US"/>
        </a:p>
      </dgm:t>
    </dgm:pt>
    <dgm:pt modelId="{F80882B7-BCE3-42DE-B8D3-EF8416B0601E}">
      <dgm:prSet custT="1"/>
      <dgm:spPr/>
      <dgm:t>
        <a:bodyPr/>
        <a:lstStyle/>
        <a:p>
          <a:r>
            <a:rPr lang="en-US" sz="2000" dirty="0"/>
            <a:t>Biological evolution can be seen as a learning process: biological organisms adapt to improve their survival rates and the chance of having offspring in their environment.</a:t>
          </a:r>
        </a:p>
      </dgm:t>
    </dgm:pt>
    <dgm:pt modelId="{0F6F7691-201D-4C37-AA68-36C28B6EE28A}" type="parTrans" cxnId="{40BD88D5-B519-44A8-9038-3EF403060259}">
      <dgm:prSet/>
      <dgm:spPr/>
      <dgm:t>
        <a:bodyPr/>
        <a:lstStyle/>
        <a:p>
          <a:endParaRPr lang="en-US"/>
        </a:p>
      </dgm:t>
    </dgm:pt>
    <dgm:pt modelId="{F1C6D453-E1AD-4C28-AD63-B4BB5450A773}" type="sibTrans" cxnId="{40BD88D5-B519-44A8-9038-3EF403060259}">
      <dgm:prSet/>
      <dgm:spPr/>
      <dgm:t>
        <a:bodyPr/>
        <a:lstStyle/>
        <a:p>
          <a:endParaRPr lang="en-US"/>
        </a:p>
      </dgm:t>
    </dgm:pt>
    <dgm:pt modelId="{7244E64F-C539-4EF9-B3D9-32C6C67322BF}">
      <dgm:prSet custT="1"/>
      <dgm:spPr/>
      <dgm:t>
        <a:bodyPr/>
        <a:lstStyle/>
        <a:p>
          <a:r>
            <a:rPr lang="en-US" sz="2000" dirty="0"/>
            <a:t>Objective: Using an idea of fitness, which corresponds to a score for how good the current solution is? And updating the solution accordingly.</a:t>
          </a:r>
        </a:p>
      </dgm:t>
    </dgm:pt>
    <dgm:pt modelId="{F5385AF7-BE30-4285-89E5-D6DE3081BFCD}" type="parTrans" cxnId="{337B11FE-3F60-4E70-937B-6F0FC2C89DF6}">
      <dgm:prSet/>
      <dgm:spPr/>
      <dgm:t>
        <a:bodyPr/>
        <a:lstStyle/>
        <a:p>
          <a:endParaRPr lang="en-US"/>
        </a:p>
      </dgm:t>
    </dgm:pt>
    <dgm:pt modelId="{D1BBC934-2338-46E3-B85D-EC1EC256B240}" type="sibTrans" cxnId="{337B11FE-3F60-4E70-937B-6F0FC2C89DF6}">
      <dgm:prSet/>
      <dgm:spPr/>
      <dgm:t>
        <a:bodyPr/>
        <a:lstStyle/>
        <a:p>
          <a:endParaRPr lang="en-US"/>
        </a:p>
      </dgm:t>
    </dgm:pt>
    <dgm:pt modelId="{1EE300D6-D09A-4465-A65E-0AD6CE277F42}">
      <dgm:prSet custT="1"/>
      <dgm:spPr/>
      <dgm:t>
        <a:bodyPr/>
        <a:lstStyle/>
        <a:p>
          <a:r>
            <a:rPr lang="en-US" sz="2000" dirty="0"/>
            <a:t>In evolutionary algorithms, they usually start with many "agents" and only the "strong ones survive“.</a:t>
          </a:r>
        </a:p>
      </dgm:t>
    </dgm:pt>
    <dgm:pt modelId="{2A53B449-CC7C-4E85-825F-95747EEF4D0B}" type="parTrans" cxnId="{9E1EFC17-89A1-4AFF-AD7C-6639692A74BC}">
      <dgm:prSet/>
      <dgm:spPr/>
      <dgm:t>
        <a:bodyPr/>
        <a:lstStyle/>
        <a:p>
          <a:endParaRPr lang="en-US"/>
        </a:p>
      </dgm:t>
    </dgm:pt>
    <dgm:pt modelId="{F465C273-009A-453A-B769-00FA1CAF4F14}" type="sibTrans" cxnId="{9E1EFC17-89A1-4AFF-AD7C-6639692A74BC}">
      <dgm:prSet/>
      <dgm:spPr/>
      <dgm:t>
        <a:bodyPr/>
        <a:lstStyle/>
        <a:p>
          <a:endParaRPr lang="en-US"/>
        </a:p>
      </dgm:t>
    </dgm:pt>
    <dgm:pt modelId="{82D108D0-8AAD-4835-A062-459C6B4EFAF3}" type="pres">
      <dgm:prSet presAssocID="{55CDD20C-0A17-45C3-A085-732BF78B31BE}" presName="linear" presStyleCnt="0">
        <dgm:presLayoutVars>
          <dgm:animLvl val="lvl"/>
          <dgm:resizeHandles val="exact"/>
        </dgm:presLayoutVars>
      </dgm:prSet>
      <dgm:spPr/>
      <dgm:t>
        <a:bodyPr/>
        <a:lstStyle/>
        <a:p>
          <a:endParaRPr lang="en-US"/>
        </a:p>
      </dgm:t>
    </dgm:pt>
    <dgm:pt modelId="{D9654DFF-AA00-4C95-A0F9-52CD40A8E962}" type="pres">
      <dgm:prSet presAssocID="{655DAFAE-3F1B-4584-862C-ADBE8A5B3217}" presName="parentText" presStyleLbl="node1" presStyleIdx="0" presStyleCnt="4">
        <dgm:presLayoutVars>
          <dgm:chMax val="0"/>
          <dgm:bulletEnabled val="1"/>
        </dgm:presLayoutVars>
      </dgm:prSet>
      <dgm:spPr/>
      <dgm:t>
        <a:bodyPr/>
        <a:lstStyle/>
        <a:p>
          <a:endParaRPr lang="en-US"/>
        </a:p>
      </dgm:t>
    </dgm:pt>
    <dgm:pt modelId="{C94FF0F4-CBCF-4C95-8FE9-8FEA7896AC6D}" type="pres">
      <dgm:prSet presAssocID="{E5560709-C486-424D-B4DE-5633AB0F8EEA}" presName="spacer" presStyleCnt="0"/>
      <dgm:spPr/>
    </dgm:pt>
    <dgm:pt modelId="{98A803BA-CC70-498D-A531-6F8EAC4D5014}" type="pres">
      <dgm:prSet presAssocID="{F80882B7-BCE3-42DE-B8D3-EF8416B0601E}" presName="parentText" presStyleLbl="node1" presStyleIdx="1" presStyleCnt="4">
        <dgm:presLayoutVars>
          <dgm:chMax val="0"/>
          <dgm:bulletEnabled val="1"/>
        </dgm:presLayoutVars>
      </dgm:prSet>
      <dgm:spPr/>
      <dgm:t>
        <a:bodyPr/>
        <a:lstStyle/>
        <a:p>
          <a:endParaRPr lang="en-US"/>
        </a:p>
      </dgm:t>
    </dgm:pt>
    <dgm:pt modelId="{A23B37BF-92DF-47F8-A4A4-D5A383F0188E}" type="pres">
      <dgm:prSet presAssocID="{F1C6D453-E1AD-4C28-AD63-B4BB5450A773}" presName="spacer" presStyleCnt="0"/>
      <dgm:spPr/>
    </dgm:pt>
    <dgm:pt modelId="{7C3D4909-755E-432D-9636-E7570C66077F}" type="pres">
      <dgm:prSet presAssocID="{7244E64F-C539-4EF9-B3D9-32C6C67322BF}" presName="parentText" presStyleLbl="node1" presStyleIdx="2" presStyleCnt="4">
        <dgm:presLayoutVars>
          <dgm:chMax val="0"/>
          <dgm:bulletEnabled val="1"/>
        </dgm:presLayoutVars>
      </dgm:prSet>
      <dgm:spPr/>
      <dgm:t>
        <a:bodyPr/>
        <a:lstStyle/>
        <a:p>
          <a:endParaRPr lang="en-US"/>
        </a:p>
      </dgm:t>
    </dgm:pt>
    <dgm:pt modelId="{CBDDB350-58C4-4B89-B640-473A5CC0BD55}" type="pres">
      <dgm:prSet presAssocID="{D1BBC934-2338-46E3-B85D-EC1EC256B240}" presName="spacer" presStyleCnt="0"/>
      <dgm:spPr/>
    </dgm:pt>
    <dgm:pt modelId="{DAAEAE2A-1ED1-47C5-BF07-C0C19ADFEE3F}" type="pres">
      <dgm:prSet presAssocID="{1EE300D6-D09A-4465-A65E-0AD6CE277F42}" presName="parentText" presStyleLbl="node1" presStyleIdx="3" presStyleCnt="4">
        <dgm:presLayoutVars>
          <dgm:chMax val="0"/>
          <dgm:bulletEnabled val="1"/>
        </dgm:presLayoutVars>
      </dgm:prSet>
      <dgm:spPr/>
      <dgm:t>
        <a:bodyPr/>
        <a:lstStyle/>
        <a:p>
          <a:endParaRPr lang="en-US"/>
        </a:p>
      </dgm:t>
    </dgm:pt>
  </dgm:ptLst>
  <dgm:cxnLst>
    <dgm:cxn modelId="{40BD88D5-B519-44A8-9038-3EF403060259}" srcId="{55CDD20C-0A17-45C3-A085-732BF78B31BE}" destId="{F80882B7-BCE3-42DE-B8D3-EF8416B0601E}" srcOrd="1" destOrd="0" parTransId="{0F6F7691-201D-4C37-AA68-36C28B6EE28A}" sibTransId="{F1C6D453-E1AD-4C28-AD63-B4BB5450A773}"/>
    <dgm:cxn modelId="{D77AF967-E30F-4C0B-BE80-3AA6CF28CE15}" srcId="{55CDD20C-0A17-45C3-A085-732BF78B31BE}" destId="{655DAFAE-3F1B-4584-862C-ADBE8A5B3217}" srcOrd="0" destOrd="0" parTransId="{34FEA71D-2E55-43EF-A03F-BABACE6988E0}" sibTransId="{E5560709-C486-424D-B4DE-5633AB0F8EEA}"/>
    <dgm:cxn modelId="{9E1EFC17-89A1-4AFF-AD7C-6639692A74BC}" srcId="{55CDD20C-0A17-45C3-A085-732BF78B31BE}" destId="{1EE300D6-D09A-4465-A65E-0AD6CE277F42}" srcOrd="3" destOrd="0" parTransId="{2A53B449-CC7C-4E85-825F-95747EEF4D0B}" sibTransId="{F465C273-009A-453A-B769-00FA1CAF4F14}"/>
    <dgm:cxn modelId="{337B11FE-3F60-4E70-937B-6F0FC2C89DF6}" srcId="{55CDD20C-0A17-45C3-A085-732BF78B31BE}" destId="{7244E64F-C539-4EF9-B3D9-32C6C67322BF}" srcOrd="2" destOrd="0" parTransId="{F5385AF7-BE30-4285-89E5-D6DE3081BFCD}" sibTransId="{D1BBC934-2338-46E3-B85D-EC1EC256B240}"/>
    <dgm:cxn modelId="{2477ACB8-4202-4AF2-9592-4FFEA7A0465F}" type="presOf" srcId="{1EE300D6-D09A-4465-A65E-0AD6CE277F42}" destId="{DAAEAE2A-1ED1-47C5-BF07-C0C19ADFEE3F}" srcOrd="0" destOrd="0" presId="urn:microsoft.com/office/officeart/2005/8/layout/vList2#1"/>
    <dgm:cxn modelId="{10E1E8F5-3EFF-48A3-A47F-F55288B36176}" type="presOf" srcId="{7244E64F-C539-4EF9-B3D9-32C6C67322BF}" destId="{7C3D4909-755E-432D-9636-E7570C66077F}" srcOrd="0" destOrd="0" presId="urn:microsoft.com/office/officeart/2005/8/layout/vList2#1"/>
    <dgm:cxn modelId="{384CFF00-B6D1-42FE-BE16-7A3CA19F6FEC}" type="presOf" srcId="{55CDD20C-0A17-45C3-A085-732BF78B31BE}" destId="{82D108D0-8AAD-4835-A062-459C6B4EFAF3}" srcOrd="0" destOrd="0" presId="urn:microsoft.com/office/officeart/2005/8/layout/vList2#1"/>
    <dgm:cxn modelId="{E3E35F03-442A-44EF-B156-345591F76A8E}" type="presOf" srcId="{655DAFAE-3F1B-4584-862C-ADBE8A5B3217}" destId="{D9654DFF-AA00-4C95-A0F9-52CD40A8E962}" srcOrd="0" destOrd="0" presId="urn:microsoft.com/office/officeart/2005/8/layout/vList2#1"/>
    <dgm:cxn modelId="{B7B9C754-2640-4971-A305-F1F89A48314B}" type="presOf" srcId="{F80882B7-BCE3-42DE-B8D3-EF8416B0601E}" destId="{98A803BA-CC70-498D-A531-6F8EAC4D5014}" srcOrd="0" destOrd="0" presId="urn:microsoft.com/office/officeart/2005/8/layout/vList2#1"/>
    <dgm:cxn modelId="{5C6F64E9-DAC0-4D0D-A854-B2F0351A5CAB}" type="presParOf" srcId="{82D108D0-8AAD-4835-A062-459C6B4EFAF3}" destId="{D9654DFF-AA00-4C95-A0F9-52CD40A8E962}" srcOrd="0" destOrd="0" presId="urn:microsoft.com/office/officeart/2005/8/layout/vList2#1"/>
    <dgm:cxn modelId="{494017BD-BF7F-46C1-BD28-DE62E3322349}" type="presParOf" srcId="{82D108D0-8AAD-4835-A062-459C6B4EFAF3}" destId="{C94FF0F4-CBCF-4C95-8FE9-8FEA7896AC6D}" srcOrd="1" destOrd="0" presId="urn:microsoft.com/office/officeart/2005/8/layout/vList2#1"/>
    <dgm:cxn modelId="{CACE69E8-D3EB-4CE7-8504-48ACBC8FD598}" type="presParOf" srcId="{82D108D0-8AAD-4835-A062-459C6B4EFAF3}" destId="{98A803BA-CC70-498D-A531-6F8EAC4D5014}" srcOrd="2" destOrd="0" presId="urn:microsoft.com/office/officeart/2005/8/layout/vList2#1"/>
    <dgm:cxn modelId="{CD394E49-A386-45EF-B86B-193DB7BF07D1}" type="presParOf" srcId="{82D108D0-8AAD-4835-A062-459C6B4EFAF3}" destId="{A23B37BF-92DF-47F8-A4A4-D5A383F0188E}" srcOrd="3" destOrd="0" presId="urn:microsoft.com/office/officeart/2005/8/layout/vList2#1"/>
    <dgm:cxn modelId="{3F37474A-F163-4B0A-B432-465395A19A20}" type="presParOf" srcId="{82D108D0-8AAD-4835-A062-459C6B4EFAF3}" destId="{7C3D4909-755E-432D-9636-E7570C66077F}" srcOrd="4" destOrd="0" presId="urn:microsoft.com/office/officeart/2005/8/layout/vList2#1"/>
    <dgm:cxn modelId="{B11A4BD9-FE13-47F0-A520-02E953B249C3}" type="presParOf" srcId="{82D108D0-8AAD-4835-A062-459C6B4EFAF3}" destId="{CBDDB350-58C4-4B89-B640-473A5CC0BD55}" srcOrd="5" destOrd="0" presId="urn:microsoft.com/office/officeart/2005/8/layout/vList2#1"/>
    <dgm:cxn modelId="{41C57A7F-7CD9-491F-B055-632F8FBD17D7}" type="presParOf" srcId="{82D108D0-8AAD-4835-A062-459C6B4EFAF3}" destId="{DAAEAE2A-1ED1-47C5-BF07-C0C19ADFEE3F}" srcOrd="6" destOrd="0" presId="urn:microsoft.com/office/officeart/2005/8/layout/vList2#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54DFF-AA00-4C95-A0F9-52CD40A8E962}">
      <dsp:nvSpPr>
        <dsp:cNvPr id="0" name=""/>
        <dsp:cNvSpPr/>
      </dsp:nvSpPr>
      <dsp:spPr>
        <a:xfrm>
          <a:off x="0" y="37477"/>
          <a:ext cx="9576435" cy="99216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Similar but different then reinforcement learning.</a:t>
          </a:r>
        </a:p>
      </dsp:txBody>
      <dsp:txXfrm>
        <a:off x="48433" y="85910"/>
        <a:ext cx="9479569" cy="895294"/>
      </dsp:txXfrm>
    </dsp:sp>
    <dsp:sp modelId="{98A803BA-CC70-498D-A531-6F8EAC4D5014}">
      <dsp:nvSpPr>
        <dsp:cNvPr id="0" name=""/>
        <dsp:cNvSpPr/>
      </dsp:nvSpPr>
      <dsp:spPr>
        <a:xfrm>
          <a:off x="0" y="1182277"/>
          <a:ext cx="9576435" cy="992160"/>
        </a:xfrm>
        <a:prstGeom prst="roundRect">
          <a:avLst/>
        </a:prstGeom>
        <a:gradFill rotWithShape="0">
          <a:gsLst>
            <a:gs pos="0">
              <a:schemeClr val="accent2">
                <a:hueOff val="1560506"/>
                <a:satOff val="-1946"/>
                <a:lumOff val="458"/>
                <a:alphaOff val="0"/>
                <a:tint val="50000"/>
                <a:satMod val="300000"/>
              </a:schemeClr>
            </a:gs>
            <a:gs pos="35000">
              <a:schemeClr val="accent2">
                <a:hueOff val="1560506"/>
                <a:satOff val="-1946"/>
                <a:lumOff val="458"/>
                <a:alphaOff val="0"/>
                <a:tint val="37000"/>
                <a:satMod val="300000"/>
              </a:schemeClr>
            </a:gs>
            <a:gs pos="100000">
              <a:schemeClr val="accent2">
                <a:hueOff val="1560506"/>
                <a:satOff val="-1946"/>
                <a:lumOff val="45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Biological evolution can be seen as a learning process: biological organisms adapt to improve their survival rates and the chance of having offspring in their environment.</a:t>
          </a:r>
        </a:p>
      </dsp:txBody>
      <dsp:txXfrm>
        <a:off x="48433" y="1230710"/>
        <a:ext cx="9479569" cy="895294"/>
      </dsp:txXfrm>
    </dsp:sp>
    <dsp:sp modelId="{7C3D4909-755E-432D-9636-E7570C66077F}">
      <dsp:nvSpPr>
        <dsp:cNvPr id="0" name=""/>
        <dsp:cNvSpPr/>
      </dsp:nvSpPr>
      <dsp:spPr>
        <a:xfrm>
          <a:off x="0" y="2327077"/>
          <a:ext cx="9576435" cy="992160"/>
        </a:xfrm>
        <a:prstGeom prst="roundRect">
          <a:avLst/>
        </a:prstGeom>
        <a:gradFill rotWithShape="0">
          <a:gsLst>
            <a:gs pos="0">
              <a:schemeClr val="accent2">
                <a:hueOff val="3121013"/>
                <a:satOff val="-3893"/>
                <a:lumOff val="915"/>
                <a:alphaOff val="0"/>
                <a:tint val="50000"/>
                <a:satMod val="300000"/>
              </a:schemeClr>
            </a:gs>
            <a:gs pos="35000">
              <a:schemeClr val="accent2">
                <a:hueOff val="3121013"/>
                <a:satOff val="-3893"/>
                <a:lumOff val="915"/>
                <a:alphaOff val="0"/>
                <a:tint val="37000"/>
                <a:satMod val="300000"/>
              </a:schemeClr>
            </a:gs>
            <a:gs pos="100000">
              <a:schemeClr val="accent2">
                <a:hueOff val="3121013"/>
                <a:satOff val="-3893"/>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Objective: Using an idea of fitness, which corresponds to a score for how good the current solution is? And updating the solution accordingly.</a:t>
          </a:r>
        </a:p>
      </dsp:txBody>
      <dsp:txXfrm>
        <a:off x="48433" y="2375510"/>
        <a:ext cx="9479569" cy="895294"/>
      </dsp:txXfrm>
    </dsp:sp>
    <dsp:sp modelId="{DAAEAE2A-1ED1-47C5-BF07-C0C19ADFEE3F}">
      <dsp:nvSpPr>
        <dsp:cNvPr id="0" name=""/>
        <dsp:cNvSpPr/>
      </dsp:nvSpPr>
      <dsp:spPr>
        <a:xfrm>
          <a:off x="0" y="3471877"/>
          <a:ext cx="9576435" cy="99216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evolutionary algorithms, they usually start with many "agents" and only the "strong ones survive“.</a:t>
          </a:r>
        </a:p>
      </dsp:txBody>
      <dsp:txXfrm>
        <a:off x="48433" y="3520310"/>
        <a:ext cx="9479569" cy="895294"/>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45BC5-9445-40D6-8A2E-C3C3712B4A4F}" type="datetimeFigureOut">
              <a:rPr lang="en-IN" smtClean="0"/>
              <a:pPr/>
              <a:t>23-01-2023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04FBB-A7D5-459E-A4F3-91E2F96CC26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the science of getting computers to act without being explicitly programmed.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the concept that a computer program can learn and adapt to new data without human intervention.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a method of data analysis that automates analytical model building.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the use and development of computer systems that are able to learn and adapt without following explicit instructions by using algorithms and statistical models to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draw inferences from patterns in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pPr marL="171450" indent="-171450">
              <a:buFont typeface="Arial" panose="020B0604020202020204" pitchFamily="34" charset="0"/>
              <a:buChar char="•"/>
            </a:pPr>
            <a:r>
              <a:rPr lang="en-IN" sz="1200" dirty="0">
                <a:solidFill>
                  <a:srgbClr val="000000"/>
                </a:solidFill>
                <a:effectLst/>
                <a:latin typeface="Times New Roman" panose="02020603050405020304" pitchFamily="18" charset="0"/>
                <a:ea typeface="Calibri" panose="020F0502020204030204" pitchFamily="34" charset="0"/>
              </a:rPr>
              <a:t>Learning is what gives us flexibility in our lives; we can adjust and adapt to new circumstances and learn new tricks, no matter how old we are. </a:t>
            </a:r>
          </a:p>
        </p:txBody>
      </p:sp>
      <p:sp>
        <p:nvSpPr>
          <p:cNvPr id="4" name="Slide Number Placeholder 3"/>
          <p:cNvSpPr>
            <a:spLocks noGrp="1"/>
          </p:cNvSpPr>
          <p:nvPr>
            <p:ph type="sldNum" sz="quarter" idx="5"/>
          </p:nvPr>
        </p:nvSpPr>
        <p:spPr/>
        <p:txBody>
          <a:bodyPr/>
          <a:lstStyle/>
          <a:p>
            <a:fld id="{8FC04FBB-A7D5-459E-A4F3-91E2F96CC269}" type="slidenum">
              <a:rPr lang="en-IN" smtClean="0"/>
              <a:pPr/>
              <a:t>11</a:t>
            </a:fld>
            <a:endParaRPr lang="en-IN"/>
          </a:p>
        </p:txBody>
      </p:sp>
    </p:spTree>
    <p:extLst>
      <p:ext uri="{BB962C8B-B14F-4D97-AF65-F5344CB8AC3E}">
        <p14:creationId xmlns:p14="http://schemas.microsoft.com/office/powerpoint/2010/main" xmlns="" val="32374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rPr>
              <a:t>The algorithm gets told when the answer is wrong but does not get told how to correct it. It has to explore and try out different possibilities until it works out "how to get the answer right".</a:t>
            </a:r>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The learner and decision-maker is called the </a:t>
            </a:r>
            <a:r>
              <a:rPr lang="en-US" b="0" i="1" dirty="0">
                <a:solidFill>
                  <a:srgbClr val="000000"/>
                </a:solidFill>
                <a:effectLst/>
                <a:latin typeface="Times New Roman" panose="02020603050405020304" pitchFamily="18" charset="0"/>
              </a:rPr>
              <a:t>agent</a:t>
            </a:r>
            <a:r>
              <a:rPr lang="en-US" b="0" i="0" dirty="0">
                <a:solidFill>
                  <a:srgbClr val="000000"/>
                </a:solidFill>
                <a:effectLst/>
                <a:latin typeface="Times New Roman" panose="02020603050405020304" pitchFamily="18" charset="0"/>
              </a:rPr>
              <a:t>. The thing it interacts with, comprising everything outside the agent, is called the </a:t>
            </a:r>
            <a:r>
              <a:rPr lang="en-US" b="0" i="1" dirty="0">
                <a:solidFill>
                  <a:srgbClr val="000000"/>
                </a:solidFill>
                <a:effectLst/>
                <a:latin typeface="Times New Roman" panose="02020603050405020304" pitchFamily="18" charset="0"/>
              </a:rPr>
              <a:t>environment</a:t>
            </a:r>
            <a:r>
              <a:rPr lang="en-US" b="0" i="0" dirty="0">
                <a:solidFill>
                  <a:srgbClr val="000000"/>
                </a:solidFill>
                <a:effectLst/>
                <a:latin typeface="Times New Roman" panose="02020603050405020304" pitchFamily="18" charset="0"/>
              </a:rPr>
              <a:t>. These interact continually, the agent selecting actions and the environment responding to those actions and presenting new situations to the agent</a:t>
            </a:r>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pPr/>
              <a:t>17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rPr>
              <a:t>The algorithm gets told when the answer is wrong but does not get told how to correct it. It has to explore and try out different possibilities until it works out "how to get the answer right".</a:t>
            </a:r>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The learner and decision-maker is called the </a:t>
            </a:r>
            <a:r>
              <a:rPr lang="en-US" b="0" i="1" dirty="0">
                <a:solidFill>
                  <a:srgbClr val="000000"/>
                </a:solidFill>
                <a:effectLst/>
                <a:latin typeface="Times New Roman" panose="02020603050405020304" pitchFamily="18" charset="0"/>
              </a:rPr>
              <a:t>agent</a:t>
            </a:r>
            <a:r>
              <a:rPr lang="en-US" b="0" i="0" dirty="0">
                <a:solidFill>
                  <a:srgbClr val="000000"/>
                </a:solidFill>
                <a:effectLst/>
                <a:latin typeface="Times New Roman" panose="02020603050405020304" pitchFamily="18" charset="0"/>
              </a:rPr>
              <a:t>. The thing it interacts with, comprising everything outside the agent, is called the </a:t>
            </a:r>
            <a:r>
              <a:rPr lang="en-US" b="0" i="1" dirty="0">
                <a:solidFill>
                  <a:srgbClr val="000000"/>
                </a:solidFill>
                <a:effectLst/>
                <a:latin typeface="Times New Roman" panose="02020603050405020304" pitchFamily="18" charset="0"/>
              </a:rPr>
              <a:t>environment</a:t>
            </a:r>
            <a:r>
              <a:rPr lang="en-US" b="0" i="0" dirty="0">
                <a:solidFill>
                  <a:srgbClr val="000000"/>
                </a:solidFill>
                <a:effectLst/>
                <a:latin typeface="Times New Roman" panose="02020603050405020304" pitchFamily="18" charset="0"/>
              </a:rPr>
              <a:t>. These interact continually, the agent selecting actions and the environment responding to those actions and presenting new situations to the agent</a:t>
            </a:r>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pPr/>
              <a:t>18</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rPr>
              <a:t>There can be an infinite number of models that can fit the given data points. The problem is how to work out what function to choose. An Overfit model and an underfit model were shown in (c). The straight-line approximation (Overfit) probably isn't what we want since it doesn't tell us much about the 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rPr>
              <a:t>A cubic function (something that can be written as ax</a:t>
            </a:r>
            <a:r>
              <a:rPr lang="en-IN" sz="1800" baseline="30000" dirty="0">
                <a:solidFill>
                  <a:srgbClr val="000000"/>
                </a:solidFill>
                <a:effectLst/>
                <a:latin typeface="Times New Roman" panose="02020603050405020304" pitchFamily="18" charset="0"/>
                <a:ea typeface="Calibri" panose="020F0502020204030204" pitchFamily="34" charset="0"/>
              </a:rPr>
              <a:t>3</a:t>
            </a:r>
            <a:r>
              <a:rPr lang="en-IN" sz="1800" dirty="0">
                <a:solidFill>
                  <a:srgbClr val="000000"/>
                </a:solidFill>
                <a:effectLst/>
                <a:latin typeface="Times New Roman" panose="02020603050405020304" pitchFamily="18" charset="0"/>
                <a:ea typeface="Calibri" panose="020F0502020204030204" pitchFamily="34" charset="0"/>
              </a:rPr>
              <a:t> + bx</a:t>
            </a:r>
            <a:r>
              <a:rPr lang="en-IN" sz="1800" baseline="30000" dirty="0">
                <a:solidFill>
                  <a:srgbClr val="000000"/>
                </a:solidFill>
                <a:effectLst/>
                <a:latin typeface="Times New Roman" panose="02020603050405020304" pitchFamily="18" charset="0"/>
                <a:ea typeface="Calibri" panose="020F0502020204030204" pitchFamily="34" charset="0"/>
              </a:rPr>
              <a:t>2</a:t>
            </a:r>
            <a:r>
              <a:rPr lang="en-IN" sz="1800" dirty="0">
                <a:solidFill>
                  <a:srgbClr val="000000"/>
                </a:solidFill>
                <a:effectLst/>
                <a:latin typeface="Times New Roman" panose="02020603050405020304" pitchFamily="18" charset="0"/>
                <a:ea typeface="Calibri" panose="020F0502020204030204" pitchFamily="34" charset="0"/>
              </a:rPr>
              <a:t> + cx + d = 0) (underfit) is nowhere near the data points.  In fact, the data were made with the sine function plotted(d), so that is the correct answer in this case. </a:t>
            </a:r>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pPr/>
              <a:t>21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rPr>
              <a:t>For example, heart disease detection can be identified as a classification problem. This is a binary classification since there can be only two classes, i.e., has heart disease or does not have heart disease. The classifier, in this case, needs training data to understand how the given input variables are related to the class. And once the classifier is trained accurately, it can be used to detect whether heart disease is there or not for a particular patient. Another most common applications of classification are for filtering emails into "spam" or "non-spam," as used by today's top email service providers. An example of multi-class classification is the classification of fruits or classification of animals, etc. Classification algorithms can be better understood using the below diagram.</a:t>
            </a:r>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pPr/>
              <a:t>22</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neural network schematic on the left of the figure below shows the left and the neurons' inputs on the right. If we treat the weights fed into one of the neurons as a set of coordinates in what is known as weight space, we can plot them. We think about the weights that connect into a particular neuron, and plot the strengths of the weights by using one axis for each weight that comes into the neuron, and plotting the position of the neuron as the location, using the value of w1 as the position on the 1st axis, the value of w2 on the 2nd axis, etc. This is shown on the right of the figure. So we can use the idea of neurons and inputs being 'close together in order to decide when a neuron should fire and when it shouldn't. If the neuron is close to the input in this space, it should fire, and if it is not close, it shouldn't.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pPr/>
              <a:t>31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F9F8BD-B77C-47DA-8676-AB720B48B97D}" type="datetime1">
              <a:rPr lang="en-US" smtClean="0"/>
              <a:pPr/>
              <a:t>1/23/2023</a:t>
            </a:fld>
            <a:endParaRPr lang="en-US" dirty="0"/>
          </a:p>
        </p:txBody>
      </p:sp>
      <p:sp>
        <p:nvSpPr>
          <p:cNvPr id="5" name="Footer Placeholder 4"/>
          <p:cNvSpPr>
            <a:spLocks noGrp="1"/>
          </p:cNvSpPr>
          <p:nvPr>
            <p:ph type="ftr" sz="quarter" idx="11"/>
          </p:nvPr>
        </p:nvSpPr>
        <p:spPr/>
        <p:txBody>
          <a:bodyPr/>
          <a:lstStyle/>
          <a:p>
            <a:r>
              <a:rPr lang="en-US"/>
              <a:t>MSKR</a:t>
            </a:r>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DC4F3B-BD30-4C05-9922-BF9CA6E119DF}" type="datetime1">
              <a:rPr lang="en-US" smtClean="0"/>
              <a:pPr/>
              <a:t>1/23/2023</a:t>
            </a:fld>
            <a:endParaRPr lang="en-US"/>
          </a:p>
        </p:txBody>
      </p:sp>
      <p:sp>
        <p:nvSpPr>
          <p:cNvPr id="5" name="Footer Placeholder 4"/>
          <p:cNvSpPr>
            <a:spLocks noGrp="1"/>
          </p:cNvSpPr>
          <p:nvPr>
            <p:ph type="ftr" sz="quarter" idx="11"/>
          </p:nvPr>
        </p:nvSpPr>
        <p:spPr/>
        <p:txBody>
          <a:bodyPr/>
          <a:lstStyle/>
          <a:p>
            <a:r>
              <a:rPr lang="en-US"/>
              <a:t>MSKR</a:t>
            </a:r>
          </a:p>
        </p:txBody>
      </p:sp>
      <p:sp>
        <p:nvSpPr>
          <p:cNvPr id="6" name="Slide Number Placeholder 5"/>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B6179-63C4-47D2-A274-EA3F30CC44FA}" type="datetime1">
              <a:rPr lang="en-US" smtClean="0"/>
              <a:pPr/>
              <a:t>1/23/2023</a:t>
            </a:fld>
            <a:endParaRPr lang="en-US"/>
          </a:p>
        </p:txBody>
      </p:sp>
      <p:sp>
        <p:nvSpPr>
          <p:cNvPr id="5" name="Footer Placeholder 4"/>
          <p:cNvSpPr>
            <a:spLocks noGrp="1"/>
          </p:cNvSpPr>
          <p:nvPr>
            <p:ph type="ftr" sz="quarter" idx="11"/>
          </p:nvPr>
        </p:nvSpPr>
        <p:spPr/>
        <p:txBody>
          <a:bodyPr/>
          <a:lstStyle/>
          <a:p>
            <a:r>
              <a:rPr lang="en-US"/>
              <a:t>MSKR</a:t>
            </a:r>
          </a:p>
        </p:txBody>
      </p:sp>
      <p:sp>
        <p:nvSpPr>
          <p:cNvPr id="6" name="Slide Number Placeholder 5"/>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90620C-A85F-4A8C-B403-AC96C9C7F612}" type="datetime1">
              <a:rPr lang="en-US" smtClean="0"/>
              <a:pPr/>
              <a:t>1/23/2023</a:t>
            </a:fld>
            <a:endParaRPr lang="en-US"/>
          </a:p>
        </p:txBody>
      </p:sp>
      <p:sp>
        <p:nvSpPr>
          <p:cNvPr id="5" name="Footer Placeholder 4"/>
          <p:cNvSpPr>
            <a:spLocks noGrp="1"/>
          </p:cNvSpPr>
          <p:nvPr>
            <p:ph type="ftr" sz="quarter" idx="11"/>
          </p:nvPr>
        </p:nvSpPr>
        <p:spPr/>
        <p:txBody>
          <a:bodyPr/>
          <a:lstStyle/>
          <a:p>
            <a:r>
              <a:rPr lang="en-US"/>
              <a:t>MSKR</a:t>
            </a:r>
          </a:p>
        </p:txBody>
      </p:sp>
      <p:sp>
        <p:nvSpPr>
          <p:cNvPr id="6" name="Slide Number Placeholder 5"/>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4A79D-BBF5-441A-B6F9-4CFEB943E7F3}" type="datetime1">
              <a:rPr lang="en-US" smtClean="0"/>
              <a:pPr/>
              <a:t>1/23/2023</a:t>
            </a:fld>
            <a:endParaRPr lang="en-US"/>
          </a:p>
        </p:txBody>
      </p:sp>
      <p:sp>
        <p:nvSpPr>
          <p:cNvPr id="5" name="Footer Placeholder 4"/>
          <p:cNvSpPr>
            <a:spLocks noGrp="1"/>
          </p:cNvSpPr>
          <p:nvPr>
            <p:ph type="ftr" sz="quarter" idx="11"/>
          </p:nvPr>
        </p:nvSpPr>
        <p:spPr/>
        <p:txBody>
          <a:bodyPr/>
          <a:lstStyle/>
          <a:p>
            <a:r>
              <a:rPr lang="en-US"/>
              <a:t>MSKR</a:t>
            </a:r>
          </a:p>
        </p:txBody>
      </p:sp>
      <p:sp>
        <p:nvSpPr>
          <p:cNvPr id="6" name="Slide Number Placeholder 5"/>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391A2-473C-47C2-B3C6-F6540D701121}" type="datetime1">
              <a:rPr lang="en-US" smtClean="0"/>
              <a:pPr/>
              <a:t>1/23/2023</a:t>
            </a:fld>
            <a:endParaRPr lang="en-US"/>
          </a:p>
        </p:txBody>
      </p:sp>
      <p:sp>
        <p:nvSpPr>
          <p:cNvPr id="6" name="Footer Placeholder 5"/>
          <p:cNvSpPr>
            <a:spLocks noGrp="1"/>
          </p:cNvSpPr>
          <p:nvPr>
            <p:ph type="ftr" sz="quarter" idx="11"/>
          </p:nvPr>
        </p:nvSpPr>
        <p:spPr/>
        <p:txBody>
          <a:bodyPr/>
          <a:lstStyle/>
          <a:p>
            <a:r>
              <a:rPr lang="en-US"/>
              <a:t>MSKR</a:t>
            </a:r>
          </a:p>
        </p:txBody>
      </p:sp>
      <p:sp>
        <p:nvSpPr>
          <p:cNvPr id="7" name="Slide Number Placeholder 6"/>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0E732B-23B3-4558-8ABE-425FD7F807FD}" type="datetime1">
              <a:rPr lang="en-US" smtClean="0"/>
              <a:pPr/>
              <a:t>1/23/2023</a:t>
            </a:fld>
            <a:endParaRPr lang="en-US"/>
          </a:p>
        </p:txBody>
      </p:sp>
      <p:sp>
        <p:nvSpPr>
          <p:cNvPr id="8" name="Footer Placeholder 7"/>
          <p:cNvSpPr>
            <a:spLocks noGrp="1"/>
          </p:cNvSpPr>
          <p:nvPr>
            <p:ph type="ftr" sz="quarter" idx="11"/>
          </p:nvPr>
        </p:nvSpPr>
        <p:spPr/>
        <p:txBody>
          <a:bodyPr/>
          <a:lstStyle/>
          <a:p>
            <a:r>
              <a:rPr lang="en-US"/>
              <a:t>MSKR</a:t>
            </a:r>
          </a:p>
        </p:txBody>
      </p:sp>
      <p:sp>
        <p:nvSpPr>
          <p:cNvPr id="9" name="Slide Number Placeholder 8"/>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4AA4E-32D7-4629-BC63-3163C6143A84}" type="datetime1">
              <a:rPr lang="en-US" smtClean="0"/>
              <a:pPr/>
              <a:t>1/23/2023</a:t>
            </a:fld>
            <a:endParaRPr lang="en-US"/>
          </a:p>
        </p:txBody>
      </p:sp>
      <p:sp>
        <p:nvSpPr>
          <p:cNvPr id="4" name="Footer Placeholder 3"/>
          <p:cNvSpPr>
            <a:spLocks noGrp="1"/>
          </p:cNvSpPr>
          <p:nvPr>
            <p:ph type="ftr" sz="quarter" idx="11"/>
          </p:nvPr>
        </p:nvSpPr>
        <p:spPr/>
        <p:txBody>
          <a:bodyPr/>
          <a:lstStyle/>
          <a:p>
            <a:r>
              <a:rPr lang="en-US"/>
              <a:t>MSKR</a:t>
            </a:r>
          </a:p>
        </p:txBody>
      </p:sp>
      <p:sp>
        <p:nvSpPr>
          <p:cNvPr id="5" name="Slide Number Placeholder 4"/>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634A7-77CB-4C2A-8AA0-5875C7B1A6A0}" type="datetime1">
              <a:rPr lang="en-US" smtClean="0"/>
              <a:pPr/>
              <a:t>1/23/2023</a:t>
            </a:fld>
            <a:endParaRPr lang="en-US"/>
          </a:p>
        </p:txBody>
      </p:sp>
      <p:sp>
        <p:nvSpPr>
          <p:cNvPr id="3" name="Footer Placeholder 2"/>
          <p:cNvSpPr>
            <a:spLocks noGrp="1"/>
          </p:cNvSpPr>
          <p:nvPr>
            <p:ph type="ftr" sz="quarter" idx="11"/>
          </p:nvPr>
        </p:nvSpPr>
        <p:spPr/>
        <p:txBody>
          <a:bodyPr/>
          <a:lstStyle/>
          <a:p>
            <a:r>
              <a:rPr lang="en-US"/>
              <a:t>MSKR</a:t>
            </a:r>
          </a:p>
        </p:txBody>
      </p:sp>
      <p:sp>
        <p:nvSpPr>
          <p:cNvPr id="4" name="Slide Number Placeholder 3"/>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F4777-4DAB-4E0F-A21B-8E828AD71F7C}" type="datetime1">
              <a:rPr lang="en-US" smtClean="0"/>
              <a:pPr/>
              <a:t>1/23/2023</a:t>
            </a:fld>
            <a:endParaRPr lang="en-US" dirty="0"/>
          </a:p>
        </p:txBody>
      </p:sp>
      <p:sp>
        <p:nvSpPr>
          <p:cNvPr id="6" name="Footer Placeholder 5"/>
          <p:cNvSpPr>
            <a:spLocks noGrp="1"/>
          </p:cNvSpPr>
          <p:nvPr>
            <p:ph type="ftr" sz="quarter" idx="11"/>
          </p:nvPr>
        </p:nvSpPr>
        <p:spPr/>
        <p:txBody>
          <a:bodyPr/>
          <a:lstStyle/>
          <a:p>
            <a:r>
              <a:rPr lang="en-US"/>
              <a:t>MSKR</a:t>
            </a:r>
          </a:p>
        </p:txBody>
      </p:sp>
      <p:sp>
        <p:nvSpPr>
          <p:cNvPr id="7" name="Slide Number Placeholder 6"/>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0362C-B84B-442B-B1B3-6F1A5A6D7FBE}" type="datetime1">
              <a:rPr lang="en-US" smtClean="0"/>
              <a:pPr/>
              <a:t>1/23/2023</a:t>
            </a:fld>
            <a:endParaRPr lang="en-US"/>
          </a:p>
        </p:txBody>
      </p:sp>
      <p:sp>
        <p:nvSpPr>
          <p:cNvPr id="6" name="Footer Placeholder 5"/>
          <p:cNvSpPr>
            <a:spLocks noGrp="1"/>
          </p:cNvSpPr>
          <p:nvPr>
            <p:ph type="ftr" sz="quarter" idx="11"/>
          </p:nvPr>
        </p:nvSpPr>
        <p:spPr/>
        <p:txBody>
          <a:bodyPr/>
          <a:lstStyle/>
          <a:p>
            <a:r>
              <a:rPr lang="en-US"/>
              <a:t>MSKR</a:t>
            </a:r>
          </a:p>
        </p:txBody>
      </p:sp>
      <p:sp>
        <p:nvSpPr>
          <p:cNvPr id="7" name="Slide Number Placeholder 6"/>
          <p:cNvSpPr>
            <a:spLocks noGrp="1"/>
          </p:cNvSpPr>
          <p:nvPr>
            <p:ph type="sldNum" sz="quarter" idx="12"/>
          </p:nvPr>
        </p:nvSpPr>
        <p:spPr/>
        <p:txBody>
          <a:bodyPr/>
          <a:lstStyle/>
          <a:p>
            <a:fld id="{B2DC25EE-239B-4C5F-AAD1-255A7D5F1E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A229B-3363-4D63-AF04-C59DF79BDECA}" type="datetimeFigureOut">
              <a:rPr lang="en-US" smtClean="0"/>
              <a:pPr/>
              <a:t>1/23/2023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vitalflux.com/random-forest-classifier-python-code-example/" TargetMode="External"/><Relationship Id="rId2" Type="http://schemas.openxmlformats.org/officeDocument/2006/relationships/hyperlink" Target="https://vitalflux.com/popular-machine-learning-techniques-for-stock-price-movement-prediction/" TargetMode="External"/><Relationship Id="rId1" Type="http://schemas.openxmlformats.org/officeDocument/2006/relationships/slideLayout" Target="../slideLayouts/slideLayout2.xml"/><Relationship Id="rId5" Type="http://schemas.openxmlformats.org/officeDocument/2006/relationships/hyperlink" Target="https://en.wikipedia.org/wiki/Autoregressive_integrated_moving_average" TargetMode="External"/><Relationship Id="rId4" Type="http://schemas.openxmlformats.org/officeDocument/2006/relationships/hyperlink" Target="https://vitalflux.com/k-means-clustering-explained-with-python-example/"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stat.uchicago.edu/~lekheng/meetings/mathofranking/slides/agarwal.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machinelearningmastery.com/support-vector-machines-for-machine-learn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255" y="2503170"/>
            <a:ext cx="8877056" cy="2448658"/>
          </a:xfrm>
        </p:spPr>
        <p:txBody>
          <a:bodyPr>
            <a:normAutofit fontScale="90000"/>
          </a:bodyPr>
          <a:lstStyle/>
          <a:p>
            <a:pPr algn="ctr">
              <a:lnSpc>
                <a:spcPct val="80000"/>
              </a:lnSpc>
            </a:pPr>
            <a:r>
              <a:rPr lang="en-IN" sz="6800" dirty="0">
                <a:gradFill>
                  <a:gsLst>
                    <a:gs pos="0">
                      <a:srgbClr val="7B32B2"/>
                    </a:gs>
                    <a:gs pos="100000">
                      <a:srgbClr val="401A5D"/>
                    </a:gs>
                  </a:gsLst>
                  <a:lin scaled="0"/>
                </a:gradFill>
              </a:rPr>
              <a:t>Introduction to Machine Learning</a:t>
            </a:r>
            <a:br>
              <a:rPr lang="en-IN" sz="6800" dirty="0">
                <a:gradFill>
                  <a:gsLst>
                    <a:gs pos="0">
                      <a:srgbClr val="7B32B2"/>
                    </a:gs>
                    <a:gs pos="100000">
                      <a:srgbClr val="401A5D"/>
                    </a:gs>
                  </a:gsLst>
                  <a:lin scaled="0"/>
                </a:gradFill>
              </a:rPr>
            </a:br>
            <a:r>
              <a:rPr lang="en-IN" sz="6800" dirty="0">
                <a:gradFill>
                  <a:gsLst>
                    <a:gs pos="0">
                      <a:srgbClr val="7B32B2"/>
                    </a:gs>
                    <a:gs pos="100000">
                      <a:srgbClr val="401A5D"/>
                    </a:gs>
                  </a:gsLst>
                  <a:lin scaled="0"/>
                </a:gradFill>
              </a:rPr>
              <a:t/>
            </a:r>
            <a:br>
              <a:rPr lang="en-IN" sz="6800" dirty="0">
                <a:gradFill>
                  <a:gsLst>
                    <a:gs pos="0">
                      <a:srgbClr val="7B32B2"/>
                    </a:gs>
                    <a:gs pos="100000">
                      <a:srgbClr val="401A5D"/>
                    </a:gs>
                  </a:gsLst>
                  <a:lin scaled="0"/>
                </a:gradFill>
              </a:rPr>
            </a:br>
            <a:r>
              <a:rPr lang="en-IN" sz="6800" dirty="0">
                <a:gradFill>
                  <a:gsLst>
                    <a:gs pos="0">
                      <a:srgbClr val="7B32B2"/>
                    </a:gs>
                    <a:gs pos="100000">
                      <a:srgbClr val="401A5D"/>
                    </a:gs>
                  </a:gsLst>
                  <a:lin scaled="0"/>
                </a:gradFill>
              </a:rPr>
              <a:t>FAI-Unit-II</a:t>
            </a:r>
            <a:br>
              <a:rPr lang="en-IN" sz="6800" dirty="0">
                <a:gradFill>
                  <a:gsLst>
                    <a:gs pos="0">
                      <a:srgbClr val="7B32B2"/>
                    </a:gs>
                    <a:gs pos="100000">
                      <a:srgbClr val="401A5D"/>
                    </a:gs>
                  </a:gsLst>
                  <a:lin scaled="0"/>
                </a:gradFill>
              </a:rPr>
            </a:br>
            <a:r>
              <a:rPr lang="en-US" altLang="en-IN" sz="3110" dirty="0">
                <a:gradFill>
                  <a:gsLst>
                    <a:gs pos="0">
                      <a:srgbClr val="7B32B2"/>
                    </a:gs>
                    <a:gs pos="100000">
                      <a:srgbClr val="401A5D"/>
                    </a:gs>
                  </a:gsLst>
                  <a:lin scaled="0"/>
                </a:gradFill>
              </a:rPr>
              <a:t/>
            </a:r>
            <a:br>
              <a:rPr lang="en-US" altLang="en-IN" sz="3110" dirty="0">
                <a:gradFill>
                  <a:gsLst>
                    <a:gs pos="0">
                      <a:srgbClr val="7B32B2"/>
                    </a:gs>
                    <a:gs pos="100000">
                      <a:srgbClr val="401A5D"/>
                    </a:gs>
                  </a:gsLst>
                  <a:lin scaled="0"/>
                </a:gradFill>
              </a:rPr>
            </a:br>
            <a:r>
              <a:rPr lang="en-US" altLang="en-IN" sz="3110" dirty="0">
                <a:gradFill>
                  <a:gsLst>
                    <a:gs pos="0">
                      <a:srgbClr val="7B32B2"/>
                    </a:gs>
                    <a:gs pos="100000">
                      <a:srgbClr val="401A5D"/>
                    </a:gs>
                  </a:gsLst>
                  <a:lin scaled="0"/>
                </a:gradFill>
              </a:rPr>
              <a:t/>
            </a:r>
            <a:br>
              <a:rPr lang="en-US" altLang="en-IN" sz="3110" dirty="0">
                <a:gradFill>
                  <a:gsLst>
                    <a:gs pos="0">
                      <a:srgbClr val="7B32B2"/>
                    </a:gs>
                    <a:gs pos="100000">
                      <a:srgbClr val="401A5D"/>
                    </a:gs>
                  </a:gsLst>
                  <a:lin scaled="0"/>
                </a:gradFill>
              </a:rPr>
            </a:br>
            <a:endParaRPr lang="en-US" altLang="en-IN" sz="3110" dirty="0">
              <a:gradFill>
                <a:gsLst>
                  <a:gs pos="0">
                    <a:srgbClr val="7B32B2"/>
                  </a:gs>
                  <a:gs pos="100000">
                    <a:srgbClr val="401A5D"/>
                  </a:gs>
                </a:gsLst>
                <a:lin scaled="0"/>
              </a:gradFill>
              <a:sym typeface="+mn-ea"/>
            </a:endParaRPr>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1</a:t>
            </a:fld>
            <a:endParaRPr lang="en-US" dirty="0"/>
          </a:p>
        </p:txBody>
      </p:sp>
      <p:sp>
        <p:nvSpPr>
          <p:cNvPr id="4" name="Rectangle 3">
            <a:extLst>
              <a:ext uri="{FF2B5EF4-FFF2-40B4-BE49-F238E27FC236}">
                <a16:creationId xmlns:a16="http://schemas.microsoft.com/office/drawing/2014/main" xmlns="" id="{1A16F443-EE66-4E37-B716-C5C9EE074259}"/>
              </a:ext>
            </a:extLst>
          </p:cNvPr>
          <p:cNvSpPr/>
          <p:nvPr/>
        </p:nvSpPr>
        <p:spPr>
          <a:xfrm>
            <a:off x="159026" y="175912"/>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a16="http://schemas.microsoft.com/office/drawing/2014/main" xmlns="" id="{2A6C7164-9F19-455A-952F-33B355652145}"/>
              </a:ext>
            </a:extLst>
          </p:cNvPr>
          <p:cNvCxnSpPr/>
          <p:nvPr/>
        </p:nvCxnSpPr>
        <p:spPr>
          <a:xfrm>
            <a:off x="247712" y="3639215"/>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185095" cy="1143000"/>
          </a:xfrm>
        </p:spPr>
        <p:txBody>
          <a:bodyPr>
            <a:normAutofit fontScale="90000"/>
          </a:bodyPr>
          <a:lstStyle/>
          <a:p>
            <a:r>
              <a:rPr lang="en-GB" dirty="0"/>
              <a:t>Difference between AI &amp; ML</a:t>
            </a:r>
            <a:endParaRPr lang="en-US" dirty="0"/>
          </a:p>
        </p:txBody>
      </p:sp>
      <p:sp>
        <p:nvSpPr>
          <p:cNvPr id="5" name="Slide Number Placeholder 4"/>
          <p:cNvSpPr>
            <a:spLocks noGrp="1"/>
          </p:cNvSpPr>
          <p:nvPr>
            <p:ph type="sldNum" sz="quarter" idx="12"/>
          </p:nvPr>
        </p:nvSpPr>
        <p:spPr/>
        <p:txBody>
          <a:bodyPr/>
          <a:lstStyle/>
          <a:p>
            <a:fld id="{B2DC25EE-239B-4C5F-AAD1-255A7D5F1EE2}" type="slidenum">
              <a:rPr lang="en-US" smtClean="0"/>
              <a:pPr/>
              <a:t>10</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350497" y="1378633"/>
            <a:ext cx="9833317" cy="49940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94410"/>
          </a:xfrm>
        </p:spPr>
        <p:txBody>
          <a:bodyPr/>
          <a:lstStyle/>
          <a:p>
            <a:r>
              <a:rPr lang="en-US" sz="3600" b="1" dirty="0"/>
              <a:t>What is Machine learning?</a:t>
            </a:r>
            <a:endParaRPr lang="en-IN" sz="3600" b="1" dirty="0"/>
          </a:p>
        </p:txBody>
      </p:sp>
      <p:sp>
        <p:nvSpPr>
          <p:cNvPr id="3" name="Content Placeholder 2"/>
          <p:cNvSpPr>
            <a:spLocks noGrp="1"/>
          </p:cNvSpPr>
          <p:nvPr>
            <p:ph idx="1"/>
          </p:nvPr>
        </p:nvSpPr>
        <p:spPr>
          <a:xfrm>
            <a:off x="1247230" y="1465943"/>
            <a:ext cx="9693275" cy="4351020"/>
          </a:xfrm>
        </p:spPr>
        <p:txBody>
          <a:bodyPr>
            <a:normAutofit fontScale="92500" lnSpcReduction="20000"/>
          </a:bodyPr>
          <a:lstStyle/>
          <a:p>
            <a:pPr algn="just"/>
            <a:r>
              <a:rPr lang="en-IN" sz="2800" dirty="0">
                <a:solidFill>
                  <a:srgbClr val="000000"/>
                </a:solidFill>
                <a:effectLst/>
                <a:ea typeface="Calibri" panose="020F0502020204030204" pitchFamily="34" charset="0"/>
                <a:cs typeface="+mn-lt"/>
              </a:rPr>
              <a:t>Machine learning is a field of artificial intelligence (AI).</a:t>
            </a:r>
            <a:endParaRPr lang="en-US" sz="2800" dirty="0">
              <a:cs typeface="+mn-lt"/>
            </a:endParaRPr>
          </a:p>
          <a:p>
            <a:pPr algn="just"/>
            <a:r>
              <a:rPr lang="en-US" sz="2800" dirty="0">
                <a:cs typeface="+mn-lt"/>
              </a:rPr>
              <a:t>Machine learning is about making computers modify or adapt their actions so that these actions get more accurate, where accuracy is measured by how well the chosen actions reflect the correct ones.</a:t>
            </a:r>
          </a:p>
          <a:p>
            <a:pPr algn="just"/>
            <a:r>
              <a:rPr lang="en-IN" sz="2800" dirty="0">
                <a:solidFill>
                  <a:srgbClr val="000000"/>
                </a:solidFill>
                <a:effectLst/>
                <a:ea typeface="Calibri" panose="020F0502020204030204" pitchFamily="34" charset="0"/>
                <a:cs typeface="+mn-lt"/>
              </a:rPr>
              <a:t>In simple terms, machine learning means making the machines learn from their experiences like humans and other animals. </a:t>
            </a:r>
          </a:p>
          <a:p>
            <a:pPr algn="just"/>
            <a:r>
              <a:rPr lang="en-IN" sz="2800" dirty="0">
                <a:solidFill>
                  <a:srgbClr val="000000"/>
                </a:solidFill>
                <a:ea typeface="Calibri" panose="020F0502020204030204" pitchFamily="34" charset="0"/>
                <a:cs typeface="+mn-lt"/>
              </a:rPr>
              <a:t>The important parts of animal learning are </a:t>
            </a:r>
            <a:r>
              <a:rPr lang="en-IN" sz="2800" b="1" dirty="0">
                <a:solidFill>
                  <a:srgbClr val="000000"/>
                </a:solidFill>
                <a:ea typeface="Calibri" panose="020F0502020204030204" pitchFamily="34" charset="0"/>
                <a:cs typeface="+mn-lt"/>
              </a:rPr>
              <a:t>remembering, adapting, and generalizing</a:t>
            </a:r>
            <a:r>
              <a:rPr lang="en-IN" sz="2800" dirty="0">
                <a:solidFill>
                  <a:srgbClr val="000000"/>
                </a:solidFill>
                <a:ea typeface="Calibri" panose="020F0502020204030204" pitchFamily="34" charset="0"/>
                <a:cs typeface="+mn-lt"/>
              </a:rPr>
              <a:t>.</a:t>
            </a:r>
          </a:p>
          <a:p>
            <a:pPr algn="just"/>
            <a:r>
              <a:rPr lang="en-IN" sz="2800" dirty="0">
                <a:solidFill>
                  <a:srgbClr val="000000"/>
                </a:solidFill>
                <a:ea typeface="Calibri" panose="020F0502020204030204" pitchFamily="34" charset="0"/>
                <a:cs typeface="+mn-lt"/>
              </a:rPr>
              <a:t>There are plenty of other bits to intelligence, such as </a:t>
            </a:r>
            <a:r>
              <a:rPr lang="en-IN" sz="2800" b="1" dirty="0">
                <a:solidFill>
                  <a:srgbClr val="000000"/>
                </a:solidFill>
                <a:ea typeface="Calibri" panose="020F0502020204030204" pitchFamily="34" charset="0"/>
                <a:cs typeface="+mn-lt"/>
              </a:rPr>
              <a:t>reasoning</a:t>
            </a:r>
            <a:r>
              <a:rPr lang="en-IN" sz="2800" dirty="0">
                <a:solidFill>
                  <a:srgbClr val="000000"/>
                </a:solidFill>
                <a:ea typeface="Calibri" panose="020F0502020204030204" pitchFamily="34" charset="0"/>
                <a:cs typeface="+mn-lt"/>
              </a:rPr>
              <a:t> and </a:t>
            </a:r>
            <a:r>
              <a:rPr lang="en-IN" sz="2800" b="1" dirty="0">
                <a:solidFill>
                  <a:srgbClr val="000000"/>
                </a:solidFill>
                <a:ea typeface="Calibri" panose="020F0502020204030204" pitchFamily="34" charset="0"/>
                <a:cs typeface="+mn-lt"/>
              </a:rPr>
              <a:t>logical deduction</a:t>
            </a:r>
            <a:r>
              <a:rPr lang="en-IN" sz="2800" dirty="0">
                <a:solidFill>
                  <a:srgbClr val="000000"/>
                </a:solidFill>
                <a:ea typeface="Calibri" panose="020F0502020204030204" pitchFamily="34" charset="0"/>
                <a:cs typeface="+mn-lt"/>
              </a:rPr>
              <a:t>.</a:t>
            </a:r>
            <a:endParaRPr lang="en-IN" sz="2800" dirty="0">
              <a:ea typeface="Calibri" panose="020F0502020204030204" pitchFamily="34" charset="0"/>
              <a:cs typeface="+mn-lt"/>
            </a:endParaRPr>
          </a:p>
          <a:p>
            <a:pPr algn="just"/>
            <a:r>
              <a:rPr lang="en-IN" sz="2800" dirty="0">
                <a:solidFill>
                  <a:srgbClr val="000000"/>
                </a:solidFill>
                <a:ea typeface="Calibri" panose="020F0502020204030204" pitchFamily="34" charset="0"/>
                <a:cs typeface="+mn-lt"/>
              </a:rPr>
              <a:t>Machine learning deals with learning and adopting, whereas AI makes computers reason and deduce facts.</a:t>
            </a:r>
          </a:p>
          <a:p>
            <a:pPr algn="just"/>
            <a:endParaRPr lang="en-IN" sz="2800" dirty="0">
              <a:solidFill>
                <a:srgbClr val="000000"/>
              </a:solidFill>
              <a:effectLst/>
              <a:ea typeface="Calibri" panose="020F0502020204030204" pitchFamily="34" charset="0"/>
              <a:cs typeface="+mn-lt"/>
            </a:endParaRPr>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11</a:t>
            </a:fld>
            <a:endParaRPr lang="en-US"/>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1769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miro.medium.com/max/1400/1*jF3ZtFlrte4mmSxsGP0Y-g.jpeg"/>
          <p:cNvPicPr>
            <a:picLocks noGrp="1" noChangeAspect="1" noChangeArrowheads="1"/>
          </p:cNvPicPr>
          <p:nvPr>
            <p:ph idx="1"/>
          </p:nvPr>
        </p:nvPicPr>
        <p:blipFill>
          <a:blip r:embed="rId2"/>
          <a:srcRect/>
          <a:stretch>
            <a:fillRect/>
          </a:stretch>
        </p:blipFill>
        <p:spPr bwMode="auto">
          <a:xfrm>
            <a:off x="745588" y="633046"/>
            <a:ext cx="10241280" cy="5950633"/>
          </a:xfrm>
          <a:prstGeom prst="rect">
            <a:avLst/>
          </a:prstGeom>
          <a:noFill/>
        </p:spPr>
      </p:pic>
      <p:sp>
        <p:nvSpPr>
          <p:cNvPr id="4" name="Footer Placeholder 3"/>
          <p:cNvSpPr>
            <a:spLocks noGrp="1"/>
          </p:cNvSpPr>
          <p:nvPr>
            <p:ph type="ftr" sz="quarter" idx="11"/>
          </p:nvPr>
        </p:nvSpPr>
        <p:spPr/>
        <p:txBody>
          <a:bodyPr/>
          <a:lstStyle/>
          <a:p>
            <a:r>
              <a:rPr lang="en-US"/>
              <a:t>MSKR</a:t>
            </a:r>
          </a:p>
        </p:txBody>
      </p:sp>
      <p:sp>
        <p:nvSpPr>
          <p:cNvPr id="5" name="Slide Number Placeholder 4"/>
          <p:cNvSpPr>
            <a:spLocks noGrp="1"/>
          </p:cNvSpPr>
          <p:nvPr>
            <p:ph type="sldNum" sz="quarter" idx="12"/>
          </p:nvPr>
        </p:nvSpPr>
        <p:spPr/>
        <p:txBody>
          <a:bodyPr>
            <a:normAutofit/>
          </a:bodyPr>
          <a:lstStyle/>
          <a:p>
            <a:fld id="{B2DC25EE-239B-4C5F-AAD1-255A7D5F1EE2}" type="slidenum">
              <a:rPr lang="en-US" smtClean="0"/>
              <a:pPr/>
              <a:t>12</a:t>
            </a:fld>
            <a:endParaRPr lang="en-US"/>
          </a:p>
        </p:txBody>
      </p:sp>
      <p:sp>
        <p:nvSpPr>
          <p:cNvPr id="7" name="Rectangle 6">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8" name="Straight Connector 7">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and Process of ML</a:t>
            </a:r>
            <a:endParaRPr lang="en-US" dirty="0"/>
          </a:p>
        </p:txBody>
      </p:sp>
      <p:sp>
        <p:nvSpPr>
          <p:cNvPr id="4" name="Slide Number Placeholder 3"/>
          <p:cNvSpPr>
            <a:spLocks noGrp="1"/>
          </p:cNvSpPr>
          <p:nvPr>
            <p:ph type="sldNum" sz="quarter" idx="12"/>
          </p:nvPr>
        </p:nvSpPr>
        <p:spPr/>
        <p:txBody>
          <a:bodyPr>
            <a:normAutofit/>
          </a:bodyPr>
          <a:lstStyle/>
          <a:p>
            <a:fld id="{0D7635CE-2725-4D46-9167-8015592C9FBC}" type="slidenum">
              <a:rPr lang="en-US" smtClean="0"/>
              <a:pPr/>
              <a:t>13</a:t>
            </a:fld>
            <a:endParaRPr lang="en-US"/>
          </a:p>
        </p:txBody>
      </p:sp>
      <p:pic>
        <p:nvPicPr>
          <p:cNvPr id="29698" name="Picture 2"/>
          <p:cNvPicPr>
            <a:picLocks noChangeAspect="1" noChangeArrowheads="1"/>
          </p:cNvPicPr>
          <p:nvPr/>
        </p:nvPicPr>
        <p:blipFill>
          <a:blip r:embed="rId2"/>
          <a:srcRect/>
          <a:stretch>
            <a:fillRect/>
          </a:stretch>
        </p:blipFill>
        <p:spPr bwMode="auto">
          <a:xfrm>
            <a:off x="700799" y="1564738"/>
            <a:ext cx="4518316" cy="3302684"/>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
          </p:nvPr>
        </p:nvSpPr>
        <p:spPr>
          <a:xfrm>
            <a:off x="5749338" y="1394167"/>
            <a:ext cx="6227626" cy="4919345"/>
          </a:xfrm>
        </p:spPr>
        <p:txBody>
          <a:bodyPr>
            <a:normAutofit fontScale="87500" lnSpcReduction="20000"/>
          </a:bodyPr>
          <a:lstStyle/>
          <a:p>
            <a:r>
              <a:rPr lang="en-US" sz="2400" dirty="0"/>
              <a:t>There are seven steps to machine learning, and each step revolves around data.</a:t>
            </a:r>
          </a:p>
          <a:p>
            <a:pPr lvl="1">
              <a:lnSpc>
                <a:spcPct val="150000"/>
              </a:lnSpc>
            </a:pPr>
            <a:r>
              <a:rPr lang="en-IN" sz="2800" dirty="0"/>
              <a:t>Data Collection</a:t>
            </a:r>
          </a:p>
          <a:p>
            <a:pPr lvl="1">
              <a:lnSpc>
                <a:spcPct val="150000"/>
              </a:lnSpc>
            </a:pPr>
            <a:r>
              <a:rPr lang="en-IN" sz="2800" dirty="0"/>
              <a:t>Data Pre-processing/ Preparation</a:t>
            </a:r>
          </a:p>
          <a:p>
            <a:pPr lvl="1">
              <a:lnSpc>
                <a:spcPct val="150000"/>
              </a:lnSpc>
            </a:pPr>
            <a:r>
              <a:rPr lang="en-US" altLang="en-IN" sz="2800" dirty="0"/>
              <a:t>Feature</a:t>
            </a:r>
            <a:r>
              <a:rPr lang="en-IN" sz="2800" dirty="0"/>
              <a:t> Selection</a:t>
            </a:r>
          </a:p>
          <a:p>
            <a:pPr lvl="1">
              <a:lnSpc>
                <a:spcPct val="150000"/>
              </a:lnSpc>
            </a:pPr>
            <a:r>
              <a:rPr lang="en-US" altLang="en-IN" sz="2800" dirty="0"/>
              <a:t>Algorithm Choice</a:t>
            </a:r>
            <a:endParaRPr lang="en-IN" sz="2800" dirty="0"/>
          </a:p>
          <a:p>
            <a:pPr lvl="1">
              <a:lnSpc>
                <a:spcPct val="150000"/>
              </a:lnSpc>
            </a:pPr>
            <a:r>
              <a:rPr lang="en-IN" sz="2800" dirty="0"/>
              <a:t>Parameter </a:t>
            </a:r>
            <a:r>
              <a:rPr lang="en-US" altLang="en-IN" sz="2800" dirty="0"/>
              <a:t>and Model selection</a:t>
            </a:r>
            <a:endParaRPr lang="en-IN" sz="2800" dirty="0"/>
          </a:p>
          <a:p>
            <a:pPr lvl="1">
              <a:lnSpc>
                <a:spcPct val="150000"/>
              </a:lnSpc>
            </a:pPr>
            <a:r>
              <a:rPr lang="en-US" altLang="en-IN" sz="2800" dirty="0"/>
              <a:t>Training</a:t>
            </a:r>
          </a:p>
          <a:p>
            <a:pPr lvl="1">
              <a:lnSpc>
                <a:spcPct val="150000"/>
              </a:lnSpc>
            </a:pPr>
            <a:r>
              <a:rPr lang="en-US" altLang="en-IN" sz="2800" dirty="0"/>
              <a:t>Ealuation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49662" cy="1143000"/>
          </a:xfrm>
        </p:spPr>
        <p:txBody>
          <a:bodyPr/>
          <a:lstStyle/>
          <a:p>
            <a:r>
              <a:rPr lang="en-GB" dirty="0"/>
              <a:t>Types of Machine Learning</a:t>
            </a:r>
            <a:endParaRPr lang="en-US" dirty="0"/>
          </a:p>
        </p:txBody>
      </p:sp>
      <p:sp>
        <p:nvSpPr>
          <p:cNvPr id="4" name="Slide Number Placeholder 3"/>
          <p:cNvSpPr>
            <a:spLocks noGrp="1"/>
          </p:cNvSpPr>
          <p:nvPr>
            <p:ph type="sldNum" sz="quarter" idx="12"/>
          </p:nvPr>
        </p:nvSpPr>
        <p:spPr/>
        <p:txBody>
          <a:bodyPr>
            <a:normAutofit/>
          </a:bodyPr>
          <a:lstStyle/>
          <a:p>
            <a:fld id="{0D7635CE-2725-4D46-9167-8015592C9FBC}" type="slidenum">
              <a:rPr lang="en-US" smtClean="0"/>
              <a:pPr/>
              <a:t>14</a:t>
            </a:fld>
            <a:endParaRPr lang="en-US"/>
          </a:p>
        </p:txBody>
      </p:sp>
      <p:sp>
        <p:nvSpPr>
          <p:cNvPr id="26626" name="AutoShape 2" descr="ML type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28" name="AutoShape 4" descr="ML type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0" name="AutoShape 6" descr="ML type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2" name="AutoShape 8" descr="https://pythonnumericalmethods.berkeley.edu/_images/25.01.01-types-of-ML.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33" name="Picture 9"/>
          <p:cNvPicPr>
            <a:picLocks noChangeAspect="1" noChangeArrowheads="1"/>
          </p:cNvPicPr>
          <p:nvPr/>
        </p:nvPicPr>
        <p:blipFill>
          <a:blip r:embed="rId2"/>
          <a:srcRect/>
          <a:stretch>
            <a:fillRect/>
          </a:stretch>
        </p:blipFill>
        <p:spPr bwMode="auto">
          <a:xfrm>
            <a:off x="2771334" y="1754492"/>
            <a:ext cx="7506165" cy="4758850"/>
          </a:xfrm>
          <a:prstGeom prst="rect">
            <a:avLst/>
          </a:prstGeom>
          <a:noFill/>
          <a:ln w="9525">
            <a:noFill/>
            <a:miter lim="800000"/>
            <a:headEnd/>
            <a:tailEnd/>
          </a:ln>
          <a:effectLst/>
        </p:spPr>
      </p:pic>
      <p:sp>
        <p:nvSpPr>
          <p:cNvPr id="9" name="Rectangle 8">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p:cNvSpPr/>
          <p:nvPr/>
        </p:nvSpPr>
        <p:spPr>
          <a:xfrm>
            <a:off x="1613095" y="941587"/>
            <a:ext cx="10034954" cy="646331"/>
          </a:xfrm>
          <a:prstGeom prst="rect">
            <a:avLst/>
          </a:prstGeom>
        </p:spPr>
        <p:txBody>
          <a:bodyPr wrap="square">
            <a:spAutoFit/>
          </a:bodyPr>
          <a:lstStyle/>
          <a:p>
            <a:pPr algn="just"/>
            <a:r>
              <a:rPr lang="en-IN" dirty="0">
                <a:solidFill>
                  <a:srgbClr val="000000"/>
                </a:solidFill>
                <a:ea typeface="Calibri" panose="020F0502020204030204" pitchFamily="34" charset="0"/>
                <a:cs typeface="+mn-lt"/>
              </a:rPr>
              <a:t>A machine learning algorithm takes data (With labels or without labels) as input and produces a generalized model that can be used on similar new data.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587" y="0"/>
            <a:ext cx="9692640" cy="745588"/>
          </a:xfrm>
        </p:spPr>
        <p:txBody>
          <a:bodyPr vert="horz" lIns="91440" tIns="45720" rIns="91440" bIns="45720" rtlCol="0" anchor="b">
            <a:normAutofit/>
          </a:bodyPr>
          <a:lstStyle/>
          <a:p>
            <a:r>
              <a:rPr lang="en-US" sz="3600" b="1" dirty="0"/>
              <a:t>ML: Supervised Learning</a:t>
            </a:r>
          </a:p>
        </p:txBody>
      </p:sp>
      <p:sp>
        <p:nvSpPr>
          <p:cNvPr id="4" name="Content Placeholder 3"/>
          <p:cNvSpPr>
            <a:spLocks noGrp="1"/>
          </p:cNvSpPr>
          <p:nvPr>
            <p:ph idx="1"/>
          </p:nvPr>
        </p:nvSpPr>
        <p:spPr>
          <a:xfrm>
            <a:off x="1106833" y="720335"/>
            <a:ext cx="9823764" cy="4351337"/>
          </a:xfrm>
        </p:spPr>
        <p:txBody>
          <a:bodyPr vert="horz" lIns="91440" tIns="45720" rIns="91440" bIns="45720" rtlCol="0">
            <a:normAutofit/>
          </a:bodyPr>
          <a:lstStyle/>
          <a:p>
            <a:pPr algn="just"/>
            <a:r>
              <a:rPr lang="en-US" dirty="0"/>
              <a:t>Targets/labels will be provided along with features in training set.</a:t>
            </a:r>
          </a:p>
          <a:p>
            <a:pPr algn="just"/>
            <a:r>
              <a:rPr lang="en-US" dirty="0"/>
              <a:t>Objective: Predicting the labels of a new object when features are given.</a:t>
            </a:r>
          </a:p>
          <a:p>
            <a:pPr algn="just"/>
            <a:r>
              <a:rPr lang="en-US" dirty="0"/>
              <a:t>This is also called learning from exemplars.</a:t>
            </a:r>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15</a:t>
            </a:fld>
            <a:endParaRPr lang="en-US"/>
          </a:p>
        </p:txBody>
      </p:sp>
      <p:pic>
        <p:nvPicPr>
          <p:cNvPr id="6" name="Content Placeholder 5"/>
          <p:cNvPicPr>
            <a:picLocks noGrp="1"/>
          </p:cNvPicPr>
          <p:nvPr>
            <p:ph sz="half" idx="4294967295"/>
          </p:nvPr>
        </p:nvPicPr>
        <p:blipFill>
          <a:blip r:embed="rId2"/>
          <a:stretch>
            <a:fillRect/>
          </a:stretch>
        </p:blipFill>
        <p:spPr>
          <a:xfrm>
            <a:off x="3713871" y="3397983"/>
            <a:ext cx="6340475" cy="346001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807" y="-146685"/>
            <a:ext cx="9692640" cy="1325562"/>
          </a:xfrm>
        </p:spPr>
        <p:txBody>
          <a:bodyPr vert="horz" lIns="91440" tIns="45720" rIns="91440" bIns="45720" rtlCol="0" anchor="b">
            <a:normAutofit/>
          </a:bodyPr>
          <a:lstStyle/>
          <a:p>
            <a:r>
              <a:rPr lang="en-US" sz="3600" b="1" dirty="0"/>
              <a:t>ML: Unsupervised Learning</a:t>
            </a:r>
          </a:p>
        </p:txBody>
      </p:sp>
      <p:sp>
        <p:nvSpPr>
          <p:cNvPr id="4" name="Content Placeholder 3"/>
          <p:cNvSpPr>
            <a:spLocks noGrp="1"/>
          </p:cNvSpPr>
          <p:nvPr>
            <p:ph idx="1"/>
          </p:nvPr>
        </p:nvSpPr>
        <p:spPr>
          <a:xfrm>
            <a:off x="222865" y="1164493"/>
            <a:ext cx="8595360" cy="4351337"/>
          </a:xfrm>
        </p:spPr>
        <p:txBody>
          <a:bodyPr vert="horz" lIns="91440" tIns="45720" rIns="91440" bIns="45720" rtlCol="0">
            <a:normAutofit/>
          </a:bodyPr>
          <a:lstStyle/>
          <a:p>
            <a:pPr algn="just"/>
            <a:r>
              <a:rPr lang="en-US" dirty="0"/>
              <a:t>Targets/labels will not be provided along with features in training set.</a:t>
            </a:r>
          </a:p>
          <a:p>
            <a:pPr algn="just"/>
            <a:r>
              <a:rPr lang="en-US" dirty="0"/>
              <a:t>Objective: Categorizing the object based on similarities and finding out whether a new object belongs to which category.</a:t>
            </a:r>
          </a:p>
          <a:p>
            <a:pPr algn="just"/>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statistical approach to unsupervised learning is known as density estimation.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
        <p:nvSpPr>
          <p:cNvPr id="5" name="Slide Number Placeholder 4"/>
          <p:cNvSpPr>
            <a:spLocks noGrp="1"/>
          </p:cNvSpPr>
          <p:nvPr>
            <p:ph type="sldNum" sz="quarter" idx="12"/>
          </p:nvPr>
        </p:nvSpPr>
        <p:spPr>
          <a:xfrm>
            <a:off x="11292840" y="6141720"/>
            <a:ext cx="914400" cy="593725"/>
          </a:xfrm>
        </p:spPr>
        <p:txBody>
          <a:bodyPr>
            <a:normAutofit fontScale="97500"/>
          </a:bodyPr>
          <a:lstStyle/>
          <a:p>
            <a:fld id="{B2DC25EE-239B-4C5F-AAD1-255A7D5F1EE2}" type="slidenum">
              <a:rPr lang="en-US" smtClean="0"/>
              <a:pPr/>
              <a:t>16</a:t>
            </a:fld>
            <a:endParaRPr lang="en-US"/>
          </a:p>
        </p:txBody>
      </p:sp>
      <p:pic>
        <p:nvPicPr>
          <p:cNvPr id="8" name="Content Placeholder 7" descr="Supervised Machine Learning Diagram - Quantum Computing"/>
          <p:cNvPicPr>
            <a:picLocks noGrp="1"/>
          </p:cNvPicPr>
          <p:nvPr>
            <p:ph sz="half" idx="4294967295"/>
          </p:nvPr>
        </p:nvPicPr>
        <p:blipFill>
          <a:blip r:embed="rId2" cstate="print">
            <a:extLst>
              <a:ext uri="{28A0092B-C50C-407E-A947-70E740481C1C}">
                <a14:useLocalDpi xmlns:a14="http://schemas.microsoft.com/office/drawing/2010/main" xmlns="" val="0"/>
              </a:ext>
            </a:extLst>
          </a:blip>
          <a:stretch>
            <a:fillRect/>
          </a:stretch>
        </p:blipFill>
        <p:spPr bwMode="auto">
          <a:xfrm>
            <a:off x="6159500" y="2884488"/>
            <a:ext cx="6032500" cy="3973512"/>
          </a:xfrm>
          <a:prstGeom prst="rect">
            <a:avLst/>
          </a:prstGeom>
          <a:noFill/>
        </p:spPr>
      </p:pic>
      <p:sp>
        <p:nvSpPr>
          <p:cNvPr id="7" name="Rectangle 6">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9" name="Straight Connector 8">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 Things You Need to Know about Reinforcement Learning - KDnuggets"/>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6367032" y="986001"/>
            <a:ext cx="5824968" cy="224261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1261745" y="365760"/>
            <a:ext cx="9692640" cy="658495"/>
          </a:xfrm>
        </p:spPr>
        <p:txBody>
          <a:bodyPr vert="horz" lIns="91440" tIns="45720" rIns="91440" bIns="45720" rtlCol="0" anchor="b">
            <a:normAutofit fontScale="90000"/>
          </a:bodyPr>
          <a:lstStyle/>
          <a:p>
            <a:r>
              <a:rPr lang="en-US" sz="4000" b="1" dirty="0"/>
              <a:t>ML: Reinforcement Learning</a:t>
            </a:r>
          </a:p>
        </p:txBody>
      </p:sp>
      <p:sp>
        <p:nvSpPr>
          <p:cNvPr id="4" name="Content Placeholder 3"/>
          <p:cNvSpPr>
            <a:spLocks noGrp="1"/>
          </p:cNvSpPr>
          <p:nvPr>
            <p:ph idx="1"/>
          </p:nvPr>
        </p:nvSpPr>
        <p:spPr>
          <a:xfrm>
            <a:off x="431878" y="1562980"/>
            <a:ext cx="5926719" cy="4351337"/>
          </a:xfrm>
        </p:spPr>
        <p:txBody>
          <a:bodyPr vert="horz" lIns="91440" tIns="45720" rIns="91440" bIns="45720" rtlCol="0">
            <a:normAutofit lnSpcReduction="10000"/>
          </a:bodyPr>
          <a:lstStyle/>
          <a:p>
            <a:pPr algn="just"/>
            <a:r>
              <a:rPr lang="en-US" dirty="0"/>
              <a:t>Somewhere between supervised and unsupervised learning</a:t>
            </a:r>
          </a:p>
          <a:p>
            <a:pPr algn="just"/>
            <a:r>
              <a:rPr lang="en-US" dirty="0"/>
              <a:t>Objective: Learning from interaction to achieve a goal.</a:t>
            </a:r>
          </a:p>
          <a:p>
            <a:pPr algn="just"/>
            <a:r>
              <a:rPr lang="en-US" dirty="0">
                <a:effectLst/>
              </a:rPr>
              <a:t>Reinforcement learning is sometimes called learning with a critic because of the monitor that scores the answer but does not suggest improvements.</a:t>
            </a:r>
          </a:p>
          <a:p>
            <a:pPr algn="just"/>
            <a:endParaRPr lang="en-US" dirty="0"/>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17</a:t>
            </a:fld>
            <a:endParaRPr lang="en-US"/>
          </a:p>
        </p:txBody>
      </p:sp>
      <p:pic>
        <p:nvPicPr>
          <p:cNvPr id="9" name="Content Placeholder 8"/>
          <p:cNvPicPr>
            <a:picLocks noGrp="1"/>
          </p:cNvPicPr>
          <p:nvPr>
            <p:ph sz="half" idx="4294967295"/>
          </p:nvPr>
        </p:nvPicPr>
        <p:blipFill>
          <a:blip r:embed="rId4">
            <a:extLst>
              <a:ext uri="{28A0092B-C50C-407E-A947-70E740481C1C}">
                <a14:useLocalDpi xmlns:a14="http://schemas.microsoft.com/office/drawing/2010/main" xmlns="" val="0"/>
              </a:ext>
            </a:extLst>
          </a:blip>
          <a:stretch>
            <a:fillRect/>
          </a:stretch>
        </p:blipFill>
        <p:spPr bwMode="auto">
          <a:xfrm>
            <a:off x="6752151" y="3910330"/>
            <a:ext cx="5102225" cy="2241550"/>
          </a:xfrm>
          <a:prstGeom prst="rect">
            <a:avLst/>
          </a:prstGeom>
          <a:noFill/>
        </p:spPr>
      </p:pic>
      <p:sp>
        <p:nvSpPr>
          <p:cNvPr id="8" name="Rectangle 7">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10" name="Straight Connector 9">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a:solidFill>
                  <a:schemeClr val="tx1"/>
                </a:solidFill>
                <a:sym typeface="+mn-ea"/>
              </a:rPr>
              <a:t>ML: Evolutionary Learning</a:t>
            </a:r>
            <a:endParaRPr lang="en-US" sz="3600" b="1">
              <a:solidFill>
                <a:schemeClr val="tx1"/>
              </a:solidFill>
            </a:endParaRPr>
          </a:p>
        </p:txBody>
      </p:sp>
      <p:graphicFrame>
        <p:nvGraphicFramePr>
          <p:cNvPr id="17" name="Content Placeholder 3"/>
          <p:cNvGraphicFramePr>
            <a:graphicFrameLocks noGrp="1"/>
          </p:cNvGraphicFramePr>
          <p:nvPr>
            <p:ph idx="1"/>
          </p:nvPr>
        </p:nvGraphicFramePr>
        <p:xfrm>
          <a:off x="1261745" y="1828800"/>
          <a:ext cx="9576435" cy="4501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normAutofit fontScale="97500"/>
          </a:bodyPr>
          <a:lstStyle/>
          <a:p>
            <a:fld id="{B2DC25EE-239B-4C5F-AAD1-255A7D5F1EE2}" type="slidenum">
              <a:rPr lang="en-US" smtClean="0"/>
              <a:pPr/>
              <a:t>18</a:t>
            </a:fld>
            <a:endParaRPr lang="en-US"/>
          </a:p>
        </p:txBody>
      </p:sp>
      <p:sp>
        <p:nvSpPr>
          <p:cNvPr id="7" name="Rectangle 6">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8" name="Straight Connector 7">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61745" y="365760"/>
            <a:ext cx="9692640" cy="721995"/>
          </a:xfrm>
        </p:spPr>
        <p:txBody>
          <a:bodyPr>
            <a:normAutofit/>
          </a:bodyPr>
          <a:lstStyle/>
          <a:p>
            <a:r>
              <a:rPr lang="en-IN" sz="4000" b="1" dirty="0"/>
              <a:t>Supervised learning</a:t>
            </a:r>
          </a:p>
        </p:txBody>
      </p:sp>
      <p:sp>
        <p:nvSpPr>
          <p:cNvPr id="6" name="Content Placeholder 5"/>
          <p:cNvSpPr>
            <a:spLocks noGrp="1"/>
          </p:cNvSpPr>
          <p:nvPr>
            <p:ph idx="1"/>
          </p:nvPr>
        </p:nvSpPr>
        <p:spPr>
          <a:xfrm>
            <a:off x="1261872" y="1253490"/>
            <a:ext cx="8595360" cy="4021895"/>
          </a:xfrm>
        </p:spPr>
        <p:txBody>
          <a:bodyPr>
            <a:noAutofit/>
          </a:bodyPr>
          <a:lstStyle/>
          <a:p>
            <a:pPr algn="just"/>
            <a:r>
              <a:rPr lang="en-US" sz="2800" dirty="0">
                <a:latin typeface="Times New Roman" panose="02020603050405020304" pitchFamily="18" charset="0"/>
                <a:cs typeface="Times New Roman" panose="02020603050405020304" pitchFamily="18" charset="0"/>
              </a:rPr>
              <a:t>As discussed earlier, supervised learning is the machine learning task of learning a function that maps an input to an output based on example input-output pairs.</a:t>
            </a:r>
          </a:p>
          <a:p>
            <a:pPr algn="just"/>
            <a:r>
              <a:rPr lang="en-US" sz="2800" dirty="0">
                <a:latin typeface="Times New Roman" panose="02020603050405020304" pitchFamily="18" charset="0"/>
                <a:cs typeface="Times New Roman" panose="02020603050405020304" pitchFamily="18" charset="0"/>
              </a:rPr>
              <a:t>It infers a function from labeled traininAg data consisting of a set of training examples.</a:t>
            </a:r>
          </a:p>
          <a:p>
            <a:pPr algn="just"/>
            <a:r>
              <a:rPr lang="en-US" sz="2800" dirty="0">
                <a:latin typeface="Times New Roman" panose="02020603050405020304" pitchFamily="18" charset="0"/>
                <a:cs typeface="Times New Roman" panose="02020603050405020304" pitchFamily="18" charset="0"/>
              </a:rPr>
              <a:t>There are two types of Supervised Learning techniques: </a:t>
            </a:r>
          </a:p>
          <a:p>
            <a:pPr lvl="1" algn="just"/>
            <a:r>
              <a:rPr lang="en-US" sz="2800" dirty="0">
                <a:latin typeface="Times New Roman" panose="02020603050405020304" pitchFamily="18" charset="0"/>
                <a:cs typeface="Times New Roman" panose="02020603050405020304" pitchFamily="18" charset="0"/>
              </a:rPr>
              <a:t>Regression: Fits the data.</a:t>
            </a:r>
          </a:p>
          <a:p>
            <a:pPr lvl="1" algn="just"/>
            <a:r>
              <a:rPr lang="en-US" sz="2800" dirty="0">
                <a:latin typeface="Times New Roman" panose="02020603050405020304" pitchFamily="18" charset="0"/>
                <a:cs typeface="Times New Roman" panose="02020603050405020304" pitchFamily="18" charset="0"/>
              </a:rPr>
              <a:t>Classification: Separates the data.</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normAutofit fontScale="97500"/>
          </a:bodyPr>
          <a:lstStyle/>
          <a:p>
            <a:fld id="{B2DC25EE-239B-4C5F-AAD1-255A7D5F1EE2}" type="slidenum">
              <a:rPr lang="en-US" smtClean="0"/>
              <a:pPr/>
              <a:t>19</a:t>
            </a:fld>
            <a:endParaRPr lang="en-US"/>
          </a:p>
        </p:txBody>
      </p:sp>
      <p:pic>
        <p:nvPicPr>
          <p:cNvPr id="3074" name="Picture 2" descr="Regression vs Classification in Machine Learning - Javatpoint"/>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6605905" y="4551680"/>
            <a:ext cx="4686935" cy="22142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8" name="Straight Connector 7">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MSKR</a:t>
            </a:r>
          </a:p>
        </p:txBody>
      </p:sp>
      <p:sp>
        <p:nvSpPr>
          <p:cNvPr id="5" name="Slide Number Placeholder 4"/>
          <p:cNvSpPr>
            <a:spLocks noGrp="1"/>
          </p:cNvSpPr>
          <p:nvPr>
            <p:ph type="sldNum" sz="quarter" idx="12"/>
          </p:nvPr>
        </p:nvSpPr>
        <p:spPr/>
        <p:txBody>
          <a:bodyPr>
            <a:normAutofit/>
          </a:bodyPr>
          <a:lstStyle/>
          <a:p>
            <a:fld id="{B2DC25EE-239B-4C5F-AAD1-255A7D5F1EE2}" type="slidenum">
              <a:rPr lang="en-US" smtClean="0"/>
              <a:pPr/>
              <a:t>2</a:t>
            </a:fld>
            <a:endParaRPr lang="en-US"/>
          </a:p>
        </p:txBody>
      </p:sp>
      <p:sp>
        <p:nvSpPr>
          <p:cNvPr id="6" name="Rectangle 5"/>
          <p:cNvSpPr/>
          <p:nvPr/>
        </p:nvSpPr>
        <p:spPr>
          <a:xfrm>
            <a:off x="234462" y="228489"/>
            <a:ext cx="11413588" cy="984885"/>
          </a:xfrm>
          <a:prstGeom prst="rect">
            <a:avLst/>
          </a:prstGeom>
        </p:spPr>
        <p:txBody>
          <a:bodyPr wrap="square">
            <a:spAutoFit/>
          </a:bodyPr>
          <a:lstStyle/>
          <a:p>
            <a:r>
              <a:rPr lang="en-GB" sz="4000" b="1" dirty="0"/>
              <a:t>Learning</a:t>
            </a:r>
          </a:p>
          <a:p>
            <a:r>
              <a:rPr lang="en-GB" dirty="0"/>
              <a:t>“Learning denotes changes in a system that enables system to do the same task more efficiently next time.”</a:t>
            </a:r>
          </a:p>
        </p:txBody>
      </p:sp>
      <p:pic>
        <p:nvPicPr>
          <p:cNvPr id="1026" name="Picture 2"/>
          <p:cNvPicPr>
            <a:picLocks noChangeAspect="1" noChangeArrowheads="1"/>
          </p:cNvPicPr>
          <p:nvPr/>
        </p:nvPicPr>
        <p:blipFill>
          <a:blip r:embed="rId2"/>
          <a:srcRect/>
          <a:stretch>
            <a:fillRect/>
          </a:stretch>
        </p:blipFill>
        <p:spPr bwMode="auto">
          <a:xfrm>
            <a:off x="2025748" y="1466337"/>
            <a:ext cx="8074856" cy="4786751"/>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1A16F443-EE66-4E37-B716-C5C9EE074259}"/>
              </a:ext>
            </a:extLst>
          </p:cNvPr>
          <p:cNvSpPr/>
          <p:nvPr/>
        </p:nvSpPr>
        <p:spPr>
          <a:xfrm>
            <a:off x="159026" y="161844"/>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8" name="Straight Connector 7">
            <a:extLst>
              <a:ext uri="{FF2B5EF4-FFF2-40B4-BE49-F238E27FC236}">
                <a16:creationId xmlns:a16="http://schemas.microsoft.com/office/drawing/2014/main" xmlns="" id="{2A6C7164-9F19-455A-952F-33B355652145}"/>
              </a:ext>
            </a:extLst>
          </p:cNvPr>
          <p:cNvCxnSpPr/>
          <p:nvPr/>
        </p:nvCxnSpPr>
        <p:spPr>
          <a:xfrm>
            <a:off x="159026" y="1261775"/>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767715"/>
          </a:xfrm>
        </p:spPr>
        <p:txBody>
          <a:bodyPr/>
          <a:lstStyle/>
          <a:p>
            <a:r>
              <a:rPr lang="en-IN" sz="3600" b="1" dirty="0">
                <a:sym typeface="+mn-ea"/>
              </a:rPr>
              <a:t>Supervised Learning: Regression</a:t>
            </a:r>
            <a:endParaRPr lang="en-US" sz="3600" b="1"/>
          </a:p>
        </p:txBody>
      </p:sp>
      <p:sp>
        <p:nvSpPr>
          <p:cNvPr id="3" name="Content Placeholder 2"/>
          <p:cNvSpPr>
            <a:spLocks noGrp="1"/>
          </p:cNvSpPr>
          <p:nvPr>
            <p:ph idx="1"/>
          </p:nvPr>
        </p:nvSpPr>
        <p:spPr>
          <a:xfrm>
            <a:off x="1141095" y="1253490"/>
            <a:ext cx="9439275" cy="5238115"/>
          </a:xfrm>
        </p:spPr>
        <p:txBody>
          <a:bodyPr>
            <a:noAutofit/>
          </a:bodyPr>
          <a:lstStyle/>
          <a:p>
            <a:pPr marL="342900" marR="0" indent="-342900" algn="l" defTabSz="914400" rtl="0" eaLnBrk="1" fontAlgn="base" latinLnBrk="0" hangingPunct="1">
              <a:lnSpc>
                <a:spcPct val="100000"/>
              </a:lnSpc>
              <a:spcBef>
                <a:spcPct val="20000"/>
              </a:spcBef>
              <a:spcAft>
                <a:spcPct val="0"/>
              </a:spcAft>
              <a:buClrTx/>
              <a:buSzTx/>
              <a:buFontTx/>
              <a:buChar char="•"/>
            </a:pPr>
            <a:r>
              <a:rPr lang="en-US" sz="2800" spc="0" dirty="0">
                <a:ea typeface="Batang" panose="02030600000101010101" charset="-127"/>
                <a:cs typeface="+mn-lt"/>
                <a:sym typeface="+mn-ea"/>
              </a:rPr>
              <a:t>Regression models are used to predict a continuous value. Predicting prices of a house given the features of house like size, price etc is one of the common examples of Regression. It is a supervised technique</a:t>
            </a:r>
            <a:endParaRPr kumimoji="0" lang="en-US" sz="2800" b="0" i="0" u="none" strike="noStrike" kern="1200" cap="none" spc="0" normalizeH="0" baseline="0" noProof="1">
              <a:solidFill>
                <a:schemeClr val="tx1"/>
              </a:solidFill>
              <a:ea typeface="Batang" panose="02030600000101010101" charset="-127"/>
              <a:cs typeface="+mn-lt"/>
            </a:endParaRPr>
          </a:p>
          <a:p>
            <a:pPr marL="342900" marR="0" indent="-342900" algn="l" defTabSz="914400" rtl="0" eaLnBrk="1" fontAlgn="base" latinLnBrk="0" hangingPunct="1">
              <a:lnSpc>
                <a:spcPct val="100000"/>
              </a:lnSpc>
              <a:spcBef>
                <a:spcPct val="20000"/>
              </a:spcBef>
              <a:spcAft>
                <a:spcPct val="0"/>
              </a:spcAft>
              <a:buClrTx/>
              <a:buSzTx/>
              <a:buFontTx/>
              <a:buChar char="•"/>
            </a:pPr>
            <a:r>
              <a:rPr lang="en-US" sz="2800" spc="0" dirty="0">
                <a:ea typeface="Batang" panose="02030600000101010101" charset="-127"/>
                <a:cs typeface="+mn-lt"/>
                <a:sym typeface="+mn-ea"/>
              </a:rPr>
              <a:t>It predicts continuous/real values such as temperature, age, salary, price, etc.</a:t>
            </a:r>
            <a:endParaRPr kumimoji="0" lang="en-US" sz="2800" b="0" i="0" u="none" strike="noStrike" kern="1200" cap="none" spc="0" normalizeH="0" baseline="0" noProof="1">
              <a:solidFill>
                <a:schemeClr val="tx1"/>
              </a:solidFill>
              <a:ea typeface="Batang" panose="02030600000101010101" charset="-127"/>
              <a:cs typeface="+mn-lt"/>
            </a:endParaRPr>
          </a:p>
          <a:p>
            <a:pPr marL="0" indent="0">
              <a:buNone/>
            </a:pPr>
            <a:endParaRPr kumimoji="0" lang="en-US" sz="2800" b="0" i="0" u="none" strike="noStrike" kern="1200" cap="none" spc="0" normalizeH="0" baseline="0" noProof="1">
              <a:solidFill>
                <a:schemeClr val="tx1"/>
              </a:solidFill>
              <a:ea typeface="Batang" panose="02030600000101010101" charset="-127"/>
              <a:cs typeface="+mn-lt"/>
            </a:endParaRPr>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20</a:t>
            </a:fld>
            <a:endParaRPr lang="en-US"/>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534670"/>
          </a:xfrm>
        </p:spPr>
        <p:txBody>
          <a:bodyPr>
            <a:normAutofit fontScale="90000"/>
          </a:bodyPr>
          <a:lstStyle/>
          <a:p>
            <a:r>
              <a:rPr lang="en-IN" sz="4000" b="1" dirty="0"/>
              <a:t>Supervised Learning: Regression</a:t>
            </a:r>
          </a:p>
        </p:txBody>
      </p:sp>
      <p:sp>
        <p:nvSpPr>
          <p:cNvPr id="3" name="Content Placeholder 2"/>
          <p:cNvSpPr>
            <a:spLocks noGrp="1"/>
          </p:cNvSpPr>
          <p:nvPr>
            <p:ph idx="1"/>
          </p:nvPr>
        </p:nvSpPr>
        <p:spPr>
          <a:xfrm>
            <a:off x="734060" y="1349829"/>
            <a:ext cx="10418445" cy="2637155"/>
          </a:xfrm>
        </p:spPr>
        <p:txBody>
          <a:bodyPr>
            <a:noAutofit/>
          </a:bodyPr>
          <a:lstStyle/>
          <a:p>
            <a:pPr algn="just"/>
            <a:r>
              <a:rPr lang="en-US" sz="2000" dirty="0"/>
              <a:t>Fits a mathematical function describing a multi dimensional curve/plane so that the curve/plane passes as close as possible to all the data points.</a:t>
            </a:r>
          </a:p>
          <a:p>
            <a:pPr algn="just"/>
            <a:r>
              <a:rPr lang="en-US" sz="2000" dirty="0"/>
              <a:t>Suppose that given the following data points (a) and asked to find the output's value, when x = 0.44.</a:t>
            </a:r>
          </a:p>
          <a:p>
            <a:pPr algn="just"/>
            <a:r>
              <a:rPr lang="en-US" sz="2000" dirty="0"/>
              <a:t>The distribution of the data points on a 2D-XY plane is shown in (b). </a:t>
            </a:r>
          </a:p>
          <a:p>
            <a:pPr algn="just"/>
            <a:r>
              <a:rPr lang="en-US" sz="2000" dirty="0"/>
              <a:t>Regression seems easy when the data has fewer dimensions, but it will become harder and harder as the number of dimensions increases.</a:t>
            </a:r>
          </a:p>
        </p:txBody>
      </p:sp>
      <p:sp>
        <p:nvSpPr>
          <p:cNvPr id="9" name="Slide Number Placeholder 8"/>
          <p:cNvSpPr>
            <a:spLocks noGrp="1"/>
          </p:cNvSpPr>
          <p:nvPr>
            <p:ph type="sldNum" sz="quarter" idx="12"/>
          </p:nvPr>
        </p:nvSpPr>
        <p:spPr/>
        <p:txBody>
          <a:bodyPr>
            <a:normAutofit fontScale="97500"/>
          </a:bodyPr>
          <a:lstStyle/>
          <a:p>
            <a:fld id="{B2DC25EE-239B-4C5F-AAD1-255A7D5F1EE2}" type="slidenum">
              <a:rPr lang="en-US" smtClean="0"/>
              <a:pPr/>
              <a:t>21</a:t>
            </a:fld>
            <a:endParaRPr lang="en-US"/>
          </a:p>
        </p:txBody>
      </p:sp>
      <p:sp>
        <p:nvSpPr>
          <p:cNvPr id="13" name="Rectangle 12"/>
          <p:cNvSpPr>
            <a:spLocks noGrp="1" noRot="1" noChangeAspect="1" noMove="1" noResize="1" noEditPoints="1" noAdjustHandles="1" noChangeArrowheads="1" noChangeShapeType="1" noTextEdit="1"/>
          </p:cNvSpPr>
          <p:nvPr/>
        </p:nvSpPr>
        <p:spPr>
          <a:xfrm>
            <a:off x="5429885" y="3107055"/>
            <a:ext cx="5862955" cy="35172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3" cstate="print">
            <a:extLst>
              <a:ext uri="{28A0092B-C50C-407E-A947-70E740481C1C}">
                <a14:useLocalDpi xmlns:a14="http://schemas.microsoft.com/office/drawing/2010/main" xmlns="" val="0"/>
              </a:ext>
            </a:extLst>
          </a:blip>
          <a:stretch>
            <a:fillRect/>
          </a:stretch>
        </p:blipFill>
        <p:spPr bwMode="auto">
          <a:xfrm>
            <a:off x="5758180" y="3971925"/>
            <a:ext cx="5394325" cy="2200275"/>
          </a:xfrm>
          <a:prstGeom prst="rect">
            <a:avLst/>
          </a:prstGeom>
          <a:noFill/>
        </p:spPr>
      </p:pic>
      <p:sp>
        <p:nvSpPr>
          <p:cNvPr id="15" name="Rectangle 14"/>
          <p:cNvSpPr>
            <a:spLocks noGrp="1" noRot="1" noChangeAspect="1" noMove="1" noResize="1" noEditPoints="1" noAdjustHandles="1" noChangeArrowheads="1" noChangeShapeType="1" noTextEdit="1"/>
          </p:cNvSpPr>
          <p:nvPr/>
        </p:nvSpPr>
        <p:spPr>
          <a:xfrm>
            <a:off x="237208" y="4154693"/>
            <a:ext cx="2849414" cy="2470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4" cstate="print">
            <a:extLst>
              <a:ext uri="{28A0092B-C50C-407E-A947-70E740481C1C}">
                <a14:useLocalDpi xmlns:a14="http://schemas.microsoft.com/office/drawing/2010/main" xmlns="" val="0"/>
              </a:ext>
            </a:extLst>
          </a:blip>
          <a:stretch>
            <a:fillRect/>
          </a:stretch>
        </p:blipFill>
        <p:spPr bwMode="auto">
          <a:xfrm>
            <a:off x="734934" y="4154905"/>
            <a:ext cx="1873257" cy="2144184"/>
          </a:xfrm>
          <a:prstGeom prst="rect">
            <a:avLst/>
          </a:prstGeom>
          <a:noFill/>
        </p:spPr>
      </p:pic>
      <p:sp>
        <p:nvSpPr>
          <p:cNvPr id="17" name="Rectangle 16"/>
          <p:cNvSpPr>
            <a:spLocks noGrp="1" noRot="1" noChangeAspect="1" noMove="1" noResize="1" noEditPoints="1" noAdjustHandles="1" noChangeArrowheads="1" noChangeShapeType="1" noTextEdit="1"/>
          </p:cNvSpPr>
          <p:nvPr/>
        </p:nvSpPr>
        <p:spPr>
          <a:xfrm>
            <a:off x="3247489" y="4154694"/>
            <a:ext cx="2848512" cy="2470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5"/>
          <a:stretch>
            <a:fillRect/>
          </a:stretch>
        </p:blipFill>
        <p:spPr>
          <a:xfrm>
            <a:off x="3086628" y="4430121"/>
            <a:ext cx="2531442" cy="1941731"/>
          </a:xfrm>
          <a:prstGeom prst="rect">
            <a:avLst/>
          </a:prstGeom>
        </p:spPr>
      </p:pic>
      <p:sp>
        <p:nvSpPr>
          <p:cNvPr id="7" name="TextBox 6"/>
          <p:cNvSpPr txBox="1"/>
          <p:nvPr/>
        </p:nvSpPr>
        <p:spPr>
          <a:xfrm>
            <a:off x="1419000" y="6372035"/>
            <a:ext cx="503853" cy="368300"/>
          </a:xfrm>
          <a:prstGeom prst="rect">
            <a:avLst/>
          </a:prstGeom>
          <a:noFill/>
        </p:spPr>
        <p:txBody>
          <a:bodyPr wrap="square" rtlCol="0">
            <a:spAutoFit/>
          </a:bodyPr>
          <a:lstStyle/>
          <a:p>
            <a:r>
              <a:rPr lang="en-IN" dirty="0"/>
              <a:t>(a)</a:t>
            </a:r>
          </a:p>
        </p:txBody>
      </p:sp>
      <p:sp>
        <p:nvSpPr>
          <p:cNvPr id="12" name="TextBox 11"/>
          <p:cNvSpPr txBox="1"/>
          <p:nvPr/>
        </p:nvSpPr>
        <p:spPr>
          <a:xfrm>
            <a:off x="4455208" y="6353785"/>
            <a:ext cx="503853" cy="368300"/>
          </a:xfrm>
          <a:prstGeom prst="rect">
            <a:avLst/>
          </a:prstGeom>
          <a:noFill/>
        </p:spPr>
        <p:txBody>
          <a:bodyPr wrap="square" rtlCol="0">
            <a:spAutoFit/>
          </a:bodyPr>
          <a:lstStyle/>
          <a:p>
            <a:r>
              <a:rPr lang="en-IN" dirty="0"/>
              <a:t>(b)</a:t>
            </a:r>
          </a:p>
        </p:txBody>
      </p:sp>
      <p:sp>
        <p:nvSpPr>
          <p:cNvPr id="14" name="TextBox 13"/>
          <p:cNvSpPr txBox="1"/>
          <p:nvPr/>
        </p:nvSpPr>
        <p:spPr>
          <a:xfrm>
            <a:off x="6937801" y="6255874"/>
            <a:ext cx="503853" cy="368300"/>
          </a:xfrm>
          <a:prstGeom prst="rect">
            <a:avLst/>
          </a:prstGeom>
          <a:noFill/>
        </p:spPr>
        <p:txBody>
          <a:bodyPr wrap="square" rtlCol="0">
            <a:spAutoFit/>
          </a:bodyPr>
          <a:lstStyle/>
          <a:p>
            <a:r>
              <a:rPr lang="en-IN" dirty="0"/>
              <a:t>(c)</a:t>
            </a:r>
          </a:p>
        </p:txBody>
      </p:sp>
      <p:sp>
        <p:nvSpPr>
          <p:cNvPr id="16" name="TextBox 15"/>
          <p:cNvSpPr txBox="1"/>
          <p:nvPr/>
        </p:nvSpPr>
        <p:spPr>
          <a:xfrm>
            <a:off x="9660938" y="6353810"/>
            <a:ext cx="503853" cy="368300"/>
          </a:xfrm>
          <a:prstGeom prst="rect">
            <a:avLst/>
          </a:prstGeom>
          <a:noFill/>
        </p:spPr>
        <p:txBody>
          <a:bodyPr wrap="square" rtlCol="0">
            <a:spAutoFit/>
          </a:bodyPr>
          <a:lstStyle/>
          <a:p>
            <a:r>
              <a:rPr lang="en-IN" dirty="0"/>
              <a:t>(d)</a:t>
            </a:r>
          </a:p>
        </p:txBody>
      </p:sp>
      <p:sp>
        <p:nvSpPr>
          <p:cNvPr id="18" name="Rectangle 17">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19" name="Straight Connector 18">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93775"/>
          </a:xfrm>
        </p:spPr>
        <p:txBody>
          <a:bodyPr>
            <a:normAutofit/>
          </a:bodyPr>
          <a:lstStyle/>
          <a:p>
            <a:r>
              <a:rPr lang="en-IN" sz="4000" b="1" dirty="0"/>
              <a:t>Supervised Learning: Classification</a:t>
            </a:r>
          </a:p>
        </p:txBody>
      </p:sp>
      <p:sp>
        <p:nvSpPr>
          <p:cNvPr id="3" name="Content Placeholder 2"/>
          <p:cNvSpPr>
            <a:spLocks noGrp="1"/>
          </p:cNvSpPr>
          <p:nvPr>
            <p:ph idx="1"/>
          </p:nvPr>
        </p:nvSpPr>
        <p:spPr>
          <a:xfrm>
            <a:off x="1261872" y="1451610"/>
            <a:ext cx="8595360" cy="4351337"/>
          </a:xfrm>
        </p:spPr>
        <p:txBody>
          <a:bodyPr>
            <a:normAutofit/>
          </a:bodyPr>
          <a:lstStyle/>
          <a:p>
            <a:pPr algn="just"/>
            <a:r>
              <a:rPr lang="en-US" sz="2800" dirty="0"/>
              <a:t>Grouping examples into different classes, i.e., taking input vectors and deciding which of N classes they belong to, based on training from exemplars of each class. </a:t>
            </a:r>
          </a:p>
          <a:p>
            <a:pPr algn="just"/>
            <a:r>
              <a:rPr lang="en-US" sz="2800" dirty="0"/>
              <a:t>The most important point about the classification problem is that it is discrete.</a:t>
            </a:r>
          </a:p>
          <a:p>
            <a:pPr algn="just"/>
            <a:r>
              <a:rPr lang="en-IN" sz="2800" dirty="0">
                <a:effectLst/>
                <a:latin typeface="Times New Roman" panose="02020603050405020304" pitchFamily="18" charset="0"/>
                <a:ea typeface="Calibri" panose="020F0502020204030204" pitchFamily="34" charset="0"/>
              </a:rPr>
              <a:t>Many real-world problems use classification.</a:t>
            </a:r>
            <a:endParaRPr lang="en-IN" sz="2800" dirty="0"/>
          </a:p>
        </p:txBody>
      </p:sp>
      <p:sp>
        <p:nvSpPr>
          <p:cNvPr id="6" name="Slide Number Placeholder 5"/>
          <p:cNvSpPr>
            <a:spLocks noGrp="1"/>
          </p:cNvSpPr>
          <p:nvPr>
            <p:ph type="sldNum" sz="quarter" idx="12"/>
          </p:nvPr>
        </p:nvSpPr>
        <p:spPr/>
        <p:txBody>
          <a:bodyPr>
            <a:normAutofit fontScale="97500"/>
          </a:bodyPr>
          <a:lstStyle/>
          <a:p>
            <a:fld id="{B2DC25EE-239B-4C5F-AAD1-255A7D5F1EE2}" type="slidenum">
              <a:rPr lang="en-US" smtClean="0"/>
              <a:pPr/>
              <a:t>22</a:t>
            </a:fld>
            <a:endParaRPr lang="en-US"/>
          </a:p>
        </p:txBody>
      </p:sp>
      <p:pic>
        <p:nvPicPr>
          <p:cNvPr id="4" name="Picture 3" descr="Tips and Tricks for Multi-Class Classification | by Mohammed Terry-Jack |  Medium"/>
          <p:cNvPicPr/>
          <p:nvPr/>
        </p:nvPicPr>
        <p:blipFill>
          <a:blip r:embed="rId3">
            <a:extLst>
              <a:ext uri="{28A0092B-C50C-407E-A947-70E740481C1C}">
                <a14:useLocalDpi xmlns:a14="http://schemas.microsoft.com/office/drawing/2010/main" xmlns="" val="0"/>
              </a:ext>
            </a:extLst>
          </a:blip>
          <a:stretch>
            <a:fillRect/>
          </a:stretch>
        </p:blipFill>
        <p:spPr bwMode="auto">
          <a:xfrm>
            <a:off x="6419215" y="4764405"/>
            <a:ext cx="4672330" cy="2093595"/>
          </a:xfrm>
          <a:prstGeom prst="rect">
            <a:avLst/>
          </a:prstGeom>
          <a:noFill/>
        </p:spPr>
      </p:pic>
      <p:sp>
        <p:nvSpPr>
          <p:cNvPr id="7" name="Rectangle 6">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8" name="Straight Connector 7">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139483" y="323557"/>
            <a:ext cx="9017391" cy="5978769"/>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a:t>MSKR</a:t>
            </a:r>
          </a:p>
        </p:txBody>
      </p:sp>
      <p:sp>
        <p:nvSpPr>
          <p:cNvPr id="5" name="Slide Number Placeholder 4"/>
          <p:cNvSpPr>
            <a:spLocks noGrp="1"/>
          </p:cNvSpPr>
          <p:nvPr>
            <p:ph type="sldNum" sz="quarter" idx="12"/>
          </p:nvPr>
        </p:nvSpPr>
        <p:spPr/>
        <p:txBody>
          <a:bodyPr>
            <a:normAutofit/>
          </a:bodyPr>
          <a:lstStyle/>
          <a:p>
            <a:fld id="{B2DC25EE-239B-4C5F-AAD1-255A7D5F1EE2}" type="slidenum">
              <a:rPr lang="en-US" smtClean="0"/>
              <a:pPr/>
              <a:t>23</a:t>
            </a:fld>
            <a:endParaRPr lang="en-US"/>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lstStyle/>
          <a:p>
            <a:r>
              <a:rPr lang="en-GB" dirty="0"/>
              <a:t>Classification of ML Problems</a:t>
            </a:r>
            <a:endParaRPr lang="en-US" dirty="0"/>
          </a:p>
        </p:txBody>
      </p:sp>
      <p:sp>
        <p:nvSpPr>
          <p:cNvPr id="4" name="Slide Number Placeholder 3"/>
          <p:cNvSpPr>
            <a:spLocks noGrp="1"/>
          </p:cNvSpPr>
          <p:nvPr>
            <p:ph type="sldNum" sz="quarter" idx="12"/>
          </p:nvPr>
        </p:nvSpPr>
        <p:spPr/>
        <p:txBody>
          <a:bodyPr>
            <a:normAutofit/>
          </a:bodyPr>
          <a:lstStyle/>
          <a:p>
            <a:fld id="{0D7635CE-2725-4D46-9167-8015592C9FBC}" type="slidenum">
              <a:rPr lang="en-US" smtClean="0"/>
              <a:pPr/>
              <a:t>24</a:t>
            </a:fld>
            <a:endParaRPr lang="en-US"/>
          </a:p>
        </p:txBody>
      </p:sp>
      <p:graphicFrame>
        <p:nvGraphicFramePr>
          <p:cNvPr id="6" name="Table 5"/>
          <p:cNvGraphicFramePr>
            <a:graphicFrameLocks noGrp="1"/>
          </p:cNvGraphicFramePr>
          <p:nvPr/>
        </p:nvGraphicFramePr>
        <p:xfrm>
          <a:off x="295423" y="1242816"/>
          <a:ext cx="11704318" cy="5439337"/>
        </p:xfrm>
        <a:graphic>
          <a:graphicData uri="http://schemas.openxmlformats.org/drawingml/2006/table">
            <a:tbl>
              <a:tblPr/>
              <a:tblGrid>
                <a:gridCol w="1526650">
                  <a:extLst>
                    <a:ext uri="{9D8B030D-6E8A-4147-A177-3AD203B41FA5}">
                      <a16:colId xmlns:a16="http://schemas.microsoft.com/office/drawing/2014/main" xmlns="" val="20000"/>
                    </a:ext>
                  </a:extLst>
                </a:gridCol>
                <a:gridCol w="7633251">
                  <a:extLst>
                    <a:ext uri="{9D8B030D-6E8A-4147-A177-3AD203B41FA5}">
                      <a16:colId xmlns:a16="http://schemas.microsoft.com/office/drawing/2014/main" xmlns="" val="20001"/>
                    </a:ext>
                  </a:extLst>
                </a:gridCol>
                <a:gridCol w="2544417">
                  <a:extLst>
                    <a:ext uri="{9D8B030D-6E8A-4147-A177-3AD203B41FA5}">
                      <a16:colId xmlns:a16="http://schemas.microsoft.com/office/drawing/2014/main" xmlns="" val="20002"/>
                    </a:ext>
                  </a:extLst>
                </a:gridCol>
              </a:tblGrid>
              <a:tr h="304980">
                <a:tc>
                  <a:txBody>
                    <a:bodyPr/>
                    <a:lstStyle/>
                    <a:p>
                      <a:pPr fontAlgn="base"/>
                      <a:r>
                        <a:rPr lang="en-US" sz="1600" b="1" dirty="0"/>
                        <a:t>Problem types</a:t>
                      </a:r>
                      <a:endParaRPr lang="en-US" sz="1600" dirty="0"/>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US" sz="1600" b="1" dirty="0"/>
                        <a:t>Details</a:t>
                      </a:r>
                      <a:endParaRPr lang="en-US" sz="1600" dirty="0"/>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US" sz="1600" b="1" dirty="0"/>
                        <a:t>Algorithms</a:t>
                      </a:r>
                      <a:endParaRPr lang="en-US" sz="1600" dirty="0"/>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802963">
                <a:tc>
                  <a:txBody>
                    <a:bodyPr/>
                    <a:lstStyle/>
                    <a:p>
                      <a:pPr fontAlgn="base"/>
                      <a:r>
                        <a:rPr lang="en-US" sz="1600" b="1" dirty="0"/>
                        <a:t>Regression</a:t>
                      </a:r>
                      <a:endParaRPr lang="en-US" sz="1600" dirty="0"/>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600" dirty="0"/>
                        <a:t>When the need is to predict numerical values, such kinds of problems are called regression problems. For example, house price prediction</a:t>
                      </a:r>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600" dirty="0"/>
                        <a:t>Linear regression, K-NN, random forest, neural networks</a:t>
                      </a:r>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487841">
                <a:tc>
                  <a:txBody>
                    <a:bodyPr/>
                    <a:lstStyle/>
                    <a:p>
                      <a:pPr fontAlgn="base"/>
                      <a:r>
                        <a:rPr lang="en-US" sz="1600" b="1"/>
                        <a:t>Classification</a:t>
                      </a:r>
                      <a:endParaRPr lang="en-US" sz="1600"/>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600" dirty="0"/>
                        <a:t>When there is a need to classify the data in different classes, it is called a classification problem. If there are two classes, it is called a binary classification problem. When it is multiple classes, it is multi-</a:t>
                      </a:r>
                      <a:r>
                        <a:rPr lang="en-GB" sz="1600" dirty="0" err="1"/>
                        <a:t>nomial</a:t>
                      </a:r>
                      <a:r>
                        <a:rPr lang="en-GB" sz="1600" dirty="0"/>
                        <a:t> classification. For example, classify whether a person is suffering from a disease or otherwise. Classify whether a stock is “buy”, “sell”, or “hold”.  Check this related post – </a:t>
                      </a:r>
                      <a:r>
                        <a:rPr lang="en-GB" sz="1600" u="sng" dirty="0">
                          <a:solidFill>
                            <a:srgbClr val="62A6E4"/>
                          </a:solidFill>
                          <a:hlinkClick r:id="rId2"/>
                        </a:rPr>
                        <a:t>Machine learning techniques for stock prediction</a:t>
                      </a:r>
                      <a:endParaRPr lang="en-GB" sz="1600" dirty="0"/>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600" dirty="0"/>
                        <a:t>Logistic regression, </a:t>
                      </a:r>
                      <a:r>
                        <a:rPr lang="en-GB" sz="1600" u="sng" dirty="0">
                          <a:solidFill>
                            <a:srgbClr val="62A6E4"/>
                          </a:solidFill>
                          <a:hlinkClick r:id="rId3"/>
                        </a:rPr>
                        <a:t>random forest</a:t>
                      </a:r>
                      <a:r>
                        <a:rPr lang="en-GB" sz="1600" dirty="0"/>
                        <a:t>, K-NN, gradient boosting classifier, neural networks</a:t>
                      </a:r>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051955">
                <a:tc>
                  <a:txBody>
                    <a:bodyPr/>
                    <a:lstStyle/>
                    <a:p>
                      <a:pPr fontAlgn="base"/>
                      <a:r>
                        <a:rPr lang="en-US" sz="1600" b="1"/>
                        <a:t>Clustering</a:t>
                      </a:r>
                      <a:endParaRPr lang="en-US" sz="1600"/>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600" dirty="0"/>
                        <a:t>When there is a need to categorize the data points in similar groupings or clusters, this is called a clustering problem.</a:t>
                      </a:r>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600" u="sng" dirty="0">
                          <a:solidFill>
                            <a:srgbClr val="62A6E4"/>
                          </a:solidFill>
                          <a:hlinkClick r:id="rId4"/>
                        </a:rPr>
                        <a:t>K-Means</a:t>
                      </a:r>
                      <a:r>
                        <a:rPr lang="en-GB" sz="1600" dirty="0"/>
                        <a:t>, DBSCAN, Hierarchical clustering, Gaussian mixture models, BIRCH </a:t>
                      </a:r>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791598">
                <a:tc>
                  <a:txBody>
                    <a:bodyPr/>
                    <a:lstStyle/>
                    <a:p>
                      <a:pPr fontAlgn="base"/>
                      <a:r>
                        <a:rPr lang="en-US" sz="1600" b="1"/>
                        <a:t>Time-series forecasting</a:t>
                      </a:r>
                      <a:endParaRPr lang="en-US" sz="1600"/>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600" dirty="0"/>
                        <a:t>When there is a need to predict a number based on the time-series data, it is called a time-series forecasting problem. A time series is a sequence of numerical data points in successive order. Time series data means that data is in a series of particular time periods or intervals. For example, a time-series forecasting problem is about forecasting the sales demand for a product, based on a set of input data such as previous sales figures, consumer sentiment, and weather. Another kind of time series problem is demand forecasting. </a:t>
                      </a:r>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US" sz="1600" u="sng" dirty="0">
                          <a:solidFill>
                            <a:srgbClr val="62A6E4"/>
                          </a:solidFill>
                          <a:hlinkClick r:id="rId5"/>
                        </a:rPr>
                        <a:t>ARIMA, SARIMA</a:t>
                      </a:r>
                      <a:r>
                        <a:rPr lang="en-US" sz="1600" dirty="0"/>
                        <a:t>, LSTM, Exponential smoothing, Prophet, GARCH, TBATS, Dynamic linear models</a:t>
                      </a:r>
                    </a:p>
                  </a:txBody>
                  <a:tcPr marL="27415" marR="27415" marT="27415" marB="2741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5" name="Rectangle 4">
            <a:extLst>
              <a:ext uri="{FF2B5EF4-FFF2-40B4-BE49-F238E27FC236}">
                <a16:creationId xmlns:a16="http://schemas.microsoft.com/office/drawing/2014/main" xmlns="" id="{1A16F443-EE66-4E37-B716-C5C9EE074259}"/>
              </a:ext>
            </a:extLst>
          </p:cNvPr>
          <p:cNvSpPr/>
          <p:nvPr/>
        </p:nvSpPr>
        <p:spPr>
          <a:xfrm>
            <a:off x="0" y="295551"/>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0" y="1099931"/>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0D7635CE-2725-4D46-9167-8015592C9FBC}" type="slidenum">
              <a:rPr lang="en-US" smtClean="0"/>
              <a:pPr/>
              <a:t>25</a:t>
            </a:fld>
            <a:endParaRPr lang="en-US"/>
          </a:p>
        </p:txBody>
      </p:sp>
      <p:graphicFrame>
        <p:nvGraphicFramePr>
          <p:cNvPr id="5" name="Table 4"/>
          <p:cNvGraphicFramePr>
            <a:graphicFrameLocks noGrp="1"/>
          </p:cNvGraphicFramePr>
          <p:nvPr/>
        </p:nvGraphicFramePr>
        <p:xfrm>
          <a:off x="984739" y="285728"/>
          <a:ext cx="10846190" cy="6208486"/>
        </p:xfrm>
        <a:graphic>
          <a:graphicData uri="http://schemas.openxmlformats.org/drawingml/2006/table">
            <a:tbl>
              <a:tblPr/>
              <a:tblGrid>
                <a:gridCol w="1132346">
                  <a:extLst>
                    <a:ext uri="{9D8B030D-6E8A-4147-A177-3AD203B41FA5}">
                      <a16:colId xmlns:a16="http://schemas.microsoft.com/office/drawing/2014/main" xmlns="" val="20000"/>
                    </a:ext>
                  </a:extLst>
                </a:gridCol>
                <a:gridCol w="8096281">
                  <a:extLst>
                    <a:ext uri="{9D8B030D-6E8A-4147-A177-3AD203B41FA5}">
                      <a16:colId xmlns:a16="http://schemas.microsoft.com/office/drawing/2014/main" xmlns="" val="20001"/>
                    </a:ext>
                  </a:extLst>
                </a:gridCol>
                <a:gridCol w="1617563">
                  <a:extLst>
                    <a:ext uri="{9D8B030D-6E8A-4147-A177-3AD203B41FA5}">
                      <a16:colId xmlns:a16="http://schemas.microsoft.com/office/drawing/2014/main" xmlns="" val="20002"/>
                    </a:ext>
                  </a:extLst>
                </a:gridCol>
              </a:tblGrid>
              <a:tr h="1571636">
                <a:tc>
                  <a:txBody>
                    <a:bodyPr/>
                    <a:lstStyle/>
                    <a:p>
                      <a:pPr fontAlgn="base"/>
                      <a:r>
                        <a:rPr lang="en-US" sz="1400" b="1" dirty="0"/>
                        <a:t>Anomaly detection</a:t>
                      </a:r>
                      <a:endParaRPr lang="en-US" sz="1400" dirty="0"/>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400" dirty="0"/>
                        <a:t>When there is a need to find the outliers in the dataset, the problem is called an anomaly detection problem. In other words, if a given record can be classified as an outlier or unexpected event/item, this can be called an anomaly detection problem. For example, credit card fraud transactions detection is an anomaly detection problem.</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400"/>
                        <a:t>IsolationForest, Minimum covariance determinant, Local outlier factor, One-class SVM</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680859">
                <a:tc>
                  <a:txBody>
                    <a:bodyPr/>
                    <a:lstStyle/>
                    <a:p>
                      <a:pPr fontAlgn="base"/>
                      <a:r>
                        <a:rPr lang="en-US" sz="1400" b="1" dirty="0"/>
                        <a:t>Ranking</a:t>
                      </a:r>
                      <a:endParaRPr lang="en-US" sz="1400" dirty="0"/>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400" dirty="0"/>
                        <a:t>When there is a need to order the results of a request or a query based on some criteria, the problem is ranking problems. We rank the output of query execution based on scores we assign to each output based on some algorithms. These algorithms are called a ranking algorithm. Recommendation engines make use of the ranking algorithm to recommend the next items. </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US" sz="1400" u="sng">
                          <a:solidFill>
                            <a:srgbClr val="62A6E4"/>
                          </a:solidFill>
                          <a:hlinkClick r:id="rId2"/>
                        </a:rPr>
                        <a:t>Bipartite ranking</a:t>
                      </a:r>
                      <a:r>
                        <a:rPr lang="en-US" sz="1400"/>
                        <a:t> (Bipartite Rankboost, Bipartite RankSVM)</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067157">
                <a:tc>
                  <a:txBody>
                    <a:bodyPr/>
                    <a:lstStyle/>
                    <a:p>
                      <a:pPr fontAlgn="base"/>
                      <a:r>
                        <a:rPr lang="en-US" sz="1400" b="1"/>
                        <a:t>Recommendation</a:t>
                      </a:r>
                      <a:endParaRPr lang="en-US" sz="1400"/>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400" dirty="0"/>
                        <a:t>When there is a need to recommend such as “next item” to buy or “next video” to watch or “next song” to listen to, the problem is called a recommendation problem. The solutions to such problems are called recommender systems.</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400" dirty="0"/>
                        <a:t>Content-based and collaborative filtering machine learning methods</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944417">
                <a:tc>
                  <a:txBody>
                    <a:bodyPr/>
                    <a:lstStyle/>
                    <a:p>
                      <a:pPr fontAlgn="base"/>
                      <a:r>
                        <a:rPr lang="en-US" sz="1400" b="1"/>
                        <a:t>Data generation</a:t>
                      </a:r>
                      <a:endParaRPr lang="en-US" sz="1400"/>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400" dirty="0"/>
                        <a:t>When there is a need to generate data such as images, videos, articles, posts, etc, the problem is called a data generation problem. </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US" sz="1400" dirty="0"/>
                        <a:t>Generative adversarial network (GAN), Hidden Markov models</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944417">
                <a:tc>
                  <a:txBody>
                    <a:bodyPr/>
                    <a:lstStyle/>
                    <a:p>
                      <a:pPr fontAlgn="base"/>
                      <a:r>
                        <a:rPr lang="en-US" sz="1400" b="1"/>
                        <a:t>Optimization</a:t>
                      </a:r>
                      <a:endParaRPr lang="en-US" sz="1400"/>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400" dirty="0"/>
                        <a:t>When there is a need to generate a set of outputs that optimize outcomes related to some objective (objective function), the problem is called an objective function.</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fontAlgn="base"/>
                      <a:r>
                        <a:rPr lang="en-GB" sz="1400" dirty="0"/>
                        <a:t>Linear programming methods, genetic programming</a:t>
                      </a:r>
                    </a:p>
                  </a:txBody>
                  <a:tcPr marL="28523" marR="28523" marT="28523" marB="2852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6" name="Rectangle 5">
            <a:extLst>
              <a:ext uri="{FF2B5EF4-FFF2-40B4-BE49-F238E27FC236}">
                <a16:creationId xmlns:a16="http://schemas.microsoft.com/office/drawing/2014/main" xmlns="" id="{1A16F443-EE66-4E37-B716-C5C9EE074259}"/>
              </a:ext>
            </a:extLst>
          </p:cNvPr>
          <p:cNvSpPr/>
          <p:nvPr/>
        </p:nvSpPr>
        <p:spPr>
          <a:xfrm>
            <a:off x="318052" y="0"/>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48690"/>
          </a:xfrm>
        </p:spPr>
        <p:txBody>
          <a:bodyPr>
            <a:normAutofit/>
          </a:bodyPr>
          <a:lstStyle/>
          <a:p>
            <a:r>
              <a:rPr lang="en-IN" sz="3600" b="1" dirty="0"/>
              <a:t>Artificial Neural Network (ANN) </a:t>
            </a:r>
          </a:p>
        </p:txBody>
      </p:sp>
      <p:sp>
        <p:nvSpPr>
          <p:cNvPr id="3" name="Content Placeholder 2"/>
          <p:cNvSpPr>
            <a:spLocks noGrp="1"/>
          </p:cNvSpPr>
          <p:nvPr>
            <p:ph idx="1"/>
          </p:nvPr>
        </p:nvSpPr>
        <p:spPr>
          <a:xfrm>
            <a:off x="1261872" y="1466850"/>
            <a:ext cx="8595360" cy="4351337"/>
          </a:xfrm>
        </p:spPr>
        <p:txBody>
          <a:bodyPr>
            <a:normAutofit/>
          </a:bodyPr>
          <a:lstStyle/>
          <a:p>
            <a:pPr algn="just"/>
            <a:r>
              <a:rPr lang="en-US" sz="2400" dirty="0"/>
              <a:t>An artificial neural network (ANN) is the piece of a computing system designed to simulate the way the human brain analyzes and processes information.</a:t>
            </a:r>
          </a:p>
          <a:p>
            <a:pPr algn="just"/>
            <a:r>
              <a:rPr lang="en-US" sz="2400" dirty="0"/>
              <a:t>While the brain is an impressively powerful and complicated system, the basic building blocks that it is made up of are fairly simple and easy to understand.</a:t>
            </a:r>
          </a:p>
          <a:p>
            <a:pPr algn="just"/>
            <a:r>
              <a:rPr lang="en-US" sz="2400" dirty="0"/>
              <a:t>The animal mainly a human brain has hundreds of billions of cells called neurons.</a:t>
            </a:r>
            <a:endParaRPr lang="en-IN" sz="2400" dirty="0"/>
          </a:p>
        </p:txBody>
      </p:sp>
      <p:sp>
        <p:nvSpPr>
          <p:cNvPr id="6" name="Slide Number Placeholder 5"/>
          <p:cNvSpPr>
            <a:spLocks noGrp="1"/>
          </p:cNvSpPr>
          <p:nvPr>
            <p:ph type="sldNum" sz="quarter" idx="12"/>
          </p:nvPr>
        </p:nvSpPr>
        <p:spPr/>
        <p:txBody>
          <a:bodyPr>
            <a:normAutofit fontScale="97500"/>
          </a:bodyPr>
          <a:lstStyle/>
          <a:p>
            <a:fld id="{B2DC25EE-239B-4C5F-AAD1-255A7D5F1EE2}" type="slidenum">
              <a:rPr lang="en-US" smtClean="0"/>
              <a:pPr/>
              <a:t>26</a:t>
            </a:fld>
            <a:endParaRPr lang="en-US"/>
          </a:p>
        </p:txBody>
      </p:sp>
      <p:pic>
        <p:nvPicPr>
          <p:cNvPr id="4" name="Picture 3"/>
          <p:cNvPicPr/>
          <p:nvPr/>
        </p:nvPicPr>
        <p:blipFill rotWithShape="1">
          <a:blip r:embed="rId2">
            <a:extLst>
              <a:ext uri="{28A0092B-C50C-407E-A947-70E740481C1C}">
                <a14:useLocalDpi xmlns:a14="http://schemas.microsoft.com/office/drawing/2010/main" xmlns="" val="0"/>
              </a:ext>
            </a:extLst>
          </a:blip>
          <a:srcRect l="33476" r="18788" b="2"/>
          <a:stretch>
            <a:fillRect/>
          </a:stretch>
        </p:blipFill>
        <p:spPr bwMode="auto">
          <a:xfrm>
            <a:off x="8780780" y="4483735"/>
            <a:ext cx="2173605" cy="2160905"/>
          </a:xfrm>
          <a:prstGeom prst="rect">
            <a:avLst/>
          </a:prstGeom>
          <a:noFill/>
        </p:spPr>
      </p:pic>
      <p:sp>
        <p:nvSpPr>
          <p:cNvPr id="7" name="Rectangle 6">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8" name="Straight Connector 7">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02970"/>
          </a:xfrm>
        </p:spPr>
        <p:txBody>
          <a:bodyPr>
            <a:normAutofit/>
          </a:bodyPr>
          <a:lstStyle/>
          <a:p>
            <a:r>
              <a:rPr lang="en-IN" sz="3600" b="1" dirty="0"/>
              <a:t>Artificial Neural Network (ANN) </a:t>
            </a:r>
          </a:p>
        </p:txBody>
      </p:sp>
      <p:sp>
        <p:nvSpPr>
          <p:cNvPr id="3" name="Content Placeholder 2"/>
          <p:cNvSpPr>
            <a:spLocks noGrp="1"/>
          </p:cNvSpPr>
          <p:nvPr>
            <p:ph idx="1"/>
          </p:nvPr>
        </p:nvSpPr>
        <p:spPr>
          <a:xfrm>
            <a:off x="1261872" y="1466215"/>
            <a:ext cx="8595360" cy="4351337"/>
          </a:xfrm>
        </p:spPr>
        <p:txBody>
          <a:bodyPr>
            <a:normAutofit/>
          </a:bodyPr>
          <a:lstStyle/>
          <a:p>
            <a:pPr algn="just"/>
            <a:r>
              <a:rPr lang="en-US" sz="2800" dirty="0">
                <a:latin typeface="Times New Roman" panose="02020603050405020304" pitchFamily="18" charset="0"/>
                <a:cs typeface="Times New Roman" panose="02020603050405020304" pitchFamily="18" charset="0"/>
              </a:rPr>
              <a:t>Each neuron comprises </a:t>
            </a:r>
          </a:p>
          <a:p>
            <a:pPr lvl="1" algn="just"/>
            <a:r>
              <a:rPr lang="en-US" sz="2800" dirty="0">
                <a:latin typeface="Times New Roman" panose="02020603050405020304" pitchFamily="18" charset="0"/>
                <a:cs typeface="Times New Roman" panose="02020603050405020304" pitchFamily="18" charset="0"/>
              </a:rPr>
              <a:t>a cell body responsible for processing information.</a:t>
            </a:r>
          </a:p>
          <a:p>
            <a:pPr lvl="1" algn="just"/>
            <a:r>
              <a:rPr lang="en-US" sz="2800" dirty="0">
                <a:latin typeface="Times New Roman" panose="02020603050405020304" pitchFamily="18" charset="0"/>
                <a:cs typeface="Times New Roman" panose="02020603050405020304" pitchFamily="18" charset="0"/>
              </a:rPr>
              <a:t>Dendrites take input from the other neurons.</a:t>
            </a:r>
          </a:p>
          <a:p>
            <a:pPr lvl="1" algn="just"/>
            <a:r>
              <a:rPr lang="en-US" sz="2800" dirty="0">
                <a:latin typeface="Times New Roman" panose="02020603050405020304" pitchFamily="18" charset="0"/>
                <a:cs typeface="Times New Roman" panose="02020603050405020304" pitchFamily="18" charset="0"/>
              </a:rPr>
              <a:t>Axon terminals gives processed output to other neurons. </a:t>
            </a:r>
            <a:endParaRPr lang="en-IN"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normAutofit fontScale="97500"/>
          </a:bodyPr>
          <a:lstStyle/>
          <a:p>
            <a:fld id="{B2DC25EE-239B-4C5F-AAD1-255A7D5F1EE2}" type="slidenum">
              <a:rPr lang="en-US" smtClean="0"/>
              <a:pPr/>
              <a:t>27</a:t>
            </a:fld>
            <a:endParaRPr lang="en-US"/>
          </a:p>
        </p:txBody>
      </p:sp>
      <p:pic>
        <p:nvPicPr>
          <p:cNvPr id="5" name="Picture 4" descr="The differences between Artificial and Biological Neural Networks | by  Richard Nagyfi | Towards Data Science"/>
          <p:cNvPicPr/>
          <p:nvPr/>
        </p:nvPicPr>
        <p:blipFill rotWithShape="1">
          <a:blip r:embed="rId2">
            <a:extLst>
              <a:ext uri="{28A0092B-C50C-407E-A947-70E740481C1C}">
                <a14:useLocalDpi xmlns:a14="http://schemas.microsoft.com/office/drawing/2010/main" xmlns="" val="0"/>
              </a:ext>
            </a:extLst>
          </a:blip>
          <a:srcRect l="2333" r="1754" b="1241"/>
          <a:stretch>
            <a:fillRect/>
          </a:stretch>
        </p:blipFill>
        <p:spPr bwMode="auto">
          <a:xfrm>
            <a:off x="3978275" y="3437255"/>
            <a:ext cx="5421630" cy="3101975"/>
          </a:xfrm>
          <a:prstGeom prst="rect">
            <a:avLst/>
          </a:prstGeom>
          <a:noFill/>
        </p:spPr>
      </p:pic>
      <p:sp>
        <p:nvSpPr>
          <p:cNvPr id="7" name="Rectangle 6">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8" name="Straight Connector 7">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676275"/>
          </a:xfrm>
        </p:spPr>
        <p:txBody>
          <a:bodyPr>
            <a:normAutofit fontScale="90000"/>
          </a:bodyPr>
          <a:lstStyle/>
          <a:p>
            <a:r>
              <a:rPr lang="en-IN" sz="4000" b="1" dirty="0"/>
              <a:t>Artificial Neural Network (ANN) </a:t>
            </a:r>
          </a:p>
        </p:txBody>
      </p:sp>
      <p:sp>
        <p:nvSpPr>
          <p:cNvPr id="3" name="Content Placeholder 2"/>
          <p:cNvSpPr>
            <a:spLocks noGrp="1"/>
          </p:cNvSpPr>
          <p:nvPr>
            <p:ph sz="half" idx="1"/>
          </p:nvPr>
        </p:nvSpPr>
        <p:spPr>
          <a:xfrm>
            <a:off x="804643" y="1365592"/>
            <a:ext cx="5868035" cy="5492408"/>
          </a:xfrm>
        </p:spPr>
        <p:txBody>
          <a:bodyPr>
            <a:noAutofit/>
          </a:bodyPr>
          <a:lstStyle/>
          <a:p>
            <a:pPr algn="just"/>
            <a:r>
              <a:rPr lang="en-US" sz="2000" dirty="0">
                <a:cs typeface="+mn-lt"/>
              </a:rPr>
              <a:t>An ANN has hundreds or thousands of artificial neurons called processing units, which are interconnected by nodes.</a:t>
            </a:r>
          </a:p>
          <a:p>
            <a:pPr algn="just"/>
            <a:r>
              <a:rPr lang="en-US" sz="2000" dirty="0">
                <a:cs typeface="+mn-lt"/>
              </a:rPr>
              <a:t>These processing units are made up of input and output units.</a:t>
            </a:r>
          </a:p>
          <a:p>
            <a:pPr algn="just"/>
            <a:r>
              <a:rPr lang="en-US" sz="2000" dirty="0">
                <a:cs typeface="+mn-lt"/>
              </a:rPr>
              <a:t>The input units receive various forms and structures of information based on an internal weighting system. </a:t>
            </a:r>
          </a:p>
          <a:p>
            <a:pPr algn="just"/>
            <a:r>
              <a:rPr lang="en-US" sz="2000" dirty="0">
                <a:cs typeface="+mn-lt"/>
              </a:rPr>
              <a:t>The neural network attempts to learn about the information presented to produce one output report.</a:t>
            </a:r>
          </a:p>
          <a:p>
            <a:pPr algn="just"/>
            <a:r>
              <a:rPr lang="en-US" sz="2000" dirty="0">
                <a:cs typeface="+mn-lt"/>
              </a:rPr>
              <a:t>Just like humans need rules and guidelines to come up with a result or output, ANNs also use a set of learning rules called backpropagation, an abbreviation for backward propagation of error, to perfect their output results.</a:t>
            </a:r>
          </a:p>
        </p:txBody>
      </p:sp>
      <p:sp>
        <p:nvSpPr>
          <p:cNvPr id="6" name="Slide Number Placeholder 5"/>
          <p:cNvSpPr>
            <a:spLocks noGrp="1"/>
          </p:cNvSpPr>
          <p:nvPr>
            <p:ph type="sldNum" sz="quarter" idx="12"/>
          </p:nvPr>
        </p:nvSpPr>
        <p:spPr/>
        <p:txBody>
          <a:bodyPr>
            <a:normAutofit fontScale="97500"/>
          </a:bodyPr>
          <a:lstStyle/>
          <a:p>
            <a:fld id="{B2DC25EE-239B-4C5F-AAD1-255A7D5F1EE2}" type="slidenum">
              <a:rPr lang="en-US" smtClean="0"/>
              <a:pPr/>
              <a:t>28</a:t>
            </a:fld>
            <a:endParaRPr lang="en-US"/>
          </a:p>
        </p:txBody>
      </p:sp>
      <p:pic>
        <p:nvPicPr>
          <p:cNvPr id="4" name="Picture 3" descr="Implement Artificial Neural Networks (ANNs) in SQL Server"/>
          <p:cNvPicPr/>
          <p:nvPr/>
        </p:nvPicPr>
        <p:blipFill>
          <a:blip r:embed="rId2" cstate="print">
            <a:extLst>
              <a:ext uri="{28A0092B-C50C-407E-A947-70E740481C1C}">
                <a14:useLocalDpi xmlns:a14="http://schemas.microsoft.com/office/drawing/2010/main" xmlns="" val="0"/>
              </a:ext>
            </a:extLst>
          </a:blip>
          <a:stretch>
            <a:fillRect/>
          </a:stretch>
        </p:blipFill>
        <p:spPr bwMode="auto">
          <a:xfrm>
            <a:off x="7125335" y="2092960"/>
            <a:ext cx="3994785" cy="3004820"/>
          </a:xfrm>
          <a:prstGeom prst="rect">
            <a:avLst/>
          </a:prstGeom>
          <a:noFill/>
        </p:spPr>
      </p:pic>
      <p:sp>
        <p:nvSpPr>
          <p:cNvPr id="7" name="Rectangle 6">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8" name="Straight Connector 7">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02970"/>
          </a:xfrm>
        </p:spPr>
        <p:txBody>
          <a:bodyPr/>
          <a:lstStyle/>
          <a:p>
            <a:r>
              <a:rPr lang="en-IN" sz="3600" b="1" dirty="0"/>
              <a:t>ML: Terminology</a:t>
            </a:r>
          </a:p>
        </p:txBody>
      </p:sp>
      <p:sp>
        <p:nvSpPr>
          <p:cNvPr id="3" name="Content Placeholder 2"/>
          <p:cNvSpPr>
            <a:spLocks noGrp="1"/>
          </p:cNvSpPr>
          <p:nvPr>
            <p:ph idx="1"/>
          </p:nvPr>
        </p:nvSpPr>
        <p:spPr>
          <a:xfrm>
            <a:off x="1261745" y="1541780"/>
            <a:ext cx="9575165" cy="4351020"/>
          </a:xfrm>
        </p:spPr>
        <p:txBody>
          <a:bodyPr>
            <a:noAutofit/>
          </a:bodyPr>
          <a:lstStyle/>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Inputs:</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input vector is the data given as one input to the algorithm and written as x, with elements x</a:t>
            </a:r>
            <a:r>
              <a:rPr lang="en-IN" sz="2400"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runs from 1 to the number of input dimensions, 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Weights: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t>
            </a:r>
            <a:r>
              <a:rPr lang="en-IN" sz="24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ij</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 the weighted connections between nodes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j. For neural networks, these weights are analogous to the synapses in the brain. They are arranged into a matrix 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Outputs:</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output vector is y, with elements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a:t>
            </a:r>
            <a:r>
              <a:rPr lang="en-IN" sz="24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j runs from 1 to the number of output dimensions, n. We can write y(x, W) to remind ourselves that the output depends on the inputs to the algorithm and the network's current set of weights.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29</a:t>
            </a:fld>
            <a:endParaRPr lang="en-US"/>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MSKR</a:t>
            </a:r>
          </a:p>
        </p:txBody>
      </p:sp>
      <p:sp>
        <p:nvSpPr>
          <p:cNvPr id="5" name="Slide Number Placeholder 4"/>
          <p:cNvSpPr>
            <a:spLocks noGrp="1"/>
          </p:cNvSpPr>
          <p:nvPr>
            <p:ph type="sldNum" sz="quarter" idx="12"/>
          </p:nvPr>
        </p:nvSpPr>
        <p:spPr/>
        <p:txBody>
          <a:bodyPr>
            <a:normAutofit/>
          </a:bodyPr>
          <a:lstStyle/>
          <a:p>
            <a:fld id="{B2DC25EE-239B-4C5F-AAD1-255A7D5F1EE2}" type="slidenum">
              <a:rPr lang="en-US" smtClean="0"/>
              <a:pPr/>
              <a:t>3</a:t>
            </a:fld>
            <a:endParaRPr lang="en-US"/>
          </a:p>
        </p:txBody>
      </p:sp>
      <p:pic>
        <p:nvPicPr>
          <p:cNvPr id="2050" name="Picture 2"/>
          <p:cNvPicPr>
            <a:picLocks noChangeAspect="1" noChangeArrowheads="1"/>
          </p:cNvPicPr>
          <p:nvPr/>
        </p:nvPicPr>
        <p:blipFill>
          <a:blip r:embed="rId2"/>
          <a:srcRect/>
          <a:stretch>
            <a:fillRect/>
          </a:stretch>
        </p:blipFill>
        <p:spPr bwMode="auto">
          <a:xfrm>
            <a:off x="801859" y="427013"/>
            <a:ext cx="5917004" cy="57065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682154" y="1266093"/>
            <a:ext cx="5241974" cy="1645919"/>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18210"/>
          </a:xfrm>
        </p:spPr>
        <p:txBody>
          <a:bodyPr/>
          <a:lstStyle/>
          <a:p>
            <a:r>
              <a:rPr lang="en-IN" sz="3600" b="1" dirty="0"/>
              <a:t>ML: Terminology</a:t>
            </a:r>
          </a:p>
        </p:txBody>
      </p:sp>
      <p:sp>
        <p:nvSpPr>
          <p:cNvPr id="3" name="Content Placeholder 2"/>
          <p:cNvSpPr>
            <a:spLocks noGrp="1"/>
          </p:cNvSpPr>
          <p:nvPr>
            <p:ph idx="1"/>
          </p:nvPr>
        </p:nvSpPr>
        <p:spPr>
          <a:xfrm>
            <a:off x="1261745" y="1828800"/>
            <a:ext cx="9440545" cy="4351020"/>
          </a:xfrm>
        </p:spPr>
        <p:txBody>
          <a:bodyPr>
            <a:normAutofit/>
          </a:bodyPr>
          <a:lstStyle/>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Targets</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target vector t, with elements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IN" sz="24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j runs from 1 to the number of output dimensions, n, are the extra data that we need for supervised learning since they provide the 'correct' answers that the algorithm is learning about.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Activation Function:</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neural networks, g(·) is a mathematical function that describes the firing of the neuron as a response to the weighted inputs.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Error (E)</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function that computes the inaccuracies of the network as a function of the outputs y and targets 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30</a:t>
            </a:fld>
            <a:endParaRPr lang="en-US"/>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33450"/>
          </a:xfrm>
        </p:spPr>
        <p:txBody>
          <a:bodyPr>
            <a:normAutofit/>
          </a:bodyPr>
          <a:lstStyle/>
          <a:p>
            <a:r>
              <a:rPr lang="en-IN" sz="3600" b="1" dirty="0"/>
              <a:t>Weight Space</a:t>
            </a:r>
          </a:p>
        </p:txBody>
      </p:sp>
      <p:sp>
        <p:nvSpPr>
          <p:cNvPr id="3" name="Content Placeholder 2"/>
          <p:cNvSpPr>
            <a:spLocks noGrp="1"/>
          </p:cNvSpPr>
          <p:nvPr>
            <p:ph idx="1"/>
          </p:nvPr>
        </p:nvSpPr>
        <p:spPr>
          <a:xfrm>
            <a:off x="1427607" y="1299210"/>
            <a:ext cx="8595360" cy="4351337"/>
          </a:xfrm>
        </p:spPr>
        <p:txBody>
          <a:bodyPr>
            <a:normAutofit/>
          </a:bodyPr>
          <a:lstStyle/>
          <a:p>
            <a:r>
              <a:rPr lang="en-US" sz="2400" dirty="0"/>
              <a:t>When working with data, it is often useful to plot it and look at it.</a:t>
            </a:r>
          </a:p>
          <a:p>
            <a:r>
              <a:rPr lang="en-US" sz="2400" dirty="0"/>
              <a:t>As well as plotting data points, we can also plot anything else that we feel like.</a:t>
            </a:r>
          </a:p>
          <a:p>
            <a:r>
              <a:rPr lang="en-US" sz="2400" dirty="0"/>
              <a:t>This is useful for neural networks since a neural network's parameters are the values of a set of weights that connect the neurons to the inputs.</a:t>
            </a:r>
          </a:p>
          <a:p>
            <a:endParaRPr lang="en-IN" sz="2400" dirty="0"/>
          </a:p>
        </p:txBody>
      </p:sp>
      <p:sp>
        <p:nvSpPr>
          <p:cNvPr id="6" name="Slide Number Placeholder 5"/>
          <p:cNvSpPr>
            <a:spLocks noGrp="1"/>
          </p:cNvSpPr>
          <p:nvPr>
            <p:ph type="sldNum" sz="quarter" idx="12"/>
          </p:nvPr>
        </p:nvSpPr>
        <p:spPr/>
        <p:txBody>
          <a:bodyPr>
            <a:normAutofit fontScale="97500"/>
          </a:bodyPr>
          <a:lstStyle/>
          <a:p>
            <a:fld id="{B2DC25EE-239B-4C5F-AAD1-255A7D5F1EE2}" type="slidenum">
              <a:rPr lang="en-US" smtClean="0"/>
              <a:pPr/>
              <a:t>31</a:t>
            </a:fld>
            <a:endParaRPr lang="en-US"/>
          </a:p>
        </p:txBody>
      </p:sp>
      <p:pic>
        <p:nvPicPr>
          <p:cNvPr id="4" name="Picture 3" descr="Diagram&#10;&#10;Description automatically generated"/>
          <p:cNvPicPr/>
          <p:nvPr/>
        </p:nvPicPr>
        <p:blipFill>
          <a:blip r:embed="rId3" cstate="print"/>
          <a:stretch>
            <a:fillRect/>
          </a:stretch>
        </p:blipFill>
        <p:spPr>
          <a:xfrm>
            <a:off x="6487063" y="3652520"/>
            <a:ext cx="4281170" cy="2381885"/>
          </a:xfrm>
          <a:prstGeom prst="rect">
            <a:avLst/>
          </a:prstGeom>
        </p:spPr>
      </p:pic>
      <p:sp>
        <p:nvSpPr>
          <p:cNvPr id="7" name="Rectangle 6">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8" name="Straight Connector 7">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691515"/>
          </a:xfrm>
        </p:spPr>
        <p:txBody>
          <a:bodyPr>
            <a:normAutofit/>
          </a:bodyPr>
          <a:lstStyle/>
          <a:p>
            <a:r>
              <a:rPr lang="en-IN" sz="3600" b="1"/>
              <a:t>The Curse of Dimensionality</a:t>
            </a:r>
          </a:p>
        </p:txBody>
      </p:sp>
      <p:sp>
        <p:nvSpPr>
          <p:cNvPr id="3" name="Content Placeholder 2"/>
          <p:cNvSpPr>
            <a:spLocks noGrp="1"/>
          </p:cNvSpPr>
          <p:nvPr>
            <p:ph sz="half" idx="1"/>
          </p:nvPr>
        </p:nvSpPr>
        <p:spPr>
          <a:xfrm>
            <a:off x="910053" y="1150962"/>
            <a:ext cx="4646295" cy="5249545"/>
          </a:xfrm>
        </p:spPr>
        <p:txBody>
          <a:bodyPr>
            <a:noAutofit/>
          </a:bodyPr>
          <a:lstStyle/>
          <a:p>
            <a:pPr algn="just"/>
            <a:r>
              <a:rPr lang="en-US" sz="2000" dirty="0">
                <a:cs typeface="+mn-lt"/>
              </a:rPr>
              <a:t>The curse of dimensionality will apply to our machine learning algorithms.</a:t>
            </a:r>
          </a:p>
          <a:p>
            <a:pPr algn="just"/>
            <a:r>
              <a:rPr lang="en-US" sz="2000" dirty="0">
                <a:cs typeface="+mn-lt"/>
              </a:rPr>
              <a:t>Unnecessary and redundant features increases the complexity of model and may even reduce the performance of model if enough training data is not there.</a:t>
            </a:r>
          </a:p>
          <a:p>
            <a:pPr algn="just"/>
            <a:r>
              <a:rPr lang="en-US" sz="2000" dirty="0">
                <a:cs typeface="+mn-lt"/>
              </a:rPr>
              <a:t>As the number of input dimensions gets larger, we will need more data to enable the algorithm to generalize sufficiently well. </a:t>
            </a:r>
          </a:p>
          <a:p>
            <a:pPr algn="just"/>
            <a:r>
              <a:rPr lang="en-US" sz="2000" dirty="0">
                <a:cs typeface="+mn-lt"/>
              </a:rPr>
              <a:t>Our algorithms try to separate data into classes based on the features; therefore, as the number of features increases, the number of data points we need increases.</a:t>
            </a:r>
          </a:p>
        </p:txBody>
      </p:sp>
      <p:sp>
        <p:nvSpPr>
          <p:cNvPr id="8" name="Slide Number Placeholder 7"/>
          <p:cNvSpPr>
            <a:spLocks noGrp="1"/>
          </p:cNvSpPr>
          <p:nvPr>
            <p:ph type="sldNum" sz="quarter" idx="12"/>
          </p:nvPr>
        </p:nvSpPr>
        <p:spPr/>
        <p:txBody>
          <a:bodyPr>
            <a:normAutofit fontScale="97500"/>
          </a:bodyPr>
          <a:lstStyle/>
          <a:p>
            <a:fld id="{B2DC25EE-239B-4C5F-AAD1-255A7D5F1EE2}" type="slidenum">
              <a:rPr lang="en-US" smtClean="0"/>
              <a:pPr/>
              <a:t>32</a:t>
            </a:fld>
            <a:endParaRPr lang="en-US"/>
          </a:p>
        </p:txBody>
      </p:sp>
      <p:pic>
        <p:nvPicPr>
          <p:cNvPr id="6" name="Picture 5"/>
          <p:cNvPicPr/>
          <p:nvPr/>
        </p:nvPicPr>
        <p:blipFill rotWithShape="1">
          <a:blip r:embed="rId2"/>
          <a:srcRect l="64766" t="-862" r="-249" b="7580"/>
          <a:stretch>
            <a:fillRect/>
          </a:stretch>
        </p:blipFill>
        <p:spPr>
          <a:xfrm>
            <a:off x="7000875" y="3928110"/>
            <a:ext cx="2796540" cy="2696210"/>
          </a:xfrm>
          <a:prstGeom prst="rect">
            <a:avLst/>
          </a:prstGeom>
        </p:spPr>
      </p:pic>
      <p:pic>
        <p:nvPicPr>
          <p:cNvPr id="4" name="Picture 3"/>
          <p:cNvPicPr/>
          <p:nvPr/>
        </p:nvPicPr>
        <p:blipFill rotWithShape="1">
          <a:blip r:embed="rId2"/>
          <a:srcRect r="70373" b="9769"/>
          <a:stretch>
            <a:fillRect/>
          </a:stretch>
        </p:blipFill>
        <p:spPr>
          <a:xfrm>
            <a:off x="6367145" y="1271270"/>
            <a:ext cx="2333625" cy="2543810"/>
          </a:xfrm>
          <a:prstGeom prst="rect">
            <a:avLst/>
          </a:prstGeom>
        </p:spPr>
      </p:pic>
      <p:sp>
        <p:nvSpPr>
          <p:cNvPr id="22" name="Rectangle 21"/>
          <p:cNvSpPr>
            <a:spLocks noGrp="1" noRot="1" noChangeAspect="1" noMove="1" noResize="1" noEditPoints="1" noAdjustHandles="1" noChangeArrowheads="1" noChangeShapeType="1" noTextEdit="1"/>
          </p:cNvSpPr>
          <p:nvPr/>
        </p:nvSpPr>
        <p:spPr>
          <a:xfrm>
            <a:off x="3247489" y="4154694"/>
            <a:ext cx="2848512" cy="2470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rotWithShape="1">
          <a:blip r:embed="rId2"/>
          <a:srcRect l="29971" r="37817" b="11140"/>
          <a:stretch>
            <a:fillRect/>
          </a:stretch>
        </p:blipFill>
        <p:spPr>
          <a:xfrm>
            <a:off x="8813800" y="1271270"/>
            <a:ext cx="2479040" cy="2543810"/>
          </a:xfrm>
          <a:prstGeom prst="rect">
            <a:avLst/>
          </a:prstGeom>
        </p:spPr>
      </p:pic>
      <p:sp>
        <p:nvSpPr>
          <p:cNvPr id="9" name="Rectangle 8">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10" name="Straight Connector 9">
            <a:extLst>
              <a:ext uri="{FF2B5EF4-FFF2-40B4-BE49-F238E27FC236}">
                <a16:creationId xmlns:a16="http://schemas.microsoft.com/office/drawing/2014/main" xmlns="" id="{2A6C7164-9F19-455A-952F-33B355652145}"/>
              </a:ext>
            </a:extLst>
          </p:cNvPr>
          <p:cNvCxnSpPr/>
          <p:nvPr/>
        </p:nvCxnSpPr>
        <p:spPr>
          <a:xfrm>
            <a:off x="233644" y="106482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691515"/>
          </a:xfrm>
        </p:spPr>
        <p:txBody>
          <a:bodyPr>
            <a:normAutofit fontScale="90000"/>
          </a:bodyPr>
          <a:lstStyle/>
          <a:p>
            <a:r>
              <a:rPr lang="en-IN" sz="4000" b="1" dirty="0"/>
              <a:t>Testing Machine Learning Algorithms</a:t>
            </a:r>
          </a:p>
        </p:txBody>
      </p:sp>
      <p:sp>
        <p:nvSpPr>
          <p:cNvPr id="3" name="Content Placeholder 2"/>
          <p:cNvSpPr>
            <a:spLocks noGrp="1"/>
          </p:cNvSpPr>
          <p:nvPr>
            <p:ph idx="1"/>
          </p:nvPr>
        </p:nvSpPr>
        <p:spPr>
          <a:xfrm>
            <a:off x="1261872" y="1391286"/>
            <a:ext cx="8595360" cy="3335460"/>
          </a:xfrm>
        </p:spPr>
        <p:txBody>
          <a:bodyPr>
            <a:normAutofit/>
          </a:bodyPr>
          <a:lstStyle/>
          <a:p>
            <a:pPr algn="just"/>
            <a:r>
              <a:rPr lang="en-IN" sz="2400" dirty="0"/>
              <a:t>How to know whether the trained ML model will perform well?</a:t>
            </a:r>
          </a:p>
          <a:p>
            <a:pPr algn="just"/>
            <a:r>
              <a:rPr lang="en-IN" sz="2400" dirty="0"/>
              <a:t>Data set used for training the model can’t be used testing the model as the data was already seen by the model.</a:t>
            </a:r>
          </a:p>
          <a:p>
            <a:pPr algn="just"/>
            <a:r>
              <a:rPr lang="en-IN" sz="2400" dirty="0"/>
              <a:t>Solution: Divide the dataset into training and testing datasets.</a:t>
            </a:r>
          </a:p>
          <a:p>
            <a:pPr algn="just"/>
            <a:r>
              <a:rPr lang="en-IN" sz="2400" dirty="0"/>
              <a:t>The ML model will be trained using training set and then the model will be tested using the unseen testing dataset to check how well it is performing.</a:t>
            </a:r>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33</a:t>
            </a:fld>
            <a:endParaRPr lang="en-US"/>
          </a:p>
        </p:txBody>
      </p:sp>
      <p:pic>
        <p:nvPicPr>
          <p:cNvPr id="1026" name="Picture 2" descr="Training and Test Sets: Splitting Data | Machine Learning Crash Cours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53000" y="4543082"/>
            <a:ext cx="5372100" cy="8477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75085-65DE-1345-BD80-4592AE7BAAB6}"/>
              </a:ext>
            </a:extLst>
          </p:cNvPr>
          <p:cNvSpPr>
            <a:spLocks noGrp="1"/>
          </p:cNvSpPr>
          <p:nvPr>
            <p:ph type="title"/>
          </p:nvPr>
        </p:nvSpPr>
        <p:spPr/>
        <p:txBody>
          <a:bodyPr/>
          <a:lstStyle/>
          <a:p>
            <a:r>
              <a:rPr lang="en-US" b="1" dirty="0"/>
              <a:t>Train/Test error comparison: Learning Curves</a:t>
            </a:r>
          </a:p>
        </p:txBody>
      </p:sp>
      <p:pic>
        <p:nvPicPr>
          <p:cNvPr id="1026" name="Picture 2" descr="Learning curve - Mastering Text Mining with R">
            <a:extLst>
              <a:ext uri="{FF2B5EF4-FFF2-40B4-BE49-F238E27FC236}">
                <a16:creationId xmlns:a16="http://schemas.microsoft.com/office/drawing/2014/main" xmlns="" id="{E3E86E63-ED4F-774C-902A-86ECAD542E78}"/>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786188" y="2200275"/>
            <a:ext cx="6630987" cy="355758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CE7F22AD-5ECA-2F40-94BF-0823410662F9}"/>
              </a:ext>
            </a:extLst>
          </p:cNvPr>
          <p:cNvSpPr txBox="1"/>
          <p:nvPr/>
        </p:nvSpPr>
        <p:spPr>
          <a:xfrm>
            <a:off x="547559" y="3228973"/>
            <a:ext cx="2605088" cy="923330"/>
          </a:xfrm>
          <a:prstGeom prst="rect">
            <a:avLst/>
          </a:prstGeom>
          <a:noFill/>
        </p:spPr>
        <p:txBody>
          <a:bodyPr wrap="square" rtlCol="0">
            <a:spAutoFit/>
          </a:bodyPr>
          <a:lstStyle/>
          <a:p>
            <a:r>
              <a:rPr lang="en-US" dirty="0"/>
              <a:t>Here the model is doing well for training data but</a:t>
            </a:r>
          </a:p>
          <a:p>
            <a:r>
              <a:rPr lang="en-US" dirty="0"/>
              <a:t>Failing for test data.</a:t>
            </a:r>
          </a:p>
        </p:txBody>
      </p:sp>
      <p:sp>
        <p:nvSpPr>
          <p:cNvPr id="5" name="TextBox 4">
            <a:extLst>
              <a:ext uri="{FF2B5EF4-FFF2-40B4-BE49-F238E27FC236}">
                <a16:creationId xmlns:a16="http://schemas.microsoft.com/office/drawing/2014/main" xmlns="" id="{5291DF15-C0F8-FB46-AED1-357CD1F78484}"/>
              </a:ext>
            </a:extLst>
          </p:cNvPr>
          <p:cNvSpPr txBox="1"/>
          <p:nvPr/>
        </p:nvSpPr>
        <p:spPr>
          <a:xfrm>
            <a:off x="547559" y="2250965"/>
            <a:ext cx="3193888" cy="923330"/>
          </a:xfrm>
          <a:prstGeom prst="rect">
            <a:avLst/>
          </a:prstGeom>
          <a:noFill/>
        </p:spPr>
        <p:txBody>
          <a:bodyPr wrap="none" rtlCol="0">
            <a:spAutoFit/>
          </a:bodyPr>
          <a:lstStyle/>
          <a:p>
            <a:r>
              <a:rPr lang="en-US" dirty="0"/>
              <a:t>Observe test error is more</a:t>
            </a:r>
          </a:p>
          <a:p>
            <a:r>
              <a:rPr lang="en-US" dirty="0"/>
              <a:t>When compare to train error of </a:t>
            </a:r>
          </a:p>
          <a:p>
            <a:r>
              <a:rPr lang="en-US" dirty="0"/>
              <a:t>the linear model</a:t>
            </a:r>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318052" y="1697872"/>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20784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75085-65DE-1345-BD80-4592AE7BAAB6}"/>
              </a:ext>
            </a:extLst>
          </p:cNvPr>
          <p:cNvSpPr>
            <a:spLocks noGrp="1"/>
          </p:cNvSpPr>
          <p:nvPr>
            <p:ph type="title"/>
          </p:nvPr>
        </p:nvSpPr>
        <p:spPr>
          <a:xfrm>
            <a:off x="290783" y="0"/>
            <a:ext cx="10515600" cy="1325563"/>
          </a:xfrm>
        </p:spPr>
        <p:txBody>
          <a:bodyPr/>
          <a:lstStyle/>
          <a:p>
            <a:r>
              <a:rPr lang="en-US" b="1" dirty="0"/>
              <a:t>Bias</a:t>
            </a:r>
          </a:p>
        </p:txBody>
      </p:sp>
      <p:sp>
        <p:nvSpPr>
          <p:cNvPr id="5" name="TextBox 4">
            <a:extLst>
              <a:ext uri="{FF2B5EF4-FFF2-40B4-BE49-F238E27FC236}">
                <a16:creationId xmlns:a16="http://schemas.microsoft.com/office/drawing/2014/main" xmlns="" id="{5291DF15-C0F8-FB46-AED1-357CD1F78484}"/>
              </a:ext>
            </a:extLst>
          </p:cNvPr>
          <p:cNvSpPr txBox="1"/>
          <p:nvPr/>
        </p:nvSpPr>
        <p:spPr>
          <a:xfrm>
            <a:off x="1117402" y="1390990"/>
            <a:ext cx="9961416" cy="2308324"/>
          </a:xfrm>
          <a:prstGeom prst="rect">
            <a:avLst/>
          </a:prstGeom>
          <a:noFill/>
        </p:spPr>
        <p:txBody>
          <a:bodyPr wrap="square" rtlCol="0">
            <a:spAutoFit/>
          </a:bodyPr>
          <a:lstStyle/>
          <a:p>
            <a:pPr marL="285750" indent="-285750" algn="just">
              <a:buFont typeface="Arial" panose="020B0604020202020204" pitchFamily="34" charset="0"/>
              <a:buChar char="•"/>
            </a:pPr>
            <a:r>
              <a:rPr lang="en-GB" b="0" i="0" dirty="0">
                <a:solidFill>
                  <a:srgbClr val="273239"/>
                </a:solidFill>
                <a:effectLst/>
                <a:latin typeface="urw-din"/>
              </a:rPr>
              <a:t>The bias is known as the difference between the prediction of the values by the ML model and the actual training value.</a:t>
            </a:r>
          </a:p>
          <a:p>
            <a:pPr marL="285750" indent="-285750" algn="just">
              <a:buFont typeface="Arial" panose="020B0604020202020204" pitchFamily="34" charset="0"/>
              <a:buChar char="•"/>
            </a:pPr>
            <a:r>
              <a:rPr lang="en-GB" b="0" i="0" dirty="0">
                <a:solidFill>
                  <a:srgbClr val="273239"/>
                </a:solidFill>
                <a:effectLst/>
                <a:latin typeface="urw-din"/>
              </a:rPr>
              <a:t>High in biasing gives a large error in training as well as testing data. Its recommended that an algorithm should always be low biased to avoid the problem of underfitting.</a:t>
            </a:r>
            <a:r>
              <a:rPr lang="en-GB" dirty="0"/>
              <a:t/>
            </a:r>
            <a:br>
              <a:rPr lang="en-GB" dirty="0"/>
            </a:br>
            <a:r>
              <a:rPr lang="en-GB" b="0" i="0" dirty="0">
                <a:solidFill>
                  <a:srgbClr val="273239"/>
                </a:solidFill>
                <a:effectLst/>
                <a:latin typeface="urw-din"/>
              </a:rPr>
              <a:t>By high bias, the data predicted is in a straight line format, thus not fitting accurately in the data in the data set. Such fitting is known as </a:t>
            </a:r>
            <a:r>
              <a:rPr lang="en-GB" b="1" i="0" dirty="0">
                <a:solidFill>
                  <a:srgbClr val="273239"/>
                </a:solidFill>
                <a:effectLst/>
                <a:latin typeface="urw-din"/>
              </a:rPr>
              <a:t>Underfitting of Data</a:t>
            </a:r>
            <a:r>
              <a:rPr lang="en-GB" b="0" i="0" dirty="0">
                <a:solidFill>
                  <a:srgbClr val="273239"/>
                </a:solidFill>
                <a:effectLst/>
                <a:latin typeface="urw-din"/>
              </a:rPr>
              <a:t>. </a:t>
            </a:r>
          </a:p>
          <a:p>
            <a:pPr marL="285750" indent="-285750" algn="just">
              <a:buFont typeface="Arial" panose="020B0604020202020204" pitchFamily="34" charset="0"/>
              <a:buChar char="•"/>
            </a:pPr>
            <a:r>
              <a:rPr lang="en-GB" b="0" i="0" dirty="0">
                <a:solidFill>
                  <a:srgbClr val="273239"/>
                </a:solidFill>
                <a:effectLst/>
                <a:latin typeface="urw-din"/>
              </a:rPr>
              <a:t>This happens when the hypothesis is too simple or linear in nature. Refer to the graph given below for an example of such a situation.</a:t>
            </a:r>
            <a:endParaRPr lang="en-US" dirty="0"/>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CA03839A-C9A4-4731-991B-9B65053609F1}"/>
              </a:ext>
            </a:extLst>
          </p:cNvPr>
          <p:cNvPicPr>
            <a:picLocks noChangeAspect="1"/>
          </p:cNvPicPr>
          <p:nvPr/>
        </p:nvPicPr>
        <p:blipFill>
          <a:blip r:embed="rId2"/>
          <a:stretch>
            <a:fillRect/>
          </a:stretch>
        </p:blipFill>
        <p:spPr>
          <a:xfrm>
            <a:off x="4131780" y="4053899"/>
            <a:ext cx="3620742" cy="2308324"/>
          </a:xfrm>
          <a:prstGeom prst="rect">
            <a:avLst/>
          </a:prstGeom>
        </p:spPr>
      </p:pic>
    </p:spTree>
    <p:extLst>
      <p:ext uri="{BB962C8B-B14F-4D97-AF65-F5344CB8AC3E}">
        <p14:creationId xmlns:p14="http://schemas.microsoft.com/office/powerpoint/2010/main" xmlns="" val="1772121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75085-65DE-1345-BD80-4592AE7BAAB6}"/>
              </a:ext>
            </a:extLst>
          </p:cNvPr>
          <p:cNvSpPr>
            <a:spLocks noGrp="1"/>
          </p:cNvSpPr>
          <p:nvPr>
            <p:ph type="title"/>
          </p:nvPr>
        </p:nvSpPr>
        <p:spPr>
          <a:xfrm>
            <a:off x="208008" y="-188255"/>
            <a:ext cx="10515600" cy="1325563"/>
          </a:xfrm>
        </p:spPr>
        <p:txBody>
          <a:bodyPr/>
          <a:lstStyle/>
          <a:p>
            <a:r>
              <a:rPr lang="en-US" b="1" dirty="0"/>
              <a:t>Variance</a:t>
            </a:r>
          </a:p>
        </p:txBody>
      </p:sp>
      <p:sp>
        <p:nvSpPr>
          <p:cNvPr id="5" name="TextBox 4">
            <a:extLst>
              <a:ext uri="{FF2B5EF4-FFF2-40B4-BE49-F238E27FC236}">
                <a16:creationId xmlns:a16="http://schemas.microsoft.com/office/drawing/2014/main" xmlns="" id="{5291DF15-C0F8-FB46-AED1-357CD1F78484}"/>
              </a:ext>
            </a:extLst>
          </p:cNvPr>
          <p:cNvSpPr txBox="1"/>
          <p:nvPr/>
        </p:nvSpPr>
        <p:spPr>
          <a:xfrm>
            <a:off x="407504" y="1473339"/>
            <a:ext cx="10804448" cy="3139321"/>
          </a:xfrm>
          <a:prstGeom prst="rect">
            <a:avLst/>
          </a:prstGeom>
          <a:noFill/>
        </p:spPr>
        <p:txBody>
          <a:bodyPr wrap="square" rtlCol="0">
            <a:spAutoFit/>
          </a:bodyPr>
          <a:lstStyle/>
          <a:p>
            <a:pPr marL="285750" indent="-285750" algn="just" fontAlgn="base">
              <a:buFont typeface="Arial" panose="020B0604020202020204" pitchFamily="34" charset="0"/>
              <a:buChar char="•"/>
            </a:pPr>
            <a:r>
              <a:rPr lang="en-GB" b="0" i="0" dirty="0">
                <a:solidFill>
                  <a:srgbClr val="000000"/>
                </a:solidFill>
                <a:effectLst/>
                <a:latin typeface="inter-regular"/>
              </a:rPr>
              <a:t>If the machine learning model performs well with the training dataset, but does not perform well with the test dataset, then variance occurs.</a:t>
            </a:r>
            <a:endParaRPr lang="en-GB" b="0" i="0" dirty="0">
              <a:solidFill>
                <a:srgbClr val="273239"/>
              </a:solidFill>
              <a:effectLst/>
              <a:latin typeface="urw-din"/>
            </a:endParaRPr>
          </a:p>
          <a:p>
            <a:pPr marL="285750" indent="-285750" algn="just" fontAlgn="base">
              <a:buFont typeface="Arial" panose="020B0604020202020204" pitchFamily="34" charset="0"/>
              <a:buChar char="•"/>
            </a:pPr>
            <a:r>
              <a:rPr lang="en-GB" b="0" i="0" dirty="0">
                <a:solidFill>
                  <a:srgbClr val="273239"/>
                </a:solidFill>
                <a:effectLst/>
                <a:latin typeface="urw-din"/>
              </a:rPr>
              <a:t>The model with high variance has a very complex fit to the training data and thus is not able to fit accurately on the test data. As a result, such models perform very well on training data but has high error rates on test data.</a:t>
            </a:r>
          </a:p>
          <a:p>
            <a:pPr marL="285750" indent="-285750" algn="just" fontAlgn="base">
              <a:buFont typeface="Arial" panose="020B0604020202020204" pitchFamily="34" charset="0"/>
              <a:buChar char="•"/>
            </a:pPr>
            <a:r>
              <a:rPr lang="en-GB" b="0" i="0" dirty="0">
                <a:solidFill>
                  <a:srgbClr val="273239"/>
                </a:solidFill>
                <a:effectLst/>
                <a:latin typeface="urw-din"/>
              </a:rPr>
              <a:t/>
            </a:r>
            <a:br>
              <a:rPr lang="en-GB" b="0" i="0" dirty="0">
                <a:solidFill>
                  <a:srgbClr val="273239"/>
                </a:solidFill>
                <a:effectLst/>
                <a:latin typeface="urw-din"/>
              </a:rPr>
            </a:br>
            <a:r>
              <a:rPr lang="en-GB" b="0" i="0" dirty="0">
                <a:solidFill>
                  <a:srgbClr val="273239"/>
                </a:solidFill>
                <a:effectLst/>
                <a:latin typeface="urw-din"/>
              </a:rPr>
              <a:t>When a model is high on variance, it is then said to as </a:t>
            </a:r>
            <a:r>
              <a:rPr lang="en-GB" b="1" i="0" dirty="0">
                <a:solidFill>
                  <a:srgbClr val="273239"/>
                </a:solidFill>
                <a:effectLst/>
                <a:latin typeface="urw-din"/>
              </a:rPr>
              <a:t>Overfitting of Data</a:t>
            </a:r>
            <a:r>
              <a:rPr lang="en-GB" b="0" i="0" dirty="0">
                <a:solidFill>
                  <a:srgbClr val="273239"/>
                </a:solidFill>
                <a:effectLst/>
                <a:latin typeface="urw-din"/>
              </a:rPr>
              <a:t>. Overfitting is fitting the training set accurately via complex curve and high order hypothesis but is not the solution as the error with unseen data is high.</a:t>
            </a:r>
            <a:br>
              <a:rPr lang="en-GB" b="0" i="0" dirty="0">
                <a:solidFill>
                  <a:srgbClr val="273239"/>
                </a:solidFill>
                <a:effectLst/>
                <a:latin typeface="urw-din"/>
              </a:rPr>
            </a:br>
            <a:r>
              <a:rPr lang="en-GB" b="0" i="0" dirty="0">
                <a:solidFill>
                  <a:srgbClr val="273239"/>
                </a:solidFill>
                <a:effectLst/>
                <a:latin typeface="urw-din"/>
              </a:rPr>
              <a:t>While training a data model variance should be kept low.</a:t>
            </a:r>
          </a:p>
          <a:p>
            <a:pPr marL="285750" indent="-285750" algn="just" fontAlgn="base">
              <a:buFont typeface="Arial" panose="020B0604020202020204" pitchFamily="34" charset="0"/>
              <a:buChar char="•"/>
            </a:pPr>
            <a:r>
              <a:rPr lang="en-GB" b="0" i="0" dirty="0">
                <a:solidFill>
                  <a:srgbClr val="273239"/>
                </a:solidFill>
                <a:effectLst/>
                <a:latin typeface="urw-din"/>
              </a:rPr>
              <a:t>The high variance data looks like follows.</a:t>
            </a:r>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4C43D351-83E7-43A2-B46D-0DDD4F7A71EE}"/>
              </a:ext>
            </a:extLst>
          </p:cNvPr>
          <p:cNvPicPr>
            <a:picLocks noChangeAspect="1"/>
          </p:cNvPicPr>
          <p:nvPr/>
        </p:nvPicPr>
        <p:blipFill>
          <a:blip r:embed="rId2"/>
          <a:stretch>
            <a:fillRect/>
          </a:stretch>
        </p:blipFill>
        <p:spPr>
          <a:xfrm>
            <a:off x="6203780" y="4255610"/>
            <a:ext cx="3810000" cy="2374456"/>
          </a:xfrm>
          <a:prstGeom prst="rect">
            <a:avLst/>
          </a:prstGeom>
        </p:spPr>
      </p:pic>
    </p:spTree>
    <p:extLst>
      <p:ext uri="{BB962C8B-B14F-4D97-AF65-F5344CB8AC3E}">
        <p14:creationId xmlns:p14="http://schemas.microsoft.com/office/powerpoint/2010/main" xmlns="" val="3444174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75085-65DE-1345-BD80-4592AE7BAAB6}"/>
              </a:ext>
            </a:extLst>
          </p:cNvPr>
          <p:cNvSpPr>
            <a:spLocks noGrp="1"/>
          </p:cNvSpPr>
          <p:nvPr>
            <p:ph type="title"/>
          </p:nvPr>
        </p:nvSpPr>
        <p:spPr>
          <a:xfrm>
            <a:off x="239151" y="-253218"/>
            <a:ext cx="10515600" cy="1325563"/>
          </a:xfrm>
        </p:spPr>
        <p:txBody>
          <a:bodyPr/>
          <a:lstStyle/>
          <a:p>
            <a:r>
              <a:rPr lang="en-IN" b="1" i="0" dirty="0">
                <a:solidFill>
                  <a:srgbClr val="273239"/>
                </a:solidFill>
                <a:effectLst/>
                <a:latin typeface="urw-din"/>
              </a:rPr>
              <a:t>Bias Variance </a:t>
            </a:r>
            <a:r>
              <a:rPr lang="en-IN" b="1" i="0" dirty="0" err="1">
                <a:solidFill>
                  <a:srgbClr val="273239"/>
                </a:solidFill>
                <a:effectLst/>
                <a:latin typeface="urw-din"/>
              </a:rPr>
              <a:t>Tradeoff</a:t>
            </a:r>
            <a:endParaRPr lang="en-US" b="1" dirty="0"/>
          </a:p>
        </p:txBody>
      </p:sp>
      <p:sp>
        <p:nvSpPr>
          <p:cNvPr id="5" name="TextBox 4">
            <a:extLst>
              <a:ext uri="{FF2B5EF4-FFF2-40B4-BE49-F238E27FC236}">
                <a16:creationId xmlns:a16="http://schemas.microsoft.com/office/drawing/2014/main" xmlns="" id="{5291DF15-C0F8-FB46-AED1-357CD1F78484}"/>
              </a:ext>
            </a:extLst>
          </p:cNvPr>
          <p:cNvSpPr txBox="1"/>
          <p:nvPr/>
        </p:nvSpPr>
        <p:spPr>
          <a:xfrm>
            <a:off x="494551" y="1398582"/>
            <a:ext cx="10610771" cy="2308324"/>
          </a:xfrm>
          <a:prstGeom prst="rect">
            <a:avLst/>
          </a:prstGeom>
          <a:noFill/>
        </p:spPr>
        <p:txBody>
          <a:bodyPr wrap="square" rtlCol="0">
            <a:spAutoFit/>
          </a:bodyPr>
          <a:lstStyle/>
          <a:p>
            <a:pPr marL="285750" indent="-285750" algn="just" fontAlgn="base">
              <a:buFont typeface="Arial" panose="020B0604020202020204" pitchFamily="34" charset="0"/>
              <a:buChar char="•"/>
            </a:pPr>
            <a:r>
              <a:rPr lang="en-GB" b="0" i="0" dirty="0">
                <a:solidFill>
                  <a:srgbClr val="273239"/>
                </a:solidFill>
                <a:effectLst/>
                <a:latin typeface="urw-din"/>
              </a:rPr>
              <a:t>If the algorithm is too simple (hypothesis with linear eq.) then it may be on high bias and low variance condition and thus is error-prone.</a:t>
            </a:r>
          </a:p>
          <a:p>
            <a:pPr marL="285750" indent="-285750" algn="just" fontAlgn="base">
              <a:buFont typeface="Arial" panose="020B0604020202020204" pitchFamily="34" charset="0"/>
              <a:buChar char="•"/>
            </a:pPr>
            <a:r>
              <a:rPr lang="en-GB" b="0" i="0" dirty="0">
                <a:solidFill>
                  <a:srgbClr val="273239"/>
                </a:solidFill>
                <a:effectLst/>
                <a:latin typeface="urw-din"/>
              </a:rPr>
              <a:t> If algorithms fit too complex ( hypothesis with high degree eq.) then it may be on high variance and low bias. In the latter condition, the new entries will not perform well. Well, there is something between both of these conditions, known as Trade-off or Bias Variance Trade-off.</a:t>
            </a:r>
          </a:p>
          <a:p>
            <a:pPr marL="285750" indent="-285750" algn="just" fontAlgn="base">
              <a:buFont typeface="Arial" panose="020B0604020202020204" pitchFamily="34" charset="0"/>
              <a:buChar char="•"/>
            </a:pPr>
            <a:r>
              <a:rPr lang="en-GB" b="0" i="0" dirty="0">
                <a:solidFill>
                  <a:srgbClr val="273239"/>
                </a:solidFill>
                <a:effectLst/>
                <a:latin typeface="urw-din"/>
              </a:rPr>
              <a:t>This </a:t>
            </a:r>
            <a:r>
              <a:rPr lang="en-GB" b="0" i="0" dirty="0" err="1">
                <a:solidFill>
                  <a:srgbClr val="273239"/>
                </a:solidFill>
                <a:effectLst/>
                <a:latin typeface="urw-din"/>
              </a:rPr>
              <a:t>tradeoff</a:t>
            </a:r>
            <a:r>
              <a:rPr lang="en-GB" b="0" i="0" dirty="0">
                <a:solidFill>
                  <a:srgbClr val="273239"/>
                </a:solidFill>
                <a:effectLst/>
                <a:latin typeface="urw-din"/>
              </a:rPr>
              <a:t> in complexity is why there is a </a:t>
            </a:r>
            <a:r>
              <a:rPr lang="en-GB" b="0" i="0" dirty="0" err="1">
                <a:solidFill>
                  <a:srgbClr val="273239"/>
                </a:solidFill>
                <a:effectLst/>
                <a:latin typeface="urw-din"/>
              </a:rPr>
              <a:t>tradeoff</a:t>
            </a:r>
            <a:r>
              <a:rPr lang="en-GB" b="0" i="0" dirty="0">
                <a:solidFill>
                  <a:srgbClr val="273239"/>
                </a:solidFill>
                <a:effectLst/>
                <a:latin typeface="urw-din"/>
              </a:rPr>
              <a:t> between bias and variance. An algorithm can’t be more complex and less complex at the same time. For the graph, the perfect </a:t>
            </a:r>
            <a:r>
              <a:rPr lang="en-GB" b="0" i="0" dirty="0" err="1">
                <a:solidFill>
                  <a:srgbClr val="273239"/>
                </a:solidFill>
                <a:effectLst/>
                <a:latin typeface="urw-din"/>
              </a:rPr>
              <a:t>tradeoff</a:t>
            </a:r>
            <a:r>
              <a:rPr lang="en-GB" b="0" i="0" dirty="0">
                <a:solidFill>
                  <a:srgbClr val="273239"/>
                </a:solidFill>
                <a:effectLst/>
                <a:latin typeface="urw-din"/>
              </a:rPr>
              <a:t> will be like. The best fit will be given by hypothesis on the </a:t>
            </a:r>
            <a:r>
              <a:rPr lang="en-GB" b="0" i="0" dirty="0" err="1">
                <a:solidFill>
                  <a:srgbClr val="273239"/>
                </a:solidFill>
                <a:effectLst/>
                <a:latin typeface="urw-din"/>
              </a:rPr>
              <a:t>tradeoff</a:t>
            </a:r>
            <a:r>
              <a:rPr lang="en-GB" b="0" i="0" dirty="0">
                <a:solidFill>
                  <a:srgbClr val="273239"/>
                </a:solidFill>
                <a:effectLst/>
                <a:latin typeface="urw-din"/>
              </a:rPr>
              <a:t> point.</a:t>
            </a:r>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7AD6B299-C411-420C-A4F6-5C8C460F9C0F}"/>
              </a:ext>
            </a:extLst>
          </p:cNvPr>
          <p:cNvPicPr>
            <a:picLocks noChangeAspect="1"/>
          </p:cNvPicPr>
          <p:nvPr/>
        </p:nvPicPr>
        <p:blipFill>
          <a:blip r:embed="rId2"/>
          <a:stretch>
            <a:fillRect/>
          </a:stretch>
        </p:blipFill>
        <p:spPr>
          <a:xfrm>
            <a:off x="6096000" y="3580781"/>
            <a:ext cx="3971925" cy="2933700"/>
          </a:xfrm>
          <a:prstGeom prst="rect">
            <a:avLst/>
          </a:prstGeom>
        </p:spPr>
      </p:pic>
    </p:spTree>
    <p:extLst>
      <p:ext uri="{BB962C8B-B14F-4D97-AF65-F5344CB8AC3E}">
        <p14:creationId xmlns:p14="http://schemas.microsoft.com/office/powerpoint/2010/main" xmlns="" val="1227731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E47D4-8543-9C4A-A090-34B6CBC321AB}"/>
              </a:ext>
            </a:extLst>
          </p:cNvPr>
          <p:cNvSpPr>
            <a:spLocks noGrp="1"/>
          </p:cNvSpPr>
          <p:nvPr>
            <p:ph type="title"/>
          </p:nvPr>
        </p:nvSpPr>
        <p:spPr>
          <a:xfrm>
            <a:off x="178191" y="-234964"/>
            <a:ext cx="11449878" cy="1325563"/>
          </a:xfrm>
        </p:spPr>
        <p:txBody>
          <a:bodyPr>
            <a:normAutofit/>
          </a:bodyPr>
          <a:lstStyle/>
          <a:p>
            <a:r>
              <a:rPr lang="en-GB" sz="3600" b="1" i="0" dirty="0">
                <a:solidFill>
                  <a:srgbClr val="273239"/>
                </a:solidFill>
                <a:effectLst/>
                <a:latin typeface="urw-din"/>
              </a:rPr>
              <a:t>The error to complexity graph to show trade-off </a:t>
            </a:r>
            <a:endParaRPr lang="en-US" sz="3600" b="1" dirty="0"/>
          </a:p>
        </p:txBody>
      </p:sp>
      <p:sp>
        <p:nvSpPr>
          <p:cNvPr id="3" name="Content Placeholder 2">
            <a:extLst>
              <a:ext uri="{FF2B5EF4-FFF2-40B4-BE49-F238E27FC236}">
                <a16:creationId xmlns:a16="http://schemas.microsoft.com/office/drawing/2014/main" xmlns="" id="{DBCF9A7D-2653-7942-9BCC-4C7C66E92C6F}"/>
              </a:ext>
            </a:extLst>
          </p:cNvPr>
          <p:cNvSpPr>
            <a:spLocks noGrp="1"/>
          </p:cNvSpPr>
          <p:nvPr>
            <p:ph idx="1"/>
          </p:nvPr>
        </p:nvSpPr>
        <p:spPr>
          <a:xfrm>
            <a:off x="838200" y="1328929"/>
            <a:ext cx="10515600" cy="1626306"/>
          </a:xfrm>
        </p:spPr>
        <p:txBody>
          <a:bodyPr>
            <a:normAutofit fontScale="92500" lnSpcReduction="10000"/>
          </a:bodyPr>
          <a:lstStyle/>
          <a:p>
            <a:pPr lvl="1" fontAlgn="base"/>
            <a:r>
              <a:rPr lang="en-IN" dirty="0"/>
              <a:t>Examples of </a:t>
            </a:r>
            <a:r>
              <a:rPr lang="en-IN" b="1" dirty="0"/>
              <a:t>low-bias</a:t>
            </a:r>
            <a:r>
              <a:rPr lang="en-IN" dirty="0"/>
              <a:t> machine learning algorithms include: Decision Trees, k-Nearest </a:t>
            </a:r>
            <a:r>
              <a:rPr lang="en-IN" dirty="0" err="1"/>
              <a:t>Neighbors</a:t>
            </a:r>
            <a:r>
              <a:rPr lang="en-IN" dirty="0"/>
              <a:t> and </a:t>
            </a:r>
            <a:r>
              <a:rPr lang="en-IN" dirty="0">
                <a:hlinkClick r:id="rId2"/>
              </a:rPr>
              <a:t>Support Vector Machines</a:t>
            </a:r>
            <a:r>
              <a:rPr lang="en-IN" dirty="0"/>
              <a:t>.</a:t>
            </a:r>
          </a:p>
          <a:p>
            <a:pPr lvl="1" fontAlgn="base"/>
            <a:r>
              <a:rPr lang="en-IN" dirty="0"/>
              <a:t>Examples of </a:t>
            </a:r>
            <a:r>
              <a:rPr lang="en-IN" b="1" dirty="0"/>
              <a:t>high-bias</a:t>
            </a:r>
            <a:r>
              <a:rPr lang="en-IN" dirty="0"/>
              <a:t> machine learning algorithms include: Linear Regression, Linear Discriminant Analysis and Logistic Regression.</a:t>
            </a:r>
          </a:p>
          <a:p>
            <a:endParaRPr lang="en-IN" dirty="0"/>
          </a:p>
          <a:p>
            <a:endParaRPr lang="en-US" dirty="0"/>
          </a:p>
        </p:txBody>
      </p:sp>
      <p:sp>
        <p:nvSpPr>
          <p:cNvPr id="4" name="Rectangle 3">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221C2114-6AC7-416D-B0CA-E216AEE2A76C}"/>
              </a:ext>
            </a:extLst>
          </p:cNvPr>
          <p:cNvPicPr>
            <a:picLocks noChangeAspect="1"/>
          </p:cNvPicPr>
          <p:nvPr/>
        </p:nvPicPr>
        <p:blipFill>
          <a:blip r:embed="rId3"/>
          <a:stretch>
            <a:fillRect/>
          </a:stretch>
        </p:blipFill>
        <p:spPr>
          <a:xfrm>
            <a:off x="3246783" y="2935531"/>
            <a:ext cx="5998057" cy="3611043"/>
          </a:xfrm>
          <a:prstGeom prst="rect">
            <a:avLst/>
          </a:prstGeom>
        </p:spPr>
      </p:pic>
    </p:spTree>
    <p:extLst>
      <p:ext uri="{BB962C8B-B14F-4D97-AF65-F5344CB8AC3E}">
        <p14:creationId xmlns:p14="http://schemas.microsoft.com/office/powerpoint/2010/main" xmlns="" val="293353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722630"/>
          </a:xfrm>
        </p:spPr>
        <p:txBody>
          <a:bodyPr>
            <a:normAutofit/>
          </a:bodyPr>
          <a:lstStyle/>
          <a:p>
            <a:r>
              <a:rPr lang="en-IN" sz="3600" b="1" dirty="0"/>
              <a:t>ML: Overfitting</a:t>
            </a:r>
          </a:p>
        </p:txBody>
      </p:sp>
      <p:sp>
        <p:nvSpPr>
          <p:cNvPr id="3" name="Content Placeholder 2"/>
          <p:cNvSpPr>
            <a:spLocks noGrp="1"/>
          </p:cNvSpPr>
          <p:nvPr>
            <p:ph idx="1"/>
          </p:nvPr>
        </p:nvSpPr>
        <p:spPr>
          <a:xfrm>
            <a:off x="1382522" y="1360170"/>
            <a:ext cx="8595360" cy="4351337"/>
          </a:xfrm>
        </p:spPr>
        <p:txBody>
          <a:bodyPr>
            <a:normAutofit/>
          </a:bodyPr>
          <a:lstStyle/>
          <a:p>
            <a:pPr algn="just"/>
            <a:r>
              <a:rPr lang="en-IN" sz="2400" dirty="0"/>
              <a:t>How well the algorithm is generalizing as it learns?</a:t>
            </a:r>
          </a:p>
          <a:p>
            <a:pPr algn="just"/>
            <a:r>
              <a:rPr lang="en-US" sz="2400" dirty="0"/>
              <a:t>There is at least as much danger in over-training as there is in under-training.</a:t>
            </a:r>
          </a:p>
          <a:p>
            <a:pPr algn="just"/>
            <a:r>
              <a:rPr lang="en-US" sz="2400" dirty="0"/>
              <a:t>If we train for too short, we may underfit the data on the other hand if we train for too long, we may overfit the data.</a:t>
            </a:r>
          </a:p>
          <a:p>
            <a:pPr algn="just"/>
            <a:r>
              <a:rPr lang="en-US" sz="2400" dirty="0"/>
              <a:t>Overfitting means instead of constructing a generalized model, the model learns about the noise and inaccuracies in the data.</a:t>
            </a:r>
            <a:endParaRPr lang="en-IN" sz="2400" dirty="0"/>
          </a:p>
        </p:txBody>
      </p:sp>
      <p:sp>
        <p:nvSpPr>
          <p:cNvPr id="6" name="Slide Number Placeholder 5"/>
          <p:cNvSpPr>
            <a:spLocks noGrp="1"/>
          </p:cNvSpPr>
          <p:nvPr>
            <p:ph type="sldNum" sz="quarter" idx="12"/>
          </p:nvPr>
        </p:nvSpPr>
        <p:spPr/>
        <p:txBody>
          <a:bodyPr>
            <a:normAutofit fontScale="97500"/>
          </a:bodyPr>
          <a:lstStyle/>
          <a:p>
            <a:fld id="{B2DC25EE-239B-4C5F-AAD1-255A7D5F1EE2}" type="slidenum">
              <a:rPr lang="en-US" smtClean="0"/>
              <a:pPr/>
              <a:t>39</a:t>
            </a:fld>
            <a:endParaRPr lang="en-US"/>
          </a:p>
        </p:txBody>
      </p:sp>
      <p:pic>
        <p:nvPicPr>
          <p:cNvPr id="4" name="Picture 3" descr="Shape&#10;&#10;Description automatically generated"/>
          <p:cNvPicPr/>
          <p:nvPr/>
        </p:nvPicPr>
        <p:blipFill>
          <a:blip r:embed="rId2"/>
          <a:stretch>
            <a:fillRect/>
          </a:stretch>
        </p:blipFill>
        <p:spPr>
          <a:xfrm>
            <a:off x="6170930" y="4901565"/>
            <a:ext cx="4445635" cy="19564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MSKR</a:t>
            </a:r>
          </a:p>
        </p:txBody>
      </p:sp>
      <p:sp>
        <p:nvSpPr>
          <p:cNvPr id="5" name="Slide Number Placeholder 4"/>
          <p:cNvSpPr>
            <a:spLocks noGrp="1"/>
          </p:cNvSpPr>
          <p:nvPr>
            <p:ph type="sldNum" sz="quarter" idx="12"/>
          </p:nvPr>
        </p:nvSpPr>
        <p:spPr/>
        <p:txBody>
          <a:bodyPr>
            <a:normAutofit/>
          </a:bodyPr>
          <a:lstStyle/>
          <a:p>
            <a:fld id="{B2DC25EE-239B-4C5F-AAD1-255A7D5F1EE2}" type="slidenum">
              <a:rPr lang="en-US" smtClean="0"/>
              <a:pPr/>
              <a:t>4</a:t>
            </a:fld>
            <a:endParaRPr lang="en-US"/>
          </a:p>
        </p:txBody>
      </p:sp>
      <p:pic>
        <p:nvPicPr>
          <p:cNvPr id="3074" name="Picture 2"/>
          <p:cNvPicPr>
            <a:picLocks noChangeAspect="1" noChangeArrowheads="1"/>
          </p:cNvPicPr>
          <p:nvPr/>
        </p:nvPicPr>
        <p:blipFill>
          <a:blip r:embed="rId2"/>
          <a:srcRect/>
          <a:stretch>
            <a:fillRect/>
          </a:stretch>
        </p:blipFill>
        <p:spPr bwMode="auto">
          <a:xfrm>
            <a:off x="1294228" y="225083"/>
            <a:ext cx="8750104" cy="5556739"/>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781685"/>
          </a:xfrm>
        </p:spPr>
        <p:txBody>
          <a:bodyPr/>
          <a:lstStyle/>
          <a:p>
            <a:r>
              <a:rPr lang="en-IN" sz="3600" b="1" dirty="0"/>
              <a:t>ML: Overfitting</a:t>
            </a:r>
          </a:p>
        </p:txBody>
      </p:sp>
      <p:sp>
        <p:nvSpPr>
          <p:cNvPr id="3" name="Content Placeholder 2"/>
          <p:cNvSpPr>
            <a:spLocks noGrp="1"/>
          </p:cNvSpPr>
          <p:nvPr>
            <p:ph idx="1"/>
          </p:nvPr>
        </p:nvSpPr>
        <p:spPr>
          <a:xfrm>
            <a:off x="1261745" y="1345565"/>
            <a:ext cx="9801860" cy="5059045"/>
          </a:xfrm>
        </p:spPr>
        <p:txBody>
          <a:bodyPr>
            <a:noAutofit/>
          </a:bodyPr>
          <a:lstStyle/>
          <a:p>
            <a:pPr algn="just"/>
            <a:r>
              <a:rPr lang="en-US" sz="2400" dirty="0"/>
              <a:t>An overfitted model will surely give a small error during traininging but will give large errors during testing.</a:t>
            </a:r>
          </a:p>
          <a:p>
            <a:pPr algn="just"/>
            <a:r>
              <a:rPr lang="en-US" sz="2400" dirty="0"/>
              <a:t>We want to stop the learning process before the algorithm overfits, which means that we need to know how well it generalizes at each timestep.</a:t>
            </a:r>
          </a:p>
          <a:p>
            <a:pPr algn="just"/>
            <a:r>
              <a:rPr lang="en-US" sz="2400" dirty="0"/>
              <a:t>We can't use the training data because we wouldn't detect overfitting, but we can't use the testing data either because we're saving that for the final tests.</a:t>
            </a:r>
          </a:p>
          <a:p>
            <a:pPr algn="just"/>
            <a:r>
              <a:rPr lang="en-US" sz="2400" b="1" dirty="0"/>
              <a:t>Solution:</a:t>
            </a:r>
            <a:r>
              <a:rPr lang="en-US" sz="2400" dirty="0"/>
              <a:t> We need a third set of data to use for this purpose, which is called the </a:t>
            </a:r>
            <a:r>
              <a:rPr lang="en-US" sz="2400" b="1" dirty="0"/>
              <a:t>validation set</a:t>
            </a:r>
            <a:r>
              <a:rPr lang="en-US" sz="2400" dirty="0"/>
              <a:t> because we're using it to validate the learning so far. </a:t>
            </a:r>
          </a:p>
          <a:p>
            <a:pPr algn="just"/>
            <a:r>
              <a:rPr lang="en-US" sz="2400" dirty="0"/>
              <a:t>Also known as </a:t>
            </a:r>
            <a:r>
              <a:rPr lang="en-US" sz="2400" b="1" dirty="0"/>
              <a:t>cross-validation</a:t>
            </a:r>
            <a:r>
              <a:rPr lang="en-US" sz="2400" dirty="0"/>
              <a:t> in statistics.</a:t>
            </a:r>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782955"/>
          </a:xfrm>
        </p:spPr>
        <p:txBody>
          <a:bodyPr>
            <a:normAutofit/>
          </a:bodyPr>
          <a:lstStyle/>
          <a:p>
            <a:r>
              <a:rPr lang="en-IN" sz="3600" b="1" dirty="0"/>
              <a:t>ML: Overfitting</a:t>
            </a:r>
          </a:p>
        </p:txBody>
      </p:sp>
      <p:sp>
        <p:nvSpPr>
          <p:cNvPr id="3" name="Content Placeholder 2"/>
          <p:cNvSpPr>
            <a:spLocks noGrp="1"/>
          </p:cNvSpPr>
          <p:nvPr>
            <p:ph idx="1"/>
          </p:nvPr>
        </p:nvSpPr>
        <p:spPr>
          <a:xfrm>
            <a:off x="1261745" y="1374140"/>
            <a:ext cx="8595360" cy="4805680"/>
          </a:xfrm>
        </p:spPr>
        <p:txBody>
          <a:bodyPr>
            <a:normAutofit/>
          </a:bodyPr>
          <a:lstStyle/>
          <a:p>
            <a:pPr algn="just"/>
            <a:r>
              <a:rPr lang="en-US" sz="2400" dirty="0"/>
              <a:t>We now need three sets of data: the training set to actually train the algorithm, the validation set to keep track of how well it is doing as it learns, and the test set to produce the final results.</a:t>
            </a:r>
          </a:p>
          <a:p>
            <a:pPr algn="just"/>
            <a:r>
              <a:rPr lang="en-US" sz="2400" dirty="0"/>
              <a:t>The general proportions used for splitting the data sets are 50:25:25 or 60:20:20.</a:t>
            </a:r>
          </a:p>
          <a:p>
            <a:pPr algn="just"/>
            <a:r>
              <a:rPr lang="en-US" sz="2400" dirty="0"/>
              <a:t>It is also recommended to randomize the dataset before splitting.</a:t>
            </a:r>
          </a:p>
          <a:p>
            <a:pPr algn="just"/>
            <a:endParaRPr lang="en-IN" sz="2400" dirty="0"/>
          </a:p>
        </p:txBody>
      </p:sp>
      <p:sp>
        <p:nvSpPr>
          <p:cNvPr id="5" name="Slide Number Placeholder 4"/>
          <p:cNvSpPr>
            <a:spLocks noGrp="1"/>
          </p:cNvSpPr>
          <p:nvPr>
            <p:ph type="sldNum" sz="quarter" idx="12"/>
          </p:nvPr>
        </p:nvSpPr>
        <p:spPr/>
        <p:txBody>
          <a:bodyPr>
            <a:normAutofit fontScale="97500"/>
          </a:bodyPr>
          <a:lstStyle/>
          <a:p>
            <a:fld id="{B2DC25EE-239B-4C5F-AAD1-255A7D5F1EE2}" type="slidenum">
              <a:rPr lang="en-US" smtClean="0"/>
              <a:pPr/>
              <a:t>41</a:t>
            </a:fld>
            <a:endParaRPr lang="en-US"/>
          </a:p>
        </p:txBody>
      </p:sp>
      <p:pic>
        <p:nvPicPr>
          <p:cNvPr id="2052" name="Picture 4" descr="Training, validation, and test sets - Wikipedia"/>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002914" y="4675156"/>
            <a:ext cx="4807287" cy="209116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662305"/>
          </a:xfrm>
        </p:spPr>
        <p:txBody>
          <a:bodyPr>
            <a:normAutofit/>
          </a:bodyPr>
          <a:lstStyle/>
          <a:p>
            <a:r>
              <a:rPr lang="en-IN" sz="3600" b="1" dirty="0"/>
              <a:t>ML: Overfitting</a:t>
            </a:r>
          </a:p>
        </p:txBody>
      </p:sp>
      <p:sp>
        <p:nvSpPr>
          <p:cNvPr id="3" name="Content Placeholder 2"/>
          <p:cNvSpPr>
            <a:spLocks noGrp="1"/>
          </p:cNvSpPr>
          <p:nvPr>
            <p:ph idx="1"/>
          </p:nvPr>
        </p:nvSpPr>
        <p:spPr>
          <a:xfrm>
            <a:off x="1397635" y="1179195"/>
            <a:ext cx="9681210" cy="4351020"/>
          </a:xfrm>
        </p:spPr>
        <p:txBody>
          <a:bodyPr>
            <a:normAutofit/>
          </a:bodyPr>
          <a:lstStyle/>
          <a:p>
            <a:pPr algn="just"/>
            <a:r>
              <a:rPr lang="en-US" sz="2400" dirty="0"/>
              <a:t>If you are really </a:t>
            </a:r>
            <a:r>
              <a:rPr lang="en-US" sz="2400" b="1" dirty="0"/>
              <a:t>short of training data</a:t>
            </a:r>
            <a:r>
              <a:rPr lang="en-US" sz="2400" dirty="0"/>
              <a:t> so that if you have a separate validation set, there is a worry that the algorithm won't be sufficiently trained.</a:t>
            </a:r>
          </a:p>
          <a:p>
            <a:pPr algn="just"/>
            <a:r>
              <a:rPr lang="en-US" sz="2400" b="1" dirty="0"/>
              <a:t>Solution</a:t>
            </a:r>
            <a:r>
              <a:rPr lang="en-US" sz="2400" dirty="0"/>
              <a:t> is possible to perform leave-some-out, multi-fold cross-validation.</a:t>
            </a:r>
          </a:p>
          <a:p>
            <a:pPr algn="just"/>
            <a:r>
              <a:rPr lang="en-US" sz="2400" dirty="0"/>
              <a:t>The dataset is randomly partitioned into K subsets, and one subset is used as a validation set, while the algorithm is trained on all of the others.</a:t>
            </a:r>
            <a:endParaRPr lang="en-IN" sz="2400" dirty="0"/>
          </a:p>
        </p:txBody>
      </p:sp>
      <p:sp>
        <p:nvSpPr>
          <p:cNvPr id="6" name="Slide Number Placeholder 5"/>
          <p:cNvSpPr>
            <a:spLocks noGrp="1"/>
          </p:cNvSpPr>
          <p:nvPr>
            <p:ph type="sldNum" sz="quarter" idx="12"/>
          </p:nvPr>
        </p:nvSpPr>
        <p:spPr/>
        <p:txBody>
          <a:bodyPr>
            <a:normAutofit fontScale="97500"/>
          </a:bodyPr>
          <a:lstStyle/>
          <a:p>
            <a:fld id="{B2DC25EE-239B-4C5F-AAD1-255A7D5F1EE2}" type="slidenum">
              <a:rPr lang="en-US" smtClean="0"/>
              <a:pPr/>
              <a:t>42</a:t>
            </a:fld>
            <a:endParaRPr lang="en-US"/>
          </a:p>
        </p:txBody>
      </p:sp>
      <p:pic>
        <p:nvPicPr>
          <p:cNvPr id="5" name="Picture 4" descr="Graphical user interface&#10;&#10;Description automatically generated"/>
          <p:cNvPicPr/>
          <p:nvPr/>
        </p:nvPicPr>
        <p:blipFill>
          <a:blip r:embed="rId2"/>
          <a:stretch>
            <a:fillRect/>
          </a:stretch>
        </p:blipFill>
        <p:spPr>
          <a:xfrm>
            <a:off x="4933950" y="4064635"/>
            <a:ext cx="4852670" cy="279336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891540"/>
          </a:xfrm>
        </p:spPr>
        <p:txBody>
          <a:bodyPr>
            <a:normAutofit/>
          </a:bodyPr>
          <a:lstStyle/>
          <a:p>
            <a:r>
              <a:rPr lang="en-IN" b="1" dirty="0">
                <a:sym typeface="+mn-ea"/>
              </a:rPr>
              <a:t>ML: </a:t>
            </a:r>
            <a:r>
              <a:rPr lang="en-US" altLang="en-IN" b="1" dirty="0">
                <a:sym typeface="+mn-ea"/>
              </a:rPr>
              <a:t>Und</a:t>
            </a:r>
            <a:r>
              <a:rPr lang="en-IN" b="1" dirty="0">
                <a:sym typeface="+mn-ea"/>
              </a:rPr>
              <a:t>erfitting</a:t>
            </a:r>
            <a:endParaRPr lang="en-US"/>
          </a:p>
        </p:txBody>
      </p:sp>
      <p:sp>
        <p:nvSpPr>
          <p:cNvPr id="3" name="Content Placeholder 2"/>
          <p:cNvSpPr>
            <a:spLocks noGrp="1"/>
          </p:cNvSpPr>
          <p:nvPr>
            <p:ph idx="1"/>
          </p:nvPr>
        </p:nvSpPr>
        <p:spPr>
          <a:xfrm>
            <a:off x="1249045" y="1520825"/>
            <a:ext cx="10043795" cy="5337175"/>
          </a:xfrm>
        </p:spPr>
        <p:txBody>
          <a:bodyPr>
            <a:noAutofit/>
          </a:bodyPr>
          <a:lstStyle/>
          <a:p>
            <a:r>
              <a:rPr lang="en-US" sz="2400"/>
              <a:t>Underfitting refers to a model that can </a:t>
            </a:r>
            <a:r>
              <a:rPr lang="en-US" sz="2400" b="1"/>
              <a:t>neither model the training data nor generalize to new data.</a:t>
            </a:r>
          </a:p>
          <a:p>
            <a:r>
              <a:rPr lang="en-US" sz="2400"/>
              <a:t>An underfit machine learning model is not a suitable model and will be obvious as it will have poor performance on the training data.</a:t>
            </a:r>
          </a:p>
          <a:p>
            <a:r>
              <a:rPr lang="en-US" sz="2400"/>
              <a:t>Underfitting is often not discussed as it is easy to detect given a good performance metric. The remedy is to move on and try alternate machine learning algorithms. Nevertheless, </a:t>
            </a:r>
            <a:r>
              <a:rPr lang="en-US" sz="2400" b="1"/>
              <a:t>it does provide a good contrast to the problem of overfitting.</a:t>
            </a:r>
          </a:p>
          <a:p>
            <a:pPr marL="0" indent="0">
              <a:buNone/>
            </a:pPr>
            <a:r>
              <a:rPr lang="en-US" sz="2400" b="1">
                <a:solidFill>
                  <a:srgbClr val="7030A0"/>
                </a:solidFill>
              </a:rPr>
              <a:t>Note: </a:t>
            </a:r>
            <a:r>
              <a:rPr lang="en-US" sz="2400"/>
              <a:t>Ideally, you want to select a model at the sweet spot between underfitting and overfitting.This is the goal, but is very difficult to do in practice.</a:t>
            </a:r>
          </a:p>
        </p:txBody>
      </p:sp>
      <p:sp>
        <p:nvSpPr>
          <p:cNvPr id="5" name="Slide Number Placeholder 4"/>
          <p:cNvSpPr>
            <a:spLocks noGrp="1"/>
          </p:cNvSpPr>
          <p:nvPr>
            <p:ph type="sldNum" sz="quarter" idx="12"/>
          </p:nvPr>
        </p:nvSpPr>
        <p:spPr/>
        <p:txBody>
          <a:bodyPr>
            <a:normAutofit/>
          </a:bodyPr>
          <a:lstStyle/>
          <a:p>
            <a:fld id="{B2DC25EE-239B-4C5F-AAD1-255A7D5F1EE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C80AF-C999-E146-A49A-F84794FCD397}"/>
              </a:ext>
            </a:extLst>
          </p:cNvPr>
          <p:cNvSpPr>
            <a:spLocks noGrp="1"/>
          </p:cNvSpPr>
          <p:nvPr>
            <p:ph type="title"/>
          </p:nvPr>
        </p:nvSpPr>
        <p:spPr>
          <a:xfrm>
            <a:off x="226968" y="196948"/>
            <a:ext cx="5287568" cy="784021"/>
          </a:xfrm>
        </p:spPr>
        <p:txBody>
          <a:bodyPr>
            <a:normAutofit fontScale="90000"/>
          </a:bodyPr>
          <a:lstStyle/>
          <a:p>
            <a:r>
              <a:rPr lang="en-US" sz="3600" b="1" dirty="0"/>
              <a:t>Bias, Variance  and Tradeoff</a:t>
            </a:r>
          </a:p>
        </p:txBody>
      </p:sp>
      <p:graphicFrame>
        <p:nvGraphicFramePr>
          <p:cNvPr id="9" name="Table 9">
            <a:extLst>
              <a:ext uri="{FF2B5EF4-FFF2-40B4-BE49-F238E27FC236}">
                <a16:creationId xmlns:a16="http://schemas.microsoft.com/office/drawing/2014/main" xmlns="" id="{D23D0974-79D4-4D76-885F-65A6FCFA8DB6}"/>
              </a:ext>
            </a:extLst>
          </p:cNvPr>
          <p:cNvGraphicFramePr>
            <a:graphicFrameLocks noGrp="1"/>
          </p:cNvGraphicFramePr>
          <p:nvPr>
            <p:ph idx="1"/>
            <p:extLst>
              <p:ext uri="{D42A27DB-BD31-4B8C-83A1-F6EECF244321}">
                <p14:modId xmlns:p14="http://schemas.microsoft.com/office/powerpoint/2010/main" xmlns="" val="3835180846"/>
              </p:ext>
            </p:extLst>
          </p:nvPr>
        </p:nvGraphicFramePr>
        <p:xfrm>
          <a:off x="458373" y="876926"/>
          <a:ext cx="11274081" cy="3175000"/>
        </p:xfrm>
        <a:graphic>
          <a:graphicData uri="http://schemas.openxmlformats.org/drawingml/2006/table">
            <a:tbl>
              <a:tblPr firstRow="1" bandRow="1">
                <a:tableStyleId>{5C22544A-7EE6-4342-B048-85BDC9FD1C3A}</a:tableStyleId>
              </a:tblPr>
              <a:tblGrid>
                <a:gridCol w="3325836">
                  <a:extLst>
                    <a:ext uri="{9D8B030D-6E8A-4147-A177-3AD203B41FA5}">
                      <a16:colId xmlns:a16="http://schemas.microsoft.com/office/drawing/2014/main" xmlns="" val="1587498767"/>
                    </a:ext>
                  </a:extLst>
                </a:gridCol>
                <a:gridCol w="2926080">
                  <a:extLst>
                    <a:ext uri="{9D8B030D-6E8A-4147-A177-3AD203B41FA5}">
                      <a16:colId xmlns:a16="http://schemas.microsoft.com/office/drawing/2014/main" xmlns="" val="1823902257"/>
                    </a:ext>
                  </a:extLst>
                </a:gridCol>
                <a:gridCol w="5022165">
                  <a:extLst>
                    <a:ext uri="{9D8B030D-6E8A-4147-A177-3AD203B41FA5}">
                      <a16:colId xmlns:a16="http://schemas.microsoft.com/office/drawing/2014/main" xmlns="" val="3815854037"/>
                    </a:ext>
                  </a:extLst>
                </a:gridCol>
              </a:tblGrid>
              <a:tr h="370840">
                <a:tc>
                  <a:txBody>
                    <a:bodyPr/>
                    <a:lstStyle/>
                    <a:p>
                      <a:pPr algn="just"/>
                      <a:r>
                        <a:rPr lang="en-GB" sz="1600" dirty="0">
                          <a:latin typeface="Times New Roman" panose="02020603050405020304" pitchFamily="18" charset="0"/>
                          <a:cs typeface="Times New Roman" panose="02020603050405020304" pitchFamily="18" charset="0"/>
                        </a:rPr>
                        <a:t>Bias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Variance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err="1">
                          <a:latin typeface="Times New Roman" panose="02020603050405020304" pitchFamily="18" charset="0"/>
                          <a:cs typeface="Times New Roman" panose="02020603050405020304" pitchFamily="18" charset="0"/>
                        </a:rPr>
                        <a:t>Tradeoff</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98576150"/>
                  </a:ext>
                </a:extLst>
              </a:tr>
              <a:tr h="370840">
                <a:tc>
                  <a:txBody>
                    <a:bodyPr/>
                    <a:lstStyle/>
                    <a:p>
                      <a:pPr algn="just"/>
                      <a:r>
                        <a:rPr lang="en-GB" sz="1600" b="0" i="0" kern="1200">
                          <a:solidFill>
                            <a:schemeClr val="dk1"/>
                          </a:solidFill>
                          <a:effectLst/>
                          <a:latin typeface="Times New Roman" panose="02020603050405020304" pitchFamily="18" charset="0"/>
                          <a:ea typeface="+mn-ea"/>
                          <a:cs typeface="Times New Roman" panose="02020603050405020304" pitchFamily="18" charset="0"/>
                        </a:rPr>
                        <a:t>Error</a:t>
                      </a:r>
                      <a:r>
                        <a:rPr lang="en-GB" sz="1600" b="0" i="0" kern="1200" baseline="0">
                          <a:solidFill>
                            <a:schemeClr val="dk1"/>
                          </a:solidFill>
                          <a:effectLst/>
                          <a:latin typeface="Times New Roman" panose="02020603050405020304" pitchFamily="18" charset="0"/>
                          <a:ea typeface="+mn-ea"/>
                          <a:cs typeface="Times New Roman" panose="02020603050405020304" pitchFamily="18" charset="0"/>
                        </a:rPr>
                        <a:t> between predicted values by ML model with training data( Actual value)</a:t>
                      </a:r>
                      <a:r>
                        <a:rPr lang="en-GB" sz="1600" b="0" i="0" kern="1200">
                          <a:solidFill>
                            <a:schemeClr val="dk1"/>
                          </a:solidFill>
                          <a:effectLst/>
                          <a:latin typeface="Times New Roman" panose="02020603050405020304" pitchFamily="18" charset="0"/>
                          <a:ea typeface="+mn-ea"/>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a:solidFill>
                            <a:schemeClr val="dk1"/>
                          </a:solidFill>
                          <a:effectLst/>
                          <a:latin typeface="Times New Roman" panose="02020603050405020304" pitchFamily="18" charset="0"/>
                          <a:ea typeface="+mn-ea"/>
                          <a:cs typeface="Times New Roman" panose="02020603050405020304" pitchFamily="18" charset="0"/>
                        </a:rPr>
                        <a:t>Error</a:t>
                      </a:r>
                      <a:r>
                        <a:rPr lang="en-GB" sz="1600" b="0" i="0" kern="1200" baseline="0">
                          <a:solidFill>
                            <a:schemeClr val="dk1"/>
                          </a:solidFill>
                          <a:effectLst/>
                          <a:latin typeface="Times New Roman" panose="02020603050405020304" pitchFamily="18" charset="0"/>
                          <a:ea typeface="+mn-ea"/>
                          <a:cs typeface="Times New Roman" panose="02020603050405020304" pitchFamily="18" charset="0"/>
                        </a:rPr>
                        <a:t> between predicted values by ML model with testing data( Actual value)</a:t>
                      </a:r>
                      <a:r>
                        <a:rPr lang="en-GB" sz="1600" b="0" i="0" kern="1200">
                          <a:solidFill>
                            <a:schemeClr val="dk1"/>
                          </a:solidFill>
                          <a:effectLst/>
                          <a:latin typeface="Times New Roman" panose="02020603050405020304" pitchFamily="18" charset="0"/>
                          <a:ea typeface="+mn-ea"/>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800" b="0" i="0" kern="1200" dirty="0">
                          <a:solidFill>
                            <a:schemeClr val="dk1"/>
                          </a:solidFill>
                          <a:latin typeface="+mn-lt"/>
                          <a:ea typeface="+mn-ea"/>
                          <a:cs typeface="+mn-cs"/>
                        </a:rPr>
                        <a:t>For any model, we have to find the perfect balance between Bias and Variance. This just ensures that we capture the essential patterns in our model while ignoring the noise present it in. This is called Bias-Variance </a:t>
                      </a:r>
                      <a:r>
                        <a:rPr lang="en-GB" sz="1800" b="0" i="0" kern="1200" dirty="0" err="1">
                          <a:solidFill>
                            <a:schemeClr val="dk1"/>
                          </a:solidFill>
                          <a:latin typeface="+mn-lt"/>
                          <a:ea typeface="+mn-ea"/>
                          <a:cs typeface="+mn-cs"/>
                        </a:rPr>
                        <a:t>Tradeoff</a:t>
                      </a:r>
                      <a:endParaRPr lang="en-IN" sz="16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78001881"/>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overfitted model has </a:t>
                      </a:r>
                      <a:r>
                        <a:rPr lang="en-GB" sz="1600" b="1" i="0" kern="1200" dirty="0">
                          <a:solidFill>
                            <a:schemeClr val="dk1"/>
                          </a:solidFill>
                          <a:effectLst/>
                          <a:latin typeface="Times New Roman" panose="02020603050405020304" pitchFamily="18" charset="0"/>
                          <a:ea typeface="+mn-ea"/>
                          <a:cs typeface="Times New Roman" panose="02020603050405020304" pitchFamily="18" charset="0"/>
                        </a:rPr>
                        <a:t>low bias</a:t>
                      </a: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GB" sz="1600" b="1" i="0" kern="1200" dirty="0">
                          <a:solidFill>
                            <a:schemeClr val="dk1"/>
                          </a:solidFill>
                          <a:effectLst/>
                          <a:latin typeface="Times New Roman" panose="02020603050405020304" pitchFamily="18" charset="0"/>
                          <a:ea typeface="+mn-ea"/>
                          <a:cs typeface="Times New Roman" panose="02020603050405020304" pitchFamily="18" charset="0"/>
                        </a:rPr>
                        <a:t>high variance.</a:t>
                      </a:r>
                      <a:endParaRPr lang="en-GB" sz="1000" b="1" i="0" kern="1200" dirty="0">
                        <a:solidFill>
                          <a:schemeClr val="dk1"/>
                        </a:solidFill>
                        <a:effectLst/>
                        <a:latin typeface="Times New Roman" panose="02020603050405020304" pitchFamily="18" charset="0"/>
                        <a:ea typeface="+mn-ea"/>
                        <a:cs typeface="Times New Roman" panose="02020603050405020304" pitchFamily="18" charset="0"/>
                      </a:endParaRPr>
                    </a:p>
                    <a:p>
                      <a:r>
                        <a:rPr lang="en-GB" sz="1000" b="1" i="0" kern="1200" dirty="0">
                          <a:solidFill>
                            <a:schemeClr val="dk1"/>
                          </a:solidFill>
                          <a:effectLst/>
                          <a:latin typeface="+mn-lt"/>
                          <a:ea typeface="+mn-ea"/>
                          <a:cs typeface="+mn-cs"/>
                        </a:rPr>
                        <a:t>Cross-Validation, Training with more data, Removing features</a:t>
                      </a:r>
                      <a:endParaRPr lang="en-GB" sz="1000" b="0" i="0" kern="1200" dirty="0">
                        <a:solidFill>
                          <a:schemeClr val="dk1"/>
                        </a:solidFill>
                        <a:effectLst/>
                        <a:latin typeface="+mn-lt"/>
                        <a:ea typeface="+mn-ea"/>
                        <a:cs typeface="+mn-cs"/>
                      </a:endParaRPr>
                    </a:p>
                    <a:p>
                      <a:r>
                        <a:rPr lang="en-GB" sz="1000" b="1" i="0" kern="1200" dirty="0">
                          <a:solidFill>
                            <a:schemeClr val="dk1"/>
                          </a:solidFill>
                          <a:effectLst/>
                          <a:latin typeface="+mn-lt"/>
                          <a:ea typeface="+mn-ea"/>
                          <a:cs typeface="+mn-cs"/>
                        </a:rPr>
                        <a:t>Early stopping the training, Regularization, </a:t>
                      </a:r>
                      <a:r>
                        <a:rPr lang="en-GB" sz="1000" b="1" i="0" kern="1200" dirty="0" err="1">
                          <a:solidFill>
                            <a:schemeClr val="dk1"/>
                          </a:solidFill>
                          <a:effectLst/>
                          <a:latin typeface="+mn-lt"/>
                          <a:ea typeface="+mn-ea"/>
                          <a:cs typeface="+mn-cs"/>
                        </a:rPr>
                        <a:t>Ensembling</a:t>
                      </a:r>
                      <a:endParaRPr lang="en-GB" sz="1000" b="0" i="0" kern="1200" dirty="0">
                        <a:solidFill>
                          <a:schemeClr val="dk1"/>
                        </a:solidFill>
                        <a:effectLst/>
                        <a:latin typeface="+mn-lt"/>
                        <a:ea typeface="+mn-ea"/>
                        <a:cs typeface="+mn-cs"/>
                      </a:endParaRPr>
                    </a:p>
                    <a:p>
                      <a:pPr algn="just"/>
                      <a:endParaRPr lang="en-GB" sz="1000" b="1"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An underfitted model has high bias and low variance.</a:t>
                      </a:r>
                    </a:p>
                    <a:p>
                      <a:r>
                        <a:rPr lang="en-GB" sz="1200" b="0" i="0" kern="1200" dirty="0">
                          <a:solidFill>
                            <a:schemeClr val="dk1"/>
                          </a:solidFill>
                          <a:effectLst/>
                          <a:latin typeface="+mn-lt"/>
                          <a:ea typeface="+mn-ea"/>
                          <a:cs typeface="+mn-cs"/>
                        </a:rPr>
                        <a:t>By increasing the training time of the model.</a:t>
                      </a:r>
                    </a:p>
                    <a:p>
                      <a:r>
                        <a:rPr lang="en-GB" sz="1200" b="0" i="0" kern="1200" dirty="0">
                          <a:solidFill>
                            <a:schemeClr val="dk1"/>
                          </a:solidFill>
                          <a:effectLst/>
                          <a:latin typeface="+mn-lt"/>
                          <a:ea typeface="+mn-ea"/>
                          <a:cs typeface="+mn-cs"/>
                        </a:rPr>
                        <a:t>By increasing the number of features.</a:t>
                      </a:r>
                    </a:p>
                    <a:p>
                      <a:pPr algn="just"/>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Low bias , low variance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261951039"/>
                  </a:ext>
                </a:extLst>
              </a:tr>
            </a:tbl>
          </a:graphicData>
        </a:graphic>
      </p:graphicFrame>
      <p:sp>
        <p:nvSpPr>
          <p:cNvPr id="4" name="Rectangle 3">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xmlns="" id="{2A6C7164-9F19-455A-952F-33B355652145}"/>
              </a:ext>
            </a:extLst>
          </p:cNvPr>
          <p:cNvCxnSpPr/>
          <p:nvPr/>
        </p:nvCxnSpPr>
        <p:spPr>
          <a:xfrm>
            <a:off x="318052" y="797541"/>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8" name="Picture 4" descr="2-bias-ml"/>
          <p:cNvPicPr>
            <a:picLocks noChangeAspect="1" noChangeArrowheads="1"/>
          </p:cNvPicPr>
          <p:nvPr/>
        </p:nvPicPr>
        <p:blipFill>
          <a:blip r:embed="rId2"/>
          <a:srcRect/>
          <a:stretch>
            <a:fillRect/>
          </a:stretch>
        </p:blipFill>
        <p:spPr bwMode="auto">
          <a:xfrm>
            <a:off x="675249" y="4557932"/>
            <a:ext cx="2382520" cy="1941342"/>
          </a:xfrm>
          <a:prstGeom prst="rect">
            <a:avLst/>
          </a:prstGeom>
          <a:noFill/>
        </p:spPr>
      </p:pic>
      <p:pic>
        <p:nvPicPr>
          <p:cNvPr id="1030" name="Picture 6" descr="error-ml"/>
          <p:cNvPicPr>
            <a:picLocks noChangeAspect="1" noChangeArrowheads="1"/>
          </p:cNvPicPr>
          <p:nvPr/>
        </p:nvPicPr>
        <p:blipFill>
          <a:blip r:embed="rId3"/>
          <a:srcRect/>
          <a:stretch>
            <a:fillRect/>
          </a:stretch>
        </p:blipFill>
        <p:spPr bwMode="auto">
          <a:xfrm>
            <a:off x="8357039" y="4030686"/>
            <a:ext cx="3038475" cy="2419351"/>
          </a:xfrm>
          <a:prstGeom prst="rect">
            <a:avLst/>
          </a:prstGeom>
          <a:noFill/>
        </p:spPr>
      </p:pic>
      <p:pic>
        <p:nvPicPr>
          <p:cNvPr id="1032" name="Picture 8" descr="7-bullseye"/>
          <p:cNvPicPr>
            <a:picLocks noChangeAspect="1" noChangeArrowheads="1"/>
          </p:cNvPicPr>
          <p:nvPr/>
        </p:nvPicPr>
        <p:blipFill>
          <a:blip r:embed="rId4"/>
          <a:srcRect/>
          <a:stretch>
            <a:fillRect/>
          </a:stretch>
        </p:blipFill>
        <p:spPr bwMode="auto">
          <a:xfrm>
            <a:off x="4038257" y="4403187"/>
            <a:ext cx="3124200" cy="2124222"/>
          </a:xfrm>
          <a:prstGeom prst="rect">
            <a:avLst/>
          </a:prstGeom>
          <a:noFill/>
        </p:spPr>
      </p:pic>
    </p:spTree>
    <p:extLst>
      <p:ext uri="{BB962C8B-B14F-4D97-AF65-F5344CB8AC3E}">
        <p14:creationId xmlns:p14="http://schemas.microsoft.com/office/powerpoint/2010/main" xmlns="" val="4159200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C80AF-C999-E146-A49A-F84794FCD397}"/>
              </a:ext>
            </a:extLst>
          </p:cNvPr>
          <p:cNvSpPr>
            <a:spLocks noGrp="1"/>
          </p:cNvSpPr>
          <p:nvPr>
            <p:ph type="title"/>
          </p:nvPr>
        </p:nvSpPr>
        <p:spPr>
          <a:xfrm>
            <a:off x="255103" y="337625"/>
            <a:ext cx="11936897" cy="784021"/>
          </a:xfrm>
        </p:spPr>
        <p:txBody>
          <a:bodyPr>
            <a:normAutofit/>
          </a:bodyPr>
          <a:lstStyle/>
          <a:p>
            <a:r>
              <a:rPr lang="en-US" sz="3600" b="1" dirty="0"/>
              <a:t>Overfitting, Underfitting  and Best fitting:</a:t>
            </a:r>
          </a:p>
        </p:txBody>
      </p:sp>
      <p:graphicFrame>
        <p:nvGraphicFramePr>
          <p:cNvPr id="9" name="Table 9">
            <a:extLst>
              <a:ext uri="{FF2B5EF4-FFF2-40B4-BE49-F238E27FC236}">
                <a16:creationId xmlns:a16="http://schemas.microsoft.com/office/drawing/2014/main" xmlns="" id="{D23D0974-79D4-4D76-885F-65A6FCFA8DB6}"/>
              </a:ext>
            </a:extLst>
          </p:cNvPr>
          <p:cNvGraphicFramePr>
            <a:graphicFrameLocks noGrp="1"/>
          </p:cNvGraphicFramePr>
          <p:nvPr>
            <p:ph idx="1"/>
            <p:extLst>
              <p:ext uri="{D42A27DB-BD31-4B8C-83A1-F6EECF244321}">
                <p14:modId xmlns:p14="http://schemas.microsoft.com/office/powerpoint/2010/main" xmlns="" val="3835180846"/>
              </p:ext>
            </p:extLst>
          </p:nvPr>
        </p:nvGraphicFramePr>
        <p:xfrm>
          <a:off x="472441" y="1298957"/>
          <a:ext cx="10515597" cy="39370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xmlns="" val="1587498767"/>
                    </a:ext>
                  </a:extLst>
                </a:gridCol>
                <a:gridCol w="3505199">
                  <a:extLst>
                    <a:ext uri="{9D8B030D-6E8A-4147-A177-3AD203B41FA5}">
                      <a16:colId xmlns:a16="http://schemas.microsoft.com/office/drawing/2014/main" xmlns="" val="1823902257"/>
                    </a:ext>
                  </a:extLst>
                </a:gridCol>
                <a:gridCol w="3505199">
                  <a:extLst>
                    <a:ext uri="{9D8B030D-6E8A-4147-A177-3AD203B41FA5}">
                      <a16:colId xmlns:a16="http://schemas.microsoft.com/office/drawing/2014/main" xmlns="" val="3815854037"/>
                    </a:ext>
                  </a:extLst>
                </a:gridCol>
              </a:tblGrid>
              <a:tr h="370840">
                <a:tc>
                  <a:txBody>
                    <a:bodyPr/>
                    <a:lstStyle/>
                    <a:p>
                      <a:pPr algn="just"/>
                      <a:r>
                        <a:rPr lang="en-GB" sz="1600" dirty="0">
                          <a:latin typeface="Times New Roman" panose="02020603050405020304" pitchFamily="18" charset="0"/>
                          <a:cs typeface="Times New Roman" panose="02020603050405020304" pitchFamily="18" charset="0"/>
                        </a:rPr>
                        <a:t>Over fitting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Underfitting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Best fitting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98576150"/>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Overfitting occurs when our </a:t>
                      </a:r>
                      <a:r>
                        <a:rPr lang="en-GB" sz="16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 action="ppaction://noaction"/>
                        </a:rPr>
                        <a:t>machine learning</a:t>
                      </a: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 model tries to cover all the data points or more than the required data points present in the given dataset.</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Underfitting occurs when our machine learning model is not able to capture the underlying trend of the data.</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it defines how closely the result or predicted values match the true values of the dataset.</a:t>
                      </a:r>
                      <a:endParaRPr lang="en-IN" sz="16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78001881"/>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model starts caching noise and inaccurate values present in the dataset, and all these factors reduce the efficiency and accuracy of the model.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In the case of underfitting, the model is not able to learn enough from the training data, and hence it reduces the accuracy and produces unreliable predictions.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334575331"/>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overfitted model has </a:t>
                      </a:r>
                      <a:r>
                        <a:rPr lang="en-GB" sz="1600" b="1" i="0" kern="1200" dirty="0">
                          <a:solidFill>
                            <a:schemeClr val="dk1"/>
                          </a:solidFill>
                          <a:effectLst/>
                          <a:latin typeface="Times New Roman" panose="02020603050405020304" pitchFamily="18" charset="0"/>
                          <a:ea typeface="+mn-ea"/>
                          <a:cs typeface="Times New Roman" panose="02020603050405020304" pitchFamily="18" charset="0"/>
                        </a:rPr>
                        <a:t>low bias</a:t>
                      </a: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GB" sz="1600" b="1" i="0" kern="1200" dirty="0">
                          <a:solidFill>
                            <a:schemeClr val="dk1"/>
                          </a:solidFill>
                          <a:effectLst/>
                          <a:latin typeface="Times New Roman" panose="02020603050405020304" pitchFamily="18" charset="0"/>
                          <a:ea typeface="+mn-ea"/>
                          <a:cs typeface="Times New Roman" panose="02020603050405020304" pitchFamily="18" charset="0"/>
                        </a:rPr>
                        <a:t>high variance.</a:t>
                      </a:r>
                      <a:endParaRPr lang="en-GB" sz="1000" b="1" i="0" kern="1200" dirty="0">
                        <a:solidFill>
                          <a:schemeClr val="dk1"/>
                        </a:solidFill>
                        <a:effectLst/>
                        <a:latin typeface="Times New Roman" panose="02020603050405020304" pitchFamily="18" charset="0"/>
                        <a:ea typeface="+mn-ea"/>
                        <a:cs typeface="Times New Roman" panose="02020603050405020304" pitchFamily="18" charset="0"/>
                      </a:endParaRPr>
                    </a:p>
                    <a:p>
                      <a:r>
                        <a:rPr lang="en-GB" sz="1000" b="1" i="0" kern="1200" dirty="0">
                          <a:solidFill>
                            <a:schemeClr val="dk1"/>
                          </a:solidFill>
                          <a:effectLst/>
                          <a:latin typeface="+mn-lt"/>
                          <a:ea typeface="+mn-ea"/>
                          <a:cs typeface="+mn-cs"/>
                        </a:rPr>
                        <a:t>Cross-Validation, Training with more data, Removing features</a:t>
                      </a:r>
                      <a:endParaRPr lang="en-GB" sz="1000" b="0" i="0" kern="1200" dirty="0">
                        <a:solidFill>
                          <a:schemeClr val="dk1"/>
                        </a:solidFill>
                        <a:effectLst/>
                        <a:latin typeface="+mn-lt"/>
                        <a:ea typeface="+mn-ea"/>
                        <a:cs typeface="+mn-cs"/>
                      </a:endParaRPr>
                    </a:p>
                    <a:p>
                      <a:r>
                        <a:rPr lang="en-GB" sz="1000" b="1" i="0" kern="1200" dirty="0">
                          <a:solidFill>
                            <a:schemeClr val="dk1"/>
                          </a:solidFill>
                          <a:effectLst/>
                          <a:latin typeface="+mn-lt"/>
                          <a:ea typeface="+mn-ea"/>
                          <a:cs typeface="+mn-cs"/>
                        </a:rPr>
                        <a:t>Early stopping the training, Regularization, </a:t>
                      </a:r>
                      <a:r>
                        <a:rPr lang="en-GB" sz="1000" b="1" i="0" kern="1200" dirty="0" err="1">
                          <a:solidFill>
                            <a:schemeClr val="dk1"/>
                          </a:solidFill>
                          <a:effectLst/>
                          <a:latin typeface="+mn-lt"/>
                          <a:ea typeface="+mn-ea"/>
                          <a:cs typeface="+mn-cs"/>
                        </a:rPr>
                        <a:t>Ensembling</a:t>
                      </a:r>
                      <a:endParaRPr lang="en-GB" sz="1000" b="0" i="0" kern="1200" dirty="0">
                        <a:solidFill>
                          <a:schemeClr val="dk1"/>
                        </a:solidFill>
                        <a:effectLst/>
                        <a:latin typeface="+mn-lt"/>
                        <a:ea typeface="+mn-ea"/>
                        <a:cs typeface="+mn-cs"/>
                      </a:endParaRPr>
                    </a:p>
                    <a:p>
                      <a:pPr algn="just"/>
                      <a:endParaRPr lang="en-GB" sz="1000" b="1"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An underfitted model has high bias and low variance.</a:t>
                      </a:r>
                    </a:p>
                    <a:p>
                      <a:r>
                        <a:rPr lang="en-GB" sz="1200" b="0" i="0" kern="1200" dirty="0">
                          <a:solidFill>
                            <a:schemeClr val="dk1"/>
                          </a:solidFill>
                          <a:effectLst/>
                          <a:latin typeface="+mn-lt"/>
                          <a:ea typeface="+mn-ea"/>
                          <a:cs typeface="+mn-cs"/>
                        </a:rPr>
                        <a:t>By increasing the training time of the model.</a:t>
                      </a:r>
                    </a:p>
                    <a:p>
                      <a:r>
                        <a:rPr lang="en-GB" sz="1200" b="0" i="0" kern="1200" dirty="0">
                          <a:solidFill>
                            <a:schemeClr val="dk1"/>
                          </a:solidFill>
                          <a:effectLst/>
                          <a:latin typeface="+mn-lt"/>
                          <a:ea typeface="+mn-ea"/>
                          <a:cs typeface="+mn-cs"/>
                        </a:rPr>
                        <a:t>By increasing the number of features.</a:t>
                      </a:r>
                    </a:p>
                    <a:p>
                      <a:pPr algn="just"/>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Low bias , low variance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261951039"/>
                  </a:ext>
                </a:extLst>
              </a:tr>
            </a:tbl>
          </a:graphicData>
        </a:graphic>
      </p:graphicFrame>
      <p:sp>
        <p:nvSpPr>
          <p:cNvPr id="4" name="Rectangle 3">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3" name="Picture 2" descr="Understanding the Bias-Variance Tradeoff | by Seema Singh | Towards Data  Science">
            <a:extLst>
              <a:ext uri="{FF2B5EF4-FFF2-40B4-BE49-F238E27FC236}">
                <a16:creationId xmlns:a16="http://schemas.microsoft.com/office/drawing/2014/main" xmlns="" id="{A089086C-5305-458A-8D83-82D77BE2B542}"/>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23347"/>
          <a:stretch/>
        </p:blipFill>
        <p:spPr bwMode="auto">
          <a:xfrm>
            <a:off x="998805" y="5257535"/>
            <a:ext cx="9411287" cy="12482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5920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B2DC25EE-239B-4C5F-AAD1-255A7D5F1EE2}" type="slidenum">
              <a:rPr lang="en-US" smtClean="0"/>
              <a:pPr/>
              <a:t>5</a:t>
            </a:fld>
            <a:endParaRPr lang="en-US"/>
          </a:p>
        </p:txBody>
      </p:sp>
      <p:pic>
        <p:nvPicPr>
          <p:cNvPr id="4098" name="Picture 2"/>
          <p:cNvPicPr>
            <a:picLocks noChangeAspect="1" noChangeArrowheads="1"/>
          </p:cNvPicPr>
          <p:nvPr/>
        </p:nvPicPr>
        <p:blipFill>
          <a:blip r:embed="rId2"/>
          <a:srcRect/>
          <a:stretch>
            <a:fillRect/>
          </a:stretch>
        </p:blipFill>
        <p:spPr bwMode="auto">
          <a:xfrm>
            <a:off x="1378632" y="1336432"/>
            <a:ext cx="9172135" cy="5317587"/>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7" name="Rectangle 6"/>
          <p:cNvSpPr/>
          <p:nvPr/>
        </p:nvSpPr>
        <p:spPr>
          <a:xfrm>
            <a:off x="614289" y="352922"/>
            <a:ext cx="10414781" cy="923330"/>
          </a:xfrm>
          <a:prstGeom prst="rect">
            <a:avLst/>
          </a:prstGeom>
        </p:spPr>
        <p:txBody>
          <a:bodyPr wrap="square">
            <a:spAutoFit/>
          </a:bodyPr>
          <a:lstStyle/>
          <a:p>
            <a:r>
              <a:rPr lang="en-GB" sz="3600" b="1" dirty="0"/>
              <a:t>Inductive Learning</a:t>
            </a:r>
            <a:r>
              <a:rPr lang="en-GB" dirty="0"/>
              <a:t> is </a:t>
            </a:r>
            <a:r>
              <a:rPr lang="en-GB" b="1" dirty="0"/>
              <a:t>where we are given examples of a function in the form of data (x) and the output of the function (f(x))</a:t>
            </a:r>
            <a:r>
              <a:rPr lang="en-GB" dirty="0"/>
              <a:t>. The goal of inductive learning is to learn the function for new data (x).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73083" cy="858129"/>
          </a:xfrm>
        </p:spPr>
        <p:txBody>
          <a:bodyPr/>
          <a:lstStyle/>
          <a:p>
            <a:r>
              <a:rPr lang="en-GB" dirty="0"/>
              <a:t>Idea of ML</a:t>
            </a:r>
            <a:endParaRPr lang="en-US" dirty="0"/>
          </a:p>
        </p:txBody>
      </p:sp>
      <p:sp>
        <p:nvSpPr>
          <p:cNvPr id="5" name="Slide Number Placeholder 4"/>
          <p:cNvSpPr>
            <a:spLocks noGrp="1"/>
          </p:cNvSpPr>
          <p:nvPr>
            <p:ph type="sldNum" sz="quarter" idx="12"/>
          </p:nvPr>
        </p:nvSpPr>
        <p:spPr/>
        <p:txBody>
          <a:bodyPr/>
          <a:lstStyle/>
          <a:p>
            <a:fld id="{B2DC25EE-239B-4C5F-AAD1-255A7D5F1EE2}" type="slidenum">
              <a:rPr lang="en-US" smtClean="0"/>
              <a:pPr/>
              <a:t>6</a:t>
            </a:fld>
            <a:endParaRPr lang="en-US"/>
          </a:p>
        </p:txBody>
      </p:sp>
      <p:pic>
        <p:nvPicPr>
          <p:cNvPr id="2050" name="Picture 2"/>
          <p:cNvPicPr>
            <a:picLocks noChangeAspect="1" noChangeArrowheads="1"/>
          </p:cNvPicPr>
          <p:nvPr/>
        </p:nvPicPr>
        <p:blipFill>
          <a:blip r:embed="rId2"/>
          <a:srcRect/>
          <a:stretch>
            <a:fillRect/>
          </a:stretch>
        </p:blipFill>
        <p:spPr bwMode="auto">
          <a:xfrm>
            <a:off x="1505243" y="1160512"/>
            <a:ext cx="9566031" cy="47339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743200" cy="829994"/>
          </a:xfrm>
        </p:spPr>
        <p:txBody>
          <a:bodyPr/>
          <a:lstStyle/>
          <a:p>
            <a:r>
              <a:rPr lang="en-GB" dirty="0"/>
              <a:t>Idea of ML</a:t>
            </a:r>
            <a:endParaRPr lang="en-US" dirty="0"/>
          </a:p>
        </p:txBody>
      </p:sp>
      <p:sp>
        <p:nvSpPr>
          <p:cNvPr id="5" name="Slide Number Placeholder 4"/>
          <p:cNvSpPr>
            <a:spLocks noGrp="1"/>
          </p:cNvSpPr>
          <p:nvPr>
            <p:ph type="sldNum" sz="quarter" idx="12"/>
          </p:nvPr>
        </p:nvSpPr>
        <p:spPr/>
        <p:txBody>
          <a:bodyPr/>
          <a:lstStyle/>
          <a:p>
            <a:fld id="{B2DC25EE-239B-4C5F-AAD1-255A7D5F1EE2}" type="slidenum">
              <a:rPr lang="en-US" smtClean="0"/>
              <a:pPr/>
              <a:t>7</a:t>
            </a:fld>
            <a:endParaRPr lang="en-US"/>
          </a:p>
        </p:txBody>
      </p:sp>
      <p:pic>
        <p:nvPicPr>
          <p:cNvPr id="3074" name="Picture 2"/>
          <p:cNvPicPr>
            <a:picLocks noChangeAspect="1" noChangeArrowheads="1"/>
          </p:cNvPicPr>
          <p:nvPr/>
        </p:nvPicPr>
        <p:blipFill>
          <a:blip r:embed="rId2"/>
          <a:srcRect/>
          <a:stretch>
            <a:fillRect/>
          </a:stretch>
        </p:blipFill>
        <p:spPr bwMode="auto">
          <a:xfrm>
            <a:off x="2307102" y="633046"/>
            <a:ext cx="8792307" cy="588029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807" y="163830"/>
            <a:ext cx="9692640" cy="1325562"/>
          </a:xfrm>
        </p:spPr>
        <p:txBody>
          <a:bodyPr/>
          <a:lstStyle/>
          <a:p>
            <a:r>
              <a:rPr lang="en-US" b="1" dirty="0"/>
              <a:t>Definition: ML</a:t>
            </a:r>
          </a:p>
        </p:txBody>
      </p:sp>
      <p:sp>
        <p:nvSpPr>
          <p:cNvPr id="3" name="Content Placeholder 2"/>
          <p:cNvSpPr>
            <a:spLocks noGrp="1"/>
          </p:cNvSpPr>
          <p:nvPr>
            <p:ph idx="1"/>
          </p:nvPr>
        </p:nvSpPr>
        <p:spPr>
          <a:xfrm>
            <a:off x="1249680" y="1646555"/>
            <a:ext cx="9580880" cy="5211445"/>
          </a:xfrm>
        </p:spPr>
        <p:txBody>
          <a:bodyPr>
            <a:noAutofit/>
          </a:bodyPr>
          <a:lstStyle/>
          <a:p>
            <a:pPr marL="342900" marR="0" indent="-342900" algn="just" defTabSz="914400" rtl="0" eaLnBrk="1" fontAlgn="base" latinLnBrk="0" hangingPunct="1">
              <a:lnSpc>
                <a:spcPct val="100000"/>
              </a:lnSpc>
              <a:spcBef>
                <a:spcPct val="20000"/>
              </a:spcBef>
              <a:spcAft>
                <a:spcPct val="0"/>
              </a:spcAft>
              <a:buClrTx/>
              <a:buSzTx/>
              <a:buFontTx/>
              <a:buChar char="•"/>
            </a:pPr>
            <a:r>
              <a:rPr lang="en-US" sz="2800" spc="0" dirty="0">
                <a:cs typeface="+mn-lt"/>
                <a:sym typeface="+mn-ea"/>
              </a:rPr>
              <a:t>The sub field of computer science that “</a:t>
            </a:r>
            <a:r>
              <a:rPr lang="en-US" sz="2800" spc="0" dirty="0">
                <a:solidFill>
                  <a:srgbClr val="7030A0"/>
                </a:solidFill>
                <a:cs typeface="+mn-lt"/>
                <a:sym typeface="+mn-ea"/>
              </a:rPr>
              <a:t>gives computers the ability to learn without being explicitly programmed”</a:t>
            </a:r>
            <a:endParaRPr kumimoji="0" lang="en-US" sz="2800" b="0" i="0" u="none" strike="noStrike" kern="1200" cap="none" spc="0" normalizeH="0" baseline="0" noProof="1">
              <a:solidFill>
                <a:srgbClr val="7030A0"/>
              </a:solidFill>
              <a:ea typeface="+mn-ea"/>
              <a:cs typeface="+mn-lt"/>
            </a:endParaRPr>
          </a:p>
          <a:p>
            <a:pPr marL="457200" marR="0" lvl="1" indent="0" algn="just" defTabSz="914400" rtl="0" eaLnBrk="1" fontAlgn="base" latinLnBrk="0" hangingPunct="1">
              <a:lnSpc>
                <a:spcPct val="100000"/>
              </a:lnSpc>
              <a:spcBef>
                <a:spcPct val="20000"/>
              </a:spcBef>
              <a:spcAft>
                <a:spcPct val="0"/>
              </a:spcAft>
              <a:buClrTx/>
              <a:buSzTx/>
              <a:buFontTx/>
              <a:buNone/>
            </a:pPr>
            <a:r>
              <a:rPr lang="en-US" sz="2800" spc="0" dirty="0">
                <a:solidFill>
                  <a:srgbClr val="FF0000"/>
                </a:solidFill>
                <a:cs typeface="+mn-lt"/>
                <a:sym typeface="+mn-ea"/>
              </a:rPr>
              <a:t>					            - </a:t>
            </a:r>
            <a:r>
              <a:rPr lang="en-US" sz="2800" spc="0" dirty="0" err="1">
                <a:solidFill>
                  <a:srgbClr val="7030A0"/>
                </a:solidFill>
                <a:cs typeface="+mn-lt"/>
                <a:sym typeface="+mn-ea"/>
              </a:rPr>
              <a:t>Artur</a:t>
            </a:r>
            <a:r>
              <a:rPr lang="en-US" sz="2800" spc="0" dirty="0">
                <a:solidFill>
                  <a:srgbClr val="7030A0"/>
                </a:solidFill>
                <a:cs typeface="+mn-lt"/>
                <a:sym typeface="+mn-ea"/>
              </a:rPr>
              <a:t> </a:t>
            </a:r>
            <a:r>
              <a:rPr lang="en-US" sz="2800" spc="0" dirty="0" err="1">
                <a:solidFill>
                  <a:srgbClr val="7030A0"/>
                </a:solidFill>
                <a:cs typeface="+mn-lt"/>
                <a:sym typeface="+mn-ea"/>
              </a:rPr>
              <a:t>samuel</a:t>
            </a:r>
            <a:r>
              <a:rPr lang="en-US" sz="2800" spc="0" dirty="0">
                <a:solidFill>
                  <a:srgbClr val="7030A0"/>
                </a:solidFill>
                <a:cs typeface="+mn-lt"/>
                <a:sym typeface="+mn-ea"/>
              </a:rPr>
              <a:t>(1959)</a:t>
            </a:r>
            <a:endParaRPr kumimoji="0" lang="en-US" sz="2800" b="0" i="0" u="none" strike="noStrike" kern="1200" cap="none" spc="0" normalizeH="0" baseline="0" noProof="1">
              <a:solidFill>
                <a:srgbClr val="7030A0"/>
              </a:solidFill>
              <a:ea typeface="+mn-ea"/>
              <a:cs typeface="+mn-lt"/>
            </a:endParaRPr>
          </a:p>
          <a:p>
            <a:pPr marL="342900" marR="0" indent="-342900" algn="just" defTabSz="914400" rtl="0" eaLnBrk="1" fontAlgn="base" latinLnBrk="0" hangingPunct="1">
              <a:lnSpc>
                <a:spcPct val="100000"/>
              </a:lnSpc>
              <a:spcBef>
                <a:spcPct val="20000"/>
              </a:spcBef>
              <a:spcAft>
                <a:spcPct val="0"/>
              </a:spcAft>
              <a:buClrTx/>
              <a:buSzTx/>
              <a:buFontTx/>
              <a:buChar char="•"/>
            </a:pPr>
            <a:r>
              <a:rPr lang="en-US" sz="2800" spc="0" dirty="0">
                <a:cs typeface="+mn-lt"/>
                <a:sym typeface="+mn-ea"/>
              </a:rPr>
              <a:t>A computer program is said to learn </a:t>
            </a:r>
            <a:r>
              <a:rPr lang="en-US" sz="2800" spc="0" dirty="0" err="1">
                <a:cs typeface="+mn-lt"/>
                <a:sym typeface="+mn-ea"/>
              </a:rPr>
              <a:t>fom</a:t>
            </a:r>
            <a:r>
              <a:rPr lang="en-US" sz="2800" spc="0" dirty="0">
                <a:cs typeface="+mn-lt"/>
                <a:sym typeface="+mn-ea"/>
              </a:rPr>
              <a:t> experience E with respect to some class of tasks T and performance measure P if </a:t>
            </a:r>
            <a:r>
              <a:rPr lang="en-US" sz="2800" spc="0" dirty="0" err="1">
                <a:cs typeface="+mn-lt"/>
                <a:sym typeface="+mn-ea"/>
              </a:rPr>
              <a:t>ita</a:t>
            </a:r>
            <a:r>
              <a:rPr lang="en-US" sz="2800" spc="0" dirty="0">
                <a:cs typeface="+mn-lt"/>
                <a:sym typeface="+mn-ea"/>
              </a:rPr>
              <a:t> performance at tasks T, as measured by P, improves with experience E.</a:t>
            </a:r>
            <a:endParaRPr kumimoji="0" lang="en-US" sz="2800" b="0" i="0" u="none" strike="noStrike" kern="1200" cap="none" spc="0" normalizeH="0" baseline="0" noProof="1">
              <a:solidFill>
                <a:schemeClr val="tx1"/>
              </a:solidFill>
              <a:ea typeface="+mn-ea"/>
              <a:cs typeface="+mn-lt"/>
              <a:sym typeface="+mn-ea"/>
            </a:endParaRPr>
          </a:p>
          <a:p>
            <a:pPr marL="0" marR="0" indent="0" algn="just" defTabSz="914400" rtl="0" eaLnBrk="1" fontAlgn="base" latinLnBrk="0" hangingPunct="1">
              <a:lnSpc>
                <a:spcPct val="100000"/>
              </a:lnSpc>
              <a:spcBef>
                <a:spcPct val="20000"/>
              </a:spcBef>
              <a:spcAft>
                <a:spcPct val="0"/>
              </a:spcAft>
              <a:buClrTx/>
              <a:buSzTx/>
              <a:buFontTx/>
              <a:buNone/>
            </a:pPr>
            <a:r>
              <a:rPr lang="en-US" sz="2800" spc="0" dirty="0">
                <a:cs typeface="+mn-lt"/>
                <a:sym typeface="+mn-ea"/>
              </a:rPr>
              <a:t>	                                                   </a:t>
            </a:r>
            <a:r>
              <a:rPr lang="en-US" sz="2800" spc="0" dirty="0">
                <a:solidFill>
                  <a:srgbClr val="FF0000"/>
                </a:solidFill>
                <a:cs typeface="+mn-lt"/>
                <a:sym typeface="+mn-ea"/>
              </a:rPr>
              <a:t>-</a:t>
            </a:r>
            <a:r>
              <a:rPr lang="en-US" sz="2800" spc="0" dirty="0">
                <a:solidFill>
                  <a:srgbClr val="7030A0"/>
                </a:solidFill>
                <a:cs typeface="+mn-lt"/>
                <a:sym typeface="+mn-ea"/>
              </a:rPr>
              <a:t>Tom Mitchell(1997)</a:t>
            </a:r>
            <a:endParaRPr kumimoji="0" lang="en-US" sz="2800" b="0" i="0" u="none" strike="noStrike" kern="1200" cap="none" spc="0" normalizeH="0" baseline="0" noProof="1">
              <a:solidFill>
                <a:srgbClr val="7030A0"/>
              </a:solidFill>
              <a:ea typeface="+mn-ea"/>
              <a:cs typeface="+mn-lt"/>
            </a:endParaRPr>
          </a:p>
          <a:p>
            <a:pPr algn="just"/>
            <a:endParaRPr kumimoji="0" lang="en-US" sz="2800" b="0" i="0" u="none" strike="noStrike" kern="1200" cap="none" spc="0" normalizeH="0" baseline="0" noProof="1">
              <a:solidFill>
                <a:srgbClr val="7030A0"/>
              </a:solidFill>
              <a:ea typeface="+mn-ea"/>
              <a:cs typeface="+mn-lt"/>
            </a:endParaRPr>
          </a:p>
        </p:txBody>
      </p:sp>
      <p:sp>
        <p:nvSpPr>
          <p:cNvPr id="5" name="Slide Number Placeholder 4"/>
          <p:cNvSpPr>
            <a:spLocks noGrp="1"/>
          </p:cNvSpPr>
          <p:nvPr>
            <p:ph type="sldNum" sz="quarter" idx="12"/>
          </p:nvPr>
        </p:nvSpPr>
        <p:spPr/>
        <p:txBody>
          <a:bodyPr>
            <a:normAutofit/>
          </a:bodyPr>
          <a:lstStyle/>
          <a:p>
            <a:fld id="{B2DC25EE-239B-4C5F-AAD1-255A7D5F1EE2}" type="slidenum">
              <a:rPr lang="en-US" smtClean="0"/>
              <a:pPr/>
              <a:t>8</a:t>
            </a:fld>
            <a:endParaRPr lang="en-US"/>
          </a:p>
        </p:txBody>
      </p:sp>
      <p:sp>
        <p:nvSpPr>
          <p:cNvPr id="6" name="Rectangle 5">
            <a:extLst>
              <a:ext uri="{FF2B5EF4-FFF2-40B4-BE49-F238E27FC236}">
                <a16:creationId xmlns:a16="http://schemas.microsoft.com/office/drawing/2014/main" xmlns=""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a16="http://schemas.microsoft.com/office/drawing/2014/main" xmlns=""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313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11081267" y="6464987"/>
            <a:ext cx="206375" cy="178434"/>
          </a:xfrm>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9</a:t>
            </a:fld>
            <a:endParaRPr dirty="0"/>
          </a:p>
        </p:txBody>
      </p:sp>
      <p:sp>
        <p:nvSpPr>
          <p:cNvPr id="2" name="object 2"/>
          <p:cNvSpPr txBox="1">
            <a:spLocks noGrp="1"/>
          </p:cNvSpPr>
          <p:nvPr>
            <p:ph type="title"/>
          </p:nvPr>
        </p:nvSpPr>
        <p:spPr>
          <a:xfrm>
            <a:off x="457200" y="317511"/>
            <a:ext cx="9751060" cy="690574"/>
          </a:xfrm>
          <a:prstGeom prst="rect">
            <a:avLst/>
          </a:prstGeom>
        </p:spPr>
        <p:txBody>
          <a:bodyPr vert="horz" wrap="square" lIns="0" tIns="13335" rIns="0" bIns="0" rtlCol="0">
            <a:spAutoFit/>
          </a:bodyPr>
          <a:lstStyle/>
          <a:p>
            <a:pPr marL="12700">
              <a:lnSpc>
                <a:spcPct val="100000"/>
              </a:lnSpc>
              <a:spcBef>
                <a:spcPts val="105"/>
              </a:spcBef>
            </a:pPr>
            <a:r>
              <a:rPr sz="4400" spc="-5"/>
              <a:t>Introduction</a:t>
            </a:r>
            <a:r>
              <a:rPr lang="en-GB" sz="4400" spc="-5" dirty="0"/>
              <a:t> to ML</a:t>
            </a:r>
            <a:endParaRPr sz="4400" dirty="0"/>
          </a:p>
        </p:txBody>
      </p:sp>
      <p:sp>
        <p:nvSpPr>
          <p:cNvPr id="6" name="Rectangle 5">
            <a:extLst>
              <a:ext uri="{FF2B5EF4-FFF2-40B4-BE49-F238E27FC236}">
                <a16:creationId xmlns:a16="http://schemas.microsoft.com/office/drawing/2014/main" xmlns="" id="{2602D936-9C65-4D73-840B-C34A8C23C3E1}"/>
              </a:ext>
            </a:extLst>
          </p:cNvPr>
          <p:cNvSpPr/>
          <p:nvPr/>
        </p:nvSpPr>
        <p:spPr>
          <a:xfrm>
            <a:off x="152400" y="152400"/>
            <a:ext cx="11887200" cy="649102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xmlns="" id="{74552FEE-AFFC-4EEE-B629-9B27AB119888}"/>
              </a:ext>
            </a:extLst>
          </p:cNvPr>
          <p:cNvCxnSpPr/>
          <p:nvPr/>
        </p:nvCxnSpPr>
        <p:spPr>
          <a:xfrm>
            <a:off x="152400" y="1143000"/>
            <a:ext cx="11887200" cy="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CEF90287-AF09-4205-86C8-EB11F13E3626}"/>
              </a:ext>
            </a:extLst>
          </p:cNvPr>
          <p:cNvPicPr>
            <a:picLocks noChangeAspect="1"/>
          </p:cNvPicPr>
          <p:nvPr/>
        </p:nvPicPr>
        <p:blipFill>
          <a:blip r:embed="rId2"/>
          <a:stretch>
            <a:fillRect/>
          </a:stretch>
        </p:blipFill>
        <p:spPr>
          <a:xfrm>
            <a:off x="550882" y="1414133"/>
            <a:ext cx="7067550" cy="2752725"/>
          </a:xfrm>
          <a:prstGeom prst="rect">
            <a:avLst/>
          </a:prstGeom>
        </p:spPr>
      </p:pic>
      <p:pic>
        <p:nvPicPr>
          <p:cNvPr id="11" name="Picture 10">
            <a:extLst>
              <a:ext uri="{FF2B5EF4-FFF2-40B4-BE49-F238E27FC236}">
                <a16:creationId xmlns:a16="http://schemas.microsoft.com/office/drawing/2014/main" xmlns="" id="{5ECD87B6-528B-40A9-8C00-E963C0FEBD65}"/>
              </a:ext>
            </a:extLst>
          </p:cNvPr>
          <p:cNvPicPr>
            <a:picLocks noChangeAspect="1"/>
          </p:cNvPicPr>
          <p:nvPr/>
        </p:nvPicPr>
        <p:blipFill>
          <a:blip r:embed="rId3" cstate="print"/>
          <a:stretch>
            <a:fillRect/>
          </a:stretch>
        </p:blipFill>
        <p:spPr>
          <a:xfrm>
            <a:off x="8382000" y="1277916"/>
            <a:ext cx="3284596" cy="2752725"/>
          </a:xfrm>
          <a:prstGeom prst="rect">
            <a:avLst/>
          </a:prstGeom>
        </p:spPr>
      </p:pic>
      <p:pic>
        <p:nvPicPr>
          <p:cNvPr id="12" name="Picture 11">
            <a:extLst>
              <a:ext uri="{FF2B5EF4-FFF2-40B4-BE49-F238E27FC236}">
                <a16:creationId xmlns:a16="http://schemas.microsoft.com/office/drawing/2014/main" xmlns="" id="{2689B074-8AA8-434D-88D9-4170765BCA61}"/>
              </a:ext>
            </a:extLst>
          </p:cNvPr>
          <p:cNvPicPr>
            <a:picLocks noChangeAspect="1"/>
          </p:cNvPicPr>
          <p:nvPr/>
        </p:nvPicPr>
        <p:blipFill>
          <a:blip r:embed="rId4"/>
          <a:stretch>
            <a:fillRect/>
          </a:stretch>
        </p:blipFill>
        <p:spPr>
          <a:xfrm>
            <a:off x="2362200" y="4071163"/>
            <a:ext cx="8035224" cy="2371550"/>
          </a:xfrm>
          <a:prstGeom prst="rect">
            <a:avLst/>
          </a:prstGeom>
        </p:spPr>
      </p:pic>
    </p:spTree>
    <p:extLst>
      <p:ext uri="{BB962C8B-B14F-4D97-AF65-F5344CB8AC3E}">
        <p14:creationId xmlns:p14="http://schemas.microsoft.com/office/powerpoint/2010/main" xmlns="" val="3776234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3659</Words>
  <Application>Microsoft Office PowerPoint</Application>
  <PresentationFormat>Custom</PresentationFormat>
  <Paragraphs>280</Paragraphs>
  <Slides>45</Slides>
  <Notes>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Introduction to Machine Learning  FAI-Unit-II   </vt:lpstr>
      <vt:lpstr>Slide 2</vt:lpstr>
      <vt:lpstr>Slide 3</vt:lpstr>
      <vt:lpstr>Slide 4</vt:lpstr>
      <vt:lpstr>Slide 5</vt:lpstr>
      <vt:lpstr>Idea of ML</vt:lpstr>
      <vt:lpstr>Idea of ML</vt:lpstr>
      <vt:lpstr>Definition: ML</vt:lpstr>
      <vt:lpstr>Introduction to ML</vt:lpstr>
      <vt:lpstr>Difference between AI &amp; ML</vt:lpstr>
      <vt:lpstr>What is Machine learning?</vt:lpstr>
      <vt:lpstr>Slide 12</vt:lpstr>
      <vt:lpstr>Components and Process of ML</vt:lpstr>
      <vt:lpstr>Types of Machine Learning</vt:lpstr>
      <vt:lpstr>ML: Supervised Learning</vt:lpstr>
      <vt:lpstr>ML: Unsupervised Learning</vt:lpstr>
      <vt:lpstr>ML: Reinforcement Learning</vt:lpstr>
      <vt:lpstr>ML: Evolutionary Learning</vt:lpstr>
      <vt:lpstr>Supervised learning</vt:lpstr>
      <vt:lpstr>Supervised Learning: Regression</vt:lpstr>
      <vt:lpstr>Supervised Learning: Regression</vt:lpstr>
      <vt:lpstr>Supervised Learning: Classification</vt:lpstr>
      <vt:lpstr>Slide 23</vt:lpstr>
      <vt:lpstr>Classification of ML Problems</vt:lpstr>
      <vt:lpstr>Slide 25</vt:lpstr>
      <vt:lpstr>Artificial Neural Network (ANN) </vt:lpstr>
      <vt:lpstr>Artificial Neural Network (ANN) </vt:lpstr>
      <vt:lpstr>Artificial Neural Network (ANN) </vt:lpstr>
      <vt:lpstr>ML: Terminology</vt:lpstr>
      <vt:lpstr>ML: Terminology</vt:lpstr>
      <vt:lpstr>Weight Space</vt:lpstr>
      <vt:lpstr>The Curse of Dimensionality</vt:lpstr>
      <vt:lpstr>Testing Machine Learning Algorithms</vt:lpstr>
      <vt:lpstr>Train/Test error comparison: Learning Curves</vt:lpstr>
      <vt:lpstr>Bias</vt:lpstr>
      <vt:lpstr>Variance</vt:lpstr>
      <vt:lpstr>Bias Variance Tradeoff</vt:lpstr>
      <vt:lpstr>The error to complexity graph to show trade-off </vt:lpstr>
      <vt:lpstr>ML: Overfitting</vt:lpstr>
      <vt:lpstr>ML: Overfitting</vt:lpstr>
      <vt:lpstr>ML: Overfitting</vt:lpstr>
      <vt:lpstr>ML: Overfitting</vt:lpstr>
      <vt:lpstr>ML: Underfitting</vt:lpstr>
      <vt:lpstr>Bias, Variance  and Tradeoff</vt:lpstr>
      <vt:lpstr>Overfitting, Underfitting  and Best fitting: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 KUMAR REDDY MALLIDI</dc:creator>
  <cp:lastModifiedBy>Prof.N.Subhash chandra</cp:lastModifiedBy>
  <cp:revision>73</cp:revision>
  <dcterms:created xsi:type="dcterms:W3CDTF">2021-04-17T04:13:00Z</dcterms:created>
  <dcterms:modified xsi:type="dcterms:W3CDTF">2023-01-23T08:58:17Z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