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3" r:id="rId5"/>
    <p:sldId id="268" r:id="rId6"/>
    <p:sldId id="272" r:id="rId7"/>
    <p:sldId id="271" r:id="rId8"/>
    <p:sldId id="292" r:id="rId9"/>
    <p:sldId id="267" r:id="rId10"/>
    <p:sldId id="293" r:id="rId11"/>
    <p:sldId id="259" r:id="rId12"/>
    <p:sldId id="258" r:id="rId13"/>
    <p:sldId id="257" r:id="rId14"/>
    <p:sldId id="261" r:id="rId15"/>
    <p:sldId id="260" r:id="rId16"/>
    <p:sldId id="312" r:id="rId17"/>
    <p:sldId id="263" r:id="rId18"/>
    <p:sldId id="262" r:id="rId19"/>
    <p:sldId id="265" r:id="rId20"/>
    <p:sldId id="303" r:id="rId21"/>
    <p:sldId id="288" r:id="rId22"/>
    <p:sldId id="289" r:id="rId23"/>
    <p:sldId id="274" r:id="rId24"/>
    <p:sldId id="296" r:id="rId25"/>
    <p:sldId id="299" r:id="rId26"/>
    <p:sldId id="298" r:id="rId27"/>
    <p:sldId id="297" r:id="rId28"/>
    <p:sldId id="300" r:id="rId29"/>
    <p:sldId id="302" r:id="rId30"/>
    <p:sldId id="301" r:id="rId31"/>
    <p:sldId id="264" r:id="rId32"/>
    <p:sldId id="308" r:id="rId33"/>
    <p:sldId id="309" r:id="rId34"/>
    <p:sldId id="311" r:id="rId35"/>
    <p:sldId id="310" r:id="rId36"/>
    <p:sldId id="307" r:id="rId37"/>
    <p:sldId id="276" r:id="rId38"/>
    <p:sldId id="291" r:id="rId39"/>
    <p:sldId id="290" r:id="rId40"/>
    <p:sldId id="295" r:id="rId41"/>
    <p:sldId id="304" r:id="rId42"/>
    <p:sldId id="306" r:id="rId43"/>
    <p:sldId id="313" r:id="rId44"/>
    <p:sldId id="314" r:id="rId45"/>
    <p:sldId id="315" r:id="rId46"/>
    <p:sldId id="316" r:id="rId47"/>
    <p:sldId id="31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8544B-7958-2E19-CD5C-895975F7C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3360964-C39D-1041-ED2D-773F95A60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F81F1F9-CFE3-6681-ECBA-765FFE654DEA}"/>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82C45AB8-3718-A850-02AF-2F4AB4E58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17E9808-3366-EE1E-BEA0-230F95508DE3}"/>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239707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662E3-B326-0F39-2C25-18C17DA47C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3242AEB-282B-E8EC-35EF-B58BB6DA3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24EA504-6313-C5F0-5297-AC79A56936BD}"/>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E43AC1DB-56A7-2447-53A9-9B6A5C3EA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614DDF0-3DBF-7146-FBB8-E93CDBFD83BF}"/>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167245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F19EC93-D2F8-6AD0-CF38-F981C853B6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7B47AD-6659-D01C-1EFA-776D00355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800FD8-3DFD-3989-4D94-C866369EB9ED}"/>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0FBAF0C2-B4B2-2FDE-3A45-6484A4728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C9DA67-6550-8AB4-2B6D-AA545643F9D6}"/>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99005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3CB7F-A618-5FE9-29C5-506885954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C83C8E9-FFDE-14DF-E554-49EFF9BF4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65DD7F-9B8E-AD30-FBF6-DD7C2C7E856D}"/>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4F21E222-44DE-1349-6142-F65146E02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93F291-5384-8F00-18F5-F9D9C20F4D91}"/>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289721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D8110A-2AE6-D655-EC21-6397EBC3E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E9F3F84-044B-58EB-7934-89A197B80E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E2592DF-0F1C-1058-381A-FA690EAE2988}"/>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5CC35875-B30C-1CB3-A38C-D64B2543B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49B478-A3A6-3732-6562-A0CD62CC1576}"/>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30060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8EFF5-C1EF-CBE5-F57F-844851C0F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E2F6E76-D877-23A5-C6B9-37C8EFC94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7CDD77-8A7B-68AE-12F4-C152D212D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56F80EE-3A6B-7A09-AD43-10F7FCD388A4}"/>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6" name="Footer Placeholder 5">
            <a:extLst>
              <a:ext uri="{FF2B5EF4-FFF2-40B4-BE49-F238E27FC236}">
                <a16:creationId xmlns:a16="http://schemas.microsoft.com/office/drawing/2014/main" xmlns="" id="{E61ABEFA-4994-65C9-D31A-33EA7162AA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168917B-A4E6-6CDA-1D9C-EE926EEDEFB3}"/>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226285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8AD77-6428-91F9-E57D-F0C4DF9108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F7DBA3-6446-4A09-9FCC-D1AD4132C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03F7AC9-4A44-10DE-E76A-56A6D756C2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7574FB3-3657-386A-79FB-E2B571993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A545C2F-DC8C-F924-1133-19861E09CE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DCEEDBF-3174-2AF7-ABC0-C6621D2BF3FC}"/>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8" name="Footer Placeholder 7">
            <a:extLst>
              <a:ext uri="{FF2B5EF4-FFF2-40B4-BE49-F238E27FC236}">
                <a16:creationId xmlns:a16="http://schemas.microsoft.com/office/drawing/2014/main" xmlns="" id="{ABFA9E36-5534-2869-D754-D27AC6A680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58BFE87-F227-5FBE-EDE1-7F6F1526876C}"/>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186771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E225A-A351-D1BA-0EA3-7162A05752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FB2FC8-2144-6FF6-00F3-F14296D324F8}"/>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4" name="Footer Placeholder 3">
            <a:extLst>
              <a:ext uri="{FF2B5EF4-FFF2-40B4-BE49-F238E27FC236}">
                <a16:creationId xmlns:a16="http://schemas.microsoft.com/office/drawing/2014/main" xmlns="" id="{36C131BA-A1ED-B423-3D33-A081606B94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8918E69-D43E-B42B-225E-D6E1BBFB030F}"/>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228240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FA664C-8277-C830-2F6F-5F7BCE70E153}"/>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3" name="Footer Placeholder 2">
            <a:extLst>
              <a:ext uri="{FF2B5EF4-FFF2-40B4-BE49-F238E27FC236}">
                <a16:creationId xmlns:a16="http://schemas.microsoft.com/office/drawing/2014/main" xmlns="" id="{24127831-9A70-42C0-2386-3C305A788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9E9241B-1269-C62F-5EAA-A188ED0C746C}"/>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89136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B6866-CFCB-2908-8F7E-F797AA0DD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1B4539-103B-51D4-D15D-F9A748D95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5CC9C9A-2BCC-1E26-D6BD-E351188A4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3D73F0-43FD-4DB3-2F5C-32772CC61E23}"/>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6" name="Footer Placeholder 5">
            <a:extLst>
              <a:ext uri="{FF2B5EF4-FFF2-40B4-BE49-F238E27FC236}">
                <a16:creationId xmlns:a16="http://schemas.microsoft.com/office/drawing/2014/main" xmlns="" id="{6D4AD879-02F0-155B-4F6A-1CAA2D977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3F6AD8-DA60-B360-E534-B736577F347A}"/>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408641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74077-661D-7433-DB3E-0AD4FA7E8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712DAAB-A526-C08A-49CD-202DF5F98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0D645E5-13EA-D979-5AA3-DD362B12D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A91DE2D-5928-F93C-DFCB-56565275896F}"/>
              </a:ext>
            </a:extLst>
          </p:cNvPr>
          <p:cNvSpPr>
            <a:spLocks noGrp="1"/>
          </p:cNvSpPr>
          <p:nvPr>
            <p:ph type="dt" sz="half" idx="10"/>
          </p:nvPr>
        </p:nvSpPr>
        <p:spPr/>
        <p:txBody>
          <a:bodyPr/>
          <a:lstStyle/>
          <a:p>
            <a:fld id="{323CF9D1-6FD9-46E8-8E54-4E7C95A2E895}" type="datetimeFigureOut">
              <a:rPr lang="en-IN" smtClean="0"/>
              <a:pPr/>
              <a:t>23-09-2022</a:t>
            </a:fld>
            <a:endParaRPr lang="en-IN"/>
          </a:p>
        </p:txBody>
      </p:sp>
      <p:sp>
        <p:nvSpPr>
          <p:cNvPr id="6" name="Footer Placeholder 5">
            <a:extLst>
              <a:ext uri="{FF2B5EF4-FFF2-40B4-BE49-F238E27FC236}">
                <a16:creationId xmlns:a16="http://schemas.microsoft.com/office/drawing/2014/main" xmlns="" id="{EB4A97AF-168C-327C-B65F-417D6E2E0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6F30BBA-B67C-ED76-A7C9-7A4E3D6408AB}"/>
              </a:ext>
            </a:extLst>
          </p:cNvPr>
          <p:cNvSpPr>
            <a:spLocks noGrp="1"/>
          </p:cNvSpPr>
          <p:nvPr>
            <p:ph type="sldNum" sz="quarter" idx="12"/>
          </p:nvPr>
        </p:nvSpPr>
        <p:spPr/>
        <p:txBody>
          <a:body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303895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75138E3-575E-99B1-709B-FBC3CFD50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914E6A7-9C01-1D8D-5DD0-56650B037A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E8A7B18-41BC-FD15-668B-6ADD9185B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CF9D1-6FD9-46E8-8E54-4E7C95A2E895}" type="datetimeFigureOut">
              <a:rPr lang="en-IN" smtClean="0"/>
              <a:pPr/>
              <a:t>23-09-2022</a:t>
            </a:fld>
            <a:endParaRPr lang="en-IN"/>
          </a:p>
        </p:txBody>
      </p:sp>
      <p:sp>
        <p:nvSpPr>
          <p:cNvPr id="5" name="Footer Placeholder 4">
            <a:extLst>
              <a:ext uri="{FF2B5EF4-FFF2-40B4-BE49-F238E27FC236}">
                <a16:creationId xmlns:a16="http://schemas.microsoft.com/office/drawing/2014/main" xmlns="" id="{0B5FE4A3-3D94-4173-85BC-C9330CFB7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89D500F-6927-B082-8215-1E6A7D6E6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B0D3E-118F-42AA-AA20-FB7F1580FBC4}" type="slidenum">
              <a:rPr lang="en-IN" smtClean="0"/>
              <a:pPr/>
              <a:t>‹#›</a:t>
            </a:fld>
            <a:endParaRPr lang="en-IN"/>
          </a:p>
        </p:txBody>
      </p:sp>
    </p:spTree>
    <p:extLst>
      <p:ext uri="{BB962C8B-B14F-4D97-AF65-F5344CB8AC3E}">
        <p14:creationId xmlns:p14="http://schemas.microsoft.com/office/powerpoint/2010/main" xmlns="" val="1208923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medium.com/linear-algebra/part-8-linear-independence-rank-of-matrix-and-span-9f8af9bfd475" TargetMode="Externa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FE01D36-D6E7-3F72-0125-84D6A71C6E37}"/>
              </a:ext>
            </a:extLst>
          </p:cNvPr>
          <p:cNvSpPr>
            <a:spLocks noGrp="1"/>
          </p:cNvSpPr>
          <p:nvPr>
            <p:ph type="ctrTitle"/>
          </p:nvPr>
        </p:nvSpPr>
        <p:spPr>
          <a:xfrm>
            <a:off x="1524000" y="2298021"/>
            <a:ext cx="9144000" cy="238760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lnSpc>
                <a:spcPct val="80000"/>
              </a:lnSpc>
            </a:pPr>
            <a:r>
              <a:rPr lang="en-IN" sz="6800" b="1" dirty="0" smtClean="0">
                <a:gradFill>
                  <a:gsLst>
                    <a:gs pos="0">
                      <a:srgbClr val="7B32B2"/>
                    </a:gs>
                    <a:gs pos="100000">
                      <a:srgbClr val="401A5D"/>
                    </a:gs>
                  </a:gsLst>
                  <a:lin scaled="0"/>
                </a:gradFill>
              </a:rPr>
              <a:t>Matrix and Statistics  </a:t>
            </a:r>
            <a:r>
              <a:rPr lang="en-IN" sz="6800" b="1" dirty="0">
                <a:gradFill>
                  <a:gsLst>
                    <a:gs pos="0">
                      <a:srgbClr val="7B32B2"/>
                    </a:gs>
                    <a:gs pos="100000">
                      <a:srgbClr val="401A5D"/>
                    </a:gs>
                  </a:gsLst>
                  <a:lin scaled="0"/>
                </a:gradFill>
              </a:rPr>
              <a:t>for Machine </a:t>
            </a:r>
            <a:r>
              <a:rPr lang="en-IN" sz="6800" b="1" dirty="0" smtClean="0">
                <a:gradFill>
                  <a:gsLst>
                    <a:gs pos="0">
                      <a:srgbClr val="7B32B2"/>
                    </a:gs>
                    <a:gs pos="100000">
                      <a:srgbClr val="401A5D"/>
                    </a:gs>
                  </a:gsLst>
                  <a:lin scaled="0"/>
                </a:gradFill>
              </a:rPr>
              <a:t>Learning</a:t>
            </a:r>
            <a:br>
              <a:rPr lang="en-IN" sz="6800" b="1" dirty="0" smtClean="0">
                <a:gradFill>
                  <a:gsLst>
                    <a:gs pos="0">
                      <a:srgbClr val="7B32B2"/>
                    </a:gs>
                    <a:gs pos="100000">
                      <a:srgbClr val="401A5D"/>
                    </a:gs>
                  </a:gsLst>
                  <a:lin scaled="0"/>
                </a:gradFill>
              </a:rPr>
            </a:br>
            <a:r>
              <a:rPr lang="en-IN" sz="6800" b="1" dirty="0" smtClean="0">
                <a:gradFill>
                  <a:gsLst>
                    <a:gs pos="0">
                      <a:srgbClr val="7B32B2"/>
                    </a:gs>
                    <a:gs pos="100000">
                      <a:srgbClr val="401A5D"/>
                    </a:gs>
                  </a:gsLst>
                  <a:lin scaled="0"/>
                </a:gradFill>
              </a:rPr>
              <a:t>FAI-</a:t>
            </a:r>
            <a:br>
              <a:rPr lang="en-IN" sz="6800" b="1" dirty="0" smtClean="0">
                <a:gradFill>
                  <a:gsLst>
                    <a:gs pos="0">
                      <a:srgbClr val="7B32B2"/>
                    </a:gs>
                    <a:gs pos="100000">
                      <a:srgbClr val="401A5D"/>
                    </a:gs>
                  </a:gsLst>
                  <a:lin scaled="0"/>
                </a:gradFill>
              </a:rPr>
            </a:br>
            <a:r>
              <a:rPr lang="en-IN" sz="6800" b="1" dirty="0" smtClean="0">
                <a:gradFill>
                  <a:gsLst>
                    <a:gs pos="0">
                      <a:srgbClr val="7B32B2"/>
                    </a:gs>
                    <a:gs pos="100000">
                      <a:srgbClr val="401A5D"/>
                    </a:gs>
                  </a:gsLst>
                  <a:lin scaled="0"/>
                </a:gradFill>
              </a:rPr>
              <a:t>Unit-II</a:t>
            </a:r>
            <a:br>
              <a:rPr lang="en-IN" sz="6800" b="1" dirty="0" smtClean="0">
                <a:gradFill>
                  <a:gsLst>
                    <a:gs pos="0">
                      <a:srgbClr val="7B32B2"/>
                    </a:gs>
                    <a:gs pos="100000">
                      <a:srgbClr val="401A5D"/>
                    </a:gs>
                  </a:gsLst>
                  <a:lin scaled="0"/>
                </a:gradFill>
              </a:rPr>
            </a:br>
            <a:endParaRPr lang="en-US" altLang="en-IN" sz="3110" b="1" dirty="0">
              <a:gradFill>
                <a:gsLst>
                  <a:gs pos="0">
                    <a:srgbClr val="7B32B2"/>
                  </a:gs>
                  <a:gs pos="100000">
                    <a:srgbClr val="401A5D"/>
                  </a:gs>
                </a:gsLst>
                <a:lin scaled="0"/>
              </a:gradFill>
              <a:sym typeface="+mn-ea"/>
            </a:endParaRPr>
          </a:p>
        </p:txBody>
      </p:sp>
    </p:spTree>
    <p:extLst>
      <p:ext uri="{BB962C8B-B14F-4D97-AF65-F5344CB8AC3E}">
        <p14:creationId xmlns:p14="http://schemas.microsoft.com/office/powerpoint/2010/main" xmlns="" val="321442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319350" y="300446"/>
            <a:ext cx="5904412" cy="63354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134906" y="2509021"/>
            <a:ext cx="4714875" cy="24669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87E8BE61-5A8E-AA5F-81F7-4740ECADFA18}"/>
              </a:ext>
            </a:extLst>
          </p:cNvPr>
          <p:cNvSpPr>
            <a:spLocks noGrp="1"/>
          </p:cNvSpPr>
          <p:nvPr>
            <p:ph type="title"/>
          </p:nvPr>
        </p:nvSpPr>
        <p:spPr>
          <a:xfrm>
            <a:off x="0" y="169182"/>
            <a:ext cx="10515600" cy="692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3600" b="1" dirty="0"/>
              <a:t>Matrix-Vectors</a:t>
            </a:r>
            <a:endParaRPr lang="en-IN" sz="3600" b="1" dirty="0"/>
          </a:p>
        </p:txBody>
      </p:sp>
      <p:pic>
        <p:nvPicPr>
          <p:cNvPr id="7" name="Picture 6">
            <a:extLst>
              <a:ext uri="{FF2B5EF4-FFF2-40B4-BE49-F238E27FC236}">
                <a16:creationId xmlns:a16="http://schemas.microsoft.com/office/drawing/2014/main" xmlns="" id="{33DCDF3B-0690-076B-234C-F66B19959948}"/>
              </a:ext>
            </a:extLst>
          </p:cNvPr>
          <p:cNvPicPr>
            <a:picLocks noChangeAspect="1"/>
          </p:cNvPicPr>
          <p:nvPr/>
        </p:nvPicPr>
        <p:blipFill>
          <a:blip r:embed="rId2"/>
          <a:stretch>
            <a:fillRect/>
          </a:stretch>
        </p:blipFill>
        <p:spPr>
          <a:xfrm>
            <a:off x="6091237" y="3424237"/>
            <a:ext cx="9525" cy="9525"/>
          </a:xfrm>
          <a:prstGeom prst="rect">
            <a:avLst/>
          </a:prstGeom>
        </p:spPr>
      </p:pic>
      <p:pic>
        <p:nvPicPr>
          <p:cNvPr id="10" name="Picture 9">
            <a:extLst>
              <a:ext uri="{FF2B5EF4-FFF2-40B4-BE49-F238E27FC236}">
                <a16:creationId xmlns:a16="http://schemas.microsoft.com/office/drawing/2014/main" xmlns="" id="{F0AADAA8-C826-A1E4-33AD-FFE97B613751}"/>
              </a:ext>
            </a:extLst>
          </p:cNvPr>
          <p:cNvPicPr>
            <a:picLocks noChangeAspect="1"/>
          </p:cNvPicPr>
          <p:nvPr/>
        </p:nvPicPr>
        <p:blipFill>
          <a:blip r:embed="rId3"/>
          <a:stretch>
            <a:fillRect/>
          </a:stretch>
        </p:blipFill>
        <p:spPr>
          <a:xfrm>
            <a:off x="877388" y="1311865"/>
            <a:ext cx="9698501" cy="2124075"/>
          </a:xfrm>
          <a:prstGeom prst="rect">
            <a:avLst/>
          </a:prstGeom>
        </p:spPr>
      </p:pic>
      <p:pic>
        <p:nvPicPr>
          <p:cNvPr id="12" name="Picture 11">
            <a:extLst>
              <a:ext uri="{FF2B5EF4-FFF2-40B4-BE49-F238E27FC236}">
                <a16:creationId xmlns:a16="http://schemas.microsoft.com/office/drawing/2014/main" xmlns="" id="{15EDF0CD-274C-3D01-C636-A968A11D55B0}"/>
              </a:ext>
            </a:extLst>
          </p:cNvPr>
          <p:cNvPicPr>
            <a:picLocks noChangeAspect="1"/>
          </p:cNvPicPr>
          <p:nvPr/>
        </p:nvPicPr>
        <p:blipFill>
          <a:blip r:embed="rId4"/>
          <a:stretch>
            <a:fillRect/>
          </a:stretch>
        </p:blipFill>
        <p:spPr>
          <a:xfrm>
            <a:off x="735256" y="3433762"/>
            <a:ext cx="10166766" cy="2390775"/>
          </a:xfrm>
          <a:prstGeom prst="rect">
            <a:avLst/>
          </a:prstGeom>
        </p:spPr>
      </p:pic>
    </p:spTree>
    <p:extLst>
      <p:ext uri="{BB962C8B-B14F-4D97-AF65-F5344CB8AC3E}">
        <p14:creationId xmlns:p14="http://schemas.microsoft.com/office/powerpoint/2010/main" xmlns="" val="73594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F4C055-B2BF-5B59-A712-758FD6F1E8F6}"/>
              </a:ext>
            </a:extLst>
          </p:cNvPr>
          <p:cNvPicPr>
            <a:picLocks noChangeAspect="1"/>
          </p:cNvPicPr>
          <p:nvPr/>
        </p:nvPicPr>
        <p:blipFill>
          <a:blip r:embed="rId2"/>
          <a:stretch>
            <a:fillRect/>
          </a:stretch>
        </p:blipFill>
        <p:spPr>
          <a:xfrm>
            <a:off x="447467" y="1087504"/>
            <a:ext cx="5705475" cy="4819650"/>
          </a:xfrm>
          <a:prstGeom prst="rect">
            <a:avLst/>
          </a:prstGeom>
        </p:spPr>
      </p:pic>
      <p:pic>
        <p:nvPicPr>
          <p:cNvPr id="7" name="Picture 6">
            <a:extLst>
              <a:ext uri="{FF2B5EF4-FFF2-40B4-BE49-F238E27FC236}">
                <a16:creationId xmlns:a16="http://schemas.microsoft.com/office/drawing/2014/main" xmlns="" id="{F907B946-B2DE-31A3-667A-C74F5C15DCCA}"/>
              </a:ext>
            </a:extLst>
          </p:cNvPr>
          <p:cNvPicPr>
            <a:picLocks noChangeAspect="1"/>
          </p:cNvPicPr>
          <p:nvPr/>
        </p:nvPicPr>
        <p:blipFill>
          <a:blip r:embed="rId3"/>
          <a:stretch>
            <a:fillRect/>
          </a:stretch>
        </p:blipFill>
        <p:spPr>
          <a:xfrm>
            <a:off x="6573402" y="903837"/>
            <a:ext cx="5124450" cy="2047875"/>
          </a:xfrm>
          <a:prstGeom prst="rect">
            <a:avLst/>
          </a:prstGeom>
        </p:spPr>
      </p:pic>
      <p:pic>
        <p:nvPicPr>
          <p:cNvPr id="9" name="Picture 8">
            <a:extLst>
              <a:ext uri="{FF2B5EF4-FFF2-40B4-BE49-F238E27FC236}">
                <a16:creationId xmlns:a16="http://schemas.microsoft.com/office/drawing/2014/main" xmlns="" id="{AC814C05-955A-8515-6CD9-6E906C46466C}"/>
              </a:ext>
            </a:extLst>
          </p:cNvPr>
          <p:cNvPicPr>
            <a:picLocks noChangeAspect="1"/>
          </p:cNvPicPr>
          <p:nvPr/>
        </p:nvPicPr>
        <p:blipFill>
          <a:blip r:embed="rId4"/>
          <a:stretch>
            <a:fillRect/>
          </a:stretch>
        </p:blipFill>
        <p:spPr>
          <a:xfrm>
            <a:off x="5974750" y="3430361"/>
            <a:ext cx="5922499" cy="2905125"/>
          </a:xfrm>
          <a:prstGeom prst="rect">
            <a:avLst/>
          </a:prstGeom>
        </p:spPr>
      </p:pic>
    </p:spTree>
    <p:extLst>
      <p:ext uri="{BB962C8B-B14F-4D97-AF65-F5344CB8AC3E}">
        <p14:creationId xmlns:p14="http://schemas.microsoft.com/office/powerpoint/2010/main" xmlns="" val="360806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93949E1-B836-EC31-9865-9CB1533558E4}"/>
              </a:ext>
            </a:extLst>
          </p:cNvPr>
          <p:cNvPicPr>
            <a:picLocks noChangeAspect="1"/>
          </p:cNvPicPr>
          <p:nvPr/>
        </p:nvPicPr>
        <p:blipFill>
          <a:blip r:embed="rId2"/>
          <a:stretch>
            <a:fillRect/>
          </a:stretch>
        </p:blipFill>
        <p:spPr>
          <a:xfrm>
            <a:off x="250874" y="234901"/>
            <a:ext cx="6332806" cy="4308964"/>
          </a:xfrm>
          <a:prstGeom prst="rect">
            <a:avLst/>
          </a:prstGeom>
        </p:spPr>
      </p:pic>
      <p:pic>
        <p:nvPicPr>
          <p:cNvPr id="7" name="Picture 6">
            <a:extLst>
              <a:ext uri="{FF2B5EF4-FFF2-40B4-BE49-F238E27FC236}">
                <a16:creationId xmlns:a16="http://schemas.microsoft.com/office/drawing/2014/main" xmlns="" id="{BB84FB3A-4A87-90A7-1F0C-5DA7C7225647}"/>
              </a:ext>
            </a:extLst>
          </p:cNvPr>
          <p:cNvPicPr>
            <a:picLocks noChangeAspect="1"/>
          </p:cNvPicPr>
          <p:nvPr/>
        </p:nvPicPr>
        <p:blipFill>
          <a:blip r:embed="rId3"/>
          <a:stretch>
            <a:fillRect/>
          </a:stretch>
        </p:blipFill>
        <p:spPr>
          <a:xfrm>
            <a:off x="6581775" y="651070"/>
            <a:ext cx="5206951" cy="3476625"/>
          </a:xfrm>
          <a:prstGeom prst="rect">
            <a:avLst/>
          </a:prstGeom>
        </p:spPr>
      </p:pic>
    </p:spTree>
    <p:extLst>
      <p:ext uri="{BB962C8B-B14F-4D97-AF65-F5344CB8AC3E}">
        <p14:creationId xmlns:p14="http://schemas.microsoft.com/office/powerpoint/2010/main" xmlns="" val="162443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A5C519-207A-09D4-EA0B-A66382051101}"/>
              </a:ext>
            </a:extLst>
          </p:cNvPr>
          <p:cNvSpPr>
            <a:spLocks noGrp="1"/>
          </p:cNvSpPr>
          <p:nvPr>
            <p:ph type="title"/>
          </p:nvPr>
        </p:nvSpPr>
        <p:spPr/>
        <p:txBody>
          <a:bodyPr/>
          <a:lstStyle/>
          <a:p>
            <a:r>
              <a:rPr lang="en-GB" dirty="0"/>
              <a:t>Orthogonality matrix</a:t>
            </a:r>
            <a:endParaRPr lang="en-IN" dirty="0"/>
          </a:p>
        </p:txBody>
      </p:sp>
      <p:pic>
        <p:nvPicPr>
          <p:cNvPr id="5" name="Picture 4">
            <a:extLst>
              <a:ext uri="{FF2B5EF4-FFF2-40B4-BE49-F238E27FC236}">
                <a16:creationId xmlns:a16="http://schemas.microsoft.com/office/drawing/2014/main" xmlns="" id="{3C11D451-63F5-82A1-8F7E-B0FF966A8B39}"/>
              </a:ext>
            </a:extLst>
          </p:cNvPr>
          <p:cNvPicPr>
            <a:picLocks noChangeAspect="1"/>
          </p:cNvPicPr>
          <p:nvPr/>
        </p:nvPicPr>
        <p:blipFill>
          <a:blip r:embed="rId2"/>
          <a:stretch>
            <a:fillRect/>
          </a:stretch>
        </p:blipFill>
        <p:spPr>
          <a:xfrm>
            <a:off x="1026943" y="1577340"/>
            <a:ext cx="9931790" cy="4654648"/>
          </a:xfrm>
          <a:prstGeom prst="rect">
            <a:avLst/>
          </a:prstGeom>
        </p:spPr>
      </p:pic>
    </p:spTree>
    <p:extLst>
      <p:ext uri="{BB962C8B-B14F-4D97-AF65-F5344CB8AC3E}">
        <p14:creationId xmlns:p14="http://schemas.microsoft.com/office/powerpoint/2010/main" xmlns="" val="209923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D0EED00-6829-4F55-AA9B-8588682BAA88}"/>
              </a:ext>
            </a:extLst>
          </p:cNvPr>
          <p:cNvPicPr>
            <a:picLocks noChangeAspect="1"/>
          </p:cNvPicPr>
          <p:nvPr/>
        </p:nvPicPr>
        <p:blipFill>
          <a:blip r:embed="rId2"/>
          <a:stretch>
            <a:fillRect/>
          </a:stretch>
        </p:blipFill>
        <p:spPr>
          <a:xfrm>
            <a:off x="2504048" y="705393"/>
            <a:ext cx="8468751" cy="5159829"/>
          </a:xfrm>
          <a:prstGeom prst="rect">
            <a:avLst/>
          </a:prstGeom>
        </p:spPr>
      </p:pic>
    </p:spTree>
    <p:extLst>
      <p:ext uri="{BB962C8B-B14F-4D97-AF65-F5344CB8AC3E}">
        <p14:creationId xmlns:p14="http://schemas.microsoft.com/office/powerpoint/2010/main" xmlns="" val="24117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0"/>
            <a:ext cx="10515600" cy="1325563"/>
          </a:xfrm>
        </p:spPr>
        <p:txBody>
          <a:bodyPr/>
          <a:lstStyle/>
          <a:p>
            <a:r>
              <a:rPr lang="en-GB" dirty="0" smtClean="0"/>
              <a:t>Inner and outer product of Matrix</a:t>
            </a:r>
            <a:endParaRPr lang="en-US" dirty="0"/>
          </a:p>
        </p:txBody>
      </p:sp>
      <p:pic>
        <p:nvPicPr>
          <p:cNvPr id="4098" name="Picture 2"/>
          <p:cNvPicPr>
            <a:picLocks noChangeAspect="1" noChangeArrowheads="1"/>
          </p:cNvPicPr>
          <p:nvPr/>
        </p:nvPicPr>
        <p:blipFill>
          <a:blip r:embed="rId2"/>
          <a:srcRect/>
          <a:stretch>
            <a:fillRect/>
          </a:stretch>
        </p:blipFill>
        <p:spPr bwMode="auto">
          <a:xfrm>
            <a:off x="248195" y="1272267"/>
            <a:ext cx="5891348" cy="360017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466114" y="1410789"/>
            <a:ext cx="5499463" cy="248194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8118E-7840-798D-FAD2-387E12329029}"/>
              </a:ext>
            </a:extLst>
          </p:cNvPr>
          <p:cNvSpPr>
            <a:spLocks noGrp="1"/>
          </p:cNvSpPr>
          <p:nvPr>
            <p:ph type="title"/>
          </p:nvPr>
        </p:nvSpPr>
        <p:spPr>
          <a:xfrm>
            <a:off x="122582" y="102300"/>
            <a:ext cx="10515600" cy="904866"/>
          </a:xfrm>
        </p:spPr>
        <p:txBody>
          <a:bodyPr/>
          <a:lstStyle/>
          <a:p>
            <a:r>
              <a:rPr lang="en-GB" dirty="0"/>
              <a:t>Projection matrix</a:t>
            </a:r>
            <a:endParaRPr lang="en-IN" dirty="0"/>
          </a:p>
        </p:txBody>
      </p:sp>
      <p:sp>
        <p:nvSpPr>
          <p:cNvPr id="5" name="TextBox 4">
            <a:extLst>
              <a:ext uri="{FF2B5EF4-FFF2-40B4-BE49-F238E27FC236}">
                <a16:creationId xmlns:a16="http://schemas.microsoft.com/office/drawing/2014/main" xmlns="" id="{18FAD404-0AFB-6EC7-DF6A-2185AA72F053}"/>
              </a:ext>
            </a:extLst>
          </p:cNvPr>
          <p:cNvSpPr txBox="1"/>
          <p:nvPr/>
        </p:nvSpPr>
        <p:spPr>
          <a:xfrm>
            <a:off x="929309" y="1007166"/>
            <a:ext cx="10333382" cy="1200329"/>
          </a:xfrm>
          <a:prstGeom prst="rect">
            <a:avLst/>
          </a:prstGeom>
          <a:noFill/>
        </p:spPr>
        <p:txBody>
          <a:bodyPr wrap="square">
            <a:spAutoFit/>
          </a:bodyPr>
          <a:lstStyle/>
          <a:p>
            <a:pPr algn="l"/>
            <a:r>
              <a:rPr lang="en-GB" b="0" i="0" dirty="0">
                <a:solidFill>
                  <a:srgbClr val="3A4145"/>
                </a:solidFill>
                <a:effectLst/>
                <a:latin typeface="Open Sans" panose="020B0606030504020204" pitchFamily="34" charset="0"/>
              </a:rPr>
              <a:t>In linear algebra, a projection matrix is a matrix associated to a linear operator that maps vectors into their projections onto a subspace.</a:t>
            </a:r>
          </a:p>
          <a:p>
            <a:r>
              <a:rPr lang="en-GB" dirty="0"/>
              <a:t/>
            </a:r>
            <a:br>
              <a:rPr lang="en-GB" dirty="0"/>
            </a:br>
            <a:endParaRPr lang="en-IN" dirty="0"/>
          </a:p>
        </p:txBody>
      </p:sp>
      <p:pic>
        <p:nvPicPr>
          <p:cNvPr id="1026" name="Picture 2"/>
          <p:cNvPicPr>
            <a:picLocks noChangeAspect="1" noChangeArrowheads="1"/>
          </p:cNvPicPr>
          <p:nvPr/>
        </p:nvPicPr>
        <p:blipFill>
          <a:blip r:embed="rId2"/>
          <a:srcRect/>
          <a:stretch>
            <a:fillRect/>
          </a:stretch>
        </p:blipFill>
        <p:spPr bwMode="auto">
          <a:xfrm>
            <a:off x="518159" y="2063659"/>
            <a:ext cx="5869577" cy="386687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609806" y="1998618"/>
            <a:ext cx="5582194" cy="3317966"/>
          </a:xfrm>
          <a:prstGeom prst="rect">
            <a:avLst/>
          </a:prstGeom>
          <a:noFill/>
          <a:ln w="9525">
            <a:noFill/>
            <a:miter lim="800000"/>
            <a:headEnd/>
            <a:tailEnd/>
          </a:ln>
          <a:effectLst/>
        </p:spPr>
      </p:pic>
    </p:spTree>
    <p:extLst>
      <p:ext uri="{BB962C8B-B14F-4D97-AF65-F5344CB8AC3E}">
        <p14:creationId xmlns:p14="http://schemas.microsoft.com/office/powerpoint/2010/main" xmlns="" val="403592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622869" y="0"/>
            <a:ext cx="5316583" cy="474181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96390" y="3304904"/>
            <a:ext cx="5094514" cy="355309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19645" y="195943"/>
            <a:ext cx="5119005" cy="2899954"/>
          </a:xfrm>
          <a:prstGeom prst="rect">
            <a:avLst/>
          </a:prstGeom>
          <a:noFill/>
          <a:ln w="9525">
            <a:noFill/>
            <a:miter lim="800000"/>
            <a:headEnd/>
            <a:tailEnd/>
          </a:ln>
          <a:effectLst/>
        </p:spPr>
      </p:pic>
    </p:spTree>
    <p:extLst>
      <p:ext uri="{BB962C8B-B14F-4D97-AF65-F5344CB8AC3E}">
        <p14:creationId xmlns:p14="http://schemas.microsoft.com/office/powerpoint/2010/main" xmlns="" val="372984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09451" y="653143"/>
            <a:ext cx="5512525" cy="500307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126480" y="743903"/>
            <a:ext cx="5695406" cy="2613251"/>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7916092" y="3474720"/>
            <a:ext cx="2478814" cy="1927725"/>
          </a:xfrm>
          <a:prstGeom prst="rect">
            <a:avLst/>
          </a:prstGeom>
          <a:noFill/>
          <a:ln w="9525">
            <a:noFill/>
            <a:miter lim="800000"/>
            <a:headEnd/>
            <a:tailEnd/>
          </a:ln>
          <a:effectLst/>
        </p:spPr>
      </p:pic>
    </p:spTree>
    <p:extLst>
      <p:ext uri="{BB962C8B-B14F-4D97-AF65-F5344CB8AC3E}">
        <p14:creationId xmlns:p14="http://schemas.microsoft.com/office/powerpoint/2010/main" xmlns="" val="418235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smtClean="0"/>
              <a:t>Covariance</a:t>
            </a:r>
            <a:endParaRPr lang="en-US" dirty="0"/>
          </a:p>
        </p:txBody>
      </p:sp>
      <p:sp>
        <p:nvSpPr>
          <p:cNvPr id="4" name="Rectangle 3"/>
          <p:cNvSpPr/>
          <p:nvPr/>
        </p:nvSpPr>
        <p:spPr>
          <a:xfrm>
            <a:off x="814252" y="1501615"/>
            <a:ext cx="10615748" cy="923330"/>
          </a:xfrm>
          <a:prstGeom prst="rect">
            <a:avLst/>
          </a:prstGeom>
        </p:spPr>
        <p:txBody>
          <a:bodyPr wrap="square">
            <a:spAutoFit/>
          </a:bodyPr>
          <a:lstStyle/>
          <a:p>
            <a:r>
              <a:rPr lang="en-GB" b="1" dirty="0" smtClean="0"/>
              <a:t>Covariance</a:t>
            </a:r>
            <a:r>
              <a:rPr lang="en-GB" dirty="0" smtClean="0"/>
              <a:t> is a measure of the relationship between two random variables and to what extent, they change together. Or we can say, in other words, it defines the changes between the two variables, such that change in one variable is equal to change in another variable. </a:t>
            </a:r>
            <a:endParaRPr lang="en-US" dirty="0"/>
          </a:p>
        </p:txBody>
      </p:sp>
      <p:pic>
        <p:nvPicPr>
          <p:cNvPr id="1026" name="Picture 2"/>
          <p:cNvPicPr>
            <a:picLocks noChangeAspect="1" noChangeArrowheads="1"/>
          </p:cNvPicPr>
          <p:nvPr/>
        </p:nvPicPr>
        <p:blipFill>
          <a:blip r:embed="rId2"/>
          <a:srcRect/>
          <a:stretch>
            <a:fillRect/>
          </a:stretch>
        </p:blipFill>
        <p:spPr bwMode="auto">
          <a:xfrm>
            <a:off x="956990" y="2487930"/>
            <a:ext cx="6580279" cy="31623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80960" y="2433639"/>
            <a:ext cx="3752849" cy="1929356"/>
          </a:xfrm>
          <a:prstGeom prst="rect">
            <a:avLst/>
          </a:prstGeom>
          <a:noFill/>
          <a:ln w="9525">
            <a:noFill/>
            <a:miter lim="800000"/>
            <a:headEnd/>
            <a:tailEnd/>
          </a:ln>
          <a:effectLst/>
        </p:spPr>
      </p:pic>
      <p:sp>
        <p:nvSpPr>
          <p:cNvPr id="7" name="Rectangle 6"/>
          <p:cNvSpPr/>
          <p:nvPr/>
        </p:nvSpPr>
        <p:spPr>
          <a:xfrm>
            <a:off x="8312332" y="4367574"/>
            <a:ext cx="2947851" cy="1754326"/>
          </a:xfrm>
          <a:prstGeom prst="rect">
            <a:avLst/>
          </a:prstGeom>
        </p:spPr>
        <p:txBody>
          <a:bodyPr wrap="square">
            <a:spAutoFit/>
          </a:bodyPr>
          <a:lstStyle/>
          <a:p>
            <a:r>
              <a:rPr lang="en-GB" dirty="0" smtClean="0"/>
              <a:t>Where,</a:t>
            </a:r>
          </a:p>
          <a:p>
            <a:r>
              <a:rPr lang="en-GB" dirty="0" smtClean="0"/>
              <a:t>xi = data value of x</a:t>
            </a:r>
          </a:p>
          <a:p>
            <a:r>
              <a:rPr lang="en-GB" dirty="0" err="1" smtClean="0"/>
              <a:t>yi</a:t>
            </a:r>
            <a:r>
              <a:rPr lang="en-GB" dirty="0" smtClean="0"/>
              <a:t> = data value of y</a:t>
            </a:r>
          </a:p>
          <a:p>
            <a:r>
              <a:rPr lang="en-GB" dirty="0" smtClean="0"/>
              <a:t>x̄ = mean of x</a:t>
            </a:r>
          </a:p>
          <a:p>
            <a:r>
              <a:rPr lang="en-GB" dirty="0" smtClean="0"/>
              <a:t>ȳ = mean of y</a:t>
            </a:r>
          </a:p>
          <a:p>
            <a:r>
              <a:rPr lang="en-GB" dirty="0" smtClean="0"/>
              <a:t>N = number of data values.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Echelon form of Matrix</a:t>
            </a:r>
            <a:endParaRPr lang="en-US" dirty="0"/>
          </a:p>
        </p:txBody>
      </p:sp>
      <p:sp>
        <p:nvSpPr>
          <p:cNvPr id="4" name="Rectangle 3"/>
          <p:cNvSpPr/>
          <p:nvPr/>
        </p:nvSpPr>
        <p:spPr>
          <a:xfrm>
            <a:off x="931817" y="1357759"/>
            <a:ext cx="4685212" cy="3693319"/>
          </a:xfrm>
          <a:prstGeom prst="rect">
            <a:avLst/>
          </a:prstGeom>
        </p:spPr>
        <p:txBody>
          <a:bodyPr wrap="square">
            <a:spAutoFit/>
          </a:bodyPr>
          <a:lstStyle/>
          <a:p>
            <a:pPr fontAlgn="base"/>
            <a:r>
              <a:rPr lang="en-GB" dirty="0" smtClean="0"/>
              <a:t>A matrix is in Row Echelon form if it has the following properties:</a:t>
            </a:r>
          </a:p>
          <a:p>
            <a:pPr fontAlgn="base">
              <a:buFont typeface="Arial" pitchFamily="34" charset="0"/>
              <a:buChar char="•"/>
            </a:pPr>
            <a:r>
              <a:rPr lang="en-GB" dirty="0" smtClean="0"/>
              <a:t>Any row consisting entirely of zeros occurs at the bottom of the matrix.</a:t>
            </a:r>
          </a:p>
          <a:p>
            <a:pPr fontAlgn="base">
              <a:buFont typeface="Arial" pitchFamily="34" charset="0"/>
              <a:buChar char="•"/>
            </a:pPr>
            <a:r>
              <a:rPr lang="en-GB" dirty="0" smtClean="0"/>
              <a:t>For each row that does not contain entirely zeros, the first non-zero entry is 1 (called a leading 1).</a:t>
            </a:r>
          </a:p>
          <a:p>
            <a:pPr fontAlgn="base">
              <a:buFont typeface="Arial" pitchFamily="34" charset="0"/>
              <a:buChar char="•"/>
            </a:pPr>
            <a:r>
              <a:rPr lang="en-GB" dirty="0" smtClean="0"/>
              <a:t>For two successive (non-zero) rows, the leading 1 in the higher row is further left than the leading one in the lower row.</a:t>
            </a:r>
          </a:p>
          <a:p>
            <a:pPr fontAlgn="base"/>
            <a:r>
              <a:rPr lang="en-GB" dirty="0" smtClean="0"/>
              <a:t>For reduced row echelon form, the leading 1 of every row contains 0 below and above its in that column.</a:t>
            </a:r>
            <a:endParaRPr lang="en-GB" dirty="0"/>
          </a:p>
        </p:txBody>
      </p:sp>
      <p:pic>
        <p:nvPicPr>
          <p:cNvPr id="1026" name="Picture 2"/>
          <p:cNvPicPr>
            <a:picLocks noChangeAspect="1" noChangeArrowheads="1"/>
          </p:cNvPicPr>
          <p:nvPr/>
        </p:nvPicPr>
        <p:blipFill>
          <a:blip r:embed="rId2"/>
          <a:srcRect/>
          <a:stretch>
            <a:fillRect/>
          </a:stretch>
        </p:blipFill>
        <p:spPr bwMode="auto">
          <a:xfrm>
            <a:off x="6217920" y="1766207"/>
            <a:ext cx="5499464" cy="339362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4406"/>
          </a:xfrm>
        </p:spPr>
        <p:txBody>
          <a:bodyPr/>
          <a:lstStyle/>
          <a:p>
            <a:r>
              <a:rPr lang="en-GB" dirty="0" smtClean="0"/>
              <a:t>Rank of matrix</a:t>
            </a:r>
            <a:endParaRPr lang="en-US" dirty="0"/>
          </a:p>
        </p:txBody>
      </p:sp>
      <p:sp>
        <p:nvSpPr>
          <p:cNvPr id="4" name="Rectangle 3"/>
          <p:cNvSpPr/>
          <p:nvPr/>
        </p:nvSpPr>
        <p:spPr>
          <a:xfrm>
            <a:off x="853440" y="681335"/>
            <a:ext cx="10576559" cy="646331"/>
          </a:xfrm>
          <a:prstGeom prst="rect">
            <a:avLst/>
          </a:prstGeom>
        </p:spPr>
        <p:txBody>
          <a:bodyPr wrap="square">
            <a:spAutoFit/>
          </a:bodyPr>
          <a:lstStyle/>
          <a:p>
            <a:r>
              <a:rPr lang="en-GB" dirty="0" smtClean="0"/>
              <a:t>The maximum number of its linearly independent columns (or rows ) of a matrix is called the rank of a matrix. The rank of a matrix cannot exceed the number of its rows or columns. </a:t>
            </a:r>
            <a:endParaRPr lang="en-US" dirty="0"/>
          </a:p>
        </p:txBody>
      </p:sp>
      <p:pic>
        <p:nvPicPr>
          <p:cNvPr id="13314" name="Picture 2"/>
          <p:cNvPicPr>
            <a:picLocks noChangeAspect="1" noChangeArrowheads="1"/>
          </p:cNvPicPr>
          <p:nvPr/>
        </p:nvPicPr>
        <p:blipFill>
          <a:blip r:embed="rId2"/>
          <a:srcRect/>
          <a:stretch>
            <a:fillRect/>
          </a:stretch>
        </p:blipFill>
        <p:spPr bwMode="auto">
          <a:xfrm>
            <a:off x="287248" y="1387656"/>
            <a:ext cx="7459026" cy="52482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8002225" y="1084898"/>
            <a:ext cx="3476625" cy="54197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9353006" y="5595122"/>
            <a:ext cx="2590800" cy="8667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293473" y="989920"/>
            <a:ext cx="5040630" cy="5502320"/>
          </a:xfrm>
          <a:prstGeom prst="rect">
            <a:avLst/>
          </a:prstGeom>
          <a:noFill/>
          <a:ln w="9525">
            <a:noFill/>
            <a:miter lim="800000"/>
            <a:headEnd/>
            <a:tailEnd/>
          </a:ln>
          <a:effectLst/>
        </p:spPr>
      </p:pic>
      <p:sp>
        <p:nvSpPr>
          <p:cNvPr id="5" name="TextBox 4"/>
          <p:cNvSpPr txBox="1"/>
          <p:nvPr/>
        </p:nvSpPr>
        <p:spPr>
          <a:xfrm>
            <a:off x="783771" y="365760"/>
            <a:ext cx="1147109" cy="369332"/>
          </a:xfrm>
          <a:prstGeom prst="rect">
            <a:avLst/>
          </a:prstGeom>
          <a:noFill/>
        </p:spPr>
        <p:txBody>
          <a:bodyPr wrap="none" rtlCol="0">
            <a:spAutoFit/>
          </a:bodyPr>
          <a:lstStyle/>
          <a:p>
            <a:r>
              <a:rPr lang="en-GB" dirty="0" smtClean="0"/>
              <a:t>Example 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 of Matrix Rank</a:t>
            </a:r>
            <a:endParaRPr lang="en-US" dirty="0"/>
          </a:p>
        </p:txBody>
      </p:sp>
      <p:pic>
        <p:nvPicPr>
          <p:cNvPr id="12290" name="Picture 2"/>
          <p:cNvPicPr>
            <a:picLocks noChangeAspect="1" noChangeArrowheads="1"/>
          </p:cNvPicPr>
          <p:nvPr/>
        </p:nvPicPr>
        <p:blipFill>
          <a:blip r:embed="rId2"/>
          <a:srcRect/>
          <a:stretch>
            <a:fillRect/>
          </a:stretch>
        </p:blipFill>
        <p:spPr bwMode="auto">
          <a:xfrm>
            <a:off x="2074001" y="1810022"/>
            <a:ext cx="8096250" cy="39433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Linear Independence, Rank of Matrix, and Span</a:t>
            </a:r>
            <a:br>
              <a:rPr lang="en-GB" b="1"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1275398" y="1332820"/>
            <a:ext cx="9410019" cy="468915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48194" y="710703"/>
            <a:ext cx="5833382" cy="46005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217919" y="492033"/>
            <a:ext cx="5606007" cy="47244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91182" y="832077"/>
            <a:ext cx="5700168" cy="44100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923461" y="741045"/>
            <a:ext cx="5753100" cy="40957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26497" y="753835"/>
            <a:ext cx="6724650" cy="43053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847376" y="1894115"/>
            <a:ext cx="2924175" cy="251160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41417" y="567826"/>
            <a:ext cx="9196252" cy="576766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208371"/>
            <a:ext cx="10515600" cy="758281"/>
          </a:xfrm>
        </p:spPr>
        <p:txBody>
          <a:bodyPr>
            <a:normAutofit fontScale="90000"/>
          </a:bodyPr>
          <a:lstStyle/>
          <a:p>
            <a:r>
              <a:rPr lang="en-GB" b="1" dirty="0" smtClean="0"/>
              <a:t>Row Space, Column Space, and Null Space</a:t>
            </a:r>
            <a:br>
              <a:rPr lang="en-GB" b="1" dirty="0" smtClean="0"/>
            </a:br>
            <a:endParaRPr lang="en-US" dirty="0"/>
          </a:p>
        </p:txBody>
      </p:sp>
      <p:sp>
        <p:nvSpPr>
          <p:cNvPr id="4" name="Rectangle 3"/>
          <p:cNvSpPr/>
          <p:nvPr/>
        </p:nvSpPr>
        <p:spPr>
          <a:xfrm>
            <a:off x="1088571" y="858858"/>
            <a:ext cx="10472058" cy="1477328"/>
          </a:xfrm>
          <a:prstGeom prst="rect">
            <a:avLst/>
          </a:prstGeom>
        </p:spPr>
        <p:txBody>
          <a:bodyPr wrap="square">
            <a:spAutoFit/>
          </a:bodyPr>
          <a:lstStyle/>
          <a:p>
            <a:r>
              <a:rPr lang="en-GB" dirty="0" smtClean="0"/>
              <a:t>The </a:t>
            </a:r>
            <a:r>
              <a:rPr lang="en-GB" u="sng" dirty="0" smtClean="0">
                <a:hlinkClick r:id="rId2"/>
              </a:rPr>
              <a:t>span</a:t>
            </a:r>
            <a:r>
              <a:rPr lang="en-GB" dirty="0" smtClean="0"/>
              <a:t> of row vectors of any matrix, represented as a vector space is called </a:t>
            </a:r>
            <a:r>
              <a:rPr lang="en-GB" b="1" dirty="0" smtClean="0"/>
              <a:t>row space</a:t>
            </a:r>
            <a:r>
              <a:rPr lang="en-GB" dirty="0" smtClean="0"/>
              <a:t> of that matrix.</a:t>
            </a:r>
          </a:p>
          <a:p>
            <a:r>
              <a:rPr lang="en-GB" dirty="0" smtClean="0"/>
              <a:t>or</a:t>
            </a:r>
          </a:p>
          <a:p>
            <a:r>
              <a:rPr lang="en-GB" dirty="0" smtClean="0"/>
              <a:t>If we represent individual columns of a row as a vector, then the vector space formed by set of linear combination of all those vectors will be called </a:t>
            </a:r>
            <a:r>
              <a:rPr lang="en-GB" b="1" dirty="0" smtClean="0"/>
              <a:t>row space</a:t>
            </a:r>
            <a:r>
              <a:rPr lang="en-GB" dirty="0" smtClean="0"/>
              <a:t> of that matrix.</a:t>
            </a:r>
          </a:p>
          <a:p>
            <a:r>
              <a:rPr lang="en-GB" dirty="0" smtClean="0"/>
              <a:t>Assuming a 3x3 matrix A</a:t>
            </a:r>
            <a:endParaRPr lang="en-GB" dirty="0"/>
          </a:p>
        </p:txBody>
      </p:sp>
      <p:pic>
        <p:nvPicPr>
          <p:cNvPr id="6146" name="Picture 2"/>
          <p:cNvPicPr>
            <a:picLocks noChangeAspect="1" noChangeArrowheads="1"/>
          </p:cNvPicPr>
          <p:nvPr/>
        </p:nvPicPr>
        <p:blipFill>
          <a:blip r:embed="rId3"/>
          <a:srcRect/>
          <a:stretch>
            <a:fillRect/>
          </a:stretch>
        </p:blipFill>
        <p:spPr bwMode="auto">
          <a:xfrm>
            <a:off x="1005838" y="2403565"/>
            <a:ext cx="4317547" cy="3148149"/>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09045" y="5875836"/>
            <a:ext cx="5191125" cy="786221"/>
          </a:xfrm>
          <a:prstGeom prst="rect">
            <a:avLst/>
          </a:prstGeom>
          <a:noFill/>
          <a:ln w="9525">
            <a:noFill/>
            <a:miter lim="800000"/>
            <a:headEnd/>
            <a:tailEnd/>
          </a:ln>
          <a:effectLst/>
        </p:spPr>
      </p:pic>
      <p:sp>
        <p:nvSpPr>
          <p:cNvPr id="7" name="Rectangle 6"/>
          <p:cNvSpPr/>
          <p:nvPr/>
        </p:nvSpPr>
        <p:spPr>
          <a:xfrm>
            <a:off x="5612674" y="2332447"/>
            <a:ext cx="6096000" cy="1200329"/>
          </a:xfrm>
          <a:prstGeom prst="rect">
            <a:avLst/>
          </a:prstGeom>
        </p:spPr>
        <p:txBody>
          <a:bodyPr>
            <a:spAutoFit/>
          </a:bodyPr>
          <a:lstStyle/>
          <a:p>
            <a:r>
              <a:rPr lang="en-GB" b="1" dirty="0" smtClean="0"/>
              <a:t>Column Space</a:t>
            </a:r>
          </a:p>
          <a:p>
            <a:r>
              <a:rPr lang="en-GB" b="1" dirty="0" smtClean="0"/>
              <a:t>Column space</a:t>
            </a:r>
            <a:r>
              <a:rPr lang="en-GB" dirty="0" smtClean="0"/>
              <a:t> is a vector space formed by set of linear combination of all column vectors of the matrix.</a:t>
            </a:r>
          </a:p>
          <a:p>
            <a:r>
              <a:rPr lang="en-GB" dirty="0" smtClean="0"/>
              <a:t>Column vectors of matrix A</a:t>
            </a:r>
            <a:endParaRPr lang="en-GB" dirty="0"/>
          </a:p>
        </p:txBody>
      </p:sp>
      <p:pic>
        <p:nvPicPr>
          <p:cNvPr id="6148" name="Picture 4"/>
          <p:cNvPicPr>
            <a:picLocks noChangeAspect="1" noChangeArrowheads="1"/>
          </p:cNvPicPr>
          <p:nvPr/>
        </p:nvPicPr>
        <p:blipFill>
          <a:blip r:embed="rId5"/>
          <a:srcRect/>
          <a:stretch>
            <a:fillRect/>
          </a:stretch>
        </p:blipFill>
        <p:spPr bwMode="auto">
          <a:xfrm>
            <a:off x="7001692" y="3749039"/>
            <a:ext cx="3867966" cy="262359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49086" y="1515291"/>
            <a:ext cx="9157063" cy="415342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8572" y="393952"/>
            <a:ext cx="6096000" cy="923330"/>
          </a:xfrm>
          <a:prstGeom prst="rect">
            <a:avLst/>
          </a:prstGeom>
        </p:spPr>
        <p:txBody>
          <a:bodyPr>
            <a:spAutoFit/>
          </a:bodyPr>
          <a:lstStyle/>
          <a:p>
            <a:r>
              <a:rPr lang="en-GB" b="1" dirty="0" smtClean="0"/>
              <a:t>Null Space</a:t>
            </a:r>
          </a:p>
          <a:p>
            <a:r>
              <a:rPr lang="en-GB" dirty="0" smtClean="0"/>
              <a:t>We are familiar with matrix representation of system of linear equations.</a:t>
            </a:r>
            <a:endParaRPr lang="en-GB" dirty="0"/>
          </a:p>
        </p:txBody>
      </p:sp>
      <p:pic>
        <p:nvPicPr>
          <p:cNvPr id="7172" name="Picture 4" descr="https://miro.medium.com/max/204/1*1spX1ka1fAoMIeyqgS9Pjg.png"/>
          <p:cNvPicPr>
            <a:picLocks noChangeAspect="1" noChangeArrowheads="1"/>
          </p:cNvPicPr>
          <p:nvPr/>
        </p:nvPicPr>
        <p:blipFill>
          <a:blip r:embed="rId2"/>
          <a:srcRect/>
          <a:stretch>
            <a:fillRect/>
          </a:stretch>
        </p:blipFill>
        <p:spPr bwMode="auto">
          <a:xfrm>
            <a:off x="4583884" y="1142228"/>
            <a:ext cx="1943100" cy="781051"/>
          </a:xfrm>
          <a:prstGeom prst="rect">
            <a:avLst/>
          </a:prstGeom>
          <a:noFill/>
        </p:spPr>
      </p:pic>
      <p:sp>
        <p:nvSpPr>
          <p:cNvPr id="8" name="Rectangle 7"/>
          <p:cNvSpPr/>
          <p:nvPr/>
        </p:nvSpPr>
        <p:spPr>
          <a:xfrm>
            <a:off x="3230880" y="1917115"/>
            <a:ext cx="6096000" cy="646331"/>
          </a:xfrm>
          <a:prstGeom prst="rect">
            <a:avLst/>
          </a:prstGeom>
        </p:spPr>
        <p:txBody>
          <a:bodyPr>
            <a:spAutoFit/>
          </a:bodyPr>
          <a:lstStyle/>
          <a:p>
            <a:r>
              <a:rPr lang="en-GB" dirty="0" smtClean="0"/>
              <a:t>Here A is coefficient matrix, X is variable matrix and 0 represents a vector of zeros</a:t>
            </a:r>
            <a:endParaRPr lang="en-US" dirty="0"/>
          </a:p>
        </p:txBody>
      </p:sp>
      <p:sp>
        <p:nvSpPr>
          <p:cNvPr id="9" name="Rectangle 8"/>
          <p:cNvSpPr/>
          <p:nvPr/>
        </p:nvSpPr>
        <p:spPr>
          <a:xfrm>
            <a:off x="862149" y="2551837"/>
            <a:ext cx="10724605" cy="1200329"/>
          </a:xfrm>
          <a:prstGeom prst="rect">
            <a:avLst/>
          </a:prstGeom>
        </p:spPr>
        <p:txBody>
          <a:bodyPr wrap="square">
            <a:spAutoFit/>
          </a:bodyPr>
          <a:lstStyle/>
          <a:p>
            <a:r>
              <a:rPr lang="en-GB" dirty="0" smtClean="0"/>
              <a:t>We can also find it’s solution (values of variables for which the equation above is satisfied) using Gaussian Elimination algorithm.</a:t>
            </a:r>
          </a:p>
          <a:p>
            <a:r>
              <a:rPr lang="en-GB" dirty="0" smtClean="0"/>
              <a:t>If we take a set of all possible solution vectors (all possible values of “x”), then the vector space formed out of that set will be called </a:t>
            </a:r>
            <a:r>
              <a:rPr lang="en-GB" b="1" dirty="0" smtClean="0"/>
              <a:t>null space</a:t>
            </a:r>
            <a:r>
              <a:rPr lang="en-GB" dirty="0" smtClean="0"/>
              <a:t>.</a:t>
            </a:r>
            <a:endParaRPr lang="en-GB" dirty="0"/>
          </a:p>
        </p:txBody>
      </p:sp>
      <p:pic>
        <p:nvPicPr>
          <p:cNvPr id="7173" name="Picture 5"/>
          <p:cNvPicPr>
            <a:picLocks noChangeAspect="1" noChangeArrowheads="1"/>
          </p:cNvPicPr>
          <p:nvPr/>
        </p:nvPicPr>
        <p:blipFill>
          <a:blip r:embed="rId3"/>
          <a:srcRect/>
          <a:stretch>
            <a:fillRect/>
          </a:stretch>
        </p:blipFill>
        <p:spPr bwMode="auto">
          <a:xfrm>
            <a:off x="1031965" y="3814354"/>
            <a:ext cx="3336471" cy="2771912"/>
          </a:xfrm>
          <a:prstGeom prst="rect">
            <a:avLst/>
          </a:prstGeom>
          <a:noFill/>
          <a:ln w="9525">
            <a:noFill/>
            <a:miter lim="800000"/>
            <a:headEnd/>
            <a:tailEnd/>
          </a:ln>
          <a:effectLst/>
        </p:spPr>
      </p:pic>
      <p:pic>
        <p:nvPicPr>
          <p:cNvPr id="7174" name="Picture 6"/>
          <p:cNvPicPr>
            <a:picLocks noChangeAspect="1" noChangeArrowheads="1"/>
          </p:cNvPicPr>
          <p:nvPr/>
        </p:nvPicPr>
        <p:blipFill>
          <a:blip r:embed="rId4"/>
          <a:srcRect/>
          <a:stretch>
            <a:fillRect/>
          </a:stretch>
        </p:blipFill>
        <p:spPr bwMode="auto">
          <a:xfrm>
            <a:off x="5055323" y="4226378"/>
            <a:ext cx="3213465" cy="1965416"/>
          </a:xfrm>
          <a:prstGeom prst="rect">
            <a:avLst/>
          </a:prstGeom>
          <a:noFill/>
          <a:ln w="9525">
            <a:noFill/>
            <a:miter lim="800000"/>
            <a:headEnd/>
            <a:tailEnd/>
          </a:ln>
          <a:effectLst/>
        </p:spPr>
      </p:pic>
      <p:pic>
        <p:nvPicPr>
          <p:cNvPr id="7175" name="Picture 7"/>
          <p:cNvPicPr>
            <a:picLocks noChangeAspect="1" noChangeArrowheads="1"/>
          </p:cNvPicPr>
          <p:nvPr/>
        </p:nvPicPr>
        <p:blipFill>
          <a:blip r:embed="rId5"/>
          <a:srcRect/>
          <a:stretch>
            <a:fillRect/>
          </a:stretch>
        </p:blipFill>
        <p:spPr bwMode="auto">
          <a:xfrm>
            <a:off x="9081679" y="4023360"/>
            <a:ext cx="3110321" cy="2219189"/>
          </a:xfrm>
          <a:prstGeom prst="rect">
            <a:avLst/>
          </a:prstGeom>
          <a:noFill/>
          <a:ln w="9525">
            <a:noFill/>
            <a:miter lim="800000"/>
            <a:headEnd/>
            <a:tailEnd/>
          </a:ln>
          <a:effectLst/>
        </p:spPr>
      </p:pic>
      <p:sp>
        <p:nvSpPr>
          <p:cNvPr id="13" name="Rectangle 12"/>
          <p:cNvSpPr/>
          <p:nvPr/>
        </p:nvSpPr>
        <p:spPr>
          <a:xfrm>
            <a:off x="8621485" y="289450"/>
            <a:ext cx="3570515" cy="1200329"/>
          </a:xfrm>
          <a:prstGeom prst="rect">
            <a:avLst/>
          </a:prstGeom>
        </p:spPr>
        <p:txBody>
          <a:bodyPr wrap="square">
            <a:spAutoFit/>
          </a:bodyPr>
          <a:lstStyle/>
          <a:p>
            <a:r>
              <a:rPr lang="en-GB" b="1" dirty="0" smtClean="0"/>
              <a:t>Nullity</a:t>
            </a:r>
          </a:p>
          <a:p>
            <a:r>
              <a:rPr lang="en-GB" dirty="0" smtClean="0"/>
              <a:t>Dimension of null space is called </a:t>
            </a:r>
            <a:r>
              <a:rPr lang="en-GB" b="1" dirty="0" smtClean="0"/>
              <a:t>nullity</a:t>
            </a:r>
            <a:r>
              <a:rPr lang="en-GB" dirty="0" smtClean="0"/>
              <a:t>.</a:t>
            </a:r>
          </a:p>
          <a:p>
            <a:r>
              <a:rPr lang="en-GB" dirty="0" smtClean="0"/>
              <a:t>Nullity of the system above is 1.</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AF9B1-44D3-D274-520C-21E07CB14775}"/>
              </a:ext>
            </a:extLst>
          </p:cNvPr>
          <p:cNvSpPr>
            <a:spLocks noGrp="1"/>
          </p:cNvSpPr>
          <p:nvPr>
            <p:ph type="title"/>
          </p:nvPr>
        </p:nvSpPr>
        <p:spPr>
          <a:xfrm>
            <a:off x="0" y="0"/>
            <a:ext cx="10515600" cy="692331"/>
          </a:xfrm>
        </p:spPr>
        <p:txBody>
          <a:bodyPr>
            <a:normAutofit fontScale="90000"/>
          </a:bodyPr>
          <a:lstStyle/>
          <a:p>
            <a:r>
              <a:rPr lang="en-IN" dirty="0" smtClean="0"/>
              <a:t>Column space, Row space, Null space</a:t>
            </a:r>
            <a:endParaRPr lang="en-IN" dirty="0"/>
          </a:p>
        </p:txBody>
      </p:sp>
      <p:pic>
        <p:nvPicPr>
          <p:cNvPr id="1026" name="Picture 2"/>
          <p:cNvPicPr>
            <a:picLocks noChangeAspect="1" noChangeArrowheads="1"/>
          </p:cNvPicPr>
          <p:nvPr/>
        </p:nvPicPr>
        <p:blipFill>
          <a:blip r:embed="rId2"/>
          <a:srcRect/>
          <a:stretch>
            <a:fillRect/>
          </a:stretch>
        </p:blipFill>
        <p:spPr bwMode="auto">
          <a:xfrm>
            <a:off x="156754" y="692332"/>
            <a:ext cx="10659292" cy="5460274"/>
          </a:xfrm>
          <a:prstGeom prst="rect">
            <a:avLst/>
          </a:prstGeom>
          <a:noFill/>
          <a:ln w="9525">
            <a:noFill/>
            <a:miter lim="800000"/>
            <a:headEnd/>
            <a:tailEnd/>
          </a:ln>
          <a:effectLst/>
        </p:spPr>
      </p:pic>
      <p:pic>
        <p:nvPicPr>
          <p:cNvPr id="4" name="Picture 2" descr="C:\Users\Prof.Subhash chandra\Desktop\Picture1.png"/>
          <p:cNvPicPr>
            <a:picLocks noChangeAspect="1" noChangeArrowheads="1"/>
          </p:cNvPicPr>
          <p:nvPr/>
        </p:nvPicPr>
        <p:blipFill>
          <a:blip r:embed="rId3"/>
          <a:srcRect/>
          <a:stretch>
            <a:fillRect/>
          </a:stretch>
        </p:blipFill>
        <p:spPr bwMode="auto">
          <a:xfrm>
            <a:off x="5789613" y="4148681"/>
            <a:ext cx="6402387" cy="2317433"/>
          </a:xfrm>
          <a:prstGeom prst="rect">
            <a:avLst/>
          </a:prstGeom>
          <a:noFill/>
        </p:spPr>
      </p:pic>
    </p:spTree>
    <p:extLst>
      <p:ext uri="{BB962C8B-B14F-4D97-AF65-F5344CB8AC3E}">
        <p14:creationId xmlns:p14="http://schemas.microsoft.com/office/powerpoint/2010/main" xmlns="" val="4205923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31520"/>
          </a:xfrm>
        </p:spPr>
        <p:txBody>
          <a:bodyPr/>
          <a:lstStyle/>
          <a:p>
            <a:r>
              <a:rPr lang="en-GB" dirty="0" smtClean="0"/>
              <a:t>Example 1</a:t>
            </a:r>
            <a:endParaRPr lang="en-US" dirty="0"/>
          </a:p>
        </p:txBody>
      </p:sp>
      <p:pic>
        <p:nvPicPr>
          <p:cNvPr id="5123" name="Picture 3"/>
          <p:cNvPicPr>
            <a:picLocks noChangeAspect="1" noChangeArrowheads="1"/>
          </p:cNvPicPr>
          <p:nvPr/>
        </p:nvPicPr>
        <p:blipFill>
          <a:blip r:embed="rId2"/>
          <a:srcRect/>
          <a:stretch>
            <a:fillRect/>
          </a:stretch>
        </p:blipFill>
        <p:spPr bwMode="auto">
          <a:xfrm>
            <a:off x="178391" y="909500"/>
            <a:ext cx="5591175" cy="2186397"/>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003075" y="881878"/>
            <a:ext cx="6962502" cy="486577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1658983" y="418011"/>
            <a:ext cx="9144000" cy="586522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81225" y="687569"/>
            <a:ext cx="7829550" cy="50387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763485" y="248330"/>
            <a:ext cx="7916092" cy="30956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844993" y="3762375"/>
            <a:ext cx="8867775" cy="30956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79269"/>
          </a:xfrm>
        </p:spPr>
        <p:txBody>
          <a:bodyPr>
            <a:normAutofit fontScale="90000"/>
          </a:bodyPr>
          <a:lstStyle/>
          <a:p>
            <a:r>
              <a:rPr lang="en-GB" dirty="0" smtClean="0"/>
              <a:t>Example 2</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645920" y="809897"/>
            <a:ext cx="9209313" cy="568234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5" descr="6-1"/>
          <p:cNvPicPr>
            <a:picLocks noChangeAspect="1" noChangeArrowheads="1"/>
          </p:cNvPicPr>
          <p:nvPr/>
        </p:nvPicPr>
        <p:blipFill>
          <a:blip r:embed="rId2"/>
          <a:srcRect/>
          <a:stretch>
            <a:fillRect/>
          </a:stretch>
        </p:blipFill>
        <p:spPr bwMode="auto">
          <a:xfrm>
            <a:off x="3226526" y="2397037"/>
            <a:ext cx="5760720" cy="1600197"/>
          </a:xfrm>
          <a:prstGeom prst="rect">
            <a:avLst/>
          </a:prstGeom>
          <a:noFill/>
          <a:ln w="9525">
            <a:noFill/>
            <a:miter lim="800000"/>
            <a:headEnd/>
            <a:tailEnd/>
          </a:ln>
        </p:spPr>
      </p:pic>
      <p:sp>
        <p:nvSpPr>
          <p:cNvPr id="21508" name="Rectangle 2"/>
          <p:cNvSpPr>
            <a:spLocks noGrp="1" noChangeArrowheads="1"/>
          </p:cNvSpPr>
          <p:nvPr>
            <p:ph type="title"/>
          </p:nvPr>
        </p:nvSpPr>
        <p:spPr>
          <a:xfrm>
            <a:off x="283029" y="246335"/>
            <a:ext cx="10058400" cy="411162"/>
          </a:xfrm>
        </p:spPr>
        <p:txBody>
          <a:bodyPr>
            <a:normAutofit fontScale="90000"/>
          </a:bodyPr>
          <a:lstStyle/>
          <a:p>
            <a:pPr marL="952500" indent="-952500" eaLnBrk="1" hangingPunct="1"/>
            <a:r>
              <a:rPr lang="en-US" altLang="zh-TW" sz="3600" b="1" dirty="0" smtClean="0"/>
              <a:t>Eigen values and Eigenvectors</a:t>
            </a:r>
          </a:p>
        </p:txBody>
      </p:sp>
      <p:sp>
        <p:nvSpPr>
          <p:cNvPr id="21509" name="Text Box 3"/>
          <p:cNvSpPr txBox="1">
            <a:spLocks noChangeArrowheads="1"/>
          </p:cNvSpPr>
          <p:nvPr/>
        </p:nvSpPr>
        <p:spPr bwMode="auto">
          <a:xfrm>
            <a:off x="588434" y="875122"/>
            <a:ext cx="10993967" cy="1200329"/>
          </a:xfrm>
          <a:prstGeom prst="rect">
            <a:avLst/>
          </a:prstGeom>
          <a:noFill/>
          <a:ln w="9525">
            <a:solidFill>
              <a:schemeClr val="tx2"/>
            </a:solidFill>
            <a:miter lim="800000"/>
            <a:headEnd/>
            <a:tailEnd/>
          </a:ln>
        </p:spPr>
        <p:txBody>
          <a:bodyPr>
            <a:spAutoFit/>
          </a:bodyPr>
          <a:lstStyle/>
          <a:p>
            <a:r>
              <a:rPr lang="en-US" altLang="zh-TW" b="1">
                <a:latin typeface="Arial" charset="0"/>
              </a:rPr>
              <a:t>Definition</a:t>
            </a:r>
          </a:p>
          <a:p>
            <a:r>
              <a:rPr lang="en-US" altLang="zh-TW"/>
              <a:t>Let </a:t>
            </a:r>
            <a:r>
              <a:rPr lang="en-US" altLang="zh-TW" i="1"/>
              <a:t>A</a:t>
            </a:r>
            <a:r>
              <a:rPr lang="en-US" altLang="zh-TW"/>
              <a:t> be an </a:t>
            </a:r>
            <a:r>
              <a:rPr lang="en-US" altLang="zh-TW" i="1"/>
              <a:t>n</a:t>
            </a:r>
            <a:r>
              <a:rPr lang="en-US" altLang="zh-TW"/>
              <a:t> </a:t>
            </a:r>
            <a:r>
              <a:rPr lang="en-US" altLang="zh-TW">
                <a:sym typeface="Symbol" pitchFamily="18" charset="2"/>
              </a:rPr>
              <a:t> </a:t>
            </a:r>
            <a:r>
              <a:rPr lang="en-US" altLang="zh-TW" i="1">
                <a:sym typeface="Symbol" pitchFamily="18" charset="2"/>
              </a:rPr>
              <a:t>n</a:t>
            </a:r>
            <a:r>
              <a:rPr lang="en-US" altLang="zh-TW">
                <a:sym typeface="Symbol" pitchFamily="18" charset="2"/>
              </a:rPr>
              <a:t> matrix. A </a:t>
            </a:r>
            <a:r>
              <a:rPr lang="en-US" altLang="zh-TW" i="1" u="sng">
                <a:sym typeface="Symbol" pitchFamily="18" charset="2"/>
              </a:rPr>
              <a:t>scalar</a:t>
            </a:r>
            <a:r>
              <a:rPr lang="en-US" altLang="zh-TW">
                <a:sym typeface="Symbol" pitchFamily="18" charset="2"/>
              </a:rPr>
              <a:t>  is called an </a:t>
            </a:r>
            <a:r>
              <a:rPr lang="en-US" altLang="zh-TW" b="1">
                <a:solidFill>
                  <a:srgbClr val="0000FF"/>
                </a:solidFill>
                <a:sym typeface="Symbol" pitchFamily="18" charset="2"/>
              </a:rPr>
              <a:t>eigenvalue</a:t>
            </a:r>
            <a:r>
              <a:rPr lang="en-US" altLang="zh-TW">
                <a:solidFill>
                  <a:srgbClr val="0000FF"/>
                </a:solidFill>
                <a:sym typeface="Symbol" pitchFamily="18" charset="2"/>
              </a:rPr>
              <a:t> </a:t>
            </a:r>
            <a:r>
              <a:rPr lang="en-US" altLang="zh-TW">
                <a:sym typeface="Symbol" pitchFamily="18" charset="2"/>
              </a:rPr>
              <a:t>of </a:t>
            </a:r>
            <a:r>
              <a:rPr lang="en-US" altLang="zh-TW" i="1">
                <a:sym typeface="Symbol" pitchFamily="18" charset="2"/>
              </a:rPr>
              <a:t>A</a:t>
            </a:r>
            <a:r>
              <a:rPr lang="en-US" altLang="zh-TW">
                <a:sym typeface="Symbol" pitchFamily="18" charset="2"/>
              </a:rPr>
              <a:t> if there exists a nonzero vector </a:t>
            </a:r>
            <a:r>
              <a:rPr lang="en-US" altLang="zh-TW" b="1">
                <a:sym typeface="Symbol" pitchFamily="18" charset="2"/>
              </a:rPr>
              <a:t>x</a:t>
            </a:r>
            <a:r>
              <a:rPr lang="en-US" altLang="zh-TW">
                <a:sym typeface="Symbol" pitchFamily="18" charset="2"/>
              </a:rPr>
              <a:t> in </a:t>
            </a:r>
            <a:r>
              <a:rPr lang="en-US" altLang="zh-TW" b="1">
                <a:sym typeface="Symbol" pitchFamily="18" charset="2"/>
              </a:rPr>
              <a:t>R</a:t>
            </a:r>
            <a:r>
              <a:rPr lang="en-US" altLang="zh-TW" i="1" baseline="30000">
                <a:sym typeface="Symbol" pitchFamily="18" charset="2"/>
              </a:rPr>
              <a:t>n</a:t>
            </a:r>
            <a:r>
              <a:rPr lang="en-US" altLang="zh-TW">
                <a:sym typeface="Symbol" pitchFamily="18" charset="2"/>
              </a:rPr>
              <a:t> such that</a:t>
            </a:r>
          </a:p>
          <a:p>
            <a:pPr algn="ctr"/>
            <a:r>
              <a:rPr lang="en-US" altLang="zh-TW" i="1">
                <a:sym typeface="Symbol" pitchFamily="18" charset="2"/>
              </a:rPr>
              <a:t>A</a:t>
            </a:r>
            <a:r>
              <a:rPr lang="en-US" altLang="zh-TW" b="1">
                <a:sym typeface="Symbol" pitchFamily="18" charset="2"/>
              </a:rPr>
              <a:t>x</a:t>
            </a:r>
            <a:r>
              <a:rPr lang="en-US" altLang="zh-TW">
                <a:sym typeface="Symbol" pitchFamily="18" charset="2"/>
              </a:rPr>
              <a:t> = </a:t>
            </a:r>
            <a:r>
              <a:rPr lang="en-US" altLang="zh-TW" b="1">
                <a:sym typeface="Symbol" pitchFamily="18" charset="2"/>
              </a:rPr>
              <a:t>x</a:t>
            </a:r>
            <a:r>
              <a:rPr lang="en-US" altLang="zh-TW">
                <a:sym typeface="Symbol" pitchFamily="18" charset="2"/>
              </a:rPr>
              <a:t>.</a:t>
            </a:r>
          </a:p>
          <a:p>
            <a:r>
              <a:rPr lang="en-US" altLang="zh-TW">
                <a:sym typeface="Symbol" pitchFamily="18" charset="2"/>
              </a:rPr>
              <a:t>The vector </a:t>
            </a:r>
            <a:r>
              <a:rPr lang="en-US" altLang="zh-TW" b="1">
                <a:sym typeface="Symbol" pitchFamily="18" charset="2"/>
              </a:rPr>
              <a:t>x</a:t>
            </a:r>
            <a:r>
              <a:rPr lang="en-US" altLang="zh-TW">
                <a:sym typeface="Symbol" pitchFamily="18" charset="2"/>
              </a:rPr>
              <a:t> is called an </a:t>
            </a:r>
            <a:r>
              <a:rPr lang="en-US" altLang="zh-TW" b="1">
                <a:solidFill>
                  <a:srgbClr val="0000FF"/>
                </a:solidFill>
                <a:sym typeface="Symbol" pitchFamily="18" charset="2"/>
              </a:rPr>
              <a:t>eigenvector</a:t>
            </a:r>
            <a:r>
              <a:rPr lang="en-US" altLang="zh-TW">
                <a:solidFill>
                  <a:srgbClr val="0000FF"/>
                </a:solidFill>
                <a:sym typeface="Symbol" pitchFamily="18" charset="2"/>
              </a:rPr>
              <a:t> </a:t>
            </a:r>
            <a:r>
              <a:rPr lang="en-US" altLang="zh-TW">
                <a:sym typeface="Symbol" pitchFamily="18" charset="2"/>
              </a:rPr>
              <a:t>corresponding to .</a:t>
            </a:r>
          </a:p>
        </p:txBody>
      </p:sp>
      <p:sp>
        <p:nvSpPr>
          <p:cNvPr id="7" name="Text Box 1027"/>
          <p:cNvSpPr txBox="1">
            <a:spLocks noChangeArrowheads="1"/>
          </p:cNvSpPr>
          <p:nvPr/>
        </p:nvSpPr>
        <p:spPr bwMode="auto">
          <a:xfrm>
            <a:off x="552148" y="4047400"/>
            <a:ext cx="11095567" cy="2585323"/>
          </a:xfrm>
          <a:prstGeom prst="rect">
            <a:avLst/>
          </a:prstGeom>
          <a:noFill/>
          <a:ln w="9525">
            <a:noFill/>
            <a:miter lim="800000"/>
            <a:headEnd/>
            <a:tailEnd/>
          </a:ln>
        </p:spPr>
        <p:txBody>
          <a:bodyPr>
            <a:spAutoFit/>
          </a:bodyPr>
          <a:lstStyle/>
          <a:p>
            <a:r>
              <a:rPr lang="en-US" altLang="zh-TW" dirty="0"/>
              <a:t>Let </a:t>
            </a:r>
            <a:r>
              <a:rPr lang="en-US" altLang="zh-TW" i="1" dirty="0"/>
              <a:t>A</a:t>
            </a:r>
            <a:r>
              <a:rPr lang="en-US" altLang="zh-TW" dirty="0"/>
              <a:t> be an </a:t>
            </a:r>
            <a:r>
              <a:rPr lang="en-US" altLang="zh-TW" i="1" dirty="0"/>
              <a:t>n</a:t>
            </a:r>
            <a:r>
              <a:rPr lang="en-US" altLang="zh-TW" dirty="0"/>
              <a:t> </a:t>
            </a:r>
            <a:r>
              <a:rPr lang="en-US" altLang="zh-TW" dirty="0">
                <a:sym typeface="Symbol" pitchFamily="18" charset="2"/>
              </a:rPr>
              <a:t> </a:t>
            </a:r>
            <a:r>
              <a:rPr lang="en-US" altLang="zh-TW" i="1" dirty="0">
                <a:sym typeface="Symbol" pitchFamily="18" charset="2"/>
              </a:rPr>
              <a:t>n</a:t>
            </a:r>
            <a:r>
              <a:rPr lang="en-US" altLang="zh-TW" dirty="0">
                <a:sym typeface="Symbol" pitchFamily="18" charset="2"/>
              </a:rPr>
              <a:t> matrix with </a:t>
            </a:r>
            <a:r>
              <a:rPr lang="en-US" altLang="zh-TW" dirty="0" err="1">
                <a:sym typeface="Symbol" pitchFamily="18" charset="2"/>
              </a:rPr>
              <a:t>eigenvalue</a:t>
            </a:r>
            <a:r>
              <a:rPr lang="en-US" altLang="zh-TW" dirty="0">
                <a:sym typeface="Symbol" pitchFamily="18" charset="2"/>
              </a:rPr>
              <a:t>  and corresponding eigenvector </a:t>
            </a:r>
            <a:r>
              <a:rPr lang="en-US" altLang="zh-TW" b="1" dirty="0">
                <a:sym typeface="Symbol" pitchFamily="18" charset="2"/>
              </a:rPr>
              <a:t>x</a:t>
            </a:r>
            <a:r>
              <a:rPr lang="en-US" altLang="zh-TW" dirty="0">
                <a:sym typeface="Symbol" pitchFamily="18" charset="2"/>
              </a:rPr>
              <a:t>. Thus </a:t>
            </a:r>
            <a:r>
              <a:rPr lang="en-US" altLang="zh-TW" i="1" dirty="0">
                <a:sym typeface="Symbol" pitchFamily="18" charset="2"/>
              </a:rPr>
              <a:t>A</a:t>
            </a:r>
            <a:r>
              <a:rPr lang="en-US" altLang="zh-TW" b="1" dirty="0">
                <a:sym typeface="Symbol" pitchFamily="18" charset="2"/>
              </a:rPr>
              <a:t>x</a:t>
            </a:r>
            <a:r>
              <a:rPr lang="en-US" altLang="zh-TW" dirty="0">
                <a:sym typeface="Symbol" pitchFamily="18" charset="2"/>
              </a:rPr>
              <a:t> = </a:t>
            </a:r>
            <a:r>
              <a:rPr lang="en-US" altLang="zh-TW" b="1" dirty="0">
                <a:sym typeface="Symbol" pitchFamily="18" charset="2"/>
              </a:rPr>
              <a:t>x</a:t>
            </a:r>
            <a:r>
              <a:rPr lang="en-US" altLang="zh-TW" dirty="0">
                <a:sym typeface="Symbol" pitchFamily="18" charset="2"/>
              </a:rPr>
              <a:t>. This equation may be written</a:t>
            </a:r>
          </a:p>
          <a:p>
            <a:pPr algn="ctr"/>
            <a:r>
              <a:rPr lang="en-US" altLang="zh-TW" i="1" dirty="0">
                <a:sym typeface="Symbol" pitchFamily="18" charset="2"/>
              </a:rPr>
              <a:t>A</a:t>
            </a:r>
            <a:r>
              <a:rPr lang="en-US" altLang="zh-TW" b="1" dirty="0">
                <a:sym typeface="Symbol" pitchFamily="18" charset="2"/>
              </a:rPr>
              <a:t>x</a:t>
            </a:r>
            <a:r>
              <a:rPr lang="en-US" altLang="zh-TW" dirty="0">
                <a:sym typeface="Symbol" pitchFamily="18" charset="2"/>
              </a:rPr>
              <a:t> –  </a:t>
            </a:r>
            <a:r>
              <a:rPr lang="en-US" altLang="zh-TW" b="1" dirty="0">
                <a:sym typeface="Symbol" pitchFamily="18" charset="2"/>
              </a:rPr>
              <a:t>x</a:t>
            </a:r>
            <a:r>
              <a:rPr lang="en-US" altLang="zh-TW" dirty="0">
                <a:sym typeface="Symbol" pitchFamily="18" charset="2"/>
              </a:rPr>
              <a:t> = </a:t>
            </a:r>
            <a:r>
              <a:rPr lang="en-US" altLang="zh-TW" b="1" dirty="0">
                <a:sym typeface="Symbol" pitchFamily="18" charset="2"/>
              </a:rPr>
              <a:t>0</a:t>
            </a:r>
          </a:p>
          <a:p>
            <a:r>
              <a:rPr lang="en-US" altLang="zh-TW" dirty="0">
                <a:sym typeface="Symbol" pitchFamily="18" charset="2"/>
              </a:rPr>
              <a:t>given </a:t>
            </a:r>
          </a:p>
          <a:p>
            <a:pPr algn="ctr"/>
            <a:r>
              <a:rPr lang="en-US" altLang="zh-TW" dirty="0">
                <a:sym typeface="Symbol" pitchFamily="18" charset="2"/>
              </a:rPr>
              <a:t>(</a:t>
            </a:r>
            <a:r>
              <a:rPr lang="en-US" altLang="zh-TW" i="1" dirty="0">
                <a:sym typeface="Symbol" pitchFamily="18" charset="2"/>
              </a:rPr>
              <a:t>A</a:t>
            </a:r>
            <a:r>
              <a:rPr lang="en-US" altLang="zh-TW" dirty="0">
                <a:sym typeface="Symbol" pitchFamily="18" charset="2"/>
              </a:rPr>
              <a:t> – </a:t>
            </a:r>
            <a:r>
              <a:rPr lang="en-US" altLang="zh-TW" i="1" dirty="0">
                <a:sym typeface="Symbol" pitchFamily="18" charset="2"/>
              </a:rPr>
              <a:t>I</a:t>
            </a:r>
            <a:r>
              <a:rPr lang="en-US" altLang="zh-TW" i="1" baseline="-25000" dirty="0">
                <a:sym typeface="Symbol" pitchFamily="18" charset="2"/>
              </a:rPr>
              <a:t>n</a:t>
            </a:r>
            <a:r>
              <a:rPr lang="en-US" altLang="zh-TW" dirty="0">
                <a:sym typeface="Symbol" pitchFamily="18" charset="2"/>
              </a:rPr>
              <a:t>)</a:t>
            </a:r>
            <a:r>
              <a:rPr lang="en-US" altLang="zh-TW" b="1" dirty="0">
                <a:sym typeface="Symbol" pitchFamily="18" charset="2"/>
              </a:rPr>
              <a:t>x</a:t>
            </a:r>
            <a:r>
              <a:rPr lang="en-US" altLang="zh-TW" dirty="0">
                <a:sym typeface="Symbol" pitchFamily="18" charset="2"/>
              </a:rPr>
              <a:t> = </a:t>
            </a:r>
            <a:r>
              <a:rPr lang="en-US" altLang="zh-TW" b="1" dirty="0">
                <a:sym typeface="Symbol" pitchFamily="18" charset="2"/>
              </a:rPr>
              <a:t>0</a:t>
            </a:r>
          </a:p>
          <a:p>
            <a:r>
              <a:rPr lang="en-US" altLang="zh-TW" dirty="0">
                <a:sym typeface="Symbol" pitchFamily="18" charset="2"/>
              </a:rPr>
              <a:t>Solving the equation |</a:t>
            </a:r>
            <a:r>
              <a:rPr lang="en-US" altLang="zh-TW" i="1" dirty="0">
                <a:sym typeface="Symbol" pitchFamily="18" charset="2"/>
              </a:rPr>
              <a:t>A</a:t>
            </a:r>
            <a:r>
              <a:rPr lang="en-US" altLang="zh-TW" dirty="0">
                <a:sym typeface="Symbol" pitchFamily="18" charset="2"/>
              </a:rPr>
              <a:t> – </a:t>
            </a:r>
            <a:r>
              <a:rPr lang="en-US" altLang="zh-TW" i="1" dirty="0">
                <a:sym typeface="Symbol" pitchFamily="18" charset="2"/>
              </a:rPr>
              <a:t>I</a:t>
            </a:r>
            <a:r>
              <a:rPr lang="en-US" altLang="zh-TW" i="1" baseline="-25000" dirty="0">
                <a:sym typeface="Symbol" pitchFamily="18" charset="2"/>
              </a:rPr>
              <a:t>n</a:t>
            </a:r>
            <a:r>
              <a:rPr lang="en-US" altLang="zh-TW" i="1" dirty="0">
                <a:sym typeface="Symbol" pitchFamily="18" charset="2"/>
              </a:rPr>
              <a:t>|</a:t>
            </a:r>
            <a:r>
              <a:rPr lang="en-US" altLang="zh-TW" dirty="0">
                <a:sym typeface="Symbol" pitchFamily="18" charset="2"/>
              </a:rPr>
              <a:t> = 0 for  leads to all the </a:t>
            </a:r>
            <a:r>
              <a:rPr lang="en-US" altLang="zh-TW" dirty="0" err="1">
                <a:sym typeface="Symbol" pitchFamily="18" charset="2"/>
              </a:rPr>
              <a:t>eigenvalues</a:t>
            </a:r>
            <a:r>
              <a:rPr lang="en-US" altLang="zh-TW" dirty="0">
                <a:sym typeface="Symbol" pitchFamily="18" charset="2"/>
              </a:rPr>
              <a:t> of </a:t>
            </a:r>
            <a:r>
              <a:rPr lang="en-US" altLang="zh-TW" i="1" dirty="0">
                <a:sym typeface="Symbol" pitchFamily="18" charset="2"/>
              </a:rPr>
              <a:t>A</a:t>
            </a:r>
            <a:r>
              <a:rPr lang="en-US" altLang="zh-TW" dirty="0">
                <a:sym typeface="Symbol" pitchFamily="18" charset="2"/>
              </a:rPr>
              <a:t>. </a:t>
            </a:r>
          </a:p>
          <a:p>
            <a:r>
              <a:rPr lang="en-US" altLang="zh-TW" dirty="0">
                <a:sym typeface="Symbol" pitchFamily="18" charset="2"/>
              </a:rPr>
              <a:t>On expending the determinant |</a:t>
            </a:r>
            <a:r>
              <a:rPr lang="en-US" altLang="zh-TW" i="1" dirty="0"/>
              <a:t>A</a:t>
            </a:r>
            <a:r>
              <a:rPr lang="en-US" altLang="zh-TW" dirty="0"/>
              <a:t> – </a:t>
            </a:r>
            <a:r>
              <a:rPr lang="en-US" altLang="zh-TW" dirty="0">
                <a:sym typeface="Symbol" pitchFamily="18" charset="2"/>
              </a:rPr>
              <a:t></a:t>
            </a:r>
            <a:r>
              <a:rPr lang="en-US" altLang="zh-TW" i="1" dirty="0"/>
              <a:t>I</a:t>
            </a:r>
            <a:r>
              <a:rPr lang="en-US" altLang="zh-TW" i="1" baseline="-25000" dirty="0"/>
              <a:t>n</a:t>
            </a:r>
            <a:r>
              <a:rPr lang="en-US" altLang="zh-TW" dirty="0">
                <a:sym typeface="Symbol" pitchFamily="18" charset="2"/>
              </a:rPr>
              <a:t>|</a:t>
            </a:r>
            <a:r>
              <a:rPr lang="en-US" altLang="zh-TW" dirty="0"/>
              <a:t>, we get a polynomial in </a:t>
            </a:r>
            <a:r>
              <a:rPr lang="en-US" altLang="zh-TW" dirty="0">
                <a:sym typeface="Symbol" pitchFamily="18" charset="2"/>
              </a:rPr>
              <a:t>. This polynomial is called the </a:t>
            </a:r>
            <a:r>
              <a:rPr lang="en-US" altLang="zh-TW" b="1" dirty="0">
                <a:solidFill>
                  <a:srgbClr val="0000FF"/>
                </a:solidFill>
                <a:sym typeface="Symbol" pitchFamily="18" charset="2"/>
              </a:rPr>
              <a:t>characteristic polynomial</a:t>
            </a:r>
            <a:r>
              <a:rPr lang="en-US" altLang="zh-TW" dirty="0">
                <a:sym typeface="Symbol" pitchFamily="18" charset="2"/>
              </a:rPr>
              <a:t> of </a:t>
            </a:r>
            <a:r>
              <a:rPr lang="en-US" altLang="zh-TW" i="1" dirty="0">
                <a:sym typeface="Symbol" pitchFamily="18" charset="2"/>
              </a:rPr>
              <a:t>A</a:t>
            </a:r>
            <a:r>
              <a:rPr lang="en-US" altLang="zh-TW" dirty="0">
                <a:sym typeface="Symbol" pitchFamily="18" charset="2"/>
              </a:rPr>
              <a:t>.</a:t>
            </a:r>
          </a:p>
          <a:p>
            <a:r>
              <a:rPr lang="en-US" altLang="zh-TW" dirty="0">
                <a:sym typeface="Symbol" pitchFamily="18" charset="2"/>
              </a:rPr>
              <a:t>The equation |</a:t>
            </a:r>
            <a:r>
              <a:rPr lang="en-US" altLang="zh-TW" i="1" dirty="0"/>
              <a:t>A</a:t>
            </a:r>
            <a:r>
              <a:rPr lang="en-US" altLang="zh-TW" dirty="0"/>
              <a:t> – </a:t>
            </a:r>
            <a:r>
              <a:rPr lang="en-US" altLang="zh-TW" dirty="0">
                <a:sym typeface="Symbol" pitchFamily="18" charset="2"/>
              </a:rPr>
              <a:t></a:t>
            </a:r>
            <a:r>
              <a:rPr lang="en-US" altLang="zh-TW" i="1" dirty="0"/>
              <a:t>I</a:t>
            </a:r>
            <a:r>
              <a:rPr lang="en-US" altLang="zh-TW" i="1" baseline="-25000" dirty="0"/>
              <a:t>n</a:t>
            </a:r>
            <a:r>
              <a:rPr lang="en-US" altLang="zh-TW" dirty="0">
                <a:sym typeface="Symbol" pitchFamily="18" charset="2"/>
              </a:rPr>
              <a:t>| = 0 is called the </a:t>
            </a:r>
            <a:r>
              <a:rPr lang="en-US" altLang="zh-TW" b="1" dirty="0">
                <a:solidFill>
                  <a:srgbClr val="0000FF"/>
                </a:solidFill>
                <a:sym typeface="Symbol" pitchFamily="18" charset="2"/>
              </a:rPr>
              <a:t>characteristic equation</a:t>
            </a:r>
            <a:r>
              <a:rPr lang="en-US" altLang="zh-TW" dirty="0">
                <a:sym typeface="Symbol" pitchFamily="18" charset="2"/>
              </a:rPr>
              <a:t> of </a:t>
            </a:r>
            <a:r>
              <a:rPr lang="en-US" altLang="zh-TW" i="1" dirty="0">
                <a:sym typeface="Symbol" pitchFamily="18" charset="2"/>
              </a:rPr>
              <a:t>A</a:t>
            </a:r>
            <a:r>
              <a:rPr lang="en-US" altLang="zh-TW" dirty="0">
                <a:sym typeface="Symbol" pitchFamily="18" charset="2"/>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862682" y="759959"/>
            <a:ext cx="3806598" cy="5745344"/>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7058434" y="1983105"/>
            <a:ext cx="4841829" cy="2079443"/>
          </a:xfrm>
          <a:prstGeom prst="rect">
            <a:avLst/>
          </a:prstGeom>
          <a:noFill/>
          <a:ln w="9525">
            <a:noFill/>
            <a:miter lim="800000"/>
            <a:headEnd/>
            <a:tailEnd/>
          </a:ln>
          <a:effectLst/>
        </p:spPr>
      </p:pic>
      <p:sp>
        <p:nvSpPr>
          <p:cNvPr id="4" name="TextBox 3"/>
          <p:cNvSpPr txBox="1"/>
          <p:nvPr/>
        </p:nvSpPr>
        <p:spPr>
          <a:xfrm>
            <a:off x="953589" y="457200"/>
            <a:ext cx="1147109" cy="369332"/>
          </a:xfrm>
          <a:prstGeom prst="rect">
            <a:avLst/>
          </a:prstGeom>
          <a:noFill/>
        </p:spPr>
        <p:txBody>
          <a:bodyPr wrap="none" rtlCol="0">
            <a:spAutoFit/>
          </a:bodyPr>
          <a:lstStyle/>
          <a:p>
            <a:r>
              <a:rPr lang="en-GB" dirty="0" smtClean="0"/>
              <a:t>Example 1</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235130" y="697501"/>
            <a:ext cx="4036423" cy="5233035"/>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506687" y="0"/>
            <a:ext cx="7452496" cy="6285002"/>
          </a:xfrm>
          <a:prstGeom prst="rect">
            <a:avLst/>
          </a:prstGeom>
          <a:noFill/>
          <a:ln w="9525">
            <a:noFill/>
            <a:miter lim="800000"/>
            <a:headEnd/>
            <a:tailEnd/>
          </a:ln>
          <a:effectLst/>
        </p:spPr>
      </p:pic>
      <p:sp>
        <p:nvSpPr>
          <p:cNvPr id="5" name="TextBox 4"/>
          <p:cNvSpPr txBox="1"/>
          <p:nvPr/>
        </p:nvSpPr>
        <p:spPr>
          <a:xfrm>
            <a:off x="391886" y="300446"/>
            <a:ext cx="1147109" cy="369332"/>
          </a:xfrm>
          <a:prstGeom prst="rect">
            <a:avLst/>
          </a:prstGeom>
          <a:noFill/>
        </p:spPr>
        <p:txBody>
          <a:bodyPr wrap="none" rtlCol="0">
            <a:spAutoFit/>
          </a:bodyPr>
          <a:lstStyle/>
          <a:p>
            <a:r>
              <a:rPr lang="en-GB" dirty="0" smtClean="0"/>
              <a:t>Example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22514" y="657338"/>
            <a:ext cx="5172892" cy="5051131"/>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587627" y="563200"/>
            <a:ext cx="4581525" cy="296227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6902632" y="3468597"/>
            <a:ext cx="4343400" cy="24288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2481943" y="300446"/>
            <a:ext cx="6727371" cy="621792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0709"/>
          </a:xfrm>
        </p:spPr>
        <p:txBody>
          <a:bodyPr/>
          <a:lstStyle/>
          <a:p>
            <a:r>
              <a:rPr lang="en-GB" dirty="0" smtClean="0"/>
              <a:t>Example 2</a:t>
            </a:r>
            <a:endParaRPr lang="en-US" dirty="0"/>
          </a:p>
        </p:txBody>
      </p:sp>
      <p:pic>
        <p:nvPicPr>
          <p:cNvPr id="1026" name="Picture 2"/>
          <p:cNvPicPr>
            <a:picLocks noChangeAspect="1" noChangeArrowheads="1"/>
          </p:cNvPicPr>
          <p:nvPr/>
        </p:nvPicPr>
        <p:blipFill>
          <a:blip r:embed="rId2"/>
          <a:srcRect/>
          <a:stretch>
            <a:fillRect/>
          </a:stretch>
        </p:blipFill>
        <p:spPr bwMode="auto">
          <a:xfrm>
            <a:off x="574222" y="946378"/>
            <a:ext cx="5295900" cy="5095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97040" y="449308"/>
            <a:ext cx="5181600" cy="56197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81706" y="340043"/>
            <a:ext cx="5019675" cy="56292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046879" y="279628"/>
            <a:ext cx="4905375" cy="427930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225132" y="4635000"/>
            <a:ext cx="4810125" cy="204012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45473" y="640080"/>
            <a:ext cx="9483635" cy="570846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5343" y="1153862"/>
            <a:ext cx="5742759" cy="396677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61611" y="1045982"/>
            <a:ext cx="5529943" cy="42957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91503" y="1097281"/>
            <a:ext cx="5835424" cy="434993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583678" y="995907"/>
            <a:ext cx="5190309" cy="4448175"/>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82880" y="313510"/>
            <a:ext cx="5826033" cy="519901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74229" y="0"/>
            <a:ext cx="5960881" cy="43053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6087291" y="4597036"/>
            <a:ext cx="5734595" cy="171232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95943" y="480151"/>
            <a:ext cx="5381897" cy="471886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619750" y="630419"/>
            <a:ext cx="6572250" cy="452941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Correlation </a:t>
            </a:r>
            <a:endParaRPr lang="en-US" dirty="0"/>
          </a:p>
        </p:txBody>
      </p:sp>
      <p:pic>
        <p:nvPicPr>
          <p:cNvPr id="3074" name="Picture 2"/>
          <p:cNvPicPr>
            <a:picLocks noChangeAspect="1" noChangeArrowheads="1"/>
          </p:cNvPicPr>
          <p:nvPr/>
        </p:nvPicPr>
        <p:blipFill>
          <a:blip r:embed="rId2"/>
          <a:srcRect/>
          <a:stretch>
            <a:fillRect/>
          </a:stretch>
        </p:blipFill>
        <p:spPr bwMode="auto">
          <a:xfrm>
            <a:off x="682671" y="1467259"/>
            <a:ext cx="9075283" cy="30263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714309" y="2939143"/>
            <a:ext cx="5100365" cy="359242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70250" y="558142"/>
            <a:ext cx="4240939" cy="3124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826033" y="310243"/>
            <a:ext cx="5643155" cy="5715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254033" y="692331"/>
            <a:ext cx="10045338" cy="542108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645920" y="1005840"/>
            <a:ext cx="9091749" cy="465037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83771"/>
          </a:xfrm>
        </p:spPr>
        <p:txBody>
          <a:bodyPr/>
          <a:lstStyle/>
          <a:p>
            <a:r>
              <a:rPr lang="en-GB" dirty="0" smtClean="0"/>
              <a:t>Standard deviation</a:t>
            </a:r>
            <a:endParaRPr lang="en-US" dirty="0"/>
          </a:p>
        </p:txBody>
      </p:sp>
      <p:sp>
        <p:nvSpPr>
          <p:cNvPr id="4" name="Rectangle 3"/>
          <p:cNvSpPr/>
          <p:nvPr/>
        </p:nvSpPr>
        <p:spPr>
          <a:xfrm>
            <a:off x="735874" y="770095"/>
            <a:ext cx="10641874" cy="923330"/>
          </a:xfrm>
          <a:prstGeom prst="rect">
            <a:avLst/>
          </a:prstGeom>
        </p:spPr>
        <p:txBody>
          <a:bodyPr wrap="square">
            <a:spAutoFit/>
          </a:bodyPr>
          <a:lstStyle/>
          <a:p>
            <a:pPr algn="just"/>
            <a:r>
              <a:rPr lang="en-GB" b="1" dirty="0" smtClean="0"/>
              <a:t>Standard Deviation</a:t>
            </a:r>
            <a:r>
              <a:rPr lang="en-GB" dirty="0" smtClean="0"/>
              <a:t> is a measure which shows how much variation (such as spread, dispersion, spread,) from the mean exists. The standard deviation indicates a “typical” deviation from the mean. It is a popular measure of variability because it returns to the original units of measure of the data set.</a:t>
            </a:r>
            <a:endParaRPr lang="en-US" dirty="0"/>
          </a:p>
        </p:txBody>
      </p:sp>
      <p:pic>
        <p:nvPicPr>
          <p:cNvPr id="5122" name="Picture 2"/>
          <p:cNvPicPr>
            <a:picLocks noChangeAspect="1" noChangeArrowheads="1"/>
          </p:cNvPicPr>
          <p:nvPr/>
        </p:nvPicPr>
        <p:blipFill>
          <a:blip r:embed="rId2"/>
          <a:srcRect/>
          <a:stretch>
            <a:fillRect/>
          </a:stretch>
        </p:blipFill>
        <p:spPr bwMode="auto">
          <a:xfrm>
            <a:off x="1176201" y="1713411"/>
            <a:ext cx="3866061" cy="4648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08023" y="1596934"/>
            <a:ext cx="6035720" cy="356289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7749676" y="5188675"/>
            <a:ext cx="3171825" cy="16693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520</Words>
  <Application>Microsoft Office PowerPoint</Application>
  <PresentationFormat>Custom</PresentationFormat>
  <Paragraphs>63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Matrix and Statistics  for Machine Learning FAI- Unit-II </vt:lpstr>
      <vt:lpstr>Covariance</vt:lpstr>
      <vt:lpstr>Slide 3</vt:lpstr>
      <vt:lpstr>Slide 4</vt:lpstr>
      <vt:lpstr>Correlation </vt:lpstr>
      <vt:lpstr>Slide 6</vt:lpstr>
      <vt:lpstr>Slide 7</vt:lpstr>
      <vt:lpstr>Slide 8</vt:lpstr>
      <vt:lpstr>Standard deviation</vt:lpstr>
      <vt:lpstr>Slide 10</vt:lpstr>
      <vt:lpstr>Matrix-Vectors</vt:lpstr>
      <vt:lpstr>Slide 12</vt:lpstr>
      <vt:lpstr>Slide 13</vt:lpstr>
      <vt:lpstr>Orthogonality matrix</vt:lpstr>
      <vt:lpstr>Slide 15</vt:lpstr>
      <vt:lpstr>Inner and outer product of Matrix</vt:lpstr>
      <vt:lpstr>Projection matrix</vt:lpstr>
      <vt:lpstr>Slide 18</vt:lpstr>
      <vt:lpstr>Slide 19</vt:lpstr>
      <vt:lpstr>Echelon form of Matrix</vt:lpstr>
      <vt:lpstr>Rank of matrix</vt:lpstr>
      <vt:lpstr>Slide 22</vt:lpstr>
      <vt:lpstr>Applications of Matrix Rank</vt:lpstr>
      <vt:lpstr>Linear Independence, Rank of Matrix, and Span </vt:lpstr>
      <vt:lpstr>Slide 25</vt:lpstr>
      <vt:lpstr>Slide 26</vt:lpstr>
      <vt:lpstr>Slide 27</vt:lpstr>
      <vt:lpstr>Slide 28</vt:lpstr>
      <vt:lpstr>Row Space, Column Space, and Null Space </vt:lpstr>
      <vt:lpstr>Slide 30</vt:lpstr>
      <vt:lpstr>Column space, Row space, Null space</vt:lpstr>
      <vt:lpstr>Example 1</vt:lpstr>
      <vt:lpstr>Slide 33</vt:lpstr>
      <vt:lpstr>Slide 34</vt:lpstr>
      <vt:lpstr>Slide 35</vt:lpstr>
      <vt:lpstr>Example 2</vt:lpstr>
      <vt:lpstr>Eigen values and Eigenvectors</vt:lpstr>
      <vt:lpstr>Slide 38</vt:lpstr>
      <vt:lpstr>Slide 39</vt:lpstr>
      <vt:lpstr>Slide 40</vt:lpstr>
      <vt:lpstr>Example 2</vt:lpstr>
      <vt:lpstr>Slide 42</vt:lpstr>
      <vt:lpstr>Slide 43</vt:lpstr>
      <vt:lpstr>Slide 44</vt:lpstr>
      <vt:lpstr>Slide 45</vt:lpstr>
      <vt:lpstr>Slide 46</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for Machine Learning</dc:title>
  <dc:creator>Subhash Chandra N</dc:creator>
  <cp:lastModifiedBy>Prof.Subhash chandra</cp:lastModifiedBy>
  <cp:revision>59</cp:revision>
  <dcterms:created xsi:type="dcterms:W3CDTF">2022-09-21T03:42:18Z</dcterms:created>
  <dcterms:modified xsi:type="dcterms:W3CDTF">2022-09-23T11:52:43Z</dcterms:modified>
</cp:coreProperties>
</file>