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1" r:id="rId6"/>
    <p:sldId id="260" r:id="rId7"/>
    <p:sldId id="258" r:id="rId8"/>
    <p:sldId id="477" r:id="rId9"/>
    <p:sldId id="484" r:id="rId10"/>
    <p:sldId id="485" r:id="rId11"/>
    <p:sldId id="486" r:id="rId12"/>
    <p:sldId id="478" r:id="rId13"/>
    <p:sldId id="480" r:id="rId14"/>
    <p:sldId id="492" r:id="rId15"/>
    <p:sldId id="493" r:id="rId16"/>
    <p:sldId id="494" r:id="rId17"/>
    <p:sldId id="487" r:id="rId18"/>
    <p:sldId id="265" r:id="rId19"/>
    <p:sldId id="264" r:id="rId20"/>
    <p:sldId id="263" r:id="rId21"/>
    <p:sldId id="268" r:id="rId22"/>
    <p:sldId id="267" r:id="rId23"/>
    <p:sldId id="495" r:id="rId24"/>
    <p:sldId id="270" r:id="rId25"/>
    <p:sldId id="4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A3BB5F-28CC-4301-B877-0FD61BE41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D758948-F687-4E40-923A-0280D977E3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188319D-B8B8-40B3-A362-504DE2407B19}"/>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0C17F525-7374-4452-AC77-1790A8C32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4C35AFC-625E-4881-BAFA-CBE88D41B42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368431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4526F9-D9EF-4A15-87AE-B83253A91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5D4741E-6EFC-40A4-B1E5-FE20E4EEC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1D834A-7A74-4FE9-9CC2-516D25F60F8A}"/>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BE42FF4F-7A23-4C2C-9071-B1F1FF45E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7AF7B93-FDA1-4ADC-B6AF-A245613BF57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28776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AB190C6-3A20-4A32-A634-D61846334B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220D9D8-0778-4682-897C-F8F8BA82F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BE5B8F1-51B5-48BE-8C2D-17187E3C0DCA}"/>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45DC9E5B-C155-4B7C-B320-AF2594F6F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46C04A9-1F34-4750-8A14-AEE2BAA3CDE5}"/>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172851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C4DD5-A977-418D-8678-8E30A502A3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2618F81-A2F9-4F02-B8E3-250A46610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E0007BA-F32C-4C71-9595-2856FBE50CCB}"/>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09A4B243-8EB6-4AC9-BB6C-7A50E2486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FB5BF1E-B0D4-4E83-BA62-ECA76865B60D}"/>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2580524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DB886-90D1-47E3-9385-180E5DB79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20FBCD1-9B04-477C-B12A-53F079365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6D21F32-7969-4F35-AEAF-D5837C898B01}"/>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509F107F-4F70-47AD-8997-5BF48D7A1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1B49827-E7E9-4C2C-A82C-D5FA9219D9C6}"/>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13775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8D1550-7BCF-40B4-8660-4D04504FC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5C495FA-E871-42AB-BA95-6A440E962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38FF23D-66B5-4F60-8C2A-361549B35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683B0C3-D916-4820-B0DE-29EBAA7133B4}"/>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6" name="Footer Placeholder 5">
            <a:extLst>
              <a:ext uri="{FF2B5EF4-FFF2-40B4-BE49-F238E27FC236}">
                <a16:creationId xmlns="" xmlns:a16="http://schemas.microsoft.com/office/drawing/2014/main" id="{1C44098D-87E6-4ADD-8060-9D3D3F11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07DF16-6379-4596-BED2-0843CBE1B101}"/>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342440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DD56D8-D4F9-4C87-991C-EC85A0225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E37E3E0C-D2BE-4A11-BFD6-17890C8E5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C2900AE-1AF1-47A1-9BBF-5D9A20B54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F7B9515-A52B-44C0-9E8A-A2EE27732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97A3B6A-D924-4359-BECD-0F6C2C617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C83D479-44A6-46B0-AC3E-E3F441651DB7}"/>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8" name="Footer Placeholder 7">
            <a:extLst>
              <a:ext uri="{FF2B5EF4-FFF2-40B4-BE49-F238E27FC236}">
                <a16:creationId xmlns="" xmlns:a16="http://schemas.microsoft.com/office/drawing/2014/main" id="{C037780D-7F7E-4116-997D-326FAFAEFB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0B52D538-C709-44D4-804D-1BC1E8595D8F}"/>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173622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ECE04-D472-4FAC-9E5F-88C7A831C1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E34796B-71FD-4C32-BE72-8943029A464A}"/>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4" name="Footer Placeholder 3">
            <a:extLst>
              <a:ext uri="{FF2B5EF4-FFF2-40B4-BE49-F238E27FC236}">
                <a16:creationId xmlns="" xmlns:a16="http://schemas.microsoft.com/office/drawing/2014/main" id="{F499BE48-64BC-4F3B-9C52-7763ADF69D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642FDA9-DE49-473A-9791-D6E84B39AA8E}"/>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110915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E300AF0-FA3C-4B2C-B114-1CD90973AD67}"/>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3" name="Footer Placeholder 2">
            <a:extLst>
              <a:ext uri="{FF2B5EF4-FFF2-40B4-BE49-F238E27FC236}">
                <a16:creationId xmlns="" xmlns:a16="http://schemas.microsoft.com/office/drawing/2014/main" id="{AB1E7D90-016D-4EFB-A1D6-5E8872B90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21E8C3A-F8AC-4C6C-84A6-D53EBFDCD4B1}"/>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321947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EDC8E0-8C38-4B00-ADE1-E1A6033647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35A34D9-95E2-47CF-89A8-02AA16D09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65563A5-7417-4729-9095-222D39383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E02E6A8-1235-4E86-A1B7-893895A0F6D7}"/>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6" name="Footer Placeholder 5">
            <a:extLst>
              <a:ext uri="{FF2B5EF4-FFF2-40B4-BE49-F238E27FC236}">
                <a16:creationId xmlns="" xmlns:a16="http://schemas.microsoft.com/office/drawing/2014/main" id="{C26EDE7D-BF53-4923-A483-7BFFE9F02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EDCF3AA-C1AC-4097-BF5C-596E5E7F7D2E}"/>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20493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02000-6BC0-46D8-A79E-2AC186967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6CB7E1F-45B2-4DA2-B4BF-2C317768D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D8E18CEB-D1C9-4846-933D-FA04A86FC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8D31B07-809F-4CCA-A968-C15B633A0946}"/>
              </a:ext>
            </a:extLst>
          </p:cNvPr>
          <p:cNvSpPr>
            <a:spLocks noGrp="1"/>
          </p:cNvSpPr>
          <p:nvPr>
            <p:ph type="dt" sz="half" idx="10"/>
          </p:nvPr>
        </p:nvSpPr>
        <p:spPr/>
        <p:txBody>
          <a:bodyPr/>
          <a:lstStyle/>
          <a:p>
            <a:fld id="{9F7D55AE-26C1-4F1C-9AFD-53183F6E18EF}" type="datetimeFigureOut">
              <a:rPr lang="en-US" smtClean="0"/>
              <a:pPr/>
              <a:t>10/28/2022</a:t>
            </a:fld>
            <a:endParaRPr lang="en-US"/>
          </a:p>
        </p:txBody>
      </p:sp>
      <p:sp>
        <p:nvSpPr>
          <p:cNvPr id="6" name="Footer Placeholder 5">
            <a:extLst>
              <a:ext uri="{FF2B5EF4-FFF2-40B4-BE49-F238E27FC236}">
                <a16:creationId xmlns="" xmlns:a16="http://schemas.microsoft.com/office/drawing/2014/main" id="{7781CEBC-B033-479D-AF5B-606B8D939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8F98BC2-19EE-46D5-A013-675E12B764CC}"/>
              </a:ext>
            </a:extLst>
          </p:cNvPr>
          <p:cNvSpPr>
            <a:spLocks noGrp="1"/>
          </p:cNvSpPr>
          <p:nvPr>
            <p:ph type="sldNum" sz="quarter" idx="12"/>
          </p:nvPr>
        </p:nvSpPr>
        <p:spPr/>
        <p:txBody>
          <a:body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163622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2723533-F2F3-4EA2-B21A-184BD50B5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B6EE59E-E189-4C36-AF4D-0E353AC055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BCBA1F5-CBF8-4BBE-94D6-1905210A4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D55AE-26C1-4F1C-9AFD-53183F6E18EF}" type="datetimeFigureOut">
              <a:rPr lang="en-US" smtClean="0"/>
              <a:pPr/>
              <a:t>10/28/2022</a:t>
            </a:fld>
            <a:endParaRPr lang="en-US"/>
          </a:p>
        </p:txBody>
      </p:sp>
      <p:sp>
        <p:nvSpPr>
          <p:cNvPr id="5" name="Footer Placeholder 4">
            <a:extLst>
              <a:ext uri="{FF2B5EF4-FFF2-40B4-BE49-F238E27FC236}">
                <a16:creationId xmlns="" xmlns:a16="http://schemas.microsoft.com/office/drawing/2014/main" id="{48CA90DE-D05A-4B47-BD75-ABFB827B1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3D02C723-DBFC-42DE-B925-A040E1F56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47CBD-9C80-4A61-9D43-B2B4230532F8}" type="slidenum">
              <a:rPr lang="en-US" smtClean="0"/>
              <a:pPr/>
              <a:t>‹#›</a:t>
            </a:fld>
            <a:endParaRPr lang="en-US"/>
          </a:p>
        </p:txBody>
      </p:sp>
    </p:spTree>
    <p:extLst>
      <p:ext uri="{BB962C8B-B14F-4D97-AF65-F5344CB8AC3E}">
        <p14:creationId xmlns="" xmlns:p14="http://schemas.microsoft.com/office/powerpoint/2010/main" val="290677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achinelearningmastery.com/support-vector-machines-for-machine-learn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08C090-411F-4DB5-8E5C-6A86A60054E0}"/>
              </a:ext>
            </a:extLst>
          </p:cNvPr>
          <p:cNvSpPr>
            <a:spLocks noGrp="1"/>
          </p:cNvSpPr>
          <p:nvPr>
            <p:ph type="ctrTitle"/>
          </p:nvPr>
        </p:nvSpPr>
        <p:spPr/>
        <p:txBody>
          <a:bodyPr/>
          <a:lstStyle/>
          <a:p>
            <a:r>
              <a:rPr lang="en-GB" b="1" dirty="0"/>
              <a:t>Data Science </a:t>
            </a:r>
            <a:br>
              <a:rPr lang="en-GB" b="1" dirty="0"/>
            </a:br>
            <a:r>
              <a:rPr lang="en-GB" b="1" dirty="0"/>
              <a:t>Unit-II</a:t>
            </a:r>
            <a:endParaRPr lang="en-US" b="1" dirty="0"/>
          </a:p>
        </p:txBody>
      </p:sp>
      <p:sp>
        <p:nvSpPr>
          <p:cNvPr id="3" name="Subtitle 2">
            <a:extLst>
              <a:ext uri="{FF2B5EF4-FFF2-40B4-BE49-F238E27FC236}">
                <a16:creationId xmlns="" xmlns:a16="http://schemas.microsoft.com/office/drawing/2014/main" id="{A3055A66-4A77-49E3-A768-48AD068D3A77}"/>
              </a:ext>
            </a:extLst>
          </p:cNvPr>
          <p:cNvSpPr>
            <a:spLocks noGrp="1"/>
          </p:cNvSpPr>
          <p:nvPr>
            <p:ph type="subTitle" idx="1"/>
          </p:nvPr>
        </p:nvSpPr>
        <p:spPr/>
        <p:txBody>
          <a:bodyPr>
            <a:normAutofit/>
          </a:bodyPr>
          <a:lstStyle/>
          <a:p>
            <a:r>
              <a:rPr lang="en-GB" sz="3600" b="1" dirty="0" smtClean="0"/>
              <a:t>Ridge &amp; Lasso </a:t>
            </a:r>
            <a:r>
              <a:rPr lang="en-GB" sz="3600" b="1" dirty="0"/>
              <a:t>Regression</a:t>
            </a:r>
            <a:endParaRPr lang="en-US" sz="3600" b="1"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3404498"/>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5292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75085-65DE-1345-BD80-4592AE7BAAB6}"/>
              </a:ext>
            </a:extLst>
          </p:cNvPr>
          <p:cNvSpPr>
            <a:spLocks noGrp="1"/>
          </p:cNvSpPr>
          <p:nvPr>
            <p:ph type="title"/>
          </p:nvPr>
        </p:nvSpPr>
        <p:spPr>
          <a:xfrm>
            <a:off x="334617" y="93098"/>
            <a:ext cx="10515600" cy="1325563"/>
          </a:xfrm>
        </p:spPr>
        <p:txBody>
          <a:bodyPr/>
          <a:lstStyle/>
          <a:p>
            <a:r>
              <a:rPr lang="en-US" b="1" dirty="0"/>
              <a:t>Variance</a:t>
            </a:r>
          </a:p>
        </p:txBody>
      </p:sp>
      <p:sp>
        <p:nvSpPr>
          <p:cNvPr id="5" name="TextBox 4">
            <a:extLst>
              <a:ext uri="{FF2B5EF4-FFF2-40B4-BE49-F238E27FC236}">
                <a16:creationId xmlns="" xmlns:a16="http://schemas.microsoft.com/office/drawing/2014/main" id="{5291DF15-C0F8-FB46-AED1-357CD1F78484}"/>
              </a:ext>
            </a:extLst>
          </p:cNvPr>
          <p:cNvSpPr txBox="1"/>
          <p:nvPr/>
        </p:nvSpPr>
        <p:spPr>
          <a:xfrm>
            <a:off x="407503" y="1473339"/>
            <a:ext cx="11180615" cy="2862322"/>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000000"/>
                </a:solidFill>
                <a:effectLst/>
                <a:latin typeface="inter-regular"/>
              </a:rPr>
              <a:t>If the machine learning model performs well with the training dataset, but does not perform well with the test dataset, then variance occurs.</a:t>
            </a:r>
            <a:endParaRPr lang="en-GB" b="0" i="0" dirty="0">
              <a:solidFill>
                <a:srgbClr val="273239"/>
              </a:solidFill>
              <a:effectLst/>
              <a:latin typeface="urw-din"/>
            </a:endParaRPr>
          </a:p>
          <a:p>
            <a:pPr marL="285750" indent="-285750" algn="just" fontAlgn="base">
              <a:buFont typeface="Arial" panose="020B0604020202020204" pitchFamily="34" charset="0"/>
              <a:buChar char="•"/>
            </a:pPr>
            <a:r>
              <a:rPr lang="en-GB" b="0" i="0" dirty="0">
                <a:solidFill>
                  <a:srgbClr val="273239"/>
                </a:solidFill>
                <a:effectLst/>
                <a:latin typeface="urw-din"/>
              </a:rPr>
              <a:t>The model with high variance has a very complex fit to the training data and thus is not able to fit accurately on the data which it hasn’t seen before. As a result, such models perform very well on training data but has high error rates on test data.</a:t>
            </a:r>
          </a:p>
          <a:p>
            <a:pPr marL="285750" indent="-285750" algn="just" fontAlgn="base">
              <a:buFont typeface="Arial" panose="020B0604020202020204" pitchFamily="34" charset="0"/>
              <a:buChar char="•"/>
            </a:pPr>
            <a:r>
              <a:rPr lang="en-GB" b="0" i="0" dirty="0">
                <a:solidFill>
                  <a:srgbClr val="273239"/>
                </a:solidFill>
                <a:effectLst/>
                <a:latin typeface="urw-din"/>
              </a:rPr>
              <a:t/>
            </a:r>
            <a:br>
              <a:rPr lang="en-GB" b="0" i="0" dirty="0">
                <a:solidFill>
                  <a:srgbClr val="273239"/>
                </a:solidFill>
                <a:effectLst/>
                <a:latin typeface="urw-din"/>
              </a:rPr>
            </a:br>
            <a:r>
              <a:rPr lang="en-GB" b="0" i="0" dirty="0">
                <a:solidFill>
                  <a:srgbClr val="273239"/>
                </a:solidFill>
                <a:effectLst/>
                <a:latin typeface="urw-din"/>
              </a:rPr>
              <a:t>When a model is high on variance, it is then said to as </a:t>
            </a:r>
            <a:r>
              <a:rPr lang="en-GB" b="1" i="0" dirty="0">
                <a:solidFill>
                  <a:srgbClr val="273239"/>
                </a:solidFill>
                <a:effectLst/>
                <a:latin typeface="urw-din"/>
              </a:rPr>
              <a:t>Overfitting of Data</a:t>
            </a:r>
            <a:r>
              <a:rPr lang="en-GB" b="0" i="0" dirty="0">
                <a:solidFill>
                  <a:srgbClr val="273239"/>
                </a:solidFill>
                <a:effectLst/>
                <a:latin typeface="urw-din"/>
              </a:rPr>
              <a:t>. Overfitting is fitting the training set accurately via complex curve and high order hypothesis but is not the solution as the error with unseen data </a:t>
            </a:r>
            <a:r>
              <a:rPr lang="en-GB" b="0" i="0" dirty="0" err="1">
                <a:solidFill>
                  <a:srgbClr val="273239"/>
                </a:solidFill>
                <a:effectLst/>
                <a:latin typeface="urw-din"/>
              </a:rPr>
              <a:t>ishigh</a:t>
            </a:r>
            <a:r>
              <a:rPr lang="en-GB" b="0" i="0" dirty="0">
                <a:solidFill>
                  <a:srgbClr val="273239"/>
                </a:solidFill>
                <a:effectLst/>
                <a:latin typeface="urw-din"/>
              </a:rPr>
              <a:t>.</a:t>
            </a:r>
            <a:br>
              <a:rPr lang="en-GB" b="0" i="0" dirty="0">
                <a:solidFill>
                  <a:srgbClr val="273239"/>
                </a:solidFill>
                <a:effectLst/>
                <a:latin typeface="urw-din"/>
              </a:rPr>
            </a:br>
            <a:r>
              <a:rPr lang="en-GB" b="0" i="0" dirty="0">
                <a:solidFill>
                  <a:srgbClr val="273239"/>
                </a:solidFill>
                <a:effectLst/>
                <a:latin typeface="urw-din"/>
              </a:rPr>
              <a:t>While training a data model variance should be kept low.</a:t>
            </a:r>
          </a:p>
          <a:p>
            <a:pPr marL="285750" indent="-285750" algn="just" fontAlgn="base">
              <a:buFont typeface="Arial" panose="020B0604020202020204" pitchFamily="34" charset="0"/>
              <a:buChar char="•"/>
            </a:pPr>
            <a:r>
              <a:rPr lang="en-GB" b="0" i="0" dirty="0">
                <a:solidFill>
                  <a:srgbClr val="273239"/>
                </a:solidFill>
                <a:effectLst/>
                <a:latin typeface="urw-din"/>
              </a:rPr>
              <a:t>The high variance data looks like follows.</a:t>
            </a:r>
          </a:p>
        </p:txBody>
      </p:sp>
      <p:sp>
        <p:nvSpPr>
          <p:cNvPr id="6" name="Rectangle 5">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4C43D351-83E7-43A2-B46D-0DDD4F7A71EE}"/>
              </a:ext>
            </a:extLst>
          </p:cNvPr>
          <p:cNvPicPr>
            <a:picLocks noChangeAspect="1"/>
          </p:cNvPicPr>
          <p:nvPr/>
        </p:nvPicPr>
        <p:blipFill>
          <a:blip r:embed="rId2"/>
          <a:stretch>
            <a:fillRect/>
          </a:stretch>
        </p:blipFill>
        <p:spPr>
          <a:xfrm>
            <a:off x="4993958" y="4058662"/>
            <a:ext cx="3810000" cy="2374456"/>
          </a:xfrm>
          <a:prstGeom prst="rect">
            <a:avLst/>
          </a:prstGeom>
        </p:spPr>
      </p:pic>
    </p:spTree>
    <p:extLst>
      <p:ext uri="{BB962C8B-B14F-4D97-AF65-F5344CB8AC3E}">
        <p14:creationId xmlns="" xmlns:p14="http://schemas.microsoft.com/office/powerpoint/2010/main" val="344417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75085-65DE-1345-BD80-4592AE7BAAB6}"/>
              </a:ext>
            </a:extLst>
          </p:cNvPr>
          <p:cNvSpPr>
            <a:spLocks noGrp="1"/>
          </p:cNvSpPr>
          <p:nvPr>
            <p:ph type="title"/>
          </p:nvPr>
        </p:nvSpPr>
        <p:spPr>
          <a:xfrm>
            <a:off x="374374" y="259107"/>
            <a:ext cx="10515600" cy="1325563"/>
          </a:xfrm>
        </p:spPr>
        <p:txBody>
          <a:bodyPr/>
          <a:lstStyle/>
          <a:p>
            <a:r>
              <a:rPr lang="en-IN" b="1" i="0" dirty="0">
                <a:solidFill>
                  <a:srgbClr val="273239"/>
                </a:solidFill>
                <a:effectLst/>
                <a:latin typeface="urw-din"/>
              </a:rPr>
              <a:t>Bias Variance </a:t>
            </a:r>
            <a:r>
              <a:rPr lang="en-IN" b="1" i="0" dirty="0" err="1">
                <a:solidFill>
                  <a:srgbClr val="273239"/>
                </a:solidFill>
                <a:effectLst/>
                <a:latin typeface="urw-din"/>
              </a:rPr>
              <a:t>Tradeoff</a:t>
            </a:r>
            <a:endParaRPr lang="en-US" b="1" dirty="0"/>
          </a:p>
        </p:txBody>
      </p:sp>
      <p:sp>
        <p:nvSpPr>
          <p:cNvPr id="5" name="TextBox 4">
            <a:extLst>
              <a:ext uri="{FF2B5EF4-FFF2-40B4-BE49-F238E27FC236}">
                <a16:creationId xmlns="" xmlns:a16="http://schemas.microsoft.com/office/drawing/2014/main" id="{5291DF15-C0F8-FB46-AED1-357CD1F78484}"/>
              </a:ext>
            </a:extLst>
          </p:cNvPr>
          <p:cNvSpPr txBox="1"/>
          <p:nvPr/>
        </p:nvSpPr>
        <p:spPr>
          <a:xfrm>
            <a:off x="494551" y="1398582"/>
            <a:ext cx="10610771" cy="2308324"/>
          </a:xfrm>
          <a:prstGeom prst="rect">
            <a:avLst/>
          </a:prstGeom>
          <a:noFill/>
        </p:spPr>
        <p:txBody>
          <a:bodyPr wrap="square" rtlCol="0">
            <a:spAutoFit/>
          </a:bodyPr>
          <a:lstStyle/>
          <a:p>
            <a:pPr marL="285750" indent="-285750" algn="just" fontAlgn="base">
              <a:buFont typeface="Arial" panose="020B0604020202020204" pitchFamily="34" charset="0"/>
              <a:buChar char="•"/>
            </a:pPr>
            <a:r>
              <a:rPr lang="en-GB" b="0" i="0" dirty="0">
                <a:solidFill>
                  <a:srgbClr val="273239"/>
                </a:solidFill>
                <a:effectLst/>
                <a:latin typeface="urw-din"/>
              </a:rPr>
              <a:t>If the algorithm is too simple (hypothesis with linear eq.) then it may be on high bias and low variance condition and thus is error-prone.</a:t>
            </a:r>
          </a:p>
          <a:p>
            <a:pPr marL="285750" indent="-285750" algn="just" fontAlgn="base">
              <a:buFont typeface="Arial" panose="020B0604020202020204" pitchFamily="34" charset="0"/>
              <a:buChar char="•"/>
            </a:pPr>
            <a:r>
              <a:rPr lang="en-GB" b="0" i="0" dirty="0">
                <a:solidFill>
                  <a:srgbClr val="273239"/>
                </a:solidFill>
                <a:effectLst/>
                <a:latin typeface="urw-din"/>
              </a:rPr>
              <a:t> If algorithms fit too complex ( hypothesis with high degree eq.) then it may be on high variance and low bias. In the latter condition, the new entries will not perform well. Well, there is something between both of these conditions, known as Trade-off or Bias Variance Trade-off.</a:t>
            </a:r>
          </a:p>
          <a:p>
            <a:pPr marL="285750" indent="-285750" algn="just" fontAlgn="base">
              <a:buFont typeface="Arial" panose="020B0604020202020204" pitchFamily="34" charset="0"/>
              <a:buChar char="•"/>
            </a:pPr>
            <a:r>
              <a:rPr lang="en-GB" b="0" i="0" dirty="0">
                <a:solidFill>
                  <a:srgbClr val="273239"/>
                </a:solidFill>
                <a:effectLst/>
                <a:latin typeface="urw-din"/>
              </a:rPr>
              <a:t>This </a:t>
            </a:r>
            <a:r>
              <a:rPr lang="en-GB" b="0" i="0" dirty="0" err="1">
                <a:solidFill>
                  <a:srgbClr val="273239"/>
                </a:solidFill>
                <a:effectLst/>
                <a:latin typeface="urw-din"/>
              </a:rPr>
              <a:t>tradeoff</a:t>
            </a:r>
            <a:r>
              <a:rPr lang="en-GB" b="0" i="0" dirty="0">
                <a:solidFill>
                  <a:srgbClr val="273239"/>
                </a:solidFill>
                <a:effectLst/>
                <a:latin typeface="urw-din"/>
              </a:rPr>
              <a:t> in complexity is why there is a </a:t>
            </a:r>
            <a:r>
              <a:rPr lang="en-GB" b="0" i="0" dirty="0" err="1">
                <a:solidFill>
                  <a:srgbClr val="273239"/>
                </a:solidFill>
                <a:effectLst/>
                <a:latin typeface="urw-din"/>
              </a:rPr>
              <a:t>tradeoff</a:t>
            </a:r>
            <a:r>
              <a:rPr lang="en-GB" b="0" i="0" dirty="0">
                <a:solidFill>
                  <a:srgbClr val="273239"/>
                </a:solidFill>
                <a:effectLst/>
                <a:latin typeface="urw-din"/>
              </a:rPr>
              <a:t> between bias and variance. An algorithm can’t be more complex and less complex at the same time. For the graph, the perfect </a:t>
            </a:r>
            <a:r>
              <a:rPr lang="en-GB" b="0" i="0" dirty="0" err="1">
                <a:solidFill>
                  <a:srgbClr val="273239"/>
                </a:solidFill>
                <a:effectLst/>
                <a:latin typeface="urw-din"/>
              </a:rPr>
              <a:t>tradeoff</a:t>
            </a:r>
            <a:r>
              <a:rPr lang="en-GB" b="0" i="0" dirty="0">
                <a:solidFill>
                  <a:srgbClr val="273239"/>
                </a:solidFill>
                <a:effectLst/>
                <a:latin typeface="urw-din"/>
              </a:rPr>
              <a:t> will be like. The best fit will be given by hypothesis on the </a:t>
            </a:r>
            <a:r>
              <a:rPr lang="en-GB" b="0" i="0" dirty="0" err="1">
                <a:solidFill>
                  <a:srgbClr val="273239"/>
                </a:solidFill>
                <a:effectLst/>
                <a:latin typeface="urw-din"/>
              </a:rPr>
              <a:t>tradeoff</a:t>
            </a:r>
            <a:r>
              <a:rPr lang="en-GB" b="0" i="0" dirty="0">
                <a:solidFill>
                  <a:srgbClr val="273239"/>
                </a:solidFill>
                <a:effectLst/>
                <a:latin typeface="urw-din"/>
              </a:rPr>
              <a:t> point.</a:t>
            </a:r>
          </a:p>
        </p:txBody>
      </p:sp>
      <p:sp>
        <p:nvSpPr>
          <p:cNvPr id="6" name="Rectangle 5">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7AD6B299-C411-420C-A4F6-5C8C460F9C0F}"/>
              </a:ext>
            </a:extLst>
          </p:cNvPr>
          <p:cNvPicPr>
            <a:picLocks noChangeAspect="1"/>
          </p:cNvPicPr>
          <p:nvPr/>
        </p:nvPicPr>
        <p:blipFill>
          <a:blip r:embed="rId2"/>
          <a:stretch>
            <a:fillRect/>
          </a:stretch>
        </p:blipFill>
        <p:spPr>
          <a:xfrm>
            <a:off x="6096000" y="3580781"/>
            <a:ext cx="3971925" cy="2933700"/>
          </a:xfrm>
          <a:prstGeom prst="rect">
            <a:avLst/>
          </a:prstGeom>
        </p:spPr>
      </p:pic>
    </p:spTree>
    <p:extLst>
      <p:ext uri="{BB962C8B-B14F-4D97-AF65-F5344CB8AC3E}">
        <p14:creationId xmlns="" xmlns:p14="http://schemas.microsoft.com/office/powerpoint/2010/main" val="122773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E47D4-8543-9C4A-A090-34B6CBC321AB}"/>
              </a:ext>
            </a:extLst>
          </p:cNvPr>
          <p:cNvSpPr>
            <a:spLocks noGrp="1"/>
          </p:cNvSpPr>
          <p:nvPr>
            <p:ph type="title"/>
          </p:nvPr>
        </p:nvSpPr>
        <p:spPr>
          <a:xfrm>
            <a:off x="304800" y="18255"/>
            <a:ext cx="11449878" cy="1325563"/>
          </a:xfrm>
        </p:spPr>
        <p:txBody>
          <a:bodyPr>
            <a:normAutofit/>
          </a:bodyPr>
          <a:lstStyle/>
          <a:p>
            <a:r>
              <a:rPr lang="en-GB" sz="3600" b="0" i="0" dirty="0">
                <a:solidFill>
                  <a:srgbClr val="273239"/>
                </a:solidFill>
                <a:effectLst/>
                <a:latin typeface="urw-din"/>
              </a:rPr>
              <a:t>The error to complexity graph to show trade-off </a:t>
            </a:r>
            <a:endParaRPr lang="en-US" sz="3600" b="1" dirty="0"/>
          </a:p>
        </p:txBody>
      </p:sp>
      <p:sp>
        <p:nvSpPr>
          <p:cNvPr id="3" name="Content Placeholder 2">
            <a:extLst>
              <a:ext uri="{FF2B5EF4-FFF2-40B4-BE49-F238E27FC236}">
                <a16:creationId xmlns="" xmlns:a16="http://schemas.microsoft.com/office/drawing/2014/main" id="{DBCF9A7D-2653-7942-9BCC-4C7C66E92C6F}"/>
              </a:ext>
            </a:extLst>
          </p:cNvPr>
          <p:cNvSpPr>
            <a:spLocks noGrp="1"/>
          </p:cNvSpPr>
          <p:nvPr>
            <p:ph idx="1"/>
          </p:nvPr>
        </p:nvSpPr>
        <p:spPr>
          <a:xfrm>
            <a:off x="838200" y="1328929"/>
            <a:ext cx="10515600" cy="1626306"/>
          </a:xfrm>
        </p:spPr>
        <p:txBody>
          <a:bodyPr>
            <a:normAutofit/>
          </a:bodyPr>
          <a:lstStyle/>
          <a:p>
            <a:pPr lvl="1" fontAlgn="base"/>
            <a:r>
              <a:rPr lang="en-IN" dirty="0"/>
              <a:t>Examples of </a:t>
            </a:r>
            <a:r>
              <a:rPr lang="en-IN" b="1" dirty="0"/>
              <a:t>low-bias</a:t>
            </a:r>
            <a:r>
              <a:rPr lang="en-IN" dirty="0"/>
              <a:t> machine learning algorithms include: Decision Trees, k-Nearest </a:t>
            </a:r>
            <a:r>
              <a:rPr lang="en-IN" dirty="0" err="1"/>
              <a:t>Neighbors</a:t>
            </a:r>
            <a:r>
              <a:rPr lang="en-IN" dirty="0"/>
              <a:t> and </a:t>
            </a:r>
            <a:r>
              <a:rPr lang="en-IN" dirty="0">
                <a:hlinkClick r:id="rId2"/>
              </a:rPr>
              <a:t>Support Vector Machines</a:t>
            </a:r>
            <a:r>
              <a:rPr lang="en-IN" dirty="0"/>
              <a:t>.</a:t>
            </a:r>
          </a:p>
          <a:p>
            <a:pPr lvl="1" fontAlgn="base"/>
            <a:r>
              <a:rPr lang="en-IN" dirty="0"/>
              <a:t>Examples of </a:t>
            </a:r>
            <a:r>
              <a:rPr lang="en-IN" b="1" dirty="0"/>
              <a:t>high-bias</a:t>
            </a:r>
            <a:r>
              <a:rPr lang="en-IN" dirty="0"/>
              <a:t> machine learning algorithms include: Linear Regression, Linear Discriminant Analysis and Logistic Regression.</a:t>
            </a:r>
          </a:p>
          <a:p>
            <a:endParaRPr lang="en-IN" dirty="0"/>
          </a:p>
          <a:p>
            <a:endParaRPr lang="en-US"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 xmlns:a16="http://schemas.microsoft.com/office/drawing/2014/main" id="{221C2114-6AC7-416D-B0CA-E216AEE2A76C}"/>
              </a:ext>
            </a:extLst>
          </p:cNvPr>
          <p:cNvPicPr>
            <a:picLocks noChangeAspect="1"/>
          </p:cNvPicPr>
          <p:nvPr/>
        </p:nvPicPr>
        <p:blipFill>
          <a:blip r:embed="rId3"/>
          <a:stretch>
            <a:fillRect/>
          </a:stretch>
        </p:blipFill>
        <p:spPr>
          <a:xfrm>
            <a:off x="3246783" y="2935531"/>
            <a:ext cx="5998057" cy="3611043"/>
          </a:xfrm>
          <a:prstGeom prst="rect">
            <a:avLst/>
          </a:prstGeom>
        </p:spPr>
      </p:pic>
    </p:spTree>
    <p:extLst>
      <p:ext uri="{BB962C8B-B14F-4D97-AF65-F5344CB8AC3E}">
        <p14:creationId xmlns="" xmlns:p14="http://schemas.microsoft.com/office/powerpoint/2010/main" val="29335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C80AF-C999-E146-A49A-F84794FCD397}"/>
              </a:ext>
            </a:extLst>
          </p:cNvPr>
          <p:cNvSpPr>
            <a:spLocks noGrp="1"/>
          </p:cNvSpPr>
          <p:nvPr>
            <p:ph type="title"/>
          </p:nvPr>
        </p:nvSpPr>
        <p:spPr>
          <a:xfrm>
            <a:off x="255104" y="147775"/>
            <a:ext cx="10515600" cy="1325563"/>
          </a:xfrm>
        </p:spPr>
        <p:txBody>
          <a:bodyPr/>
          <a:lstStyle/>
          <a:p>
            <a:r>
              <a:rPr lang="en-US" b="1" dirty="0"/>
              <a:t>Overfitting, Underfitting  and Best fitting:</a:t>
            </a:r>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 xmlns:a16="http://schemas.microsoft.com/office/drawing/2014/main" id="{D23D0974-79D4-4D76-885F-65A6FCFA8DB6}"/>
              </a:ext>
            </a:extLst>
          </p:cNvPr>
          <p:cNvGraphicFramePr>
            <a:graphicFrameLocks noGrp="1"/>
          </p:cNvGraphicFramePr>
          <p:nvPr>
            <p:ph idx="1"/>
            <p:extLst>
              <p:ext uri="{D42A27DB-BD31-4B8C-83A1-F6EECF244321}">
                <p14:modId xmlns="" xmlns:p14="http://schemas.microsoft.com/office/powerpoint/2010/main" val="3835180846"/>
              </p:ext>
            </p:extLst>
          </p:nvPr>
        </p:nvGraphicFramePr>
        <p:xfrm>
          <a:off x="838201" y="1369295"/>
          <a:ext cx="10515597" cy="3937000"/>
        </p:xfrm>
        <a:graphic>
          <a:graphicData uri="http://schemas.openxmlformats.org/drawingml/2006/table">
            <a:tbl>
              <a:tblPr firstRow="1" bandRow="1">
                <a:tableStyleId>{5C22544A-7EE6-4342-B048-85BDC9FD1C3A}</a:tableStyleId>
              </a:tblPr>
              <a:tblGrid>
                <a:gridCol w="3505199">
                  <a:extLst>
                    <a:ext uri="{9D8B030D-6E8A-4147-A177-3AD203B41FA5}">
                      <a16:colId xmlns="" xmlns:a16="http://schemas.microsoft.com/office/drawing/2014/main" val="1587498767"/>
                    </a:ext>
                  </a:extLst>
                </a:gridCol>
                <a:gridCol w="3505199">
                  <a:extLst>
                    <a:ext uri="{9D8B030D-6E8A-4147-A177-3AD203B41FA5}">
                      <a16:colId xmlns="" xmlns:a16="http://schemas.microsoft.com/office/drawing/2014/main" val="1823902257"/>
                    </a:ext>
                  </a:extLst>
                </a:gridCol>
                <a:gridCol w="3505199">
                  <a:extLst>
                    <a:ext uri="{9D8B030D-6E8A-4147-A177-3AD203B41FA5}">
                      <a16:colId xmlns="" xmlns:a16="http://schemas.microsoft.com/office/drawing/2014/main" val="3815854037"/>
                    </a:ext>
                  </a:extLst>
                </a:gridCol>
              </a:tblGrid>
              <a:tr h="370840">
                <a:tc>
                  <a:txBody>
                    <a:bodyPr/>
                    <a:lstStyle/>
                    <a:p>
                      <a:pPr algn="just"/>
                      <a:r>
                        <a:rPr lang="en-GB" sz="1600" dirty="0">
                          <a:latin typeface="Times New Roman" panose="02020603050405020304" pitchFamily="18" charset="0"/>
                          <a:cs typeface="Times New Roman" panose="02020603050405020304" pitchFamily="18" charset="0"/>
                        </a:rPr>
                        <a:t>Over 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Underfitting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Best fitting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898576150"/>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Overfitting occurs when our </a:t>
                      </a:r>
                      <a:r>
                        <a:rPr lang="en-GB" sz="16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machine learning</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model tries to cover all the data points or more than the required data points present in the given dataset.</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Underfitting occurs when our machine learning model is not able to capture the underlying trend of the data.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it defines how closely the result or predicted values match the true values of the dataset.</a:t>
                      </a:r>
                      <a:endParaRPr lang="en-IN" sz="1600" i="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57800188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model starts caching noise and inaccurate values present in the dataset, and all these factors reduce the efficiency and accuracy of the model.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In the case of underfitting, the model is not able to learn enough from the training data, and hence it reduces the accuracy and produces unreliable predictions.</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334575331"/>
                  </a:ext>
                </a:extLst>
              </a:tr>
              <a:tr h="370840">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The overfitted model has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low bias</a:t>
                      </a:r>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GB" sz="1600" b="1" i="0" kern="1200" dirty="0">
                          <a:solidFill>
                            <a:schemeClr val="dk1"/>
                          </a:solidFill>
                          <a:effectLst/>
                          <a:latin typeface="Times New Roman" panose="02020603050405020304" pitchFamily="18" charset="0"/>
                          <a:ea typeface="+mn-ea"/>
                          <a:cs typeface="Times New Roman" panose="02020603050405020304" pitchFamily="18" charset="0"/>
                        </a:rPr>
                        <a:t>high variance.</a:t>
                      </a:r>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GB" sz="1000" b="1" i="0" kern="1200" dirty="0">
                          <a:solidFill>
                            <a:schemeClr val="dk1"/>
                          </a:solidFill>
                          <a:effectLst/>
                          <a:latin typeface="+mn-lt"/>
                          <a:ea typeface="+mn-ea"/>
                          <a:cs typeface="+mn-cs"/>
                        </a:rPr>
                        <a:t>Cross-Validation, Training with more data, Removing features</a:t>
                      </a:r>
                      <a:endParaRPr lang="en-GB" sz="1000" b="0" i="0" kern="1200" dirty="0">
                        <a:solidFill>
                          <a:schemeClr val="dk1"/>
                        </a:solidFill>
                        <a:effectLst/>
                        <a:latin typeface="+mn-lt"/>
                        <a:ea typeface="+mn-ea"/>
                        <a:cs typeface="+mn-cs"/>
                      </a:endParaRPr>
                    </a:p>
                    <a:p>
                      <a:r>
                        <a:rPr lang="en-GB" sz="1000" b="1" i="0" kern="1200" dirty="0">
                          <a:solidFill>
                            <a:schemeClr val="dk1"/>
                          </a:solidFill>
                          <a:effectLst/>
                          <a:latin typeface="+mn-lt"/>
                          <a:ea typeface="+mn-ea"/>
                          <a:cs typeface="+mn-cs"/>
                        </a:rPr>
                        <a:t>Early stopping the training, Regularization, </a:t>
                      </a:r>
                      <a:r>
                        <a:rPr lang="en-GB" sz="1000" b="1" i="0" kern="1200" dirty="0" err="1">
                          <a:solidFill>
                            <a:schemeClr val="dk1"/>
                          </a:solidFill>
                          <a:effectLst/>
                          <a:latin typeface="+mn-lt"/>
                          <a:ea typeface="+mn-ea"/>
                          <a:cs typeface="+mn-cs"/>
                        </a:rPr>
                        <a:t>Ensembling</a:t>
                      </a:r>
                      <a:endParaRPr lang="en-GB" sz="1000" b="0" i="0" kern="1200" dirty="0">
                        <a:solidFill>
                          <a:schemeClr val="dk1"/>
                        </a:solidFill>
                        <a:effectLst/>
                        <a:latin typeface="+mn-lt"/>
                        <a:ea typeface="+mn-ea"/>
                        <a:cs typeface="+mn-cs"/>
                      </a:endParaRPr>
                    </a:p>
                    <a:p>
                      <a:pPr algn="just"/>
                      <a:endParaRPr lang="en-GB" sz="1000" b="1"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000" dirty="0">
                        <a:latin typeface="Times New Roman" panose="02020603050405020304" pitchFamily="18" charset="0"/>
                        <a:cs typeface="Times New Roman" panose="02020603050405020304" pitchFamily="18" charset="0"/>
                      </a:endParaRPr>
                    </a:p>
                  </a:txBody>
                  <a:tcPr/>
                </a:tc>
                <a:tc>
                  <a:txBody>
                    <a:bodyPr/>
                    <a:lstStyle/>
                    <a:p>
                      <a:pPr algn="just"/>
                      <a:r>
                        <a:rPr lang="en-GB" sz="1600" b="0" i="0" kern="1200" dirty="0">
                          <a:solidFill>
                            <a:schemeClr val="dk1"/>
                          </a:solidFill>
                          <a:effectLst/>
                          <a:latin typeface="Times New Roman" panose="02020603050405020304" pitchFamily="18" charset="0"/>
                          <a:ea typeface="+mn-ea"/>
                          <a:cs typeface="Times New Roman" panose="02020603050405020304" pitchFamily="18" charset="0"/>
                        </a:rPr>
                        <a:t>An underfitted model has high bias and low variance.</a:t>
                      </a:r>
                    </a:p>
                    <a:p>
                      <a:r>
                        <a:rPr lang="en-GB" sz="1200" b="0" i="0" kern="1200" dirty="0">
                          <a:solidFill>
                            <a:schemeClr val="dk1"/>
                          </a:solidFill>
                          <a:effectLst/>
                          <a:latin typeface="+mn-lt"/>
                          <a:ea typeface="+mn-ea"/>
                          <a:cs typeface="+mn-cs"/>
                        </a:rPr>
                        <a:t>By increasing the training time of the model.</a:t>
                      </a:r>
                    </a:p>
                    <a:p>
                      <a:r>
                        <a:rPr lang="en-GB" sz="1200" b="0" i="0" kern="1200" dirty="0">
                          <a:solidFill>
                            <a:schemeClr val="dk1"/>
                          </a:solidFill>
                          <a:effectLst/>
                          <a:latin typeface="+mn-lt"/>
                          <a:ea typeface="+mn-ea"/>
                          <a:cs typeface="+mn-cs"/>
                        </a:rPr>
                        <a:t>By increasing the number of features.</a:t>
                      </a:r>
                    </a:p>
                    <a:p>
                      <a:pPr algn="just"/>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GB" sz="1600" dirty="0">
                          <a:latin typeface="Times New Roman" panose="02020603050405020304" pitchFamily="18" charset="0"/>
                          <a:cs typeface="Times New Roman" panose="02020603050405020304" pitchFamily="18" charset="0"/>
                        </a:rPr>
                        <a:t>Low bias , low variance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261951039"/>
                  </a:ext>
                </a:extLst>
              </a:tr>
            </a:tbl>
          </a:graphicData>
        </a:graphic>
      </p:graphicFrame>
      <p:pic>
        <p:nvPicPr>
          <p:cNvPr id="13" name="Picture 2" descr="Understanding the Bias-Variance Tradeoff | by Seema Singh | Towards Data  Science">
            <a:extLst>
              <a:ext uri="{FF2B5EF4-FFF2-40B4-BE49-F238E27FC236}">
                <a16:creationId xmlns="" xmlns:a16="http://schemas.microsoft.com/office/drawing/2014/main" id="{A089086C-5305-458A-8D83-82D77BE2B542}"/>
              </a:ext>
            </a:extLst>
          </p:cNvPr>
          <p:cNvPicPr>
            <a:picLocks noChangeAspect="1" noChangeArrowheads="1"/>
          </p:cNvPicPr>
          <p:nvPr/>
        </p:nvPicPr>
        <p:blipFill rotWithShape="1">
          <a:blip r:embed="rId3">
            <a:extLst>
              <a:ext uri="{28A0092B-C50C-407E-A947-70E740481C1C}">
                <a14:useLocalDpi xmlns="" xmlns:a14="http://schemas.microsoft.com/office/drawing/2010/main" val="0"/>
              </a:ext>
            </a:extLst>
          </a:blip>
          <a:srcRect b="23347"/>
          <a:stretch/>
        </p:blipFill>
        <p:spPr bwMode="auto">
          <a:xfrm>
            <a:off x="838201" y="5201265"/>
            <a:ext cx="10344912" cy="12482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59200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10790" y="640080"/>
            <a:ext cx="8921930" cy="540802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61704" y="310379"/>
            <a:ext cx="4493622" cy="2667952"/>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70152" y="3553097"/>
            <a:ext cx="6997745" cy="295220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7365683" y="0"/>
            <a:ext cx="4410075" cy="32194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854926" y="3228839"/>
            <a:ext cx="7942217" cy="314583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952206" y="420461"/>
            <a:ext cx="5799908" cy="251868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24176C-B5F5-499E-A531-ED9E1EC54588}"/>
              </a:ext>
            </a:extLst>
          </p:cNvPr>
          <p:cNvSpPr>
            <a:spLocks noGrp="1"/>
          </p:cNvSpPr>
          <p:nvPr>
            <p:ph type="title"/>
          </p:nvPr>
        </p:nvSpPr>
        <p:spPr>
          <a:xfrm>
            <a:off x="361122" y="147775"/>
            <a:ext cx="10515600" cy="1325563"/>
          </a:xfrm>
        </p:spPr>
        <p:txBody>
          <a:bodyPr/>
          <a:lstStyle/>
          <a:p>
            <a:r>
              <a:rPr lang="en-US" b="1" dirty="0"/>
              <a:t>Regularization</a:t>
            </a:r>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ECA341A8-1A2A-4716-A1AB-0F959A9072A9}"/>
              </a:ext>
            </a:extLst>
          </p:cNvPr>
          <p:cNvSpPr txBox="1"/>
          <p:nvPr/>
        </p:nvSpPr>
        <p:spPr>
          <a:xfrm>
            <a:off x="1033670" y="1424309"/>
            <a:ext cx="10515600" cy="4401205"/>
          </a:xfrm>
          <a:prstGeom prst="rect">
            <a:avLst/>
          </a:prstGeom>
          <a:noFill/>
        </p:spPr>
        <p:txBody>
          <a:bodyPr wrap="square">
            <a:spAutoFit/>
          </a:bodyPr>
          <a:lstStyle/>
          <a:p>
            <a:pPr algn="just"/>
            <a:r>
              <a:rPr lang="en-GB" sz="2000" b="1" i="0" dirty="0">
                <a:solidFill>
                  <a:srgbClr val="273239"/>
                </a:solidFill>
                <a:effectLst/>
                <a:latin typeface="urw-din"/>
              </a:rPr>
              <a:t>Overfitting</a:t>
            </a:r>
            <a:r>
              <a:rPr lang="en-GB" sz="2000" b="0" i="0" dirty="0">
                <a:solidFill>
                  <a:srgbClr val="273239"/>
                </a:solidFill>
                <a:effectLst/>
                <a:latin typeface="urw-din"/>
              </a:rPr>
              <a:t> is a phenomenon that occurs when a Machine Learning model is constraint to training set and not able to perform well on </a:t>
            </a:r>
            <a:r>
              <a:rPr lang="en-GB" sz="2000" dirty="0">
                <a:solidFill>
                  <a:srgbClr val="273239"/>
                </a:solidFill>
                <a:latin typeface="urw-din"/>
              </a:rPr>
              <a:t>test</a:t>
            </a:r>
            <a:r>
              <a:rPr lang="en-GB" sz="2000" b="0" i="0" dirty="0">
                <a:solidFill>
                  <a:srgbClr val="273239"/>
                </a:solidFill>
                <a:effectLst/>
                <a:latin typeface="urw-din"/>
              </a:rPr>
              <a:t> data.</a:t>
            </a:r>
          </a:p>
          <a:p>
            <a:pPr algn="just"/>
            <a:endParaRPr lang="en-GB" sz="2000" b="0" i="0" dirty="0">
              <a:solidFill>
                <a:srgbClr val="273239"/>
              </a:solidFill>
              <a:effectLst/>
              <a:latin typeface="urw-din"/>
            </a:endParaRPr>
          </a:p>
          <a:p>
            <a:pPr algn="just"/>
            <a:r>
              <a:rPr lang="en-GB" sz="2000" b="0" i="0" dirty="0">
                <a:solidFill>
                  <a:srgbClr val="273239"/>
                </a:solidFill>
                <a:effectLst/>
                <a:latin typeface="urw-din"/>
              </a:rPr>
              <a:t>Regularization is a technique used to reduce the errors by fitting the function appropriately on the given training set and avoid overfitting.</a:t>
            </a:r>
          </a:p>
          <a:p>
            <a:pPr algn="just"/>
            <a:r>
              <a:rPr lang="en-GB" sz="2000" b="0" i="0" dirty="0">
                <a:solidFill>
                  <a:srgbClr val="273239"/>
                </a:solidFill>
                <a:effectLst/>
                <a:latin typeface="urw-din"/>
              </a:rPr>
              <a:t> </a:t>
            </a:r>
            <a:r>
              <a:rPr lang="en-GB" sz="2000" dirty="0"/>
              <a:t/>
            </a:r>
            <a:br>
              <a:rPr lang="en-GB" sz="2000" dirty="0"/>
            </a:br>
            <a:r>
              <a:rPr lang="en-GB" sz="2000" b="0" i="0" dirty="0">
                <a:solidFill>
                  <a:srgbClr val="273239"/>
                </a:solidFill>
                <a:effectLst/>
                <a:latin typeface="urw-din"/>
              </a:rPr>
              <a:t>The commonly used regularization techniques are : </a:t>
            </a:r>
            <a:endParaRPr lang="en-GB" sz="2000" dirty="0">
              <a:solidFill>
                <a:srgbClr val="273239"/>
              </a:solidFill>
              <a:latin typeface="urw-din"/>
            </a:endParaRPr>
          </a:p>
          <a:p>
            <a:pPr algn="just"/>
            <a:endParaRPr lang="en-GB" sz="2000" dirty="0"/>
          </a:p>
          <a:p>
            <a:pPr algn="just"/>
            <a:r>
              <a:rPr lang="en-GB" sz="2000" dirty="0"/>
              <a:t>1. L1 regularization</a:t>
            </a:r>
          </a:p>
          <a:p>
            <a:pPr algn="just"/>
            <a:r>
              <a:rPr lang="en-GB" sz="2000" dirty="0"/>
              <a:t>2. L2 regularization</a:t>
            </a:r>
          </a:p>
          <a:p>
            <a:pPr algn="just"/>
            <a:r>
              <a:rPr lang="en-GB" sz="2000" dirty="0"/>
              <a:t>3. Dropout regularization</a:t>
            </a:r>
          </a:p>
          <a:p>
            <a:pPr algn="just"/>
            <a:r>
              <a:rPr lang="en-GB" sz="2000" dirty="0"/>
              <a:t>A regression model which uses L1 Regularization technique is called LASSO(Least Absolute Shrinkage and Selection Operator) regression. </a:t>
            </a:r>
          </a:p>
          <a:p>
            <a:pPr algn="just"/>
            <a:r>
              <a:rPr lang="en-GB" sz="2000" dirty="0"/>
              <a:t>A regression model that uses L2 regularization technique is called </a:t>
            </a:r>
            <a:r>
              <a:rPr lang="en-GB" sz="2000" b="1" dirty="0"/>
              <a:t>Ridge regression</a:t>
            </a:r>
            <a:r>
              <a:rPr lang="en-GB" sz="2000" dirty="0"/>
              <a:t>. </a:t>
            </a:r>
            <a:endParaRPr lang="en-IN" sz="2000" dirty="0"/>
          </a:p>
        </p:txBody>
      </p:sp>
    </p:spTree>
    <p:extLst>
      <p:ext uri="{BB962C8B-B14F-4D97-AF65-F5344CB8AC3E}">
        <p14:creationId xmlns="" xmlns:p14="http://schemas.microsoft.com/office/powerpoint/2010/main" val="401259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E88127-6A25-4FC1-93AF-C768A831DE3C}"/>
              </a:ext>
            </a:extLst>
          </p:cNvPr>
          <p:cNvSpPr>
            <a:spLocks noGrp="1"/>
          </p:cNvSpPr>
          <p:nvPr>
            <p:ph type="title"/>
          </p:nvPr>
        </p:nvSpPr>
        <p:spPr/>
        <p:txBody>
          <a:bodyPr/>
          <a:lstStyle/>
          <a:p>
            <a:r>
              <a:rPr lang="en-US" b="1" dirty="0"/>
              <a:t>Ridge regression: Standardization</a:t>
            </a:r>
          </a:p>
        </p:txBody>
      </p:sp>
      <p:sp>
        <p:nvSpPr>
          <p:cNvPr id="3" name="Content Placeholder 2">
            <a:extLst>
              <a:ext uri="{FF2B5EF4-FFF2-40B4-BE49-F238E27FC236}">
                <a16:creationId xmlns="" xmlns:a16="http://schemas.microsoft.com/office/drawing/2014/main" id="{BE497E2B-B7F3-4173-8A5C-23A218024047}"/>
              </a:ext>
            </a:extLst>
          </p:cNvPr>
          <p:cNvSpPr>
            <a:spLocks noGrp="1"/>
          </p:cNvSpPr>
          <p:nvPr>
            <p:ph idx="1"/>
          </p:nvPr>
        </p:nvSpPr>
        <p:spPr/>
        <p:txBody>
          <a:bodyPr>
            <a:normAutofit/>
          </a:bodyPr>
          <a:lstStyle/>
          <a:p>
            <a:r>
              <a:rPr lang="en-GB" sz="2400" dirty="0"/>
              <a:t>In ridge regression, the first step is to standardize the variables (both dependent and independent) by </a:t>
            </a:r>
            <a:r>
              <a:rPr lang="en-GB" sz="2400" b="1" dirty="0"/>
              <a:t>subtracting their means and dividing by their standard deviations.</a:t>
            </a:r>
          </a:p>
          <a:p>
            <a:r>
              <a:rPr lang="en-GB" sz="2400" dirty="0"/>
              <a:t>All ridge regression calculations are based on standardized variables. When the final regression coefficients are displayed, they are adjusted back into their original scale. However, the ridge trace is in a standardized scale.</a:t>
            </a:r>
            <a:endParaRPr lang="en-US" sz="2400"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5539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4CE38-8C7D-4F2E-AF48-AE313C5CA345}"/>
              </a:ext>
            </a:extLst>
          </p:cNvPr>
          <p:cNvSpPr>
            <a:spLocks noGrp="1"/>
          </p:cNvSpPr>
          <p:nvPr>
            <p:ph type="title"/>
          </p:nvPr>
        </p:nvSpPr>
        <p:spPr>
          <a:xfrm>
            <a:off x="245165" y="55636"/>
            <a:ext cx="10515600" cy="1325563"/>
          </a:xfrm>
        </p:spPr>
        <p:txBody>
          <a:bodyPr/>
          <a:lstStyle/>
          <a:p>
            <a:r>
              <a:rPr lang="en-US" b="1" dirty="0"/>
              <a:t>Ridge Regression Basics</a:t>
            </a:r>
          </a:p>
        </p:txBody>
      </p:sp>
      <p:pic>
        <p:nvPicPr>
          <p:cNvPr id="5" name="Content Placeholder 4">
            <a:extLst>
              <a:ext uri="{FF2B5EF4-FFF2-40B4-BE49-F238E27FC236}">
                <a16:creationId xmlns="" xmlns:a16="http://schemas.microsoft.com/office/drawing/2014/main" id="{15CD0DC2-E3CD-4D65-8334-A797E15D5D4A}"/>
              </a:ext>
            </a:extLst>
          </p:cNvPr>
          <p:cNvPicPr>
            <a:picLocks noGrp="1" noChangeAspect="1"/>
          </p:cNvPicPr>
          <p:nvPr>
            <p:ph idx="1"/>
          </p:nvPr>
        </p:nvPicPr>
        <p:blipFill>
          <a:blip r:embed="rId2"/>
          <a:stretch>
            <a:fillRect/>
          </a:stretch>
        </p:blipFill>
        <p:spPr>
          <a:xfrm>
            <a:off x="1431235" y="1287829"/>
            <a:ext cx="9922565" cy="5205046"/>
          </a:xfrm>
        </p:spPr>
      </p:pic>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6835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AAA7E-84DE-40A9-ADF4-F528437FC06A}"/>
              </a:ext>
            </a:extLst>
          </p:cNvPr>
          <p:cNvSpPr>
            <a:spLocks noGrp="1"/>
          </p:cNvSpPr>
          <p:nvPr>
            <p:ph type="title"/>
          </p:nvPr>
        </p:nvSpPr>
        <p:spPr>
          <a:xfrm>
            <a:off x="652670" y="153192"/>
            <a:ext cx="10515600" cy="1325563"/>
          </a:xfrm>
        </p:spPr>
        <p:txBody>
          <a:bodyPr/>
          <a:lstStyle/>
          <a:p>
            <a:r>
              <a:rPr lang="en-GB" b="1" dirty="0"/>
              <a:t>Introduction</a:t>
            </a:r>
            <a:endParaRPr lang="en-US" b="1" dirty="0"/>
          </a:p>
        </p:txBody>
      </p:sp>
      <p:sp>
        <p:nvSpPr>
          <p:cNvPr id="3" name="Content Placeholder 2">
            <a:extLst>
              <a:ext uri="{FF2B5EF4-FFF2-40B4-BE49-F238E27FC236}">
                <a16:creationId xmlns="" xmlns:a16="http://schemas.microsoft.com/office/drawing/2014/main" id="{6634D349-9F40-4244-900C-EF65BA215BC7}"/>
              </a:ext>
            </a:extLst>
          </p:cNvPr>
          <p:cNvSpPr>
            <a:spLocks noGrp="1"/>
          </p:cNvSpPr>
          <p:nvPr>
            <p:ph idx="1"/>
          </p:nvPr>
        </p:nvSpPr>
        <p:spPr>
          <a:xfrm>
            <a:off x="838200" y="1690688"/>
            <a:ext cx="10515600" cy="4351338"/>
          </a:xfrm>
        </p:spPr>
        <p:txBody>
          <a:bodyPr>
            <a:normAutofit fontScale="92500" lnSpcReduction="10000"/>
          </a:bodyPr>
          <a:lstStyle/>
          <a:p>
            <a:r>
              <a:rPr lang="en-GB" dirty="0"/>
              <a:t>Ridge Regression is a technique for </a:t>
            </a:r>
            <a:r>
              <a:rPr lang="en-GB" dirty="0" err="1"/>
              <a:t>analyzing</a:t>
            </a:r>
            <a:r>
              <a:rPr lang="en-GB" dirty="0"/>
              <a:t> multiple regression data that suffer from </a:t>
            </a:r>
            <a:r>
              <a:rPr lang="en-GB" b="1" dirty="0"/>
              <a:t>multicollinearity. </a:t>
            </a:r>
          </a:p>
          <a:p>
            <a:r>
              <a:rPr lang="en-GB" dirty="0"/>
              <a:t>When multicollinearity occurs, least squares estimates are unbiased, but their variances are large so they may be far from the true value.</a:t>
            </a:r>
          </a:p>
          <a:p>
            <a:r>
              <a:rPr lang="en-GB" dirty="0"/>
              <a:t> By adding a degree of bias to the regression estimates, ridge regression reduces the standard errors. </a:t>
            </a:r>
          </a:p>
          <a:p>
            <a:r>
              <a:rPr lang="en-GB" dirty="0"/>
              <a:t>It is hoped that the net effect will be to give estimates that are more reliable. </a:t>
            </a:r>
          </a:p>
          <a:p>
            <a:r>
              <a:rPr lang="en-GB" dirty="0"/>
              <a:t>Methods: 1. Principal components regression</a:t>
            </a:r>
          </a:p>
          <a:p>
            <a:pPr marL="0" indent="0">
              <a:buNone/>
            </a:pPr>
            <a:r>
              <a:rPr lang="en-GB" dirty="0"/>
              <a:t>		2. Ridge regression</a:t>
            </a:r>
          </a:p>
          <a:p>
            <a:pPr marL="0" indent="0">
              <a:buNone/>
            </a:pPr>
            <a:r>
              <a:rPr lang="en-GB" dirty="0"/>
              <a:t>Ridge regression is the more popular of the two methods</a:t>
            </a:r>
            <a:endParaRPr lang="en-US"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2134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9412A-C5EC-459B-B835-B38F73BA66C3}"/>
              </a:ext>
            </a:extLst>
          </p:cNvPr>
          <p:cNvSpPr>
            <a:spLocks noGrp="1"/>
          </p:cNvSpPr>
          <p:nvPr>
            <p:ph type="title"/>
          </p:nvPr>
        </p:nvSpPr>
        <p:spPr>
          <a:xfrm>
            <a:off x="502564" y="145774"/>
            <a:ext cx="10515600" cy="1325563"/>
          </a:xfrm>
        </p:spPr>
        <p:txBody>
          <a:bodyPr/>
          <a:lstStyle/>
          <a:p>
            <a:r>
              <a:rPr lang="en-US" b="1" dirty="0"/>
              <a:t>Ridge Regression Basics</a:t>
            </a:r>
          </a:p>
        </p:txBody>
      </p:sp>
      <p:pic>
        <p:nvPicPr>
          <p:cNvPr id="5" name="Content Placeholder 4">
            <a:extLst>
              <a:ext uri="{FF2B5EF4-FFF2-40B4-BE49-F238E27FC236}">
                <a16:creationId xmlns="" xmlns:a16="http://schemas.microsoft.com/office/drawing/2014/main" id="{2FCE377A-B33C-4ECF-803D-08CD42FCC888}"/>
              </a:ext>
            </a:extLst>
          </p:cNvPr>
          <p:cNvPicPr>
            <a:picLocks noGrp="1" noChangeAspect="1"/>
          </p:cNvPicPr>
          <p:nvPr>
            <p:ph idx="1"/>
          </p:nvPr>
        </p:nvPicPr>
        <p:blipFill>
          <a:blip r:embed="rId2"/>
          <a:stretch>
            <a:fillRect/>
          </a:stretch>
        </p:blipFill>
        <p:spPr>
          <a:xfrm>
            <a:off x="622852" y="1881810"/>
            <a:ext cx="11018164" cy="3207026"/>
          </a:xfrm>
        </p:spPr>
      </p:pic>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19400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215B9B-536E-4F74-9853-627354F2DE4D}"/>
              </a:ext>
            </a:extLst>
          </p:cNvPr>
          <p:cNvSpPr>
            <a:spLocks noGrp="1"/>
          </p:cNvSpPr>
          <p:nvPr>
            <p:ph type="title"/>
          </p:nvPr>
        </p:nvSpPr>
        <p:spPr>
          <a:xfrm>
            <a:off x="162339" y="166343"/>
            <a:ext cx="10515600" cy="1325563"/>
          </a:xfrm>
        </p:spPr>
        <p:txBody>
          <a:bodyPr>
            <a:normAutofit/>
          </a:bodyPr>
          <a:lstStyle/>
          <a:p>
            <a:r>
              <a:rPr lang="en-GB" b="1" i="0" dirty="0">
                <a:solidFill>
                  <a:srgbClr val="3B444F"/>
                </a:solidFill>
                <a:effectLst/>
              </a:rPr>
              <a:t>Geometric Interpretation of Ridge Regression</a:t>
            </a:r>
            <a:br>
              <a:rPr lang="en-GB" b="1" i="0" dirty="0">
                <a:solidFill>
                  <a:srgbClr val="3B444F"/>
                </a:solidFill>
                <a:effectLst/>
              </a:rPr>
            </a:br>
            <a:endParaRPr lang="en-US" dirty="0"/>
          </a:p>
        </p:txBody>
      </p:sp>
      <p:pic>
        <p:nvPicPr>
          <p:cNvPr id="5" name="Content Placeholder 4">
            <a:extLst>
              <a:ext uri="{FF2B5EF4-FFF2-40B4-BE49-F238E27FC236}">
                <a16:creationId xmlns="" xmlns:a16="http://schemas.microsoft.com/office/drawing/2014/main" id="{653D0E66-C228-4360-B7CA-97DEA36678DD}"/>
              </a:ext>
            </a:extLst>
          </p:cNvPr>
          <p:cNvPicPr>
            <a:picLocks noGrp="1" noChangeAspect="1"/>
          </p:cNvPicPr>
          <p:nvPr>
            <p:ph idx="1"/>
          </p:nvPr>
        </p:nvPicPr>
        <p:blipFill>
          <a:blip r:embed="rId2"/>
          <a:stretch>
            <a:fillRect/>
          </a:stretch>
        </p:blipFill>
        <p:spPr>
          <a:xfrm>
            <a:off x="1676400" y="2086769"/>
            <a:ext cx="8839200" cy="3829050"/>
          </a:xfrm>
        </p:spPr>
      </p:pic>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20397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98AD2A-4854-446B-AB23-040D88737978}"/>
              </a:ext>
            </a:extLst>
          </p:cNvPr>
          <p:cNvSpPr>
            <a:spLocks noGrp="1"/>
          </p:cNvSpPr>
          <p:nvPr>
            <p:ph type="title"/>
          </p:nvPr>
        </p:nvSpPr>
        <p:spPr>
          <a:xfrm>
            <a:off x="215348" y="179595"/>
            <a:ext cx="10515600" cy="1325563"/>
          </a:xfrm>
        </p:spPr>
        <p:txBody>
          <a:bodyPr/>
          <a:lstStyle/>
          <a:p>
            <a:r>
              <a:rPr lang="en-GB" b="1" dirty="0"/>
              <a:t>Properties of Ridge Estimator</a:t>
            </a:r>
            <a:endParaRPr lang="en-US" b="1" dirty="0"/>
          </a:p>
        </p:txBody>
      </p:sp>
      <p:pic>
        <p:nvPicPr>
          <p:cNvPr id="5" name="Content Placeholder 4">
            <a:extLst>
              <a:ext uri="{FF2B5EF4-FFF2-40B4-BE49-F238E27FC236}">
                <a16:creationId xmlns="" xmlns:a16="http://schemas.microsoft.com/office/drawing/2014/main" id="{D609ACDD-66C5-486B-BD64-7737B5231C6C}"/>
              </a:ext>
            </a:extLst>
          </p:cNvPr>
          <p:cNvPicPr>
            <a:picLocks noGrp="1" noChangeAspect="1"/>
          </p:cNvPicPr>
          <p:nvPr>
            <p:ph idx="1"/>
          </p:nvPr>
        </p:nvPicPr>
        <p:blipFill>
          <a:blip r:embed="rId2"/>
          <a:stretch>
            <a:fillRect/>
          </a:stretch>
        </p:blipFill>
        <p:spPr>
          <a:xfrm>
            <a:off x="1795474" y="1825625"/>
            <a:ext cx="8601052" cy="4351338"/>
          </a:xfrm>
        </p:spPr>
      </p:pic>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1716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57646" y="587829"/>
            <a:ext cx="10411097" cy="582603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ADE95-D555-42B7-8D24-F37B26776B43}"/>
              </a:ext>
            </a:extLst>
          </p:cNvPr>
          <p:cNvSpPr>
            <a:spLocks noGrp="1"/>
          </p:cNvSpPr>
          <p:nvPr>
            <p:ph type="title"/>
          </p:nvPr>
        </p:nvSpPr>
        <p:spPr>
          <a:xfrm>
            <a:off x="463826" y="194849"/>
            <a:ext cx="10889974" cy="1325563"/>
          </a:xfrm>
        </p:spPr>
        <p:txBody>
          <a:bodyPr/>
          <a:lstStyle/>
          <a:p>
            <a:r>
              <a:rPr lang="en-GB" b="1" dirty="0"/>
              <a:t>Limitations of Ridge regression- Lasso regression  </a:t>
            </a:r>
            <a:endParaRPr lang="en-US" b="1"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 xmlns:a16="http://schemas.microsoft.com/office/drawing/2014/main" id="{7E60A3A9-CE12-486C-8297-D0150411F09E}"/>
              </a:ext>
            </a:extLst>
          </p:cNvPr>
          <p:cNvSpPr>
            <a:spLocks noGrp="1"/>
          </p:cNvSpPr>
          <p:nvPr>
            <p:ph idx="1"/>
          </p:nvPr>
        </p:nvSpPr>
        <p:spPr>
          <a:xfrm>
            <a:off x="838200" y="1388303"/>
            <a:ext cx="10515600" cy="5105261"/>
          </a:xfrm>
        </p:spPr>
        <p:txBody>
          <a:bodyPr/>
          <a:lstStyle/>
          <a:p>
            <a:pPr algn="just"/>
            <a:r>
              <a:rPr lang="en-GB" sz="2400" dirty="0"/>
              <a:t>Ridge regression decreases the complexity of a model but does not reduce the number of variables since it never leads to a coefficient been zero rather only minimizes it. Hence, this model is not good for feature reduction.</a:t>
            </a:r>
          </a:p>
          <a:p>
            <a:pPr algn="just"/>
            <a:r>
              <a:rPr lang="en-GB" sz="2400" dirty="0"/>
              <a:t>Lasso regression stands for Least Absolute Shrinkage and Selection Operator. </a:t>
            </a:r>
          </a:p>
          <a:p>
            <a:pPr algn="just"/>
            <a:r>
              <a:rPr lang="en-GB" sz="2400" dirty="0"/>
              <a:t>It adds penalty term to the cost function. This term is the absolute sum of the coefficients. As the value of coefficients increases from 0 this term penalizes, cause model, to decrease the value of coefficients in order to reduce loss. </a:t>
            </a:r>
          </a:p>
          <a:p>
            <a:pPr algn="just"/>
            <a:r>
              <a:rPr lang="en-GB" sz="2400" dirty="0"/>
              <a:t>The difference between ridge and lasso regression is that it tends to make coefficients to absolute zero as compared to Ridge which never sets the value of coefficient to absolute zero.</a:t>
            </a:r>
          </a:p>
          <a:p>
            <a:pPr algn="just"/>
            <a:endParaRPr lang="en-IN" dirty="0"/>
          </a:p>
        </p:txBody>
      </p:sp>
      <p:pic>
        <p:nvPicPr>
          <p:cNvPr id="9" name="Picture 8">
            <a:extLst>
              <a:ext uri="{FF2B5EF4-FFF2-40B4-BE49-F238E27FC236}">
                <a16:creationId xmlns="" xmlns:a16="http://schemas.microsoft.com/office/drawing/2014/main" id="{8E2D994F-7D33-4C07-9AC4-BDB68CAA5F2B}"/>
              </a:ext>
            </a:extLst>
          </p:cNvPr>
          <p:cNvPicPr>
            <a:picLocks noChangeAspect="1"/>
          </p:cNvPicPr>
          <p:nvPr/>
        </p:nvPicPr>
        <p:blipFill>
          <a:blip r:embed="rId2"/>
          <a:stretch>
            <a:fillRect/>
          </a:stretch>
        </p:blipFill>
        <p:spPr>
          <a:xfrm>
            <a:off x="3766516" y="5257868"/>
            <a:ext cx="5162550" cy="704850"/>
          </a:xfrm>
          <a:prstGeom prst="rect">
            <a:avLst/>
          </a:prstGeom>
        </p:spPr>
      </p:pic>
    </p:spTree>
    <p:extLst>
      <p:ext uri="{BB962C8B-B14F-4D97-AF65-F5344CB8AC3E}">
        <p14:creationId xmlns="" xmlns:p14="http://schemas.microsoft.com/office/powerpoint/2010/main" val="843281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FADE95-D555-42B7-8D24-F37B26776B43}"/>
              </a:ext>
            </a:extLst>
          </p:cNvPr>
          <p:cNvSpPr>
            <a:spLocks noGrp="1"/>
          </p:cNvSpPr>
          <p:nvPr>
            <p:ph type="title"/>
          </p:nvPr>
        </p:nvSpPr>
        <p:spPr>
          <a:xfrm>
            <a:off x="530087" y="147775"/>
            <a:ext cx="10515600" cy="1325563"/>
          </a:xfrm>
        </p:spPr>
        <p:txBody>
          <a:bodyPr/>
          <a:lstStyle/>
          <a:p>
            <a:r>
              <a:rPr lang="en-GB" b="1" dirty="0"/>
              <a:t>Limitations of Lasso regression- Elastic net</a:t>
            </a:r>
            <a:endParaRPr lang="en-US" b="1"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6" name="Straight Connector 5">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 xmlns:a16="http://schemas.microsoft.com/office/drawing/2014/main" id="{5A9996A3-ACD8-4227-B06F-AC7D74DF9E35}"/>
              </a:ext>
            </a:extLst>
          </p:cNvPr>
          <p:cNvSpPr>
            <a:spLocks noGrp="1"/>
          </p:cNvSpPr>
          <p:nvPr>
            <p:ph idx="1"/>
          </p:nvPr>
        </p:nvSpPr>
        <p:spPr>
          <a:xfrm>
            <a:off x="679174" y="1247707"/>
            <a:ext cx="10515600" cy="3402458"/>
          </a:xfrm>
        </p:spPr>
        <p:txBody>
          <a:bodyPr>
            <a:noAutofit/>
          </a:bodyPr>
          <a:lstStyle/>
          <a:p>
            <a:pPr algn="just"/>
            <a:r>
              <a:rPr lang="en-GB" sz="2400" dirty="0"/>
              <a:t>Lasso sometimes struggles with some types of data. If the number of predictors (p) is greater than the number of observations (n), Lasso will pick at most n predictors as non-zero, even if all predictors are relevant (or may be used in the test set). </a:t>
            </a:r>
          </a:p>
          <a:p>
            <a:pPr algn="just"/>
            <a:r>
              <a:rPr lang="en-GB" sz="2400" dirty="0"/>
              <a:t>If there are two or more highly collinear variables then LASSO regression select one of them randomly which is not good for the interpretation of data</a:t>
            </a:r>
          </a:p>
          <a:p>
            <a:pPr algn="just"/>
            <a:r>
              <a:rPr lang="en-GB" sz="2400" b="1" dirty="0"/>
              <a:t>Elastic Net : </a:t>
            </a:r>
          </a:p>
          <a:p>
            <a:pPr algn="just"/>
            <a:r>
              <a:rPr lang="en-GB" sz="2400" dirty="0"/>
              <a:t>Sometimes, the lasso regression can cause a small bias in the model where the prediction is too dependent upon a particular variable. In these cases, elastic Net is proved to better it combines the regularization of both lasso and Ridge. The advantage of that it does not easily eliminate the high collinearity coefficient</a:t>
            </a:r>
            <a:endParaRPr lang="en-IN" sz="2400" dirty="0"/>
          </a:p>
        </p:txBody>
      </p:sp>
      <p:pic>
        <p:nvPicPr>
          <p:cNvPr id="9" name="Picture 8">
            <a:extLst>
              <a:ext uri="{FF2B5EF4-FFF2-40B4-BE49-F238E27FC236}">
                <a16:creationId xmlns="" xmlns:a16="http://schemas.microsoft.com/office/drawing/2014/main" id="{36623355-C1A5-480A-B913-1ACC36D44068}"/>
              </a:ext>
            </a:extLst>
          </p:cNvPr>
          <p:cNvPicPr>
            <a:picLocks noChangeAspect="1"/>
          </p:cNvPicPr>
          <p:nvPr/>
        </p:nvPicPr>
        <p:blipFill>
          <a:blip r:embed="rId2"/>
          <a:stretch>
            <a:fillRect/>
          </a:stretch>
        </p:blipFill>
        <p:spPr>
          <a:xfrm>
            <a:off x="2808011" y="5502551"/>
            <a:ext cx="6257925" cy="1047750"/>
          </a:xfrm>
          <a:prstGeom prst="rect">
            <a:avLst/>
          </a:prstGeom>
        </p:spPr>
      </p:pic>
    </p:spTree>
    <p:extLst>
      <p:ext uri="{BB962C8B-B14F-4D97-AF65-F5344CB8AC3E}">
        <p14:creationId xmlns="" xmlns:p14="http://schemas.microsoft.com/office/powerpoint/2010/main" val="2174051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0CC7C-799A-47AE-AA5F-2511DE6DC0FE}"/>
              </a:ext>
            </a:extLst>
          </p:cNvPr>
          <p:cNvSpPr>
            <a:spLocks noGrp="1"/>
          </p:cNvSpPr>
          <p:nvPr>
            <p:ph type="title"/>
          </p:nvPr>
        </p:nvSpPr>
        <p:spPr>
          <a:xfrm>
            <a:off x="799011" y="195308"/>
            <a:ext cx="10515600" cy="1325563"/>
          </a:xfrm>
        </p:spPr>
        <p:txBody>
          <a:bodyPr/>
          <a:lstStyle/>
          <a:p>
            <a:r>
              <a:rPr lang="en-US" b="1" dirty="0"/>
              <a:t>Multicollinearity</a:t>
            </a:r>
          </a:p>
        </p:txBody>
      </p:sp>
      <p:sp>
        <p:nvSpPr>
          <p:cNvPr id="3" name="Content Placeholder 2">
            <a:extLst>
              <a:ext uri="{FF2B5EF4-FFF2-40B4-BE49-F238E27FC236}">
                <a16:creationId xmlns="" xmlns:a16="http://schemas.microsoft.com/office/drawing/2014/main" id="{468AB5EA-E972-4584-9A8A-A2448E275678}"/>
              </a:ext>
            </a:extLst>
          </p:cNvPr>
          <p:cNvSpPr>
            <a:spLocks noGrp="1"/>
          </p:cNvSpPr>
          <p:nvPr>
            <p:ph idx="1"/>
          </p:nvPr>
        </p:nvSpPr>
        <p:spPr>
          <a:xfrm>
            <a:off x="838200" y="1573834"/>
            <a:ext cx="10515600" cy="4351338"/>
          </a:xfrm>
        </p:spPr>
        <p:txBody>
          <a:bodyPr>
            <a:normAutofit fontScale="92500"/>
          </a:bodyPr>
          <a:lstStyle/>
          <a:p>
            <a:pPr algn="just"/>
            <a:r>
              <a:rPr lang="en-GB" dirty="0"/>
              <a:t>Multicollinearity, or collinearity, is the existence of near-linear relationships among the independent variables</a:t>
            </a:r>
            <a:r>
              <a:rPr lang="en-GB" dirty="0" smtClean="0"/>
              <a:t>. It is the problem in MLR.</a:t>
            </a:r>
            <a:endParaRPr lang="en-GB" dirty="0"/>
          </a:p>
          <a:p>
            <a:pPr algn="just"/>
            <a:r>
              <a:rPr lang="en-GB" b="1" dirty="0"/>
              <a:t> For example</a:t>
            </a:r>
            <a:r>
              <a:rPr lang="en-GB" dirty="0"/>
              <a:t>, suppose that the three ingredients of a mixture are studied by including their percentages of the total. These variables will have the (perfect) linear relationship: P1 + P2 + P3 = 100. During regression calculations, this relationship causes a division by zero which in turn causes the calculations to be aborted. When the relationship is not exact, the division by zero does not occur and the calculations are not aborted. </a:t>
            </a:r>
          </a:p>
          <a:p>
            <a:pPr algn="just"/>
            <a:r>
              <a:rPr lang="en-GB" dirty="0"/>
              <a:t>However, the division by a very small quantity still distorts the results. Hence, one of the first steps in a regression analysis is to determine if multicollinearity is a problem.</a:t>
            </a:r>
            <a:endParaRPr lang="en-US"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182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9C7B6-77A1-4044-A22E-DD74AE1FE57E}"/>
              </a:ext>
            </a:extLst>
          </p:cNvPr>
          <p:cNvSpPr>
            <a:spLocks noGrp="1"/>
          </p:cNvSpPr>
          <p:nvPr>
            <p:ph type="title"/>
          </p:nvPr>
        </p:nvSpPr>
        <p:spPr/>
        <p:txBody>
          <a:bodyPr/>
          <a:lstStyle/>
          <a:p>
            <a:r>
              <a:rPr lang="en-US" b="1" dirty="0"/>
              <a:t>Effects of Multicollinearity</a:t>
            </a:r>
          </a:p>
        </p:txBody>
      </p:sp>
      <p:sp>
        <p:nvSpPr>
          <p:cNvPr id="3" name="Content Placeholder 2">
            <a:extLst>
              <a:ext uri="{FF2B5EF4-FFF2-40B4-BE49-F238E27FC236}">
                <a16:creationId xmlns="" xmlns:a16="http://schemas.microsoft.com/office/drawing/2014/main" id="{8AD0F4AB-B8CC-474C-AA9A-BD6E99429FA1}"/>
              </a:ext>
            </a:extLst>
          </p:cNvPr>
          <p:cNvSpPr>
            <a:spLocks noGrp="1"/>
          </p:cNvSpPr>
          <p:nvPr>
            <p:ph idx="1"/>
          </p:nvPr>
        </p:nvSpPr>
        <p:spPr/>
        <p:txBody>
          <a:bodyPr/>
          <a:lstStyle/>
          <a:p>
            <a:pPr marL="0" indent="0">
              <a:buNone/>
            </a:pPr>
            <a:r>
              <a:rPr lang="en-GB" dirty="0"/>
              <a:t>Multicollinearity can create </a:t>
            </a:r>
          </a:p>
          <a:p>
            <a:r>
              <a:rPr lang="en-GB" dirty="0"/>
              <a:t>Inaccurate estimates of the regression coefficients, </a:t>
            </a:r>
          </a:p>
          <a:p>
            <a:r>
              <a:rPr lang="en-GB" dirty="0"/>
              <a:t>Inflate the standard errors of the regression coefficients, </a:t>
            </a:r>
          </a:p>
          <a:p>
            <a:r>
              <a:rPr lang="en-GB" dirty="0"/>
              <a:t>Deflate the partial t-tests for the regression coefficients, </a:t>
            </a:r>
          </a:p>
          <a:p>
            <a:r>
              <a:rPr lang="en-GB" dirty="0"/>
              <a:t>Give false, nonsignificant, </a:t>
            </a:r>
            <a:r>
              <a:rPr lang="en-GB" dirty="0" smtClean="0"/>
              <a:t>p values</a:t>
            </a:r>
            <a:r>
              <a:rPr lang="en-GB" dirty="0"/>
              <a:t>, and degrade the predictability of the model.</a:t>
            </a:r>
            <a:endParaRPr lang="en-US"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6489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2A57A2-C564-4FEE-A6AA-E668F0116056}"/>
              </a:ext>
            </a:extLst>
          </p:cNvPr>
          <p:cNvSpPr>
            <a:spLocks noGrp="1"/>
          </p:cNvSpPr>
          <p:nvPr>
            <p:ph type="title"/>
          </p:nvPr>
        </p:nvSpPr>
        <p:spPr>
          <a:xfrm>
            <a:off x="162339" y="0"/>
            <a:ext cx="10515600" cy="1325563"/>
          </a:xfrm>
        </p:spPr>
        <p:txBody>
          <a:bodyPr/>
          <a:lstStyle/>
          <a:p>
            <a:r>
              <a:rPr lang="en-US" b="1" dirty="0"/>
              <a:t>Sources of Multicollinearity</a:t>
            </a:r>
          </a:p>
        </p:txBody>
      </p:sp>
      <p:sp>
        <p:nvSpPr>
          <p:cNvPr id="3" name="Content Placeholder 2">
            <a:extLst>
              <a:ext uri="{FF2B5EF4-FFF2-40B4-BE49-F238E27FC236}">
                <a16:creationId xmlns="" xmlns:a16="http://schemas.microsoft.com/office/drawing/2014/main" id="{59797365-2CD0-4162-85E5-98B9BE3D4ABE}"/>
              </a:ext>
            </a:extLst>
          </p:cNvPr>
          <p:cNvSpPr>
            <a:spLocks noGrp="1"/>
          </p:cNvSpPr>
          <p:nvPr>
            <p:ph idx="1"/>
          </p:nvPr>
        </p:nvSpPr>
        <p:spPr>
          <a:xfrm>
            <a:off x="838200" y="1325563"/>
            <a:ext cx="10515600" cy="5274020"/>
          </a:xfrm>
        </p:spPr>
        <p:txBody>
          <a:bodyPr>
            <a:noAutofit/>
          </a:bodyPr>
          <a:lstStyle/>
          <a:p>
            <a:pPr marL="457200" indent="-457200" algn="just">
              <a:buFont typeface="+mj-lt"/>
              <a:buAutoNum type="arabicPeriod"/>
            </a:pPr>
            <a:r>
              <a:rPr lang="en-GB" sz="2400" b="1" dirty="0"/>
              <a:t>Data collection</a:t>
            </a:r>
            <a:r>
              <a:rPr lang="en-GB" sz="2400" dirty="0"/>
              <a:t>. In this case, the data have been collected from a </a:t>
            </a:r>
            <a:r>
              <a:rPr lang="en-GB" sz="2400" b="1" dirty="0"/>
              <a:t>narrow subspace</a:t>
            </a:r>
            <a:r>
              <a:rPr lang="en-GB" sz="2400" dirty="0"/>
              <a:t> of the independent variables. The multicollinearity has been created by the sampling methodology</a:t>
            </a:r>
          </a:p>
          <a:p>
            <a:pPr marL="457200" indent="-457200" algn="just">
              <a:buFont typeface="+mj-lt"/>
              <a:buAutoNum type="arabicPeriod"/>
            </a:pPr>
            <a:r>
              <a:rPr lang="en-GB" sz="2400" b="1" dirty="0"/>
              <a:t>Physical constraints of the linear model or population</a:t>
            </a:r>
            <a:r>
              <a:rPr lang="en-GB" sz="2400" dirty="0"/>
              <a:t>. This source of multicollinearity will exist no matter what sampling technique is used. Many manufacturing or service processes have constraints on independent variables (as to their range</a:t>
            </a:r>
            <a:r>
              <a:rPr lang="en-GB" sz="2400" b="1" dirty="0"/>
              <a:t>), either physically, politically, or legally</a:t>
            </a:r>
            <a:r>
              <a:rPr lang="en-GB" sz="2400" dirty="0"/>
              <a:t>, which will create multicollinearity. </a:t>
            </a:r>
          </a:p>
          <a:p>
            <a:pPr marL="457200" indent="-457200" algn="just">
              <a:buFont typeface="+mj-lt"/>
              <a:buAutoNum type="arabicPeriod"/>
            </a:pPr>
            <a:r>
              <a:rPr lang="en-GB" sz="2400" b="1" dirty="0"/>
              <a:t>Over-defined model</a:t>
            </a:r>
            <a:r>
              <a:rPr lang="en-GB" sz="2400" dirty="0"/>
              <a:t>. Here, there are </a:t>
            </a:r>
            <a:r>
              <a:rPr lang="en-GB" sz="2400" b="1" dirty="0"/>
              <a:t>more variables than observations</a:t>
            </a:r>
            <a:r>
              <a:rPr lang="en-GB" sz="2400" dirty="0"/>
              <a:t>. This situation should be avoided.</a:t>
            </a:r>
          </a:p>
          <a:p>
            <a:pPr marL="457200" indent="-457200" algn="just">
              <a:buFont typeface="+mj-lt"/>
              <a:buAutoNum type="arabicPeriod"/>
            </a:pPr>
            <a:r>
              <a:rPr lang="en-GB" sz="2400" b="1" dirty="0"/>
              <a:t>Model choice or specification</a:t>
            </a:r>
            <a:r>
              <a:rPr lang="en-GB" sz="2400" dirty="0"/>
              <a:t>. This source of multicollinearity comes from using independent variables that are </a:t>
            </a:r>
            <a:r>
              <a:rPr lang="en-GB" sz="2400" b="1" dirty="0"/>
              <a:t>powers or interactions </a:t>
            </a:r>
            <a:r>
              <a:rPr lang="en-GB" sz="2400" dirty="0"/>
              <a:t>of an original set of variables. </a:t>
            </a:r>
          </a:p>
          <a:p>
            <a:pPr marL="457200" indent="-457200" algn="just">
              <a:buFont typeface="+mj-lt"/>
              <a:buAutoNum type="arabicPeriod"/>
            </a:pPr>
            <a:r>
              <a:rPr lang="en-GB" sz="2400" b="1" dirty="0"/>
              <a:t>Outliers</a:t>
            </a:r>
            <a:r>
              <a:rPr lang="en-GB" sz="2400" dirty="0"/>
              <a:t>. Extreme values or </a:t>
            </a:r>
            <a:r>
              <a:rPr lang="en-GB" sz="2400" b="1" dirty="0"/>
              <a:t>outliers</a:t>
            </a:r>
            <a:r>
              <a:rPr lang="en-GB" sz="2400" dirty="0"/>
              <a:t> in the X-space can cause multicollinearity as well as hide it. </a:t>
            </a:r>
            <a:endParaRPr lang="en-US" sz="2400"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8520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5C1F1D-01A5-4B3D-A164-1F62CA9CDF71}"/>
              </a:ext>
            </a:extLst>
          </p:cNvPr>
          <p:cNvSpPr>
            <a:spLocks noGrp="1"/>
          </p:cNvSpPr>
          <p:nvPr>
            <p:ph type="title"/>
          </p:nvPr>
        </p:nvSpPr>
        <p:spPr/>
        <p:txBody>
          <a:bodyPr/>
          <a:lstStyle/>
          <a:p>
            <a:r>
              <a:rPr lang="en-US" b="1" dirty="0"/>
              <a:t>Detection of Multicollinearity</a:t>
            </a:r>
          </a:p>
        </p:txBody>
      </p:sp>
      <p:sp>
        <p:nvSpPr>
          <p:cNvPr id="3" name="Content Placeholder 2">
            <a:extLst>
              <a:ext uri="{FF2B5EF4-FFF2-40B4-BE49-F238E27FC236}">
                <a16:creationId xmlns="" xmlns:a16="http://schemas.microsoft.com/office/drawing/2014/main" id="{A30A2EDC-2427-40CE-A256-98F586B92D9F}"/>
              </a:ext>
            </a:extLst>
          </p:cNvPr>
          <p:cNvSpPr>
            <a:spLocks noGrp="1"/>
          </p:cNvSpPr>
          <p:nvPr>
            <p:ph idx="1"/>
          </p:nvPr>
        </p:nvSpPr>
        <p:spPr>
          <a:xfrm>
            <a:off x="705678" y="1690688"/>
            <a:ext cx="10515600" cy="4351338"/>
          </a:xfrm>
        </p:spPr>
        <p:txBody>
          <a:bodyPr>
            <a:noAutofit/>
          </a:bodyPr>
          <a:lstStyle/>
          <a:p>
            <a:pPr marL="457200" indent="-457200" algn="just">
              <a:buFont typeface="+mj-lt"/>
              <a:buAutoNum type="arabicPeriod"/>
            </a:pPr>
            <a:r>
              <a:rPr lang="en-GB" sz="2400" dirty="0"/>
              <a:t>Begin by studying </a:t>
            </a:r>
            <a:r>
              <a:rPr lang="en-GB" sz="2400" b="1" dirty="0"/>
              <a:t>pairwise scatter plots of pairs </a:t>
            </a:r>
            <a:r>
              <a:rPr lang="en-GB" sz="2400" dirty="0"/>
              <a:t>of independent variables, looking for near-perfect relationships. Also glance at the correlation matrix for high correlations. Unfortunately, multicollinearity does not always show up when considering the variables two at a time. </a:t>
            </a:r>
          </a:p>
          <a:p>
            <a:pPr marL="457200" indent="-457200" algn="just">
              <a:buFont typeface="+mj-lt"/>
              <a:buAutoNum type="arabicPeriod"/>
            </a:pPr>
            <a:r>
              <a:rPr lang="en-GB" sz="2400" dirty="0"/>
              <a:t>Consider the </a:t>
            </a:r>
            <a:r>
              <a:rPr lang="en-GB" sz="2400" b="1" dirty="0"/>
              <a:t>variance inflation factors </a:t>
            </a:r>
            <a:r>
              <a:rPr lang="en-GB" sz="2400" dirty="0"/>
              <a:t>(VIF). VIFs over 10 indicate collinear variables. </a:t>
            </a:r>
          </a:p>
          <a:p>
            <a:pPr marL="457200" indent="-457200" algn="just">
              <a:buFont typeface="+mj-lt"/>
              <a:buAutoNum type="arabicPeriod"/>
            </a:pPr>
            <a:r>
              <a:rPr lang="en-GB" sz="2400" b="1" dirty="0"/>
              <a:t>Eigenvalues of the correlation matrix of the independent variables near zero </a:t>
            </a:r>
            <a:r>
              <a:rPr lang="en-GB" sz="2400" dirty="0"/>
              <a:t>indicate multicollinearity. Instead of looking at the numerical size of the eigenvalue, use the condition number. Large condition numbers indicate multicollinearity. </a:t>
            </a:r>
          </a:p>
          <a:p>
            <a:pPr marL="457200" indent="-457200" algn="just">
              <a:buFont typeface="+mj-lt"/>
              <a:buAutoNum type="arabicPeriod"/>
            </a:pPr>
            <a:r>
              <a:rPr lang="en-GB" sz="2400" dirty="0"/>
              <a:t>Investigate the signs of the regression coefficients. Variables whose regression </a:t>
            </a:r>
            <a:r>
              <a:rPr lang="en-GB" sz="2400" b="1" dirty="0"/>
              <a:t>coefficients are opposite in sign </a:t>
            </a:r>
            <a:r>
              <a:rPr lang="en-GB" sz="2400" dirty="0"/>
              <a:t>from what you would expect may indicate multicollinearity</a:t>
            </a:r>
            <a:endParaRPr lang="en-US" sz="2400"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9845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1CB3AD-20D1-405B-AEF7-158E6AF9EEF0}"/>
              </a:ext>
            </a:extLst>
          </p:cNvPr>
          <p:cNvSpPr>
            <a:spLocks noGrp="1"/>
          </p:cNvSpPr>
          <p:nvPr>
            <p:ph type="title"/>
          </p:nvPr>
        </p:nvSpPr>
        <p:spPr>
          <a:xfrm>
            <a:off x="294860" y="238295"/>
            <a:ext cx="10515600" cy="1325563"/>
          </a:xfrm>
        </p:spPr>
        <p:txBody>
          <a:bodyPr/>
          <a:lstStyle/>
          <a:p>
            <a:r>
              <a:rPr lang="en-US" b="1" dirty="0"/>
              <a:t>Correction for Multicollinearity</a:t>
            </a:r>
          </a:p>
        </p:txBody>
      </p:sp>
      <p:sp>
        <p:nvSpPr>
          <p:cNvPr id="3" name="Content Placeholder 2">
            <a:extLst>
              <a:ext uri="{FF2B5EF4-FFF2-40B4-BE49-F238E27FC236}">
                <a16:creationId xmlns="" xmlns:a16="http://schemas.microsoft.com/office/drawing/2014/main" id="{D59AA427-BD7D-4267-89A4-7A2FEEE771E0}"/>
              </a:ext>
            </a:extLst>
          </p:cNvPr>
          <p:cNvSpPr>
            <a:spLocks noGrp="1"/>
          </p:cNvSpPr>
          <p:nvPr>
            <p:ph idx="1"/>
          </p:nvPr>
        </p:nvSpPr>
        <p:spPr>
          <a:xfrm>
            <a:off x="838200" y="1605585"/>
            <a:ext cx="10515600" cy="4351338"/>
          </a:xfrm>
        </p:spPr>
        <p:txBody>
          <a:bodyPr>
            <a:normAutofit lnSpcReduction="10000"/>
          </a:bodyPr>
          <a:lstStyle/>
          <a:p>
            <a:pPr marL="0" indent="0" algn="just">
              <a:buNone/>
            </a:pPr>
            <a:r>
              <a:rPr lang="en-GB" dirty="0"/>
              <a:t>Depending on what the source of multicollinearity is, the solutions will vary. </a:t>
            </a:r>
          </a:p>
          <a:p>
            <a:pPr marL="514350" indent="-514350" algn="just">
              <a:buFont typeface="+mj-lt"/>
              <a:buAutoNum type="arabicPeriod"/>
            </a:pPr>
            <a:r>
              <a:rPr lang="en-GB" dirty="0"/>
              <a:t>If the multicollinearity has been created by the data collection, collect additional data over a wider X-subspace.</a:t>
            </a:r>
          </a:p>
          <a:p>
            <a:pPr marL="514350" indent="-514350" algn="just">
              <a:buFont typeface="+mj-lt"/>
              <a:buAutoNum type="arabicPeriod"/>
            </a:pPr>
            <a:r>
              <a:rPr lang="en-GB" dirty="0"/>
              <a:t> If the choice of the linear model has increased the multicollinearity, simplify the model by using variable selection techniques. </a:t>
            </a:r>
          </a:p>
          <a:p>
            <a:pPr marL="514350" indent="-514350" algn="just">
              <a:buFont typeface="+mj-lt"/>
              <a:buAutoNum type="arabicPeriod"/>
            </a:pPr>
            <a:r>
              <a:rPr lang="en-GB" dirty="0"/>
              <a:t>If an observation or two has induced the multicollinearity, remove those observations. </a:t>
            </a:r>
          </a:p>
          <a:p>
            <a:pPr marL="514350" indent="-514350" algn="just">
              <a:buFont typeface="+mj-lt"/>
              <a:buAutoNum type="arabicPeriod"/>
            </a:pPr>
            <a:r>
              <a:rPr lang="en-GB" dirty="0"/>
              <a:t>Above all, use care in selecting the variables at the outset. </a:t>
            </a:r>
          </a:p>
          <a:p>
            <a:pPr marL="514350" indent="-514350" algn="just">
              <a:buFont typeface="+mj-lt"/>
              <a:buAutoNum type="arabicPeriod"/>
            </a:pPr>
            <a:r>
              <a:rPr lang="en-GB" dirty="0"/>
              <a:t>When these steps are not possible, you might try ridge regression.</a:t>
            </a:r>
            <a:endParaRPr lang="en-US" dirty="0"/>
          </a:p>
        </p:txBody>
      </p:sp>
      <p:sp>
        <p:nvSpPr>
          <p:cNvPr id="4" name="Rectangle 3">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5" name="Straight Connector 4">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845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75085-65DE-1345-BD80-4592AE7BAAB6}"/>
              </a:ext>
            </a:extLst>
          </p:cNvPr>
          <p:cNvSpPr>
            <a:spLocks noGrp="1"/>
          </p:cNvSpPr>
          <p:nvPr>
            <p:ph type="title"/>
          </p:nvPr>
        </p:nvSpPr>
        <p:spPr/>
        <p:txBody>
          <a:bodyPr/>
          <a:lstStyle/>
          <a:p>
            <a:r>
              <a:rPr lang="en-US" b="1" dirty="0"/>
              <a:t>Train/Test error comparison: Learning Curves</a:t>
            </a:r>
          </a:p>
        </p:txBody>
      </p:sp>
      <p:pic>
        <p:nvPicPr>
          <p:cNvPr id="1026" name="Picture 2" descr="Learning curve - Mastering Text Mining with R">
            <a:extLst>
              <a:ext uri="{FF2B5EF4-FFF2-40B4-BE49-F238E27FC236}">
                <a16:creationId xmlns="" xmlns:a16="http://schemas.microsoft.com/office/drawing/2014/main" id="{E3E86E63-ED4F-774C-902A-86ECAD542E78}"/>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3786188" y="2200275"/>
            <a:ext cx="6630987" cy="355758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E7F22AD-5ECA-2F40-94BF-0823410662F9}"/>
              </a:ext>
            </a:extLst>
          </p:cNvPr>
          <p:cNvSpPr txBox="1"/>
          <p:nvPr/>
        </p:nvSpPr>
        <p:spPr>
          <a:xfrm>
            <a:off x="547559" y="3228973"/>
            <a:ext cx="2605088" cy="923330"/>
          </a:xfrm>
          <a:prstGeom prst="rect">
            <a:avLst/>
          </a:prstGeom>
          <a:noFill/>
        </p:spPr>
        <p:txBody>
          <a:bodyPr wrap="square" rtlCol="0">
            <a:spAutoFit/>
          </a:bodyPr>
          <a:lstStyle/>
          <a:p>
            <a:r>
              <a:rPr lang="en-US" dirty="0"/>
              <a:t>Here the model is doing well for training data but</a:t>
            </a:r>
          </a:p>
          <a:p>
            <a:r>
              <a:rPr lang="en-US" dirty="0"/>
              <a:t>Failing for test data.</a:t>
            </a:r>
          </a:p>
        </p:txBody>
      </p:sp>
      <p:sp>
        <p:nvSpPr>
          <p:cNvPr id="5" name="TextBox 4">
            <a:extLst>
              <a:ext uri="{FF2B5EF4-FFF2-40B4-BE49-F238E27FC236}">
                <a16:creationId xmlns="" xmlns:a16="http://schemas.microsoft.com/office/drawing/2014/main" id="{5291DF15-C0F8-FB46-AED1-357CD1F78484}"/>
              </a:ext>
            </a:extLst>
          </p:cNvPr>
          <p:cNvSpPr txBox="1"/>
          <p:nvPr/>
        </p:nvSpPr>
        <p:spPr>
          <a:xfrm>
            <a:off x="547559" y="2250965"/>
            <a:ext cx="3193888" cy="923330"/>
          </a:xfrm>
          <a:prstGeom prst="rect">
            <a:avLst/>
          </a:prstGeom>
          <a:noFill/>
        </p:spPr>
        <p:txBody>
          <a:bodyPr wrap="none" rtlCol="0">
            <a:spAutoFit/>
          </a:bodyPr>
          <a:lstStyle/>
          <a:p>
            <a:r>
              <a:rPr lang="en-US" dirty="0"/>
              <a:t>Observe test error is more</a:t>
            </a:r>
          </a:p>
          <a:p>
            <a:r>
              <a:rPr lang="en-US" dirty="0"/>
              <a:t>When compare to train error of </a:t>
            </a:r>
          </a:p>
          <a:p>
            <a:r>
              <a:rPr lang="en-US" dirty="0"/>
              <a:t>the linear model</a:t>
            </a:r>
          </a:p>
        </p:txBody>
      </p:sp>
      <p:sp>
        <p:nvSpPr>
          <p:cNvPr id="6" name="Rectangle 5">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2078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75085-65DE-1345-BD80-4592AE7BAAB6}"/>
              </a:ext>
            </a:extLst>
          </p:cNvPr>
          <p:cNvSpPr>
            <a:spLocks noGrp="1"/>
          </p:cNvSpPr>
          <p:nvPr>
            <p:ph type="title"/>
          </p:nvPr>
        </p:nvSpPr>
        <p:spPr>
          <a:xfrm>
            <a:off x="361122" y="147775"/>
            <a:ext cx="10515600" cy="1325563"/>
          </a:xfrm>
        </p:spPr>
        <p:txBody>
          <a:bodyPr/>
          <a:lstStyle/>
          <a:p>
            <a:r>
              <a:rPr lang="en-US" b="1" dirty="0"/>
              <a:t>Bias</a:t>
            </a:r>
          </a:p>
        </p:txBody>
      </p:sp>
      <p:sp>
        <p:nvSpPr>
          <p:cNvPr id="5" name="TextBox 4">
            <a:extLst>
              <a:ext uri="{FF2B5EF4-FFF2-40B4-BE49-F238E27FC236}">
                <a16:creationId xmlns="" xmlns:a16="http://schemas.microsoft.com/office/drawing/2014/main" id="{5291DF15-C0F8-FB46-AED1-357CD1F78484}"/>
              </a:ext>
            </a:extLst>
          </p:cNvPr>
          <p:cNvSpPr txBox="1"/>
          <p:nvPr/>
        </p:nvSpPr>
        <p:spPr>
          <a:xfrm>
            <a:off x="1117402" y="1390990"/>
            <a:ext cx="9961416" cy="2308324"/>
          </a:xfrm>
          <a:prstGeom prst="rect">
            <a:avLst/>
          </a:prstGeom>
          <a:noFill/>
        </p:spPr>
        <p:txBody>
          <a:bodyPr wrap="square" rtlCol="0">
            <a:spAutoFit/>
          </a:bodyPr>
          <a:lstStyle/>
          <a:p>
            <a:pPr marL="285750" indent="-285750" algn="just">
              <a:buFont typeface="Arial" panose="020B0604020202020204" pitchFamily="34" charset="0"/>
              <a:buChar char="•"/>
            </a:pPr>
            <a:r>
              <a:rPr lang="en-GB" b="0" i="0" dirty="0">
                <a:solidFill>
                  <a:srgbClr val="273239"/>
                </a:solidFill>
                <a:effectLst/>
                <a:latin typeface="urw-din"/>
              </a:rPr>
              <a:t>The bias is known as the difference between the prediction of the values by the ML model and the actual value.</a:t>
            </a:r>
          </a:p>
          <a:p>
            <a:pPr marL="285750" indent="-285750" algn="just">
              <a:buFont typeface="Arial" panose="020B0604020202020204" pitchFamily="34" charset="0"/>
              <a:buChar char="•"/>
            </a:pPr>
            <a:r>
              <a:rPr lang="en-GB" b="0" i="0" dirty="0">
                <a:solidFill>
                  <a:srgbClr val="273239"/>
                </a:solidFill>
                <a:effectLst/>
                <a:latin typeface="urw-din"/>
              </a:rPr>
              <a:t>High in biasing gives a large error in training as well as testing data. Its recommended that an algorithm should always be low biased to avoid the problem of underfitting.</a:t>
            </a:r>
            <a:r>
              <a:rPr lang="en-GB" dirty="0"/>
              <a:t/>
            </a:r>
            <a:br>
              <a:rPr lang="en-GB" dirty="0"/>
            </a:br>
            <a:r>
              <a:rPr lang="en-GB" b="0" i="0" dirty="0">
                <a:solidFill>
                  <a:srgbClr val="273239"/>
                </a:solidFill>
                <a:effectLst/>
                <a:latin typeface="urw-din"/>
              </a:rPr>
              <a:t>By high bias, the data predicted is in a straight line format, thus not fitting accurately in the data in the data set. Such fitting is known as </a:t>
            </a:r>
            <a:r>
              <a:rPr lang="en-GB" b="1" i="0" dirty="0">
                <a:solidFill>
                  <a:srgbClr val="273239"/>
                </a:solidFill>
                <a:effectLst/>
                <a:latin typeface="urw-din"/>
              </a:rPr>
              <a:t>Underfitting of Data</a:t>
            </a:r>
            <a:r>
              <a:rPr lang="en-GB" b="0" i="0" dirty="0">
                <a:solidFill>
                  <a:srgbClr val="273239"/>
                </a:solidFill>
                <a:effectLst/>
                <a:latin typeface="urw-din"/>
              </a:rPr>
              <a:t>. </a:t>
            </a:r>
          </a:p>
          <a:p>
            <a:pPr marL="285750" indent="-285750" algn="just">
              <a:buFont typeface="Arial" panose="020B0604020202020204" pitchFamily="34" charset="0"/>
              <a:buChar char="•"/>
            </a:pPr>
            <a:r>
              <a:rPr lang="en-GB" b="0" i="0" dirty="0">
                <a:solidFill>
                  <a:srgbClr val="273239"/>
                </a:solidFill>
                <a:effectLst/>
                <a:latin typeface="urw-din"/>
              </a:rPr>
              <a:t>This happens when the hypothesis is too simple or linear in nature. Refer to the graph given below for an example of such a situation.</a:t>
            </a:r>
            <a:endParaRPr lang="en-US" dirty="0"/>
          </a:p>
        </p:txBody>
      </p:sp>
      <p:sp>
        <p:nvSpPr>
          <p:cNvPr id="6" name="Rectangle 5">
            <a:extLst>
              <a:ext uri="{FF2B5EF4-FFF2-40B4-BE49-F238E27FC236}">
                <a16:creationId xmlns="" xmlns:a16="http://schemas.microsoft.com/office/drawing/2014/main" id="{1A16F443-EE66-4E37-B716-C5C9EE074259}"/>
              </a:ext>
            </a:extLst>
          </p:cNvPr>
          <p:cNvSpPr/>
          <p:nvPr/>
        </p:nvSpPr>
        <p:spPr>
          <a:xfrm>
            <a:off x="159026" y="147776"/>
            <a:ext cx="11873948" cy="656244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IN"/>
          </a:p>
        </p:txBody>
      </p:sp>
      <p:cxnSp>
        <p:nvCxnSpPr>
          <p:cNvPr id="7" name="Straight Connector 6">
            <a:extLst>
              <a:ext uri="{FF2B5EF4-FFF2-40B4-BE49-F238E27FC236}">
                <a16:creationId xmlns="" xmlns:a16="http://schemas.microsoft.com/office/drawing/2014/main" id="{2A6C7164-9F19-455A-952F-33B355652145}"/>
              </a:ext>
            </a:extLst>
          </p:cNvPr>
          <p:cNvCxnSpPr/>
          <p:nvPr/>
        </p:nvCxnSpPr>
        <p:spPr>
          <a:xfrm>
            <a:off x="159026" y="1247707"/>
            <a:ext cx="11873948"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 xmlns:a16="http://schemas.microsoft.com/office/drawing/2014/main" id="{CA03839A-C9A4-4731-991B-9B65053609F1}"/>
              </a:ext>
            </a:extLst>
          </p:cNvPr>
          <p:cNvPicPr>
            <a:picLocks noChangeAspect="1"/>
          </p:cNvPicPr>
          <p:nvPr/>
        </p:nvPicPr>
        <p:blipFill>
          <a:blip r:embed="rId2"/>
          <a:stretch>
            <a:fillRect/>
          </a:stretch>
        </p:blipFill>
        <p:spPr>
          <a:xfrm>
            <a:off x="4131780" y="4053899"/>
            <a:ext cx="3620742" cy="2308324"/>
          </a:xfrm>
          <a:prstGeom prst="rect">
            <a:avLst/>
          </a:prstGeom>
        </p:spPr>
      </p:pic>
    </p:spTree>
    <p:extLst>
      <p:ext uri="{BB962C8B-B14F-4D97-AF65-F5344CB8AC3E}">
        <p14:creationId xmlns="" xmlns:p14="http://schemas.microsoft.com/office/powerpoint/2010/main" val="1772121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1476</Words>
  <Application>Microsoft Office PowerPoint</Application>
  <PresentationFormat>Custom</PresentationFormat>
  <Paragraphs>104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Data Science  Unit-II</vt:lpstr>
      <vt:lpstr>Introduction</vt:lpstr>
      <vt:lpstr>Multicollinearity</vt:lpstr>
      <vt:lpstr>Effects of Multicollinearity</vt:lpstr>
      <vt:lpstr>Sources of Multicollinearity</vt:lpstr>
      <vt:lpstr>Detection of Multicollinearity</vt:lpstr>
      <vt:lpstr>Correction for Multicollinearity</vt:lpstr>
      <vt:lpstr>Train/Test error comparison: Learning Curves</vt:lpstr>
      <vt:lpstr>Bias</vt:lpstr>
      <vt:lpstr>Variance</vt:lpstr>
      <vt:lpstr>Bias Variance Tradeoff</vt:lpstr>
      <vt:lpstr>The error to complexity graph to show trade-off </vt:lpstr>
      <vt:lpstr>Overfitting, Underfitting  and Best fitting:</vt:lpstr>
      <vt:lpstr>Slide 14</vt:lpstr>
      <vt:lpstr>Slide 15</vt:lpstr>
      <vt:lpstr>Slide 16</vt:lpstr>
      <vt:lpstr>Regularization</vt:lpstr>
      <vt:lpstr>Ridge regression: Standardization</vt:lpstr>
      <vt:lpstr>Ridge Regression Basics</vt:lpstr>
      <vt:lpstr>Ridge Regression Basics</vt:lpstr>
      <vt:lpstr>Geometric Interpretation of Ridge Regression </vt:lpstr>
      <vt:lpstr>Properties of Ridge Estimator</vt:lpstr>
      <vt:lpstr>Slide 23</vt:lpstr>
      <vt:lpstr>Limitations of Ridge regression- Lasso regression  </vt:lpstr>
      <vt:lpstr>Limitations of Lasso regression- Elastic net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Unit-II</dc:title>
  <dc:creator>Subhash Chandra N</dc:creator>
  <cp:lastModifiedBy>Prof.Subhash chandra</cp:lastModifiedBy>
  <cp:revision>30</cp:revision>
  <dcterms:created xsi:type="dcterms:W3CDTF">2021-03-31T05:20:14Z</dcterms:created>
  <dcterms:modified xsi:type="dcterms:W3CDTF">2022-10-28T03:58:22Z</dcterms:modified>
</cp:coreProperties>
</file>