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61" r:id="rId3"/>
    <p:sldId id="363" r:id="rId4"/>
    <p:sldId id="364" r:id="rId5"/>
    <p:sldId id="366" r:id="rId6"/>
    <p:sldId id="367" r:id="rId7"/>
    <p:sldId id="365" r:id="rId8"/>
    <p:sldId id="301" r:id="rId9"/>
    <p:sldId id="302" r:id="rId10"/>
    <p:sldId id="303" r:id="rId11"/>
    <p:sldId id="304" r:id="rId12"/>
    <p:sldId id="305" r:id="rId13"/>
    <p:sldId id="306" r:id="rId14"/>
    <p:sldId id="307" r:id="rId15"/>
    <p:sldId id="309" r:id="rId16"/>
    <p:sldId id="310" r:id="rId17"/>
    <p:sldId id="311" r:id="rId18"/>
    <p:sldId id="312" r:id="rId19"/>
    <p:sldId id="314" r:id="rId20"/>
    <p:sldId id="315" r:id="rId21"/>
    <p:sldId id="316" r:id="rId22"/>
    <p:sldId id="317" r:id="rId23"/>
    <p:sldId id="318" r:id="rId24"/>
    <p:sldId id="319" r:id="rId25"/>
    <p:sldId id="320" r:id="rId26"/>
    <p:sldId id="321" r:id="rId27"/>
    <p:sldId id="322" r:id="rId28"/>
    <p:sldId id="323" r:id="rId29"/>
    <p:sldId id="324" r:id="rId30"/>
    <p:sldId id="326" r:id="rId31"/>
    <p:sldId id="327" r:id="rId32"/>
    <p:sldId id="330" r:id="rId33"/>
    <p:sldId id="331" r:id="rId34"/>
    <p:sldId id="333" r:id="rId35"/>
    <p:sldId id="360" r:id="rId36"/>
    <p:sldId id="328" r:id="rId37"/>
    <p:sldId id="340" r:id="rId38"/>
    <p:sldId id="341" r:id="rId39"/>
    <p:sldId id="342" r:id="rId40"/>
    <p:sldId id="343" r:id="rId41"/>
    <p:sldId id="344" r:id="rId42"/>
    <p:sldId id="345" r:id="rId43"/>
    <p:sldId id="358" r:id="rId44"/>
    <p:sldId id="356" r:id="rId45"/>
    <p:sldId id="357" r:id="rId4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F4627B7-6346-498C-B6FB-183B7D6F5540}" type="datetimeFigureOut">
              <a:rPr lang="en-US" smtClean="0"/>
              <a:pPr/>
              <a:t>11/26/2022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D6305E8-E777-4361-BA0D-9DBC1B7658F7}" type="slidenum">
              <a:rPr lang="en-US" smtClean="0"/>
              <a:pPr/>
              <a:t>‹#›</a:t>
            </a:fld>
            <a:endParaRPr lang="en-US"/>
          </a:p>
        </p:txBody>
      </p:sp>
    </p:spTree>
    <p:extLst>
      <p:ext uri="{BB962C8B-B14F-4D97-AF65-F5344CB8AC3E}">
        <p14:creationId xmlns="" xmlns:p14="http://schemas.microsoft.com/office/powerpoint/2010/main" val="149430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7993" y="537458"/>
            <a:ext cx="10316013" cy="75755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DF5D9A3-5FFC-45CE-BA24-76145EE3678D}" type="datetime1">
              <a:rPr lang="en-US" smtClean="0"/>
              <a:pPr/>
              <a:t>11/26/2022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lifornian FB"/>
                <a:cs typeface="Californian FB"/>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7AD78B2-B789-4CCA-B467-B1E5230B2AB4}" type="datetime1">
              <a:rPr lang="en-US" smtClean="0"/>
              <a:pPr/>
              <a:t>11/26/2022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lifornian FB"/>
                <a:cs typeface="Californian FB"/>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A1F389B-C250-4DE9-AB01-154E6FB1C1DB}" type="datetime1">
              <a:rPr lang="en-US" smtClean="0"/>
              <a:pPr/>
              <a:t>11/26/2022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lifornian FB"/>
                <a:cs typeface="Californian FB"/>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BF7A1E8-494D-4799-A232-A5D3986D0EF1}" type="datetime1">
              <a:rPr lang="en-US" smtClean="0"/>
              <a:pPr/>
              <a:t>11/26/2022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62D70FA-163C-4958-BA55-76EB9ADE2D65}" type="datetime1">
              <a:rPr lang="en-US" smtClean="0"/>
              <a:pPr/>
              <a:t>11/26/2022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02332" y="482595"/>
            <a:ext cx="9387334" cy="1300480"/>
          </a:xfrm>
          <a:prstGeom prst="rect">
            <a:avLst/>
          </a:prstGeom>
        </p:spPr>
        <p:txBody>
          <a:bodyPr wrap="square" lIns="0" tIns="0" rIns="0" bIns="0">
            <a:spAutoFit/>
          </a:bodyPr>
          <a:lstStyle>
            <a:lvl1pPr>
              <a:defRPr sz="4100" b="1" i="0">
                <a:solidFill>
                  <a:schemeClr val="tx1"/>
                </a:solidFill>
                <a:latin typeface="Californian FB"/>
                <a:cs typeface="Californian FB"/>
              </a:defRPr>
            </a:lvl1pPr>
          </a:lstStyle>
          <a:p>
            <a:endParaRPr/>
          </a:p>
        </p:txBody>
      </p:sp>
      <p:sp>
        <p:nvSpPr>
          <p:cNvPr id="3" name="Holder 3"/>
          <p:cNvSpPr>
            <a:spLocks noGrp="1"/>
          </p:cNvSpPr>
          <p:nvPr>
            <p:ph type="body" idx="1"/>
          </p:nvPr>
        </p:nvSpPr>
        <p:spPr>
          <a:xfrm>
            <a:off x="934494" y="1589269"/>
            <a:ext cx="10323011" cy="4415790"/>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345689" y="6464987"/>
            <a:ext cx="3499484"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83E00B40-3A9E-43BC-B2FF-B5C1CDCADD42}" type="datetime1">
              <a:rPr lang="en-US" smtClean="0"/>
              <a:pPr/>
              <a:t>11/26/2022</a:t>
            </a:fld>
            <a:endParaRPr lang="en-US"/>
          </a:p>
        </p:txBody>
      </p:sp>
      <p:sp>
        <p:nvSpPr>
          <p:cNvPr id="6" name="Holder 6"/>
          <p:cNvSpPr>
            <a:spLocks noGrp="1"/>
          </p:cNvSpPr>
          <p:nvPr>
            <p:ph type="sldNum" sz="quarter" idx="7"/>
          </p:nvPr>
        </p:nvSpPr>
        <p:spPr>
          <a:xfrm>
            <a:off x="11081267" y="6464987"/>
            <a:ext cx="2063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538289"/>
            <a:ext cx="8534400" cy="4013919"/>
          </a:xfrm>
          <a:prstGeom prst="rect">
            <a:avLst/>
          </a:prstGeom>
        </p:spPr>
        <p:txBody>
          <a:bodyPr vert="horz" wrap="square" lIns="0" tIns="12700" rIns="0" bIns="0" rtlCol="0">
            <a:spAutoFit/>
          </a:bodyPr>
          <a:lstStyle/>
          <a:p>
            <a:pPr marL="12700" algn="ctr">
              <a:lnSpc>
                <a:spcPct val="100000"/>
              </a:lnSpc>
            </a:pPr>
            <a:r>
              <a:rPr lang="en-GB" sz="6000" b="0" spc="-60" dirty="0" smtClean="0">
                <a:latin typeface="Calibri Light"/>
                <a:cs typeface="Calibri Light"/>
              </a:rPr>
              <a:t>FAI</a:t>
            </a:r>
            <a:r>
              <a:rPr lang="en-GB" sz="6000" b="0" spc="-60" dirty="0">
                <a:latin typeface="Calibri Light"/>
                <a:cs typeface="Calibri Light"/>
              </a:rPr>
              <a:t/>
            </a:r>
            <a:br>
              <a:rPr lang="en-GB" sz="6000" b="0" spc="-60" dirty="0">
                <a:latin typeface="Calibri Light"/>
                <a:cs typeface="Calibri Light"/>
              </a:rPr>
            </a:br>
            <a:r>
              <a:rPr lang="en-GB" sz="6000" b="0" spc="-60" dirty="0">
                <a:latin typeface="Calibri Light"/>
                <a:cs typeface="Calibri Light"/>
              </a:rPr>
              <a:t>Unit-IV</a:t>
            </a:r>
            <a:br>
              <a:rPr lang="en-GB" sz="6000" b="0" spc="-60" dirty="0">
                <a:latin typeface="Calibri Light"/>
                <a:cs typeface="Calibri Light"/>
              </a:rPr>
            </a:br>
            <a:r>
              <a:rPr lang="en-GB" sz="6000" b="0" spc="-60" dirty="0" smtClean="0">
                <a:latin typeface="Calibri Light"/>
                <a:cs typeface="Calibri Light"/>
              </a:rPr>
              <a:t>Hypothesis Representation</a:t>
            </a:r>
            <a:r>
              <a:rPr lang="en-GB" sz="6000" b="0" spc="-60" dirty="0">
                <a:latin typeface="Calibri Light"/>
                <a:cs typeface="Calibri Light"/>
              </a:rPr>
              <a:t/>
            </a:r>
            <a:br>
              <a:rPr lang="en-GB" sz="6000" b="0" spc="-60" dirty="0">
                <a:latin typeface="Calibri Light"/>
                <a:cs typeface="Calibri Light"/>
              </a:rPr>
            </a:br>
            <a:r>
              <a:rPr lang="en-GB" sz="2000" dirty="0">
                <a:latin typeface="Times New Roman"/>
                <a:cs typeface="Times New Roman"/>
              </a:rPr>
              <a:t/>
            </a:r>
            <a:br>
              <a:rPr lang="en-GB" sz="2000" dirty="0">
                <a:latin typeface="Times New Roman"/>
                <a:cs typeface="Times New Roman"/>
              </a:rPr>
            </a:br>
            <a:r>
              <a:rPr lang="en-GB" sz="2000" dirty="0">
                <a:latin typeface="Times New Roman"/>
                <a:cs typeface="Times New Roman"/>
              </a:rPr>
              <a:t> From: </a:t>
            </a:r>
            <a:r>
              <a:rPr lang="en-GB" sz="2000" spc="-60" dirty="0">
                <a:latin typeface="Times New Roman"/>
                <a:cs typeface="Times New Roman"/>
              </a:rPr>
              <a:t>Tom </a:t>
            </a:r>
            <a:r>
              <a:rPr lang="en-GB" sz="2000" spc="-5" dirty="0">
                <a:latin typeface="Times New Roman"/>
                <a:cs typeface="Times New Roman"/>
              </a:rPr>
              <a:t>M. </a:t>
            </a:r>
            <a:r>
              <a:rPr lang="en-GB" sz="2000" dirty="0">
                <a:latin typeface="Times New Roman"/>
                <a:cs typeface="Times New Roman"/>
              </a:rPr>
              <a:t>Mitchell, Machine Learning, India Edition 2013, </a:t>
            </a:r>
            <a:r>
              <a:rPr lang="en-GB" sz="2000" spc="-5" dirty="0">
                <a:latin typeface="Times New Roman"/>
                <a:cs typeface="Times New Roman"/>
              </a:rPr>
              <a:t>McGraw</a:t>
            </a:r>
            <a:r>
              <a:rPr lang="en-GB" sz="2000" spc="-90" dirty="0">
                <a:latin typeface="Times New Roman"/>
                <a:cs typeface="Times New Roman"/>
              </a:rPr>
              <a:t> </a:t>
            </a:r>
            <a:r>
              <a:rPr lang="en-GB" sz="2000" spc="-5" dirty="0">
                <a:latin typeface="Times New Roman"/>
                <a:cs typeface="Times New Roman"/>
              </a:rPr>
              <a:t>Hill  </a:t>
            </a:r>
            <a:r>
              <a:rPr lang="en-GB" sz="2000" dirty="0">
                <a:latin typeface="Times New Roman"/>
                <a:cs typeface="Times New Roman"/>
              </a:rPr>
              <a:t>Education.</a:t>
            </a:r>
            <a:br>
              <a:rPr lang="en-GB" sz="2000" dirty="0">
                <a:latin typeface="Times New Roman"/>
                <a:cs typeface="Times New Roman"/>
              </a:rPr>
            </a:br>
            <a:endParaRPr sz="2000" dirty="0">
              <a:latin typeface="Calibri Light"/>
              <a:cs typeface="Calibri Light"/>
            </a:endParaRPr>
          </a:p>
        </p:txBody>
      </p:sp>
      <p:sp>
        <p:nvSpPr>
          <p:cNvPr id="7" name="Slide Number Placeholder 6">
            <a:extLst>
              <a:ext uri="{FF2B5EF4-FFF2-40B4-BE49-F238E27FC236}">
                <a16:creationId xmlns="" xmlns:a16="http://schemas.microsoft.com/office/drawing/2014/main" id="{99D6D89C-20C0-4E0F-B3B8-635A3106EFF9}"/>
              </a:ext>
            </a:extLst>
          </p:cNvPr>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1</a:t>
            </a:fld>
            <a:endParaRPr lang="en-US" dirty="0"/>
          </a:p>
        </p:txBody>
      </p:sp>
      <p:sp>
        <p:nvSpPr>
          <p:cNvPr id="8" name="Rectangle 7">
            <a:extLst>
              <a:ext uri="{FF2B5EF4-FFF2-40B4-BE49-F238E27FC236}">
                <a16:creationId xmlns="" xmlns:a16="http://schemas.microsoft.com/office/drawing/2014/main" id="{AE03DE71-8993-4299-9CA5-C5E672687482}"/>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C90DE7F5-86C2-4312-8B21-76DDC8E87466}"/>
              </a:ext>
            </a:extLst>
          </p:cNvPr>
          <p:cNvCxnSpPr/>
          <p:nvPr/>
        </p:nvCxnSpPr>
        <p:spPr>
          <a:xfrm>
            <a:off x="152400" y="3429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10</a:t>
            </a:fld>
            <a:endParaRPr dirty="0"/>
          </a:p>
        </p:txBody>
      </p:sp>
      <p:sp>
        <p:nvSpPr>
          <p:cNvPr id="2" name="object 2"/>
          <p:cNvSpPr txBox="1">
            <a:spLocks noGrp="1"/>
          </p:cNvSpPr>
          <p:nvPr>
            <p:ph type="ctrTitle"/>
          </p:nvPr>
        </p:nvSpPr>
        <p:spPr>
          <a:prstGeom prst="rect">
            <a:avLst/>
          </a:prstGeom>
        </p:spPr>
        <p:txBody>
          <a:bodyPr vert="horz" wrap="square" lIns="0" tIns="12700" rIns="0" bIns="0" rtlCol="0">
            <a:spAutoFit/>
          </a:bodyPr>
          <a:lstStyle/>
          <a:p>
            <a:pPr marL="39370" marR="5080">
              <a:lnSpc>
                <a:spcPct val="100000"/>
              </a:lnSpc>
              <a:spcBef>
                <a:spcPts val="100"/>
              </a:spcBef>
              <a:tabLst>
                <a:tab pos="658495" algn="l"/>
                <a:tab pos="1814830" algn="l"/>
                <a:tab pos="3380740" algn="l"/>
                <a:tab pos="4605655" algn="l"/>
                <a:tab pos="5732145" algn="l"/>
                <a:tab pos="6130290" algn="l"/>
                <a:tab pos="6663690" algn="l"/>
                <a:tab pos="6943725" algn="l"/>
                <a:tab pos="7916545" algn="l"/>
                <a:tab pos="8856980" algn="l"/>
                <a:tab pos="9356725" algn="l"/>
              </a:tabLst>
            </a:pPr>
            <a:r>
              <a:rPr dirty="0"/>
              <a:t>The	</a:t>
            </a:r>
            <a:r>
              <a:rPr spc="-10" dirty="0"/>
              <a:t>a</a:t>
            </a:r>
            <a:r>
              <a:rPr dirty="0"/>
              <a:t>tt</a:t>
            </a:r>
            <a:r>
              <a:rPr spc="-10" dirty="0"/>
              <a:t>r</a:t>
            </a:r>
            <a:r>
              <a:rPr dirty="0"/>
              <a:t>ib</a:t>
            </a:r>
            <a:r>
              <a:rPr spc="-10" dirty="0"/>
              <a:t>u</a:t>
            </a:r>
            <a:r>
              <a:rPr dirty="0"/>
              <a:t>te	</a:t>
            </a:r>
            <a:r>
              <a:rPr b="1" i="1" spc="-5" dirty="0">
                <a:latin typeface="Times New Roman"/>
                <a:cs typeface="Times New Roman"/>
              </a:rPr>
              <a:t>E</a:t>
            </a:r>
            <a:r>
              <a:rPr b="1" i="1" spc="-15" dirty="0">
                <a:latin typeface="Times New Roman"/>
                <a:cs typeface="Times New Roman"/>
              </a:rPr>
              <a:t>n</a:t>
            </a:r>
            <a:r>
              <a:rPr b="1" i="1" dirty="0">
                <a:latin typeface="Times New Roman"/>
                <a:cs typeface="Times New Roman"/>
              </a:rPr>
              <a:t>joySport	</a:t>
            </a:r>
            <a:r>
              <a:rPr dirty="0"/>
              <a:t>in</a:t>
            </a:r>
            <a:r>
              <a:rPr spc="-10" dirty="0"/>
              <a:t>d</a:t>
            </a:r>
            <a:r>
              <a:rPr dirty="0"/>
              <a:t>ica</a:t>
            </a:r>
            <a:r>
              <a:rPr spc="-10" dirty="0"/>
              <a:t>t</a:t>
            </a:r>
            <a:r>
              <a:rPr dirty="0"/>
              <a:t>es	whether	or	not	a	P</a:t>
            </a:r>
            <a:r>
              <a:rPr spc="-15" dirty="0"/>
              <a:t>e</a:t>
            </a:r>
            <a:r>
              <a:rPr dirty="0"/>
              <a:t>rson	e</a:t>
            </a:r>
            <a:r>
              <a:rPr spc="-10" dirty="0"/>
              <a:t>n</a:t>
            </a:r>
            <a:r>
              <a:rPr dirty="0"/>
              <a:t>joys	</a:t>
            </a:r>
            <a:r>
              <a:rPr spc="-15" dirty="0"/>
              <a:t>h</a:t>
            </a:r>
            <a:r>
              <a:rPr dirty="0"/>
              <a:t>is	favo</a:t>
            </a:r>
            <a:r>
              <a:rPr spc="-15" dirty="0"/>
              <a:t>r</a:t>
            </a:r>
            <a:r>
              <a:rPr dirty="0"/>
              <a:t>ite  water sport on this</a:t>
            </a:r>
            <a:r>
              <a:rPr spc="-35" dirty="0"/>
              <a:t> </a:t>
            </a:r>
            <a:r>
              <a:rPr spc="-40" dirty="0"/>
              <a:t>day.</a:t>
            </a:r>
          </a:p>
        </p:txBody>
      </p:sp>
      <p:sp>
        <p:nvSpPr>
          <p:cNvPr id="3" name="object 3"/>
          <p:cNvSpPr txBox="1"/>
          <p:nvPr/>
        </p:nvSpPr>
        <p:spPr>
          <a:xfrm>
            <a:off x="1167793" y="2362319"/>
            <a:ext cx="9883140" cy="1671955"/>
          </a:xfrm>
          <a:prstGeom prst="rect">
            <a:avLst/>
          </a:prstGeom>
        </p:spPr>
        <p:txBody>
          <a:bodyPr vert="horz" wrap="square" lIns="0" tIns="12700" rIns="0" bIns="0" rtlCol="0">
            <a:spAutoFit/>
          </a:bodyPr>
          <a:lstStyle/>
          <a:p>
            <a:pPr marL="12700" marR="5080" algn="ctr">
              <a:lnSpc>
                <a:spcPct val="100000"/>
              </a:lnSpc>
              <a:spcBef>
                <a:spcPts val="100"/>
              </a:spcBef>
            </a:pPr>
            <a:r>
              <a:rPr sz="3600" dirty="0">
                <a:latin typeface="Times New Roman"/>
                <a:cs typeface="Times New Roman"/>
              </a:rPr>
              <a:t>The task is to </a:t>
            </a:r>
            <a:r>
              <a:rPr sz="3600" spc="-5" dirty="0">
                <a:latin typeface="Times New Roman"/>
                <a:cs typeface="Times New Roman"/>
              </a:rPr>
              <a:t>learn </a:t>
            </a:r>
            <a:r>
              <a:rPr sz="3600" dirty="0">
                <a:latin typeface="Times New Roman"/>
                <a:cs typeface="Times New Roman"/>
              </a:rPr>
              <a:t>to predict the value of</a:t>
            </a:r>
            <a:r>
              <a:rPr sz="3600" spc="-50" dirty="0">
                <a:latin typeface="Times New Roman"/>
                <a:cs typeface="Times New Roman"/>
              </a:rPr>
              <a:t> </a:t>
            </a:r>
            <a:r>
              <a:rPr sz="3600" b="1" i="1" dirty="0">
                <a:latin typeface="Times New Roman"/>
                <a:cs typeface="Times New Roman"/>
              </a:rPr>
              <a:t>EnjoySport  </a:t>
            </a:r>
            <a:r>
              <a:rPr sz="3600" dirty="0">
                <a:latin typeface="Times New Roman"/>
                <a:cs typeface="Times New Roman"/>
              </a:rPr>
              <a:t>for an </a:t>
            </a:r>
            <a:r>
              <a:rPr sz="3600" spc="-5" dirty="0">
                <a:latin typeface="Times New Roman"/>
                <a:cs typeface="Times New Roman"/>
              </a:rPr>
              <a:t>arbitrary </a:t>
            </a:r>
            <a:r>
              <a:rPr sz="3600" spc="-60" dirty="0">
                <a:latin typeface="Times New Roman"/>
                <a:cs typeface="Times New Roman"/>
              </a:rPr>
              <a:t>day, </a:t>
            </a:r>
            <a:r>
              <a:rPr sz="3600" dirty="0">
                <a:latin typeface="Times New Roman"/>
                <a:cs typeface="Times New Roman"/>
              </a:rPr>
              <a:t>based on the </a:t>
            </a:r>
            <a:r>
              <a:rPr sz="3600" spc="-5" dirty="0">
                <a:latin typeface="Times New Roman"/>
                <a:cs typeface="Times New Roman"/>
              </a:rPr>
              <a:t>values </a:t>
            </a:r>
            <a:r>
              <a:rPr sz="3600" dirty="0">
                <a:latin typeface="Times New Roman"/>
                <a:cs typeface="Times New Roman"/>
              </a:rPr>
              <a:t>of its other  </a:t>
            </a:r>
            <a:r>
              <a:rPr sz="3600" spc="-5" dirty="0">
                <a:latin typeface="Times New Roman"/>
                <a:cs typeface="Times New Roman"/>
              </a:rPr>
              <a:t>attributes</a:t>
            </a:r>
            <a:r>
              <a:rPr sz="3600" spc="20" dirty="0">
                <a:latin typeface="Times New Roman"/>
                <a:cs typeface="Times New Roman"/>
              </a:rPr>
              <a:t> </a:t>
            </a:r>
            <a:r>
              <a:rPr sz="3600" dirty="0">
                <a:latin typeface="Times New Roman"/>
                <a:cs typeface="Times New Roman"/>
              </a:rPr>
              <a:t>?</a:t>
            </a:r>
            <a:endParaRPr sz="3600">
              <a:latin typeface="Times New Roman"/>
              <a:cs typeface="Times New Roman"/>
            </a:endParaRPr>
          </a:p>
        </p:txBody>
      </p:sp>
      <p:sp>
        <p:nvSpPr>
          <p:cNvPr id="6" name="Rectangle 5">
            <a:extLst>
              <a:ext uri="{FF2B5EF4-FFF2-40B4-BE49-F238E27FC236}">
                <a16:creationId xmlns="" xmlns:a16="http://schemas.microsoft.com/office/drawing/2014/main" id="{C09A7BEA-C98C-4118-AB64-8AD46BEA2C90}"/>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11</a:t>
            </a:fld>
            <a:endParaRPr dirty="0"/>
          </a:p>
        </p:txBody>
      </p:sp>
      <p:sp>
        <p:nvSpPr>
          <p:cNvPr id="2" name="object 2"/>
          <p:cNvSpPr txBox="1"/>
          <p:nvPr/>
        </p:nvSpPr>
        <p:spPr>
          <a:xfrm>
            <a:off x="965095" y="537458"/>
            <a:ext cx="10289540" cy="4482446"/>
          </a:xfrm>
          <a:prstGeom prst="rect">
            <a:avLst/>
          </a:prstGeom>
        </p:spPr>
        <p:txBody>
          <a:bodyPr vert="horz" wrap="square" lIns="0" tIns="12700" rIns="0" bIns="0" rtlCol="0">
            <a:spAutoFit/>
          </a:bodyPr>
          <a:lstStyle/>
          <a:p>
            <a:pPr marL="12700">
              <a:lnSpc>
                <a:spcPct val="100000"/>
              </a:lnSpc>
              <a:spcBef>
                <a:spcPts val="100"/>
              </a:spcBef>
            </a:pPr>
            <a:r>
              <a:rPr sz="2400" u="heavy" spc="-10" dirty="0">
                <a:uFill>
                  <a:solidFill>
                    <a:srgbClr val="000000"/>
                  </a:solidFill>
                </a:uFill>
                <a:latin typeface="Times New Roman"/>
                <a:cs typeface="Times New Roman"/>
              </a:rPr>
              <a:t>What </a:t>
            </a:r>
            <a:r>
              <a:rPr sz="2400" u="heavy" dirty="0">
                <a:uFill>
                  <a:solidFill>
                    <a:srgbClr val="000000"/>
                  </a:solidFill>
                </a:uFill>
                <a:latin typeface="Times New Roman"/>
                <a:cs typeface="Times New Roman"/>
              </a:rPr>
              <a:t>hypothesis representation is provided to the</a:t>
            </a:r>
            <a:r>
              <a:rPr sz="2400" u="heavy" spc="-85"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learner?</a:t>
            </a:r>
            <a:endParaRPr sz="2400" dirty="0">
              <a:latin typeface="Times New Roman"/>
              <a:cs typeface="Times New Roman"/>
            </a:endParaRPr>
          </a:p>
          <a:p>
            <a:pPr>
              <a:lnSpc>
                <a:spcPct val="100000"/>
              </a:lnSpc>
              <a:spcBef>
                <a:spcPts val="5"/>
              </a:spcBef>
            </a:pPr>
            <a:endParaRPr sz="2500" dirty="0">
              <a:latin typeface="Times New Roman"/>
              <a:cs typeface="Times New Roman"/>
            </a:endParaRPr>
          </a:p>
          <a:p>
            <a:pPr marL="12700" marR="5080">
              <a:lnSpc>
                <a:spcPct val="100000"/>
              </a:lnSpc>
              <a:tabLst>
                <a:tab pos="781685" algn="l"/>
                <a:tab pos="1972310" algn="l"/>
                <a:tab pos="2268220" algn="l"/>
                <a:tab pos="3239135" algn="l"/>
                <a:tab pos="5121275" algn="l"/>
                <a:tab pos="5519420" algn="l"/>
                <a:tab pos="6423025" algn="l"/>
                <a:tab pos="7140575" algn="l"/>
                <a:tab pos="8602345" algn="l"/>
                <a:tab pos="9726930" algn="l"/>
                <a:tab pos="10140315" algn="l"/>
              </a:tabLst>
            </a:pPr>
            <a:r>
              <a:rPr sz="2400" dirty="0">
                <a:latin typeface="Times New Roman"/>
                <a:cs typeface="Times New Roman"/>
              </a:rPr>
              <a:t>Le</a:t>
            </a:r>
            <a:r>
              <a:rPr sz="2400" spc="-10" dirty="0">
                <a:latin typeface="Times New Roman"/>
                <a:cs typeface="Times New Roman"/>
              </a:rPr>
              <a:t>t</a:t>
            </a:r>
            <a:r>
              <a:rPr sz="2400" spc="-130" dirty="0">
                <a:latin typeface="Times New Roman"/>
                <a:cs typeface="Times New Roman"/>
              </a:rPr>
              <a:t>’</a:t>
            </a:r>
            <a:r>
              <a:rPr sz="2400" dirty="0">
                <a:latin typeface="Times New Roman"/>
                <a:cs typeface="Times New Roman"/>
              </a:rPr>
              <a:t>s	con</a:t>
            </a:r>
            <a:r>
              <a:rPr sz="2400" spc="-10" dirty="0">
                <a:latin typeface="Times New Roman"/>
                <a:cs typeface="Times New Roman"/>
              </a:rPr>
              <a:t>s</a:t>
            </a:r>
            <a:r>
              <a:rPr sz="2400" dirty="0">
                <a:latin typeface="Times New Roman"/>
                <a:cs typeface="Times New Roman"/>
              </a:rPr>
              <a:t>i</a:t>
            </a:r>
            <a:r>
              <a:rPr sz="2400" spc="-10" dirty="0">
                <a:latin typeface="Times New Roman"/>
                <a:cs typeface="Times New Roman"/>
              </a:rPr>
              <a:t>d</a:t>
            </a:r>
            <a:r>
              <a:rPr sz="2400" dirty="0">
                <a:latin typeface="Times New Roman"/>
                <a:cs typeface="Times New Roman"/>
              </a:rPr>
              <a:t>er	a	</a:t>
            </a:r>
            <a:r>
              <a:rPr sz="2400" spc="-15" dirty="0">
                <a:latin typeface="Times New Roman"/>
                <a:cs typeface="Times New Roman"/>
              </a:rPr>
              <a:t>s</a:t>
            </a:r>
            <a:r>
              <a:rPr sz="2400" dirty="0">
                <a:latin typeface="Times New Roman"/>
                <a:cs typeface="Times New Roman"/>
              </a:rPr>
              <a:t>i</a:t>
            </a:r>
            <a:r>
              <a:rPr sz="2400" spc="-15" dirty="0">
                <a:latin typeface="Times New Roman"/>
                <a:cs typeface="Times New Roman"/>
              </a:rPr>
              <a:t>m</a:t>
            </a:r>
            <a:r>
              <a:rPr sz="2400" dirty="0">
                <a:latin typeface="Times New Roman"/>
                <a:cs typeface="Times New Roman"/>
              </a:rPr>
              <a:t>ple	represen</a:t>
            </a:r>
            <a:r>
              <a:rPr sz="2400" spc="-15" dirty="0">
                <a:latin typeface="Times New Roman"/>
                <a:cs typeface="Times New Roman"/>
              </a:rPr>
              <a:t>t</a:t>
            </a:r>
            <a:r>
              <a:rPr sz="2400" spc="-10" dirty="0">
                <a:latin typeface="Times New Roman"/>
                <a:cs typeface="Times New Roman"/>
              </a:rPr>
              <a:t>a</a:t>
            </a:r>
            <a:r>
              <a:rPr sz="2400" dirty="0">
                <a:latin typeface="Times New Roman"/>
                <a:cs typeface="Times New Roman"/>
              </a:rPr>
              <a:t>tion	in	wh</a:t>
            </a:r>
            <a:r>
              <a:rPr sz="2400" spc="-15" dirty="0">
                <a:latin typeface="Times New Roman"/>
                <a:cs typeface="Times New Roman"/>
              </a:rPr>
              <a:t>i</a:t>
            </a:r>
            <a:r>
              <a:rPr sz="2400" dirty="0">
                <a:latin typeface="Times New Roman"/>
                <a:cs typeface="Times New Roman"/>
              </a:rPr>
              <a:t>ch	</a:t>
            </a:r>
            <a:r>
              <a:rPr sz="2400" spc="-10" dirty="0">
                <a:latin typeface="Times New Roman"/>
                <a:cs typeface="Times New Roman"/>
              </a:rPr>
              <a:t>e</a:t>
            </a:r>
            <a:r>
              <a:rPr sz="2400" dirty="0">
                <a:latin typeface="Times New Roman"/>
                <a:cs typeface="Times New Roman"/>
              </a:rPr>
              <a:t>ach	h</a:t>
            </a:r>
            <a:r>
              <a:rPr sz="2400" spc="-15" dirty="0">
                <a:latin typeface="Times New Roman"/>
                <a:cs typeface="Times New Roman"/>
              </a:rPr>
              <a:t>y</a:t>
            </a:r>
            <a:r>
              <a:rPr sz="2400" dirty="0">
                <a:latin typeface="Times New Roman"/>
                <a:cs typeface="Times New Roman"/>
              </a:rPr>
              <a:t>pothesis	c</a:t>
            </a:r>
            <a:r>
              <a:rPr sz="2400" spc="-10" dirty="0">
                <a:latin typeface="Times New Roman"/>
                <a:cs typeface="Times New Roman"/>
              </a:rPr>
              <a:t>o</a:t>
            </a:r>
            <a:r>
              <a:rPr sz="2400" spc="-5" dirty="0">
                <a:latin typeface="Times New Roman"/>
                <a:cs typeface="Times New Roman"/>
              </a:rPr>
              <a:t>nsi</a:t>
            </a:r>
            <a:r>
              <a:rPr sz="2400" dirty="0">
                <a:latin typeface="Times New Roman"/>
                <a:cs typeface="Times New Roman"/>
              </a:rPr>
              <a:t>sts	of	a  conjunction of constraints on the instance</a:t>
            </a:r>
            <a:r>
              <a:rPr sz="2400" spc="-110" dirty="0">
                <a:latin typeface="Times New Roman"/>
                <a:cs typeface="Times New Roman"/>
              </a:rPr>
              <a:t> </a:t>
            </a:r>
            <a:r>
              <a:rPr sz="2400" dirty="0">
                <a:latin typeface="Times New Roman"/>
                <a:cs typeface="Times New Roman"/>
              </a:rPr>
              <a:t>attributes.</a:t>
            </a:r>
          </a:p>
          <a:p>
            <a:pPr>
              <a:lnSpc>
                <a:spcPct val="100000"/>
              </a:lnSpc>
              <a:spcBef>
                <a:spcPts val="10"/>
              </a:spcBef>
            </a:pPr>
            <a:endParaRPr sz="2500" dirty="0">
              <a:latin typeface="Times New Roman"/>
              <a:cs typeface="Times New Roman"/>
            </a:endParaRPr>
          </a:p>
          <a:p>
            <a:pPr marL="12700" marR="5080">
              <a:lnSpc>
                <a:spcPct val="100000"/>
              </a:lnSpc>
            </a:pPr>
            <a:r>
              <a:rPr sz="2400" dirty="0">
                <a:latin typeface="Times New Roman"/>
                <a:cs typeface="Times New Roman"/>
              </a:rPr>
              <a:t>Let </a:t>
            </a:r>
            <a:r>
              <a:rPr sz="2400" spc="-5" dirty="0">
                <a:latin typeface="Times New Roman"/>
                <a:cs typeface="Times New Roman"/>
              </a:rPr>
              <a:t>each hypothesis </a:t>
            </a:r>
            <a:r>
              <a:rPr sz="2400" dirty="0">
                <a:latin typeface="Times New Roman"/>
                <a:cs typeface="Times New Roman"/>
              </a:rPr>
              <a:t>be a </a:t>
            </a:r>
            <a:r>
              <a:rPr sz="2400" spc="-5" dirty="0">
                <a:latin typeface="Times New Roman"/>
                <a:cs typeface="Times New Roman"/>
              </a:rPr>
              <a:t>vector </a:t>
            </a:r>
            <a:r>
              <a:rPr sz="2400" dirty="0">
                <a:latin typeface="Times New Roman"/>
                <a:cs typeface="Times New Roman"/>
              </a:rPr>
              <a:t>of six </a:t>
            </a:r>
            <a:r>
              <a:rPr sz="2400" spc="-5" dirty="0">
                <a:latin typeface="Times New Roman"/>
                <a:cs typeface="Times New Roman"/>
              </a:rPr>
              <a:t>constraints, specifying </a:t>
            </a:r>
            <a:r>
              <a:rPr sz="2400" dirty="0">
                <a:latin typeface="Times New Roman"/>
                <a:cs typeface="Times New Roman"/>
              </a:rPr>
              <a:t>the </a:t>
            </a:r>
            <a:r>
              <a:rPr sz="2400" spc="-5" dirty="0">
                <a:latin typeface="Times New Roman"/>
                <a:cs typeface="Times New Roman"/>
              </a:rPr>
              <a:t>values </a:t>
            </a:r>
            <a:r>
              <a:rPr sz="2400" dirty="0">
                <a:latin typeface="Times New Roman"/>
                <a:cs typeface="Times New Roman"/>
              </a:rPr>
              <a:t>of the six  attributes </a:t>
            </a:r>
            <a:r>
              <a:rPr sz="2400" b="1" spc="-45" dirty="0">
                <a:latin typeface="Times New Roman"/>
                <a:cs typeface="Times New Roman"/>
              </a:rPr>
              <a:t>Sky, </a:t>
            </a:r>
            <a:r>
              <a:rPr sz="2400" b="1" spc="-25" dirty="0">
                <a:latin typeface="Times New Roman"/>
                <a:cs typeface="Times New Roman"/>
              </a:rPr>
              <a:t>AirTemp, </a:t>
            </a:r>
            <a:r>
              <a:rPr sz="2400" b="1" spc="-20" dirty="0">
                <a:latin typeface="Times New Roman"/>
                <a:cs typeface="Times New Roman"/>
              </a:rPr>
              <a:t>Humidity, </a:t>
            </a:r>
            <a:r>
              <a:rPr sz="2400" b="1" spc="-25" dirty="0">
                <a:latin typeface="Times New Roman"/>
                <a:cs typeface="Times New Roman"/>
              </a:rPr>
              <a:t>Wind, </a:t>
            </a:r>
            <a:r>
              <a:rPr sz="2400" b="1" spc="-55" dirty="0">
                <a:latin typeface="Times New Roman"/>
                <a:cs typeface="Times New Roman"/>
              </a:rPr>
              <a:t>Water, </a:t>
            </a:r>
            <a:r>
              <a:rPr sz="2400" b="1" dirty="0">
                <a:latin typeface="Times New Roman"/>
                <a:cs typeface="Times New Roman"/>
              </a:rPr>
              <a:t>and</a:t>
            </a:r>
            <a:r>
              <a:rPr sz="2400" b="1" spc="-80" dirty="0">
                <a:latin typeface="Times New Roman"/>
                <a:cs typeface="Times New Roman"/>
              </a:rPr>
              <a:t> </a:t>
            </a:r>
            <a:r>
              <a:rPr sz="2400" b="1" dirty="0">
                <a:latin typeface="Times New Roman"/>
                <a:cs typeface="Times New Roman"/>
              </a:rPr>
              <a:t>Forecast</a:t>
            </a:r>
            <a:r>
              <a:rPr sz="2400" dirty="0">
                <a:latin typeface="Times New Roman"/>
                <a:cs typeface="Times New Roman"/>
              </a:rPr>
              <a:t>.</a:t>
            </a:r>
          </a:p>
          <a:p>
            <a:pPr>
              <a:lnSpc>
                <a:spcPct val="100000"/>
              </a:lnSpc>
              <a:spcBef>
                <a:spcPts val="5"/>
              </a:spcBef>
            </a:pPr>
            <a:endParaRPr sz="2500" dirty="0">
              <a:latin typeface="Times New Roman"/>
              <a:cs typeface="Times New Roman"/>
            </a:endParaRPr>
          </a:p>
          <a:p>
            <a:pPr marL="12700">
              <a:lnSpc>
                <a:spcPct val="100000"/>
              </a:lnSpc>
            </a:pPr>
            <a:r>
              <a:rPr sz="2400" spc="-5" dirty="0">
                <a:latin typeface="Times New Roman"/>
                <a:cs typeface="Times New Roman"/>
              </a:rPr>
              <a:t>For </a:t>
            </a:r>
            <a:r>
              <a:rPr sz="2400" dirty="0">
                <a:latin typeface="Times New Roman"/>
                <a:cs typeface="Times New Roman"/>
              </a:rPr>
              <a:t>each </a:t>
            </a:r>
            <a:r>
              <a:rPr sz="2400" spc="-5" dirty="0">
                <a:latin typeface="Times New Roman"/>
                <a:cs typeface="Times New Roman"/>
              </a:rPr>
              <a:t>attribute, </a:t>
            </a:r>
            <a:r>
              <a:rPr sz="2400" b="1" dirty="0">
                <a:latin typeface="Times New Roman"/>
                <a:cs typeface="Times New Roman"/>
              </a:rPr>
              <a:t>the hypothesis will</a:t>
            </a:r>
            <a:r>
              <a:rPr sz="2400" b="1" spc="-65" dirty="0">
                <a:latin typeface="Times New Roman"/>
                <a:cs typeface="Times New Roman"/>
              </a:rPr>
              <a:t> </a:t>
            </a:r>
            <a:r>
              <a:rPr sz="2400" b="1" dirty="0">
                <a:latin typeface="Times New Roman"/>
                <a:cs typeface="Times New Roman"/>
              </a:rPr>
              <a:t>either</a:t>
            </a:r>
          </a:p>
          <a:p>
            <a:pPr marL="1181100" indent="-343535">
              <a:lnSpc>
                <a:spcPct val="100000"/>
              </a:lnSpc>
              <a:buFont typeface="Arial"/>
              <a:buChar char="•"/>
              <a:tabLst>
                <a:tab pos="1181100" algn="l"/>
                <a:tab pos="1181735" algn="l"/>
              </a:tabLst>
            </a:pPr>
            <a:r>
              <a:rPr sz="2400" dirty="0">
                <a:latin typeface="Times New Roman"/>
                <a:cs typeface="Times New Roman"/>
              </a:rPr>
              <a:t>Indicate by a "?' that any value is acceptable for this</a:t>
            </a:r>
            <a:r>
              <a:rPr sz="2400" spc="-204" dirty="0">
                <a:latin typeface="Times New Roman"/>
                <a:cs typeface="Times New Roman"/>
              </a:rPr>
              <a:t> </a:t>
            </a:r>
            <a:r>
              <a:rPr sz="2400" dirty="0">
                <a:latin typeface="Times New Roman"/>
                <a:cs typeface="Times New Roman"/>
              </a:rPr>
              <a:t>attribute,</a:t>
            </a:r>
          </a:p>
          <a:p>
            <a:pPr marL="1181100" indent="-343535">
              <a:lnSpc>
                <a:spcPts val="2850"/>
              </a:lnSpc>
              <a:buFont typeface="Arial"/>
              <a:buChar char="•"/>
              <a:tabLst>
                <a:tab pos="1181100" algn="l"/>
                <a:tab pos="1181735" algn="l"/>
              </a:tabLst>
            </a:pPr>
            <a:r>
              <a:rPr sz="2400" dirty="0">
                <a:latin typeface="Times New Roman"/>
                <a:cs typeface="Times New Roman"/>
              </a:rPr>
              <a:t>Specify a single required value (e.g., </a:t>
            </a:r>
            <a:r>
              <a:rPr sz="2400" spc="-50" dirty="0">
                <a:latin typeface="Times New Roman"/>
                <a:cs typeface="Times New Roman"/>
              </a:rPr>
              <a:t>Warm) </a:t>
            </a:r>
            <a:r>
              <a:rPr sz="2400" dirty="0">
                <a:latin typeface="Times New Roman"/>
                <a:cs typeface="Times New Roman"/>
              </a:rPr>
              <a:t>for the attribute,</a:t>
            </a:r>
            <a:r>
              <a:rPr sz="2400" spc="-145" dirty="0">
                <a:latin typeface="Times New Roman"/>
                <a:cs typeface="Times New Roman"/>
              </a:rPr>
              <a:t> </a:t>
            </a:r>
            <a:r>
              <a:rPr sz="2400" dirty="0">
                <a:latin typeface="Times New Roman"/>
                <a:cs typeface="Times New Roman"/>
              </a:rPr>
              <a:t>or</a:t>
            </a:r>
          </a:p>
          <a:p>
            <a:pPr marL="1181100" indent="-343535">
              <a:lnSpc>
                <a:spcPts val="2850"/>
              </a:lnSpc>
              <a:buFont typeface="Arial"/>
              <a:buChar char="•"/>
              <a:tabLst>
                <a:tab pos="1181100" algn="l"/>
                <a:tab pos="1181735" algn="l"/>
              </a:tabLst>
            </a:pPr>
            <a:r>
              <a:rPr sz="2400" dirty="0">
                <a:latin typeface="Times New Roman"/>
                <a:cs typeface="Times New Roman"/>
              </a:rPr>
              <a:t>Indicate by a </a:t>
            </a:r>
            <a:r>
              <a:rPr sz="2400" spc="-5" dirty="0">
                <a:latin typeface="Times New Roman"/>
                <a:cs typeface="Times New Roman"/>
              </a:rPr>
              <a:t>"</a:t>
            </a:r>
            <a:r>
              <a:rPr sz="2400" spc="-5" dirty="0">
                <a:latin typeface="Calibri"/>
                <a:cs typeface="Calibri"/>
              </a:rPr>
              <a:t>Φ</a:t>
            </a:r>
            <a:r>
              <a:rPr sz="2400" spc="-5" dirty="0">
                <a:latin typeface="Times New Roman"/>
                <a:cs typeface="Times New Roman"/>
              </a:rPr>
              <a:t>" </a:t>
            </a:r>
            <a:r>
              <a:rPr sz="2400" dirty="0">
                <a:latin typeface="Times New Roman"/>
                <a:cs typeface="Times New Roman"/>
              </a:rPr>
              <a:t>that no value is</a:t>
            </a:r>
            <a:r>
              <a:rPr sz="2400" spc="-105" dirty="0">
                <a:latin typeface="Times New Roman"/>
                <a:cs typeface="Times New Roman"/>
              </a:rPr>
              <a:t> </a:t>
            </a:r>
            <a:r>
              <a:rPr sz="2400" dirty="0">
                <a:latin typeface="Times New Roman"/>
                <a:cs typeface="Times New Roman"/>
              </a:rPr>
              <a:t>acceptable</a:t>
            </a:r>
          </a:p>
        </p:txBody>
      </p:sp>
      <p:sp>
        <p:nvSpPr>
          <p:cNvPr id="5" name="Rectangle 4">
            <a:extLst>
              <a:ext uri="{FF2B5EF4-FFF2-40B4-BE49-F238E27FC236}">
                <a16:creationId xmlns="" xmlns:a16="http://schemas.microsoft.com/office/drawing/2014/main" id="{AF7F83D0-CFA4-4C4E-B9E2-3805C048C7AD}"/>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12</a:t>
            </a:fld>
            <a:endParaRPr dirty="0"/>
          </a:p>
        </p:txBody>
      </p:sp>
      <p:sp>
        <p:nvSpPr>
          <p:cNvPr id="2" name="object 2"/>
          <p:cNvSpPr txBox="1"/>
          <p:nvPr/>
        </p:nvSpPr>
        <p:spPr>
          <a:xfrm>
            <a:off x="965101" y="537458"/>
            <a:ext cx="9568815" cy="757555"/>
          </a:xfrm>
          <a:prstGeom prst="rect">
            <a:avLst/>
          </a:prstGeom>
        </p:spPr>
        <p:txBody>
          <a:bodyPr vert="horz" wrap="square" lIns="0" tIns="12700" rIns="0" bIns="0" rtlCol="0">
            <a:spAutoFit/>
          </a:bodyPr>
          <a:lstStyle/>
          <a:p>
            <a:pPr marL="355600" marR="5080" indent="-342900">
              <a:lnSpc>
                <a:spcPct val="100000"/>
              </a:lnSpc>
              <a:spcBef>
                <a:spcPts val="100"/>
              </a:spcBef>
              <a:buFont typeface="Arial" panose="020B0604020202020204" pitchFamily="34" charset="0"/>
              <a:buChar char="•"/>
            </a:pPr>
            <a:r>
              <a:rPr sz="2400" dirty="0">
                <a:latin typeface="Times New Roman"/>
                <a:cs typeface="Times New Roman"/>
              </a:rPr>
              <a:t>If </a:t>
            </a:r>
            <a:r>
              <a:rPr sz="2400" spc="-5" dirty="0">
                <a:latin typeface="Times New Roman"/>
                <a:cs typeface="Times New Roman"/>
              </a:rPr>
              <a:t>some </a:t>
            </a:r>
            <a:r>
              <a:rPr sz="2400" dirty="0">
                <a:latin typeface="Times New Roman"/>
                <a:cs typeface="Times New Roman"/>
              </a:rPr>
              <a:t>instance x satisfies all the constraints of hypothesis h, then h</a:t>
            </a:r>
            <a:r>
              <a:rPr sz="2400" spc="-180" dirty="0">
                <a:latin typeface="Times New Roman"/>
                <a:cs typeface="Times New Roman"/>
              </a:rPr>
              <a:t> </a:t>
            </a:r>
            <a:r>
              <a:rPr sz="2400" dirty="0">
                <a:latin typeface="Times New Roman"/>
                <a:cs typeface="Times New Roman"/>
              </a:rPr>
              <a:t>classifies  x as a positive </a:t>
            </a:r>
            <a:r>
              <a:rPr sz="2400" spc="-5" dirty="0">
                <a:latin typeface="Times New Roman"/>
                <a:cs typeface="Times New Roman"/>
              </a:rPr>
              <a:t>example </a:t>
            </a:r>
            <a:r>
              <a:rPr sz="2400" dirty="0">
                <a:latin typeface="Times New Roman"/>
                <a:cs typeface="Times New Roman"/>
              </a:rPr>
              <a:t>(h(x) =</a:t>
            </a:r>
            <a:r>
              <a:rPr sz="2400" spc="-55" dirty="0">
                <a:latin typeface="Times New Roman"/>
                <a:cs typeface="Times New Roman"/>
              </a:rPr>
              <a:t> </a:t>
            </a:r>
            <a:r>
              <a:rPr sz="2400" dirty="0">
                <a:latin typeface="Times New Roman"/>
                <a:cs typeface="Times New Roman"/>
              </a:rPr>
              <a:t>1).</a:t>
            </a:r>
          </a:p>
        </p:txBody>
      </p:sp>
      <p:sp>
        <p:nvSpPr>
          <p:cNvPr id="3" name="object 3"/>
          <p:cNvSpPr txBox="1">
            <a:spLocks noGrp="1"/>
          </p:cNvSpPr>
          <p:nvPr>
            <p:ph type="title"/>
          </p:nvPr>
        </p:nvSpPr>
        <p:spPr>
          <a:xfrm>
            <a:off x="965097" y="1634989"/>
            <a:ext cx="10288905" cy="166751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panose="020B0604020202020204" pitchFamily="34" charset="0"/>
              <a:buChar char="•"/>
            </a:pPr>
            <a:r>
              <a:rPr sz="2400" b="0" dirty="0">
                <a:latin typeface="Times New Roman"/>
                <a:cs typeface="Times New Roman"/>
              </a:rPr>
              <a:t>The </a:t>
            </a:r>
            <a:r>
              <a:rPr sz="2400" b="0" spc="-5" dirty="0">
                <a:latin typeface="Times New Roman"/>
                <a:cs typeface="Times New Roman"/>
              </a:rPr>
              <a:t>hypothesis </a:t>
            </a:r>
            <a:r>
              <a:rPr sz="2400" b="0" dirty="0">
                <a:latin typeface="Times New Roman"/>
                <a:cs typeface="Times New Roman"/>
              </a:rPr>
              <a:t>that </a:t>
            </a:r>
            <a:r>
              <a:rPr sz="2400" b="0" spc="-5" dirty="0">
                <a:latin typeface="Times New Roman"/>
                <a:cs typeface="Times New Roman"/>
              </a:rPr>
              <a:t>PERSON </a:t>
            </a:r>
            <a:r>
              <a:rPr sz="2400" b="0" dirty="0">
                <a:latin typeface="Times New Roman"/>
                <a:cs typeface="Times New Roman"/>
              </a:rPr>
              <a:t>enjoys his </a:t>
            </a:r>
            <a:r>
              <a:rPr sz="2400" b="0" spc="-5" dirty="0">
                <a:latin typeface="Times New Roman"/>
                <a:cs typeface="Times New Roman"/>
              </a:rPr>
              <a:t>favorite </a:t>
            </a:r>
            <a:r>
              <a:rPr sz="2400" b="0" dirty="0">
                <a:latin typeface="Times New Roman"/>
                <a:cs typeface="Times New Roman"/>
              </a:rPr>
              <a:t>sport </a:t>
            </a:r>
            <a:r>
              <a:rPr sz="2400" b="0" spc="-5" dirty="0">
                <a:latin typeface="Times New Roman"/>
                <a:cs typeface="Times New Roman"/>
              </a:rPr>
              <a:t>only </a:t>
            </a:r>
            <a:r>
              <a:rPr sz="2400" b="0" dirty="0">
                <a:latin typeface="Times New Roman"/>
                <a:cs typeface="Times New Roman"/>
              </a:rPr>
              <a:t>on </a:t>
            </a:r>
            <a:r>
              <a:rPr sz="2400" b="0" spc="-5" dirty="0">
                <a:latin typeface="Times New Roman"/>
                <a:cs typeface="Times New Roman"/>
              </a:rPr>
              <a:t>cold days </a:t>
            </a:r>
            <a:r>
              <a:rPr sz="2400" b="0" dirty="0">
                <a:latin typeface="Times New Roman"/>
                <a:cs typeface="Times New Roman"/>
              </a:rPr>
              <a:t>with </a:t>
            </a:r>
            <a:r>
              <a:rPr sz="2400" b="0" spc="-5" dirty="0">
                <a:latin typeface="Times New Roman"/>
                <a:cs typeface="Times New Roman"/>
              </a:rPr>
              <a:t>high  humidity (independent </a:t>
            </a:r>
            <a:r>
              <a:rPr sz="2400" b="0" spc="-10" dirty="0">
                <a:latin typeface="Times New Roman"/>
                <a:cs typeface="Times New Roman"/>
              </a:rPr>
              <a:t>of </a:t>
            </a:r>
            <a:r>
              <a:rPr sz="2400" b="0" dirty="0">
                <a:latin typeface="Times New Roman"/>
                <a:cs typeface="Times New Roman"/>
              </a:rPr>
              <a:t>the </a:t>
            </a:r>
            <a:r>
              <a:rPr sz="2400" b="0" spc="-5" dirty="0">
                <a:latin typeface="Times New Roman"/>
                <a:cs typeface="Times New Roman"/>
              </a:rPr>
              <a:t>values of </a:t>
            </a:r>
            <a:r>
              <a:rPr sz="2400" b="0" dirty="0">
                <a:latin typeface="Times New Roman"/>
                <a:cs typeface="Times New Roman"/>
              </a:rPr>
              <a:t>the </a:t>
            </a:r>
            <a:r>
              <a:rPr sz="2400" b="0" spc="-10" dirty="0">
                <a:latin typeface="Times New Roman"/>
                <a:cs typeface="Times New Roman"/>
              </a:rPr>
              <a:t>other </a:t>
            </a:r>
            <a:r>
              <a:rPr sz="2400" b="0" spc="-5" dirty="0">
                <a:latin typeface="Times New Roman"/>
                <a:cs typeface="Times New Roman"/>
              </a:rPr>
              <a:t>attributes) </a:t>
            </a:r>
            <a:r>
              <a:rPr sz="2400" b="0" dirty="0">
                <a:latin typeface="Times New Roman"/>
                <a:cs typeface="Times New Roman"/>
              </a:rPr>
              <a:t>is </a:t>
            </a:r>
            <a:r>
              <a:rPr sz="2400" b="0" spc="-5" dirty="0">
                <a:latin typeface="Times New Roman"/>
                <a:cs typeface="Times New Roman"/>
              </a:rPr>
              <a:t>represented by </a:t>
            </a:r>
            <a:r>
              <a:rPr sz="2400" b="0" dirty="0">
                <a:latin typeface="Times New Roman"/>
                <a:cs typeface="Times New Roman"/>
              </a:rPr>
              <a:t>the  expression</a:t>
            </a:r>
            <a:endParaRPr sz="2400" dirty="0">
              <a:latin typeface="Times New Roman"/>
              <a:cs typeface="Times New Roman"/>
            </a:endParaRPr>
          </a:p>
          <a:p>
            <a:pPr marL="112395" algn="ctr">
              <a:lnSpc>
                <a:spcPts val="4285"/>
              </a:lnSpc>
            </a:pPr>
            <a:r>
              <a:rPr sz="3600" b="0" dirty="0">
                <a:latin typeface="Times New Roman"/>
                <a:cs typeface="Times New Roman"/>
              </a:rPr>
              <a:t>(?, Cold, High, ?, ?,</a:t>
            </a:r>
            <a:r>
              <a:rPr sz="3600" b="0" spc="-20" dirty="0">
                <a:latin typeface="Times New Roman"/>
                <a:cs typeface="Times New Roman"/>
              </a:rPr>
              <a:t> </a:t>
            </a:r>
            <a:r>
              <a:rPr sz="3600" b="0" spc="-5" dirty="0">
                <a:latin typeface="Times New Roman"/>
                <a:cs typeface="Times New Roman"/>
              </a:rPr>
              <a:t>?)</a:t>
            </a:r>
            <a:endParaRPr sz="3600" dirty="0">
              <a:latin typeface="Times New Roman"/>
              <a:cs typeface="Times New Roman"/>
            </a:endParaRPr>
          </a:p>
        </p:txBody>
      </p:sp>
      <p:sp>
        <p:nvSpPr>
          <p:cNvPr id="4" name="object 4"/>
          <p:cNvSpPr txBox="1"/>
          <p:nvPr/>
        </p:nvSpPr>
        <p:spPr>
          <a:xfrm>
            <a:off x="965097" y="3891154"/>
            <a:ext cx="10147935" cy="1120820"/>
          </a:xfrm>
          <a:prstGeom prst="rect">
            <a:avLst/>
          </a:prstGeom>
        </p:spPr>
        <p:txBody>
          <a:bodyPr vert="horz" wrap="square" lIns="0" tIns="12700" rIns="0" bIns="0" rtlCol="0">
            <a:spAutoFit/>
          </a:bodyPr>
          <a:lstStyle/>
          <a:p>
            <a:pPr marL="342900" indent="-342900" algn="ctr">
              <a:lnSpc>
                <a:spcPct val="100000"/>
              </a:lnSpc>
              <a:spcBef>
                <a:spcPts val="100"/>
              </a:spcBef>
              <a:buFont typeface="Arial" panose="020B0604020202020204" pitchFamily="34" charset="0"/>
              <a:buChar char="•"/>
            </a:pPr>
            <a:r>
              <a:rPr sz="2400" dirty="0">
                <a:latin typeface="Times New Roman"/>
                <a:cs typeface="Times New Roman"/>
              </a:rPr>
              <a:t>The </a:t>
            </a:r>
            <a:r>
              <a:rPr sz="2400" spc="-5" dirty="0">
                <a:latin typeface="Times New Roman"/>
                <a:cs typeface="Times New Roman"/>
              </a:rPr>
              <a:t>most </a:t>
            </a:r>
            <a:r>
              <a:rPr sz="2400" dirty="0">
                <a:latin typeface="Times New Roman"/>
                <a:cs typeface="Times New Roman"/>
              </a:rPr>
              <a:t>general hypothesis-that every day is a positive </a:t>
            </a:r>
            <a:r>
              <a:rPr sz="2400" spc="-5" dirty="0">
                <a:latin typeface="Times New Roman"/>
                <a:cs typeface="Times New Roman"/>
              </a:rPr>
              <a:t>example-is </a:t>
            </a:r>
            <a:r>
              <a:rPr sz="2400" dirty="0">
                <a:latin typeface="Times New Roman"/>
                <a:cs typeface="Times New Roman"/>
              </a:rPr>
              <a:t>represented</a:t>
            </a:r>
            <a:r>
              <a:rPr sz="2400" spc="-180" dirty="0">
                <a:latin typeface="Times New Roman"/>
                <a:cs typeface="Times New Roman"/>
              </a:rPr>
              <a:t> </a:t>
            </a:r>
            <a:r>
              <a:rPr sz="2400" dirty="0">
                <a:latin typeface="Times New Roman"/>
                <a:cs typeface="Times New Roman"/>
              </a:rPr>
              <a:t>by</a:t>
            </a:r>
          </a:p>
          <a:p>
            <a:pPr marL="478155" indent="-342900" algn="ctr">
              <a:lnSpc>
                <a:spcPct val="100000"/>
              </a:lnSpc>
              <a:buFont typeface="Arial" panose="020B0604020202020204" pitchFamily="34" charset="0"/>
              <a:buChar char="•"/>
            </a:pPr>
            <a:r>
              <a:rPr sz="2400" spc="5" dirty="0">
                <a:latin typeface="Times New Roman"/>
                <a:cs typeface="Times New Roman"/>
              </a:rPr>
              <a:t>(?, ?, ?, ?, ?,</a:t>
            </a:r>
            <a:r>
              <a:rPr sz="2400" spc="-135" dirty="0">
                <a:latin typeface="Times New Roman"/>
                <a:cs typeface="Times New Roman"/>
              </a:rPr>
              <a:t> </a:t>
            </a:r>
            <a:r>
              <a:rPr sz="2400" spc="5" dirty="0">
                <a:latin typeface="Times New Roman"/>
                <a:cs typeface="Times New Roman"/>
              </a:rPr>
              <a:t>?)</a:t>
            </a:r>
            <a:endParaRPr sz="2400" dirty="0">
              <a:latin typeface="Times New Roman"/>
              <a:cs typeface="Times New Roman"/>
            </a:endParaRPr>
          </a:p>
        </p:txBody>
      </p:sp>
      <p:sp>
        <p:nvSpPr>
          <p:cNvPr id="5" name="object 5"/>
          <p:cNvSpPr txBox="1"/>
          <p:nvPr/>
        </p:nvSpPr>
        <p:spPr>
          <a:xfrm>
            <a:off x="7348235" y="4988816"/>
            <a:ext cx="3905250" cy="391160"/>
          </a:xfrm>
          <a:prstGeom prst="rect">
            <a:avLst/>
          </a:prstGeom>
        </p:spPr>
        <p:txBody>
          <a:bodyPr vert="horz" wrap="square" lIns="0" tIns="12700" rIns="0" bIns="0" rtlCol="0">
            <a:spAutoFit/>
          </a:bodyPr>
          <a:lstStyle/>
          <a:p>
            <a:pPr marL="12700">
              <a:lnSpc>
                <a:spcPct val="100000"/>
              </a:lnSpc>
              <a:spcBef>
                <a:spcPts val="100"/>
              </a:spcBef>
              <a:tabLst>
                <a:tab pos="652145" algn="l"/>
                <a:tab pos="1056640" algn="l"/>
                <a:tab pos="1393190" algn="l"/>
                <a:tab pos="2557780" algn="l"/>
              </a:tabLst>
            </a:pPr>
            <a:r>
              <a:rPr sz="2400" dirty="0">
                <a:latin typeface="Times New Roman"/>
                <a:cs typeface="Times New Roman"/>
              </a:rPr>
              <a:t>day	is	a	posi</a:t>
            </a:r>
            <a:r>
              <a:rPr sz="2400" spc="-15" dirty="0">
                <a:latin typeface="Times New Roman"/>
                <a:cs typeface="Times New Roman"/>
              </a:rPr>
              <a:t>t</a:t>
            </a:r>
            <a:r>
              <a:rPr sz="2400" dirty="0">
                <a:latin typeface="Times New Roman"/>
                <a:cs typeface="Times New Roman"/>
              </a:rPr>
              <a:t>ive	exa</a:t>
            </a:r>
            <a:r>
              <a:rPr sz="2400" spc="-15" dirty="0">
                <a:latin typeface="Times New Roman"/>
                <a:cs typeface="Times New Roman"/>
              </a:rPr>
              <a:t>m</a:t>
            </a:r>
            <a:r>
              <a:rPr sz="2400" dirty="0">
                <a:latin typeface="Times New Roman"/>
                <a:cs typeface="Times New Roman"/>
              </a:rPr>
              <a:t>pl</a:t>
            </a:r>
            <a:r>
              <a:rPr sz="2400" spc="10" dirty="0">
                <a:latin typeface="Times New Roman"/>
                <a:cs typeface="Times New Roman"/>
              </a:rPr>
              <a:t>e</a:t>
            </a:r>
            <a:r>
              <a:rPr sz="2400" spc="-10" dirty="0">
                <a:latin typeface="Times New Roman"/>
                <a:cs typeface="Times New Roman"/>
              </a:rPr>
              <a:t>-is</a:t>
            </a:r>
            <a:endParaRPr sz="2400">
              <a:latin typeface="Times New Roman"/>
              <a:cs typeface="Times New Roman"/>
            </a:endParaRPr>
          </a:p>
        </p:txBody>
      </p:sp>
      <p:sp>
        <p:nvSpPr>
          <p:cNvPr id="6" name="object 6"/>
          <p:cNvSpPr txBox="1"/>
          <p:nvPr/>
        </p:nvSpPr>
        <p:spPr>
          <a:xfrm>
            <a:off x="965106" y="4988816"/>
            <a:ext cx="6502494" cy="1115060"/>
          </a:xfrm>
          <a:prstGeom prst="rect">
            <a:avLst/>
          </a:prstGeom>
        </p:spPr>
        <p:txBody>
          <a:bodyPr vert="horz" wrap="square" lIns="0" tIns="12700" rIns="0" bIns="0" rtlCol="0">
            <a:spAutoFit/>
          </a:bodyPr>
          <a:lstStyle/>
          <a:p>
            <a:pPr marL="355600" marR="146050" indent="-342900">
              <a:lnSpc>
                <a:spcPct val="100000"/>
              </a:lnSpc>
              <a:spcBef>
                <a:spcPts val="100"/>
              </a:spcBef>
              <a:buFont typeface="Arial" panose="020B0604020202020204" pitchFamily="34" charset="0"/>
              <a:buChar char="•"/>
              <a:tabLst>
                <a:tab pos="687705" algn="l"/>
                <a:tab pos="1480185" algn="l"/>
                <a:tab pos="2629535" algn="l"/>
                <a:tab pos="3829050" algn="l"/>
                <a:tab pos="5889625" algn="l"/>
              </a:tabLst>
            </a:pPr>
            <a:r>
              <a:rPr sz="2400" dirty="0">
                <a:latin typeface="Times New Roman"/>
                <a:cs typeface="Times New Roman"/>
              </a:rPr>
              <a:t>The	</a:t>
            </a:r>
            <a:r>
              <a:rPr sz="2400" spc="-20" dirty="0">
                <a:latin typeface="Times New Roman"/>
                <a:cs typeface="Times New Roman"/>
              </a:rPr>
              <a:t>m</a:t>
            </a:r>
            <a:r>
              <a:rPr sz="2400" dirty="0">
                <a:latin typeface="Times New Roman"/>
                <a:cs typeface="Times New Roman"/>
              </a:rPr>
              <a:t>ost	speci</a:t>
            </a:r>
            <a:r>
              <a:rPr sz="2400" spc="-10" dirty="0">
                <a:latin typeface="Times New Roman"/>
                <a:cs typeface="Times New Roman"/>
              </a:rPr>
              <a:t>f</a:t>
            </a:r>
            <a:r>
              <a:rPr sz="2400" dirty="0">
                <a:latin typeface="Times New Roman"/>
                <a:cs typeface="Times New Roman"/>
              </a:rPr>
              <a:t>ic	p</a:t>
            </a:r>
            <a:r>
              <a:rPr sz="2400" spc="-15" dirty="0">
                <a:latin typeface="Times New Roman"/>
                <a:cs typeface="Times New Roman"/>
              </a:rPr>
              <a:t>o</a:t>
            </a:r>
            <a:r>
              <a:rPr sz="2400" spc="-5" dirty="0">
                <a:latin typeface="Times New Roman"/>
                <a:cs typeface="Times New Roman"/>
              </a:rPr>
              <a:t>ss</a:t>
            </a:r>
            <a:r>
              <a:rPr sz="2400" dirty="0">
                <a:latin typeface="Times New Roman"/>
                <a:cs typeface="Times New Roman"/>
              </a:rPr>
              <a:t>ib</a:t>
            </a:r>
            <a:r>
              <a:rPr sz="2400" spc="-10" dirty="0">
                <a:latin typeface="Times New Roman"/>
                <a:cs typeface="Times New Roman"/>
              </a:rPr>
              <a:t>l</a:t>
            </a:r>
            <a:r>
              <a:rPr sz="2400" dirty="0">
                <a:latin typeface="Times New Roman"/>
                <a:cs typeface="Times New Roman"/>
              </a:rPr>
              <a:t>e	hyp</a:t>
            </a:r>
            <a:r>
              <a:rPr sz="2400" spc="-15" dirty="0">
                <a:latin typeface="Times New Roman"/>
                <a:cs typeface="Times New Roman"/>
              </a:rPr>
              <a:t>o</a:t>
            </a:r>
            <a:r>
              <a:rPr sz="2400" dirty="0">
                <a:latin typeface="Times New Roman"/>
                <a:cs typeface="Times New Roman"/>
              </a:rPr>
              <a:t>thesi</a:t>
            </a:r>
            <a:r>
              <a:rPr sz="2400" spc="5" dirty="0">
                <a:latin typeface="Times New Roman"/>
                <a:cs typeface="Times New Roman"/>
              </a:rPr>
              <a:t>s</a:t>
            </a:r>
            <a:r>
              <a:rPr sz="2400" spc="-10" dirty="0">
                <a:latin typeface="Times New Roman"/>
                <a:cs typeface="Times New Roman"/>
              </a:rPr>
              <a:t>-</a:t>
            </a:r>
            <a:r>
              <a:rPr sz="2400" dirty="0">
                <a:latin typeface="Times New Roman"/>
                <a:cs typeface="Times New Roman"/>
              </a:rPr>
              <a:t>that	no  represented</a:t>
            </a:r>
            <a:r>
              <a:rPr sz="2400" spc="-35" dirty="0">
                <a:latin typeface="Times New Roman"/>
                <a:cs typeface="Times New Roman"/>
              </a:rPr>
              <a:t> </a:t>
            </a:r>
            <a:r>
              <a:rPr sz="2400" dirty="0">
                <a:latin typeface="Times New Roman"/>
                <a:cs typeface="Times New Roman"/>
              </a:rPr>
              <a:t>by</a:t>
            </a:r>
          </a:p>
          <a:p>
            <a:pPr marL="3950970">
              <a:lnSpc>
                <a:spcPts val="2820"/>
              </a:lnSpc>
            </a:pPr>
            <a:r>
              <a:rPr sz="2400" dirty="0">
                <a:latin typeface="Times New Roman"/>
                <a:cs typeface="Times New Roman"/>
              </a:rPr>
              <a:t>(</a:t>
            </a:r>
            <a:r>
              <a:rPr sz="2400" dirty="0">
                <a:latin typeface="Calibri"/>
                <a:cs typeface="Calibri"/>
              </a:rPr>
              <a:t>Φ </a:t>
            </a:r>
            <a:r>
              <a:rPr sz="2400" dirty="0">
                <a:latin typeface="Times New Roman"/>
                <a:cs typeface="Times New Roman"/>
              </a:rPr>
              <a:t>, </a:t>
            </a:r>
            <a:r>
              <a:rPr sz="2400" spc="-5" dirty="0">
                <a:latin typeface="Calibri"/>
                <a:cs typeface="Calibri"/>
              </a:rPr>
              <a:t>Φ, Φ, Φ, Φ,</a:t>
            </a:r>
            <a:r>
              <a:rPr sz="2400" spc="-160" dirty="0">
                <a:latin typeface="Calibri"/>
                <a:cs typeface="Calibri"/>
              </a:rPr>
              <a:t> </a:t>
            </a:r>
            <a:r>
              <a:rPr sz="2400" spc="5" dirty="0">
                <a:latin typeface="Calibri"/>
                <a:cs typeface="Calibri"/>
              </a:rPr>
              <a:t>Φ</a:t>
            </a:r>
            <a:r>
              <a:rPr sz="2400" spc="5" dirty="0">
                <a:latin typeface="Times New Roman"/>
                <a:cs typeface="Times New Roman"/>
              </a:rPr>
              <a:t>)</a:t>
            </a:r>
            <a:endParaRPr sz="2400" dirty="0">
              <a:latin typeface="Times New Roman"/>
              <a:cs typeface="Times New Roman"/>
            </a:endParaRPr>
          </a:p>
        </p:txBody>
      </p:sp>
      <p:sp>
        <p:nvSpPr>
          <p:cNvPr id="9" name="Rectangle 8">
            <a:extLst>
              <a:ext uri="{FF2B5EF4-FFF2-40B4-BE49-F238E27FC236}">
                <a16:creationId xmlns="" xmlns:a16="http://schemas.microsoft.com/office/drawing/2014/main" id="{4E6CF8B1-3C5E-4973-A8F9-B14BFDB6EA0A}"/>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3258"/>
            <a:ext cx="1807210" cy="574675"/>
          </a:xfrm>
          <a:prstGeom prst="rect">
            <a:avLst/>
          </a:prstGeom>
        </p:spPr>
        <p:txBody>
          <a:bodyPr vert="horz" wrap="square" lIns="0" tIns="12700" rIns="0" bIns="0" rtlCol="0">
            <a:spAutoFit/>
          </a:bodyPr>
          <a:lstStyle/>
          <a:p>
            <a:pPr marL="12700">
              <a:lnSpc>
                <a:spcPct val="100000"/>
              </a:lnSpc>
              <a:spcBef>
                <a:spcPts val="100"/>
              </a:spcBef>
            </a:pPr>
            <a:r>
              <a:rPr sz="3600" dirty="0"/>
              <a:t>Notation</a:t>
            </a:r>
          </a:p>
        </p:txBody>
      </p:sp>
      <p:sp>
        <p:nvSpPr>
          <p:cNvPr id="3" name="object 3"/>
          <p:cNvSpPr txBox="1"/>
          <p:nvPr/>
        </p:nvSpPr>
        <p:spPr>
          <a:xfrm>
            <a:off x="965087" y="1452109"/>
            <a:ext cx="10180955" cy="4475584"/>
          </a:xfrm>
          <a:prstGeom prst="rect">
            <a:avLst/>
          </a:prstGeom>
        </p:spPr>
        <p:txBody>
          <a:bodyPr vert="horz" wrap="square" lIns="0" tIns="12700" rIns="0" bIns="0" rtlCol="0">
            <a:spAutoFit/>
          </a:bodyPr>
          <a:lstStyle/>
          <a:p>
            <a:pPr marL="12700" marR="433070" algn="just">
              <a:lnSpc>
                <a:spcPct val="100000"/>
              </a:lnSpc>
              <a:spcBef>
                <a:spcPts val="100"/>
              </a:spcBef>
            </a:pPr>
            <a:r>
              <a:rPr sz="2400" dirty="0">
                <a:latin typeface="Times New Roman"/>
                <a:cs typeface="Times New Roman"/>
              </a:rPr>
              <a:t>The set of </a:t>
            </a:r>
            <a:r>
              <a:rPr sz="2400" spc="-5" dirty="0">
                <a:latin typeface="Times New Roman"/>
                <a:cs typeface="Times New Roman"/>
              </a:rPr>
              <a:t>items </a:t>
            </a:r>
            <a:r>
              <a:rPr sz="2400" dirty="0">
                <a:latin typeface="Times New Roman"/>
                <a:cs typeface="Times New Roman"/>
              </a:rPr>
              <a:t>over which the concept is </a:t>
            </a:r>
            <a:r>
              <a:rPr sz="2400" spc="-5" dirty="0">
                <a:latin typeface="Times New Roman"/>
                <a:cs typeface="Times New Roman"/>
              </a:rPr>
              <a:t>defined </a:t>
            </a:r>
            <a:r>
              <a:rPr sz="2400" dirty="0">
                <a:latin typeface="Times New Roman"/>
                <a:cs typeface="Times New Roman"/>
              </a:rPr>
              <a:t>is called the set of</a:t>
            </a:r>
            <a:r>
              <a:rPr sz="2400" spc="-114" dirty="0">
                <a:latin typeface="Times New Roman"/>
                <a:cs typeface="Times New Roman"/>
              </a:rPr>
              <a:t> </a:t>
            </a:r>
            <a:r>
              <a:rPr sz="2400" b="1" i="1" dirty="0">
                <a:latin typeface="Times New Roman"/>
                <a:cs typeface="Times New Roman"/>
              </a:rPr>
              <a:t>instances</a:t>
            </a:r>
            <a:r>
              <a:rPr sz="2400" dirty="0">
                <a:latin typeface="Times New Roman"/>
                <a:cs typeface="Times New Roman"/>
              </a:rPr>
              <a:t>,  which we denote by</a:t>
            </a:r>
            <a:r>
              <a:rPr sz="2400" spc="-25" dirty="0">
                <a:latin typeface="Times New Roman"/>
                <a:cs typeface="Times New Roman"/>
              </a:rPr>
              <a:t> </a:t>
            </a:r>
            <a:r>
              <a:rPr sz="2400" spc="-10" dirty="0">
                <a:latin typeface="Times New Roman"/>
                <a:cs typeface="Times New Roman"/>
              </a:rPr>
              <a:t>X.</a:t>
            </a:r>
            <a:endParaRPr sz="2400" dirty="0">
              <a:latin typeface="Times New Roman"/>
              <a:cs typeface="Times New Roman"/>
            </a:endParaRPr>
          </a:p>
          <a:p>
            <a:pPr marL="12700" marR="170815" algn="just">
              <a:lnSpc>
                <a:spcPct val="100000"/>
              </a:lnSpc>
            </a:pPr>
            <a:r>
              <a:rPr sz="2400" b="1" i="1" dirty="0">
                <a:latin typeface="Times New Roman"/>
                <a:cs typeface="Times New Roman"/>
              </a:rPr>
              <a:t>Example: </a:t>
            </a:r>
            <a:r>
              <a:rPr sz="2400" spc="-5" dirty="0">
                <a:latin typeface="Times New Roman"/>
                <a:cs typeface="Times New Roman"/>
              </a:rPr>
              <a:t>X </a:t>
            </a:r>
            <a:r>
              <a:rPr sz="2400" dirty="0">
                <a:latin typeface="Times New Roman"/>
                <a:cs typeface="Times New Roman"/>
              </a:rPr>
              <a:t>is the set of all possible days, each represented by the attributes:</a:t>
            </a:r>
            <a:r>
              <a:rPr sz="2400" spc="-215" dirty="0">
                <a:latin typeface="Times New Roman"/>
                <a:cs typeface="Times New Roman"/>
              </a:rPr>
              <a:t> </a:t>
            </a:r>
            <a:r>
              <a:rPr sz="2400" b="1" spc="-45" dirty="0">
                <a:latin typeface="Times New Roman"/>
                <a:cs typeface="Times New Roman"/>
              </a:rPr>
              <a:t>Sky,  </a:t>
            </a:r>
            <a:r>
              <a:rPr sz="2400" b="1" spc="-25" dirty="0">
                <a:latin typeface="Times New Roman"/>
                <a:cs typeface="Times New Roman"/>
              </a:rPr>
              <a:t>AirTemp, </a:t>
            </a:r>
            <a:r>
              <a:rPr sz="2400" b="1" spc="-20" dirty="0">
                <a:latin typeface="Times New Roman"/>
                <a:cs typeface="Times New Roman"/>
              </a:rPr>
              <a:t>Humidity, </a:t>
            </a:r>
            <a:r>
              <a:rPr sz="2400" b="1" spc="-25" dirty="0">
                <a:latin typeface="Times New Roman"/>
                <a:cs typeface="Times New Roman"/>
              </a:rPr>
              <a:t>Wind, </a:t>
            </a:r>
            <a:r>
              <a:rPr sz="2400" b="1" spc="-55" dirty="0">
                <a:latin typeface="Times New Roman"/>
                <a:cs typeface="Times New Roman"/>
              </a:rPr>
              <a:t>Water, </a:t>
            </a:r>
            <a:r>
              <a:rPr sz="2400" b="1" dirty="0">
                <a:latin typeface="Times New Roman"/>
                <a:cs typeface="Times New Roman"/>
              </a:rPr>
              <a:t>and</a:t>
            </a:r>
            <a:r>
              <a:rPr sz="2400" b="1" spc="35" dirty="0">
                <a:latin typeface="Times New Roman"/>
                <a:cs typeface="Times New Roman"/>
              </a:rPr>
              <a:t> </a:t>
            </a:r>
            <a:r>
              <a:rPr sz="2400" b="1" dirty="0">
                <a:latin typeface="Times New Roman"/>
                <a:cs typeface="Times New Roman"/>
              </a:rPr>
              <a:t>Forecast</a:t>
            </a:r>
          </a:p>
          <a:p>
            <a:pPr algn="just">
              <a:lnSpc>
                <a:spcPct val="100000"/>
              </a:lnSpc>
              <a:spcBef>
                <a:spcPts val="5"/>
              </a:spcBef>
            </a:pPr>
            <a:endParaRPr sz="2500" dirty="0">
              <a:latin typeface="Times New Roman"/>
              <a:cs typeface="Times New Roman"/>
            </a:endParaRPr>
          </a:p>
          <a:p>
            <a:pPr marL="12700" algn="just">
              <a:lnSpc>
                <a:spcPct val="100000"/>
              </a:lnSpc>
            </a:pPr>
            <a:r>
              <a:rPr sz="2400" b="1" dirty="0">
                <a:latin typeface="Times New Roman"/>
                <a:cs typeface="Times New Roman"/>
              </a:rPr>
              <a:t>The concept or function </a:t>
            </a:r>
            <a:r>
              <a:rPr sz="2400" dirty="0">
                <a:latin typeface="Times New Roman"/>
                <a:cs typeface="Times New Roman"/>
              </a:rPr>
              <a:t>to be learned is called the </a:t>
            </a:r>
            <a:r>
              <a:rPr sz="2400" b="1" i="1" dirty="0">
                <a:latin typeface="Times New Roman"/>
                <a:cs typeface="Times New Roman"/>
              </a:rPr>
              <a:t>target concept</a:t>
            </a:r>
            <a:r>
              <a:rPr sz="2400" dirty="0">
                <a:latin typeface="Times New Roman"/>
                <a:cs typeface="Times New Roman"/>
              </a:rPr>
              <a:t>, </a:t>
            </a:r>
            <a:r>
              <a:rPr sz="2400" spc="-5" dirty="0">
                <a:latin typeface="Times New Roman"/>
                <a:cs typeface="Times New Roman"/>
              </a:rPr>
              <a:t>which </a:t>
            </a:r>
            <a:r>
              <a:rPr sz="2400" dirty="0">
                <a:latin typeface="Times New Roman"/>
                <a:cs typeface="Times New Roman"/>
              </a:rPr>
              <a:t>we</a:t>
            </a:r>
            <a:r>
              <a:rPr sz="2400" spc="-190" dirty="0">
                <a:latin typeface="Times New Roman"/>
                <a:cs typeface="Times New Roman"/>
              </a:rPr>
              <a:t> </a:t>
            </a:r>
            <a:r>
              <a:rPr sz="2400" dirty="0">
                <a:latin typeface="Times New Roman"/>
                <a:cs typeface="Times New Roman"/>
              </a:rPr>
              <a:t>denote</a:t>
            </a:r>
            <a:r>
              <a:rPr lang="en-GB" sz="2400" dirty="0">
                <a:latin typeface="Times New Roman"/>
                <a:cs typeface="Times New Roman"/>
              </a:rPr>
              <a:t> </a:t>
            </a:r>
            <a:r>
              <a:rPr sz="2400" dirty="0">
                <a:latin typeface="Times New Roman"/>
                <a:cs typeface="Times New Roman"/>
              </a:rPr>
              <a:t>by</a:t>
            </a:r>
            <a:r>
              <a:rPr sz="2400" spc="-10" dirty="0">
                <a:latin typeface="Times New Roman"/>
                <a:cs typeface="Times New Roman"/>
              </a:rPr>
              <a:t> </a:t>
            </a:r>
            <a:r>
              <a:rPr sz="2400" dirty="0">
                <a:latin typeface="Times New Roman"/>
                <a:cs typeface="Times New Roman"/>
              </a:rPr>
              <a:t>c.</a:t>
            </a:r>
          </a:p>
          <a:p>
            <a:pPr marL="4171950" marR="968375" indent="-3091180" algn="just">
              <a:lnSpc>
                <a:spcPct val="100000"/>
              </a:lnSpc>
              <a:tabLst>
                <a:tab pos="5298440" algn="l"/>
              </a:tabLst>
            </a:pPr>
            <a:r>
              <a:rPr sz="2400" dirty="0">
                <a:latin typeface="Times New Roman"/>
                <a:cs typeface="Times New Roman"/>
              </a:rPr>
              <a:t>c can be any Boolean valued function defined over the instances</a:t>
            </a:r>
            <a:r>
              <a:rPr sz="2400" spc="-190" dirty="0">
                <a:latin typeface="Times New Roman"/>
                <a:cs typeface="Times New Roman"/>
              </a:rPr>
              <a:t> </a:t>
            </a:r>
            <a:r>
              <a:rPr sz="2400" spc="-5" dirty="0">
                <a:latin typeface="Times New Roman"/>
                <a:cs typeface="Times New Roman"/>
              </a:rPr>
              <a:t>X  </a:t>
            </a:r>
            <a:r>
              <a:rPr sz="2400" dirty="0">
                <a:latin typeface="Times New Roman"/>
                <a:cs typeface="Times New Roman"/>
              </a:rPr>
              <a:t>c :</a:t>
            </a:r>
            <a:r>
              <a:rPr sz="2400" spc="-10" dirty="0">
                <a:latin typeface="Times New Roman"/>
                <a:cs typeface="Times New Roman"/>
              </a:rPr>
              <a:t> </a:t>
            </a:r>
            <a:r>
              <a:rPr sz="2400" spc="-5" dirty="0">
                <a:latin typeface="Times New Roman"/>
                <a:cs typeface="Times New Roman"/>
              </a:rPr>
              <a:t>X	{O,</a:t>
            </a:r>
            <a:r>
              <a:rPr sz="2400" dirty="0">
                <a:latin typeface="Times New Roman"/>
                <a:cs typeface="Times New Roman"/>
              </a:rPr>
              <a:t> </a:t>
            </a:r>
            <a:r>
              <a:rPr sz="2400" spc="-5" dirty="0">
                <a:latin typeface="Times New Roman"/>
                <a:cs typeface="Times New Roman"/>
              </a:rPr>
              <a:t>1}</a:t>
            </a:r>
            <a:endParaRPr sz="2400" dirty="0">
              <a:latin typeface="Times New Roman"/>
              <a:cs typeface="Times New Roman"/>
            </a:endParaRPr>
          </a:p>
          <a:p>
            <a:pPr algn="just">
              <a:lnSpc>
                <a:spcPct val="100000"/>
              </a:lnSpc>
              <a:spcBef>
                <a:spcPts val="5"/>
              </a:spcBef>
            </a:pPr>
            <a:endParaRPr sz="2500" dirty="0">
              <a:latin typeface="Times New Roman"/>
              <a:cs typeface="Times New Roman"/>
            </a:endParaRPr>
          </a:p>
          <a:p>
            <a:pPr marL="12700" algn="just">
              <a:lnSpc>
                <a:spcPct val="100000"/>
              </a:lnSpc>
            </a:pPr>
            <a:r>
              <a:rPr sz="2400" b="1" i="1" dirty="0">
                <a:latin typeface="Times New Roman"/>
                <a:cs typeface="Times New Roman"/>
              </a:rPr>
              <a:t>Example: </a:t>
            </a:r>
            <a:r>
              <a:rPr sz="2400" dirty="0">
                <a:latin typeface="Times New Roman"/>
                <a:cs typeface="Times New Roman"/>
              </a:rPr>
              <a:t>The </a:t>
            </a:r>
            <a:r>
              <a:rPr sz="2400" spc="-10" dirty="0">
                <a:latin typeface="Times New Roman"/>
                <a:cs typeface="Times New Roman"/>
              </a:rPr>
              <a:t>target </a:t>
            </a:r>
            <a:r>
              <a:rPr sz="2400" dirty="0">
                <a:latin typeface="Times New Roman"/>
                <a:cs typeface="Times New Roman"/>
              </a:rPr>
              <a:t>concept corresponds to the value of the attribute</a:t>
            </a:r>
            <a:r>
              <a:rPr sz="2400" spc="-195" dirty="0">
                <a:latin typeface="Times New Roman"/>
                <a:cs typeface="Times New Roman"/>
              </a:rPr>
              <a:t> </a:t>
            </a:r>
            <a:r>
              <a:rPr sz="2400" b="1" i="1" spc="-5" dirty="0">
                <a:latin typeface="Times New Roman"/>
                <a:cs typeface="Times New Roman"/>
              </a:rPr>
              <a:t>EnjoySport</a:t>
            </a:r>
            <a:endParaRPr sz="2400" dirty="0">
              <a:latin typeface="Times New Roman"/>
              <a:cs typeface="Times New Roman"/>
            </a:endParaRPr>
          </a:p>
          <a:p>
            <a:pPr marL="12700" algn="just">
              <a:lnSpc>
                <a:spcPct val="100000"/>
              </a:lnSpc>
            </a:pPr>
            <a:r>
              <a:rPr sz="2400" dirty="0">
                <a:latin typeface="Times New Roman"/>
                <a:cs typeface="Times New Roman"/>
              </a:rPr>
              <a:t>(i.e., c(x) = 1 if </a:t>
            </a:r>
            <a:r>
              <a:rPr sz="2400" b="1" i="1" spc="-5" dirty="0">
                <a:latin typeface="Times New Roman"/>
                <a:cs typeface="Times New Roman"/>
              </a:rPr>
              <a:t>EnjoySport </a:t>
            </a:r>
            <a:r>
              <a:rPr sz="2400" dirty="0">
                <a:latin typeface="Times New Roman"/>
                <a:cs typeface="Times New Roman"/>
              </a:rPr>
              <a:t>= </a:t>
            </a:r>
            <a:r>
              <a:rPr sz="2400" spc="-65" dirty="0">
                <a:latin typeface="Times New Roman"/>
                <a:cs typeface="Times New Roman"/>
              </a:rPr>
              <a:t>Yes, </a:t>
            </a:r>
            <a:r>
              <a:rPr sz="2400" dirty="0">
                <a:latin typeface="Times New Roman"/>
                <a:cs typeface="Times New Roman"/>
              </a:rPr>
              <a:t>and c(x) = 0 if </a:t>
            </a:r>
            <a:r>
              <a:rPr sz="2400" b="1" i="1" spc="-5" dirty="0">
                <a:latin typeface="Times New Roman"/>
                <a:cs typeface="Times New Roman"/>
              </a:rPr>
              <a:t>EnjoySport </a:t>
            </a:r>
            <a:r>
              <a:rPr sz="2400" dirty="0">
                <a:latin typeface="Times New Roman"/>
                <a:cs typeface="Times New Roman"/>
              </a:rPr>
              <a:t>=</a:t>
            </a:r>
            <a:r>
              <a:rPr sz="2400" spc="-90" dirty="0">
                <a:latin typeface="Times New Roman"/>
                <a:cs typeface="Times New Roman"/>
              </a:rPr>
              <a:t> </a:t>
            </a:r>
            <a:r>
              <a:rPr sz="2400" dirty="0">
                <a:latin typeface="Times New Roman"/>
                <a:cs typeface="Times New Roman"/>
              </a:rPr>
              <a:t>No).</a:t>
            </a:r>
          </a:p>
        </p:txBody>
      </p:sp>
      <p:sp>
        <p:nvSpPr>
          <p:cNvPr id="4" name="object 4"/>
          <p:cNvSpPr/>
          <p:nvPr/>
        </p:nvSpPr>
        <p:spPr>
          <a:xfrm>
            <a:off x="5785104" y="4538340"/>
            <a:ext cx="457200" cy="103505"/>
          </a:xfrm>
          <a:custGeom>
            <a:avLst/>
            <a:gdLst/>
            <a:ahLst/>
            <a:cxnLst/>
            <a:rect l="l" t="t" r="r" b="b"/>
            <a:pathLst>
              <a:path w="457200" h="103504">
                <a:moveTo>
                  <a:pt x="421184" y="58212"/>
                </a:moveTo>
                <a:lnTo>
                  <a:pt x="362071" y="92464"/>
                </a:lnTo>
                <a:lnTo>
                  <a:pt x="361066" y="96274"/>
                </a:lnTo>
                <a:lnTo>
                  <a:pt x="362833" y="99322"/>
                </a:lnTo>
                <a:lnTo>
                  <a:pt x="364479" y="102370"/>
                </a:lnTo>
                <a:lnTo>
                  <a:pt x="368442" y="103382"/>
                </a:lnTo>
                <a:lnTo>
                  <a:pt x="446249" y="58293"/>
                </a:lnTo>
                <a:lnTo>
                  <a:pt x="421184" y="58212"/>
                </a:lnTo>
                <a:close/>
              </a:path>
              <a:path w="457200" h="103504">
                <a:moveTo>
                  <a:pt x="432075" y="51905"/>
                </a:moveTo>
                <a:lnTo>
                  <a:pt x="421184" y="58212"/>
                </a:lnTo>
                <a:lnTo>
                  <a:pt x="444642" y="58293"/>
                </a:lnTo>
                <a:lnTo>
                  <a:pt x="444642" y="57412"/>
                </a:lnTo>
                <a:lnTo>
                  <a:pt x="441441" y="57412"/>
                </a:lnTo>
                <a:lnTo>
                  <a:pt x="432075" y="51905"/>
                </a:lnTo>
                <a:close/>
              </a:path>
              <a:path w="457200" h="103504">
                <a:moveTo>
                  <a:pt x="368808" y="0"/>
                </a:moveTo>
                <a:lnTo>
                  <a:pt x="364876" y="1024"/>
                </a:lnTo>
                <a:lnTo>
                  <a:pt x="363108" y="4072"/>
                </a:lnTo>
                <a:lnTo>
                  <a:pt x="361309" y="7120"/>
                </a:lnTo>
                <a:lnTo>
                  <a:pt x="362346" y="10930"/>
                </a:lnTo>
                <a:lnTo>
                  <a:pt x="421214" y="45520"/>
                </a:lnTo>
                <a:lnTo>
                  <a:pt x="444642" y="45601"/>
                </a:lnTo>
                <a:lnTo>
                  <a:pt x="444642" y="58293"/>
                </a:lnTo>
                <a:lnTo>
                  <a:pt x="446249" y="58293"/>
                </a:lnTo>
                <a:lnTo>
                  <a:pt x="457200" y="51947"/>
                </a:lnTo>
                <a:lnTo>
                  <a:pt x="368808" y="0"/>
                </a:lnTo>
                <a:close/>
              </a:path>
              <a:path w="457200" h="103504">
                <a:moveTo>
                  <a:pt x="0" y="44077"/>
                </a:moveTo>
                <a:lnTo>
                  <a:pt x="0" y="56769"/>
                </a:lnTo>
                <a:lnTo>
                  <a:pt x="421184" y="58212"/>
                </a:lnTo>
                <a:lnTo>
                  <a:pt x="432075" y="51905"/>
                </a:lnTo>
                <a:lnTo>
                  <a:pt x="421214" y="45520"/>
                </a:lnTo>
                <a:lnTo>
                  <a:pt x="0" y="44077"/>
                </a:lnTo>
                <a:close/>
              </a:path>
              <a:path w="457200" h="103504">
                <a:moveTo>
                  <a:pt x="441441" y="46482"/>
                </a:moveTo>
                <a:lnTo>
                  <a:pt x="432075" y="51905"/>
                </a:lnTo>
                <a:lnTo>
                  <a:pt x="441441" y="57412"/>
                </a:lnTo>
                <a:lnTo>
                  <a:pt x="441441" y="46482"/>
                </a:lnTo>
                <a:close/>
              </a:path>
              <a:path w="457200" h="103504">
                <a:moveTo>
                  <a:pt x="444642" y="46482"/>
                </a:moveTo>
                <a:lnTo>
                  <a:pt x="441441" y="46482"/>
                </a:lnTo>
                <a:lnTo>
                  <a:pt x="441441" y="57412"/>
                </a:lnTo>
                <a:lnTo>
                  <a:pt x="444642" y="57412"/>
                </a:lnTo>
                <a:lnTo>
                  <a:pt x="444642" y="46482"/>
                </a:lnTo>
                <a:close/>
              </a:path>
              <a:path w="457200" h="103504">
                <a:moveTo>
                  <a:pt x="421214" y="45520"/>
                </a:moveTo>
                <a:lnTo>
                  <a:pt x="432075" y="51905"/>
                </a:lnTo>
                <a:lnTo>
                  <a:pt x="441441" y="46482"/>
                </a:lnTo>
                <a:lnTo>
                  <a:pt x="444642" y="46482"/>
                </a:lnTo>
                <a:lnTo>
                  <a:pt x="444642" y="45601"/>
                </a:lnTo>
                <a:lnTo>
                  <a:pt x="421214" y="45520"/>
                </a:lnTo>
                <a:close/>
              </a:path>
            </a:pathLst>
          </a:custGeom>
          <a:solidFill>
            <a:srgbClr val="00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13</a:t>
            </a:fld>
            <a:endParaRPr dirty="0"/>
          </a:p>
        </p:txBody>
      </p:sp>
      <p:sp>
        <p:nvSpPr>
          <p:cNvPr id="7" name="Rectangle 6">
            <a:extLst>
              <a:ext uri="{FF2B5EF4-FFF2-40B4-BE49-F238E27FC236}">
                <a16:creationId xmlns="" xmlns:a16="http://schemas.microsoft.com/office/drawing/2014/main" id="{3B7FE22F-49BA-4D56-B07C-AD040A0829C9}"/>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 xmlns:a16="http://schemas.microsoft.com/office/drawing/2014/main" id="{04644E85-BFD4-4622-8791-77B16BAC6B93}"/>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7942" y="823937"/>
            <a:ext cx="10299700" cy="5147945"/>
          </a:xfrm>
          <a:prstGeom prst="rect">
            <a:avLst/>
          </a:prstGeom>
        </p:spPr>
        <p:txBody>
          <a:bodyPr vert="horz" wrap="square" lIns="0" tIns="12700" rIns="0" bIns="0" rtlCol="0">
            <a:spAutoFit/>
          </a:bodyPr>
          <a:lstStyle/>
          <a:p>
            <a:pPr marL="354965" indent="-342900">
              <a:lnSpc>
                <a:spcPct val="100000"/>
              </a:lnSpc>
              <a:spcBef>
                <a:spcPts val="100"/>
              </a:spcBef>
              <a:buFont typeface="Arial"/>
              <a:buChar char="•"/>
              <a:tabLst>
                <a:tab pos="354965" algn="l"/>
                <a:tab pos="355600" algn="l"/>
              </a:tabLst>
            </a:pPr>
            <a:r>
              <a:rPr sz="2400" spc="-5" dirty="0">
                <a:latin typeface="Times New Roman"/>
                <a:cs typeface="Times New Roman"/>
              </a:rPr>
              <a:t>Instances</a:t>
            </a:r>
            <a:r>
              <a:rPr sz="2400" spc="370" dirty="0">
                <a:latin typeface="Times New Roman"/>
                <a:cs typeface="Times New Roman"/>
              </a:rPr>
              <a:t> </a:t>
            </a:r>
            <a:r>
              <a:rPr sz="2400" spc="-5" dirty="0">
                <a:latin typeface="Times New Roman"/>
                <a:cs typeface="Times New Roman"/>
              </a:rPr>
              <a:t>for</a:t>
            </a:r>
            <a:r>
              <a:rPr sz="2400" spc="380" dirty="0">
                <a:latin typeface="Times New Roman"/>
                <a:cs typeface="Times New Roman"/>
              </a:rPr>
              <a:t> </a:t>
            </a:r>
            <a:r>
              <a:rPr sz="2400" spc="-5" dirty="0">
                <a:latin typeface="Times New Roman"/>
                <a:cs typeface="Times New Roman"/>
              </a:rPr>
              <a:t>which</a:t>
            </a:r>
            <a:r>
              <a:rPr sz="2400" spc="365" dirty="0">
                <a:latin typeface="Times New Roman"/>
                <a:cs typeface="Times New Roman"/>
              </a:rPr>
              <a:t> </a:t>
            </a:r>
            <a:r>
              <a:rPr sz="2400" spc="-5" dirty="0">
                <a:latin typeface="Times New Roman"/>
                <a:cs typeface="Times New Roman"/>
              </a:rPr>
              <a:t>c(x)</a:t>
            </a:r>
            <a:r>
              <a:rPr sz="2400" spc="385" dirty="0">
                <a:latin typeface="Times New Roman"/>
                <a:cs typeface="Times New Roman"/>
              </a:rPr>
              <a:t> </a:t>
            </a:r>
            <a:r>
              <a:rPr sz="2400" dirty="0">
                <a:latin typeface="Times New Roman"/>
                <a:cs typeface="Times New Roman"/>
              </a:rPr>
              <a:t>=</a:t>
            </a:r>
            <a:r>
              <a:rPr sz="2400" spc="365" dirty="0">
                <a:latin typeface="Times New Roman"/>
                <a:cs typeface="Times New Roman"/>
              </a:rPr>
              <a:t> </a:t>
            </a:r>
            <a:r>
              <a:rPr sz="2400" dirty="0">
                <a:latin typeface="Times New Roman"/>
                <a:cs typeface="Times New Roman"/>
              </a:rPr>
              <a:t>1</a:t>
            </a:r>
            <a:r>
              <a:rPr sz="2400" spc="375" dirty="0">
                <a:latin typeface="Times New Roman"/>
                <a:cs typeface="Times New Roman"/>
              </a:rPr>
              <a:t> </a:t>
            </a:r>
            <a:r>
              <a:rPr sz="2400" spc="-5" dirty="0">
                <a:latin typeface="Times New Roman"/>
                <a:cs typeface="Times New Roman"/>
              </a:rPr>
              <a:t>are</a:t>
            </a:r>
            <a:r>
              <a:rPr sz="2400" spc="370" dirty="0">
                <a:latin typeface="Times New Roman"/>
                <a:cs typeface="Times New Roman"/>
              </a:rPr>
              <a:t> </a:t>
            </a:r>
            <a:r>
              <a:rPr sz="2400" spc="-5" dirty="0">
                <a:latin typeface="Times New Roman"/>
                <a:cs typeface="Times New Roman"/>
              </a:rPr>
              <a:t>called</a:t>
            </a:r>
            <a:r>
              <a:rPr sz="2400" spc="385" dirty="0">
                <a:latin typeface="Times New Roman"/>
                <a:cs typeface="Times New Roman"/>
              </a:rPr>
              <a:t> </a:t>
            </a:r>
            <a:r>
              <a:rPr sz="2400" spc="-5" dirty="0">
                <a:latin typeface="Times New Roman"/>
                <a:cs typeface="Times New Roman"/>
              </a:rPr>
              <a:t>positive</a:t>
            </a:r>
            <a:r>
              <a:rPr sz="2400" spc="365" dirty="0">
                <a:latin typeface="Times New Roman"/>
                <a:cs typeface="Times New Roman"/>
              </a:rPr>
              <a:t> </a:t>
            </a:r>
            <a:r>
              <a:rPr sz="2400" spc="-5" dirty="0">
                <a:latin typeface="Times New Roman"/>
                <a:cs typeface="Times New Roman"/>
              </a:rPr>
              <a:t>examples,</a:t>
            </a:r>
            <a:r>
              <a:rPr sz="2400" spc="370" dirty="0">
                <a:latin typeface="Times New Roman"/>
                <a:cs typeface="Times New Roman"/>
              </a:rPr>
              <a:t> </a:t>
            </a:r>
            <a:r>
              <a:rPr sz="2400" spc="-5" dirty="0">
                <a:latin typeface="Times New Roman"/>
                <a:cs typeface="Times New Roman"/>
              </a:rPr>
              <a:t>or</a:t>
            </a:r>
            <a:r>
              <a:rPr sz="2400" spc="385" dirty="0">
                <a:latin typeface="Times New Roman"/>
                <a:cs typeface="Times New Roman"/>
              </a:rPr>
              <a:t> </a:t>
            </a:r>
            <a:r>
              <a:rPr sz="2400" spc="-5" dirty="0">
                <a:latin typeface="Times New Roman"/>
                <a:cs typeface="Times New Roman"/>
              </a:rPr>
              <a:t>members</a:t>
            </a:r>
            <a:r>
              <a:rPr sz="2400" spc="395" dirty="0">
                <a:latin typeface="Times New Roman"/>
                <a:cs typeface="Times New Roman"/>
              </a:rPr>
              <a:t> </a:t>
            </a:r>
            <a:r>
              <a:rPr sz="2400" spc="-5" dirty="0">
                <a:latin typeface="Times New Roman"/>
                <a:cs typeface="Times New Roman"/>
              </a:rPr>
              <a:t>of</a:t>
            </a:r>
            <a:r>
              <a:rPr sz="2400" spc="365" dirty="0">
                <a:latin typeface="Times New Roman"/>
                <a:cs typeface="Times New Roman"/>
              </a:rPr>
              <a:t> </a:t>
            </a:r>
            <a:r>
              <a:rPr sz="2400" spc="-5" dirty="0">
                <a:latin typeface="Times New Roman"/>
                <a:cs typeface="Times New Roman"/>
              </a:rPr>
              <a:t>the</a:t>
            </a:r>
            <a:endParaRPr sz="2400" dirty="0">
              <a:latin typeface="Times New Roman"/>
              <a:cs typeface="Times New Roman"/>
            </a:endParaRPr>
          </a:p>
          <a:p>
            <a:pPr marL="354965">
              <a:lnSpc>
                <a:spcPct val="100000"/>
              </a:lnSpc>
              <a:spcBef>
                <a:spcPts val="5"/>
              </a:spcBef>
            </a:pPr>
            <a:r>
              <a:rPr sz="2400" spc="-10" dirty="0">
                <a:latin typeface="Times New Roman"/>
                <a:cs typeface="Times New Roman"/>
              </a:rPr>
              <a:t>target</a:t>
            </a:r>
            <a:r>
              <a:rPr sz="2400" spc="-25" dirty="0">
                <a:latin typeface="Times New Roman"/>
                <a:cs typeface="Times New Roman"/>
              </a:rPr>
              <a:t> </a:t>
            </a:r>
            <a:r>
              <a:rPr sz="2400" dirty="0">
                <a:latin typeface="Times New Roman"/>
                <a:cs typeface="Times New Roman"/>
              </a:rPr>
              <a:t>concept.</a:t>
            </a:r>
          </a:p>
          <a:p>
            <a:pPr marL="354965" marR="5080" indent="-342900">
              <a:lnSpc>
                <a:spcPct val="100000"/>
              </a:lnSpc>
              <a:buFont typeface="Arial"/>
              <a:buChar char="•"/>
              <a:tabLst>
                <a:tab pos="354965" algn="l"/>
                <a:tab pos="355600" algn="l"/>
              </a:tabLst>
            </a:pPr>
            <a:r>
              <a:rPr sz="2400" dirty="0">
                <a:latin typeface="Times New Roman"/>
                <a:cs typeface="Times New Roman"/>
              </a:rPr>
              <a:t>Instances for which c(x) = 0 are </a:t>
            </a:r>
            <a:r>
              <a:rPr sz="2400" spc="-5" dirty="0">
                <a:latin typeface="Times New Roman"/>
                <a:cs typeface="Times New Roman"/>
              </a:rPr>
              <a:t>called negative examples, </a:t>
            </a:r>
            <a:r>
              <a:rPr sz="2400" dirty="0">
                <a:latin typeface="Times New Roman"/>
                <a:cs typeface="Times New Roman"/>
              </a:rPr>
              <a:t>or </a:t>
            </a:r>
            <a:r>
              <a:rPr sz="2400" spc="-5" dirty="0">
                <a:latin typeface="Times New Roman"/>
                <a:cs typeface="Times New Roman"/>
              </a:rPr>
              <a:t>non-members </a:t>
            </a:r>
            <a:r>
              <a:rPr sz="2400" spc="10" dirty="0">
                <a:latin typeface="Times New Roman"/>
                <a:cs typeface="Times New Roman"/>
              </a:rPr>
              <a:t>of </a:t>
            </a:r>
            <a:r>
              <a:rPr sz="2400" spc="620" dirty="0">
                <a:latin typeface="Times New Roman"/>
                <a:cs typeface="Times New Roman"/>
              </a:rPr>
              <a:t> </a:t>
            </a:r>
            <a:r>
              <a:rPr sz="2400" dirty="0">
                <a:latin typeface="Times New Roman"/>
                <a:cs typeface="Times New Roman"/>
              </a:rPr>
              <a:t>the </a:t>
            </a:r>
            <a:r>
              <a:rPr sz="2400" spc="-10" dirty="0">
                <a:latin typeface="Times New Roman"/>
                <a:cs typeface="Times New Roman"/>
              </a:rPr>
              <a:t>target</a:t>
            </a:r>
            <a:r>
              <a:rPr sz="2400" spc="-50" dirty="0">
                <a:latin typeface="Times New Roman"/>
                <a:cs typeface="Times New Roman"/>
              </a:rPr>
              <a:t> </a:t>
            </a:r>
            <a:r>
              <a:rPr sz="2400" dirty="0">
                <a:latin typeface="Times New Roman"/>
                <a:cs typeface="Times New Roman"/>
              </a:rPr>
              <a:t>concept.</a:t>
            </a:r>
          </a:p>
          <a:p>
            <a:pPr marL="354965" marR="8255" indent="-342900">
              <a:lnSpc>
                <a:spcPct val="100000"/>
              </a:lnSpc>
              <a:buFont typeface="Arial"/>
              <a:buChar char="•"/>
              <a:tabLst>
                <a:tab pos="354965" algn="l"/>
                <a:tab pos="355600" algn="l"/>
                <a:tab pos="967740" algn="l"/>
                <a:tab pos="2036445" algn="l"/>
                <a:tab pos="2650490" algn="l"/>
                <a:tab pos="3118485" algn="l"/>
                <a:tab pos="3850004" algn="l"/>
                <a:tab pos="4226560" algn="l"/>
                <a:tab pos="5379085" algn="l"/>
                <a:tab pos="5889625" algn="l"/>
                <a:tab pos="6976745" algn="l"/>
                <a:tab pos="8147050" algn="l"/>
                <a:tab pos="9518650" algn="l"/>
                <a:tab pos="9910445" algn="l"/>
              </a:tabLst>
            </a:pPr>
            <a:r>
              <a:rPr sz="2400" dirty="0">
                <a:latin typeface="Times New Roman"/>
                <a:cs typeface="Times New Roman"/>
              </a:rPr>
              <a:t>The	ordered	pair	(x,	c(x))	to	de</a:t>
            </a:r>
            <a:r>
              <a:rPr sz="2400" spc="-10" dirty="0">
                <a:latin typeface="Times New Roman"/>
                <a:cs typeface="Times New Roman"/>
              </a:rPr>
              <a:t>s</a:t>
            </a:r>
            <a:r>
              <a:rPr sz="2400" dirty="0">
                <a:latin typeface="Times New Roman"/>
                <a:cs typeface="Times New Roman"/>
              </a:rPr>
              <a:t>cribe	the	t</a:t>
            </a:r>
            <a:r>
              <a:rPr sz="2400" spc="5" dirty="0">
                <a:latin typeface="Times New Roman"/>
                <a:cs typeface="Times New Roman"/>
              </a:rPr>
              <a:t>r</a:t>
            </a:r>
            <a:r>
              <a:rPr sz="2400" spc="-10" dirty="0">
                <a:latin typeface="Times New Roman"/>
                <a:cs typeface="Times New Roman"/>
              </a:rPr>
              <a:t>a</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ing	exa</a:t>
            </a:r>
            <a:r>
              <a:rPr sz="2400" spc="-15" dirty="0">
                <a:latin typeface="Times New Roman"/>
                <a:cs typeface="Times New Roman"/>
              </a:rPr>
              <a:t>m</a:t>
            </a:r>
            <a:r>
              <a:rPr sz="2400" dirty="0">
                <a:latin typeface="Times New Roman"/>
                <a:cs typeface="Times New Roman"/>
              </a:rPr>
              <a:t>ple	con</a:t>
            </a:r>
            <a:r>
              <a:rPr sz="2400" spc="-10" dirty="0">
                <a:latin typeface="Times New Roman"/>
                <a:cs typeface="Times New Roman"/>
              </a:rPr>
              <a:t>s</a:t>
            </a:r>
            <a:r>
              <a:rPr sz="2400" dirty="0">
                <a:latin typeface="Times New Roman"/>
                <a:cs typeface="Times New Roman"/>
              </a:rPr>
              <a:t>is</a:t>
            </a:r>
            <a:r>
              <a:rPr sz="2400" spc="-15" dirty="0">
                <a:latin typeface="Times New Roman"/>
                <a:cs typeface="Times New Roman"/>
              </a:rPr>
              <a:t>t</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g	of	the  instance x and its </a:t>
            </a:r>
            <a:r>
              <a:rPr sz="2400" spc="-10" dirty="0">
                <a:latin typeface="Times New Roman"/>
                <a:cs typeface="Times New Roman"/>
              </a:rPr>
              <a:t>target </a:t>
            </a:r>
            <a:r>
              <a:rPr sz="2400" dirty="0">
                <a:latin typeface="Times New Roman"/>
                <a:cs typeface="Times New Roman"/>
              </a:rPr>
              <a:t>concept value</a:t>
            </a:r>
            <a:r>
              <a:rPr sz="2400" spc="-100" dirty="0">
                <a:latin typeface="Times New Roman"/>
                <a:cs typeface="Times New Roman"/>
              </a:rPr>
              <a:t> </a:t>
            </a:r>
            <a:r>
              <a:rPr sz="2400" dirty="0">
                <a:latin typeface="Times New Roman"/>
                <a:cs typeface="Times New Roman"/>
              </a:rPr>
              <a:t>c(x).</a:t>
            </a:r>
          </a:p>
          <a:p>
            <a:pPr marL="354965" indent="-342900">
              <a:lnSpc>
                <a:spcPct val="100000"/>
              </a:lnSpc>
              <a:buFont typeface="Arial"/>
              <a:buChar char="•"/>
              <a:tabLst>
                <a:tab pos="354965" algn="l"/>
                <a:tab pos="355600" algn="l"/>
              </a:tabLst>
            </a:pPr>
            <a:r>
              <a:rPr sz="2400" b="1" i="1" spc="-5" dirty="0">
                <a:latin typeface="Times New Roman"/>
                <a:cs typeface="Times New Roman"/>
              </a:rPr>
              <a:t>D </a:t>
            </a:r>
            <a:r>
              <a:rPr sz="2400" dirty="0">
                <a:latin typeface="Times New Roman"/>
                <a:cs typeface="Times New Roman"/>
              </a:rPr>
              <a:t>to denote the set of available training</a:t>
            </a:r>
            <a:r>
              <a:rPr sz="2400" spc="-135" dirty="0">
                <a:latin typeface="Times New Roman"/>
                <a:cs typeface="Times New Roman"/>
              </a:rPr>
              <a:t> </a:t>
            </a:r>
            <a:r>
              <a:rPr sz="2400" spc="-5" dirty="0">
                <a:latin typeface="Times New Roman"/>
                <a:cs typeface="Times New Roman"/>
              </a:rPr>
              <a:t>examples</a:t>
            </a:r>
            <a:endParaRPr sz="2400" dirty="0">
              <a:latin typeface="Times New Roman"/>
              <a:cs typeface="Times New Roman"/>
            </a:endParaRPr>
          </a:p>
          <a:p>
            <a:pPr marL="354965" marR="403860" indent="-342900">
              <a:lnSpc>
                <a:spcPct val="100000"/>
              </a:lnSpc>
              <a:spcBef>
                <a:spcPts val="5"/>
              </a:spcBef>
              <a:buFont typeface="Arial"/>
              <a:buChar char="•"/>
              <a:tabLst>
                <a:tab pos="354965" algn="l"/>
                <a:tab pos="355600" algn="l"/>
              </a:tabLst>
            </a:pPr>
            <a:r>
              <a:rPr sz="2400" dirty="0">
                <a:latin typeface="Times New Roman"/>
                <a:cs typeface="Times New Roman"/>
              </a:rPr>
              <a:t>The </a:t>
            </a:r>
            <a:r>
              <a:rPr sz="2400" spc="-5" dirty="0">
                <a:latin typeface="Times New Roman"/>
                <a:cs typeface="Times New Roman"/>
              </a:rPr>
              <a:t>symbol </a:t>
            </a:r>
            <a:r>
              <a:rPr sz="2400" b="1" i="1" dirty="0">
                <a:latin typeface="Times New Roman"/>
                <a:cs typeface="Times New Roman"/>
              </a:rPr>
              <a:t>H </a:t>
            </a:r>
            <a:r>
              <a:rPr sz="2400" dirty="0">
                <a:latin typeface="Times New Roman"/>
                <a:cs typeface="Times New Roman"/>
              </a:rPr>
              <a:t>to denote the set of all possible hypotheses that the learner</a:t>
            </a:r>
            <a:r>
              <a:rPr sz="2400" spc="-204" dirty="0">
                <a:latin typeface="Times New Roman"/>
                <a:cs typeface="Times New Roman"/>
              </a:rPr>
              <a:t> </a:t>
            </a:r>
            <a:r>
              <a:rPr sz="2400" spc="-10" dirty="0">
                <a:latin typeface="Times New Roman"/>
                <a:cs typeface="Times New Roman"/>
              </a:rPr>
              <a:t>may  </a:t>
            </a:r>
            <a:r>
              <a:rPr sz="2400" dirty="0">
                <a:latin typeface="Times New Roman"/>
                <a:cs typeface="Times New Roman"/>
              </a:rPr>
              <a:t>consider regarding the identity of the </a:t>
            </a:r>
            <a:r>
              <a:rPr sz="2400" spc="-10" dirty="0">
                <a:latin typeface="Times New Roman"/>
                <a:cs typeface="Times New Roman"/>
              </a:rPr>
              <a:t>target </a:t>
            </a:r>
            <a:r>
              <a:rPr sz="2400" dirty="0">
                <a:latin typeface="Times New Roman"/>
                <a:cs typeface="Times New Roman"/>
              </a:rPr>
              <a:t>concept. Each hypothesis </a:t>
            </a:r>
            <a:r>
              <a:rPr sz="2400" b="1" i="1" spc="-5" dirty="0">
                <a:latin typeface="Times New Roman"/>
                <a:cs typeface="Times New Roman"/>
              </a:rPr>
              <a:t>h </a:t>
            </a:r>
            <a:r>
              <a:rPr sz="2400" dirty="0">
                <a:latin typeface="Times New Roman"/>
                <a:cs typeface="Times New Roman"/>
              </a:rPr>
              <a:t>in </a:t>
            </a:r>
            <a:r>
              <a:rPr sz="2400" b="1" i="1" dirty="0">
                <a:latin typeface="Times New Roman"/>
                <a:cs typeface="Times New Roman"/>
              </a:rPr>
              <a:t>H  </a:t>
            </a:r>
            <a:r>
              <a:rPr sz="2400" dirty="0">
                <a:latin typeface="Times New Roman"/>
                <a:cs typeface="Times New Roman"/>
              </a:rPr>
              <a:t>represents a Boolean-valued function defined over</a:t>
            </a:r>
            <a:r>
              <a:rPr sz="2400" spc="-120" dirty="0">
                <a:latin typeface="Times New Roman"/>
                <a:cs typeface="Times New Roman"/>
              </a:rPr>
              <a:t> </a:t>
            </a:r>
            <a:r>
              <a:rPr sz="2400" spc="-5" dirty="0">
                <a:latin typeface="Times New Roman"/>
                <a:cs typeface="Times New Roman"/>
              </a:rPr>
              <a:t>X</a:t>
            </a:r>
            <a:endParaRPr sz="2400" dirty="0">
              <a:latin typeface="Times New Roman"/>
              <a:cs typeface="Times New Roman"/>
            </a:endParaRPr>
          </a:p>
          <a:p>
            <a:pPr marL="4166870">
              <a:lnSpc>
                <a:spcPct val="100000"/>
              </a:lnSpc>
              <a:tabLst>
                <a:tab pos="5309870" algn="l"/>
              </a:tabLst>
            </a:pPr>
            <a:r>
              <a:rPr sz="2400" dirty="0">
                <a:latin typeface="Times New Roman"/>
                <a:cs typeface="Times New Roman"/>
              </a:rPr>
              <a:t>h :</a:t>
            </a:r>
            <a:r>
              <a:rPr sz="2400" spc="-10" dirty="0">
                <a:latin typeface="Times New Roman"/>
                <a:cs typeface="Times New Roman"/>
              </a:rPr>
              <a:t> </a:t>
            </a:r>
            <a:r>
              <a:rPr sz="2400" dirty="0">
                <a:latin typeface="Times New Roman"/>
                <a:cs typeface="Times New Roman"/>
              </a:rPr>
              <a:t>X	{O,</a:t>
            </a:r>
            <a:r>
              <a:rPr sz="2400" spc="5" dirty="0">
                <a:latin typeface="Times New Roman"/>
                <a:cs typeface="Times New Roman"/>
              </a:rPr>
              <a:t> </a:t>
            </a:r>
            <a:r>
              <a:rPr sz="2400" spc="-5" dirty="0">
                <a:latin typeface="Times New Roman"/>
                <a:cs typeface="Times New Roman"/>
              </a:rPr>
              <a:t>1}</a:t>
            </a:r>
            <a:endParaRPr sz="2400" dirty="0">
              <a:latin typeface="Times New Roman"/>
              <a:cs typeface="Times New Roman"/>
            </a:endParaRPr>
          </a:p>
          <a:p>
            <a:pPr>
              <a:lnSpc>
                <a:spcPct val="100000"/>
              </a:lnSpc>
              <a:spcBef>
                <a:spcPts val="5"/>
              </a:spcBef>
            </a:pPr>
            <a:endParaRPr sz="2500" dirty="0">
              <a:latin typeface="Times New Roman"/>
              <a:cs typeface="Times New Roman"/>
            </a:endParaRPr>
          </a:p>
          <a:p>
            <a:pPr marL="354965" indent="-342900">
              <a:lnSpc>
                <a:spcPct val="100000"/>
              </a:lnSpc>
              <a:buFont typeface="Arial"/>
              <a:buChar char="•"/>
              <a:tabLst>
                <a:tab pos="354965" algn="l"/>
                <a:tab pos="355600" algn="l"/>
              </a:tabLst>
            </a:pPr>
            <a:r>
              <a:rPr sz="2400" dirty="0">
                <a:latin typeface="Times New Roman"/>
                <a:cs typeface="Times New Roman"/>
              </a:rPr>
              <a:t>The goal of the learner is to find a hypothesis h such that h(x) = c(x) for all x</a:t>
            </a:r>
            <a:r>
              <a:rPr sz="2400" spc="-215" dirty="0">
                <a:latin typeface="Times New Roman"/>
                <a:cs typeface="Times New Roman"/>
              </a:rPr>
              <a:t> </a:t>
            </a:r>
            <a:r>
              <a:rPr sz="2400" dirty="0">
                <a:latin typeface="Times New Roman"/>
                <a:cs typeface="Times New Roman"/>
              </a:rPr>
              <a:t>in</a:t>
            </a:r>
          </a:p>
          <a:p>
            <a:pPr marL="354965">
              <a:lnSpc>
                <a:spcPct val="100000"/>
              </a:lnSpc>
            </a:pPr>
            <a:r>
              <a:rPr sz="2400" b="1" i="1" spc="-5" dirty="0">
                <a:latin typeface="Times New Roman"/>
                <a:cs typeface="Times New Roman"/>
              </a:rPr>
              <a:t>X</a:t>
            </a:r>
            <a:r>
              <a:rPr sz="2400" spc="-5" dirty="0">
                <a:latin typeface="Times New Roman"/>
                <a:cs typeface="Times New Roman"/>
              </a:rPr>
              <a:t>.</a:t>
            </a:r>
            <a:endParaRPr sz="2400" dirty="0">
              <a:latin typeface="Times New Roman"/>
              <a:cs typeface="Times New Roman"/>
            </a:endParaRPr>
          </a:p>
        </p:txBody>
      </p:sp>
      <p:sp>
        <p:nvSpPr>
          <p:cNvPr id="3" name="object 3"/>
          <p:cNvSpPr/>
          <p:nvPr/>
        </p:nvSpPr>
        <p:spPr>
          <a:xfrm>
            <a:off x="5867400" y="4648200"/>
            <a:ext cx="457200" cy="45719"/>
          </a:xfrm>
          <a:custGeom>
            <a:avLst/>
            <a:gdLst/>
            <a:ahLst/>
            <a:cxnLst/>
            <a:rect l="l" t="t" r="r" b="b"/>
            <a:pathLst>
              <a:path w="457200" h="103504">
                <a:moveTo>
                  <a:pt x="421184" y="58212"/>
                </a:moveTo>
                <a:lnTo>
                  <a:pt x="362071" y="92464"/>
                </a:lnTo>
                <a:lnTo>
                  <a:pt x="361066" y="96274"/>
                </a:lnTo>
                <a:lnTo>
                  <a:pt x="362712" y="99322"/>
                </a:lnTo>
                <a:lnTo>
                  <a:pt x="364479" y="102370"/>
                </a:lnTo>
                <a:lnTo>
                  <a:pt x="368442" y="103382"/>
                </a:lnTo>
                <a:lnTo>
                  <a:pt x="446249" y="58293"/>
                </a:lnTo>
                <a:lnTo>
                  <a:pt x="421184" y="58212"/>
                </a:lnTo>
                <a:close/>
              </a:path>
              <a:path w="457200" h="103504">
                <a:moveTo>
                  <a:pt x="432075" y="51905"/>
                </a:moveTo>
                <a:lnTo>
                  <a:pt x="421184" y="58212"/>
                </a:lnTo>
                <a:lnTo>
                  <a:pt x="444642" y="58293"/>
                </a:lnTo>
                <a:lnTo>
                  <a:pt x="444642" y="57412"/>
                </a:lnTo>
                <a:lnTo>
                  <a:pt x="441441" y="57412"/>
                </a:lnTo>
                <a:lnTo>
                  <a:pt x="432075" y="51905"/>
                </a:lnTo>
                <a:close/>
              </a:path>
              <a:path w="457200" h="103504">
                <a:moveTo>
                  <a:pt x="368808" y="0"/>
                </a:moveTo>
                <a:lnTo>
                  <a:pt x="364876" y="1024"/>
                </a:lnTo>
                <a:lnTo>
                  <a:pt x="363108" y="4072"/>
                </a:lnTo>
                <a:lnTo>
                  <a:pt x="361309" y="7120"/>
                </a:lnTo>
                <a:lnTo>
                  <a:pt x="362346" y="10930"/>
                </a:lnTo>
                <a:lnTo>
                  <a:pt x="421214" y="45520"/>
                </a:lnTo>
                <a:lnTo>
                  <a:pt x="444642" y="45601"/>
                </a:lnTo>
                <a:lnTo>
                  <a:pt x="444642" y="58293"/>
                </a:lnTo>
                <a:lnTo>
                  <a:pt x="446249" y="58293"/>
                </a:lnTo>
                <a:lnTo>
                  <a:pt x="457200" y="51947"/>
                </a:lnTo>
                <a:lnTo>
                  <a:pt x="368808" y="0"/>
                </a:lnTo>
                <a:close/>
              </a:path>
              <a:path w="457200" h="103504">
                <a:moveTo>
                  <a:pt x="0" y="44077"/>
                </a:moveTo>
                <a:lnTo>
                  <a:pt x="0" y="56769"/>
                </a:lnTo>
                <a:lnTo>
                  <a:pt x="421184" y="58212"/>
                </a:lnTo>
                <a:lnTo>
                  <a:pt x="432075" y="51905"/>
                </a:lnTo>
                <a:lnTo>
                  <a:pt x="421214" y="45520"/>
                </a:lnTo>
                <a:lnTo>
                  <a:pt x="0" y="44077"/>
                </a:lnTo>
                <a:close/>
              </a:path>
              <a:path w="457200" h="103504">
                <a:moveTo>
                  <a:pt x="441441" y="46482"/>
                </a:moveTo>
                <a:lnTo>
                  <a:pt x="432075" y="51905"/>
                </a:lnTo>
                <a:lnTo>
                  <a:pt x="441441" y="57412"/>
                </a:lnTo>
                <a:lnTo>
                  <a:pt x="441441" y="46482"/>
                </a:lnTo>
                <a:close/>
              </a:path>
              <a:path w="457200" h="103504">
                <a:moveTo>
                  <a:pt x="444642" y="46482"/>
                </a:moveTo>
                <a:lnTo>
                  <a:pt x="441441" y="46482"/>
                </a:lnTo>
                <a:lnTo>
                  <a:pt x="441441" y="57412"/>
                </a:lnTo>
                <a:lnTo>
                  <a:pt x="444642" y="57412"/>
                </a:lnTo>
                <a:lnTo>
                  <a:pt x="444642" y="46482"/>
                </a:lnTo>
                <a:close/>
              </a:path>
              <a:path w="457200" h="103504">
                <a:moveTo>
                  <a:pt x="421214" y="45520"/>
                </a:moveTo>
                <a:lnTo>
                  <a:pt x="432075" y="51905"/>
                </a:lnTo>
                <a:lnTo>
                  <a:pt x="441441" y="46482"/>
                </a:lnTo>
                <a:lnTo>
                  <a:pt x="444642" y="46482"/>
                </a:lnTo>
                <a:lnTo>
                  <a:pt x="444642" y="45601"/>
                </a:lnTo>
                <a:lnTo>
                  <a:pt x="421214" y="45520"/>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14</a:t>
            </a:fld>
            <a:endParaRPr dirty="0"/>
          </a:p>
        </p:txBody>
      </p:sp>
      <p:sp>
        <p:nvSpPr>
          <p:cNvPr id="6" name="Rectangle 5">
            <a:extLst>
              <a:ext uri="{FF2B5EF4-FFF2-40B4-BE49-F238E27FC236}">
                <a16:creationId xmlns="" xmlns:a16="http://schemas.microsoft.com/office/drawing/2014/main" id="{F7441DA3-A781-498F-B789-CF65BA5E4440}"/>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0428" y="2767461"/>
            <a:ext cx="457200" cy="103505"/>
          </a:xfrm>
          <a:custGeom>
            <a:avLst/>
            <a:gdLst/>
            <a:ahLst/>
            <a:cxnLst/>
            <a:rect l="l" t="t" r="r" b="b"/>
            <a:pathLst>
              <a:path w="457200" h="103505">
                <a:moveTo>
                  <a:pt x="421211" y="58197"/>
                </a:moveTo>
                <a:lnTo>
                  <a:pt x="362071" y="92445"/>
                </a:lnTo>
                <a:lnTo>
                  <a:pt x="361066" y="96255"/>
                </a:lnTo>
                <a:lnTo>
                  <a:pt x="362712" y="99303"/>
                </a:lnTo>
                <a:lnTo>
                  <a:pt x="364479" y="102351"/>
                </a:lnTo>
                <a:lnTo>
                  <a:pt x="368442" y="103357"/>
                </a:lnTo>
                <a:lnTo>
                  <a:pt x="446256" y="58277"/>
                </a:lnTo>
                <a:lnTo>
                  <a:pt x="421211" y="58197"/>
                </a:lnTo>
                <a:close/>
              </a:path>
              <a:path w="457200" h="103505">
                <a:moveTo>
                  <a:pt x="432092" y="51896"/>
                </a:moveTo>
                <a:lnTo>
                  <a:pt x="421211" y="58197"/>
                </a:lnTo>
                <a:lnTo>
                  <a:pt x="444642" y="58277"/>
                </a:lnTo>
                <a:lnTo>
                  <a:pt x="444642" y="57393"/>
                </a:lnTo>
                <a:lnTo>
                  <a:pt x="441441" y="57393"/>
                </a:lnTo>
                <a:lnTo>
                  <a:pt x="432092" y="51896"/>
                </a:lnTo>
                <a:close/>
              </a:path>
              <a:path w="457200" h="103505">
                <a:moveTo>
                  <a:pt x="368808" y="0"/>
                </a:moveTo>
                <a:lnTo>
                  <a:pt x="364876" y="1005"/>
                </a:lnTo>
                <a:lnTo>
                  <a:pt x="363108" y="4053"/>
                </a:lnTo>
                <a:lnTo>
                  <a:pt x="361309" y="7101"/>
                </a:lnTo>
                <a:lnTo>
                  <a:pt x="362346" y="10911"/>
                </a:lnTo>
                <a:lnTo>
                  <a:pt x="421243" y="45517"/>
                </a:lnTo>
                <a:lnTo>
                  <a:pt x="444642" y="45598"/>
                </a:lnTo>
                <a:lnTo>
                  <a:pt x="444642" y="58277"/>
                </a:lnTo>
                <a:lnTo>
                  <a:pt x="446256" y="58277"/>
                </a:lnTo>
                <a:lnTo>
                  <a:pt x="457200" y="51937"/>
                </a:lnTo>
                <a:lnTo>
                  <a:pt x="368808" y="0"/>
                </a:lnTo>
                <a:close/>
              </a:path>
              <a:path w="457200" h="103505">
                <a:moveTo>
                  <a:pt x="0" y="44074"/>
                </a:moveTo>
                <a:lnTo>
                  <a:pt x="0" y="56753"/>
                </a:lnTo>
                <a:lnTo>
                  <a:pt x="421211" y="58197"/>
                </a:lnTo>
                <a:lnTo>
                  <a:pt x="432092" y="51896"/>
                </a:lnTo>
                <a:lnTo>
                  <a:pt x="421243" y="45517"/>
                </a:lnTo>
                <a:lnTo>
                  <a:pt x="0" y="44074"/>
                </a:lnTo>
                <a:close/>
              </a:path>
              <a:path w="457200" h="103505">
                <a:moveTo>
                  <a:pt x="441441" y="46482"/>
                </a:moveTo>
                <a:lnTo>
                  <a:pt x="432092" y="51896"/>
                </a:lnTo>
                <a:lnTo>
                  <a:pt x="441441" y="57393"/>
                </a:lnTo>
                <a:lnTo>
                  <a:pt x="441441" y="46482"/>
                </a:lnTo>
                <a:close/>
              </a:path>
              <a:path w="457200" h="103505">
                <a:moveTo>
                  <a:pt x="444642" y="46482"/>
                </a:moveTo>
                <a:lnTo>
                  <a:pt x="441441" y="46482"/>
                </a:lnTo>
                <a:lnTo>
                  <a:pt x="441441" y="57393"/>
                </a:lnTo>
                <a:lnTo>
                  <a:pt x="444642" y="57393"/>
                </a:lnTo>
                <a:lnTo>
                  <a:pt x="444642" y="46482"/>
                </a:lnTo>
                <a:close/>
              </a:path>
              <a:path w="457200" h="103505">
                <a:moveTo>
                  <a:pt x="421243" y="45517"/>
                </a:moveTo>
                <a:lnTo>
                  <a:pt x="432092" y="51896"/>
                </a:lnTo>
                <a:lnTo>
                  <a:pt x="441441" y="46482"/>
                </a:lnTo>
                <a:lnTo>
                  <a:pt x="444642" y="46482"/>
                </a:lnTo>
                <a:lnTo>
                  <a:pt x="444642" y="45598"/>
                </a:lnTo>
                <a:lnTo>
                  <a:pt x="421243" y="45517"/>
                </a:lnTo>
                <a:close/>
              </a:path>
            </a:pathLst>
          </a:custGeom>
          <a:solidFill>
            <a:srgbClr val="000000"/>
          </a:solidFill>
        </p:spPr>
        <p:txBody>
          <a:bodyPr wrap="square" lIns="0" tIns="0" rIns="0" bIns="0" rtlCol="0"/>
          <a:lstStyle/>
          <a:p>
            <a:endParaRPr/>
          </a:p>
        </p:txBody>
      </p:sp>
      <p:sp>
        <p:nvSpPr>
          <p:cNvPr id="3" name="object 3"/>
          <p:cNvSpPr/>
          <p:nvPr/>
        </p:nvSpPr>
        <p:spPr>
          <a:xfrm>
            <a:off x="990600" y="643127"/>
            <a:ext cx="10254996" cy="530047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16</a:t>
            </a:fld>
            <a:endParaRPr dirty="0"/>
          </a:p>
        </p:txBody>
      </p:sp>
      <p:sp>
        <p:nvSpPr>
          <p:cNvPr id="2" name="object 2"/>
          <p:cNvSpPr txBox="1"/>
          <p:nvPr/>
        </p:nvSpPr>
        <p:spPr>
          <a:xfrm>
            <a:off x="2572641" y="574619"/>
            <a:ext cx="6937375"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Californian FB"/>
                <a:cs typeface="Californian FB"/>
              </a:rPr>
              <a:t>The Inductive </a:t>
            </a:r>
            <a:r>
              <a:rPr sz="3600" b="1" spc="-5" dirty="0">
                <a:latin typeface="Californian FB"/>
                <a:cs typeface="Californian FB"/>
              </a:rPr>
              <a:t>Learning</a:t>
            </a:r>
            <a:r>
              <a:rPr sz="3600" b="1" spc="-30" dirty="0">
                <a:latin typeface="Californian FB"/>
                <a:cs typeface="Californian FB"/>
              </a:rPr>
              <a:t> </a:t>
            </a:r>
            <a:r>
              <a:rPr sz="3600" b="1" spc="-5" dirty="0">
                <a:latin typeface="Californian FB"/>
                <a:cs typeface="Californian FB"/>
              </a:rPr>
              <a:t>Hypothesis</a:t>
            </a:r>
            <a:endParaRPr sz="3600">
              <a:latin typeface="Californian FB"/>
              <a:cs typeface="Californian FB"/>
            </a:endParaRPr>
          </a:p>
        </p:txBody>
      </p:sp>
      <p:sp>
        <p:nvSpPr>
          <p:cNvPr id="3" name="object 3"/>
          <p:cNvSpPr txBox="1"/>
          <p:nvPr/>
        </p:nvSpPr>
        <p:spPr>
          <a:xfrm>
            <a:off x="1458330" y="1571513"/>
            <a:ext cx="985393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Any </a:t>
            </a:r>
            <a:r>
              <a:rPr sz="2400" dirty="0">
                <a:latin typeface="Times New Roman"/>
                <a:cs typeface="Times New Roman"/>
              </a:rPr>
              <a:t>hypothesis found to </a:t>
            </a:r>
            <a:r>
              <a:rPr sz="2400" spc="-5" dirty="0">
                <a:latin typeface="Times New Roman"/>
                <a:cs typeface="Times New Roman"/>
              </a:rPr>
              <a:t>approximate </a:t>
            </a:r>
            <a:r>
              <a:rPr sz="2400" dirty="0">
                <a:latin typeface="Times New Roman"/>
                <a:cs typeface="Times New Roman"/>
              </a:rPr>
              <a:t>the </a:t>
            </a:r>
            <a:r>
              <a:rPr sz="2400" spc="-10" dirty="0">
                <a:latin typeface="Times New Roman"/>
                <a:cs typeface="Times New Roman"/>
              </a:rPr>
              <a:t>target </a:t>
            </a:r>
            <a:r>
              <a:rPr sz="2400" dirty="0">
                <a:latin typeface="Times New Roman"/>
                <a:cs typeface="Times New Roman"/>
              </a:rPr>
              <a:t>function well over a </a:t>
            </a:r>
            <a:r>
              <a:rPr sz="2400" spc="-5" dirty="0">
                <a:latin typeface="Times New Roman"/>
                <a:cs typeface="Times New Roman"/>
              </a:rPr>
              <a:t>sufficiently  </a:t>
            </a:r>
            <a:r>
              <a:rPr sz="2400" spc="-10" dirty="0">
                <a:latin typeface="Times New Roman"/>
                <a:cs typeface="Times New Roman"/>
              </a:rPr>
              <a:t>large </a:t>
            </a:r>
            <a:r>
              <a:rPr sz="2400" dirty="0">
                <a:latin typeface="Times New Roman"/>
                <a:cs typeface="Times New Roman"/>
              </a:rPr>
              <a:t>set of training </a:t>
            </a:r>
            <a:r>
              <a:rPr sz="2400" spc="-5" dirty="0">
                <a:latin typeface="Times New Roman"/>
                <a:cs typeface="Times New Roman"/>
              </a:rPr>
              <a:t>examples </a:t>
            </a:r>
            <a:r>
              <a:rPr sz="2400" dirty="0">
                <a:latin typeface="Times New Roman"/>
                <a:cs typeface="Times New Roman"/>
              </a:rPr>
              <a:t>will also </a:t>
            </a:r>
            <a:r>
              <a:rPr sz="2400" spc="-5" dirty="0">
                <a:latin typeface="Times New Roman"/>
                <a:cs typeface="Times New Roman"/>
              </a:rPr>
              <a:t>approximate </a:t>
            </a:r>
            <a:r>
              <a:rPr sz="2400" dirty="0">
                <a:latin typeface="Times New Roman"/>
                <a:cs typeface="Times New Roman"/>
              </a:rPr>
              <a:t>the </a:t>
            </a:r>
            <a:r>
              <a:rPr sz="2400" spc="-10" dirty="0">
                <a:latin typeface="Times New Roman"/>
                <a:cs typeface="Times New Roman"/>
              </a:rPr>
              <a:t>target </a:t>
            </a:r>
            <a:r>
              <a:rPr sz="2400" dirty="0">
                <a:latin typeface="Times New Roman"/>
                <a:cs typeface="Times New Roman"/>
              </a:rPr>
              <a:t>function </a:t>
            </a:r>
            <a:r>
              <a:rPr sz="2400" spc="-5" dirty="0">
                <a:latin typeface="Times New Roman"/>
                <a:cs typeface="Times New Roman"/>
              </a:rPr>
              <a:t>well</a:t>
            </a:r>
            <a:r>
              <a:rPr sz="2400" spc="-85" dirty="0">
                <a:latin typeface="Times New Roman"/>
                <a:cs typeface="Times New Roman"/>
              </a:rPr>
              <a:t> </a:t>
            </a:r>
            <a:r>
              <a:rPr sz="2400" dirty="0">
                <a:latin typeface="Times New Roman"/>
                <a:cs typeface="Times New Roman"/>
              </a:rPr>
              <a:t>over  other unobserved</a:t>
            </a:r>
            <a:r>
              <a:rPr sz="2400" spc="-40" dirty="0">
                <a:latin typeface="Times New Roman"/>
                <a:cs typeface="Times New Roman"/>
              </a:rPr>
              <a:t> </a:t>
            </a:r>
            <a:r>
              <a:rPr sz="2400" spc="-5" dirty="0">
                <a:latin typeface="Times New Roman"/>
                <a:cs typeface="Times New Roman"/>
              </a:rPr>
              <a:t>examples.</a:t>
            </a:r>
            <a:endParaRPr sz="2400" dirty="0">
              <a:latin typeface="Times New Roman"/>
              <a:cs typeface="Times New Roman"/>
            </a:endParaRPr>
          </a:p>
        </p:txBody>
      </p:sp>
      <p:sp>
        <p:nvSpPr>
          <p:cNvPr id="6" name="Rectangle 5">
            <a:extLst>
              <a:ext uri="{FF2B5EF4-FFF2-40B4-BE49-F238E27FC236}">
                <a16:creationId xmlns="" xmlns:a16="http://schemas.microsoft.com/office/drawing/2014/main" id="{3AB0D63B-39EB-4186-8D0C-0D76A0AC7C9B}"/>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137221FF-5B7A-4FF8-9A9E-1E98C6967F49}"/>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42412"/>
            <a:ext cx="6464935" cy="697230"/>
          </a:xfrm>
          <a:prstGeom prst="rect">
            <a:avLst/>
          </a:prstGeom>
        </p:spPr>
        <p:txBody>
          <a:bodyPr vert="horz" wrap="square" lIns="0" tIns="13335" rIns="0" bIns="0" rtlCol="0">
            <a:spAutoFit/>
          </a:bodyPr>
          <a:lstStyle/>
          <a:p>
            <a:pPr marL="12700">
              <a:lnSpc>
                <a:spcPct val="100000"/>
              </a:lnSpc>
              <a:spcBef>
                <a:spcPts val="105"/>
              </a:spcBef>
            </a:pPr>
            <a:r>
              <a:rPr sz="4400" spc="-5" dirty="0"/>
              <a:t>Concept learning </a:t>
            </a:r>
            <a:r>
              <a:rPr sz="4400" dirty="0"/>
              <a:t>as</a:t>
            </a:r>
            <a:r>
              <a:rPr sz="4400" spc="-65" dirty="0"/>
              <a:t> </a:t>
            </a:r>
            <a:r>
              <a:rPr sz="4400" spc="-10" dirty="0"/>
              <a:t>Search</a:t>
            </a:r>
            <a:endParaRPr sz="4400" dirty="0"/>
          </a:p>
        </p:txBody>
      </p:sp>
      <p:sp>
        <p:nvSpPr>
          <p:cNvPr id="3" name="object 3"/>
          <p:cNvSpPr txBox="1"/>
          <p:nvPr/>
        </p:nvSpPr>
        <p:spPr>
          <a:xfrm>
            <a:off x="881972" y="1481758"/>
            <a:ext cx="10290175" cy="4098558"/>
          </a:xfrm>
          <a:prstGeom prst="rect">
            <a:avLst/>
          </a:prstGeom>
        </p:spPr>
        <p:txBody>
          <a:bodyPr vert="horz" wrap="square" lIns="0" tIns="12700" rIns="0" bIns="0" rtlCol="0">
            <a:spAutoFit/>
          </a:bodyPr>
          <a:lstStyle/>
          <a:p>
            <a:pPr marL="355600" marR="5715" indent="-342900">
              <a:lnSpc>
                <a:spcPct val="100000"/>
              </a:lnSpc>
              <a:spcBef>
                <a:spcPts val="100"/>
              </a:spcBef>
              <a:buFont typeface="Arial"/>
              <a:buChar char="•"/>
              <a:tabLst>
                <a:tab pos="354965" algn="l"/>
                <a:tab pos="355600" algn="l"/>
              </a:tabLst>
            </a:pPr>
            <a:r>
              <a:rPr sz="2400" dirty="0">
                <a:latin typeface="Times New Roman"/>
                <a:cs typeface="Times New Roman"/>
              </a:rPr>
              <a:t>Concept </a:t>
            </a:r>
            <a:r>
              <a:rPr sz="2400" spc="-5" dirty="0">
                <a:latin typeface="Times New Roman"/>
                <a:cs typeface="Times New Roman"/>
              </a:rPr>
              <a:t>learning </a:t>
            </a:r>
            <a:r>
              <a:rPr sz="2400" dirty="0">
                <a:latin typeface="Times New Roman"/>
                <a:cs typeface="Times New Roman"/>
              </a:rPr>
              <a:t>can </a:t>
            </a:r>
            <a:r>
              <a:rPr sz="2400" spc="-10" dirty="0">
                <a:latin typeface="Times New Roman"/>
                <a:cs typeface="Times New Roman"/>
              </a:rPr>
              <a:t>be </a:t>
            </a:r>
            <a:r>
              <a:rPr sz="2400" dirty="0">
                <a:latin typeface="Times New Roman"/>
                <a:cs typeface="Times New Roman"/>
              </a:rPr>
              <a:t>viewed as </a:t>
            </a:r>
            <a:r>
              <a:rPr sz="2400" spc="-5" dirty="0">
                <a:latin typeface="Times New Roman"/>
                <a:cs typeface="Times New Roman"/>
              </a:rPr>
              <a:t>the </a:t>
            </a:r>
            <a:r>
              <a:rPr sz="2400" dirty="0">
                <a:latin typeface="Times New Roman"/>
                <a:cs typeface="Times New Roman"/>
              </a:rPr>
              <a:t>task of </a:t>
            </a:r>
            <a:r>
              <a:rPr sz="2400" spc="-5" dirty="0">
                <a:latin typeface="Times New Roman"/>
                <a:cs typeface="Times New Roman"/>
              </a:rPr>
              <a:t>searching through </a:t>
            </a:r>
            <a:r>
              <a:rPr sz="2400" dirty="0">
                <a:latin typeface="Times New Roman"/>
                <a:cs typeface="Times New Roman"/>
              </a:rPr>
              <a:t>a </a:t>
            </a:r>
            <a:r>
              <a:rPr sz="2400" spc="-15" dirty="0">
                <a:latin typeface="Times New Roman"/>
                <a:cs typeface="Times New Roman"/>
              </a:rPr>
              <a:t>large </a:t>
            </a:r>
            <a:r>
              <a:rPr sz="2400" spc="-5" dirty="0">
                <a:latin typeface="Times New Roman"/>
                <a:cs typeface="Times New Roman"/>
              </a:rPr>
              <a:t>space </a:t>
            </a:r>
            <a:r>
              <a:rPr sz="2400" dirty="0">
                <a:latin typeface="Times New Roman"/>
                <a:cs typeface="Times New Roman"/>
              </a:rPr>
              <a:t>of  hypotheses </a:t>
            </a:r>
            <a:r>
              <a:rPr sz="2400" spc="-5" dirty="0">
                <a:latin typeface="Times New Roman"/>
                <a:cs typeface="Times New Roman"/>
              </a:rPr>
              <a:t>implicitly </a:t>
            </a:r>
            <a:r>
              <a:rPr sz="2400" dirty="0">
                <a:latin typeface="Times New Roman"/>
                <a:cs typeface="Times New Roman"/>
              </a:rPr>
              <a:t>defined by the hypothesis</a:t>
            </a:r>
            <a:r>
              <a:rPr sz="2400" spc="-75" dirty="0">
                <a:latin typeface="Times New Roman"/>
                <a:cs typeface="Times New Roman"/>
              </a:rPr>
              <a:t> </a:t>
            </a:r>
            <a:r>
              <a:rPr sz="2400" dirty="0">
                <a:latin typeface="Times New Roman"/>
                <a:cs typeface="Times New Roman"/>
              </a:rPr>
              <a:t>representation.</a:t>
            </a:r>
          </a:p>
          <a:p>
            <a:pPr marL="355600" indent="-342900">
              <a:lnSpc>
                <a:spcPct val="100000"/>
              </a:lnSpc>
              <a:buFont typeface="Arial"/>
              <a:buChar char="•"/>
              <a:tabLst>
                <a:tab pos="354965" algn="l"/>
                <a:tab pos="355600" algn="l"/>
                <a:tab pos="986790" algn="l"/>
                <a:tab pos="1667510" algn="l"/>
                <a:tab pos="2076450" algn="l"/>
                <a:tab pos="2675255" algn="l"/>
                <a:tab pos="3608070" algn="l"/>
                <a:tab pos="3967479" algn="l"/>
                <a:tab pos="4362450" algn="l"/>
                <a:tab pos="5008880" algn="l"/>
                <a:tab pos="5537200" algn="l"/>
                <a:tab pos="6996430" algn="l"/>
                <a:tab pos="7609205" algn="l"/>
                <a:tab pos="8256905" algn="l"/>
                <a:tab pos="8801100" algn="l"/>
                <a:tab pos="9330055" algn="l"/>
              </a:tabLst>
            </a:pPr>
            <a:r>
              <a:rPr sz="2400" dirty="0">
                <a:latin typeface="Times New Roman"/>
                <a:cs typeface="Times New Roman"/>
              </a:rPr>
              <a:t>The	go</a:t>
            </a:r>
            <a:r>
              <a:rPr sz="2400" spc="-15" dirty="0">
                <a:latin typeface="Times New Roman"/>
                <a:cs typeface="Times New Roman"/>
              </a:rPr>
              <a:t>a</a:t>
            </a:r>
            <a:r>
              <a:rPr sz="2400" dirty="0">
                <a:latin typeface="Times New Roman"/>
                <a:cs typeface="Times New Roman"/>
              </a:rPr>
              <a:t>l	</a:t>
            </a:r>
            <a:r>
              <a:rPr sz="2400" spc="-15" dirty="0">
                <a:latin typeface="Times New Roman"/>
                <a:cs typeface="Times New Roman"/>
              </a:rPr>
              <a:t>o</a:t>
            </a:r>
            <a:r>
              <a:rPr sz="2400" dirty="0">
                <a:latin typeface="Times New Roman"/>
                <a:cs typeface="Times New Roman"/>
              </a:rPr>
              <a:t>f	this	</a:t>
            </a:r>
            <a:r>
              <a:rPr sz="2400" spc="-10" dirty="0">
                <a:latin typeface="Times New Roman"/>
                <a:cs typeface="Times New Roman"/>
              </a:rPr>
              <a:t>s</a:t>
            </a:r>
            <a:r>
              <a:rPr sz="2400" dirty="0">
                <a:latin typeface="Times New Roman"/>
                <a:cs typeface="Times New Roman"/>
              </a:rPr>
              <a:t>ear</a:t>
            </a:r>
            <a:r>
              <a:rPr sz="2400" spc="-20" dirty="0">
                <a:latin typeface="Times New Roman"/>
                <a:cs typeface="Times New Roman"/>
              </a:rPr>
              <a:t>c</a:t>
            </a:r>
            <a:r>
              <a:rPr sz="2400" dirty="0">
                <a:latin typeface="Times New Roman"/>
                <a:cs typeface="Times New Roman"/>
              </a:rPr>
              <a:t>h	is	to	</a:t>
            </a:r>
            <a:r>
              <a:rPr sz="2400" spc="-10" dirty="0">
                <a:latin typeface="Times New Roman"/>
                <a:cs typeface="Times New Roman"/>
              </a:rPr>
              <a:t>f</a:t>
            </a:r>
            <a:r>
              <a:rPr sz="2400" dirty="0">
                <a:latin typeface="Times New Roman"/>
                <a:cs typeface="Times New Roman"/>
              </a:rPr>
              <a:t>ind	t</a:t>
            </a:r>
            <a:r>
              <a:rPr sz="2400" spc="-10" dirty="0">
                <a:latin typeface="Times New Roman"/>
                <a:cs typeface="Times New Roman"/>
              </a:rPr>
              <a:t>h</a:t>
            </a:r>
            <a:r>
              <a:rPr sz="2400" dirty="0">
                <a:latin typeface="Times New Roman"/>
                <a:cs typeface="Times New Roman"/>
              </a:rPr>
              <a:t>e	hyp</a:t>
            </a:r>
            <a:r>
              <a:rPr sz="2400" spc="-20" dirty="0">
                <a:latin typeface="Times New Roman"/>
                <a:cs typeface="Times New Roman"/>
              </a:rPr>
              <a:t>o</a:t>
            </a:r>
            <a:r>
              <a:rPr sz="2400" dirty="0">
                <a:latin typeface="Times New Roman"/>
                <a:cs typeface="Times New Roman"/>
              </a:rPr>
              <a:t>t</a:t>
            </a:r>
            <a:r>
              <a:rPr sz="2400" spc="-10" dirty="0">
                <a:latin typeface="Times New Roman"/>
                <a:cs typeface="Times New Roman"/>
              </a:rPr>
              <a:t>h</a:t>
            </a:r>
            <a:r>
              <a:rPr sz="2400" dirty="0">
                <a:latin typeface="Times New Roman"/>
                <a:cs typeface="Times New Roman"/>
              </a:rPr>
              <a:t>esis	t</a:t>
            </a:r>
            <a:r>
              <a:rPr sz="2400" spc="-10" dirty="0">
                <a:latin typeface="Times New Roman"/>
                <a:cs typeface="Times New Roman"/>
              </a:rPr>
              <a:t>h</a:t>
            </a:r>
            <a:r>
              <a:rPr sz="2400" dirty="0">
                <a:latin typeface="Times New Roman"/>
                <a:cs typeface="Times New Roman"/>
              </a:rPr>
              <a:t>at	b</a:t>
            </a:r>
            <a:r>
              <a:rPr sz="2400" spc="-15" dirty="0">
                <a:latin typeface="Times New Roman"/>
                <a:cs typeface="Times New Roman"/>
              </a:rPr>
              <a:t>e</a:t>
            </a:r>
            <a:r>
              <a:rPr sz="2400" dirty="0">
                <a:latin typeface="Times New Roman"/>
                <a:cs typeface="Times New Roman"/>
              </a:rPr>
              <a:t>st	</a:t>
            </a:r>
            <a:r>
              <a:rPr sz="2400" spc="-10" dirty="0">
                <a:latin typeface="Times New Roman"/>
                <a:cs typeface="Times New Roman"/>
              </a:rPr>
              <a:t>fi</a:t>
            </a:r>
            <a:r>
              <a:rPr sz="2400" dirty="0">
                <a:latin typeface="Times New Roman"/>
                <a:cs typeface="Times New Roman"/>
              </a:rPr>
              <a:t>ts	the	</a:t>
            </a:r>
            <a:r>
              <a:rPr sz="2400" spc="-10" dirty="0">
                <a:latin typeface="Times New Roman"/>
                <a:cs typeface="Times New Roman"/>
              </a:rPr>
              <a:t>t</a:t>
            </a:r>
            <a:r>
              <a:rPr sz="2400" dirty="0">
                <a:latin typeface="Times New Roman"/>
                <a:cs typeface="Times New Roman"/>
              </a:rPr>
              <a:t>raini</a:t>
            </a:r>
            <a:r>
              <a:rPr sz="2400" spc="-15" dirty="0">
                <a:latin typeface="Times New Roman"/>
                <a:cs typeface="Times New Roman"/>
              </a:rPr>
              <a:t>n</a:t>
            </a:r>
            <a:r>
              <a:rPr sz="2400" dirty="0">
                <a:latin typeface="Times New Roman"/>
                <a:cs typeface="Times New Roman"/>
              </a:rPr>
              <a:t>g</a:t>
            </a:r>
          </a:p>
          <a:p>
            <a:pPr marL="355600">
              <a:lnSpc>
                <a:spcPct val="100000"/>
              </a:lnSpc>
            </a:pPr>
            <a:r>
              <a:rPr sz="2400" spc="-5" dirty="0">
                <a:latin typeface="Times New Roman"/>
                <a:cs typeface="Times New Roman"/>
              </a:rPr>
              <a:t>examples.</a:t>
            </a:r>
            <a:endParaRPr sz="2400" dirty="0">
              <a:latin typeface="Times New Roman"/>
              <a:cs typeface="Times New Roman"/>
            </a:endParaRPr>
          </a:p>
          <a:p>
            <a:pPr>
              <a:lnSpc>
                <a:spcPct val="100000"/>
              </a:lnSpc>
              <a:spcBef>
                <a:spcPts val="5"/>
              </a:spcBef>
            </a:pPr>
            <a:endParaRPr sz="2500" dirty="0">
              <a:latin typeface="Times New Roman"/>
              <a:cs typeface="Times New Roman"/>
            </a:endParaRPr>
          </a:p>
          <a:p>
            <a:pPr marL="12700">
              <a:lnSpc>
                <a:spcPct val="100000"/>
              </a:lnSpc>
            </a:pPr>
            <a:r>
              <a:rPr sz="2400" b="1" dirty="0">
                <a:uFill>
                  <a:solidFill>
                    <a:srgbClr val="000000"/>
                  </a:solidFill>
                </a:uFill>
                <a:latin typeface="Times New Roman"/>
                <a:cs typeface="Times New Roman"/>
              </a:rPr>
              <a:t>Example,</a:t>
            </a:r>
            <a:r>
              <a:rPr sz="2400" b="1" dirty="0">
                <a:latin typeface="Times New Roman"/>
                <a:cs typeface="Times New Roman"/>
              </a:rPr>
              <a:t> </a:t>
            </a:r>
            <a:r>
              <a:rPr sz="2400" dirty="0">
                <a:latin typeface="Times New Roman"/>
                <a:cs typeface="Times New Roman"/>
              </a:rPr>
              <a:t>the instances </a:t>
            </a:r>
            <a:r>
              <a:rPr sz="2400" b="1" i="1" dirty="0">
                <a:latin typeface="Times New Roman"/>
                <a:cs typeface="Times New Roman"/>
              </a:rPr>
              <a:t>X </a:t>
            </a:r>
            <a:r>
              <a:rPr sz="2400" dirty="0">
                <a:latin typeface="Times New Roman"/>
                <a:cs typeface="Times New Roman"/>
              </a:rPr>
              <a:t>and hypotheses </a:t>
            </a:r>
            <a:r>
              <a:rPr sz="2400" b="1" i="1" dirty="0">
                <a:latin typeface="Times New Roman"/>
                <a:cs typeface="Times New Roman"/>
              </a:rPr>
              <a:t>H </a:t>
            </a:r>
            <a:r>
              <a:rPr sz="2400" dirty="0">
                <a:latin typeface="Times New Roman"/>
                <a:cs typeface="Times New Roman"/>
              </a:rPr>
              <a:t>in the </a:t>
            </a:r>
            <a:r>
              <a:rPr sz="2400" b="1" i="1" dirty="0">
                <a:latin typeface="Times New Roman"/>
                <a:cs typeface="Times New Roman"/>
              </a:rPr>
              <a:t>EnjoySport </a:t>
            </a:r>
            <a:r>
              <a:rPr sz="2400" dirty="0">
                <a:latin typeface="Times New Roman"/>
                <a:cs typeface="Times New Roman"/>
              </a:rPr>
              <a:t>learning</a:t>
            </a:r>
            <a:r>
              <a:rPr sz="2400" spc="-160" dirty="0">
                <a:latin typeface="Times New Roman"/>
                <a:cs typeface="Times New Roman"/>
              </a:rPr>
              <a:t> </a:t>
            </a:r>
            <a:r>
              <a:rPr sz="2400" dirty="0">
                <a:latin typeface="Times New Roman"/>
                <a:cs typeface="Times New Roman"/>
              </a:rPr>
              <a:t>task.</a:t>
            </a:r>
          </a:p>
          <a:p>
            <a:pPr marL="12700" marR="222250">
              <a:lnSpc>
                <a:spcPct val="100000"/>
              </a:lnSpc>
              <a:spcBef>
                <a:spcPts val="5"/>
              </a:spcBef>
              <a:tabLst>
                <a:tab pos="1727200" algn="l"/>
              </a:tabLst>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attribute	</a:t>
            </a:r>
            <a:r>
              <a:rPr sz="2400" b="1" i="1" dirty="0">
                <a:latin typeface="Times New Roman"/>
                <a:cs typeface="Times New Roman"/>
              </a:rPr>
              <a:t>Sky </a:t>
            </a:r>
            <a:r>
              <a:rPr sz="2400" dirty="0">
                <a:latin typeface="Times New Roman"/>
                <a:cs typeface="Times New Roman"/>
              </a:rPr>
              <a:t>has three possible values, and </a:t>
            </a:r>
            <a:r>
              <a:rPr sz="2400" b="1" i="1" spc="-30" dirty="0">
                <a:latin typeface="Times New Roman"/>
                <a:cs typeface="Times New Roman"/>
              </a:rPr>
              <a:t>AirTemp, </a:t>
            </a:r>
            <a:r>
              <a:rPr sz="2400" b="1" i="1" spc="-15" dirty="0">
                <a:latin typeface="Times New Roman"/>
                <a:cs typeface="Times New Roman"/>
              </a:rPr>
              <a:t>Humidity, </a:t>
            </a:r>
            <a:r>
              <a:rPr sz="2400" b="1" i="1" spc="-20" dirty="0">
                <a:latin typeface="Times New Roman"/>
                <a:cs typeface="Times New Roman"/>
              </a:rPr>
              <a:t>Wind,</a:t>
            </a:r>
            <a:r>
              <a:rPr sz="2400" b="1" i="1" spc="-155" dirty="0">
                <a:latin typeface="Times New Roman"/>
                <a:cs typeface="Times New Roman"/>
              </a:rPr>
              <a:t> </a:t>
            </a:r>
            <a:r>
              <a:rPr sz="2400" b="1" i="1" spc="-40" dirty="0">
                <a:latin typeface="Times New Roman"/>
                <a:cs typeface="Times New Roman"/>
              </a:rPr>
              <a:t>Water  </a:t>
            </a:r>
            <a:r>
              <a:rPr sz="2400" b="1" i="1" dirty="0">
                <a:latin typeface="Times New Roman"/>
                <a:cs typeface="Times New Roman"/>
              </a:rPr>
              <a:t>Forecast </a:t>
            </a:r>
            <a:r>
              <a:rPr sz="2400" dirty="0">
                <a:latin typeface="Times New Roman"/>
                <a:cs typeface="Times New Roman"/>
              </a:rPr>
              <a:t>each have two possible values, the instance space </a:t>
            </a:r>
            <a:r>
              <a:rPr sz="2400" spc="-5" dirty="0">
                <a:latin typeface="Times New Roman"/>
                <a:cs typeface="Times New Roman"/>
              </a:rPr>
              <a:t>X </a:t>
            </a:r>
            <a:r>
              <a:rPr sz="2400" dirty="0">
                <a:latin typeface="Times New Roman"/>
                <a:cs typeface="Times New Roman"/>
              </a:rPr>
              <a:t>contains</a:t>
            </a:r>
            <a:r>
              <a:rPr sz="2400" spc="-165" dirty="0">
                <a:latin typeface="Times New Roman"/>
                <a:cs typeface="Times New Roman"/>
              </a:rPr>
              <a:t> </a:t>
            </a:r>
            <a:r>
              <a:rPr sz="2400" dirty="0">
                <a:latin typeface="Times New Roman"/>
                <a:cs typeface="Times New Roman"/>
              </a:rPr>
              <a:t>exactly</a:t>
            </a:r>
          </a:p>
          <a:p>
            <a:pPr marL="355600" indent="-342900">
              <a:lnSpc>
                <a:spcPts val="2850"/>
              </a:lnSpc>
              <a:buFont typeface="Arial"/>
              <a:buChar char="•"/>
              <a:tabLst>
                <a:tab pos="354965" algn="l"/>
                <a:tab pos="355600" algn="l"/>
              </a:tabLst>
            </a:pPr>
            <a:r>
              <a:rPr sz="2400" dirty="0">
                <a:latin typeface="Times New Roman"/>
                <a:cs typeface="Times New Roman"/>
              </a:rPr>
              <a:t>3.2.2.2.2.2 = 96 </a:t>
            </a:r>
            <a:r>
              <a:rPr sz="2400" b="1" dirty="0">
                <a:latin typeface="Times New Roman"/>
                <a:cs typeface="Times New Roman"/>
              </a:rPr>
              <a:t>Distinct</a:t>
            </a:r>
            <a:r>
              <a:rPr sz="2400" b="1" spc="-35" dirty="0">
                <a:latin typeface="Times New Roman"/>
                <a:cs typeface="Times New Roman"/>
              </a:rPr>
              <a:t> </a:t>
            </a:r>
            <a:r>
              <a:rPr sz="2400" b="1" dirty="0">
                <a:latin typeface="Times New Roman"/>
                <a:cs typeface="Times New Roman"/>
              </a:rPr>
              <a:t>instances</a:t>
            </a:r>
          </a:p>
          <a:p>
            <a:pPr marL="355600" indent="-342900">
              <a:lnSpc>
                <a:spcPts val="2850"/>
              </a:lnSpc>
              <a:buFont typeface="Arial"/>
              <a:buChar char="•"/>
              <a:tabLst>
                <a:tab pos="354965" algn="l"/>
                <a:tab pos="355600" algn="l"/>
              </a:tabLst>
            </a:pPr>
            <a:r>
              <a:rPr sz="2400" dirty="0">
                <a:latin typeface="Times New Roman"/>
                <a:cs typeface="Times New Roman"/>
              </a:rPr>
              <a:t>5.4.4.4.4.4 = 5120 </a:t>
            </a:r>
            <a:r>
              <a:rPr sz="2400" b="1" spc="-5" dirty="0">
                <a:latin typeface="Times New Roman"/>
                <a:cs typeface="Times New Roman"/>
              </a:rPr>
              <a:t>Syntactically </a:t>
            </a:r>
            <a:r>
              <a:rPr sz="2400" b="1" dirty="0">
                <a:latin typeface="Times New Roman"/>
                <a:cs typeface="Times New Roman"/>
              </a:rPr>
              <a:t>distinct hypotheses </a:t>
            </a:r>
            <a:r>
              <a:rPr sz="2400">
                <a:latin typeface="Times New Roman"/>
                <a:cs typeface="Times New Roman"/>
              </a:rPr>
              <a:t>within</a:t>
            </a:r>
            <a:r>
              <a:rPr sz="2400" spc="-100">
                <a:latin typeface="Times New Roman"/>
                <a:cs typeface="Times New Roman"/>
              </a:rPr>
              <a:t> </a:t>
            </a:r>
            <a:r>
              <a:rPr sz="2400" smtClean="0">
                <a:latin typeface="Times New Roman"/>
                <a:cs typeface="Times New Roman"/>
              </a:rPr>
              <a:t>H</a:t>
            </a:r>
            <a:r>
              <a:rPr lang="en-GB" sz="2400" dirty="0" smtClean="0">
                <a:latin typeface="Times New Roman"/>
                <a:cs typeface="Times New Roman"/>
              </a:rPr>
              <a:t> (each attribute add two pie, question mark)</a:t>
            </a:r>
            <a:r>
              <a:rPr sz="2400" smtClean="0">
                <a:latin typeface="Calibri"/>
                <a:cs typeface="Calibri"/>
              </a:rPr>
              <a:t>.</a:t>
            </a:r>
            <a:endParaRPr sz="2400" dirty="0">
              <a:latin typeface="Calibri"/>
              <a:cs typeface="Calibri"/>
            </a:endParaRPr>
          </a:p>
        </p:txBody>
      </p:sp>
      <p:sp>
        <p:nvSpPr>
          <p:cNvPr id="4" name="object 4"/>
          <p:cNvSpPr txBox="1"/>
          <p:nvPr/>
        </p:nvSpPr>
        <p:spPr>
          <a:xfrm>
            <a:off x="881026" y="5500702"/>
            <a:ext cx="10405670" cy="1125949"/>
          </a:xfrm>
          <a:prstGeom prst="rect">
            <a:avLst/>
          </a:prstGeom>
        </p:spPr>
        <p:txBody>
          <a:bodyPr vert="horz" wrap="square" lIns="0" tIns="12700" rIns="0" bIns="0" rtlCol="0">
            <a:spAutoFit/>
          </a:bodyPr>
          <a:lstStyle/>
          <a:p>
            <a:pPr marL="50800">
              <a:lnSpc>
                <a:spcPct val="100000"/>
              </a:lnSpc>
              <a:spcBef>
                <a:spcPts val="100"/>
              </a:spcBef>
            </a:pPr>
            <a:r>
              <a:rPr sz="2400" dirty="0">
                <a:latin typeface="Times New Roman"/>
                <a:cs typeface="Times New Roman"/>
              </a:rPr>
              <a:t>Every </a:t>
            </a:r>
            <a:r>
              <a:rPr sz="2400" spc="-5" dirty="0">
                <a:latin typeface="Times New Roman"/>
                <a:cs typeface="Times New Roman"/>
              </a:rPr>
              <a:t>hypothesis </a:t>
            </a:r>
            <a:r>
              <a:rPr sz="2400" dirty="0">
                <a:latin typeface="Times New Roman"/>
                <a:cs typeface="Times New Roman"/>
              </a:rPr>
              <a:t>containing one or </a:t>
            </a:r>
            <a:r>
              <a:rPr sz="2400" spc="-5" dirty="0">
                <a:latin typeface="Times New Roman"/>
                <a:cs typeface="Times New Roman"/>
              </a:rPr>
              <a:t>more </a:t>
            </a:r>
            <a:r>
              <a:rPr sz="2400" dirty="0">
                <a:latin typeface="Times New Roman"/>
                <a:cs typeface="Times New Roman"/>
              </a:rPr>
              <a:t>" Φ" </a:t>
            </a:r>
            <a:r>
              <a:rPr sz="2400" spc="-5" dirty="0">
                <a:latin typeface="Times New Roman"/>
                <a:cs typeface="Times New Roman"/>
              </a:rPr>
              <a:t>symbols </a:t>
            </a:r>
            <a:r>
              <a:rPr sz="2400" dirty="0">
                <a:latin typeface="Times New Roman"/>
                <a:cs typeface="Times New Roman"/>
              </a:rPr>
              <a:t>represents the </a:t>
            </a:r>
            <a:r>
              <a:rPr sz="2400" spc="-5" dirty="0">
                <a:latin typeface="Times New Roman"/>
                <a:cs typeface="Times New Roman"/>
              </a:rPr>
              <a:t>empty </a:t>
            </a:r>
            <a:r>
              <a:rPr sz="2400" dirty="0">
                <a:latin typeface="Times New Roman"/>
                <a:cs typeface="Times New Roman"/>
              </a:rPr>
              <a:t>set</a:t>
            </a:r>
            <a:r>
              <a:rPr sz="2400" spc="-135" dirty="0">
                <a:latin typeface="Times New Roman"/>
                <a:cs typeface="Times New Roman"/>
              </a:rPr>
              <a:t> </a:t>
            </a:r>
            <a:r>
              <a:rPr sz="2400" dirty="0">
                <a:latin typeface="Times New Roman"/>
                <a:cs typeface="Times New Roman"/>
              </a:rPr>
              <a:t>of</a:t>
            </a:r>
          </a:p>
          <a:p>
            <a:pPr marL="50800">
              <a:lnSpc>
                <a:spcPts val="2850"/>
              </a:lnSpc>
            </a:pPr>
            <a:r>
              <a:rPr sz="2400" dirty="0">
                <a:latin typeface="Times New Roman"/>
                <a:cs typeface="Times New Roman"/>
              </a:rPr>
              <a:t>instances; that is, it classifies every instance as</a:t>
            </a:r>
            <a:r>
              <a:rPr sz="2400" spc="-155" dirty="0">
                <a:latin typeface="Times New Roman"/>
                <a:cs typeface="Times New Roman"/>
              </a:rPr>
              <a:t> </a:t>
            </a:r>
            <a:r>
              <a:rPr sz="2400" b="1" i="1" dirty="0">
                <a:latin typeface="Times New Roman"/>
                <a:cs typeface="Times New Roman"/>
              </a:rPr>
              <a:t>negative.</a:t>
            </a:r>
            <a:endParaRPr sz="2400" dirty="0">
              <a:latin typeface="Times New Roman"/>
              <a:cs typeface="Times New Roman"/>
            </a:endParaRPr>
          </a:p>
          <a:p>
            <a:pPr marL="393700" indent="-342900">
              <a:lnSpc>
                <a:spcPts val="2850"/>
              </a:lnSpc>
              <a:buFont typeface="Arial"/>
              <a:buChar char="•"/>
              <a:tabLst>
                <a:tab pos="393065" algn="l"/>
                <a:tab pos="393700" algn="l"/>
              </a:tabLst>
            </a:pPr>
            <a:r>
              <a:rPr sz="2400" dirty="0">
                <a:latin typeface="Times New Roman"/>
                <a:cs typeface="Times New Roman"/>
              </a:rPr>
              <a:t>1 + (4.3.3.3.3.3) = 973.</a:t>
            </a:r>
            <a:r>
              <a:rPr sz="2400" spc="-10" dirty="0">
                <a:latin typeface="Times New Roman"/>
                <a:cs typeface="Times New Roman"/>
              </a:rPr>
              <a:t> </a:t>
            </a:r>
            <a:r>
              <a:rPr lang="en-GB" sz="2400" b="1" spc="-10" dirty="0">
                <a:latin typeface="Times New Roman"/>
                <a:cs typeface="Times New Roman"/>
              </a:rPr>
              <a:t>Semantically distinct hypothesis</a:t>
            </a:r>
            <a:endParaRPr sz="2400" b="1" dirty="0">
              <a:latin typeface="Times New Roman"/>
              <a:cs typeface="Times New Roman"/>
            </a:endParaRPr>
          </a:p>
        </p:txBody>
      </p:sp>
      <p:sp>
        <p:nvSpPr>
          <p:cNvPr id="5" name="object 5"/>
          <p:cNvSpPr txBox="1"/>
          <p:nvPr/>
        </p:nvSpPr>
        <p:spPr>
          <a:xfrm>
            <a:off x="11093967" y="6426811"/>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56</a:t>
            </a:r>
            <a:endParaRPr sz="1200">
              <a:latin typeface="Calibri"/>
              <a:cs typeface="Calibri"/>
            </a:endParaRPr>
          </a:p>
        </p:txBody>
      </p:sp>
      <p:sp>
        <p:nvSpPr>
          <p:cNvPr id="6" name="Slide Number Placeholder 5">
            <a:extLst>
              <a:ext uri="{FF2B5EF4-FFF2-40B4-BE49-F238E27FC236}">
                <a16:creationId xmlns="" xmlns:a16="http://schemas.microsoft.com/office/drawing/2014/main" id="{5571CA1B-D5A3-49DC-8C75-E4D46670F83C}"/>
              </a:ext>
            </a:extLst>
          </p:cNvPr>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17</a:t>
            </a:fld>
            <a:endParaRPr lang="en-US" dirty="0"/>
          </a:p>
        </p:txBody>
      </p:sp>
      <p:sp>
        <p:nvSpPr>
          <p:cNvPr id="7" name="Rectangle 6">
            <a:extLst>
              <a:ext uri="{FF2B5EF4-FFF2-40B4-BE49-F238E27FC236}">
                <a16:creationId xmlns="" xmlns:a16="http://schemas.microsoft.com/office/drawing/2014/main" id="{244EA44E-026C-4107-BB75-FE9198CB86CE}"/>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 xmlns:a16="http://schemas.microsoft.com/office/drawing/2014/main" id="{A4CA8F67-CFF4-4F2A-A551-999B3BE9124E}"/>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18</a:t>
            </a:fld>
            <a:endParaRPr dirty="0"/>
          </a:p>
        </p:txBody>
      </p:sp>
      <p:sp>
        <p:nvSpPr>
          <p:cNvPr id="2" name="object 2"/>
          <p:cNvSpPr txBox="1">
            <a:spLocks noGrp="1"/>
          </p:cNvSpPr>
          <p:nvPr>
            <p:ph type="title"/>
          </p:nvPr>
        </p:nvSpPr>
        <p:spPr>
          <a:xfrm>
            <a:off x="304800" y="247404"/>
            <a:ext cx="8646795" cy="574675"/>
          </a:xfrm>
          <a:prstGeom prst="rect">
            <a:avLst/>
          </a:prstGeom>
        </p:spPr>
        <p:txBody>
          <a:bodyPr vert="horz" wrap="square" lIns="0" tIns="12700" rIns="0" bIns="0" rtlCol="0">
            <a:spAutoFit/>
          </a:bodyPr>
          <a:lstStyle/>
          <a:p>
            <a:pPr marL="12700">
              <a:lnSpc>
                <a:spcPct val="100000"/>
              </a:lnSpc>
              <a:spcBef>
                <a:spcPts val="100"/>
              </a:spcBef>
            </a:pPr>
            <a:r>
              <a:rPr sz="3600" spc="-5" dirty="0"/>
              <a:t>General-to-Specific </a:t>
            </a:r>
            <a:r>
              <a:rPr sz="3600" dirty="0"/>
              <a:t>Ordering of</a:t>
            </a:r>
            <a:r>
              <a:rPr sz="3600" spc="-60" dirty="0"/>
              <a:t> </a:t>
            </a:r>
            <a:r>
              <a:rPr sz="3600" dirty="0"/>
              <a:t>Hypotheses</a:t>
            </a:r>
          </a:p>
        </p:txBody>
      </p:sp>
      <p:sp>
        <p:nvSpPr>
          <p:cNvPr id="3" name="object 3"/>
          <p:cNvSpPr txBox="1"/>
          <p:nvPr/>
        </p:nvSpPr>
        <p:spPr>
          <a:xfrm>
            <a:off x="807284" y="1295400"/>
            <a:ext cx="10377170" cy="2598147"/>
          </a:xfrm>
          <a:prstGeom prst="rect">
            <a:avLst/>
          </a:prstGeom>
        </p:spPr>
        <p:txBody>
          <a:bodyPr vert="horz" wrap="square" lIns="0" tIns="12700" rIns="0" bIns="0" rtlCol="0">
            <a:spAutoFit/>
          </a:bodyPr>
          <a:lstStyle/>
          <a:p>
            <a:pPr marL="393700" indent="-342900">
              <a:lnSpc>
                <a:spcPct val="100000"/>
              </a:lnSpc>
              <a:spcBef>
                <a:spcPts val="100"/>
              </a:spcBef>
              <a:buFont typeface="Arial"/>
              <a:buChar char="•"/>
              <a:tabLst>
                <a:tab pos="393065" algn="l"/>
                <a:tab pos="393700" algn="l"/>
              </a:tabLst>
            </a:pPr>
            <a:r>
              <a:rPr sz="2400" dirty="0">
                <a:latin typeface="Times New Roman"/>
                <a:cs typeface="Times New Roman"/>
              </a:rPr>
              <a:t>Consider the two</a:t>
            </a:r>
            <a:r>
              <a:rPr sz="2400" spc="-5" dirty="0">
                <a:latin typeface="Times New Roman"/>
                <a:cs typeface="Times New Roman"/>
              </a:rPr>
              <a:t> </a:t>
            </a:r>
            <a:r>
              <a:rPr sz="2400" dirty="0">
                <a:latin typeface="Times New Roman"/>
                <a:cs typeface="Times New Roman"/>
              </a:rPr>
              <a:t>hypotheses</a:t>
            </a:r>
          </a:p>
          <a:p>
            <a:pPr marL="2794000">
              <a:lnSpc>
                <a:spcPct val="100000"/>
              </a:lnSpc>
            </a:pPr>
            <a:r>
              <a:rPr sz="2400" spc="-5" dirty="0">
                <a:latin typeface="Times New Roman"/>
                <a:cs typeface="Times New Roman"/>
              </a:rPr>
              <a:t>h</a:t>
            </a:r>
            <a:r>
              <a:rPr sz="2400" spc="-7" baseline="-20833" dirty="0">
                <a:latin typeface="Times New Roman"/>
                <a:cs typeface="Times New Roman"/>
              </a:rPr>
              <a:t>1 </a:t>
            </a:r>
            <a:r>
              <a:rPr sz="2400" dirty="0">
                <a:latin typeface="Times New Roman"/>
                <a:cs typeface="Times New Roman"/>
              </a:rPr>
              <a:t>= </a:t>
            </a:r>
            <a:r>
              <a:rPr sz="2400" spc="-25" dirty="0">
                <a:latin typeface="Times New Roman"/>
                <a:cs typeface="Times New Roman"/>
              </a:rPr>
              <a:t>(Sunny, </a:t>
            </a:r>
            <a:r>
              <a:rPr sz="2400" spc="5" dirty="0">
                <a:latin typeface="Times New Roman"/>
                <a:cs typeface="Times New Roman"/>
              </a:rPr>
              <a:t>?, ?, </a:t>
            </a:r>
            <a:r>
              <a:rPr sz="2400" dirty="0">
                <a:latin typeface="Times New Roman"/>
                <a:cs typeface="Times New Roman"/>
              </a:rPr>
              <a:t>Strong, </a:t>
            </a:r>
            <a:r>
              <a:rPr sz="2400" spc="5" dirty="0">
                <a:latin typeface="Times New Roman"/>
                <a:cs typeface="Times New Roman"/>
              </a:rPr>
              <a:t>?,</a:t>
            </a:r>
            <a:r>
              <a:rPr sz="2400" spc="-254" dirty="0">
                <a:latin typeface="Times New Roman"/>
                <a:cs typeface="Times New Roman"/>
              </a:rPr>
              <a:t> </a:t>
            </a:r>
            <a:r>
              <a:rPr sz="2400" spc="5" dirty="0">
                <a:latin typeface="Times New Roman"/>
                <a:cs typeface="Times New Roman"/>
              </a:rPr>
              <a:t>?)</a:t>
            </a:r>
            <a:endParaRPr sz="2400" dirty="0">
              <a:latin typeface="Times New Roman"/>
              <a:cs typeface="Times New Roman"/>
            </a:endParaRPr>
          </a:p>
          <a:p>
            <a:pPr marL="2794000" algn="just">
              <a:lnSpc>
                <a:spcPct val="100000"/>
              </a:lnSpc>
            </a:pPr>
            <a:r>
              <a:rPr sz="2400" spc="-5" dirty="0">
                <a:latin typeface="Times New Roman"/>
                <a:cs typeface="Times New Roman"/>
              </a:rPr>
              <a:t>h</a:t>
            </a:r>
            <a:r>
              <a:rPr sz="2400" spc="-7" baseline="-20833" dirty="0">
                <a:latin typeface="Times New Roman"/>
                <a:cs typeface="Times New Roman"/>
              </a:rPr>
              <a:t>2 </a:t>
            </a:r>
            <a:r>
              <a:rPr sz="2400" dirty="0">
                <a:latin typeface="Times New Roman"/>
                <a:cs typeface="Times New Roman"/>
              </a:rPr>
              <a:t>= </a:t>
            </a:r>
            <a:r>
              <a:rPr sz="2400" spc="-25" dirty="0">
                <a:latin typeface="Times New Roman"/>
                <a:cs typeface="Times New Roman"/>
              </a:rPr>
              <a:t>(Sunny, </a:t>
            </a:r>
            <a:r>
              <a:rPr sz="2400" dirty="0">
                <a:latin typeface="Times New Roman"/>
                <a:cs typeface="Times New Roman"/>
              </a:rPr>
              <a:t>?, </a:t>
            </a:r>
            <a:r>
              <a:rPr sz="2400" spc="5" dirty="0">
                <a:latin typeface="Times New Roman"/>
                <a:cs typeface="Times New Roman"/>
              </a:rPr>
              <a:t>?, ?, ?,</a:t>
            </a:r>
            <a:r>
              <a:rPr sz="2400" spc="-275" dirty="0">
                <a:latin typeface="Times New Roman"/>
                <a:cs typeface="Times New Roman"/>
              </a:rPr>
              <a:t> </a:t>
            </a:r>
            <a:r>
              <a:rPr sz="2400" spc="10" dirty="0">
                <a:latin typeface="Times New Roman"/>
                <a:cs typeface="Times New Roman"/>
              </a:rPr>
              <a:t>?)</a:t>
            </a:r>
            <a:endParaRPr sz="2400" dirty="0">
              <a:latin typeface="Times New Roman"/>
              <a:cs typeface="Times New Roman"/>
            </a:endParaRPr>
          </a:p>
          <a:p>
            <a:pPr marL="393700" indent="-342900" algn="just">
              <a:lnSpc>
                <a:spcPct val="100000"/>
              </a:lnSpc>
              <a:buFont typeface="Arial"/>
              <a:buChar char="•"/>
              <a:tabLst>
                <a:tab pos="393700" algn="l"/>
              </a:tabLst>
            </a:pPr>
            <a:r>
              <a:rPr sz="2400" dirty="0">
                <a:latin typeface="Times New Roman"/>
                <a:cs typeface="Times New Roman"/>
              </a:rPr>
              <a:t>Consider the sets of instances that are classified positive by </a:t>
            </a:r>
            <a:r>
              <a:rPr sz="2400" spc="-5" dirty="0">
                <a:latin typeface="Times New Roman"/>
                <a:cs typeface="Times New Roman"/>
              </a:rPr>
              <a:t>h</a:t>
            </a:r>
            <a:r>
              <a:rPr sz="2400" spc="-7" baseline="-20833" dirty="0">
                <a:latin typeface="Times New Roman"/>
                <a:cs typeface="Times New Roman"/>
              </a:rPr>
              <a:t>l </a:t>
            </a:r>
            <a:r>
              <a:rPr sz="2400" dirty="0">
                <a:latin typeface="Times New Roman"/>
                <a:cs typeface="Times New Roman"/>
              </a:rPr>
              <a:t>and by</a:t>
            </a:r>
            <a:r>
              <a:rPr sz="2400" spc="-335" dirty="0">
                <a:latin typeface="Times New Roman"/>
                <a:cs typeface="Times New Roman"/>
              </a:rPr>
              <a:t> </a:t>
            </a:r>
            <a:r>
              <a:rPr sz="2400" dirty="0">
                <a:latin typeface="Times New Roman"/>
                <a:cs typeface="Times New Roman"/>
              </a:rPr>
              <a:t>h</a:t>
            </a:r>
            <a:r>
              <a:rPr sz="2400" baseline="-20833" dirty="0">
                <a:latin typeface="Times New Roman"/>
                <a:cs typeface="Times New Roman"/>
              </a:rPr>
              <a:t>2</a:t>
            </a:r>
            <a:r>
              <a:rPr sz="2400" dirty="0">
                <a:latin typeface="Times New Roman"/>
                <a:cs typeface="Times New Roman"/>
              </a:rPr>
              <a:t>.</a:t>
            </a:r>
          </a:p>
          <a:p>
            <a:pPr marL="393700" marR="55880" indent="-342900" algn="just">
              <a:lnSpc>
                <a:spcPct val="100000"/>
              </a:lnSpc>
              <a:buFont typeface="Arial"/>
              <a:buChar char="•"/>
              <a:tabLst>
                <a:tab pos="393700" algn="l"/>
              </a:tabLst>
            </a:pPr>
            <a:r>
              <a:rPr sz="2400" spc="-5" dirty="0">
                <a:latin typeface="Times New Roman"/>
                <a:cs typeface="Times New Roman"/>
              </a:rPr>
              <a:t>h</a:t>
            </a:r>
            <a:r>
              <a:rPr sz="2400" spc="-7" baseline="-20833" dirty="0">
                <a:latin typeface="Times New Roman"/>
                <a:cs typeface="Times New Roman"/>
              </a:rPr>
              <a:t>2 </a:t>
            </a:r>
            <a:r>
              <a:rPr sz="2400" spc="-5" dirty="0">
                <a:latin typeface="Times New Roman"/>
                <a:cs typeface="Times New Roman"/>
              </a:rPr>
              <a:t>imposes fewer constraints </a:t>
            </a:r>
            <a:r>
              <a:rPr sz="2400" dirty="0">
                <a:latin typeface="Times New Roman"/>
                <a:cs typeface="Times New Roman"/>
              </a:rPr>
              <a:t>on </a:t>
            </a:r>
            <a:r>
              <a:rPr sz="2400" spc="-5" dirty="0">
                <a:latin typeface="Times New Roman"/>
                <a:cs typeface="Times New Roman"/>
              </a:rPr>
              <a:t>the instance, it classifies more instances</a:t>
            </a:r>
            <a:r>
              <a:rPr sz="2400" spc="405" dirty="0">
                <a:latin typeface="Times New Roman"/>
                <a:cs typeface="Times New Roman"/>
              </a:rPr>
              <a:t> </a:t>
            </a:r>
            <a:r>
              <a:rPr sz="2400" spc="-10" dirty="0">
                <a:latin typeface="Times New Roman"/>
                <a:cs typeface="Times New Roman"/>
              </a:rPr>
              <a:t>as  </a:t>
            </a:r>
            <a:r>
              <a:rPr sz="2400" spc="-5" dirty="0">
                <a:latin typeface="Times New Roman"/>
                <a:cs typeface="Times New Roman"/>
              </a:rPr>
              <a:t>positive. So, </a:t>
            </a:r>
            <a:r>
              <a:rPr sz="2400" dirty="0">
                <a:latin typeface="Times New Roman"/>
                <a:cs typeface="Times New Roman"/>
              </a:rPr>
              <a:t>any </a:t>
            </a:r>
            <a:r>
              <a:rPr sz="2400" spc="-5" dirty="0">
                <a:latin typeface="Times New Roman"/>
                <a:cs typeface="Times New Roman"/>
              </a:rPr>
              <a:t>instance classified positive </a:t>
            </a:r>
            <a:r>
              <a:rPr sz="2400" dirty="0">
                <a:latin typeface="Times New Roman"/>
                <a:cs typeface="Times New Roman"/>
              </a:rPr>
              <a:t>by </a:t>
            </a:r>
            <a:r>
              <a:rPr sz="2400" spc="-5" dirty="0">
                <a:latin typeface="Times New Roman"/>
                <a:cs typeface="Times New Roman"/>
              </a:rPr>
              <a:t>h</a:t>
            </a:r>
            <a:r>
              <a:rPr sz="2400" spc="-7" baseline="-20833" dirty="0">
                <a:latin typeface="Times New Roman"/>
                <a:cs typeface="Times New Roman"/>
              </a:rPr>
              <a:t>l </a:t>
            </a:r>
            <a:r>
              <a:rPr sz="2400" spc="-5" dirty="0">
                <a:latin typeface="Times New Roman"/>
                <a:cs typeface="Times New Roman"/>
              </a:rPr>
              <a:t>will also </a:t>
            </a:r>
            <a:r>
              <a:rPr sz="2400" dirty="0">
                <a:latin typeface="Times New Roman"/>
                <a:cs typeface="Times New Roman"/>
              </a:rPr>
              <a:t>be </a:t>
            </a:r>
            <a:r>
              <a:rPr sz="2400" spc="-5" dirty="0">
                <a:latin typeface="Times New Roman"/>
                <a:cs typeface="Times New Roman"/>
              </a:rPr>
              <a:t>classified positive  </a:t>
            </a:r>
            <a:r>
              <a:rPr sz="2400" dirty="0">
                <a:latin typeface="Times New Roman"/>
                <a:cs typeface="Times New Roman"/>
              </a:rPr>
              <a:t>by h</a:t>
            </a:r>
            <a:r>
              <a:rPr sz="2400" baseline="-20833" dirty="0">
                <a:latin typeface="Times New Roman"/>
                <a:cs typeface="Times New Roman"/>
              </a:rPr>
              <a:t>2</a:t>
            </a:r>
            <a:r>
              <a:rPr sz="2400" dirty="0">
                <a:latin typeface="Times New Roman"/>
                <a:cs typeface="Times New Roman"/>
              </a:rPr>
              <a:t>. Therefore, </a:t>
            </a:r>
            <a:r>
              <a:rPr sz="2400" spc="-5" dirty="0">
                <a:latin typeface="Times New Roman"/>
                <a:cs typeface="Times New Roman"/>
              </a:rPr>
              <a:t>h</a:t>
            </a:r>
            <a:r>
              <a:rPr sz="2400" spc="-7" baseline="-20833" dirty="0">
                <a:latin typeface="Times New Roman"/>
                <a:cs typeface="Times New Roman"/>
              </a:rPr>
              <a:t>2 </a:t>
            </a:r>
            <a:r>
              <a:rPr sz="2400" dirty="0">
                <a:latin typeface="Times New Roman"/>
                <a:cs typeface="Times New Roman"/>
              </a:rPr>
              <a:t>is </a:t>
            </a:r>
            <a:r>
              <a:rPr sz="2400" spc="-5" dirty="0">
                <a:latin typeface="Times New Roman"/>
                <a:cs typeface="Times New Roman"/>
              </a:rPr>
              <a:t>more </a:t>
            </a:r>
            <a:r>
              <a:rPr sz="2400" dirty="0">
                <a:latin typeface="Times New Roman"/>
                <a:cs typeface="Times New Roman"/>
              </a:rPr>
              <a:t>general than</a:t>
            </a:r>
            <a:r>
              <a:rPr sz="2400" spc="-300" dirty="0">
                <a:latin typeface="Times New Roman"/>
                <a:cs typeface="Times New Roman"/>
              </a:rPr>
              <a:t> </a:t>
            </a:r>
            <a:r>
              <a:rPr sz="2400" spc="-5" dirty="0">
                <a:latin typeface="Times New Roman"/>
                <a:cs typeface="Times New Roman"/>
              </a:rPr>
              <a:t>h</a:t>
            </a:r>
            <a:r>
              <a:rPr sz="2400" spc="-7" baseline="-20833" dirty="0">
                <a:latin typeface="Times New Roman"/>
                <a:cs typeface="Times New Roman"/>
              </a:rPr>
              <a:t>l</a:t>
            </a:r>
            <a:r>
              <a:rPr sz="2400" spc="-5" dirty="0">
                <a:latin typeface="Times New Roman"/>
                <a:cs typeface="Times New Roman"/>
              </a:rPr>
              <a:t>.</a:t>
            </a:r>
            <a:endParaRPr sz="2400" dirty="0">
              <a:latin typeface="Times New Roman"/>
              <a:cs typeface="Times New Roman"/>
            </a:endParaRPr>
          </a:p>
        </p:txBody>
      </p:sp>
      <p:sp>
        <p:nvSpPr>
          <p:cNvPr id="6" name="Rectangle 5">
            <a:extLst>
              <a:ext uri="{FF2B5EF4-FFF2-40B4-BE49-F238E27FC236}">
                <a16:creationId xmlns="" xmlns:a16="http://schemas.microsoft.com/office/drawing/2014/main" id="{A437667B-9D9D-4481-9144-83637EA240F7}"/>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F55B013D-6C56-4E83-889B-14B125B80FBC}"/>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object 3">
            <a:extLst>
              <a:ext uri="{FF2B5EF4-FFF2-40B4-BE49-F238E27FC236}">
                <a16:creationId xmlns="" xmlns:a16="http://schemas.microsoft.com/office/drawing/2014/main" id="{AA674D2A-4841-4E89-83FB-1B80DCF1A28C}"/>
              </a:ext>
            </a:extLst>
          </p:cNvPr>
          <p:cNvSpPr txBox="1"/>
          <p:nvPr/>
        </p:nvSpPr>
        <p:spPr>
          <a:xfrm>
            <a:off x="865069" y="4045946"/>
            <a:ext cx="10261600" cy="1847214"/>
          </a:xfrm>
          <a:prstGeom prst="rect">
            <a:avLst/>
          </a:prstGeom>
        </p:spPr>
        <p:txBody>
          <a:bodyPr vert="horz" wrap="square" lIns="0" tIns="12700" rIns="0" bIns="0" rtlCol="0">
            <a:spAutoFit/>
          </a:bodyPr>
          <a:lstStyle/>
          <a:p>
            <a:pPr marL="393700" marR="55880" indent="-342900">
              <a:lnSpc>
                <a:spcPct val="100000"/>
              </a:lnSpc>
              <a:spcBef>
                <a:spcPts val="100"/>
              </a:spcBef>
              <a:buFont typeface="Arial"/>
              <a:buChar char="•"/>
              <a:tabLst>
                <a:tab pos="393065" algn="l"/>
                <a:tab pos="394335" algn="l"/>
              </a:tabLst>
            </a:pPr>
            <a:r>
              <a:rPr sz="2400" dirty="0">
                <a:latin typeface="Times New Roman"/>
                <a:cs typeface="Times New Roman"/>
              </a:rPr>
              <a:t>Given hypotheses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and h</a:t>
            </a:r>
            <a:r>
              <a:rPr sz="2400" baseline="-20833" dirty="0">
                <a:latin typeface="Times New Roman"/>
                <a:cs typeface="Times New Roman"/>
              </a:rPr>
              <a:t>k</a:t>
            </a:r>
            <a:r>
              <a:rPr sz="2400" dirty="0">
                <a:latin typeface="Times New Roman"/>
                <a:cs typeface="Times New Roman"/>
              </a:rPr>
              <a:t>,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is </a:t>
            </a:r>
            <a:r>
              <a:rPr sz="2400" spc="-5" dirty="0">
                <a:latin typeface="Times New Roman"/>
                <a:cs typeface="Times New Roman"/>
              </a:rPr>
              <a:t>more-general-than </a:t>
            </a:r>
            <a:r>
              <a:rPr sz="2400" spc="-15" dirty="0">
                <a:latin typeface="Times New Roman"/>
                <a:cs typeface="Times New Roman"/>
              </a:rPr>
              <a:t>or- </a:t>
            </a:r>
            <a:r>
              <a:rPr sz="2400" dirty="0">
                <a:latin typeface="Times New Roman"/>
                <a:cs typeface="Times New Roman"/>
              </a:rPr>
              <a:t>equal do </a:t>
            </a:r>
            <a:r>
              <a:rPr sz="2400" spc="-5" dirty="0">
                <a:latin typeface="Times New Roman"/>
                <a:cs typeface="Times New Roman"/>
              </a:rPr>
              <a:t>h</a:t>
            </a:r>
            <a:r>
              <a:rPr sz="2400" spc="-7" baseline="-20833" dirty="0">
                <a:latin typeface="Times New Roman"/>
                <a:cs typeface="Times New Roman"/>
              </a:rPr>
              <a:t>k </a:t>
            </a:r>
            <a:r>
              <a:rPr sz="2400" dirty="0">
                <a:latin typeface="Times New Roman"/>
                <a:cs typeface="Times New Roman"/>
              </a:rPr>
              <a:t>if and only if  any instance that satisfies </a:t>
            </a:r>
            <a:r>
              <a:rPr sz="2400" spc="-5" dirty="0">
                <a:latin typeface="Times New Roman"/>
                <a:cs typeface="Times New Roman"/>
              </a:rPr>
              <a:t>h</a:t>
            </a:r>
            <a:r>
              <a:rPr sz="2400" spc="-7" baseline="-20833" dirty="0">
                <a:latin typeface="Times New Roman"/>
                <a:cs typeface="Times New Roman"/>
              </a:rPr>
              <a:t>k </a:t>
            </a:r>
            <a:r>
              <a:rPr sz="2400" dirty="0">
                <a:latin typeface="Times New Roman"/>
                <a:cs typeface="Times New Roman"/>
              </a:rPr>
              <a:t>also satisfies</a:t>
            </a:r>
            <a:r>
              <a:rPr sz="2400" spc="-285" dirty="0">
                <a:latin typeface="Times New Roman"/>
                <a:cs typeface="Times New Roman"/>
              </a:rPr>
              <a:t> </a:t>
            </a:r>
            <a:r>
              <a:rPr sz="2400" b="1" i="1" spc="-5" dirty="0">
                <a:latin typeface="Times New Roman"/>
                <a:cs typeface="Times New Roman"/>
              </a:rPr>
              <a:t>h</a:t>
            </a:r>
            <a:r>
              <a:rPr sz="2400" spc="-7" baseline="-20833" dirty="0">
                <a:latin typeface="Times New Roman"/>
                <a:cs typeface="Times New Roman"/>
              </a:rPr>
              <a:t>i</a:t>
            </a:r>
            <a:endParaRPr sz="2400" baseline="-20833" dirty="0">
              <a:latin typeface="Times New Roman"/>
              <a:cs typeface="Times New Roman"/>
            </a:endParaRPr>
          </a:p>
          <a:p>
            <a:pPr>
              <a:lnSpc>
                <a:spcPct val="100000"/>
              </a:lnSpc>
              <a:spcBef>
                <a:spcPts val="35"/>
              </a:spcBef>
            </a:pPr>
            <a:endParaRPr sz="2600" dirty="0">
              <a:latin typeface="Times New Roman"/>
              <a:cs typeface="Times New Roman"/>
            </a:endParaRPr>
          </a:p>
          <a:p>
            <a:pPr marL="50800" marR="408940">
              <a:lnSpc>
                <a:spcPts val="2820"/>
              </a:lnSpc>
            </a:pPr>
            <a:r>
              <a:rPr sz="2400" b="1" i="1" dirty="0">
                <a:latin typeface="Times New Roman"/>
                <a:cs typeface="Times New Roman"/>
              </a:rPr>
              <a:t>Definition: </a:t>
            </a:r>
            <a:r>
              <a:rPr sz="2400" dirty="0">
                <a:latin typeface="Times New Roman"/>
                <a:cs typeface="Times New Roman"/>
              </a:rPr>
              <a:t>Let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and </a:t>
            </a:r>
            <a:r>
              <a:rPr sz="2400" spc="-5" dirty="0">
                <a:latin typeface="Times New Roman"/>
                <a:cs typeface="Times New Roman"/>
              </a:rPr>
              <a:t>h</a:t>
            </a:r>
            <a:r>
              <a:rPr sz="2400" spc="-7" baseline="-20833" dirty="0">
                <a:latin typeface="Times New Roman"/>
                <a:cs typeface="Times New Roman"/>
              </a:rPr>
              <a:t>k </a:t>
            </a:r>
            <a:r>
              <a:rPr sz="2400" dirty="0">
                <a:latin typeface="Times New Roman"/>
                <a:cs typeface="Times New Roman"/>
              </a:rPr>
              <a:t>be Boolean-valued functions defined over </a:t>
            </a:r>
            <a:r>
              <a:rPr sz="2400" spc="-5" dirty="0">
                <a:latin typeface="Times New Roman"/>
                <a:cs typeface="Times New Roman"/>
              </a:rPr>
              <a:t>X. </a:t>
            </a:r>
            <a:r>
              <a:rPr sz="2400" dirty="0">
                <a:latin typeface="Times New Roman"/>
                <a:cs typeface="Times New Roman"/>
              </a:rPr>
              <a:t>Then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is  </a:t>
            </a:r>
            <a:r>
              <a:rPr sz="2400" spc="-5" dirty="0">
                <a:latin typeface="Times New Roman"/>
                <a:cs typeface="Times New Roman"/>
              </a:rPr>
              <a:t>more general-than-or-equal-to h</a:t>
            </a:r>
            <a:r>
              <a:rPr sz="2400" spc="-7" baseline="-20833" dirty="0">
                <a:latin typeface="Times New Roman"/>
                <a:cs typeface="Times New Roman"/>
              </a:rPr>
              <a:t>k </a:t>
            </a:r>
            <a:r>
              <a:rPr sz="2400" dirty="0">
                <a:latin typeface="Times New Roman"/>
                <a:cs typeface="Times New Roman"/>
              </a:rPr>
              <a:t>(written </a:t>
            </a:r>
            <a:r>
              <a:rPr sz="2400" spc="-5" dirty="0">
                <a:latin typeface="Times New Roman"/>
                <a:cs typeface="Times New Roman"/>
              </a:rPr>
              <a:t>h</a:t>
            </a:r>
            <a:r>
              <a:rPr sz="2400" spc="-7" baseline="-20833" dirty="0">
                <a:latin typeface="Times New Roman"/>
                <a:cs typeface="Times New Roman"/>
              </a:rPr>
              <a:t>j </a:t>
            </a:r>
            <a:r>
              <a:rPr sz="2400" dirty="0">
                <a:latin typeface="Calibri"/>
                <a:cs typeface="Calibri"/>
              </a:rPr>
              <a:t>≥ </a:t>
            </a:r>
            <a:r>
              <a:rPr sz="2400" dirty="0">
                <a:latin typeface="Times New Roman"/>
                <a:cs typeface="Times New Roman"/>
              </a:rPr>
              <a:t>h</a:t>
            </a:r>
            <a:r>
              <a:rPr sz="2400" baseline="-20833" dirty="0">
                <a:latin typeface="Times New Roman"/>
                <a:cs typeface="Times New Roman"/>
              </a:rPr>
              <a:t>k</a:t>
            </a:r>
            <a:r>
              <a:rPr sz="2400" dirty="0">
                <a:latin typeface="Times New Roman"/>
                <a:cs typeface="Times New Roman"/>
              </a:rPr>
              <a:t>) if and only</a:t>
            </a:r>
            <a:r>
              <a:rPr sz="2400" spc="-395" dirty="0">
                <a:latin typeface="Times New Roman"/>
                <a:cs typeface="Times New Roman"/>
              </a:rPr>
              <a:t> </a:t>
            </a:r>
            <a:r>
              <a:rPr sz="2400" dirty="0">
                <a:latin typeface="Times New Roman"/>
                <a:cs typeface="Times New Roman"/>
              </a:rPr>
              <a:t>if</a:t>
            </a:r>
          </a:p>
        </p:txBody>
      </p:sp>
      <p:sp>
        <p:nvSpPr>
          <p:cNvPr id="9" name="object 4">
            <a:extLst>
              <a:ext uri="{FF2B5EF4-FFF2-40B4-BE49-F238E27FC236}">
                <a16:creationId xmlns="" xmlns:a16="http://schemas.microsoft.com/office/drawing/2014/main" id="{F7DED59E-B668-45EC-A6FB-D4823C6C793D}"/>
              </a:ext>
            </a:extLst>
          </p:cNvPr>
          <p:cNvSpPr/>
          <p:nvPr/>
        </p:nvSpPr>
        <p:spPr>
          <a:xfrm>
            <a:off x="3444077" y="6045559"/>
            <a:ext cx="5103583" cy="33069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263" y="1372398"/>
            <a:ext cx="7523390" cy="449436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271516" y="1229458"/>
            <a:ext cx="3633470" cy="4964430"/>
          </a:xfrm>
          <a:prstGeom prst="rect">
            <a:avLst/>
          </a:prstGeom>
        </p:spPr>
        <p:txBody>
          <a:bodyPr vert="horz" wrap="square" lIns="0" tIns="12700" rIns="0" bIns="0" rtlCol="0">
            <a:spAutoFit/>
          </a:bodyPr>
          <a:lstStyle/>
          <a:p>
            <a:pPr marL="311785" marR="41910" indent="-287020" algn="just">
              <a:lnSpc>
                <a:spcPct val="100000"/>
              </a:lnSpc>
              <a:spcBef>
                <a:spcPts val="100"/>
              </a:spcBef>
              <a:buFont typeface="Arial"/>
              <a:buChar char="•"/>
              <a:tabLst>
                <a:tab pos="312420" algn="l"/>
              </a:tabLst>
            </a:pPr>
            <a:r>
              <a:rPr sz="1800" dirty="0">
                <a:latin typeface="Times New Roman"/>
                <a:cs typeface="Times New Roman"/>
              </a:rPr>
              <a:t>In the </a:t>
            </a:r>
            <a:r>
              <a:rPr sz="1800" spc="-5" dirty="0">
                <a:latin typeface="Times New Roman"/>
                <a:cs typeface="Times New Roman"/>
              </a:rPr>
              <a:t>figure, the </a:t>
            </a:r>
            <a:r>
              <a:rPr sz="1800" dirty="0">
                <a:latin typeface="Times New Roman"/>
                <a:cs typeface="Times New Roman"/>
              </a:rPr>
              <a:t>box on </a:t>
            </a:r>
            <a:r>
              <a:rPr sz="1800" spc="-5" dirty="0">
                <a:latin typeface="Times New Roman"/>
                <a:cs typeface="Times New Roman"/>
              </a:rPr>
              <a:t>the left  </a:t>
            </a:r>
            <a:r>
              <a:rPr sz="1800" dirty="0">
                <a:latin typeface="Times New Roman"/>
                <a:cs typeface="Times New Roman"/>
              </a:rPr>
              <a:t>represents </a:t>
            </a:r>
            <a:r>
              <a:rPr sz="1800" spc="-5" dirty="0">
                <a:latin typeface="Times New Roman"/>
                <a:cs typeface="Times New Roman"/>
              </a:rPr>
              <a:t>the </a:t>
            </a:r>
            <a:r>
              <a:rPr sz="1800" dirty="0">
                <a:latin typeface="Times New Roman"/>
                <a:cs typeface="Times New Roman"/>
              </a:rPr>
              <a:t>set X </a:t>
            </a:r>
            <a:r>
              <a:rPr sz="1800" spc="-5" dirty="0">
                <a:latin typeface="Times New Roman"/>
                <a:cs typeface="Times New Roman"/>
              </a:rPr>
              <a:t>of </a:t>
            </a:r>
            <a:r>
              <a:rPr sz="1800" dirty="0">
                <a:latin typeface="Times New Roman"/>
                <a:cs typeface="Times New Roman"/>
              </a:rPr>
              <a:t>all  </a:t>
            </a:r>
            <a:r>
              <a:rPr sz="1800" spc="-5" dirty="0">
                <a:latin typeface="Times New Roman"/>
                <a:cs typeface="Times New Roman"/>
              </a:rPr>
              <a:t>instances, </a:t>
            </a:r>
            <a:r>
              <a:rPr sz="1800" dirty="0">
                <a:latin typeface="Times New Roman"/>
                <a:cs typeface="Times New Roman"/>
              </a:rPr>
              <a:t>the </a:t>
            </a:r>
            <a:r>
              <a:rPr sz="1800" spc="-5" dirty="0">
                <a:latin typeface="Times New Roman"/>
                <a:cs typeface="Times New Roman"/>
              </a:rPr>
              <a:t>box </a:t>
            </a:r>
            <a:r>
              <a:rPr sz="1800" dirty="0">
                <a:latin typeface="Times New Roman"/>
                <a:cs typeface="Times New Roman"/>
              </a:rPr>
              <a:t>on the right the  set </a:t>
            </a:r>
            <a:r>
              <a:rPr sz="1800" spc="-5" dirty="0">
                <a:latin typeface="Times New Roman"/>
                <a:cs typeface="Times New Roman"/>
              </a:rPr>
              <a:t>H </a:t>
            </a:r>
            <a:r>
              <a:rPr sz="1800" dirty="0">
                <a:latin typeface="Times New Roman"/>
                <a:cs typeface="Times New Roman"/>
              </a:rPr>
              <a:t>of all</a:t>
            </a:r>
            <a:r>
              <a:rPr sz="1800" spc="-30" dirty="0">
                <a:latin typeface="Times New Roman"/>
                <a:cs typeface="Times New Roman"/>
              </a:rPr>
              <a:t> </a:t>
            </a:r>
            <a:r>
              <a:rPr sz="1800" dirty="0">
                <a:latin typeface="Times New Roman"/>
                <a:cs typeface="Times New Roman"/>
              </a:rPr>
              <a:t>hypotheses.</a:t>
            </a:r>
          </a:p>
          <a:p>
            <a:pPr>
              <a:lnSpc>
                <a:spcPct val="100000"/>
              </a:lnSpc>
              <a:spcBef>
                <a:spcPts val="30"/>
              </a:spcBef>
              <a:buFont typeface="Arial"/>
              <a:buChar char="•"/>
            </a:pPr>
            <a:endParaRPr sz="1850" dirty="0">
              <a:latin typeface="Times New Roman"/>
              <a:cs typeface="Times New Roman"/>
            </a:endParaRPr>
          </a:p>
          <a:p>
            <a:pPr marL="311785" marR="41910" indent="-287020" algn="just">
              <a:lnSpc>
                <a:spcPct val="100000"/>
              </a:lnSpc>
              <a:spcBef>
                <a:spcPts val="5"/>
              </a:spcBef>
              <a:buFont typeface="Arial"/>
              <a:buChar char="•"/>
              <a:tabLst>
                <a:tab pos="312420" algn="l"/>
              </a:tabLst>
            </a:pPr>
            <a:r>
              <a:rPr sz="1800" dirty="0">
                <a:latin typeface="Times New Roman"/>
                <a:cs typeface="Times New Roman"/>
              </a:rPr>
              <a:t>Each </a:t>
            </a:r>
            <a:r>
              <a:rPr sz="1800" spc="-5" dirty="0">
                <a:latin typeface="Times New Roman"/>
                <a:cs typeface="Times New Roman"/>
              </a:rPr>
              <a:t>hypothesis </a:t>
            </a:r>
            <a:r>
              <a:rPr sz="1800" dirty="0">
                <a:latin typeface="Times New Roman"/>
                <a:cs typeface="Times New Roman"/>
              </a:rPr>
              <a:t>corresponds to  </a:t>
            </a:r>
            <a:r>
              <a:rPr sz="1800" spc="-5" dirty="0">
                <a:latin typeface="Times New Roman"/>
                <a:cs typeface="Times New Roman"/>
              </a:rPr>
              <a:t>some subset </a:t>
            </a:r>
            <a:r>
              <a:rPr sz="1800" dirty="0">
                <a:latin typeface="Times New Roman"/>
                <a:cs typeface="Times New Roman"/>
              </a:rPr>
              <a:t>of </a:t>
            </a:r>
            <a:r>
              <a:rPr sz="1800" spc="-5" dirty="0">
                <a:latin typeface="Times New Roman"/>
                <a:cs typeface="Times New Roman"/>
              </a:rPr>
              <a:t>X-the subset </a:t>
            </a:r>
            <a:r>
              <a:rPr sz="1800" dirty="0">
                <a:latin typeface="Times New Roman"/>
                <a:cs typeface="Times New Roman"/>
              </a:rPr>
              <a:t>of  instances that it classifies</a:t>
            </a:r>
            <a:r>
              <a:rPr sz="1800" spc="-85" dirty="0">
                <a:latin typeface="Times New Roman"/>
                <a:cs typeface="Times New Roman"/>
              </a:rPr>
              <a:t> </a:t>
            </a:r>
            <a:r>
              <a:rPr sz="1800" dirty="0">
                <a:latin typeface="Times New Roman"/>
                <a:cs typeface="Times New Roman"/>
              </a:rPr>
              <a:t>positive.</a:t>
            </a:r>
          </a:p>
          <a:p>
            <a:pPr>
              <a:lnSpc>
                <a:spcPct val="100000"/>
              </a:lnSpc>
              <a:spcBef>
                <a:spcPts val="35"/>
              </a:spcBef>
              <a:buFont typeface="Arial"/>
              <a:buChar char="•"/>
            </a:pPr>
            <a:endParaRPr sz="1850" dirty="0">
              <a:latin typeface="Times New Roman"/>
              <a:cs typeface="Times New Roman"/>
            </a:endParaRPr>
          </a:p>
          <a:p>
            <a:pPr marL="311785" marR="42545" indent="-287020" algn="just">
              <a:lnSpc>
                <a:spcPct val="100000"/>
              </a:lnSpc>
              <a:buFont typeface="Arial"/>
              <a:buChar char="•"/>
              <a:tabLst>
                <a:tab pos="312420" algn="l"/>
              </a:tabLst>
            </a:pPr>
            <a:r>
              <a:rPr sz="1800" dirty="0">
                <a:latin typeface="Times New Roman"/>
                <a:cs typeface="Times New Roman"/>
              </a:rPr>
              <a:t>The </a:t>
            </a:r>
            <a:r>
              <a:rPr sz="1800" spc="-5" dirty="0">
                <a:latin typeface="Times New Roman"/>
                <a:cs typeface="Times New Roman"/>
              </a:rPr>
              <a:t>arrows </a:t>
            </a:r>
            <a:r>
              <a:rPr sz="1800" dirty="0">
                <a:latin typeface="Times New Roman"/>
                <a:cs typeface="Times New Roman"/>
              </a:rPr>
              <a:t>connecting </a:t>
            </a:r>
            <a:r>
              <a:rPr sz="1800" spc="-5" dirty="0">
                <a:latin typeface="Times New Roman"/>
                <a:cs typeface="Times New Roman"/>
              </a:rPr>
              <a:t>hypotheses  </a:t>
            </a:r>
            <a:r>
              <a:rPr sz="1800" dirty="0">
                <a:latin typeface="Times New Roman"/>
                <a:cs typeface="Times New Roman"/>
              </a:rPr>
              <a:t>represent </a:t>
            </a:r>
            <a:r>
              <a:rPr sz="1800" spc="-5" dirty="0">
                <a:latin typeface="Times New Roman"/>
                <a:cs typeface="Times New Roman"/>
              </a:rPr>
              <a:t>the </a:t>
            </a:r>
            <a:r>
              <a:rPr sz="1800" b="1" i="1" spc="-5" dirty="0">
                <a:latin typeface="Times New Roman"/>
                <a:cs typeface="Times New Roman"/>
              </a:rPr>
              <a:t>more </a:t>
            </a:r>
            <a:r>
              <a:rPr sz="1800" b="1" i="1" dirty="0">
                <a:latin typeface="Times New Roman"/>
                <a:cs typeface="Times New Roman"/>
              </a:rPr>
              <a:t>- </a:t>
            </a:r>
            <a:r>
              <a:rPr sz="1800" b="1" i="1" spc="-5" dirty="0">
                <a:latin typeface="Times New Roman"/>
                <a:cs typeface="Times New Roman"/>
              </a:rPr>
              <a:t>general -than  </a:t>
            </a:r>
            <a:r>
              <a:rPr sz="1800" dirty="0">
                <a:latin typeface="Times New Roman"/>
                <a:cs typeface="Times New Roman"/>
              </a:rPr>
              <a:t>relation, with </a:t>
            </a:r>
            <a:r>
              <a:rPr sz="1800" spc="-5" dirty="0">
                <a:latin typeface="Times New Roman"/>
                <a:cs typeface="Times New Roman"/>
              </a:rPr>
              <a:t>the </a:t>
            </a:r>
            <a:r>
              <a:rPr sz="1800" dirty="0">
                <a:latin typeface="Times New Roman"/>
                <a:cs typeface="Times New Roman"/>
              </a:rPr>
              <a:t>arrow </a:t>
            </a:r>
            <a:r>
              <a:rPr sz="1800" spc="-5" dirty="0">
                <a:latin typeface="Times New Roman"/>
                <a:cs typeface="Times New Roman"/>
              </a:rPr>
              <a:t>pointing  </a:t>
            </a:r>
            <a:r>
              <a:rPr sz="1800" dirty="0">
                <a:latin typeface="Times New Roman"/>
                <a:cs typeface="Times New Roman"/>
              </a:rPr>
              <a:t>toward the less general</a:t>
            </a:r>
            <a:r>
              <a:rPr sz="1800" spc="-70" dirty="0">
                <a:latin typeface="Times New Roman"/>
                <a:cs typeface="Times New Roman"/>
              </a:rPr>
              <a:t> </a:t>
            </a:r>
            <a:r>
              <a:rPr sz="1800" dirty="0">
                <a:latin typeface="Times New Roman"/>
                <a:cs typeface="Times New Roman"/>
              </a:rPr>
              <a:t>hypothesis.</a:t>
            </a:r>
          </a:p>
          <a:p>
            <a:pPr>
              <a:lnSpc>
                <a:spcPct val="100000"/>
              </a:lnSpc>
              <a:spcBef>
                <a:spcPts val="35"/>
              </a:spcBef>
              <a:buFont typeface="Arial"/>
              <a:buChar char="•"/>
            </a:pPr>
            <a:endParaRPr sz="1850" dirty="0">
              <a:latin typeface="Times New Roman"/>
              <a:cs typeface="Times New Roman"/>
            </a:endParaRPr>
          </a:p>
          <a:p>
            <a:pPr marL="311785" marR="41910" indent="-287020" algn="just">
              <a:lnSpc>
                <a:spcPct val="100000"/>
              </a:lnSpc>
              <a:buFont typeface="Arial"/>
              <a:buChar char="•"/>
              <a:tabLst>
                <a:tab pos="312420" algn="l"/>
              </a:tabLst>
            </a:pPr>
            <a:r>
              <a:rPr sz="1800" dirty="0">
                <a:latin typeface="Times New Roman"/>
                <a:cs typeface="Times New Roman"/>
              </a:rPr>
              <a:t>Note </a:t>
            </a:r>
            <a:r>
              <a:rPr sz="1800" spc="-5" dirty="0">
                <a:latin typeface="Times New Roman"/>
                <a:cs typeface="Times New Roman"/>
              </a:rPr>
              <a:t>the subset </a:t>
            </a:r>
            <a:r>
              <a:rPr sz="1800" dirty="0">
                <a:latin typeface="Times New Roman"/>
                <a:cs typeface="Times New Roman"/>
              </a:rPr>
              <a:t>of </a:t>
            </a:r>
            <a:r>
              <a:rPr sz="1800" spc="-5" dirty="0">
                <a:latin typeface="Times New Roman"/>
                <a:cs typeface="Times New Roman"/>
              </a:rPr>
              <a:t>instances  </a:t>
            </a:r>
            <a:r>
              <a:rPr sz="1800" dirty="0">
                <a:latin typeface="Times New Roman"/>
                <a:cs typeface="Times New Roman"/>
              </a:rPr>
              <a:t>characterized </a:t>
            </a:r>
            <a:r>
              <a:rPr sz="1800" spc="-10" dirty="0">
                <a:latin typeface="Times New Roman"/>
                <a:cs typeface="Times New Roman"/>
              </a:rPr>
              <a:t>by </a:t>
            </a:r>
            <a:r>
              <a:rPr sz="1800" dirty="0">
                <a:latin typeface="Times New Roman"/>
                <a:cs typeface="Times New Roman"/>
              </a:rPr>
              <a:t>h</a:t>
            </a:r>
            <a:r>
              <a:rPr sz="1800" baseline="-20833" dirty="0">
                <a:latin typeface="Times New Roman"/>
                <a:cs typeface="Times New Roman"/>
              </a:rPr>
              <a:t>2 </a:t>
            </a:r>
            <a:r>
              <a:rPr sz="1800" spc="-5" dirty="0">
                <a:latin typeface="Times New Roman"/>
                <a:cs typeface="Times New Roman"/>
              </a:rPr>
              <a:t>subsumes </a:t>
            </a:r>
            <a:r>
              <a:rPr sz="1800" dirty="0">
                <a:latin typeface="Times New Roman"/>
                <a:cs typeface="Times New Roman"/>
              </a:rPr>
              <a:t>the  </a:t>
            </a:r>
            <a:r>
              <a:rPr sz="1800" spc="-5" dirty="0">
                <a:latin typeface="Times New Roman"/>
                <a:cs typeface="Times New Roman"/>
              </a:rPr>
              <a:t>subset </a:t>
            </a:r>
            <a:r>
              <a:rPr sz="1800" dirty="0">
                <a:latin typeface="Times New Roman"/>
                <a:cs typeface="Times New Roman"/>
              </a:rPr>
              <a:t>characterized </a:t>
            </a:r>
            <a:r>
              <a:rPr sz="1800" spc="-10" dirty="0">
                <a:latin typeface="Times New Roman"/>
                <a:cs typeface="Times New Roman"/>
              </a:rPr>
              <a:t>by </a:t>
            </a:r>
            <a:r>
              <a:rPr sz="1800" dirty="0">
                <a:latin typeface="Times New Roman"/>
                <a:cs typeface="Times New Roman"/>
              </a:rPr>
              <a:t>h </a:t>
            </a:r>
            <a:r>
              <a:rPr sz="1800" baseline="-20833" dirty="0">
                <a:latin typeface="Times New Roman"/>
                <a:cs typeface="Times New Roman"/>
              </a:rPr>
              <a:t>l </a:t>
            </a:r>
            <a:r>
              <a:rPr sz="1800" dirty="0">
                <a:latin typeface="Times New Roman"/>
                <a:cs typeface="Times New Roman"/>
              </a:rPr>
              <a:t>, </a:t>
            </a:r>
            <a:r>
              <a:rPr sz="1800" spc="-5" dirty="0">
                <a:latin typeface="Times New Roman"/>
                <a:cs typeface="Times New Roman"/>
              </a:rPr>
              <a:t>hence  </a:t>
            </a:r>
            <a:r>
              <a:rPr sz="1800" dirty="0">
                <a:latin typeface="Times New Roman"/>
                <a:cs typeface="Times New Roman"/>
              </a:rPr>
              <a:t>h</a:t>
            </a:r>
            <a:r>
              <a:rPr sz="1800" baseline="-20833" dirty="0">
                <a:latin typeface="Times New Roman"/>
                <a:cs typeface="Times New Roman"/>
              </a:rPr>
              <a:t>2 </a:t>
            </a:r>
            <a:r>
              <a:rPr sz="1800" dirty="0">
                <a:latin typeface="Times New Roman"/>
                <a:cs typeface="Times New Roman"/>
              </a:rPr>
              <a:t>is </a:t>
            </a:r>
            <a:r>
              <a:rPr sz="1800" spc="-5" dirty="0">
                <a:latin typeface="Times New Roman"/>
                <a:cs typeface="Times New Roman"/>
              </a:rPr>
              <a:t>more </a:t>
            </a:r>
            <a:r>
              <a:rPr sz="1800" dirty="0">
                <a:latin typeface="Times New Roman"/>
                <a:cs typeface="Times New Roman"/>
              </a:rPr>
              <a:t>- general– than</a:t>
            </a:r>
            <a:r>
              <a:rPr sz="1800" spc="-210" dirty="0">
                <a:latin typeface="Times New Roman"/>
                <a:cs typeface="Times New Roman"/>
              </a:rPr>
              <a:t> </a:t>
            </a:r>
            <a:r>
              <a:rPr sz="1800" dirty="0">
                <a:latin typeface="Times New Roman"/>
                <a:cs typeface="Times New Roman"/>
              </a:rPr>
              <a:t>h</a:t>
            </a:r>
            <a:r>
              <a:rPr sz="1800" baseline="-20833" dirty="0">
                <a:latin typeface="Times New Roman"/>
                <a:cs typeface="Times New Roman"/>
              </a:rPr>
              <a:t>1</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19</a:t>
            </a:fld>
            <a:endParaRPr dirty="0"/>
          </a:p>
        </p:txBody>
      </p:sp>
      <p:sp>
        <p:nvSpPr>
          <p:cNvPr id="6" name="Rectangle 5">
            <a:extLst>
              <a:ext uri="{FF2B5EF4-FFF2-40B4-BE49-F238E27FC236}">
                <a16:creationId xmlns="" xmlns:a16="http://schemas.microsoft.com/office/drawing/2014/main" id="{DAE0B91B-7729-4EEA-B67D-06608166DB87}"/>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F732AF50-6534-4FD3-9DE6-7B8AA51A92D1}"/>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object 2">
            <a:extLst>
              <a:ext uri="{FF2B5EF4-FFF2-40B4-BE49-F238E27FC236}">
                <a16:creationId xmlns="" xmlns:a16="http://schemas.microsoft.com/office/drawing/2014/main" id="{427D5D82-E699-4473-BE50-4C0E1A992EC0}"/>
              </a:ext>
            </a:extLst>
          </p:cNvPr>
          <p:cNvSpPr txBox="1">
            <a:spLocks/>
          </p:cNvSpPr>
          <p:nvPr/>
        </p:nvSpPr>
        <p:spPr>
          <a:xfrm>
            <a:off x="304800" y="247404"/>
            <a:ext cx="8646795" cy="574675"/>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3600" kern="0" spc="-5">
                <a:solidFill>
                  <a:sysClr val="windowText" lastClr="000000"/>
                </a:solidFill>
              </a:rPr>
              <a:t>General-to-Specific </a:t>
            </a:r>
            <a:r>
              <a:rPr lang="en-US" sz="3600" kern="0">
                <a:solidFill>
                  <a:sysClr val="windowText" lastClr="000000"/>
                </a:solidFill>
              </a:rPr>
              <a:t>Ordering of</a:t>
            </a:r>
            <a:r>
              <a:rPr lang="en-US" sz="3600" kern="0" spc="-60">
                <a:solidFill>
                  <a:sysClr val="windowText" lastClr="000000"/>
                </a:solidFill>
              </a:rPr>
              <a:t> </a:t>
            </a:r>
            <a:r>
              <a:rPr lang="en-US" sz="3600" kern="0">
                <a:solidFill>
                  <a:sysClr val="windowText" lastClr="000000"/>
                </a:solidFill>
              </a:rPr>
              <a:t>Hypotheses</a:t>
            </a:r>
            <a:endParaRPr lang="en-US" sz="3600" kern="0" dirty="0">
              <a:solidFill>
                <a:sysClr val="windowText" lastClr="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46" y="214290"/>
            <a:ext cx="9387334" cy="630942"/>
          </a:xfrm>
        </p:spPr>
        <p:txBody>
          <a:bodyPr/>
          <a:lstStyle/>
          <a:p>
            <a:r>
              <a:rPr lang="en-GB" dirty="0" smtClean="0"/>
              <a:t>Hypothesis representation  in ML</a:t>
            </a:r>
            <a:endParaRPr lang="en-US" dirty="0"/>
          </a:p>
        </p:txBody>
      </p:sp>
      <p:sp>
        <p:nvSpPr>
          <p:cNvPr id="3" name="Text Placeholder 2"/>
          <p:cNvSpPr>
            <a:spLocks noGrp="1"/>
          </p:cNvSpPr>
          <p:nvPr>
            <p:ph type="body" idx="1"/>
          </p:nvPr>
        </p:nvSpPr>
        <p:spPr>
          <a:xfrm>
            <a:off x="952464" y="1142984"/>
            <a:ext cx="10323011" cy="276999"/>
          </a:xfrm>
        </p:spPr>
        <p:txBody>
          <a:bodyPr/>
          <a:lstStyle/>
          <a:p>
            <a:r>
              <a:rPr lang="en-GB" dirty="0" smtClean="0"/>
              <a:t>The hypothesis is a common term in Machine Learning and data science projects. </a:t>
            </a:r>
          </a:p>
        </p:txBody>
      </p:sp>
      <p:sp>
        <p:nvSpPr>
          <p:cNvPr id="4" name="Slide Number Placeholder 3"/>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2</a:t>
            </a:fld>
            <a:endParaRPr lang="en-US" dirty="0"/>
          </a:p>
        </p:txBody>
      </p:sp>
      <p:sp>
        <p:nvSpPr>
          <p:cNvPr id="5" name="Rectangle 4"/>
          <p:cNvSpPr/>
          <p:nvPr/>
        </p:nvSpPr>
        <p:spPr>
          <a:xfrm>
            <a:off x="952464" y="1714488"/>
            <a:ext cx="10429948" cy="4893647"/>
          </a:xfrm>
          <a:prstGeom prst="rect">
            <a:avLst/>
          </a:prstGeom>
        </p:spPr>
        <p:txBody>
          <a:bodyPr wrap="square">
            <a:spAutoFit/>
          </a:bodyPr>
          <a:lstStyle/>
          <a:p>
            <a:pPr algn="just"/>
            <a:r>
              <a:rPr lang="en-GB" sz="2400" dirty="0" smtClean="0"/>
              <a:t>This assumption in Machine learning is known as Hypothesis.</a:t>
            </a:r>
          </a:p>
          <a:p>
            <a:pPr algn="just"/>
            <a:r>
              <a:rPr lang="en-GB" sz="2400" dirty="0" smtClean="0"/>
              <a:t>In Machine Learning, at various times, Hypothesis and Model are used interchangeably. However, a Hypothesis is an assumption made by scientists, whereas a model is a mathematical representation that is used to test the hypothesis.</a:t>
            </a:r>
          </a:p>
          <a:p>
            <a:pPr algn="just"/>
            <a:endParaRPr lang="en-GB" sz="2400" b="1" dirty="0" smtClean="0"/>
          </a:p>
          <a:p>
            <a:pPr algn="just"/>
            <a:r>
              <a:rPr lang="en-GB" sz="2400" b="1" dirty="0" smtClean="0"/>
              <a:t>What is Hypothesis? </a:t>
            </a:r>
          </a:p>
          <a:p>
            <a:pPr algn="just"/>
            <a:r>
              <a:rPr lang="en-GB" sz="2400" dirty="0" smtClean="0"/>
              <a:t>The hypothesis is defined as the supposition or proposed explanation based on insufficient evidence or assumptions. It is just a guess based on some known facts but has not yet been proven. </a:t>
            </a:r>
          </a:p>
          <a:p>
            <a:pPr algn="just"/>
            <a:r>
              <a:rPr lang="en-GB" sz="2400" dirty="0" smtClean="0"/>
              <a:t>A good hypothesis is testable, which results in either true or false. </a:t>
            </a:r>
          </a:p>
          <a:p>
            <a:pPr algn="just"/>
            <a:endParaRPr lang="en-GB" sz="2400" dirty="0" smtClean="0"/>
          </a:p>
          <a:p>
            <a:pPr algn="just"/>
            <a:endParaRPr lang="en-GB"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20</a:t>
            </a:fld>
            <a:endParaRPr dirty="0"/>
          </a:p>
        </p:txBody>
      </p:sp>
      <p:sp>
        <p:nvSpPr>
          <p:cNvPr id="2" name="object 2"/>
          <p:cNvSpPr txBox="1">
            <a:spLocks noGrp="1"/>
          </p:cNvSpPr>
          <p:nvPr>
            <p:ph type="title"/>
          </p:nvPr>
        </p:nvSpPr>
        <p:spPr>
          <a:xfrm>
            <a:off x="152400" y="306395"/>
            <a:ext cx="11734800" cy="674352"/>
          </a:xfrm>
          <a:prstGeom prst="rect">
            <a:avLst/>
          </a:prstGeom>
        </p:spPr>
        <p:txBody>
          <a:bodyPr vert="horz" wrap="square" lIns="0" tIns="88265" rIns="0" bIns="0" rtlCol="0">
            <a:spAutoFit/>
          </a:bodyPr>
          <a:lstStyle/>
          <a:p>
            <a:pPr marL="3197860" marR="5080" indent="-3185795">
              <a:lnSpc>
                <a:spcPts val="4760"/>
              </a:lnSpc>
              <a:spcBef>
                <a:spcPts val="695"/>
              </a:spcBef>
            </a:pPr>
            <a:r>
              <a:rPr sz="3600" dirty="0"/>
              <a:t>FIND-S: Finding a Maximally</a:t>
            </a:r>
            <a:r>
              <a:rPr sz="3600" spc="-140" dirty="0"/>
              <a:t> </a:t>
            </a:r>
            <a:r>
              <a:rPr sz="3600" spc="-5" dirty="0"/>
              <a:t>Specific  </a:t>
            </a:r>
            <a:r>
              <a:rPr sz="3600" dirty="0"/>
              <a:t>Hypothesis</a:t>
            </a:r>
          </a:p>
        </p:txBody>
      </p:sp>
      <p:sp>
        <p:nvSpPr>
          <p:cNvPr id="3" name="object 3"/>
          <p:cNvSpPr txBox="1"/>
          <p:nvPr/>
        </p:nvSpPr>
        <p:spPr>
          <a:xfrm>
            <a:off x="904240" y="1721146"/>
            <a:ext cx="10144125" cy="3676015"/>
          </a:xfrm>
          <a:prstGeom prst="rect">
            <a:avLst/>
          </a:prstGeom>
        </p:spPr>
        <p:txBody>
          <a:bodyPr vert="horz" wrap="square" lIns="0" tIns="102870" rIns="0" bIns="0" rtlCol="0">
            <a:spAutoFit/>
          </a:bodyPr>
          <a:lstStyle/>
          <a:p>
            <a:pPr marL="25400">
              <a:lnSpc>
                <a:spcPct val="100000"/>
              </a:lnSpc>
              <a:spcBef>
                <a:spcPts val="810"/>
              </a:spcBef>
            </a:pPr>
            <a:r>
              <a:rPr sz="2400" b="1" spc="-5" dirty="0">
                <a:uFill>
                  <a:solidFill>
                    <a:srgbClr val="000000"/>
                  </a:solidFill>
                </a:uFill>
                <a:latin typeface="Times New Roman"/>
                <a:cs typeface="Times New Roman"/>
              </a:rPr>
              <a:t>FIND-S</a:t>
            </a:r>
            <a:r>
              <a:rPr sz="2400" b="1" spc="-120" dirty="0">
                <a:uFill>
                  <a:solidFill>
                    <a:srgbClr val="000000"/>
                  </a:solidFill>
                </a:uFill>
                <a:latin typeface="Times New Roman"/>
                <a:cs typeface="Times New Roman"/>
              </a:rPr>
              <a:t> </a:t>
            </a:r>
            <a:r>
              <a:rPr sz="2400" b="1" dirty="0">
                <a:uFill>
                  <a:solidFill>
                    <a:srgbClr val="000000"/>
                  </a:solidFill>
                </a:uFill>
                <a:latin typeface="Times New Roman"/>
                <a:cs typeface="Times New Roman"/>
              </a:rPr>
              <a:t>Algorithm</a:t>
            </a:r>
            <a:endParaRPr sz="2400" dirty="0">
              <a:latin typeface="Times New Roman"/>
              <a:cs typeface="Times New Roman"/>
            </a:endParaRPr>
          </a:p>
          <a:p>
            <a:pPr marL="330200" indent="-304800">
              <a:lnSpc>
                <a:spcPct val="100000"/>
              </a:lnSpc>
              <a:spcBef>
                <a:spcPts val="715"/>
              </a:spcBef>
              <a:buAutoNum type="arabicPeriod"/>
              <a:tabLst>
                <a:tab pos="330200" algn="l"/>
              </a:tabLst>
            </a:pPr>
            <a:r>
              <a:rPr sz="2400" spc="-5" dirty="0">
                <a:latin typeface="Times New Roman"/>
                <a:cs typeface="Times New Roman"/>
              </a:rPr>
              <a:t>Initialize </a:t>
            </a:r>
            <a:r>
              <a:rPr sz="2400" i="1" dirty="0">
                <a:latin typeface="Times New Roman"/>
                <a:cs typeface="Times New Roman"/>
              </a:rPr>
              <a:t>h </a:t>
            </a:r>
            <a:r>
              <a:rPr sz="2400" dirty="0">
                <a:latin typeface="Times New Roman"/>
                <a:cs typeface="Times New Roman"/>
              </a:rPr>
              <a:t>to the </a:t>
            </a:r>
            <a:r>
              <a:rPr sz="2400" spc="-5" dirty="0">
                <a:latin typeface="Times New Roman"/>
                <a:cs typeface="Times New Roman"/>
              </a:rPr>
              <a:t>most </a:t>
            </a:r>
            <a:r>
              <a:rPr sz="2400" dirty="0">
                <a:latin typeface="Times New Roman"/>
                <a:cs typeface="Times New Roman"/>
              </a:rPr>
              <a:t>specific hypothesis in</a:t>
            </a:r>
            <a:r>
              <a:rPr sz="2400" spc="-80" dirty="0">
                <a:latin typeface="Times New Roman"/>
                <a:cs typeface="Times New Roman"/>
              </a:rPr>
              <a:t> </a:t>
            </a:r>
            <a:r>
              <a:rPr sz="2400" i="1" spc="-5" dirty="0">
                <a:latin typeface="Times New Roman"/>
                <a:cs typeface="Times New Roman"/>
              </a:rPr>
              <a:t>H</a:t>
            </a:r>
            <a:endParaRPr sz="2400" dirty="0">
              <a:latin typeface="Times New Roman"/>
              <a:cs typeface="Times New Roman"/>
            </a:endParaRPr>
          </a:p>
          <a:p>
            <a:pPr marL="330200" indent="-305435">
              <a:lnSpc>
                <a:spcPct val="100000"/>
              </a:lnSpc>
              <a:spcBef>
                <a:spcPts val="720"/>
              </a:spcBef>
              <a:buAutoNum type="arabicPeriod"/>
              <a:tabLst>
                <a:tab pos="330835" algn="l"/>
              </a:tabLst>
            </a:pPr>
            <a:r>
              <a:rPr sz="2400" spc="-5" dirty="0">
                <a:latin typeface="Times New Roman"/>
                <a:cs typeface="Times New Roman"/>
              </a:rPr>
              <a:t>For </a:t>
            </a:r>
            <a:r>
              <a:rPr sz="2400" dirty="0">
                <a:latin typeface="Times New Roman"/>
                <a:cs typeface="Times New Roman"/>
              </a:rPr>
              <a:t>each positive training instance</a:t>
            </a:r>
            <a:r>
              <a:rPr sz="2400" spc="-100" dirty="0">
                <a:latin typeface="Times New Roman"/>
                <a:cs typeface="Times New Roman"/>
              </a:rPr>
              <a:t> </a:t>
            </a:r>
            <a:r>
              <a:rPr sz="2400" i="1" dirty="0">
                <a:latin typeface="Times New Roman"/>
                <a:cs typeface="Times New Roman"/>
              </a:rPr>
              <a:t>x</a:t>
            </a:r>
            <a:endParaRPr sz="2400" dirty="0">
              <a:latin typeface="Times New Roman"/>
              <a:cs typeface="Times New Roman"/>
            </a:endParaRPr>
          </a:p>
          <a:p>
            <a:pPr marL="558800">
              <a:lnSpc>
                <a:spcPct val="100000"/>
              </a:lnSpc>
              <a:spcBef>
                <a:spcPts val="705"/>
              </a:spcBef>
            </a:pPr>
            <a:r>
              <a:rPr sz="2400" dirty="0">
                <a:latin typeface="Times New Roman"/>
                <a:cs typeface="Times New Roman"/>
              </a:rPr>
              <a:t>For each attribute constraint </a:t>
            </a:r>
            <a:r>
              <a:rPr sz="2400" i="1" spc="-5" dirty="0">
                <a:latin typeface="Times New Roman"/>
                <a:cs typeface="Times New Roman"/>
              </a:rPr>
              <a:t>a</a:t>
            </a:r>
            <a:r>
              <a:rPr sz="2400" i="1" spc="-7" baseline="-20833" dirty="0">
                <a:latin typeface="Times New Roman"/>
                <a:cs typeface="Times New Roman"/>
              </a:rPr>
              <a:t>i </a:t>
            </a:r>
            <a:r>
              <a:rPr sz="2400" dirty="0">
                <a:latin typeface="Times New Roman"/>
                <a:cs typeface="Times New Roman"/>
              </a:rPr>
              <a:t>in</a:t>
            </a:r>
            <a:r>
              <a:rPr sz="2400" spc="-285" dirty="0">
                <a:latin typeface="Times New Roman"/>
                <a:cs typeface="Times New Roman"/>
              </a:rPr>
              <a:t> </a:t>
            </a:r>
            <a:r>
              <a:rPr sz="2400" i="1" dirty="0">
                <a:latin typeface="Times New Roman"/>
                <a:cs typeface="Times New Roman"/>
              </a:rPr>
              <a:t>h</a:t>
            </a:r>
            <a:endParaRPr sz="2400" dirty="0">
              <a:latin typeface="Times New Roman"/>
              <a:cs typeface="Times New Roman"/>
            </a:endParaRPr>
          </a:p>
          <a:p>
            <a:pPr marL="939800">
              <a:lnSpc>
                <a:spcPct val="100000"/>
              </a:lnSpc>
              <a:spcBef>
                <a:spcPts val="710"/>
              </a:spcBef>
            </a:pPr>
            <a:r>
              <a:rPr sz="2400" dirty="0">
                <a:latin typeface="Times New Roman"/>
                <a:cs typeface="Times New Roman"/>
              </a:rPr>
              <a:t>If the constraint </a:t>
            </a:r>
            <a:r>
              <a:rPr sz="2400" spc="-5" dirty="0">
                <a:latin typeface="Times New Roman"/>
                <a:cs typeface="Times New Roman"/>
              </a:rPr>
              <a:t>a</a:t>
            </a:r>
            <a:r>
              <a:rPr sz="2400" spc="-7" baseline="-20833" dirty="0">
                <a:latin typeface="Times New Roman"/>
                <a:cs typeface="Times New Roman"/>
              </a:rPr>
              <a:t>i </a:t>
            </a:r>
            <a:r>
              <a:rPr sz="2400" dirty="0">
                <a:latin typeface="Times New Roman"/>
                <a:cs typeface="Times New Roman"/>
              </a:rPr>
              <a:t>is satisfied by</a:t>
            </a:r>
            <a:r>
              <a:rPr sz="2400" spc="-250" dirty="0">
                <a:latin typeface="Times New Roman"/>
                <a:cs typeface="Times New Roman"/>
              </a:rPr>
              <a:t> </a:t>
            </a:r>
            <a:r>
              <a:rPr sz="2400" i="1" dirty="0">
                <a:latin typeface="Times New Roman"/>
                <a:cs typeface="Times New Roman"/>
              </a:rPr>
              <a:t>x</a:t>
            </a:r>
            <a:endParaRPr sz="2400" dirty="0">
              <a:latin typeface="Times New Roman"/>
              <a:cs typeface="Times New Roman"/>
            </a:endParaRPr>
          </a:p>
          <a:p>
            <a:pPr marL="939800">
              <a:lnSpc>
                <a:spcPct val="100000"/>
              </a:lnSpc>
              <a:spcBef>
                <a:spcPts val="720"/>
              </a:spcBef>
            </a:pPr>
            <a:r>
              <a:rPr sz="2400" dirty="0">
                <a:latin typeface="Times New Roman"/>
                <a:cs typeface="Times New Roman"/>
              </a:rPr>
              <a:t>Then do</a:t>
            </a:r>
            <a:r>
              <a:rPr sz="2400" spc="-20" dirty="0">
                <a:latin typeface="Times New Roman"/>
                <a:cs typeface="Times New Roman"/>
              </a:rPr>
              <a:t> </a:t>
            </a:r>
            <a:r>
              <a:rPr sz="2400" dirty="0">
                <a:latin typeface="Times New Roman"/>
                <a:cs typeface="Times New Roman"/>
              </a:rPr>
              <a:t>nothing</a:t>
            </a:r>
          </a:p>
          <a:p>
            <a:pPr marL="939800">
              <a:lnSpc>
                <a:spcPct val="100000"/>
              </a:lnSpc>
              <a:spcBef>
                <a:spcPts val="710"/>
              </a:spcBef>
            </a:pPr>
            <a:r>
              <a:rPr sz="2400" dirty="0">
                <a:latin typeface="Times New Roman"/>
                <a:cs typeface="Times New Roman"/>
              </a:rPr>
              <a:t>Else replace </a:t>
            </a:r>
            <a:r>
              <a:rPr sz="2400" i="1" spc="-5" dirty="0">
                <a:latin typeface="Times New Roman"/>
                <a:cs typeface="Times New Roman"/>
              </a:rPr>
              <a:t>a</a:t>
            </a:r>
            <a:r>
              <a:rPr sz="2400" i="1" spc="-7" baseline="-20833" dirty="0">
                <a:latin typeface="Times New Roman"/>
                <a:cs typeface="Times New Roman"/>
              </a:rPr>
              <a:t>i </a:t>
            </a:r>
            <a:r>
              <a:rPr sz="2400" dirty="0">
                <a:latin typeface="Times New Roman"/>
                <a:cs typeface="Times New Roman"/>
              </a:rPr>
              <a:t>in </a:t>
            </a:r>
            <a:r>
              <a:rPr sz="2400" i="1" dirty="0">
                <a:latin typeface="Times New Roman"/>
                <a:cs typeface="Times New Roman"/>
              </a:rPr>
              <a:t>h </a:t>
            </a:r>
            <a:r>
              <a:rPr sz="2400" dirty="0">
                <a:latin typeface="Times New Roman"/>
                <a:cs typeface="Times New Roman"/>
              </a:rPr>
              <a:t>by the next </a:t>
            </a:r>
            <a:r>
              <a:rPr sz="2400" spc="-10" dirty="0">
                <a:latin typeface="Times New Roman"/>
                <a:cs typeface="Times New Roman"/>
              </a:rPr>
              <a:t>more </a:t>
            </a:r>
            <a:r>
              <a:rPr sz="2400" dirty="0">
                <a:latin typeface="Times New Roman"/>
                <a:cs typeface="Times New Roman"/>
              </a:rPr>
              <a:t>general constraint that is satisfied by</a:t>
            </a:r>
            <a:r>
              <a:rPr sz="2400" spc="-360" dirty="0">
                <a:latin typeface="Times New Roman"/>
                <a:cs typeface="Times New Roman"/>
              </a:rPr>
              <a:t> </a:t>
            </a:r>
            <a:r>
              <a:rPr sz="2400" i="1" dirty="0">
                <a:latin typeface="Times New Roman"/>
                <a:cs typeface="Times New Roman"/>
              </a:rPr>
              <a:t>x</a:t>
            </a:r>
            <a:endParaRPr sz="2400" dirty="0">
              <a:latin typeface="Times New Roman"/>
              <a:cs typeface="Times New Roman"/>
            </a:endParaRPr>
          </a:p>
          <a:p>
            <a:pPr marL="330200" indent="-305435">
              <a:lnSpc>
                <a:spcPct val="100000"/>
              </a:lnSpc>
              <a:spcBef>
                <a:spcPts val="710"/>
              </a:spcBef>
              <a:buAutoNum type="arabicPeriod" startAt="3"/>
              <a:tabLst>
                <a:tab pos="330835" algn="l"/>
              </a:tabLst>
            </a:pPr>
            <a:r>
              <a:rPr sz="2400" dirty="0">
                <a:latin typeface="Times New Roman"/>
                <a:cs typeface="Times New Roman"/>
              </a:rPr>
              <a:t>Output hypothesis</a:t>
            </a:r>
            <a:r>
              <a:rPr sz="2400" spc="-25" dirty="0">
                <a:latin typeface="Times New Roman"/>
                <a:cs typeface="Times New Roman"/>
              </a:rPr>
              <a:t> </a:t>
            </a:r>
            <a:r>
              <a:rPr sz="2400" i="1" dirty="0">
                <a:latin typeface="Times New Roman"/>
                <a:cs typeface="Times New Roman"/>
              </a:rPr>
              <a:t>h</a:t>
            </a:r>
            <a:endParaRPr sz="2400" dirty="0">
              <a:latin typeface="Times New Roman"/>
              <a:cs typeface="Times New Roman"/>
            </a:endParaRPr>
          </a:p>
        </p:txBody>
      </p:sp>
      <p:sp>
        <p:nvSpPr>
          <p:cNvPr id="6" name="Rectangle 5">
            <a:extLst>
              <a:ext uri="{FF2B5EF4-FFF2-40B4-BE49-F238E27FC236}">
                <a16:creationId xmlns="" xmlns:a16="http://schemas.microsoft.com/office/drawing/2014/main" id="{7741FB3E-C3F6-4E79-AC05-A93E5D373B15}"/>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CAE600D1-65AE-442B-AE25-802DF33593A2}"/>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21</a:t>
            </a:fld>
            <a:endParaRPr dirty="0"/>
          </a:p>
        </p:txBody>
      </p:sp>
      <p:sp>
        <p:nvSpPr>
          <p:cNvPr id="2" name="object 2"/>
          <p:cNvSpPr txBox="1">
            <a:spLocks noGrp="1"/>
          </p:cNvSpPr>
          <p:nvPr>
            <p:ph type="title"/>
          </p:nvPr>
        </p:nvSpPr>
        <p:spPr>
          <a:xfrm>
            <a:off x="916940" y="532886"/>
            <a:ext cx="9704705" cy="720725"/>
          </a:xfrm>
          <a:prstGeom prst="rect">
            <a:avLst/>
          </a:prstGeom>
        </p:spPr>
        <p:txBody>
          <a:bodyPr vert="horz" wrap="square" lIns="0" tIns="53975" rIns="0" bIns="0" rtlCol="0">
            <a:spAutoFit/>
          </a:bodyPr>
          <a:lstStyle/>
          <a:p>
            <a:pPr marL="12700" marR="5080">
              <a:lnSpc>
                <a:spcPts val="2590"/>
              </a:lnSpc>
              <a:spcBef>
                <a:spcPts val="425"/>
              </a:spcBef>
            </a:pPr>
            <a:r>
              <a:rPr sz="2400" b="0" spc="-90" dirty="0">
                <a:latin typeface="Times New Roman"/>
                <a:cs typeface="Times New Roman"/>
              </a:rPr>
              <a:t>To </a:t>
            </a:r>
            <a:r>
              <a:rPr sz="2400" b="0" spc="-5" dirty="0">
                <a:latin typeface="Times New Roman"/>
                <a:cs typeface="Times New Roman"/>
              </a:rPr>
              <a:t>illustrate </a:t>
            </a:r>
            <a:r>
              <a:rPr sz="2400" b="0" dirty="0">
                <a:latin typeface="Times New Roman"/>
                <a:cs typeface="Times New Roman"/>
              </a:rPr>
              <a:t>this </a:t>
            </a:r>
            <a:r>
              <a:rPr sz="2400" b="0" spc="-5" dirty="0">
                <a:latin typeface="Times New Roman"/>
                <a:cs typeface="Times New Roman"/>
              </a:rPr>
              <a:t>algorithm, assume </a:t>
            </a:r>
            <a:r>
              <a:rPr sz="2400" b="0" dirty="0">
                <a:latin typeface="Times New Roman"/>
                <a:cs typeface="Times New Roman"/>
              </a:rPr>
              <a:t>the learner is given the sequence of training  </a:t>
            </a:r>
            <a:r>
              <a:rPr sz="2400" b="0" spc="-5" dirty="0">
                <a:latin typeface="Times New Roman"/>
                <a:cs typeface="Times New Roman"/>
              </a:rPr>
              <a:t>examples </a:t>
            </a:r>
            <a:r>
              <a:rPr sz="2400" b="0" dirty="0">
                <a:latin typeface="Times New Roman"/>
                <a:cs typeface="Times New Roman"/>
              </a:rPr>
              <a:t>from the </a:t>
            </a:r>
            <a:r>
              <a:rPr sz="2400" i="1" spc="-5" dirty="0">
                <a:latin typeface="Times New Roman"/>
                <a:cs typeface="Times New Roman"/>
              </a:rPr>
              <a:t>EnjoySport </a:t>
            </a:r>
            <a:r>
              <a:rPr sz="2400" b="0" dirty="0">
                <a:latin typeface="Times New Roman"/>
                <a:cs typeface="Times New Roman"/>
              </a:rPr>
              <a:t>task</a:t>
            </a:r>
            <a:endParaRPr sz="2400">
              <a:latin typeface="Times New Roman"/>
              <a:cs typeface="Times New Roman"/>
            </a:endParaRPr>
          </a:p>
        </p:txBody>
      </p:sp>
      <p:sp>
        <p:nvSpPr>
          <p:cNvPr id="3" name="object 3"/>
          <p:cNvSpPr txBox="1"/>
          <p:nvPr/>
        </p:nvSpPr>
        <p:spPr>
          <a:xfrm>
            <a:off x="916940" y="3963451"/>
            <a:ext cx="9533255" cy="941069"/>
          </a:xfrm>
          <a:prstGeom prst="rect">
            <a:avLst/>
          </a:prstGeom>
        </p:spPr>
        <p:txBody>
          <a:bodyPr vert="horz" wrap="square" lIns="0" tIns="104775" rIns="0" bIns="0" rtlCol="0">
            <a:spAutoFit/>
          </a:bodyPr>
          <a:lstStyle/>
          <a:p>
            <a:pPr marL="12700">
              <a:lnSpc>
                <a:spcPct val="100000"/>
              </a:lnSpc>
              <a:spcBef>
                <a:spcPts val="825"/>
              </a:spcBef>
              <a:tabLst>
                <a:tab pos="2101850" algn="l"/>
              </a:tabLst>
            </a:pPr>
            <a:r>
              <a:rPr sz="2400" dirty="0">
                <a:latin typeface="Times New Roman"/>
                <a:cs typeface="Times New Roman"/>
              </a:rPr>
              <a:t>The </a:t>
            </a:r>
            <a:r>
              <a:rPr sz="2400" spc="-5" dirty="0">
                <a:latin typeface="Times New Roman"/>
                <a:cs typeface="Times New Roman"/>
              </a:rPr>
              <a:t>first </a:t>
            </a:r>
            <a:r>
              <a:rPr sz="2400" dirty="0">
                <a:latin typeface="Times New Roman"/>
                <a:cs typeface="Times New Roman"/>
              </a:rPr>
              <a:t>step</a:t>
            </a:r>
            <a:r>
              <a:rPr sz="2400" spc="-10" dirty="0">
                <a:latin typeface="Times New Roman"/>
                <a:cs typeface="Times New Roman"/>
              </a:rPr>
              <a:t> </a:t>
            </a:r>
            <a:r>
              <a:rPr sz="2400" dirty="0">
                <a:latin typeface="Times New Roman"/>
                <a:cs typeface="Times New Roman"/>
              </a:rPr>
              <a:t>of	</a:t>
            </a:r>
            <a:r>
              <a:rPr sz="2400" spc="-5" dirty="0">
                <a:latin typeface="Times New Roman"/>
                <a:cs typeface="Times New Roman"/>
              </a:rPr>
              <a:t>FIND-S </a:t>
            </a:r>
            <a:r>
              <a:rPr sz="2400" dirty="0">
                <a:latin typeface="Times New Roman"/>
                <a:cs typeface="Times New Roman"/>
              </a:rPr>
              <a:t>is to initialize </a:t>
            </a:r>
            <a:r>
              <a:rPr sz="2400" b="1" i="1" dirty="0">
                <a:latin typeface="Times New Roman"/>
                <a:cs typeface="Times New Roman"/>
              </a:rPr>
              <a:t>h </a:t>
            </a:r>
            <a:r>
              <a:rPr sz="2400" dirty="0">
                <a:latin typeface="Times New Roman"/>
                <a:cs typeface="Times New Roman"/>
              </a:rPr>
              <a:t>to the </a:t>
            </a:r>
            <a:r>
              <a:rPr sz="2400" spc="-5" dirty="0">
                <a:latin typeface="Times New Roman"/>
                <a:cs typeface="Times New Roman"/>
              </a:rPr>
              <a:t>most </a:t>
            </a:r>
            <a:r>
              <a:rPr sz="2400" dirty="0">
                <a:latin typeface="Times New Roman"/>
                <a:cs typeface="Times New Roman"/>
              </a:rPr>
              <a:t>specific hypothesis in</a:t>
            </a:r>
            <a:r>
              <a:rPr sz="2400" spc="-130" dirty="0">
                <a:latin typeface="Times New Roman"/>
                <a:cs typeface="Times New Roman"/>
              </a:rPr>
              <a:t> </a:t>
            </a:r>
            <a:r>
              <a:rPr sz="2400" b="1" i="1" dirty="0">
                <a:latin typeface="Times New Roman"/>
                <a:cs typeface="Times New Roman"/>
              </a:rPr>
              <a:t>H</a:t>
            </a:r>
            <a:endParaRPr sz="2400" dirty="0">
              <a:latin typeface="Times New Roman"/>
              <a:cs typeface="Times New Roman"/>
            </a:endParaRPr>
          </a:p>
          <a:p>
            <a:pPr marL="3821429">
              <a:lnSpc>
                <a:spcPct val="100000"/>
              </a:lnSpc>
              <a:spcBef>
                <a:spcPts val="720"/>
              </a:spcBef>
            </a:pPr>
            <a:r>
              <a:rPr sz="2400" b="1" i="1" spc="-5" dirty="0">
                <a:latin typeface="Times New Roman"/>
                <a:cs typeface="Times New Roman"/>
              </a:rPr>
              <a:t>h </a:t>
            </a:r>
            <a:r>
              <a:rPr sz="2400" dirty="0">
                <a:latin typeface="Times New Roman"/>
                <a:cs typeface="Times New Roman"/>
              </a:rPr>
              <a:t>- </a:t>
            </a:r>
            <a:r>
              <a:rPr sz="2400" spc="-5" dirty="0">
                <a:latin typeface="Times New Roman"/>
                <a:cs typeface="Times New Roman"/>
              </a:rPr>
              <a:t>(Ø, Ø, </a:t>
            </a:r>
            <a:r>
              <a:rPr sz="2400" spc="-10" dirty="0">
                <a:latin typeface="Times New Roman"/>
                <a:cs typeface="Times New Roman"/>
              </a:rPr>
              <a:t>Ø, </a:t>
            </a:r>
            <a:r>
              <a:rPr sz="2400" spc="-5" dirty="0">
                <a:latin typeface="Times New Roman"/>
                <a:cs typeface="Times New Roman"/>
              </a:rPr>
              <a:t>Ø, Ø,</a:t>
            </a:r>
            <a:r>
              <a:rPr sz="2400" spc="40" dirty="0">
                <a:latin typeface="Times New Roman"/>
                <a:cs typeface="Times New Roman"/>
              </a:rPr>
              <a:t> </a:t>
            </a:r>
            <a:r>
              <a:rPr sz="2400" spc="-5" dirty="0">
                <a:latin typeface="Times New Roman"/>
                <a:cs typeface="Times New Roman"/>
              </a:rPr>
              <a:t>Ø)</a:t>
            </a:r>
            <a:endParaRPr sz="2400" dirty="0">
              <a:latin typeface="Times New Roman"/>
              <a:cs typeface="Times New Roman"/>
            </a:endParaRPr>
          </a:p>
        </p:txBody>
      </p:sp>
      <p:graphicFrame>
        <p:nvGraphicFramePr>
          <p:cNvPr id="4" name="object 4"/>
          <p:cNvGraphicFramePr>
            <a:graphicFrameLocks noGrp="1"/>
          </p:cNvGraphicFramePr>
          <p:nvPr/>
        </p:nvGraphicFramePr>
        <p:xfrm>
          <a:off x="2054860" y="1364244"/>
          <a:ext cx="8202927" cy="2428339"/>
        </p:xfrm>
        <a:graphic>
          <a:graphicData uri="http://schemas.openxmlformats.org/drawingml/2006/table">
            <a:tbl>
              <a:tblPr firstRow="1" bandRow="1">
                <a:tableStyleId>{2D5ABB26-0587-4C30-8999-92F81FD0307C}</a:tableStyleId>
              </a:tblPr>
              <a:tblGrid>
                <a:gridCol w="1076325">
                  <a:extLst>
                    <a:ext uri="{9D8B030D-6E8A-4147-A177-3AD203B41FA5}">
                      <a16:colId xmlns="" xmlns:a16="http://schemas.microsoft.com/office/drawing/2014/main" val="20000"/>
                    </a:ext>
                  </a:extLst>
                </a:gridCol>
                <a:gridCol w="810894">
                  <a:extLst>
                    <a:ext uri="{9D8B030D-6E8A-4147-A177-3AD203B41FA5}">
                      <a16:colId xmlns="" xmlns:a16="http://schemas.microsoft.com/office/drawing/2014/main" val="20001"/>
                    </a:ext>
                  </a:extLst>
                </a:gridCol>
                <a:gridCol w="1116330">
                  <a:extLst>
                    <a:ext uri="{9D8B030D-6E8A-4147-A177-3AD203B41FA5}">
                      <a16:colId xmlns="" xmlns:a16="http://schemas.microsoft.com/office/drawing/2014/main" val="20002"/>
                    </a:ext>
                  </a:extLst>
                </a:gridCol>
                <a:gridCol w="1156335">
                  <a:extLst>
                    <a:ext uri="{9D8B030D-6E8A-4147-A177-3AD203B41FA5}">
                      <a16:colId xmlns="" xmlns:a16="http://schemas.microsoft.com/office/drawing/2014/main" val="20003"/>
                    </a:ext>
                  </a:extLst>
                </a:gridCol>
                <a:gridCol w="813435">
                  <a:extLst>
                    <a:ext uri="{9D8B030D-6E8A-4147-A177-3AD203B41FA5}">
                      <a16:colId xmlns="" xmlns:a16="http://schemas.microsoft.com/office/drawing/2014/main" val="20004"/>
                    </a:ext>
                  </a:extLst>
                </a:gridCol>
                <a:gridCol w="826135">
                  <a:extLst>
                    <a:ext uri="{9D8B030D-6E8A-4147-A177-3AD203B41FA5}">
                      <a16:colId xmlns="" xmlns:a16="http://schemas.microsoft.com/office/drawing/2014/main" val="20005"/>
                    </a:ext>
                  </a:extLst>
                </a:gridCol>
                <a:gridCol w="1050289">
                  <a:extLst>
                    <a:ext uri="{9D8B030D-6E8A-4147-A177-3AD203B41FA5}">
                      <a16:colId xmlns="" xmlns:a16="http://schemas.microsoft.com/office/drawing/2014/main" val="20006"/>
                    </a:ext>
                  </a:extLst>
                </a:gridCol>
                <a:gridCol w="1353184">
                  <a:extLst>
                    <a:ext uri="{9D8B030D-6E8A-4147-A177-3AD203B41FA5}">
                      <a16:colId xmlns="" xmlns:a16="http://schemas.microsoft.com/office/drawing/2014/main" val="20007"/>
                    </a:ext>
                  </a:extLst>
                </a:gridCol>
              </a:tblGrid>
              <a:tr h="396727">
                <a:tc>
                  <a:txBody>
                    <a:bodyPr/>
                    <a:lstStyle/>
                    <a:p>
                      <a:pPr algn="ctr">
                        <a:lnSpc>
                          <a:spcPct val="100000"/>
                        </a:lnSpc>
                        <a:spcBef>
                          <a:spcPts val="335"/>
                        </a:spcBef>
                      </a:pPr>
                      <a:r>
                        <a:rPr sz="1800" b="1" dirty="0">
                          <a:solidFill>
                            <a:srgbClr val="FFFFFF"/>
                          </a:solidFill>
                          <a:latin typeface="Times New Roman"/>
                          <a:cs typeface="Times New Roman"/>
                        </a:rPr>
                        <a:t>Example</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335"/>
                        </a:spcBef>
                      </a:pPr>
                      <a:r>
                        <a:rPr sz="1800" b="1" spc="-10" dirty="0">
                          <a:solidFill>
                            <a:srgbClr val="FFFFFF"/>
                          </a:solidFill>
                          <a:latin typeface="Times New Roman"/>
                          <a:cs typeface="Times New Roman"/>
                        </a:rPr>
                        <a:t>Sky</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905" algn="ctr">
                        <a:lnSpc>
                          <a:spcPct val="100000"/>
                        </a:lnSpc>
                        <a:spcBef>
                          <a:spcPts val="335"/>
                        </a:spcBef>
                      </a:pPr>
                      <a:r>
                        <a:rPr sz="1800" b="1" spc="-25" dirty="0">
                          <a:solidFill>
                            <a:srgbClr val="FFFFFF"/>
                          </a:solidFill>
                          <a:latin typeface="Times New Roman"/>
                          <a:cs typeface="Times New Roman"/>
                        </a:rPr>
                        <a:t>AirTemp</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335"/>
                        </a:spcBef>
                      </a:pPr>
                      <a:r>
                        <a:rPr sz="1800" b="1" dirty="0">
                          <a:solidFill>
                            <a:srgbClr val="FFFFFF"/>
                          </a:solidFill>
                          <a:latin typeface="Times New Roman"/>
                          <a:cs typeface="Times New Roman"/>
                        </a:rPr>
                        <a:t>Humidity</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36525">
                        <a:lnSpc>
                          <a:spcPct val="100000"/>
                        </a:lnSpc>
                        <a:spcBef>
                          <a:spcPts val="335"/>
                        </a:spcBef>
                      </a:pPr>
                      <a:r>
                        <a:rPr sz="1800" b="1" spc="-10" dirty="0">
                          <a:solidFill>
                            <a:srgbClr val="FFFFFF"/>
                          </a:solidFill>
                          <a:latin typeface="Times New Roman"/>
                          <a:cs typeface="Times New Roman"/>
                        </a:rPr>
                        <a:t>Wind</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5080" algn="ctr">
                        <a:lnSpc>
                          <a:spcPct val="100000"/>
                        </a:lnSpc>
                        <a:spcBef>
                          <a:spcPts val="335"/>
                        </a:spcBef>
                      </a:pPr>
                      <a:r>
                        <a:rPr sz="1800" b="1" spc="-20" dirty="0">
                          <a:solidFill>
                            <a:srgbClr val="FFFFFF"/>
                          </a:solidFill>
                          <a:latin typeface="Times New Roman"/>
                          <a:cs typeface="Times New Roman"/>
                        </a:rPr>
                        <a:t>Water</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635" algn="ctr">
                        <a:lnSpc>
                          <a:spcPct val="100000"/>
                        </a:lnSpc>
                        <a:spcBef>
                          <a:spcPts val="335"/>
                        </a:spcBef>
                      </a:pPr>
                      <a:r>
                        <a:rPr sz="1800" b="1" spc="-5" dirty="0">
                          <a:solidFill>
                            <a:srgbClr val="FFFFFF"/>
                          </a:solidFill>
                          <a:latin typeface="Times New Roman"/>
                          <a:cs typeface="Times New Roman"/>
                        </a:rPr>
                        <a:t>Forecast</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335"/>
                        </a:spcBef>
                      </a:pPr>
                      <a:r>
                        <a:rPr sz="1800" b="1" spc="-5" dirty="0">
                          <a:solidFill>
                            <a:srgbClr val="FFFFFF"/>
                          </a:solidFill>
                          <a:latin typeface="Times New Roman"/>
                          <a:cs typeface="Times New Roman"/>
                        </a:rPr>
                        <a:t>EnjoySport</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extLst>
                  <a:ext uri="{0D108BD9-81ED-4DB2-BD59-A6C34878D82A}">
                    <a16:rowId xmlns="" xmlns:a16="http://schemas.microsoft.com/office/drawing/2014/main" val="10000"/>
                  </a:ext>
                </a:extLst>
              </a:tr>
              <a:tr h="508010">
                <a:tc>
                  <a:txBody>
                    <a:bodyPr/>
                    <a:lstStyle/>
                    <a:p>
                      <a:pPr algn="ctr">
                        <a:lnSpc>
                          <a:spcPct val="100000"/>
                        </a:lnSpc>
                        <a:spcBef>
                          <a:spcPts val="1050"/>
                        </a:spcBef>
                      </a:pPr>
                      <a:r>
                        <a:rPr sz="1400" b="1" dirty="0">
                          <a:solidFill>
                            <a:srgbClr val="FFFFFF"/>
                          </a:solidFill>
                          <a:latin typeface="Calibri"/>
                          <a:cs typeface="Calibri"/>
                        </a:rPr>
                        <a:t>1</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spc="-5" dirty="0">
                          <a:latin typeface="Times New Roman"/>
                          <a:cs typeface="Times New Roman"/>
                        </a:rPr>
                        <a:t>Sunny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775"/>
                        </a:spcBef>
                      </a:pPr>
                      <a:r>
                        <a:rPr sz="1800" spc="-5" dirty="0">
                          <a:latin typeface="Times New Roman"/>
                          <a:cs typeface="Times New Roman"/>
                        </a:rPr>
                        <a:t>Normal</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02870">
                        <a:lnSpc>
                          <a:spcPct val="100000"/>
                        </a:lnSpc>
                        <a:spcBef>
                          <a:spcPts val="775"/>
                        </a:spcBef>
                      </a:pPr>
                      <a:r>
                        <a:rPr sz="1800"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775"/>
                        </a:spcBef>
                      </a:pPr>
                      <a:r>
                        <a:rPr sz="1800" spc="-5" dirty="0">
                          <a:latin typeface="Times New Roman"/>
                          <a:cs typeface="Times New Roman"/>
                        </a:rPr>
                        <a:t>Same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spc="-65" dirty="0">
                          <a:latin typeface="Times New Roman"/>
                          <a:cs typeface="Times New Roman"/>
                        </a:rPr>
                        <a:t>Yes</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extLst>
                  <a:ext uri="{0D108BD9-81ED-4DB2-BD59-A6C34878D82A}">
                    <a16:rowId xmlns="" xmlns:a16="http://schemas.microsoft.com/office/drawing/2014/main" val="10001"/>
                  </a:ext>
                </a:extLst>
              </a:tr>
              <a:tr h="507857">
                <a:tc>
                  <a:txBody>
                    <a:bodyPr/>
                    <a:lstStyle/>
                    <a:p>
                      <a:pPr algn="ctr">
                        <a:lnSpc>
                          <a:spcPct val="100000"/>
                        </a:lnSpc>
                        <a:spcBef>
                          <a:spcPts val="1050"/>
                        </a:spcBef>
                      </a:pPr>
                      <a:r>
                        <a:rPr sz="1400" b="1" dirty="0">
                          <a:solidFill>
                            <a:srgbClr val="FFFFFF"/>
                          </a:solidFill>
                          <a:latin typeface="Calibri"/>
                          <a:cs typeface="Calibri"/>
                        </a:rPr>
                        <a:t>2</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spc="-5" dirty="0">
                          <a:latin typeface="Times New Roman"/>
                          <a:cs typeface="Times New Roman"/>
                        </a:rPr>
                        <a:t>Sunny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775"/>
                        </a:spcBef>
                      </a:pPr>
                      <a:r>
                        <a:rPr sz="1800" dirty="0">
                          <a:latin typeface="Times New Roman"/>
                          <a:cs typeface="Times New Roman"/>
                        </a:rPr>
                        <a:t>High</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02870">
                        <a:lnSpc>
                          <a:spcPct val="100000"/>
                        </a:lnSpc>
                        <a:spcBef>
                          <a:spcPts val="775"/>
                        </a:spcBef>
                      </a:pPr>
                      <a:r>
                        <a:rPr sz="1800"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775"/>
                        </a:spcBef>
                      </a:pPr>
                      <a:r>
                        <a:rPr sz="1800" spc="-5" dirty="0">
                          <a:latin typeface="Times New Roman"/>
                          <a:cs typeface="Times New Roman"/>
                        </a:rPr>
                        <a:t>Same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65" dirty="0">
                          <a:latin typeface="Times New Roman"/>
                          <a:cs typeface="Times New Roman"/>
                        </a:rPr>
                        <a:t>Yes</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 xmlns:a16="http://schemas.microsoft.com/office/drawing/2014/main" val="10002"/>
                  </a:ext>
                </a:extLst>
              </a:tr>
              <a:tr h="507888">
                <a:tc>
                  <a:txBody>
                    <a:bodyPr/>
                    <a:lstStyle/>
                    <a:p>
                      <a:pPr algn="ctr">
                        <a:lnSpc>
                          <a:spcPct val="100000"/>
                        </a:lnSpc>
                        <a:spcBef>
                          <a:spcPts val="1050"/>
                        </a:spcBef>
                      </a:pPr>
                      <a:r>
                        <a:rPr sz="1400" b="1" dirty="0">
                          <a:solidFill>
                            <a:srgbClr val="FFFFFF"/>
                          </a:solidFill>
                          <a:latin typeface="Calibri"/>
                          <a:cs typeface="Calibri"/>
                        </a:rPr>
                        <a:t>3</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dirty="0">
                          <a:latin typeface="Times New Roman"/>
                          <a:cs typeface="Times New Roman"/>
                        </a:rPr>
                        <a:t>Rainy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dirty="0">
                          <a:latin typeface="Times New Roman"/>
                          <a:cs typeface="Times New Roman"/>
                        </a:rPr>
                        <a:t>Cold</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775"/>
                        </a:spcBef>
                      </a:pPr>
                      <a:r>
                        <a:rPr sz="1800" dirty="0">
                          <a:latin typeface="Times New Roman"/>
                          <a:cs typeface="Times New Roman"/>
                        </a:rPr>
                        <a:t>High</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02870">
                        <a:lnSpc>
                          <a:spcPct val="100000"/>
                        </a:lnSpc>
                        <a:spcBef>
                          <a:spcPts val="775"/>
                        </a:spcBef>
                      </a:pPr>
                      <a:r>
                        <a:rPr sz="1800" spc="-5"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2540"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775"/>
                        </a:spcBef>
                      </a:pPr>
                      <a:r>
                        <a:rPr sz="1800" dirty="0">
                          <a:latin typeface="Times New Roman"/>
                          <a:cs typeface="Times New Roman"/>
                        </a:rPr>
                        <a:t>Change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775"/>
                        </a:spcBef>
                      </a:pPr>
                      <a:r>
                        <a:rPr sz="1800" spc="-10" dirty="0">
                          <a:latin typeface="Times New Roman"/>
                          <a:cs typeface="Times New Roman"/>
                        </a:rPr>
                        <a:t>No</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extLst>
                  <a:ext uri="{0D108BD9-81ED-4DB2-BD59-A6C34878D82A}">
                    <a16:rowId xmlns="" xmlns:a16="http://schemas.microsoft.com/office/drawing/2014/main" val="10003"/>
                  </a:ext>
                </a:extLst>
              </a:tr>
              <a:tr h="507857">
                <a:tc>
                  <a:txBody>
                    <a:bodyPr/>
                    <a:lstStyle/>
                    <a:p>
                      <a:pPr algn="ctr">
                        <a:lnSpc>
                          <a:spcPct val="100000"/>
                        </a:lnSpc>
                        <a:spcBef>
                          <a:spcPts val="1050"/>
                        </a:spcBef>
                      </a:pPr>
                      <a:r>
                        <a:rPr sz="1400" b="1" dirty="0">
                          <a:solidFill>
                            <a:srgbClr val="FFFFFF"/>
                          </a:solidFill>
                          <a:latin typeface="Calibri"/>
                          <a:cs typeface="Calibri"/>
                        </a:rPr>
                        <a:t>4</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spc="-5" dirty="0">
                          <a:latin typeface="Times New Roman"/>
                          <a:cs typeface="Times New Roman"/>
                        </a:rPr>
                        <a:t>Sunny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775"/>
                        </a:spcBef>
                      </a:pPr>
                      <a:r>
                        <a:rPr sz="1800" dirty="0">
                          <a:latin typeface="Times New Roman"/>
                          <a:cs typeface="Times New Roman"/>
                        </a:rPr>
                        <a:t>High</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02870">
                        <a:lnSpc>
                          <a:spcPct val="100000"/>
                        </a:lnSpc>
                        <a:spcBef>
                          <a:spcPts val="775"/>
                        </a:spcBef>
                      </a:pPr>
                      <a:r>
                        <a:rPr sz="1800"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775"/>
                        </a:spcBef>
                      </a:pPr>
                      <a:r>
                        <a:rPr sz="1800" spc="-5" dirty="0">
                          <a:latin typeface="Times New Roman"/>
                          <a:cs typeface="Times New Roman"/>
                        </a:rPr>
                        <a:t>Cool</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775"/>
                        </a:spcBef>
                      </a:pPr>
                      <a:r>
                        <a:rPr sz="1800" dirty="0">
                          <a:latin typeface="Times New Roman"/>
                          <a:cs typeface="Times New Roman"/>
                        </a:rPr>
                        <a:t>Change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65" dirty="0">
                          <a:latin typeface="Times New Roman"/>
                          <a:cs typeface="Times New Roman"/>
                        </a:rPr>
                        <a:t>Yes</a:t>
                      </a:r>
                      <a:endParaRPr sz="1800" dirty="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 xmlns:a16="http://schemas.microsoft.com/office/drawing/2014/main" val="10004"/>
                  </a:ext>
                </a:extLst>
              </a:tr>
            </a:tbl>
          </a:graphicData>
        </a:graphic>
      </p:graphicFrame>
      <p:sp>
        <p:nvSpPr>
          <p:cNvPr id="7" name="Rectangle 6">
            <a:extLst>
              <a:ext uri="{FF2B5EF4-FFF2-40B4-BE49-F238E27FC236}">
                <a16:creationId xmlns="" xmlns:a16="http://schemas.microsoft.com/office/drawing/2014/main" id="{D744C581-9AB5-4A63-9AEF-B55A62D456C4}"/>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22</a:t>
            </a:fld>
            <a:endParaRPr dirty="0"/>
          </a:p>
        </p:txBody>
      </p:sp>
      <p:sp>
        <p:nvSpPr>
          <p:cNvPr id="2" name="object 2"/>
          <p:cNvSpPr txBox="1"/>
          <p:nvPr/>
        </p:nvSpPr>
        <p:spPr>
          <a:xfrm>
            <a:off x="1596920" y="1886169"/>
            <a:ext cx="9484347" cy="4578818"/>
          </a:xfrm>
          <a:prstGeom prst="rect">
            <a:avLst/>
          </a:prstGeom>
        </p:spPr>
        <p:txBody>
          <a:bodyPr vert="horz" wrap="square" lIns="0" tIns="102235" rIns="0" bIns="0" rtlCol="0">
            <a:spAutoFit/>
          </a:bodyPr>
          <a:lstStyle/>
          <a:p>
            <a:pPr marL="2054860" algn="just">
              <a:lnSpc>
                <a:spcPct val="100000"/>
              </a:lnSpc>
              <a:spcBef>
                <a:spcPts val="805"/>
              </a:spcBef>
            </a:pPr>
            <a:r>
              <a:rPr i="1" spc="-5" dirty="0">
                <a:latin typeface="Times New Roman"/>
                <a:cs typeface="Times New Roman"/>
              </a:rPr>
              <a:t>x</a:t>
            </a:r>
            <a:r>
              <a:rPr i="1" spc="-7" baseline="-20833" dirty="0">
                <a:latin typeface="Times New Roman"/>
                <a:cs typeface="Times New Roman"/>
              </a:rPr>
              <a:t>1 </a:t>
            </a:r>
            <a:r>
              <a:rPr i="1" dirty="0">
                <a:latin typeface="Times New Roman"/>
                <a:cs typeface="Times New Roman"/>
              </a:rPr>
              <a:t>= &lt;Sunny </a:t>
            </a:r>
            <a:r>
              <a:rPr i="1" spc="-55" dirty="0">
                <a:latin typeface="Times New Roman"/>
                <a:cs typeface="Times New Roman"/>
              </a:rPr>
              <a:t>Warm </a:t>
            </a:r>
            <a:r>
              <a:rPr i="1" spc="-5" dirty="0">
                <a:latin typeface="Times New Roman"/>
                <a:cs typeface="Times New Roman"/>
              </a:rPr>
              <a:t>Normal </a:t>
            </a:r>
            <a:r>
              <a:rPr i="1" spc="-15" dirty="0">
                <a:latin typeface="Times New Roman"/>
                <a:cs typeface="Times New Roman"/>
              </a:rPr>
              <a:t>Strong </a:t>
            </a:r>
            <a:r>
              <a:rPr i="1" spc="-55" dirty="0">
                <a:latin typeface="Times New Roman"/>
                <a:cs typeface="Times New Roman"/>
              </a:rPr>
              <a:t>Warm </a:t>
            </a:r>
            <a:r>
              <a:rPr i="1" spc="-5" dirty="0">
                <a:latin typeface="Times New Roman"/>
                <a:cs typeface="Times New Roman"/>
              </a:rPr>
              <a:t>Same&gt;,</a:t>
            </a:r>
            <a:r>
              <a:rPr i="1" spc="-80" dirty="0">
                <a:latin typeface="Times New Roman"/>
                <a:cs typeface="Times New Roman"/>
              </a:rPr>
              <a:t> </a:t>
            </a:r>
            <a:r>
              <a:rPr i="1" dirty="0">
                <a:latin typeface="Times New Roman"/>
                <a:cs typeface="Times New Roman"/>
              </a:rPr>
              <a:t>+</a:t>
            </a:r>
            <a:endParaRPr dirty="0">
              <a:latin typeface="Times New Roman"/>
              <a:cs typeface="Times New Roman"/>
            </a:endParaRPr>
          </a:p>
          <a:p>
            <a:pPr marL="50800" marR="43180" indent="75565" algn="just">
              <a:lnSpc>
                <a:spcPts val="2590"/>
              </a:lnSpc>
              <a:spcBef>
                <a:spcPts val="1040"/>
              </a:spcBef>
            </a:pPr>
            <a:r>
              <a:rPr dirty="0">
                <a:latin typeface="Times New Roman"/>
                <a:cs typeface="Times New Roman"/>
              </a:rPr>
              <a:t>Observing </a:t>
            </a:r>
            <a:r>
              <a:rPr spc="-5" dirty="0">
                <a:latin typeface="Times New Roman"/>
                <a:cs typeface="Times New Roman"/>
              </a:rPr>
              <a:t>the </a:t>
            </a:r>
            <a:r>
              <a:rPr dirty="0">
                <a:latin typeface="Times New Roman"/>
                <a:cs typeface="Times New Roman"/>
              </a:rPr>
              <a:t>first </a:t>
            </a:r>
            <a:r>
              <a:rPr spc="-5" dirty="0">
                <a:latin typeface="Times New Roman"/>
                <a:cs typeface="Times New Roman"/>
              </a:rPr>
              <a:t>training example, </a:t>
            </a:r>
            <a:r>
              <a:rPr dirty="0">
                <a:latin typeface="Times New Roman"/>
                <a:cs typeface="Times New Roman"/>
              </a:rPr>
              <a:t>it is </a:t>
            </a:r>
            <a:r>
              <a:rPr spc="-5" dirty="0">
                <a:latin typeface="Times New Roman"/>
                <a:cs typeface="Times New Roman"/>
              </a:rPr>
              <a:t>clear that </a:t>
            </a:r>
            <a:r>
              <a:rPr dirty="0">
                <a:latin typeface="Times New Roman"/>
                <a:cs typeface="Times New Roman"/>
              </a:rPr>
              <a:t>our </a:t>
            </a:r>
            <a:r>
              <a:rPr spc="-5" dirty="0">
                <a:latin typeface="Times New Roman"/>
                <a:cs typeface="Times New Roman"/>
              </a:rPr>
              <a:t>hypothesis </a:t>
            </a:r>
            <a:r>
              <a:rPr dirty="0">
                <a:latin typeface="Times New Roman"/>
                <a:cs typeface="Times New Roman"/>
              </a:rPr>
              <a:t>is too </a:t>
            </a:r>
            <a:r>
              <a:rPr spc="-5" dirty="0">
                <a:latin typeface="Times New Roman"/>
                <a:cs typeface="Times New Roman"/>
              </a:rPr>
              <a:t>specific. </a:t>
            </a:r>
            <a:r>
              <a:rPr spc="-10" dirty="0">
                <a:latin typeface="Times New Roman"/>
                <a:cs typeface="Times New Roman"/>
              </a:rPr>
              <a:t>In  particular, </a:t>
            </a:r>
            <a:r>
              <a:rPr spc="-5" dirty="0">
                <a:latin typeface="Times New Roman"/>
                <a:cs typeface="Times New Roman"/>
              </a:rPr>
              <a:t>none </a:t>
            </a:r>
            <a:r>
              <a:rPr dirty="0">
                <a:latin typeface="Times New Roman"/>
                <a:cs typeface="Times New Roman"/>
              </a:rPr>
              <a:t>of the </a:t>
            </a:r>
            <a:r>
              <a:rPr spc="-10" dirty="0">
                <a:latin typeface="Times New Roman"/>
                <a:cs typeface="Times New Roman"/>
              </a:rPr>
              <a:t>"Ø" </a:t>
            </a:r>
            <a:r>
              <a:rPr spc="-5" dirty="0">
                <a:latin typeface="Times New Roman"/>
                <a:cs typeface="Times New Roman"/>
              </a:rPr>
              <a:t>constraints </a:t>
            </a:r>
            <a:r>
              <a:rPr dirty="0">
                <a:latin typeface="Times New Roman"/>
                <a:cs typeface="Times New Roman"/>
              </a:rPr>
              <a:t>in h are </a:t>
            </a:r>
            <a:r>
              <a:rPr spc="-5" dirty="0">
                <a:latin typeface="Times New Roman"/>
                <a:cs typeface="Times New Roman"/>
              </a:rPr>
              <a:t>satisfied </a:t>
            </a:r>
            <a:r>
              <a:rPr dirty="0">
                <a:latin typeface="Times New Roman"/>
                <a:cs typeface="Times New Roman"/>
              </a:rPr>
              <a:t>by </a:t>
            </a:r>
            <a:r>
              <a:rPr spc="-5" dirty="0">
                <a:latin typeface="Times New Roman"/>
                <a:cs typeface="Times New Roman"/>
              </a:rPr>
              <a:t>this example, so </a:t>
            </a:r>
            <a:r>
              <a:rPr dirty="0">
                <a:latin typeface="Times New Roman"/>
                <a:cs typeface="Times New Roman"/>
              </a:rPr>
              <a:t>each is  replaced </a:t>
            </a:r>
            <a:r>
              <a:rPr spc="-5" dirty="0">
                <a:latin typeface="Times New Roman"/>
                <a:cs typeface="Times New Roman"/>
              </a:rPr>
              <a:t>by </a:t>
            </a:r>
            <a:r>
              <a:rPr dirty="0">
                <a:latin typeface="Times New Roman"/>
                <a:cs typeface="Times New Roman"/>
              </a:rPr>
              <a:t>the next </a:t>
            </a:r>
            <a:r>
              <a:rPr spc="-5" dirty="0">
                <a:latin typeface="Times New Roman"/>
                <a:cs typeface="Times New Roman"/>
              </a:rPr>
              <a:t>more </a:t>
            </a:r>
            <a:r>
              <a:rPr dirty="0">
                <a:latin typeface="Times New Roman"/>
                <a:cs typeface="Times New Roman"/>
              </a:rPr>
              <a:t>general constraint that </a:t>
            </a:r>
            <a:r>
              <a:rPr spc="-5" dirty="0">
                <a:latin typeface="Times New Roman"/>
                <a:cs typeface="Times New Roman"/>
              </a:rPr>
              <a:t>fits </a:t>
            </a:r>
            <a:r>
              <a:rPr dirty="0">
                <a:latin typeface="Times New Roman"/>
                <a:cs typeface="Times New Roman"/>
              </a:rPr>
              <a:t>the</a:t>
            </a:r>
            <a:r>
              <a:rPr spc="-135" dirty="0">
                <a:latin typeface="Times New Roman"/>
                <a:cs typeface="Times New Roman"/>
              </a:rPr>
              <a:t> </a:t>
            </a:r>
            <a:r>
              <a:rPr spc="-5" dirty="0">
                <a:latin typeface="Times New Roman"/>
                <a:cs typeface="Times New Roman"/>
              </a:rPr>
              <a:t>example</a:t>
            </a:r>
            <a:endParaRPr dirty="0">
              <a:latin typeface="Times New Roman"/>
              <a:cs typeface="Times New Roman"/>
            </a:endParaRPr>
          </a:p>
          <a:p>
            <a:pPr marL="2141855" algn="just">
              <a:lnSpc>
                <a:spcPct val="100000"/>
              </a:lnSpc>
              <a:spcBef>
                <a:spcPts val="685"/>
              </a:spcBef>
            </a:pPr>
            <a:r>
              <a:rPr b="1" i="1" spc="-5" dirty="0">
                <a:latin typeface="Times New Roman"/>
                <a:cs typeface="Times New Roman"/>
              </a:rPr>
              <a:t>h</a:t>
            </a:r>
            <a:r>
              <a:rPr b="1" i="1" spc="-7" baseline="-20833" dirty="0">
                <a:latin typeface="Times New Roman"/>
                <a:cs typeface="Times New Roman"/>
              </a:rPr>
              <a:t>1 </a:t>
            </a:r>
            <a:r>
              <a:rPr b="1" i="1" dirty="0">
                <a:latin typeface="Times New Roman"/>
                <a:cs typeface="Times New Roman"/>
              </a:rPr>
              <a:t>= </a:t>
            </a:r>
            <a:r>
              <a:rPr b="1" i="1" spc="-5" dirty="0">
                <a:latin typeface="Times New Roman"/>
                <a:cs typeface="Times New Roman"/>
              </a:rPr>
              <a:t>&lt;Sunny </a:t>
            </a:r>
            <a:r>
              <a:rPr b="1" i="1" spc="-50" dirty="0">
                <a:latin typeface="Times New Roman"/>
                <a:cs typeface="Times New Roman"/>
              </a:rPr>
              <a:t>Warm </a:t>
            </a:r>
            <a:r>
              <a:rPr b="1" i="1" dirty="0">
                <a:latin typeface="Times New Roman"/>
                <a:cs typeface="Times New Roman"/>
              </a:rPr>
              <a:t>Normal </a:t>
            </a:r>
            <a:r>
              <a:rPr b="1" i="1" spc="-5" dirty="0">
                <a:latin typeface="Times New Roman"/>
                <a:cs typeface="Times New Roman"/>
              </a:rPr>
              <a:t>Strong </a:t>
            </a:r>
            <a:r>
              <a:rPr b="1" i="1" spc="-50" dirty="0">
                <a:latin typeface="Times New Roman"/>
                <a:cs typeface="Times New Roman"/>
              </a:rPr>
              <a:t>Warm</a:t>
            </a:r>
            <a:r>
              <a:rPr b="1" i="1" spc="-204" dirty="0">
                <a:latin typeface="Times New Roman"/>
                <a:cs typeface="Times New Roman"/>
              </a:rPr>
              <a:t> </a:t>
            </a:r>
            <a:r>
              <a:rPr b="1" i="1" spc="-5" dirty="0">
                <a:latin typeface="Times New Roman"/>
                <a:cs typeface="Times New Roman"/>
              </a:rPr>
              <a:t>Same&gt;</a:t>
            </a:r>
            <a:endParaRPr dirty="0">
              <a:latin typeface="Times New Roman"/>
              <a:cs typeface="Times New Roman"/>
            </a:endParaRPr>
          </a:p>
          <a:p>
            <a:pPr marL="279400" marR="43815" indent="-228600" algn="just">
              <a:lnSpc>
                <a:spcPts val="2590"/>
              </a:lnSpc>
              <a:spcBef>
                <a:spcPts val="1035"/>
              </a:spcBef>
            </a:pPr>
            <a:r>
              <a:rPr dirty="0">
                <a:latin typeface="Times New Roman"/>
                <a:cs typeface="Times New Roman"/>
              </a:rPr>
              <a:t>This h is </a:t>
            </a:r>
            <a:r>
              <a:rPr spc="-5" dirty="0">
                <a:latin typeface="Times New Roman"/>
                <a:cs typeface="Times New Roman"/>
              </a:rPr>
              <a:t>still </a:t>
            </a:r>
            <a:r>
              <a:rPr dirty="0">
                <a:latin typeface="Times New Roman"/>
                <a:cs typeface="Times New Roman"/>
              </a:rPr>
              <a:t>very </a:t>
            </a:r>
            <a:r>
              <a:rPr spc="-5" dirty="0">
                <a:latin typeface="Times New Roman"/>
                <a:cs typeface="Times New Roman"/>
              </a:rPr>
              <a:t>specific; it asserts </a:t>
            </a:r>
            <a:r>
              <a:rPr dirty="0">
                <a:latin typeface="Times New Roman"/>
                <a:cs typeface="Times New Roman"/>
              </a:rPr>
              <a:t>that </a:t>
            </a:r>
            <a:r>
              <a:rPr spc="-5" dirty="0">
                <a:latin typeface="Times New Roman"/>
                <a:cs typeface="Times New Roman"/>
              </a:rPr>
              <a:t>all instances are negative except </a:t>
            </a:r>
            <a:r>
              <a:rPr dirty="0">
                <a:latin typeface="Times New Roman"/>
                <a:cs typeface="Times New Roman"/>
              </a:rPr>
              <a:t>for </a:t>
            </a:r>
            <a:r>
              <a:rPr spc="-5" dirty="0">
                <a:latin typeface="Times New Roman"/>
                <a:cs typeface="Times New Roman"/>
              </a:rPr>
              <a:t>the  </a:t>
            </a:r>
            <a:r>
              <a:rPr dirty="0">
                <a:latin typeface="Times New Roman"/>
                <a:cs typeface="Times New Roman"/>
              </a:rPr>
              <a:t>single positive training</a:t>
            </a:r>
            <a:r>
              <a:rPr spc="-85" dirty="0">
                <a:latin typeface="Times New Roman"/>
                <a:cs typeface="Times New Roman"/>
              </a:rPr>
              <a:t> </a:t>
            </a:r>
            <a:r>
              <a:rPr spc="-5" dirty="0">
                <a:latin typeface="Times New Roman"/>
                <a:cs typeface="Times New Roman"/>
              </a:rPr>
              <a:t>example</a:t>
            </a:r>
            <a:endParaRPr dirty="0">
              <a:latin typeface="Times New Roman"/>
              <a:cs typeface="Times New Roman"/>
            </a:endParaRPr>
          </a:p>
          <a:p>
            <a:pPr>
              <a:lnSpc>
                <a:spcPct val="100000"/>
              </a:lnSpc>
            </a:pPr>
            <a:endParaRPr dirty="0">
              <a:latin typeface="Times New Roman"/>
              <a:cs typeface="Times New Roman"/>
            </a:endParaRPr>
          </a:p>
          <a:p>
            <a:pPr marL="2033270" algn="just">
              <a:lnSpc>
                <a:spcPct val="100000"/>
              </a:lnSpc>
              <a:spcBef>
                <a:spcPts val="1515"/>
              </a:spcBef>
            </a:pPr>
            <a:r>
              <a:rPr i="1" spc="-5" dirty="0">
                <a:latin typeface="Times New Roman"/>
                <a:cs typeface="Times New Roman"/>
              </a:rPr>
              <a:t>x</a:t>
            </a:r>
            <a:r>
              <a:rPr i="1" spc="-7" baseline="-20833" dirty="0">
                <a:latin typeface="Times New Roman"/>
                <a:cs typeface="Times New Roman"/>
              </a:rPr>
              <a:t>2 </a:t>
            </a:r>
            <a:r>
              <a:rPr i="1" dirty="0">
                <a:latin typeface="Times New Roman"/>
                <a:cs typeface="Times New Roman"/>
              </a:rPr>
              <a:t>= </a:t>
            </a:r>
            <a:r>
              <a:rPr i="1" spc="-20" dirty="0">
                <a:latin typeface="Times New Roman"/>
                <a:cs typeface="Times New Roman"/>
              </a:rPr>
              <a:t>&lt;Sunny, </a:t>
            </a:r>
            <a:r>
              <a:rPr i="1" spc="-45" dirty="0">
                <a:latin typeface="Times New Roman"/>
                <a:cs typeface="Times New Roman"/>
              </a:rPr>
              <a:t>Warm, </a:t>
            </a:r>
            <a:r>
              <a:rPr i="1" spc="-5" dirty="0">
                <a:latin typeface="Times New Roman"/>
                <a:cs typeface="Times New Roman"/>
              </a:rPr>
              <a:t>High, </a:t>
            </a:r>
            <a:r>
              <a:rPr i="1" spc="-15" dirty="0">
                <a:latin typeface="Times New Roman"/>
                <a:cs typeface="Times New Roman"/>
              </a:rPr>
              <a:t>Strong, </a:t>
            </a:r>
            <a:r>
              <a:rPr i="1" spc="-45" dirty="0">
                <a:latin typeface="Times New Roman"/>
                <a:cs typeface="Times New Roman"/>
              </a:rPr>
              <a:t>Warm, </a:t>
            </a:r>
            <a:r>
              <a:rPr i="1" spc="-5" dirty="0">
                <a:latin typeface="Times New Roman"/>
                <a:cs typeface="Times New Roman"/>
              </a:rPr>
              <a:t>Same&gt;,</a:t>
            </a:r>
            <a:r>
              <a:rPr i="1" spc="-75" dirty="0">
                <a:latin typeface="Times New Roman"/>
                <a:cs typeface="Times New Roman"/>
              </a:rPr>
              <a:t> </a:t>
            </a:r>
            <a:r>
              <a:rPr i="1" dirty="0">
                <a:latin typeface="Times New Roman"/>
                <a:cs typeface="Times New Roman"/>
              </a:rPr>
              <a:t>+</a:t>
            </a:r>
            <a:endParaRPr dirty="0">
              <a:latin typeface="Times New Roman"/>
              <a:cs typeface="Times New Roman"/>
            </a:endParaRPr>
          </a:p>
          <a:p>
            <a:pPr marL="50800" marR="43180" algn="just">
              <a:lnSpc>
                <a:spcPts val="2590"/>
              </a:lnSpc>
              <a:spcBef>
                <a:spcPts val="1040"/>
              </a:spcBef>
            </a:pPr>
            <a:r>
              <a:rPr dirty="0">
                <a:latin typeface="Times New Roman"/>
                <a:cs typeface="Times New Roman"/>
              </a:rPr>
              <a:t>The second </a:t>
            </a:r>
            <a:r>
              <a:rPr spc="-5" dirty="0">
                <a:latin typeface="Times New Roman"/>
                <a:cs typeface="Times New Roman"/>
              </a:rPr>
              <a:t>training </a:t>
            </a:r>
            <a:r>
              <a:rPr spc="-10" dirty="0">
                <a:latin typeface="Times New Roman"/>
                <a:cs typeface="Times New Roman"/>
              </a:rPr>
              <a:t>example </a:t>
            </a:r>
            <a:r>
              <a:rPr dirty="0">
                <a:latin typeface="Times New Roman"/>
                <a:cs typeface="Times New Roman"/>
              </a:rPr>
              <a:t>forces the </a:t>
            </a:r>
            <a:r>
              <a:rPr spc="-5" dirty="0">
                <a:latin typeface="Times New Roman"/>
                <a:cs typeface="Times New Roman"/>
              </a:rPr>
              <a:t>algorithm </a:t>
            </a:r>
            <a:r>
              <a:rPr dirty="0">
                <a:latin typeface="Times New Roman"/>
                <a:cs typeface="Times New Roman"/>
              </a:rPr>
              <a:t>to further </a:t>
            </a:r>
            <a:r>
              <a:rPr spc="-5" dirty="0">
                <a:latin typeface="Times New Roman"/>
                <a:cs typeface="Times New Roman"/>
              </a:rPr>
              <a:t>generalize </a:t>
            </a:r>
            <a:r>
              <a:rPr dirty="0">
                <a:latin typeface="Times New Roman"/>
                <a:cs typeface="Times New Roman"/>
              </a:rPr>
              <a:t>h, this </a:t>
            </a:r>
            <a:r>
              <a:rPr spc="-10" dirty="0">
                <a:latin typeface="Times New Roman"/>
                <a:cs typeface="Times New Roman"/>
              </a:rPr>
              <a:t>time  </a:t>
            </a:r>
            <a:r>
              <a:rPr spc="-5" dirty="0">
                <a:latin typeface="Times New Roman"/>
                <a:cs typeface="Times New Roman"/>
              </a:rPr>
              <a:t>substituting </a:t>
            </a:r>
            <a:r>
              <a:rPr dirty="0">
                <a:latin typeface="Times New Roman"/>
                <a:cs typeface="Times New Roman"/>
              </a:rPr>
              <a:t>a </a:t>
            </a:r>
            <a:r>
              <a:rPr spc="-5" dirty="0">
                <a:latin typeface="Times New Roman"/>
                <a:cs typeface="Times New Roman"/>
              </a:rPr>
              <a:t>"?' </a:t>
            </a:r>
            <a:r>
              <a:rPr dirty="0">
                <a:latin typeface="Times New Roman"/>
                <a:cs typeface="Times New Roman"/>
              </a:rPr>
              <a:t>in </a:t>
            </a:r>
            <a:r>
              <a:rPr spc="-5" dirty="0">
                <a:latin typeface="Times New Roman"/>
                <a:cs typeface="Times New Roman"/>
              </a:rPr>
              <a:t>place </a:t>
            </a:r>
            <a:r>
              <a:rPr dirty="0">
                <a:latin typeface="Times New Roman"/>
                <a:cs typeface="Times New Roman"/>
              </a:rPr>
              <a:t>of any </a:t>
            </a:r>
            <a:r>
              <a:rPr spc="-5" dirty="0">
                <a:latin typeface="Times New Roman"/>
                <a:cs typeface="Times New Roman"/>
              </a:rPr>
              <a:t>attribute value in </a:t>
            </a:r>
            <a:r>
              <a:rPr dirty="0">
                <a:latin typeface="Times New Roman"/>
                <a:cs typeface="Times New Roman"/>
              </a:rPr>
              <a:t>h that is not </a:t>
            </a:r>
            <a:r>
              <a:rPr spc="-5" dirty="0">
                <a:latin typeface="Times New Roman"/>
                <a:cs typeface="Times New Roman"/>
              </a:rPr>
              <a:t>satisfied </a:t>
            </a:r>
            <a:r>
              <a:rPr dirty="0">
                <a:latin typeface="Times New Roman"/>
                <a:cs typeface="Times New Roman"/>
              </a:rPr>
              <a:t>by the </a:t>
            </a:r>
            <a:r>
              <a:rPr spc="-5" dirty="0">
                <a:latin typeface="Times New Roman"/>
                <a:cs typeface="Times New Roman"/>
              </a:rPr>
              <a:t>new  example</a:t>
            </a:r>
            <a:endParaRPr dirty="0">
              <a:latin typeface="Times New Roman"/>
              <a:cs typeface="Times New Roman"/>
            </a:endParaRPr>
          </a:p>
          <a:p>
            <a:pPr marL="2546985" algn="just">
              <a:lnSpc>
                <a:spcPct val="100000"/>
              </a:lnSpc>
              <a:spcBef>
                <a:spcPts val="675"/>
              </a:spcBef>
            </a:pPr>
            <a:r>
              <a:rPr b="1" i="1" spc="-5" dirty="0">
                <a:latin typeface="Times New Roman"/>
                <a:cs typeface="Times New Roman"/>
              </a:rPr>
              <a:t>h</a:t>
            </a:r>
            <a:r>
              <a:rPr b="1" i="1" spc="-7" baseline="-20833" dirty="0">
                <a:latin typeface="Times New Roman"/>
                <a:cs typeface="Times New Roman"/>
              </a:rPr>
              <a:t>2 </a:t>
            </a:r>
            <a:r>
              <a:rPr b="1" i="1" dirty="0">
                <a:latin typeface="Times New Roman"/>
                <a:cs typeface="Times New Roman"/>
              </a:rPr>
              <a:t>= </a:t>
            </a:r>
            <a:r>
              <a:rPr b="1" i="1" spc="-5" dirty="0">
                <a:latin typeface="Times New Roman"/>
                <a:cs typeface="Times New Roman"/>
              </a:rPr>
              <a:t>&lt;Sunny </a:t>
            </a:r>
            <a:r>
              <a:rPr b="1" i="1" spc="-45" dirty="0">
                <a:latin typeface="Times New Roman"/>
                <a:cs typeface="Times New Roman"/>
              </a:rPr>
              <a:t>Warm </a:t>
            </a:r>
            <a:r>
              <a:rPr b="1" i="1" dirty="0">
                <a:latin typeface="Times New Roman"/>
                <a:cs typeface="Times New Roman"/>
              </a:rPr>
              <a:t>? Strong </a:t>
            </a:r>
            <a:r>
              <a:rPr b="1" i="1" spc="-45" dirty="0">
                <a:latin typeface="Times New Roman"/>
                <a:cs typeface="Times New Roman"/>
              </a:rPr>
              <a:t>Warm</a:t>
            </a:r>
            <a:r>
              <a:rPr b="1" i="1" spc="-245" dirty="0">
                <a:latin typeface="Times New Roman"/>
                <a:cs typeface="Times New Roman"/>
              </a:rPr>
              <a:t> </a:t>
            </a:r>
            <a:r>
              <a:rPr b="1" i="1" dirty="0">
                <a:latin typeface="Times New Roman"/>
                <a:cs typeface="Times New Roman"/>
              </a:rPr>
              <a:t>Same&gt;</a:t>
            </a:r>
            <a:endParaRPr dirty="0">
              <a:latin typeface="Times New Roman"/>
              <a:cs typeface="Times New Roman"/>
            </a:endParaRPr>
          </a:p>
        </p:txBody>
      </p:sp>
      <p:sp>
        <p:nvSpPr>
          <p:cNvPr id="5" name="Rectangle 4">
            <a:extLst>
              <a:ext uri="{FF2B5EF4-FFF2-40B4-BE49-F238E27FC236}">
                <a16:creationId xmlns="" xmlns:a16="http://schemas.microsoft.com/office/drawing/2014/main" id="{CF0825C2-1259-4592-9A64-02AF3D32895B}"/>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C9397267-BCAB-B688-0946-D9E519811199}"/>
              </a:ext>
            </a:extLst>
          </p:cNvPr>
          <p:cNvPicPr>
            <a:picLocks noChangeAspect="1"/>
          </p:cNvPicPr>
          <p:nvPr/>
        </p:nvPicPr>
        <p:blipFill>
          <a:blip r:embed="rId2"/>
          <a:stretch>
            <a:fillRect/>
          </a:stretch>
        </p:blipFill>
        <p:spPr>
          <a:xfrm>
            <a:off x="2090749" y="214579"/>
            <a:ext cx="8010501" cy="17770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23</a:t>
            </a:fld>
            <a:endParaRPr dirty="0"/>
          </a:p>
        </p:txBody>
      </p:sp>
      <p:sp>
        <p:nvSpPr>
          <p:cNvPr id="2" name="object 2"/>
          <p:cNvSpPr txBox="1"/>
          <p:nvPr/>
        </p:nvSpPr>
        <p:spPr>
          <a:xfrm>
            <a:off x="825064" y="2590800"/>
            <a:ext cx="10359390" cy="3548379"/>
          </a:xfrm>
          <a:prstGeom prst="rect">
            <a:avLst/>
          </a:prstGeom>
        </p:spPr>
        <p:txBody>
          <a:bodyPr vert="horz" wrap="square" lIns="0" tIns="102235" rIns="0" bIns="0" rtlCol="0">
            <a:spAutoFit/>
          </a:bodyPr>
          <a:lstStyle/>
          <a:p>
            <a:pPr marL="1958975">
              <a:lnSpc>
                <a:spcPct val="100000"/>
              </a:lnSpc>
              <a:spcBef>
                <a:spcPts val="805"/>
              </a:spcBef>
            </a:pPr>
            <a:r>
              <a:rPr sz="2400" i="1" dirty="0">
                <a:latin typeface="Times New Roman"/>
                <a:cs typeface="Times New Roman"/>
              </a:rPr>
              <a:t>x3 = </a:t>
            </a:r>
            <a:r>
              <a:rPr sz="2400" i="1" spc="-20" dirty="0">
                <a:latin typeface="Times New Roman"/>
                <a:cs typeface="Times New Roman"/>
              </a:rPr>
              <a:t>&lt;Rainy, </a:t>
            </a:r>
            <a:r>
              <a:rPr sz="2400" i="1" dirty="0">
                <a:latin typeface="Times New Roman"/>
                <a:cs typeface="Times New Roman"/>
              </a:rPr>
              <a:t>Cold, High, </a:t>
            </a:r>
            <a:r>
              <a:rPr sz="2400" i="1" spc="-15" dirty="0">
                <a:latin typeface="Times New Roman"/>
                <a:cs typeface="Times New Roman"/>
              </a:rPr>
              <a:t>Strong, </a:t>
            </a:r>
            <a:r>
              <a:rPr sz="2400" i="1" spc="-45" dirty="0">
                <a:latin typeface="Times New Roman"/>
                <a:cs typeface="Times New Roman"/>
              </a:rPr>
              <a:t>Warm, </a:t>
            </a:r>
            <a:r>
              <a:rPr sz="2400" i="1" dirty="0">
                <a:latin typeface="Times New Roman"/>
                <a:cs typeface="Times New Roman"/>
              </a:rPr>
              <a:t>Change&gt;,</a:t>
            </a:r>
            <a:r>
              <a:rPr sz="2400" i="1" spc="35" dirty="0">
                <a:latin typeface="Times New Roman"/>
                <a:cs typeface="Times New Roman"/>
              </a:rPr>
              <a:t> </a:t>
            </a:r>
            <a:r>
              <a:rPr sz="2400" i="1" dirty="0">
                <a:latin typeface="Times New Roman"/>
                <a:cs typeface="Times New Roman"/>
              </a:rPr>
              <a:t>-</a:t>
            </a:r>
            <a:endParaRPr sz="2400" dirty="0">
              <a:latin typeface="Times New Roman"/>
              <a:cs typeface="Times New Roman"/>
            </a:endParaRPr>
          </a:p>
          <a:p>
            <a:pPr marL="12700" marR="5080">
              <a:lnSpc>
                <a:spcPts val="2590"/>
              </a:lnSpc>
              <a:spcBef>
                <a:spcPts val="1040"/>
              </a:spcBef>
              <a:tabLst>
                <a:tab pos="833755" algn="l"/>
                <a:tab pos="2569845" algn="l"/>
                <a:tab pos="3085465" algn="l"/>
                <a:tab pos="3804920" algn="l"/>
                <a:tab pos="4895850" algn="l"/>
                <a:tab pos="5412740" algn="l"/>
                <a:tab pos="6738620" algn="l"/>
                <a:tab pos="7661909" algn="l"/>
                <a:tab pos="8112125" algn="l"/>
                <a:tab pos="9119235" algn="l"/>
                <a:tab pos="9500235" algn="l"/>
                <a:tab pos="9873615" algn="l"/>
              </a:tabLst>
            </a:pPr>
            <a:r>
              <a:rPr sz="2400" spc="-5" dirty="0">
                <a:latin typeface="Times New Roman"/>
                <a:cs typeface="Times New Roman"/>
              </a:rPr>
              <a:t>Upon	</a:t>
            </a:r>
            <a:r>
              <a:rPr sz="2400" dirty="0">
                <a:latin typeface="Times New Roman"/>
                <a:cs typeface="Times New Roman"/>
              </a:rPr>
              <a:t>encoun</a:t>
            </a:r>
            <a:r>
              <a:rPr sz="2400" spc="5" dirty="0">
                <a:latin typeface="Times New Roman"/>
                <a:cs typeface="Times New Roman"/>
              </a:rPr>
              <a:t>t</a:t>
            </a:r>
            <a:r>
              <a:rPr sz="2400" spc="-10" dirty="0">
                <a:latin typeface="Times New Roman"/>
                <a:cs typeface="Times New Roman"/>
              </a:rPr>
              <a:t>e</a:t>
            </a:r>
            <a:r>
              <a:rPr sz="2400" dirty="0">
                <a:latin typeface="Times New Roman"/>
                <a:cs typeface="Times New Roman"/>
              </a:rPr>
              <a:t>r</a:t>
            </a:r>
            <a:r>
              <a:rPr sz="2400" spc="5" dirty="0">
                <a:latin typeface="Times New Roman"/>
                <a:cs typeface="Times New Roman"/>
              </a:rPr>
              <a:t>i</a:t>
            </a:r>
            <a:r>
              <a:rPr sz="2400" dirty="0">
                <a:latin typeface="Times New Roman"/>
                <a:cs typeface="Times New Roman"/>
              </a:rPr>
              <a:t>ng	t</a:t>
            </a:r>
            <a:r>
              <a:rPr sz="2400" spc="-10" dirty="0">
                <a:latin typeface="Times New Roman"/>
                <a:cs typeface="Times New Roman"/>
              </a:rPr>
              <a:t>h</a:t>
            </a:r>
            <a:r>
              <a:rPr sz="2400" dirty="0">
                <a:latin typeface="Times New Roman"/>
                <a:cs typeface="Times New Roman"/>
              </a:rPr>
              <a:t>e	t</a:t>
            </a:r>
            <a:r>
              <a:rPr sz="2400" spc="-10" dirty="0">
                <a:latin typeface="Times New Roman"/>
                <a:cs typeface="Times New Roman"/>
              </a:rPr>
              <a:t>h</a:t>
            </a:r>
            <a:r>
              <a:rPr sz="2400" dirty="0">
                <a:latin typeface="Times New Roman"/>
                <a:cs typeface="Times New Roman"/>
              </a:rPr>
              <a:t>i</a:t>
            </a:r>
            <a:r>
              <a:rPr sz="2400" spc="5" dirty="0">
                <a:latin typeface="Times New Roman"/>
                <a:cs typeface="Times New Roman"/>
              </a:rPr>
              <a:t>r</a:t>
            </a:r>
            <a:r>
              <a:rPr sz="2400" dirty="0">
                <a:latin typeface="Times New Roman"/>
                <a:cs typeface="Times New Roman"/>
              </a:rPr>
              <a:t>d	trai</a:t>
            </a:r>
            <a:r>
              <a:rPr sz="2400" spc="-10" dirty="0">
                <a:latin typeface="Times New Roman"/>
                <a:cs typeface="Times New Roman"/>
              </a:rPr>
              <a:t>n</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g	the	</a:t>
            </a:r>
            <a:r>
              <a:rPr sz="2400" spc="-10" dirty="0">
                <a:latin typeface="Times New Roman"/>
                <a:cs typeface="Times New Roman"/>
              </a:rPr>
              <a:t>a</a:t>
            </a:r>
            <a:r>
              <a:rPr sz="2400" dirty="0">
                <a:latin typeface="Times New Roman"/>
                <a:cs typeface="Times New Roman"/>
              </a:rPr>
              <a:t>lgor</a:t>
            </a:r>
            <a:r>
              <a:rPr sz="2400" spc="-10" dirty="0">
                <a:latin typeface="Times New Roman"/>
                <a:cs typeface="Times New Roman"/>
              </a:rPr>
              <a:t>i</a:t>
            </a:r>
            <a:r>
              <a:rPr sz="2400" dirty="0">
                <a:latin typeface="Times New Roman"/>
                <a:cs typeface="Times New Roman"/>
              </a:rPr>
              <a:t>thm	</a:t>
            </a:r>
            <a:r>
              <a:rPr sz="2400" spc="-20" dirty="0">
                <a:latin typeface="Times New Roman"/>
                <a:cs typeface="Times New Roman"/>
              </a:rPr>
              <a:t>m</a:t>
            </a:r>
            <a:r>
              <a:rPr sz="2400" dirty="0">
                <a:latin typeface="Times New Roman"/>
                <a:cs typeface="Times New Roman"/>
              </a:rPr>
              <a:t>akes	no	chan</a:t>
            </a:r>
            <a:r>
              <a:rPr sz="2400" spc="-10" dirty="0">
                <a:latin typeface="Times New Roman"/>
                <a:cs typeface="Times New Roman"/>
              </a:rPr>
              <a:t>g</a:t>
            </a:r>
            <a:r>
              <a:rPr sz="2400" dirty="0">
                <a:latin typeface="Times New Roman"/>
                <a:cs typeface="Times New Roman"/>
              </a:rPr>
              <a:t>e	</a:t>
            </a:r>
            <a:r>
              <a:rPr sz="2400" spc="-10" dirty="0">
                <a:latin typeface="Times New Roman"/>
                <a:cs typeface="Times New Roman"/>
              </a:rPr>
              <a:t>t</a:t>
            </a:r>
            <a:r>
              <a:rPr sz="2400" dirty="0">
                <a:latin typeface="Times New Roman"/>
                <a:cs typeface="Times New Roman"/>
              </a:rPr>
              <a:t>o	h.	T</a:t>
            </a:r>
            <a:r>
              <a:rPr sz="2400" spc="-15" dirty="0">
                <a:latin typeface="Times New Roman"/>
                <a:cs typeface="Times New Roman"/>
              </a:rPr>
              <a:t>h</a:t>
            </a:r>
            <a:r>
              <a:rPr sz="2400" dirty="0">
                <a:latin typeface="Times New Roman"/>
                <a:cs typeface="Times New Roman"/>
              </a:rPr>
              <a:t>e  </a:t>
            </a:r>
            <a:r>
              <a:rPr sz="2400" spc="-5" dirty="0">
                <a:latin typeface="Times New Roman"/>
                <a:cs typeface="Times New Roman"/>
              </a:rPr>
              <a:t>FIND-S </a:t>
            </a:r>
            <a:r>
              <a:rPr sz="2400" dirty="0">
                <a:latin typeface="Times New Roman"/>
                <a:cs typeface="Times New Roman"/>
              </a:rPr>
              <a:t>algorithm </a:t>
            </a:r>
            <a:r>
              <a:rPr sz="2400" spc="-5" dirty="0">
                <a:latin typeface="Times New Roman"/>
                <a:cs typeface="Times New Roman"/>
              </a:rPr>
              <a:t>simply </a:t>
            </a:r>
            <a:r>
              <a:rPr sz="2400" dirty="0">
                <a:latin typeface="Times New Roman"/>
                <a:cs typeface="Times New Roman"/>
              </a:rPr>
              <a:t>ignores every negative</a:t>
            </a:r>
            <a:r>
              <a:rPr sz="2400" spc="-65" dirty="0">
                <a:latin typeface="Times New Roman"/>
                <a:cs typeface="Times New Roman"/>
              </a:rPr>
              <a:t> </a:t>
            </a:r>
            <a:r>
              <a:rPr sz="2400" spc="-5" dirty="0">
                <a:latin typeface="Times New Roman"/>
                <a:cs typeface="Times New Roman"/>
              </a:rPr>
              <a:t>example.</a:t>
            </a:r>
            <a:endParaRPr sz="2400" dirty="0">
              <a:latin typeface="Times New Roman"/>
              <a:cs typeface="Times New Roman"/>
            </a:endParaRPr>
          </a:p>
          <a:p>
            <a:pPr marL="2446655">
              <a:lnSpc>
                <a:spcPct val="100000"/>
              </a:lnSpc>
              <a:spcBef>
                <a:spcPts val="685"/>
              </a:spcBef>
            </a:pPr>
            <a:r>
              <a:rPr sz="2400" b="1" i="1" spc="-5" dirty="0">
                <a:latin typeface="Times New Roman"/>
                <a:cs typeface="Times New Roman"/>
              </a:rPr>
              <a:t>h3 </a:t>
            </a:r>
            <a:r>
              <a:rPr sz="2400" b="1" i="1" dirty="0">
                <a:latin typeface="Times New Roman"/>
                <a:cs typeface="Times New Roman"/>
              </a:rPr>
              <a:t>= &lt; </a:t>
            </a:r>
            <a:r>
              <a:rPr sz="2400" b="1" i="1" spc="-5" dirty="0">
                <a:latin typeface="Times New Roman"/>
                <a:cs typeface="Times New Roman"/>
              </a:rPr>
              <a:t>Sunny </a:t>
            </a:r>
            <a:r>
              <a:rPr sz="2400" b="1" i="1" spc="-50" dirty="0">
                <a:latin typeface="Times New Roman"/>
                <a:cs typeface="Times New Roman"/>
              </a:rPr>
              <a:t>Warm </a:t>
            </a:r>
            <a:r>
              <a:rPr sz="2400" b="1" i="1" dirty="0">
                <a:latin typeface="Times New Roman"/>
                <a:cs typeface="Times New Roman"/>
              </a:rPr>
              <a:t>? </a:t>
            </a:r>
            <a:r>
              <a:rPr sz="2400" b="1" i="1" spc="-5" dirty="0">
                <a:latin typeface="Times New Roman"/>
                <a:cs typeface="Times New Roman"/>
              </a:rPr>
              <a:t>Strong </a:t>
            </a:r>
            <a:r>
              <a:rPr sz="2400" b="1" i="1" spc="-50" dirty="0">
                <a:latin typeface="Times New Roman"/>
                <a:cs typeface="Times New Roman"/>
              </a:rPr>
              <a:t>Warm</a:t>
            </a:r>
            <a:r>
              <a:rPr sz="2400" b="1" i="1" spc="-5" dirty="0">
                <a:latin typeface="Times New Roman"/>
                <a:cs typeface="Times New Roman"/>
              </a:rPr>
              <a:t> Same&gt;</a:t>
            </a:r>
            <a:endParaRPr sz="2400" dirty="0">
              <a:latin typeface="Times New Roman"/>
              <a:cs typeface="Times New Roman"/>
            </a:endParaRPr>
          </a:p>
          <a:p>
            <a:pPr>
              <a:lnSpc>
                <a:spcPct val="100000"/>
              </a:lnSpc>
            </a:pPr>
            <a:endParaRPr sz="2400" dirty="0">
              <a:latin typeface="Times New Roman"/>
              <a:cs typeface="Times New Roman"/>
            </a:endParaRPr>
          </a:p>
          <a:p>
            <a:pPr marL="2033270">
              <a:lnSpc>
                <a:spcPct val="100000"/>
              </a:lnSpc>
              <a:spcBef>
                <a:spcPts val="1535"/>
              </a:spcBef>
              <a:tabLst>
                <a:tab pos="2755900" algn="l"/>
              </a:tabLst>
            </a:pPr>
            <a:r>
              <a:rPr sz="2400" i="1" dirty="0">
                <a:latin typeface="Times New Roman"/>
                <a:cs typeface="Times New Roman"/>
              </a:rPr>
              <a:t>x4</a:t>
            </a:r>
            <a:r>
              <a:rPr sz="2400" i="1" spc="-5" dirty="0">
                <a:latin typeface="Times New Roman"/>
                <a:cs typeface="Times New Roman"/>
              </a:rPr>
              <a:t> </a:t>
            </a:r>
            <a:r>
              <a:rPr sz="2400" i="1" dirty="0">
                <a:latin typeface="Times New Roman"/>
                <a:cs typeface="Times New Roman"/>
              </a:rPr>
              <a:t>=	</a:t>
            </a:r>
            <a:r>
              <a:rPr sz="2400" i="1" spc="-5" dirty="0">
                <a:latin typeface="Times New Roman"/>
                <a:cs typeface="Times New Roman"/>
              </a:rPr>
              <a:t>&lt;Sunny </a:t>
            </a:r>
            <a:r>
              <a:rPr sz="2400" i="1" spc="-55" dirty="0">
                <a:latin typeface="Times New Roman"/>
                <a:cs typeface="Times New Roman"/>
              </a:rPr>
              <a:t>Warm </a:t>
            </a:r>
            <a:r>
              <a:rPr sz="2400" i="1" spc="-5" dirty="0">
                <a:latin typeface="Times New Roman"/>
                <a:cs typeface="Times New Roman"/>
              </a:rPr>
              <a:t>High </a:t>
            </a:r>
            <a:r>
              <a:rPr sz="2400" i="1" spc="-15" dirty="0">
                <a:latin typeface="Times New Roman"/>
                <a:cs typeface="Times New Roman"/>
              </a:rPr>
              <a:t>Strong </a:t>
            </a:r>
            <a:r>
              <a:rPr sz="2400" i="1" spc="-5" dirty="0">
                <a:latin typeface="Times New Roman"/>
                <a:cs typeface="Times New Roman"/>
              </a:rPr>
              <a:t>Cool </a:t>
            </a:r>
            <a:r>
              <a:rPr sz="2400" i="1" dirty="0">
                <a:latin typeface="Times New Roman"/>
                <a:cs typeface="Times New Roman"/>
              </a:rPr>
              <a:t>Change&gt;,</a:t>
            </a:r>
            <a:r>
              <a:rPr sz="2400" i="1" spc="60" dirty="0">
                <a:latin typeface="Times New Roman"/>
                <a:cs typeface="Times New Roman"/>
              </a:rPr>
              <a:t> </a:t>
            </a:r>
            <a:r>
              <a:rPr sz="2400" i="1" dirty="0">
                <a:latin typeface="Times New Roman"/>
                <a:cs typeface="Times New Roman"/>
              </a:rPr>
              <a:t>+</a:t>
            </a:r>
            <a:endParaRPr sz="2400" dirty="0">
              <a:latin typeface="Times New Roman"/>
              <a:cs typeface="Times New Roman"/>
            </a:endParaRPr>
          </a:p>
          <a:p>
            <a:pPr marL="12700">
              <a:lnSpc>
                <a:spcPct val="100000"/>
              </a:lnSpc>
              <a:spcBef>
                <a:spcPts val="720"/>
              </a:spcBef>
            </a:pPr>
            <a:r>
              <a:rPr sz="2400" dirty="0">
                <a:latin typeface="Times New Roman"/>
                <a:cs typeface="Times New Roman"/>
              </a:rPr>
              <a:t>The fourth </a:t>
            </a:r>
            <a:r>
              <a:rPr sz="2400" spc="-5" dirty="0">
                <a:latin typeface="Times New Roman"/>
                <a:cs typeface="Times New Roman"/>
              </a:rPr>
              <a:t>example </a:t>
            </a:r>
            <a:r>
              <a:rPr sz="2400" dirty="0">
                <a:latin typeface="Times New Roman"/>
                <a:cs typeface="Times New Roman"/>
              </a:rPr>
              <a:t>leads to a </a:t>
            </a:r>
            <a:r>
              <a:rPr sz="2400" spc="-5" dirty="0">
                <a:latin typeface="Times New Roman"/>
                <a:cs typeface="Times New Roman"/>
              </a:rPr>
              <a:t>further generalization </a:t>
            </a:r>
            <a:r>
              <a:rPr sz="2400" dirty="0">
                <a:latin typeface="Times New Roman"/>
                <a:cs typeface="Times New Roman"/>
              </a:rPr>
              <a:t>of</a:t>
            </a:r>
            <a:r>
              <a:rPr sz="2400" spc="-70" dirty="0">
                <a:latin typeface="Times New Roman"/>
                <a:cs typeface="Times New Roman"/>
              </a:rPr>
              <a:t> </a:t>
            </a:r>
            <a:r>
              <a:rPr sz="2400" dirty="0">
                <a:latin typeface="Times New Roman"/>
                <a:cs typeface="Times New Roman"/>
              </a:rPr>
              <a:t>h</a:t>
            </a:r>
          </a:p>
          <a:p>
            <a:pPr marL="2978785">
              <a:lnSpc>
                <a:spcPct val="100000"/>
              </a:lnSpc>
              <a:spcBef>
                <a:spcPts val="710"/>
              </a:spcBef>
            </a:pPr>
            <a:r>
              <a:rPr sz="2400" b="1" i="1" spc="-5" dirty="0">
                <a:latin typeface="Times New Roman"/>
                <a:cs typeface="Times New Roman"/>
              </a:rPr>
              <a:t>h4 </a:t>
            </a:r>
            <a:r>
              <a:rPr sz="2400" b="1" i="1" dirty="0">
                <a:latin typeface="Times New Roman"/>
                <a:cs typeface="Times New Roman"/>
              </a:rPr>
              <a:t>= &lt; </a:t>
            </a:r>
            <a:r>
              <a:rPr sz="2400" b="1" i="1" spc="-5" dirty="0">
                <a:latin typeface="Times New Roman"/>
                <a:cs typeface="Times New Roman"/>
              </a:rPr>
              <a:t>Sunny </a:t>
            </a:r>
            <a:r>
              <a:rPr sz="2400" b="1" i="1" spc="-50" dirty="0">
                <a:latin typeface="Times New Roman"/>
                <a:cs typeface="Times New Roman"/>
              </a:rPr>
              <a:t>Warm </a:t>
            </a:r>
            <a:r>
              <a:rPr sz="2400" b="1" i="1" dirty="0">
                <a:latin typeface="Times New Roman"/>
                <a:cs typeface="Times New Roman"/>
              </a:rPr>
              <a:t>? </a:t>
            </a:r>
            <a:r>
              <a:rPr sz="2400" b="1" i="1" spc="-5" dirty="0">
                <a:latin typeface="Times New Roman"/>
                <a:cs typeface="Times New Roman"/>
              </a:rPr>
              <a:t>Strong </a:t>
            </a:r>
            <a:r>
              <a:rPr sz="2400" b="1" i="1" dirty="0">
                <a:latin typeface="Times New Roman"/>
                <a:cs typeface="Times New Roman"/>
              </a:rPr>
              <a:t>? ?</a:t>
            </a:r>
            <a:r>
              <a:rPr sz="2400" b="1" i="1" spc="20" dirty="0">
                <a:latin typeface="Times New Roman"/>
                <a:cs typeface="Times New Roman"/>
              </a:rPr>
              <a:t> </a:t>
            </a:r>
            <a:r>
              <a:rPr sz="2400" b="1" i="1" dirty="0">
                <a:latin typeface="Times New Roman"/>
                <a:cs typeface="Times New Roman"/>
              </a:rPr>
              <a:t>&gt;</a:t>
            </a:r>
            <a:endParaRPr sz="2400" dirty="0">
              <a:latin typeface="Times New Roman"/>
              <a:cs typeface="Times New Roman"/>
            </a:endParaRPr>
          </a:p>
        </p:txBody>
      </p:sp>
      <p:sp>
        <p:nvSpPr>
          <p:cNvPr id="5" name="Rectangle 4">
            <a:extLst>
              <a:ext uri="{FF2B5EF4-FFF2-40B4-BE49-F238E27FC236}">
                <a16:creationId xmlns="" xmlns:a16="http://schemas.microsoft.com/office/drawing/2014/main" id="{B6BA7F68-DEE1-4316-882D-58A7DC0C76B3}"/>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 xmlns:a16="http://schemas.microsoft.com/office/drawing/2014/main" id="{866566F6-7766-EFAF-913A-72E842EED04C}"/>
              </a:ext>
            </a:extLst>
          </p:cNvPr>
          <p:cNvPicPr>
            <a:picLocks noChangeAspect="1"/>
          </p:cNvPicPr>
          <p:nvPr/>
        </p:nvPicPr>
        <p:blipFill>
          <a:blip r:embed="rId2"/>
          <a:stretch>
            <a:fillRect/>
          </a:stretch>
        </p:blipFill>
        <p:spPr>
          <a:xfrm>
            <a:off x="2090749" y="505485"/>
            <a:ext cx="8010501" cy="17770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84116" y="441389"/>
            <a:ext cx="10223768" cy="6011875"/>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24</a:t>
            </a:fld>
            <a:endParaRPr dirty="0"/>
          </a:p>
        </p:txBody>
      </p:sp>
      <p:sp>
        <p:nvSpPr>
          <p:cNvPr id="5" name="Rectangle 4">
            <a:extLst>
              <a:ext uri="{FF2B5EF4-FFF2-40B4-BE49-F238E27FC236}">
                <a16:creationId xmlns="" xmlns:a16="http://schemas.microsoft.com/office/drawing/2014/main" id="{757681EB-DA88-4891-A108-0868178C2519}"/>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25</a:t>
            </a:fld>
            <a:endParaRPr dirty="0"/>
          </a:p>
        </p:txBody>
      </p:sp>
      <p:sp>
        <p:nvSpPr>
          <p:cNvPr id="2" name="object 2"/>
          <p:cNvSpPr txBox="1"/>
          <p:nvPr/>
        </p:nvSpPr>
        <p:spPr>
          <a:xfrm>
            <a:off x="1014661" y="1511325"/>
            <a:ext cx="10280015" cy="2381885"/>
          </a:xfrm>
          <a:prstGeom prst="rect">
            <a:avLst/>
          </a:prstGeom>
        </p:spPr>
        <p:txBody>
          <a:bodyPr vert="horz" wrap="square" lIns="0" tIns="102235" rIns="0" bIns="0" rtlCol="0">
            <a:spAutoFit/>
          </a:bodyPr>
          <a:lstStyle/>
          <a:p>
            <a:pPr marL="12700" algn="just">
              <a:lnSpc>
                <a:spcPct val="100000"/>
              </a:lnSpc>
              <a:spcBef>
                <a:spcPts val="805"/>
              </a:spcBef>
            </a:pPr>
            <a:r>
              <a:rPr sz="2400" b="1" spc="-5" dirty="0">
                <a:uFill>
                  <a:solidFill>
                    <a:srgbClr val="000000"/>
                  </a:solidFill>
                </a:uFill>
                <a:latin typeface="Times New Roman"/>
                <a:cs typeface="Times New Roman"/>
              </a:rPr>
              <a:t>The </a:t>
            </a:r>
            <a:r>
              <a:rPr sz="2400" b="1" dirty="0">
                <a:uFill>
                  <a:solidFill>
                    <a:srgbClr val="000000"/>
                  </a:solidFill>
                </a:uFill>
                <a:latin typeface="Times New Roman"/>
                <a:cs typeface="Times New Roman"/>
              </a:rPr>
              <a:t>key </a:t>
            </a:r>
            <a:r>
              <a:rPr sz="2400" b="1" spc="-10" dirty="0">
                <a:uFill>
                  <a:solidFill>
                    <a:srgbClr val="000000"/>
                  </a:solidFill>
                </a:uFill>
                <a:latin typeface="Times New Roman"/>
                <a:cs typeface="Times New Roman"/>
              </a:rPr>
              <a:t>property </a:t>
            </a:r>
            <a:r>
              <a:rPr sz="2400" b="1" dirty="0">
                <a:uFill>
                  <a:solidFill>
                    <a:srgbClr val="000000"/>
                  </a:solidFill>
                </a:uFill>
                <a:latin typeface="Times New Roman"/>
                <a:cs typeface="Times New Roman"/>
              </a:rPr>
              <a:t>of the </a:t>
            </a:r>
            <a:r>
              <a:rPr sz="2400" b="1" spc="-5" dirty="0">
                <a:uFill>
                  <a:solidFill>
                    <a:srgbClr val="000000"/>
                  </a:solidFill>
                </a:uFill>
                <a:latin typeface="Times New Roman"/>
                <a:cs typeface="Times New Roman"/>
              </a:rPr>
              <a:t>FIND-S </a:t>
            </a:r>
            <a:r>
              <a:rPr sz="2400" b="1" dirty="0">
                <a:uFill>
                  <a:solidFill>
                    <a:srgbClr val="000000"/>
                  </a:solidFill>
                </a:uFill>
                <a:latin typeface="Times New Roman"/>
                <a:cs typeface="Times New Roman"/>
              </a:rPr>
              <a:t>algorithm</a:t>
            </a:r>
            <a:r>
              <a:rPr sz="2400" b="1" spc="-15" dirty="0">
                <a:uFill>
                  <a:solidFill>
                    <a:srgbClr val="000000"/>
                  </a:solidFill>
                </a:uFill>
                <a:latin typeface="Times New Roman"/>
                <a:cs typeface="Times New Roman"/>
              </a:rPr>
              <a:t> </a:t>
            </a:r>
            <a:r>
              <a:rPr sz="2400" b="1" dirty="0">
                <a:uFill>
                  <a:solidFill>
                    <a:srgbClr val="000000"/>
                  </a:solidFill>
                </a:uFill>
                <a:latin typeface="Times New Roman"/>
                <a:cs typeface="Times New Roman"/>
              </a:rPr>
              <a:t>is</a:t>
            </a:r>
            <a:endParaRPr sz="2400" dirty="0">
              <a:latin typeface="Times New Roman"/>
              <a:cs typeface="Times New Roman"/>
            </a:endParaRPr>
          </a:p>
          <a:p>
            <a:pPr marL="241300" indent="-229235" algn="just">
              <a:lnSpc>
                <a:spcPts val="2740"/>
              </a:lnSpc>
              <a:spcBef>
                <a:spcPts val="705"/>
              </a:spcBef>
              <a:buFont typeface="Arial"/>
              <a:buChar char="•"/>
              <a:tabLst>
                <a:tab pos="241935" algn="l"/>
              </a:tabLst>
            </a:pPr>
            <a:r>
              <a:rPr sz="2400" dirty="0">
                <a:latin typeface="Times New Roman"/>
                <a:cs typeface="Times New Roman"/>
              </a:rPr>
              <a:t>FIND-S</a:t>
            </a:r>
            <a:r>
              <a:rPr sz="2400" spc="450" dirty="0">
                <a:latin typeface="Times New Roman"/>
                <a:cs typeface="Times New Roman"/>
              </a:rPr>
              <a:t> </a:t>
            </a:r>
            <a:r>
              <a:rPr sz="2400" dirty="0">
                <a:latin typeface="Times New Roman"/>
                <a:cs typeface="Times New Roman"/>
              </a:rPr>
              <a:t>is</a:t>
            </a:r>
            <a:r>
              <a:rPr sz="2400" spc="470" dirty="0">
                <a:latin typeface="Times New Roman"/>
                <a:cs typeface="Times New Roman"/>
              </a:rPr>
              <a:t> </a:t>
            </a:r>
            <a:r>
              <a:rPr sz="2400" spc="-5" dirty="0">
                <a:latin typeface="Times New Roman"/>
                <a:cs typeface="Times New Roman"/>
              </a:rPr>
              <a:t>guaranteed</a:t>
            </a:r>
            <a:r>
              <a:rPr sz="2400" spc="459" dirty="0">
                <a:latin typeface="Times New Roman"/>
                <a:cs typeface="Times New Roman"/>
              </a:rPr>
              <a:t> </a:t>
            </a:r>
            <a:r>
              <a:rPr sz="2400" spc="-5" dirty="0">
                <a:latin typeface="Times New Roman"/>
                <a:cs typeface="Times New Roman"/>
              </a:rPr>
              <a:t>to</a:t>
            </a:r>
            <a:r>
              <a:rPr sz="2400" spc="455" dirty="0">
                <a:latin typeface="Times New Roman"/>
                <a:cs typeface="Times New Roman"/>
              </a:rPr>
              <a:t> </a:t>
            </a:r>
            <a:r>
              <a:rPr sz="2400" dirty="0">
                <a:latin typeface="Times New Roman"/>
                <a:cs typeface="Times New Roman"/>
              </a:rPr>
              <a:t>output</a:t>
            </a:r>
            <a:r>
              <a:rPr sz="2400" spc="445" dirty="0">
                <a:latin typeface="Times New Roman"/>
                <a:cs typeface="Times New Roman"/>
              </a:rPr>
              <a:t> </a:t>
            </a:r>
            <a:r>
              <a:rPr sz="2400" spc="-5" dirty="0">
                <a:latin typeface="Times New Roman"/>
                <a:cs typeface="Times New Roman"/>
              </a:rPr>
              <a:t>the</a:t>
            </a:r>
            <a:r>
              <a:rPr sz="2400" spc="459" dirty="0">
                <a:latin typeface="Times New Roman"/>
                <a:cs typeface="Times New Roman"/>
              </a:rPr>
              <a:t> </a:t>
            </a:r>
            <a:r>
              <a:rPr sz="2400" spc="-5" dirty="0">
                <a:latin typeface="Times New Roman"/>
                <a:cs typeface="Times New Roman"/>
              </a:rPr>
              <a:t>most</a:t>
            </a:r>
            <a:r>
              <a:rPr sz="2400" spc="459" dirty="0">
                <a:latin typeface="Times New Roman"/>
                <a:cs typeface="Times New Roman"/>
              </a:rPr>
              <a:t> </a:t>
            </a:r>
            <a:r>
              <a:rPr sz="2400" dirty="0">
                <a:latin typeface="Times New Roman"/>
                <a:cs typeface="Times New Roman"/>
              </a:rPr>
              <a:t>specific</a:t>
            </a:r>
            <a:r>
              <a:rPr sz="2400" spc="465" dirty="0">
                <a:latin typeface="Times New Roman"/>
                <a:cs typeface="Times New Roman"/>
              </a:rPr>
              <a:t> </a:t>
            </a:r>
            <a:r>
              <a:rPr sz="2400" spc="-5" dirty="0">
                <a:latin typeface="Times New Roman"/>
                <a:cs typeface="Times New Roman"/>
              </a:rPr>
              <a:t>hypothesis</a:t>
            </a:r>
            <a:r>
              <a:rPr sz="2400" spc="459" dirty="0">
                <a:latin typeface="Times New Roman"/>
                <a:cs typeface="Times New Roman"/>
              </a:rPr>
              <a:t> </a:t>
            </a:r>
            <a:r>
              <a:rPr sz="2400" spc="-5" dirty="0">
                <a:latin typeface="Times New Roman"/>
                <a:cs typeface="Times New Roman"/>
              </a:rPr>
              <a:t>within</a:t>
            </a:r>
            <a:r>
              <a:rPr sz="2400" spc="459" dirty="0">
                <a:latin typeface="Times New Roman"/>
                <a:cs typeface="Times New Roman"/>
              </a:rPr>
              <a:t> </a:t>
            </a:r>
            <a:r>
              <a:rPr sz="2400" dirty="0">
                <a:latin typeface="Times New Roman"/>
                <a:cs typeface="Times New Roman"/>
              </a:rPr>
              <a:t>H</a:t>
            </a:r>
            <a:r>
              <a:rPr sz="2400" spc="445" dirty="0">
                <a:latin typeface="Times New Roman"/>
                <a:cs typeface="Times New Roman"/>
              </a:rPr>
              <a:t> </a:t>
            </a:r>
            <a:r>
              <a:rPr sz="2400" dirty="0">
                <a:latin typeface="Times New Roman"/>
                <a:cs typeface="Times New Roman"/>
              </a:rPr>
              <a:t>that</a:t>
            </a:r>
            <a:r>
              <a:rPr sz="2400" spc="470" dirty="0">
                <a:latin typeface="Times New Roman"/>
                <a:cs typeface="Times New Roman"/>
              </a:rPr>
              <a:t> </a:t>
            </a:r>
            <a:r>
              <a:rPr sz="2400" spc="-10" dirty="0">
                <a:latin typeface="Times New Roman"/>
                <a:cs typeface="Times New Roman"/>
              </a:rPr>
              <a:t>is</a:t>
            </a:r>
            <a:endParaRPr sz="2400" dirty="0">
              <a:latin typeface="Times New Roman"/>
              <a:cs typeface="Times New Roman"/>
            </a:endParaRPr>
          </a:p>
          <a:p>
            <a:pPr marL="241300" algn="just">
              <a:lnSpc>
                <a:spcPts val="2740"/>
              </a:lnSpc>
            </a:pPr>
            <a:r>
              <a:rPr sz="2400" dirty="0">
                <a:latin typeface="Times New Roman"/>
                <a:cs typeface="Times New Roman"/>
              </a:rPr>
              <a:t>consistent with the positive training</a:t>
            </a:r>
            <a:r>
              <a:rPr sz="2400" spc="-114" dirty="0">
                <a:latin typeface="Times New Roman"/>
                <a:cs typeface="Times New Roman"/>
              </a:rPr>
              <a:t> </a:t>
            </a:r>
            <a:r>
              <a:rPr sz="2400" spc="-5" dirty="0">
                <a:latin typeface="Times New Roman"/>
                <a:cs typeface="Times New Roman"/>
              </a:rPr>
              <a:t>examples</a:t>
            </a:r>
            <a:endParaRPr sz="2400" dirty="0">
              <a:latin typeface="Times New Roman"/>
              <a:cs typeface="Times New Roman"/>
            </a:endParaRPr>
          </a:p>
          <a:p>
            <a:pPr marL="241300" marR="5080" indent="-228600" algn="just">
              <a:lnSpc>
                <a:spcPct val="90000"/>
              </a:lnSpc>
              <a:spcBef>
                <a:spcPts val="1010"/>
              </a:spcBef>
              <a:buFont typeface="Arial"/>
              <a:buChar char="•"/>
              <a:tabLst>
                <a:tab pos="241300" algn="l"/>
              </a:tabLst>
            </a:pPr>
            <a:r>
              <a:rPr sz="2400" spc="-5" dirty="0">
                <a:latin typeface="Times New Roman"/>
                <a:cs typeface="Times New Roman"/>
              </a:rPr>
              <a:t>FIND-S </a:t>
            </a:r>
            <a:r>
              <a:rPr sz="2400" spc="-15" dirty="0">
                <a:latin typeface="Times New Roman"/>
                <a:cs typeface="Times New Roman"/>
              </a:rPr>
              <a:t>algorithm’s </a:t>
            </a:r>
            <a:r>
              <a:rPr sz="2400" spc="-5" dirty="0">
                <a:latin typeface="Times New Roman"/>
                <a:cs typeface="Times New Roman"/>
              </a:rPr>
              <a:t>final hypothesis will also </a:t>
            </a:r>
            <a:r>
              <a:rPr sz="2400" dirty="0">
                <a:latin typeface="Times New Roman"/>
                <a:cs typeface="Times New Roman"/>
              </a:rPr>
              <a:t>be </a:t>
            </a:r>
            <a:r>
              <a:rPr sz="2400" spc="-5" dirty="0">
                <a:latin typeface="Times New Roman"/>
                <a:cs typeface="Times New Roman"/>
              </a:rPr>
              <a:t>consistent with the negative  examples </a:t>
            </a:r>
            <a:r>
              <a:rPr sz="2400" dirty="0">
                <a:latin typeface="Times New Roman"/>
                <a:cs typeface="Times New Roman"/>
              </a:rPr>
              <a:t>provided </a:t>
            </a:r>
            <a:r>
              <a:rPr sz="2400" spc="-5" dirty="0">
                <a:latin typeface="Times New Roman"/>
                <a:cs typeface="Times New Roman"/>
              </a:rPr>
              <a:t>the correct </a:t>
            </a:r>
            <a:r>
              <a:rPr sz="2400" spc="-10" dirty="0">
                <a:latin typeface="Times New Roman"/>
                <a:cs typeface="Times New Roman"/>
              </a:rPr>
              <a:t>target </a:t>
            </a:r>
            <a:r>
              <a:rPr sz="2400" spc="-5" dirty="0">
                <a:latin typeface="Times New Roman"/>
                <a:cs typeface="Times New Roman"/>
              </a:rPr>
              <a:t>concept </a:t>
            </a:r>
            <a:r>
              <a:rPr sz="2400" dirty="0">
                <a:latin typeface="Times New Roman"/>
                <a:cs typeface="Times New Roman"/>
              </a:rPr>
              <a:t>is </a:t>
            </a:r>
            <a:r>
              <a:rPr sz="2400" spc="-5" dirty="0">
                <a:latin typeface="Times New Roman"/>
                <a:cs typeface="Times New Roman"/>
              </a:rPr>
              <a:t>contained </a:t>
            </a:r>
            <a:r>
              <a:rPr sz="2400" dirty="0">
                <a:latin typeface="Times New Roman"/>
                <a:cs typeface="Times New Roman"/>
              </a:rPr>
              <a:t>in </a:t>
            </a:r>
            <a:r>
              <a:rPr sz="2400" spc="-5" dirty="0">
                <a:latin typeface="Times New Roman"/>
                <a:cs typeface="Times New Roman"/>
              </a:rPr>
              <a:t>H, </a:t>
            </a:r>
            <a:r>
              <a:rPr sz="2400" dirty="0">
                <a:latin typeface="Times New Roman"/>
                <a:cs typeface="Times New Roman"/>
              </a:rPr>
              <a:t>and provided </a:t>
            </a:r>
            <a:r>
              <a:rPr sz="2400" spc="-5" dirty="0">
                <a:latin typeface="Times New Roman"/>
                <a:cs typeface="Times New Roman"/>
              </a:rPr>
              <a:t>the  </a:t>
            </a:r>
            <a:r>
              <a:rPr sz="2400" dirty="0">
                <a:latin typeface="Times New Roman"/>
                <a:cs typeface="Times New Roman"/>
              </a:rPr>
              <a:t>training </a:t>
            </a:r>
            <a:r>
              <a:rPr sz="2400" spc="-5" dirty="0">
                <a:latin typeface="Times New Roman"/>
                <a:cs typeface="Times New Roman"/>
              </a:rPr>
              <a:t>examples </a:t>
            </a:r>
            <a:r>
              <a:rPr sz="2400" dirty="0">
                <a:latin typeface="Times New Roman"/>
                <a:cs typeface="Times New Roman"/>
              </a:rPr>
              <a:t>are</a:t>
            </a:r>
            <a:r>
              <a:rPr sz="2400" spc="-40" dirty="0">
                <a:latin typeface="Times New Roman"/>
                <a:cs typeface="Times New Roman"/>
              </a:rPr>
              <a:t> </a:t>
            </a:r>
            <a:r>
              <a:rPr sz="2400" dirty="0">
                <a:latin typeface="Times New Roman"/>
                <a:cs typeface="Times New Roman"/>
              </a:rPr>
              <a:t>correct.</a:t>
            </a:r>
          </a:p>
        </p:txBody>
      </p:sp>
      <p:sp>
        <p:nvSpPr>
          <p:cNvPr id="5" name="Rectangle 4">
            <a:extLst>
              <a:ext uri="{FF2B5EF4-FFF2-40B4-BE49-F238E27FC236}">
                <a16:creationId xmlns="" xmlns:a16="http://schemas.microsoft.com/office/drawing/2014/main" id="{B4B59458-76AF-4592-AA75-CF50D0AA5581}"/>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26</a:t>
            </a:fld>
            <a:endParaRPr dirty="0"/>
          </a:p>
        </p:txBody>
      </p:sp>
      <p:sp>
        <p:nvSpPr>
          <p:cNvPr id="2" name="object 2"/>
          <p:cNvSpPr txBox="1">
            <a:spLocks noGrp="1"/>
          </p:cNvSpPr>
          <p:nvPr>
            <p:ph type="title"/>
          </p:nvPr>
        </p:nvSpPr>
        <p:spPr>
          <a:xfrm>
            <a:off x="552880" y="367601"/>
            <a:ext cx="4751705" cy="574040"/>
          </a:xfrm>
          <a:prstGeom prst="rect">
            <a:avLst/>
          </a:prstGeom>
        </p:spPr>
        <p:txBody>
          <a:bodyPr vert="horz" wrap="square" lIns="0" tIns="12700" rIns="0" bIns="0" rtlCol="0">
            <a:spAutoFit/>
          </a:bodyPr>
          <a:lstStyle/>
          <a:p>
            <a:pPr marL="12700">
              <a:lnSpc>
                <a:spcPct val="100000"/>
              </a:lnSpc>
              <a:spcBef>
                <a:spcPts val="100"/>
              </a:spcBef>
            </a:pPr>
            <a:r>
              <a:rPr sz="3600" spc="-5" dirty="0"/>
              <a:t>Unanswered </a:t>
            </a:r>
            <a:r>
              <a:rPr sz="3600" dirty="0"/>
              <a:t>by</a:t>
            </a:r>
            <a:r>
              <a:rPr sz="3600" spc="-40" dirty="0"/>
              <a:t> </a:t>
            </a:r>
            <a:r>
              <a:rPr sz="3600" dirty="0"/>
              <a:t>FIND-S</a:t>
            </a:r>
          </a:p>
        </p:txBody>
      </p:sp>
      <p:sp>
        <p:nvSpPr>
          <p:cNvPr id="3" name="object 3"/>
          <p:cNvSpPr txBox="1"/>
          <p:nvPr/>
        </p:nvSpPr>
        <p:spPr>
          <a:xfrm>
            <a:off x="946214" y="1545720"/>
            <a:ext cx="8733155" cy="1850389"/>
          </a:xfrm>
          <a:prstGeom prst="rect">
            <a:avLst/>
          </a:prstGeom>
        </p:spPr>
        <p:txBody>
          <a:bodyPr vert="horz" wrap="square" lIns="0" tIns="102235" rIns="0" bIns="0" rtlCol="0">
            <a:spAutoFit/>
          </a:bodyPr>
          <a:lstStyle/>
          <a:p>
            <a:pPr marL="469265" indent="-457200">
              <a:lnSpc>
                <a:spcPct val="100000"/>
              </a:lnSpc>
              <a:spcBef>
                <a:spcPts val="805"/>
              </a:spcBef>
              <a:buAutoNum type="arabicPeriod"/>
              <a:tabLst>
                <a:tab pos="469265" algn="l"/>
                <a:tab pos="469900" algn="l"/>
              </a:tabLst>
            </a:pPr>
            <a:r>
              <a:rPr sz="2400" spc="-5" dirty="0">
                <a:latin typeface="Times New Roman"/>
                <a:cs typeface="Times New Roman"/>
              </a:rPr>
              <a:t>Has </a:t>
            </a:r>
            <a:r>
              <a:rPr sz="2400" dirty="0">
                <a:latin typeface="Times New Roman"/>
                <a:cs typeface="Times New Roman"/>
              </a:rPr>
              <a:t>the learner </a:t>
            </a:r>
            <a:r>
              <a:rPr sz="2400" spc="-5" dirty="0">
                <a:latin typeface="Times New Roman"/>
                <a:cs typeface="Times New Roman"/>
              </a:rPr>
              <a:t>converged </a:t>
            </a:r>
            <a:r>
              <a:rPr sz="2400" dirty="0">
                <a:latin typeface="Times New Roman"/>
                <a:cs typeface="Times New Roman"/>
              </a:rPr>
              <a:t>to the correct </a:t>
            </a:r>
            <a:r>
              <a:rPr sz="2400" spc="-10" dirty="0">
                <a:latin typeface="Times New Roman"/>
                <a:cs typeface="Times New Roman"/>
              </a:rPr>
              <a:t>target</a:t>
            </a:r>
            <a:r>
              <a:rPr sz="2400" spc="-114" dirty="0">
                <a:latin typeface="Times New Roman"/>
                <a:cs typeface="Times New Roman"/>
              </a:rPr>
              <a:t> </a:t>
            </a:r>
            <a:r>
              <a:rPr sz="2400" dirty="0">
                <a:latin typeface="Times New Roman"/>
                <a:cs typeface="Times New Roman"/>
              </a:rPr>
              <a:t>concept?</a:t>
            </a:r>
            <a:endParaRPr sz="2400">
              <a:latin typeface="Times New Roman"/>
              <a:cs typeface="Times New Roman"/>
            </a:endParaRPr>
          </a:p>
          <a:p>
            <a:pPr marL="469265" indent="-457200">
              <a:lnSpc>
                <a:spcPct val="100000"/>
              </a:lnSpc>
              <a:spcBef>
                <a:spcPts val="710"/>
              </a:spcBef>
              <a:buAutoNum type="arabicPeriod"/>
              <a:tabLst>
                <a:tab pos="469265" algn="l"/>
                <a:tab pos="469900" algn="l"/>
              </a:tabLst>
            </a:pPr>
            <a:r>
              <a:rPr sz="2400" spc="-10" dirty="0">
                <a:latin typeface="Times New Roman"/>
                <a:cs typeface="Times New Roman"/>
              </a:rPr>
              <a:t>Why </a:t>
            </a:r>
            <a:r>
              <a:rPr sz="2400" dirty="0">
                <a:latin typeface="Times New Roman"/>
                <a:cs typeface="Times New Roman"/>
              </a:rPr>
              <a:t>prefer the </a:t>
            </a:r>
            <a:r>
              <a:rPr sz="2400" spc="-5" dirty="0">
                <a:latin typeface="Times New Roman"/>
                <a:cs typeface="Times New Roman"/>
              </a:rPr>
              <a:t>most </a:t>
            </a:r>
            <a:r>
              <a:rPr sz="2400" dirty="0">
                <a:latin typeface="Times New Roman"/>
                <a:cs typeface="Times New Roman"/>
              </a:rPr>
              <a:t>specific</a:t>
            </a:r>
            <a:r>
              <a:rPr sz="2400" spc="-15" dirty="0">
                <a:latin typeface="Times New Roman"/>
                <a:cs typeface="Times New Roman"/>
              </a:rPr>
              <a:t> </a:t>
            </a:r>
            <a:r>
              <a:rPr sz="2400" dirty="0">
                <a:latin typeface="Times New Roman"/>
                <a:cs typeface="Times New Roman"/>
              </a:rPr>
              <a:t>hypothesis?</a:t>
            </a:r>
            <a:endParaRPr sz="2400">
              <a:latin typeface="Times New Roman"/>
              <a:cs typeface="Times New Roman"/>
            </a:endParaRPr>
          </a:p>
          <a:p>
            <a:pPr marL="469265" indent="-457200">
              <a:lnSpc>
                <a:spcPct val="100000"/>
              </a:lnSpc>
              <a:spcBef>
                <a:spcPts val="710"/>
              </a:spcBef>
              <a:buAutoNum type="arabicPeriod"/>
              <a:tabLst>
                <a:tab pos="469265" algn="l"/>
                <a:tab pos="469900" algn="l"/>
              </a:tabLst>
            </a:pPr>
            <a:r>
              <a:rPr sz="2400" dirty="0">
                <a:latin typeface="Times New Roman"/>
                <a:cs typeface="Times New Roman"/>
              </a:rPr>
              <a:t>Are the training </a:t>
            </a:r>
            <a:r>
              <a:rPr sz="2400" spc="-5" dirty="0">
                <a:latin typeface="Times New Roman"/>
                <a:cs typeface="Times New Roman"/>
              </a:rPr>
              <a:t>examples</a:t>
            </a:r>
            <a:r>
              <a:rPr sz="2400" spc="-45" dirty="0">
                <a:latin typeface="Times New Roman"/>
                <a:cs typeface="Times New Roman"/>
              </a:rPr>
              <a:t> </a:t>
            </a:r>
            <a:r>
              <a:rPr sz="2400" dirty="0">
                <a:latin typeface="Times New Roman"/>
                <a:cs typeface="Times New Roman"/>
              </a:rPr>
              <a:t>consistent?</a:t>
            </a:r>
            <a:endParaRPr sz="2400">
              <a:latin typeface="Times New Roman"/>
              <a:cs typeface="Times New Roman"/>
            </a:endParaRPr>
          </a:p>
          <a:p>
            <a:pPr marL="469265" indent="-457200">
              <a:lnSpc>
                <a:spcPct val="100000"/>
              </a:lnSpc>
              <a:spcBef>
                <a:spcPts val="720"/>
              </a:spcBef>
              <a:buAutoNum type="arabicPeriod"/>
              <a:tabLst>
                <a:tab pos="469265" algn="l"/>
                <a:tab pos="469900" algn="l"/>
              </a:tabLst>
            </a:pPr>
            <a:r>
              <a:rPr sz="2400" spc="-10" dirty="0">
                <a:latin typeface="Times New Roman"/>
                <a:cs typeface="Times New Roman"/>
              </a:rPr>
              <a:t>What </a:t>
            </a:r>
            <a:r>
              <a:rPr sz="2400" dirty="0">
                <a:latin typeface="Times New Roman"/>
                <a:cs typeface="Times New Roman"/>
              </a:rPr>
              <a:t>if there are several </a:t>
            </a:r>
            <a:r>
              <a:rPr sz="2400" spc="-5" dirty="0">
                <a:latin typeface="Times New Roman"/>
                <a:cs typeface="Times New Roman"/>
              </a:rPr>
              <a:t>maximally </a:t>
            </a:r>
            <a:r>
              <a:rPr sz="2400" dirty="0">
                <a:latin typeface="Times New Roman"/>
                <a:cs typeface="Times New Roman"/>
              </a:rPr>
              <a:t>specific consistent</a:t>
            </a:r>
            <a:r>
              <a:rPr sz="2400" spc="-135" dirty="0">
                <a:latin typeface="Times New Roman"/>
                <a:cs typeface="Times New Roman"/>
              </a:rPr>
              <a:t> </a:t>
            </a:r>
            <a:r>
              <a:rPr sz="2400" dirty="0">
                <a:latin typeface="Times New Roman"/>
                <a:cs typeface="Times New Roman"/>
              </a:rPr>
              <a:t>hypotheses?</a:t>
            </a:r>
            <a:endParaRPr sz="2400">
              <a:latin typeface="Times New Roman"/>
              <a:cs typeface="Times New Roman"/>
            </a:endParaRPr>
          </a:p>
        </p:txBody>
      </p:sp>
      <p:sp>
        <p:nvSpPr>
          <p:cNvPr id="6" name="Rectangle 5">
            <a:extLst>
              <a:ext uri="{FF2B5EF4-FFF2-40B4-BE49-F238E27FC236}">
                <a16:creationId xmlns="" xmlns:a16="http://schemas.microsoft.com/office/drawing/2014/main" id="{BFD246DD-8452-418C-B286-F06E0BDF2BFC}"/>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9F37AC98-7A06-4AF5-BF58-371DA422A6E2}"/>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27</a:t>
            </a:fld>
            <a:endParaRPr dirty="0"/>
          </a:p>
        </p:txBody>
      </p:sp>
      <p:sp>
        <p:nvSpPr>
          <p:cNvPr id="2" name="object 2"/>
          <p:cNvSpPr txBox="1">
            <a:spLocks noGrp="1"/>
          </p:cNvSpPr>
          <p:nvPr>
            <p:ph type="title"/>
          </p:nvPr>
        </p:nvSpPr>
        <p:spPr>
          <a:xfrm>
            <a:off x="168812" y="184393"/>
            <a:ext cx="11642188" cy="1150636"/>
          </a:xfrm>
          <a:prstGeom prst="rect">
            <a:avLst/>
          </a:prstGeom>
        </p:spPr>
        <p:txBody>
          <a:bodyPr vert="horz" wrap="square" lIns="0" tIns="133350" rIns="0" bIns="0" rtlCol="0">
            <a:spAutoFit/>
          </a:bodyPr>
          <a:lstStyle/>
          <a:p>
            <a:pPr marL="1767839" marR="5080" indent="-649605">
              <a:lnSpc>
                <a:spcPts val="3940"/>
              </a:lnSpc>
              <a:spcBef>
                <a:spcPts val="1050"/>
              </a:spcBef>
            </a:pPr>
            <a:r>
              <a:rPr sz="3600" dirty="0"/>
              <a:t>Version </a:t>
            </a:r>
            <a:r>
              <a:rPr sz="3600" spc="-5" dirty="0"/>
              <a:t>Space </a:t>
            </a:r>
            <a:r>
              <a:rPr sz="3600" dirty="0"/>
              <a:t>and </a:t>
            </a:r>
            <a:r>
              <a:rPr sz="3600" spc="-5" dirty="0"/>
              <a:t>CANDIDATE  </a:t>
            </a:r>
            <a:r>
              <a:rPr sz="3600" dirty="0"/>
              <a:t>ELIMINATION</a:t>
            </a:r>
            <a:r>
              <a:rPr sz="3600" spc="-35" dirty="0"/>
              <a:t> </a:t>
            </a:r>
            <a:r>
              <a:rPr sz="3600" dirty="0"/>
              <a:t>Algorithm</a:t>
            </a:r>
          </a:p>
        </p:txBody>
      </p:sp>
      <p:sp>
        <p:nvSpPr>
          <p:cNvPr id="3" name="object 3"/>
          <p:cNvSpPr txBox="1"/>
          <p:nvPr/>
        </p:nvSpPr>
        <p:spPr>
          <a:xfrm>
            <a:off x="914400" y="1551608"/>
            <a:ext cx="10608281" cy="4696799"/>
          </a:xfrm>
          <a:prstGeom prst="rect">
            <a:avLst/>
          </a:prstGeom>
        </p:spPr>
        <p:txBody>
          <a:bodyPr vert="horz" wrap="square" lIns="0" tIns="76835" rIns="0" bIns="0" rtlCol="0">
            <a:spAutoFit/>
          </a:bodyPr>
          <a:lstStyle/>
          <a:p>
            <a:pPr marL="355600" marR="96520" indent="-342900" algn="just">
              <a:lnSpc>
                <a:spcPts val="2110"/>
              </a:lnSpc>
              <a:spcBef>
                <a:spcPts val="605"/>
              </a:spcBef>
              <a:buFont typeface="Arial" panose="020B0604020202020204" pitchFamily="34" charset="0"/>
              <a:buChar char="•"/>
            </a:pPr>
            <a:r>
              <a:rPr sz="2400" spc="-5" dirty="0">
                <a:latin typeface="Times New Roman"/>
                <a:cs typeface="Times New Roman"/>
              </a:rPr>
              <a:t>The key idea in the </a:t>
            </a:r>
            <a:r>
              <a:rPr sz="2400" spc="-25" dirty="0">
                <a:latin typeface="Times New Roman"/>
                <a:cs typeface="Times New Roman"/>
              </a:rPr>
              <a:t>CANDIDATE-ELIMINATION </a:t>
            </a:r>
            <a:r>
              <a:rPr sz="2400" spc="-5" dirty="0">
                <a:latin typeface="Times New Roman"/>
                <a:cs typeface="Times New Roman"/>
              </a:rPr>
              <a:t>algorithm is to </a:t>
            </a:r>
            <a:r>
              <a:rPr sz="2400" dirty="0">
                <a:latin typeface="Times New Roman"/>
                <a:cs typeface="Times New Roman"/>
              </a:rPr>
              <a:t>output </a:t>
            </a:r>
            <a:r>
              <a:rPr sz="2400" spc="-5" dirty="0">
                <a:latin typeface="Times New Roman"/>
                <a:cs typeface="Times New Roman"/>
              </a:rPr>
              <a:t>a description of  the set of all </a:t>
            </a:r>
            <a:r>
              <a:rPr sz="2400" b="1" i="1" spc="-5" dirty="0">
                <a:latin typeface="Times New Roman"/>
                <a:cs typeface="Times New Roman"/>
              </a:rPr>
              <a:t>hypotheses consistent with the training</a:t>
            </a:r>
            <a:r>
              <a:rPr sz="2400" b="1" i="1" spc="65" dirty="0">
                <a:latin typeface="Times New Roman"/>
                <a:cs typeface="Times New Roman"/>
              </a:rPr>
              <a:t> </a:t>
            </a:r>
            <a:r>
              <a:rPr sz="2400" b="1" i="1" spc="-5" dirty="0">
                <a:latin typeface="Times New Roman"/>
                <a:cs typeface="Times New Roman"/>
              </a:rPr>
              <a:t>examples</a:t>
            </a:r>
            <a:endParaRPr lang="en-GB" sz="2400" b="1" i="1" spc="-5" dirty="0">
              <a:latin typeface="Times New Roman"/>
              <a:cs typeface="Times New Roman"/>
            </a:endParaRPr>
          </a:p>
          <a:p>
            <a:pPr marL="355600" marR="96520" indent="-342900" algn="just">
              <a:lnSpc>
                <a:spcPts val="2110"/>
              </a:lnSpc>
              <a:spcBef>
                <a:spcPts val="605"/>
              </a:spcBef>
              <a:buFont typeface="Arial" panose="020B0604020202020204" pitchFamily="34" charset="0"/>
              <a:buChar char="•"/>
            </a:pPr>
            <a:r>
              <a:rPr lang="en-GB" sz="2400" dirty="0">
                <a:latin typeface="Times New Roman"/>
                <a:cs typeface="Times New Roman"/>
              </a:rPr>
              <a:t>The </a:t>
            </a:r>
            <a:r>
              <a:rPr lang="en-GB" sz="2400" spc="-15" dirty="0">
                <a:latin typeface="Times New Roman"/>
                <a:cs typeface="Times New Roman"/>
              </a:rPr>
              <a:t>CANDIDATE-ELIMINTION </a:t>
            </a:r>
            <a:r>
              <a:rPr lang="en-GB" sz="2400" spc="-5" dirty="0">
                <a:latin typeface="Times New Roman"/>
                <a:cs typeface="Times New Roman"/>
              </a:rPr>
              <a:t>algorithm computes </a:t>
            </a:r>
            <a:r>
              <a:rPr lang="en-GB" sz="2400" dirty="0">
                <a:latin typeface="Times New Roman"/>
                <a:cs typeface="Times New Roman"/>
              </a:rPr>
              <a:t>the </a:t>
            </a:r>
            <a:r>
              <a:rPr lang="en-GB" sz="2400" b="1" i="1" dirty="0">
                <a:latin typeface="Times New Roman"/>
                <a:cs typeface="Times New Roman"/>
              </a:rPr>
              <a:t>version </a:t>
            </a:r>
            <a:r>
              <a:rPr lang="en-GB" sz="2400" b="1" i="1" spc="-5" dirty="0">
                <a:latin typeface="Times New Roman"/>
                <a:cs typeface="Times New Roman"/>
              </a:rPr>
              <a:t>space </a:t>
            </a:r>
            <a:r>
              <a:rPr lang="en-GB" sz="2400" spc="-5" dirty="0">
                <a:latin typeface="Times New Roman"/>
                <a:cs typeface="Times New Roman"/>
              </a:rPr>
              <a:t>containing  </a:t>
            </a:r>
            <a:r>
              <a:rPr lang="en-GB" sz="2400" dirty="0">
                <a:latin typeface="Times New Roman"/>
                <a:cs typeface="Times New Roman"/>
              </a:rPr>
              <a:t>all </a:t>
            </a:r>
            <a:r>
              <a:rPr lang="en-GB" sz="2400" spc="-5" dirty="0">
                <a:latin typeface="Times New Roman"/>
                <a:cs typeface="Times New Roman"/>
              </a:rPr>
              <a:t>hypotheses </a:t>
            </a:r>
            <a:r>
              <a:rPr lang="en-GB" sz="2400" dirty="0">
                <a:latin typeface="Times New Roman"/>
                <a:cs typeface="Times New Roman"/>
              </a:rPr>
              <a:t>from </a:t>
            </a:r>
            <a:r>
              <a:rPr lang="en-GB" sz="2400" spc="-5" dirty="0">
                <a:latin typeface="Times New Roman"/>
                <a:cs typeface="Times New Roman"/>
              </a:rPr>
              <a:t>H </a:t>
            </a:r>
            <a:r>
              <a:rPr lang="en-GB" sz="2400" dirty="0">
                <a:latin typeface="Times New Roman"/>
                <a:cs typeface="Times New Roman"/>
              </a:rPr>
              <a:t>that are </a:t>
            </a:r>
            <a:r>
              <a:rPr lang="en-GB" sz="2400" spc="-5" dirty="0">
                <a:latin typeface="Times New Roman"/>
                <a:cs typeface="Times New Roman"/>
              </a:rPr>
              <a:t>consistent </a:t>
            </a:r>
            <a:r>
              <a:rPr lang="en-GB" sz="2400" dirty="0">
                <a:latin typeface="Times New Roman"/>
                <a:cs typeface="Times New Roman"/>
              </a:rPr>
              <a:t>with an </a:t>
            </a:r>
            <a:r>
              <a:rPr lang="en-GB" sz="2400" spc="-5" dirty="0">
                <a:latin typeface="Times New Roman"/>
                <a:cs typeface="Times New Roman"/>
              </a:rPr>
              <a:t>observed </a:t>
            </a:r>
            <a:r>
              <a:rPr lang="en-GB" sz="2400" dirty="0">
                <a:latin typeface="Times New Roman"/>
                <a:cs typeface="Times New Roman"/>
              </a:rPr>
              <a:t>sequence of training  </a:t>
            </a:r>
            <a:r>
              <a:rPr lang="en-GB" sz="2400" spc="-5" dirty="0">
                <a:latin typeface="Times New Roman"/>
                <a:cs typeface="Times New Roman"/>
              </a:rPr>
              <a:t>examples.</a:t>
            </a:r>
            <a:endParaRPr lang="en-GB" sz="2400" dirty="0">
              <a:latin typeface="Times New Roman"/>
              <a:cs typeface="Times New Roman"/>
            </a:endParaRPr>
          </a:p>
          <a:p>
            <a:pPr marL="12700" algn="just">
              <a:lnSpc>
                <a:spcPct val="100000"/>
              </a:lnSpc>
            </a:pPr>
            <a:r>
              <a:rPr sz="2400" b="1" spc="-5" dirty="0">
                <a:latin typeface="Times New Roman"/>
                <a:cs typeface="Times New Roman"/>
              </a:rPr>
              <a:t>Representation</a:t>
            </a:r>
            <a:endParaRPr sz="2400" dirty="0">
              <a:latin typeface="Times New Roman"/>
              <a:cs typeface="Times New Roman"/>
            </a:endParaRPr>
          </a:p>
          <a:p>
            <a:pPr marL="241300" indent="-229235" algn="just">
              <a:lnSpc>
                <a:spcPts val="2375"/>
              </a:lnSpc>
              <a:spcBef>
                <a:spcPts val="480"/>
              </a:spcBef>
              <a:buFont typeface="Arial"/>
              <a:buChar char="•"/>
              <a:tabLst>
                <a:tab pos="240665" algn="l"/>
                <a:tab pos="241935" algn="l"/>
              </a:tabLst>
            </a:pPr>
            <a:r>
              <a:rPr sz="2400" b="1" i="1" spc="-5" dirty="0">
                <a:latin typeface="Times New Roman"/>
                <a:cs typeface="Times New Roman"/>
              </a:rPr>
              <a:t>Definition: </a:t>
            </a:r>
            <a:r>
              <a:rPr sz="2400" spc="-5" dirty="0">
                <a:latin typeface="Times New Roman"/>
                <a:cs typeface="Times New Roman"/>
              </a:rPr>
              <a:t>A </a:t>
            </a:r>
            <a:r>
              <a:rPr sz="2400" dirty="0">
                <a:latin typeface="Times New Roman"/>
                <a:cs typeface="Times New Roman"/>
              </a:rPr>
              <a:t>hypothesis </a:t>
            </a:r>
            <a:r>
              <a:rPr sz="2400" spc="-5" dirty="0">
                <a:latin typeface="Times New Roman"/>
                <a:cs typeface="Times New Roman"/>
              </a:rPr>
              <a:t>h is </a:t>
            </a:r>
            <a:r>
              <a:rPr sz="2400" b="1" spc="-5" dirty="0">
                <a:latin typeface="Times New Roman"/>
                <a:cs typeface="Times New Roman"/>
              </a:rPr>
              <a:t>consistent </a:t>
            </a:r>
            <a:r>
              <a:rPr sz="2400" spc="-5" dirty="0">
                <a:latin typeface="Times New Roman"/>
                <a:cs typeface="Times New Roman"/>
              </a:rPr>
              <a:t>with </a:t>
            </a:r>
            <a:r>
              <a:rPr sz="2400" b="1" spc="-5" dirty="0">
                <a:latin typeface="Times New Roman"/>
                <a:cs typeface="Times New Roman"/>
              </a:rPr>
              <a:t>a </a:t>
            </a:r>
            <a:r>
              <a:rPr sz="2400" spc="-5" dirty="0">
                <a:latin typeface="Times New Roman"/>
                <a:cs typeface="Times New Roman"/>
              </a:rPr>
              <a:t>set of training examples </a:t>
            </a:r>
            <a:r>
              <a:rPr sz="2400" b="1" i="1" spc="-5" dirty="0">
                <a:latin typeface="Times New Roman"/>
                <a:cs typeface="Times New Roman"/>
              </a:rPr>
              <a:t>D </a:t>
            </a:r>
            <a:r>
              <a:rPr sz="2400" spc="-5" dirty="0">
                <a:latin typeface="Times New Roman"/>
                <a:cs typeface="Times New Roman"/>
              </a:rPr>
              <a:t>if </a:t>
            </a:r>
            <a:r>
              <a:rPr sz="2400" b="1" spc="-5" dirty="0">
                <a:latin typeface="Times New Roman"/>
                <a:cs typeface="Times New Roman"/>
              </a:rPr>
              <a:t>and </a:t>
            </a:r>
            <a:r>
              <a:rPr sz="2400" spc="-5" dirty="0">
                <a:latin typeface="Times New Roman"/>
                <a:cs typeface="Times New Roman"/>
              </a:rPr>
              <a:t>only</a:t>
            </a:r>
            <a:r>
              <a:rPr sz="2400" spc="90" dirty="0">
                <a:latin typeface="Times New Roman"/>
                <a:cs typeface="Times New Roman"/>
              </a:rPr>
              <a:t> </a:t>
            </a:r>
            <a:r>
              <a:rPr sz="2400" spc="-5" dirty="0">
                <a:latin typeface="Times New Roman"/>
                <a:cs typeface="Times New Roman"/>
              </a:rPr>
              <a:t>if</a:t>
            </a:r>
            <a:endParaRPr sz="2400" dirty="0">
              <a:latin typeface="Times New Roman"/>
              <a:cs typeface="Times New Roman"/>
            </a:endParaRPr>
          </a:p>
          <a:p>
            <a:pPr marL="240665" algn="just">
              <a:lnSpc>
                <a:spcPts val="2375"/>
              </a:lnSpc>
            </a:pPr>
            <a:r>
              <a:rPr sz="2400" b="1" i="1" spc="-5" dirty="0">
                <a:latin typeface="Times New Roman"/>
                <a:cs typeface="Times New Roman"/>
              </a:rPr>
              <a:t>h(x) </a:t>
            </a:r>
            <a:r>
              <a:rPr sz="2400" spc="-5" dirty="0">
                <a:latin typeface="Times New Roman"/>
                <a:cs typeface="Times New Roman"/>
              </a:rPr>
              <a:t>= </a:t>
            </a:r>
            <a:r>
              <a:rPr sz="2400" b="1" i="1" spc="-5" dirty="0">
                <a:latin typeface="Times New Roman"/>
                <a:cs typeface="Times New Roman"/>
              </a:rPr>
              <a:t>c(x) </a:t>
            </a:r>
            <a:r>
              <a:rPr sz="2400" spc="-5" dirty="0">
                <a:latin typeface="Times New Roman"/>
                <a:cs typeface="Times New Roman"/>
              </a:rPr>
              <a:t>for each example (x, </a:t>
            </a:r>
            <a:r>
              <a:rPr sz="2400" b="1" i="1" spc="-5" dirty="0">
                <a:latin typeface="Times New Roman"/>
                <a:cs typeface="Times New Roman"/>
              </a:rPr>
              <a:t>c(x)) </a:t>
            </a:r>
            <a:r>
              <a:rPr sz="2400" spc="-5" dirty="0">
                <a:latin typeface="Times New Roman"/>
                <a:cs typeface="Times New Roman"/>
              </a:rPr>
              <a:t>in</a:t>
            </a:r>
            <a:r>
              <a:rPr sz="2400" spc="105" dirty="0">
                <a:latin typeface="Times New Roman"/>
                <a:cs typeface="Times New Roman"/>
              </a:rPr>
              <a:t> </a:t>
            </a:r>
            <a:r>
              <a:rPr sz="2400" b="1" i="1" spc="-5" dirty="0">
                <a:latin typeface="Times New Roman"/>
                <a:cs typeface="Times New Roman"/>
              </a:rPr>
              <a:t>D.</a:t>
            </a:r>
            <a:endParaRPr sz="2400" dirty="0">
              <a:latin typeface="Times New Roman"/>
              <a:cs typeface="Times New Roman"/>
            </a:endParaRPr>
          </a:p>
          <a:p>
            <a:pPr marL="310515" algn="just">
              <a:lnSpc>
                <a:spcPct val="100000"/>
              </a:lnSpc>
              <a:spcBef>
                <a:spcPts val="480"/>
              </a:spcBef>
            </a:pPr>
            <a:r>
              <a:rPr sz="2400" i="1" spc="-5" dirty="0">
                <a:latin typeface="Times New Roman"/>
                <a:cs typeface="Times New Roman"/>
              </a:rPr>
              <a:t>Consistent</a:t>
            </a:r>
            <a:r>
              <a:rPr sz="2400" spc="-5" dirty="0">
                <a:latin typeface="Times New Roman"/>
                <a:cs typeface="Times New Roman"/>
              </a:rPr>
              <a:t>(</a:t>
            </a:r>
            <a:r>
              <a:rPr sz="2400" i="1" spc="-5" dirty="0">
                <a:latin typeface="Times New Roman"/>
                <a:cs typeface="Times New Roman"/>
              </a:rPr>
              <a:t>h, D</a:t>
            </a:r>
            <a:r>
              <a:rPr sz="2400" spc="-5" dirty="0">
                <a:latin typeface="Times New Roman"/>
                <a:cs typeface="Times New Roman"/>
              </a:rPr>
              <a:t>) </a:t>
            </a:r>
            <a:r>
              <a:rPr sz="2400" spc="-5" dirty="0">
                <a:latin typeface="Symbol"/>
                <a:cs typeface="Symbol"/>
              </a:rPr>
              <a:t></a:t>
            </a:r>
            <a:r>
              <a:rPr sz="2400" spc="-5" dirty="0">
                <a:latin typeface="Times New Roman"/>
                <a:cs typeface="Times New Roman"/>
              </a:rPr>
              <a:t> (</a:t>
            </a:r>
            <a:r>
              <a:rPr sz="2400" spc="-5" dirty="0">
                <a:latin typeface="Symbol"/>
                <a:cs typeface="Symbol"/>
              </a:rPr>
              <a:t></a:t>
            </a:r>
            <a:r>
              <a:rPr sz="2400" spc="-5" dirty="0">
                <a:latin typeface="Times New Roman"/>
                <a:cs typeface="Times New Roman"/>
              </a:rPr>
              <a:t> </a:t>
            </a:r>
            <a:r>
              <a:rPr sz="2400" dirty="0">
                <a:latin typeface="Symbol"/>
                <a:cs typeface="Symbol"/>
              </a:rPr>
              <a:t></a:t>
            </a:r>
            <a:r>
              <a:rPr sz="2400" i="1" dirty="0">
                <a:latin typeface="Times New Roman"/>
                <a:cs typeface="Times New Roman"/>
              </a:rPr>
              <a:t>x, </a:t>
            </a:r>
            <a:r>
              <a:rPr sz="2400" i="1" spc="-5" dirty="0">
                <a:latin typeface="Times New Roman"/>
                <a:cs typeface="Times New Roman"/>
              </a:rPr>
              <a:t>c</a:t>
            </a:r>
            <a:r>
              <a:rPr sz="2400" spc="-5" dirty="0">
                <a:latin typeface="Times New Roman"/>
                <a:cs typeface="Times New Roman"/>
              </a:rPr>
              <a:t>(</a:t>
            </a:r>
            <a:r>
              <a:rPr sz="2400" i="1" spc="-5" dirty="0">
                <a:latin typeface="Times New Roman"/>
                <a:cs typeface="Times New Roman"/>
              </a:rPr>
              <a:t>x</a:t>
            </a:r>
            <a:r>
              <a:rPr sz="2400" spc="-5" dirty="0">
                <a:latin typeface="Times New Roman"/>
                <a:cs typeface="Times New Roman"/>
              </a:rPr>
              <a:t>)</a:t>
            </a:r>
            <a:r>
              <a:rPr sz="2400" spc="-5" dirty="0">
                <a:latin typeface="Symbol"/>
                <a:cs typeface="Symbol"/>
              </a:rPr>
              <a:t></a:t>
            </a:r>
            <a:r>
              <a:rPr sz="2400" spc="-5" dirty="0">
                <a:latin typeface="Times New Roman"/>
                <a:cs typeface="Times New Roman"/>
              </a:rPr>
              <a:t> </a:t>
            </a:r>
            <a:r>
              <a:rPr sz="2400" spc="-5" dirty="0">
                <a:latin typeface="Symbol"/>
                <a:cs typeface="Symbol"/>
              </a:rPr>
              <a:t></a:t>
            </a:r>
            <a:r>
              <a:rPr sz="2400" spc="-5" dirty="0">
                <a:latin typeface="Times New Roman"/>
                <a:cs typeface="Times New Roman"/>
              </a:rPr>
              <a:t> </a:t>
            </a:r>
            <a:r>
              <a:rPr sz="2400" i="1" spc="-5" dirty="0">
                <a:latin typeface="Times New Roman"/>
                <a:cs typeface="Times New Roman"/>
              </a:rPr>
              <a:t>D</a:t>
            </a:r>
            <a:r>
              <a:rPr sz="2400" spc="-5" dirty="0">
                <a:latin typeface="Times New Roman"/>
                <a:cs typeface="Times New Roman"/>
              </a:rPr>
              <a:t>) </a:t>
            </a:r>
            <a:r>
              <a:rPr sz="2400" i="1" spc="-5" dirty="0">
                <a:latin typeface="Times New Roman"/>
                <a:cs typeface="Times New Roman"/>
              </a:rPr>
              <a:t>h</a:t>
            </a:r>
            <a:r>
              <a:rPr sz="2400" spc="-5" dirty="0">
                <a:latin typeface="Times New Roman"/>
                <a:cs typeface="Times New Roman"/>
              </a:rPr>
              <a:t>(</a:t>
            </a:r>
            <a:r>
              <a:rPr sz="2400" i="1" spc="-5" dirty="0">
                <a:latin typeface="Times New Roman"/>
                <a:cs typeface="Times New Roman"/>
              </a:rPr>
              <a:t>x</a:t>
            </a:r>
            <a:r>
              <a:rPr sz="2400" spc="-5" dirty="0">
                <a:latin typeface="Times New Roman"/>
                <a:cs typeface="Times New Roman"/>
              </a:rPr>
              <a:t>) =</a:t>
            </a:r>
            <a:r>
              <a:rPr sz="2400" spc="60" dirty="0">
                <a:latin typeface="Times New Roman"/>
                <a:cs typeface="Times New Roman"/>
              </a:rPr>
              <a:t> </a:t>
            </a:r>
            <a:r>
              <a:rPr sz="2400" i="1" spc="-5" dirty="0">
                <a:latin typeface="Times New Roman"/>
                <a:cs typeface="Times New Roman"/>
              </a:rPr>
              <a:t>c</a:t>
            </a:r>
            <a:r>
              <a:rPr sz="2400" spc="-5" dirty="0">
                <a:latin typeface="Times New Roman"/>
                <a:cs typeface="Times New Roman"/>
              </a:rPr>
              <a:t>(</a:t>
            </a:r>
            <a:r>
              <a:rPr sz="2400" i="1" spc="-5" dirty="0">
                <a:latin typeface="Times New Roman"/>
                <a:cs typeface="Times New Roman"/>
              </a:rPr>
              <a:t>x</a:t>
            </a:r>
            <a:r>
              <a:rPr sz="2400" spc="-5" dirty="0">
                <a:latin typeface="Times New Roman"/>
                <a:cs typeface="Times New Roman"/>
              </a:rPr>
              <a:t>))</a:t>
            </a:r>
            <a:endParaRPr sz="2400" dirty="0">
              <a:latin typeface="Times New Roman"/>
              <a:cs typeface="Times New Roman"/>
            </a:endParaRPr>
          </a:p>
          <a:p>
            <a:pPr marL="12700" algn="just">
              <a:lnSpc>
                <a:spcPct val="100000"/>
              </a:lnSpc>
            </a:pPr>
            <a:r>
              <a:rPr sz="2400" spc="-5" dirty="0">
                <a:latin typeface="Times New Roman"/>
                <a:cs typeface="Times New Roman"/>
              </a:rPr>
              <a:t>Note </a:t>
            </a:r>
            <a:r>
              <a:rPr sz="2400" spc="-10" dirty="0">
                <a:latin typeface="Times New Roman"/>
                <a:cs typeface="Times New Roman"/>
              </a:rPr>
              <a:t>difference </a:t>
            </a:r>
            <a:r>
              <a:rPr sz="2400" spc="-5" dirty="0">
                <a:latin typeface="Times New Roman"/>
                <a:cs typeface="Times New Roman"/>
              </a:rPr>
              <a:t>between definitions of </a:t>
            </a:r>
            <a:r>
              <a:rPr sz="2400" b="1" i="1" spc="-5" dirty="0">
                <a:latin typeface="Times New Roman"/>
                <a:cs typeface="Times New Roman"/>
              </a:rPr>
              <a:t>consistent </a:t>
            </a:r>
            <a:r>
              <a:rPr sz="2400" b="1" spc="-5" dirty="0">
                <a:latin typeface="Times New Roman"/>
                <a:cs typeface="Times New Roman"/>
              </a:rPr>
              <a:t>and</a:t>
            </a:r>
            <a:r>
              <a:rPr sz="2400" b="1" spc="65" dirty="0">
                <a:latin typeface="Times New Roman"/>
                <a:cs typeface="Times New Roman"/>
              </a:rPr>
              <a:t> </a:t>
            </a:r>
            <a:r>
              <a:rPr sz="2400" b="1" i="1" spc="-5" dirty="0">
                <a:latin typeface="Times New Roman"/>
                <a:cs typeface="Times New Roman"/>
              </a:rPr>
              <a:t>satisfies</a:t>
            </a:r>
            <a:endParaRPr sz="2400" b="1" dirty="0">
              <a:latin typeface="Times New Roman"/>
              <a:cs typeface="Times New Roman"/>
            </a:endParaRPr>
          </a:p>
          <a:p>
            <a:pPr marL="241300" marR="447675" indent="-228600" algn="just">
              <a:lnSpc>
                <a:spcPts val="1820"/>
              </a:lnSpc>
              <a:spcBef>
                <a:spcPts val="1000"/>
              </a:spcBef>
              <a:buFont typeface="Arial"/>
              <a:buChar char="•"/>
              <a:tabLst>
                <a:tab pos="240665" algn="l"/>
                <a:tab pos="241300" algn="l"/>
              </a:tabLst>
            </a:pPr>
            <a:r>
              <a:rPr sz="2400" spc="-5" dirty="0">
                <a:latin typeface="Times New Roman"/>
                <a:cs typeface="Times New Roman"/>
              </a:rPr>
              <a:t>an </a:t>
            </a:r>
            <a:r>
              <a:rPr sz="2400" spc="-10" dirty="0">
                <a:latin typeface="Times New Roman"/>
                <a:cs typeface="Times New Roman"/>
              </a:rPr>
              <a:t>example </a:t>
            </a:r>
            <a:r>
              <a:rPr sz="2400" i="1" spc="-5" dirty="0">
                <a:latin typeface="Times New Roman"/>
                <a:cs typeface="Times New Roman"/>
              </a:rPr>
              <a:t>x </a:t>
            </a:r>
            <a:r>
              <a:rPr sz="2400" spc="-5" dirty="0">
                <a:latin typeface="Times New Roman"/>
                <a:cs typeface="Times New Roman"/>
              </a:rPr>
              <a:t>is said to </a:t>
            </a:r>
            <a:r>
              <a:rPr sz="2400" b="1" i="1" spc="-5" dirty="0">
                <a:latin typeface="Times New Roman"/>
                <a:cs typeface="Times New Roman"/>
              </a:rPr>
              <a:t>satisfy </a:t>
            </a:r>
            <a:r>
              <a:rPr sz="2400" spc="-5" dirty="0">
                <a:latin typeface="Times New Roman"/>
                <a:cs typeface="Times New Roman"/>
              </a:rPr>
              <a:t>hypothesis </a:t>
            </a:r>
            <a:r>
              <a:rPr sz="2400" b="1" i="1" spc="-5" dirty="0">
                <a:latin typeface="Times New Roman"/>
                <a:cs typeface="Times New Roman"/>
              </a:rPr>
              <a:t>h </a:t>
            </a:r>
            <a:r>
              <a:rPr sz="2400" spc="-10" dirty="0">
                <a:latin typeface="Times New Roman"/>
                <a:cs typeface="Times New Roman"/>
              </a:rPr>
              <a:t>when </a:t>
            </a:r>
            <a:r>
              <a:rPr sz="2400" b="1" i="1" spc="-5" dirty="0">
                <a:latin typeface="Times New Roman"/>
                <a:cs typeface="Times New Roman"/>
              </a:rPr>
              <a:t>h(x) </a:t>
            </a:r>
            <a:r>
              <a:rPr sz="2400" spc="-5" dirty="0">
                <a:latin typeface="Times New Roman"/>
                <a:cs typeface="Times New Roman"/>
              </a:rPr>
              <a:t>= 1, regardless of whether </a:t>
            </a:r>
            <a:r>
              <a:rPr sz="2400" i="1" spc="-5" dirty="0">
                <a:latin typeface="Times New Roman"/>
                <a:cs typeface="Times New Roman"/>
              </a:rPr>
              <a:t>x </a:t>
            </a:r>
            <a:r>
              <a:rPr sz="2400" spc="-5" dirty="0">
                <a:latin typeface="Times New Roman"/>
                <a:cs typeface="Times New Roman"/>
              </a:rPr>
              <a:t>is a positive or  negative </a:t>
            </a:r>
            <a:r>
              <a:rPr sz="2400" spc="-10" dirty="0">
                <a:latin typeface="Times New Roman"/>
                <a:cs typeface="Times New Roman"/>
              </a:rPr>
              <a:t>example </a:t>
            </a:r>
            <a:r>
              <a:rPr sz="2400" spc="-5" dirty="0">
                <a:latin typeface="Times New Roman"/>
                <a:cs typeface="Times New Roman"/>
              </a:rPr>
              <a:t>of the </a:t>
            </a:r>
            <a:r>
              <a:rPr sz="2400" spc="-10" dirty="0">
                <a:latin typeface="Times New Roman"/>
                <a:cs typeface="Times New Roman"/>
              </a:rPr>
              <a:t>target</a:t>
            </a:r>
            <a:r>
              <a:rPr sz="2400" spc="10" dirty="0">
                <a:latin typeface="Times New Roman"/>
                <a:cs typeface="Times New Roman"/>
              </a:rPr>
              <a:t> </a:t>
            </a:r>
            <a:r>
              <a:rPr sz="2400" spc="-5" dirty="0">
                <a:latin typeface="Times New Roman"/>
                <a:cs typeface="Times New Roman"/>
              </a:rPr>
              <a:t>concept.</a:t>
            </a:r>
            <a:endParaRPr sz="2400" dirty="0">
              <a:latin typeface="Times New Roman"/>
              <a:cs typeface="Times New Roman"/>
            </a:endParaRPr>
          </a:p>
          <a:p>
            <a:pPr marL="241300" indent="-228600" algn="just">
              <a:lnSpc>
                <a:spcPct val="100000"/>
              </a:lnSpc>
              <a:spcBef>
                <a:spcPts val="550"/>
              </a:spcBef>
              <a:buFont typeface="Arial"/>
              <a:buChar char="•"/>
              <a:tabLst>
                <a:tab pos="240665" algn="l"/>
                <a:tab pos="241300" algn="l"/>
              </a:tabLst>
            </a:pPr>
            <a:r>
              <a:rPr sz="2400" spc="-5" dirty="0">
                <a:latin typeface="Times New Roman"/>
                <a:cs typeface="Times New Roman"/>
              </a:rPr>
              <a:t>an </a:t>
            </a:r>
            <a:r>
              <a:rPr sz="2400" spc="-10" dirty="0">
                <a:latin typeface="Times New Roman"/>
                <a:cs typeface="Times New Roman"/>
              </a:rPr>
              <a:t>example </a:t>
            </a:r>
            <a:r>
              <a:rPr sz="2400" i="1" spc="-5" dirty="0">
                <a:latin typeface="Times New Roman"/>
                <a:cs typeface="Times New Roman"/>
              </a:rPr>
              <a:t>x </a:t>
            </a:r>
            <a:r>
              <a:rPr sz="2400" spc="-5" dirty="0">
                <a:latin typeface="Times New Roman"/>
                <a:cs typeface="Times New Roman"/>
              </a:rPr>
              <a:t>is said to </a:t>
            </a:r>
            <a:r>
              <a:rPr sz="2400" b="1" i="1" spc="-5" dirty="0">
                <a:latin typeface="Times New Roman"/>
                <a:cs typeface="Times New Roman"/>
              </a:rPr>
              <a:t>consistent </a:t>
            </a:r>
            <a:r>
              <a:rPr sz="2400" spc="-5" dirty="0">
                <a:latin typeface="Times New Roman"/>
                <a:cs typeface="Times New Roman"/>
              </a:rPr>
              <a:t>with hypothesis </a:t>
            </a:r>
            <a:r>
              <a:rPr sz="2400" b="1" i="1" spc="-5" dirty="0">
                <a:latin typeface="Times New Roman"/>
                <a:cs typeface="Times New Roman"/>
              </a:rPr>
              <a:t>h </a:t>
            </a:r>
            <a:r>
              <a:rPr sz="2400" spc="-15" dirty="0">
                <a:latin typeface="Times New Roman"/>
                <a:cs typeface="Times New Roman"/>
              </a:rPr>
              <a:t>iff </a:t>
            </a:r>
            <a:r>
              <a:rPr sz="2400" b="1" i="1" spc="-5" dirty="0">
                <a:latin typeface="Times New Roman"/>
                <a:cs typeface="Times New Roman"/>
              </a:rPr>
              <a:t>h(x) </a:t>
            </a:r>
            <a:r>
              <a:rPr sz="2400" spc="-5" dirty="0">
                <a:latin typeface="Times New Roman"/>
                <a:cs typeface="Times New Roman"/>
              </a:rPr>
              <a:t>=</a:t>
            </a:r>
            <a:r>
              <a:rPr sz="2400" spc="45" dirty="0">
                <a:latin typeface="Times New Roman"/>
                <a:cs typeface="Times New Roman"/>
              </a:rPr>
              <a:t> </a:t>
            </a:r>
            <a:r>
              <a:rPr sz="2400" b="1" i="1" spc="-5" dirty="0">
                <a:latin typeface="Times New Roman"/>
                <a:cs typeface="Times New Roman"/>
              </a:rPr>
              <a:t>c(x)</a:t>
            </a:r>
            <a:endParaRPr sz="2400" dirty="0">
              <a:latin typeface="Times New Roman"/>
              <a:cs typeface="Times New Roman"/>
            </a:endParaRPr>
          </a:p>
        </p:txBody>
      </p:sp>
      <p:sp>
        <p:nvSpPr>
          <p:cNvPr id="6" name="Rectangle 5">
            <a:extLst>
              <a:ext uri="{FF2B5EF4-FFF2-40B4-BE49-F238E27FC236}">
                <a16:creationId xmlns="" xmlns:a16="http://schemas.microsoft.com/office/drawing/2014/main" id="{E653E122-2986-4327-992B-AD33E826C726}"/>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A0242409-FD9C-4719-B1DB-E78B59FD4B24}"/>
              </a:ext>
            </a:extLst>
          </p:cNvPr>
          <p:cNvCxnSpPr/>
          <p:nvPr/>
        </p:nvCxnSpPr>
        <p:spPr>
          <a:xfrm>
            <a:off x="168812" y="1316272"/>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28</a:t>
            </a:fld>
            <a:endParaRPr dirty="0"/>
          </a:p>
        </p:txBody>
      </p:sp>
      <p:sp>
        <p:nvSpPr>
          <p:cNvPr id="2" name="object 2"/>
          <p:cNvSpPr txBox="1">
            <a:spLocks noGrp="1"/>
          </p:cNvSpPr>
          <p:nvPr>
            <p:ph type="title"/>
          </p:nvPr>
        </p:nvSpPr>
        <p:spPr>
          <a:xfrm>
            <a:off x="609600" y="214579"/>
            <a:ext cx="3962400" cy="505908"/>
          </a:xfrm>
          <a:prstGeom prst="rect">
            <a:avLst/>
          </a:prstGeom>
        </p:spPr>
        <p:txBody>
          <a:bodyPr vert="horz" wrap="square" lIns="0" tIns="13335" rIns="0" bIns="0" rtlCol="0">
            <a:spAutoFit/>
          </a:bodyPr>
          <a:lstStyle/>
          <a:p>
            <a:pPr marL="12700">
              <a:lnSpc>
                <a:spcPct val="100000"/>
              </a:lnSpc>
              <a:spcBef>
                <a:spcPts val="105"/>
              </a:spcBef>
            </a:pPr>
            <a:r>
              <a:rPr sz="3200" spc="-50" dirty="0">
                <a:latin typeface="Times New Roman"/>
                <a:cs typeface="Times New Roman"/>
              </a:rPr>
              <a:t>Version</a:t>
            </a:r>
            <a:r>
              <a:rPr sz="3200" spc="-80" dirty="0">
                <a:latin typeface="Times New Roman"/>
                <a:cs typeface="Times New Roman"/>
              </a:rPr>
              <a:t> </a:t>
            </a:r>
            <a:r>
              <a:rPr sz="3200" dirty="0">
                <a:latin typeface="Times New Roman"/>
                <a:cs typeface="Times New Roman"/>
              </a:rPr>
              <a:t>Space</a:t>
            </a:r>
          </a:p>
        </p:txBody>
      </p:sp>
      <p:sp>
        <p:nvSpPr>
          <p:cNvPr id="3" name="object 3"/>
          <p:cNvSpPr txBox="1"/>
          <p:nvPr/>
        </p:nvSpPr>
        <p:spPr>
          <a:xfrm>
            <a:off x="457200" y="1143000"/>
            <a:ext cx="11125200" cy="2069284"/>
          </a:xfrm>
          <a:prstGeom prst="rect">
            <a:avLst/>
          </a:prstGeom>
        </p:spPr>
        <p:txBody>
          <a:bodyPr vert="horz" wrap="square" lIns="0" tIns="12700" rIns="0" bIns="0" rtlCol="0">
            <a:spAutoFit/>
          </a:bodyPr>
          <a:lstStyle/>
          <a:p>
            <a:pPr marL="50800" algn="just">
              <a:lnSpc>
                <a:spcPct val="100000"/>
              </a:lnSpc>
              <a:spcBef>
                <a:spcPts val="100"/>
              </a:spcBef>
            </a:pPr>
            <a:r>
              <a:rPr sz="2400" spc="-5" dirty="0">
                <a:latin typeface="Times New Roman"/>
                <a:cs typeface="Times New Roman"/>
              </a:rPr>
              <a:t>A representation </a:t>
            </a:r>
            <a:r>
              <a:rPr sz="2400" dirty="0">
                <a:latin typeface="Times New Roman"/>
                <a:cs typeface="Times New Roman"/>
              </a:rPr>
              <a:t>of the set of all hypotheses which are consistent with</a:t>
            </a:r>
            <a:r>
              <a:rPr sz="2400" spc="-245" dirty="0">
                <a:latin typeface="Times New Roman"/>
                <a:cs typeface="Times New Roman"/>
              </a:rPr>
              <a:t> </a:t>
            </a:r>
            <a:r>
              <a:rPr sz="2400" spc="-5" dirty="0">
                <a:latin typeface="Times New Roman"/>
                <a:cs typeface="Times New Roman"/>
              </a:rPr>
              <a:t>D</a:t>
            </a:r>
            <a:endParaRPr sz="2400" dirty="0">
              <a:latin typeface="Times New Roman"/>
              <a:cs typeface="Times New Roman"/>
            </a:endParaRPr>
          </a:p>
          <a:p>
            <a:pPr marL="50800" marR="43180" algn="just">
              <a:lnSpc>
                <a:spcPct val="90100"/>
              </a:lnSpc>
              <a:spcBef>
                <a:spcPts val="1820"/>
              </a:spcBef>
            </a:pPr>
            <a:r>
              <a:rPr sz="2400" b="1" i="1" spc="-5" dirty="0">
                <a:latin typeface="Times New Roman"/>
                <a:cs typeface="Times New Roman"/>
              </a:rPr>
              <a:t>Definition: </a:t>
            </a:r>
            <a:r>
              <a:rPr sz="2400" dirty="0">
                <a:latin typeface="Times New Roman"/>
                <a:cs typeface="Times New Roman"/>
              </a:rPr>
              <a:t>The </a:t>
            </a:r>
            <a:r>
              <a:rPr sz="2400" b="1" spc="-5" dirty="0">
                <a:latin typeface="Times New Roman"/>
                <a:cs typeface="Times New Roman"/>
              </a:rPr>
              <a:t>version </a:t>
            </a:r>
            <a:r>
              <a:rPr sz="2400" b="1" dirty="0">
                <a:latin typeface="Times New Roman"/>
                <a:cs typeface="Times New Roman"/>
              </a:rPr>
              <a:t>space, </a:t>
            </a:r>
            <a:r>
              <a:rPr sz="2400" dirty="0">
                <a:latin typeface="Times New Roman"/>
                <a:cs typeface="Times New Roman"/>
              </a:rPr>
              <a:t>denoted </a:t>
            </a:r>
            <a:r>
              <a:rPr sz="2400" i="1" spc="-5" dirty="0">
                <a:latin typeface="Times New Roman"/>
                <a:cs typeface="Times New Roman"/>
              </a:rPr>
              <a:t>VS</a:t>
            </a:r>
            <a:r>
              <a:rPr sz="2400" i="1" spc="-7" baseline="-20833" dirty="0">
                <a:latin typeface="Times New Roman"/>
                <a:cs typeface="Times New Roman"/>
              </a:rPr>
              <a:t>H,D </a:t>
            </a:r>
            <a:r>
              <a:rPr sz="2400" dirty="0">
                <a:latin typeface="Times New Roman"/>
                <a:cs typeface="Times New Roman"/>
              </a:rPr>
              <a:t>with </a:t>
            </a:r>
            <a:r>
              <a:rPr sz="2400" spc="-5" dirty="0">
                <a:latin typeface="Times New Roman"/>
                <a:cs typeface="Times New Roman"/>
              </a:rPr>
              <a:t>respect </a:t>
            </a:r>
            <a:r>
              <a:rPr sz="2400" dirty="0">
                <a:latin typeface="Times New Roman"/>
                <a:cs typeface="Times New Roman"/>
              </a:rPr>
              <a:t>to </a:t>
            </a:r>
            <a:r>
              <a:rPr sz="2400" spc="-5" dirty="0">
                <a:latin typeface="Times New Roman"/>
                <a:cs typeface="Times New Roman"/>
              </a:rPr>
              <a:t>hypothesis </a:t>
            </a:r>
            <a:r>
              <a:rPr sz="2400" dirty="0">
                <a:latin typeface="Times New Roman"/>
                <a:cs typeface="Times New Roman"/>
              </a:rPr>
              <a:t>space </a:t>
            </a:r>
            <a:r>
              <a:rPr sz="2400" b="1" i="1" dirty="0">
                <a:latin typeface="Times New Roman"/>
                <a:cs typeface="Times New Roman"/>
              </a:rPr>
              <a:t>H  </a:t>
            </a:r>
            <a:r>
              <a:rPr sz="2400" dirty="0">
                <a:latin typeface="Times New Roman"/>
                <a:cs typeface="Times New Roman"/>
              </a:rPr>
              <a:t>and </a:t>
            </a:r>
            <a:r>
              <a:rPr sz="2400" spc="-5" dirty="0">
                <a:latin typeface="Times New Roman"/>
                <a:cs typeface="Times New Roman"/>
              </a:rPr>
              <a:t>training examples D, </a:t>
            </a:r>
            <a:r>
              <a:rPr sz="2400" dirty="0">
                <a:latin typeface="Times New Roman"/>
                <a:cs typeface="Times New Roman"/>
              </a:rPr>
              <a:t>is </a:t>
            </a:r>
            <a:r>
              <a:rPr sz="2400" spc="-5" dirty="0">
                <a:latin typeface="Times New Roman"/>
                <a:cs typeface="Times New Roman"/>
              </a:rPr>
              <a:t>the subset </a:t>
            </a:r>
            <a:r>
              <a:rPr sz="2400" dirty="0">
                <a:latin typeface="Times New Roman"/>
                <a:cs typeface="Times New Roman"/>
              </a:rPr>
              <a:t>of </a:t>
            </a:r>
            <a:r>
              <a:rPr sz="2400" spc="-5" dirty="0">
                <a:latin typeface="Times New Roman"/>
                <a:cs typeface="Times New Roman"/>
              </a:rPr>
              <a:t>hypotheses from </a:t>
            </a:r>
            <a:r>
              <a:rPr sz="2400" b="1" i="1" dirty="0">
                <a:latin typeface="Times New Roman"/>
                <a:cs typeface="Times New Roman"/>
              </a:rPr>
              <a:t>H </a:t>
            </a:r>
            <a:r>
              <a:rPr sz="2400" spc="-5" dirty="0">
                <a:latin typeface="Times New Roman"/>
                <a:cs typeface="Times New Roman"/>
              </a:rPr>
              <a:t>consistent with the  </a:t>
            </a:r>
            <a:r>
              <a:rPr sz="2400" dirty="0">
                <a:latin typeface="Times New Roman"/>
                <a:cs typeface="Times New Roman"/>
              </a:rPr>
              <a:t>training </a:t>
            </a:r>
            <a:r>
              <a:rPr sz="2400" spc="-5" dirty="0">
                <a:latin typeface="Times New Roman"/>
                <a:cs typeface="Times New Roman"/>
              </a:rPr>
              <a:t>examples </a:t>
            </a:r>
            <a:r>
              <a:rPr sz="2400" dirty="0">
                <a:latin typeface="Times New Roman"/>
                <a:cs typeface="Times New Roman"/>
              </a:rPr>
              <a:t>in</a:t>
            </a:r>
            <a:r>
              <a:rPr sz="2400" spc="-50" dirty="0">
                <a:latin typeface="Times New Roman"/>
                <a:cs typeface="Times New Roman"/>
              </a:rPr>
              <a:t> </a:t>
            </a:r>
            <a:r>
              <a:rPr sz="2400" spc="-5" dirty="0">
                <a:latin typeface="Times New Roman"/>
                <a:cs typeface="Times New Roman"/>
              </a:rPr>
              <a:t>D</a:t>
            </a:r>
            <a:endParaRPr sz="2400" dirty="0">
              <a:latin typeface="Times New Roman"/>
              <a:cs typeface="Times New Roman"/>
            </a:endParaRPr>
          </a:p>
          <a:p>
            <a:pPr algn="ctr">
              <a:lnSpc>
                <a:spcPct val="100000"/>
              </a:lnSpc>
              <a:spcBef>
                <a:spcPts val="730"/>
              </a:spcBef>
            </a:pPr>
            <a:r>
              <a:rPr sz="2400" i="1" spc="-5" dirty="0">
                <a:latin typeface="Times New Roman"/>
                <a:cs typeface="Times New Roman"/>
              </a:rPr>
              <a:t>VS</a:t>
            </a:r>
            <a:r>
              <a:rPr sz="2400" i="1" spc="-7" baseline="-20833" dirty="0">
                <a:latin typeface="Times New Roman"/>
                <a:cs typeface="Times New Roman"/>
              </a:rPr>
              <a:t>H,D </a:t>
            </a:r>
            <a:r>
              <a:rPr sz="2400" spc="-5" dirty="0">
                <a:latin typeface="Symbol"/>
                <a:cs typeface="Symbol"/>
              </a:rPr>
              <a:t></a:t>
            </a:r>
            <a:r>
              <a:rPr sz="2400" spc="-5" dirty="0">
                <a:latin typeface="Times New Roman"/>
                <a:cs typeface="Times New Roman"/>
              </a:rPr>
              <a:t>{</a:t>
            </a:r>
            <a:r>
              <a:rPr sz="2400" i="1" spc="-5" dirty="0">
                <a:latin typeface="Times New Roman"/>
                <a:cs typeface="Times New Roman"/>
              </a:rPr>
              <a:t>h </a:t>
            </a:r>
            <a:r>
              <a:rPr sz="2400" dirty="0">
                <a:latin typeface="Symbol"/>
                <a:cs typeface="Symbol"/>
              </a:rPr>
              <a:t></a:t>
            </a:r>
            <a:r>
              <a:rPr sz="2400" dirty="0">
                <a:latin typeface="Times New Roman"/>
                <a:cs typeface="Times New Roman"/>
              </a:rPr>
              <a:t> </a:t>
            </a:r>
            <a:r>
              <a:rPr sz="2400" i="1" dirty="0">
                <a:latin typeface="Times New Roman"/>
                <a:cs typeface="Times New Roman"/>
              </a:rPr>
              <a:t>H </a:t>
            </a:r>
            <a:r>
              <a:rPr sz="2400" dirty="0">
                <a:latin typeface="Times New Roman"/>
                <a:cs typeface="Times New Roman"/>
              </a:rPr>
              <a:t>| </a:t>
            </a:r>
            <a:r>
              <a:rPr sz="2400" i="1" dirty="0">
                <a:latin typeface="Times New Roman"/>
                <a:cs typeface="Times New Roman"/>
              </a:rPr>
              <a:t>Consistent</a:t>
            </a:r>
            <a:r>
              <a:rPr sz="2400" dirty="0">
                <a:latin typeface="Times New Roman"/>
                <a:cs typeface="Times New Roman"/>
              </a:rPr>
              <a:t>(</a:t>
            </a:r>
            <a:r>
              <a:rPr sz="2400" i="1" dirty="0">
                <a:latin typeface="Times New Roman"/>
                <a:cs typeface="Times New Roman"/>
              </a:rPr>
              <a:t>h,</a:t>
            </a:r>
            <a:r>
              <a:rPr sz="2400" i="1" spc="-65" dirty="0">
                <a:latin typeface="Times New Roman"/>
                <a:cs typeface="Times New Roman"/>
              </a:rPr>
              <a:t> </a:t>
            </a:r>
            <a:r>
              <a:rPr sz="2400" i="1" spc="-5" dirty="0">
                <a:latin typeface="Times New Roman"/>
                <a:cs typeface="Times New Roman"/>
              </a:rPr>
              <a:t>D</a:t>
            </a:r>
            <a:r>
              <a:rPr sz="2400" spc="-5" dirty="0">
                <a:latin typeface="Times New Roman"/>
                <a:cs typeface="Times New Roman"/>
              </a:rPr>
              <a:t>)}</a:t>
            </a:r>
            <a:endParaRPr sz="2400" dirty="0">
              <a:latin typeface="Times New Roman"/>
              <a:cs typeface="Times New Roman"/>
            </a:endParaRPr>
          </a:p>
        </p:txBody>
      </p:sp>
      <p:sp>
        <p:nvSpPr>
          <p:cNvPr id="6" name="Rectangle 5">
            <a:extLst>
              <a:ext uri="{FF2B5EF4-FFF2-40B4-BE49-F238E27FC236}">
                <a16:creationId xmlns="" xmlns:a16="http://schemas.microsoft.com/office/drawing/2014/main" id="{03DE24B7-1BEC-4A04-8186-52BDA6BD1800}"/>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BED2B600-FF41-463A-8FF3-89DE35B6CBC4}"/>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 xmlns:a16="http://schemas.microsoft.com/office/drawing/2014/main" id="{BAD6EF41-99A1-848C-1C9E-0E7F10BBEEE9}"/>
              </a:ext>
            </a:extLst>
          </p:cNvPr>
          <p:cNvPicPr>
            <a:picLocks noChangeAspect="1"/>
          </p:cNvPicPr>
          <p:nvPr/>
        </p:nvPicPr>
        <p:blipFill>
          <a:blip r:embed="rId2"/>
          <a:stretch>
            <a:fillRect/>
          </a:stretch>
        </p:blipFill>
        <p:spPr>
          <a:xfrm>
            <a:off x="2407600" y="2498773"/>
            <a:ext cx="7376799" cy="3907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3153" y="840628"/>
            <a:ext cx="7226421" cy="458597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29</a:t>
            </a:fld>
            <a:endParaRPr dirty="0"/>
          </a:p>
        </p:txBody>
      </p:sp>
      <p:sp>
        <p:nvSpPr>
          <p:cNvPr id="5" name="Rectangle 4">
            <a:extLst>
              <a:ext uri="{FF2B5EF4-FFF2-40B4-BE49-F238E27FC236}">
                <a16:creationId xmlns="" xmlns:a16="http://schemas.microsoft.com/office/drawing/2014/main" id="{373552BB-3CD0-4B9A-A7FF-C9DD0F58D1BC}"/>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3</a:t>
            </a:fld>
            <a:endParaRPr lang="en-US" dirty="0"/>
          </a:p>
        </p:txBody>
      </p:sp>
      <p:pic>
        <p:nvPicPr>
          <p:cNvPr id="1026" name="Picture 2"/>
          <p:cNvPicPr>
            <a:picLocks noChangeAspect="1" noChangeArrowheads="1"/>
          </p:cNvPicPr>
          <p:nvPr/>
        </p:nvPicPr>
        <p:blipFill>
          <a:blip r:embed="rId2"/>
          <a:srcRect/>
          <a:stretch>
            <a:fillRect/>
          </a:stretch>
        </p:blipFill>
        <p:spPr bwMode="auto">
          <a:xfrm>
            <a:off x="1595406" y="785794"/>
            <a:ext cx="9644130" cy="557216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4874"/>
            <a:ext cx="9219566"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The </a:t>
            </a:r>
            <a:r>
              <a:rPr sz="3200" spc="-35" dirty="0">
                <a:latin typeface="Times New Roman"/>
                <a:cs typeface="Times New Roman"/>
              </a:rPr>
              <a:t>LIST-THEN-ELIMINATE</a:t>
            </a:r>
            <a:r>
              <a:rPr sz="3200" spc="-295" dirty="0">
                <a:latin typeface="Times New Roman"/>
                <a:cs typeface="Times New Roman"/>
              </a:rPr>
              <a:t> </a:t>
            </a:r>
            <a:r>
              <a:rPr sz="3200" dirty="0">
                <a:latin typeface="Times New Roman"/>
                <a:cs typeface="Times New Roman"/>
              </a:rPr>
              <a:t>Algorithm</a:t>
            </a:r>
          </a:p>
        </p:txBody>
      </p:sp>
      <p:sp>
        <p:nvSpPr>
          <p:cNvPr id="3" name="object 3"/>
          <p:cNvSpPr txBox="1"/>
          <p:nvPr/>
        </p:nvSpPr>
        <p:spPr>
          <a:xfrm>
            <a:off x="805915" y="3034076"/>
            <a:ext cx="10425430" cy="3288721"/>
          </a:xfrm>
          <a:prstGeom prst="rect">
            <a:avLst/>
          </a:prstGeom>
        </p:spPr>
        <p:txBody>
          <a:bodyPr vert="horz" wrap="square" lIns="0" tIns="102235" rIns="0" bIns="0" rtlCol="0">
            <a:spAutoFit/>
          </a:bodyPr>
          <a:lstStyle/>
          <a:p>
            <a:pPr marL="317500" indent="-304800">
              <a:lnSpc>
                <a:spcPct val="100000"/>
              </a:lnSpc>
              <a:spcBef>
                <a:spcPts val="805"/>
              </a:spcBef>
              <a:buFont typeface="Times New Roman"/>
              <a:buAutoNum type="arabicPeriod"/>
              <a:tabLst>
                <a:tab pos="317500" algn="l"/>
              </a:tabLst>
            </a:pPr>
            <a:r>
              <a:rPr sz="2400" b="1" i="1" spc="-25" dirty="0">
                <a:latin typeface="Times New Roman"/>
                <a:cs typeface="Times New Roman"/>
              </a:rPr>
              <a:t>VersionSpace </a:t>
            </a:r>
            <a:r>
              <a:rPr sz="2400" b="1" i="1" dirty="0">
                <a:latin typeface="Times New Roman"/>
                <a:cs typeface="Times New Roman"/>
              </a:rPr>
              <a:t>c </a:t>
            </a:r>
            <a:r>
              <a:rPr lang="en-GB" sz="2400" b="1" i="1" dirty="0">
                <a:latin typeface="Times New Roman"/>
                <a:cs typeface="Times New Roman"/>
              </a:rPr>
              <a:t>       </a:t>
            </a:r>
            <a:r>
              <a:rPr sz="2400" i="1" dirty="0">
                <a:latin typeface="Times New Roman"/>
                <a:cs typeface="Times New Roman"/>
              </a:rPr>
              <a:t>a </a:t>
            </a:r>
            <a:r>
              <a:rPr sz="2400" dirty="0">
                <a:latin typeface="Times New Roman"/>
                <a:cs typeface="Times New Roman"/>
              </a:rPr>
              <a:t>list containing every hypothesis in</a:t>
            </a:r>
            <a:r>
              <a:rPr sz="2400" spc="-110" dirty="0">
                <a:latin typeface="Times New Roman"/>
                <a:cs typeface="Times New Roman"/>
              </a:rPr>
              <a:t> </a:t>
            </a:r>
            <a:r>
              <a:rPr sz="2400" spc="-5" dirty="0">
                <a:latin typeface="Times New Roman"/>
                <a:cs typeface="Times New Roman"/>
              </a:rPr>
              <a:t>H</a:t>
            </a:r>
            <a:endParaRPr sz="2400" dirty="0">
              <a:latin typeface="Times New Roman"/>
              <a:cs typeface="Times New Roman"/>
            </a:endParaRPr>
          </a:p>
          <a:p>
            <a:pPr marL="317500" indent="-305435">
              <a:lnSpc>
                <a:spcPct val="100000"/>
              </a:lnSpc>
              <a:spcBef>
                <a:spcPts val="705"/>
              </a:spcBef>
              <a:buAutoNum type="arabicPeriod"/>
              <a:tabLst>
                <a:tab pos="318135" algn="l"/>
              </a:tabLst>
            </a:pPr>
            <a:r>
              <a:rPr sz="2400" dirty="0">
                <a:latin typeface="Times New Roman"/>
                <a:cs typeface="Times New Roman"/>
              </a:rPr>
              <a:t>For each training </a:t>
            </a:r>
            <a:r>
              <a:rPr sz="2400" spc="-5" dirty="0">
                <a:latin typeface="Times New Roman"/>
                <a:cs typeface="Times New Roman"/>
              </a:rPr>
              <a:t>example, </a:t>
            </a:r>
            <a:r>
              <a:rPr sz="2400" b="1" i="1" dirty="0">
                <a:latin typeface="Times New Roman"/>
                <a:cs typeface="Times New Roman"/>
              </a:rPr>
              <a:t>(x,</a:t>
            </a:r>
            <a:r>
              <a:rPr sz="2400" b="1" i="1" spc="-70" dirty="0">
                <a:latin typeface="Times New Roman"/>
                <a:cs typeface="Times New Roman"/>
              </a:rPr>
              <a:t> </a:t>
            </a:r>
            <a:r>
              <a:rPr sz="2400" b="1" i="1" dirty="0">
                <a:latin typeface="Times New Roman"/>
                <a:cs typeface="Times New Roman"/>
              </a:rPr>
              <a:t>c(x))</a:t>
            </a:r>
            <a:endParaRPr sz="2400" dirty="0">
              <a:latin typeface="Times New Roman"/>
              <a:cs typeface="Times New Roman"/>
            </a:endParaRPr>
          </a:p>
          <a:p>
            <a:pPr marL="926465">
              <a:lnSpc>
                <a:spcPct val="100000"/>
              </a:lnSpc>
              <a:spcBef>
                <a:spcPts val="665"/>
              </a:spcBef>
            </a:pPr>
            <a:r>
              <a:rPr sz="2400" spc="-5" dirty="0">
                <a:latin typeface="Times New Roman"/>
                <a:cs typeface="Times New Roman"/>
              </a:rPr>
              <a:t>remove </a:t>
            </a:r>
            <a:r>
              <a:rPr sz="2400" dirty="0">
                <a:latin typeface="Times New Roman"/>
                <a:cs typeface="Times New Roman"/>
              </a:rPr>
              <a:t>from </a:t>
            </a:r>
            <a:r>
              <a:rPr sz="2400" b="1" i="1" spc="-25" dirty="0">
                <a:latin typeface="Times New Roman"/>
                <a:cs typeface="Times New Roman"/>
              </a:rPr>
              <a:t>VersionSpace </a:t>
            </a:r>
            <a:r>
              <a:rPr sz="2400" dirty="0">
                <a:latin typeface="Times New Roman"/>
                <a:cs typeface="Times New Roman"/>
              </a:rPr>
              <a:t>any hypothesis </a:t>
            </a:r>
            <a:r>
              <a:rPr sz="2400" b="1" i="1" spc="-5" dirty="0">
                <a:latin typeface="Times New Roman"/>
                <a:cs typeface="Times New Roman"/>
              </a:rPr>
              <a:t>h </a:t>
            </a:r>
            <a:r>
              <a:rPr sz="2400" dirty="0">
                <a:latin typeface="Times New Roman"/>
                <a:cs typeface="Times New Roman"/>
              </a:rPr>
              <a:t>for </a:t>
            </a:r>
            <a:r>
              <a:rPr sz="2400" spc="-5" dirty="0">
                <a:latin typeface="Times New Roman"/>
                <a:cs typeface="Times New Roman"/>
              </a:rPr>
              <a:t>which </a:t>
            </a:r>
            <a:r>
              <a:rPr sz="2400" b="1" i="1" dirty="0">
                <a:latin typeface="Times New Roman"/>
                <a:cs typeface="Times New Roman"/>
              </a:rPr>
              <a:t>h(x) </a:t>
            </a:r>
            <a:r>
              <a:rPr sz="2400" b="1" dirty="0">
                <a:latin typeface="Calibri"/>
                <a:cs typeface="Calibri"/>
              </a:rPr>
              <a:t>≠</a:t>
            </a:r>
            <a:r>
              <a:rPr sz="2400" b="1" spc="75" dirty="0">
                <a:latin typeface="Calibri"/>
                <a:cs typeface="Calibri"/>
              </a:rPr>
              <a:t> </a:t>
            </a:r>
            <a:r>
              <a:rPr sz="2400" b="1" i="1" dirty="0">
                <a:latin typeface="Times New Roman"/>
                <a:cs typeface="Times New Roman"/>
              </a:rPr>
              <a:t>c(x)</a:t>
            </a:r>
            <a:endParaRPr sz="2400" dirty="0">
              <a:latin typeface="Times New Roman"/>
              <a:cs typeface="Times New Roman"/>
            </a:endParaRPr>
          </a:p>
          <a:p>
            <a:pPr marL="317500" indent="-304800">
              <a:lnSpc>
                <a:spcPct val="100000"/>
              </a:lnSpc>
              <a:spcBef>
                <a:spcPts val="765"/>
              </a:spcBef>
              <a:buAutoNum type="arabicPeriod" startAt="3"/>
              <a:tabLst>
                <a:tab pos="317500" algn="l"/>
              </a:tabLst>
            </a:pPr>
            <a:r>
              <a:rPr sz="2400" dirty="0">
                <a:latin typeface="Times New Roman"/>
                <a:cs typeface="Times New Roman"/>
              </a:rPr>
              <a:t>Output the list of </a:t>
            </a:r>
            <a:r>
              <a:rPr sz="2400" spc="-5" dirty="0">
                <a:latin typeface="Times New Roman"/>
                <a:cs typeface="Times New Roman"/>
              </a:rPr>
              <a:t>hypotheses </a:t>
            </a:r>
            <a:r>
              <a:rPr sz="2400" dirty="0">
                <a:latin typeface="Times New Roman"/>
                <a:cs typeface="Times New Roman"/>
              </a:rPr>
              <a:t>in</a:t>
            </a:r>
            <a:r>
              <a:rPr sz="2400" spc="-50" dirty="0">
                <a:latin typeface="Times New Roman"/>
                <a:cs typeface="Times New Roman"/>
              </a:rPr>
              <a:t> </a:t>
            </a:r>
            <a:r>
              <a:rPr sz="2400" b="1" i="1" spc="-25" dirty="0">
                <a:latin typeface="Times New Roman"/>
                <a:cs typeface="Times New Roman"/>
              </a:rPr>
              <a:t>VersionSpace</a:t>
            </a:r>
            <a:endParaRPr sz="2400" dirty="0">
              <a:latin typeface="Times New Roman"/>
              <a:cs typeface="Times New Roman"/>
            </a:endParaRPr>
          </a:p>
          <a:p>
            <a:pPr>
              <a:lnSpc>
                <a:spcPct val="100000"/>
              </a:lnSpc>
            </a:pPr>
            <a:r>
              <a:rPr lang="en-GB" sz="1700" dirty="0">
                <a:latin typeface="Times New Roman"/>
                <a:cs typeface="Times New Roman"/>
              </a:rPr>
              <a:t>________________________________________________________________________________________________</a:t>
            </a:r>
            <a:endParaRPr sz="1700" dirty="0">
              <a:latin typeface="Times New Roman"/>
              <a:cs typeface="Times New Roman"/>
            </a:endParaRPr>
          </a:p>
          <a:p>
            <a:pPr marL="241300" indent="-228600">
              <a:lnSpc>
                <a:spcPct val="100000"/>
              </a:lnSpc>
              <a:spcBef>
                <a:spcPts val="5"/>
              </a:spcBef>
              <a:buFont typeface="Arial"/>
              <a:buChar char="•"/>
              <a:tabLst>
                <a:tab pos="241300" algn="l"/>
              </a:tabLst>
            </a:pPr>
            <a:r>
              <a:rPr sz="2400" b="1" dirty="0">
                <a:latin typeface="Times New Roman"/>
                <a:cs typeface="Times New Roman"/>
              </a:rPr>
              <a:t>List-Then-Eliminate </a:t>
            </a:r>
            <a:r>
              <a:rPr sz="2400" spc="-5" dirty="0">
                <a:latin typeface="Times New Roman"/>
                <a:cs typeface="Times New Roman"/>
              </a:rPr>
              <a:t>works </a:t>
            </a:r>
            <a:r>
              <a:rPr sz="2400" dirty="0">
                <a:latin typeface="Times New Roman"/>
                <a:cs typeface="Times New Roman"/>
              </a:rPr>
              <a:t>in principle, </a:t>
            </a:r>
            <a:r>
              <a:rPr sz="2400" spc="-5" dirty="0">
                <a:latin typeface="Times New Roman"/>
                <a:cs typeface="Times New Roman"/>
              </a:rPr>
              <a:t>so </a:t>
            </a:r>
            <a:r>
              <a:rPr sz="2400" dirty="0">
                <a:latin typeface="Times New Roman"/>
                <a:cs typeface="Times New Roman"/>
              </a:rPr>
              <a:t>long as </a:t>
            </a:r>
            <a:r>
              <a:rPr sz="2400" b="1" dirty="0">
                <a:latin typeface="Times New Roman"/>
                <a:cs typeface="Times New Roman"/>
              </a:rPr>
              <a:t>version space is</a:t>
            </a:r>
            <a:r>
              <a:rPr sz="2400" b="1" spc="-120" dirty="0">
                <a:latin typeface="Times New Roman"/>
                <a:cs typeface="Times New Roman"/>
              </a:rPr>
              <a:t> </a:t>
            </a:r>
            <a:r>
              <a:rPr sz="2400" b="1" dirty="0">
                <a:latin typeface="Times New Roman"/>
                <a:cs typeface="Times New Roman"/>
              </a:rPr>
              <a:t>finite</a:t>
            </a:r>
            <a:r>
              <a:rPr sz="2400" dirty="0">
                <a:latin typeface="Times New Roman"/>
                <a:cs typeface="Times New Roman"/>
              </a:rPr>
              <a:t>.</a:t>
            </a:r>
          </a:p>
          <a:p>
            <a:pPr marL="241300" marR="5080" indent="-228600">
              <a:lnSpc>
                <a:spcPts val="2590"/>
              </a:lnSpc>
              <a:spcBef>
                <a:spcPts val="1045"/>
              </a:spcBef>
              <a:buFont typeface="Arial"/>
              <a:buChar char="•"/>
              <a:tabLst>
                <a:tab pos="241300" algn="l"/>
              </a:tabLst>
            </a:pPr>
            <a:r>
              <a:rPr sz="2400" spc="-15" dirty="0">
                <a:latin typeface="Times New Roman"/>
                <a:cs typeface="Times New Roman"/>
              </a:rPr>
              <a:t>However, </a:t>
            </a:r>
            <a:r>
              <a:rPr sz="2400" dirty="0">
                <a:latin typeface="Times New Roman"/>
                <a:cs typeface="Times New Roman"/>
              </a:rPr>
              <a:t>since it requires exhaustive </a:t>
            </a:r>
            <a:r>
              <a:rPr sz="2400" spc="-5" dirty="0">
                <a:latin typeface="Times New Roman"/>
                <a:cs typeface="Times New Roman"/>
              </a:rPr>
              <a:t>enumeration </a:t>
            </a:r>
            <a:r>
              <a:rPr sz="2400" dirty="0">
                <a:latin typeface="Times New Roman"/>
                <a:cs typeface="Times New Roman"/>
              </a:rPr>
              <a:t>of all hypotheses in practice it</a:t>
            </a:r>
            <a:r>
              <a:rPr sz="2400" spc="-200" dirty="0">
                <a:latin typeface="Times New Roman"/>
                <a:cs typeface="Times New Roman"/>
              </a:rPr>
              <a:t> </a:t>
            </a:r>
            <a:r>
              <a:rPr sz="2400" dirty="0">
                <a:latin typeface="Times New Roman"/>
                <a:cs typeface="Times New Roman"/>
              </a:rPr>
              <a:t>is  not</a:t>
            </a:r>
            <a:r>
              <a:rPr sz="2400" spc="-15" dirty="0">
                <a:latin typeface="Times New Roman"/>
                <a:cs typeface="Times New Roman"/>
              </a:rPr>
              <a:t> </a:t>
            </a:r>
            <a:r>
              <a:rPr sz="2400" dirty="0">
                <a:latin typeface="Times New Roman"/>
                <a:cs typeface="Times New Roman"/>
              </a:rPr>
              <a:t>feasible.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30</a:t>
            </a:fld>
            <a:endParaRPr dirty="0"/>
          </a:p>
        </p:txBody>
      </p:sp>
      <p:sp>
        <p:nvSpPr>
          <p:cNvPr id="8" name="Rectangle 7">
            <a:extLst>
              <a:ext uri="{FF2B5EF4-FFF2-40B4-BE49-F238E27FC236}">
                <a16:creationId xmlns="" xmlns:a16="http://schemas.microsoft.com/office/drawing/2014/main" id="{74DE9949-EB29-4733-B2A8-325B05A7E584}"/>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 xmlns:a16="http://schemas.microsoft.com/office/drawing/2014/main" id="{A5457334-FAE2-49E6-B12F-4D0B33F0CE7E}"/>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object 3">
            <a:extLst>
              <a:ext uri="{FF2B5EF4-FFF2-40B4-BE49-F238E27FC236}">
                <a16:creationId xmlns="" xmlns:a16="http://schemas.microsoft.com/office/drawing/2014/main" id="{83FFDE04-3DE0-4C8F-A261-5233BE175CFE}"/>
              </a:ext>
            </a:extLst>
          </p:cNvPr>
          <p:cNvSpPr/>
          <p:nvPr/>
        </p:nvSpPr>
        <p:spPr>
          <a:xfrm rot="10800000">
            <a:off x="3124200" y="3352191"/>
            <a:ext cx="457200" cy="45719"/>
          </a:xfrm>
          <a:custGeom>
            <a:avLst/>
            <a:gdLst/>
            <a:ahLst/>
            <a:cxnLst/>
            <a:rect l="l" t="t" r="r" b="b"/>
            <a:pathLst>
              <a:path w="457200" h="103504">
                <a:moveTo>
                  <a:pt x="421184" y="58212"/>
                </a:moveTo>
                <a:lnTo>
                  <a:pt x="362071" y="92464"/>
                </a:lnTo>
                <a:lnTo>
                  <a:pt x="361066" y="96274"/>
                </a:lnTo>
                <a:lnTo>
                  <a:pt x="362712" y="99322"/>
                </a:lnTo>
                <a:lnTo>
                  <a:pt x="364479" y="102370"/>
                </a:lnTo>
                <a:lnTo>
                  <a:pt x="368442" y="103382"/>
                </a:lnTo>
                <a:lnTo>
                  <a:pt x="446249" y="58293"/>
                </a:lnTo>
                <a:lnTo>
                  <a:pt x="421184" y="58212"/>
                </a:lnTo>
                <a:close/>
              </a:path>
              <a:path w="457200" h="103504">
                <a:moveTo>
                  <a:pt x="432075" y="51905"/>
                </a:moveTo>
                <a:lnTo>
                  <a:pt x="421184" y="58212"/>
                </a:lnTo>
                <a:lnTo>
                  <a:pt x="444642" y="58293"/>
                </a:lnTo>
                <a:lnTo>
                  <a:pt x="444642" y="57412"/>
                </a:lnTo>
                <a:lnTo>
                  <a:pt x="441441" y="57412"/>
                </a:lnTo>
                <a:lnTo>
                  <a:pt x="432075" y="51905"/>
                </a:lnTo>
                <a:close/>
              </a:path>
              <a:path w="457200" h="103504">
                <a:moveTo>
                  <a:pt x="368808" y="0"/>
                </a:moveTo>
                <a:lnTo>
                  <a:pt x="364876" y="1024"/>
                </a:lnTo>
                <a:lnTo>
                  <a:pt x="363108" y="4072"/>
                </a:lnTo>
                <a:lnTo>
                  <a:pt x="361309" y="7120"/>
                </a:lnTo>
                <a:lnTo>
                  <a:pt x="362346" y="10930"/>
                </a:lnTo>
                <a:lnTo>
                  <a:pt x="421214" y="45520"/>
                </a:lnTo>
                <a:lnTo>
                  <a:pt x="444642" y="45601"/>
                </a:lnTo>
                <a:lnTo>
                  <a:pt x="444642" y="58293"/>
                </a:lnTo>
                <a:lnTo>
                  <a:pt x="446249" y="58293"/>
                </a:lnTo>
                <a:lnTo>
                  <a:pt x="457200" y="51947"/>
                </a:lnTo>
                <a:lnTo>
                  <a:pt x="368808" y="0"/>
                </a:lnTo>
                <a:close/>
              </a:path>
              <a:path w="457200" h="103504">
                <a:moveTo>
                  <a:pt x="0" y="44077"/>
                </a:moveTo>
                <a:lnTo>
                  <a:pt x="0" y="56769"/>
                </a:lnTo>
                <a:lnTo>
                  <a:pt x="421184" y="58212"/>
                </a:lnTo>
                <a:lnTo>
                  <a:pt x="432075" y="51905"/>
                </a:lnTo>
                <a:lnTo>
                  <a:pt x="421214" y="45520"/>
                </a:lnTo>
                <a:lnTo>
                  <a:pt x="0" y="44077"/>
                </a:lnTo>
                <a:close/>
              </a:path>
              <a:path w="457200" h="103504">
                <a:moveTo>
                  <a:pt x="441441" y="46482"/>
                </a:moveTo>
                <a:lnTo>
                  <a:pt x="432075" y="51905"/>
                </a:lnTo>
                <a:lnTo>
                  <a:pt x="441441" y="57412"/>
                </a:lnTo>
                <a:lnTo>
                  <a:pt x="441441" y="46482"/>
                </a:lnTo>
                <a:close/>
              </a:path>
              <a:path w="457200" h="103504">
                <a:moveTo>
                  <a:pt x="444642" y="46482"/>
                </a:moveTo>
                <a:lnTo>
                  <a:pt x="441441" y="46482"/>
                </a:lnTo>
                <a:lnTo>
                  <a:pt x="441441" y="57412"/>
                </a:lnTo>
                <a:lnTo>
                  <a:pt x="444642" y="57412"/>
                </a:lnTo>
                <a:lnTo>
                  <a:pt x="444642" y="46482"/>
                </a:lnTo>
                <a:close/>
              </a:path>
              <a:path w="457200" h="103504">
                <a:moveTo>
                  <a:pt x="421214" y="45520"/>
                </a:moveTo>
                <a:lnTo>
                  <a:pt x="432075" y="51905"/>
                </a:lnTo>
                <a:lnTo>
                  <a:pt x="441441" y="46482"/>
                </a:lnTo>
                <a:lnTo>
                  <a:pt x="444642" y="46482"/>
                </a:lnTo>
                <a:lnTo>
                  <a:pt x="444642" y="45601"/>
                </a:lnTo>
                <a:lnTo>
                  <a:pt x="421214" y="45520"/>
                </a:lnTo>
                <a:close/>
              </a:path>
            </a:pathLst>
          </a:custGeom>
          <a:solidFill>
            <a:srgbClr val="000000"/>
          </a:solidFill>
        </p:spPr>
        <p:txBody>
          <a:bodyPr wrap="square" lIns="0" tIns="0" rIns="0" bIns="0" rtlCol="0"/>
          <a:lstStyle/>
          <a:p>
            <a:endParaRPr/>
          </a:p>
        </p:txBody>
      </p:sp>
      <p:sp>
        <p:nvSpPr>
          <p:cNvPr id="11" name="object 3">
            <a:extLst>
              <a:ext uri="{FF2B5EF4-FFF2-40B4-BE49-F238E27FC236}">
                <a16:creationId xmlns="" xmlns:a16="http://schemas.microsoft.com/office/drawing/2014/main" id="{3A4A7231-EBAC-B680-70D4-45D04A2BC856}"/>
              </a:ext>
            </a:extLst>
          </p:cNvPr>
          <p:cNvSpPr txBox="1"/>
          <p:nvPr/>
        </p:nvSpPr>
        <p:spPr>
          <a:xfrm>
            <a:off x="805915" y="1138764"/>
            <a:ext cx="10864993" cy="1824217"/>
          </a:xfrm>
          <a:prstGeom prst="rect">
            <a:avLst/>
          </a:prstGeom>
        </p:spPr>
        <p:txBody>
          <a:bodyPr vert="horz" wrap="square" lIns="0" tIns="53975" rIns="0" bIns="0" rtlCol="0">
            <a:spAutoFit/>
          </a:bodyPr>
          <a:lstStyle/>
          <a:p>
            <a:pPr marL="355600" marR="5080" indent="-342900" algn="just">
              <a:lnSpc>
                <a:spcPts val="2590"/>
              </a:lnSpc>
              <a:spcBef>
                <a:spcPts val="425"/>
              </a:spcBef>
              <a:buFont typeface="Arial" panose="020B0604020202020204" pitchFamily="34" charset="0"/>
              <a:buChar char="•"/>
            </a:pPr>
            <a:r>
              <a:rPr sz="2400" dirty="0">
                <a:latin typeface="Times New Roman"/>
                <a:cs typeface="Times New Roman"/>
              </a:rPr>
              <a:t>The </a:t>
            </a:r>
            <a:r>
              <a:rPr sz="2400" spc="-30" dirty="0">
                <a:latin typeface="Times New Roman"/>
                <a:cs typeface="Times New Roman"/>
              </a:rPr>
              <a:t>LIST-THEN-ELIMINATE </a:t>
            </a:r>
            <a:r>
              <a:rPr sz="2400" dirty="0">
                <a:latin typeface="Times New Roman"/>
                <a:cs typeface="Times New Roman"/>
              </a:rPr>
              <a:t>algorithm first </a:t>
            </a:r>
            <a:r>
              <a:rPr sz="2400" spc="-5" dirty="0">
                <a:latin typeface="Times New Roman"/>
                <a:cs typeface="Times New Roman"/>
              </a:rPr>
              <a:t>initializes </a:t>
            </a:r>
            <a:r>
              <a:rPr sz="2400" dirty="0">
                <a:latin typeface="Times New Roman"/>
                <a:cs typeface="Times New Roman"/>
              </a:rPr>
              <a:t>the version space to</a:t>
            </a:r>
            <a:r>
              <a:rPr sz="2400" spc="-80" dirty="0">
                <a:latin typeface="Times New Roman"/>
                <a:cs typeface="Times New Roman"/>
              </a:rPr>
              <a:t> </a:t>
            </a:r>
            <a:r>
              <a:rPr sz="2400" dirty="0">
                <a:latin typeface="Times New Roman"/>
                <a:cs typeface="Times New Roman"/>
              </a:rPr>
              <a:t>contain  all hypotheses in </a:t>
            </a:r>
            <a:r>
              <a:rPr sz="2400" spc="-5" dirty="0">
                <a:latin typeface="Times New Roman"/>
                <a:cs typeface="Times New Roman"/>
              </a:rPr>
              <a:t>H </a:t>
            </a:r>
            <a:r>
              <a:rPr sz="2400" dirty="0">
                <a:latin typeface="Times New Roman"/>
                <a:cs typeface="Times New Roman"/>
              </a:rPr>
              <a:t>and then </a:t>
            </a:r>
            <a:r>
              <a:rPr sz="2400" spc="-5" dirty="0">
                <a:latin typeface="Times New Roman"/>
                <a:cs typeface="Times New Roman"/>
              </a:rPr>
              <a:t>eliminates </a:t>
            </a:r>
            <a:r>
              <a:rPr sz="2400" dirty="0">
                <a:latin typeface="Times New Roman"/>
                <a:cs typeface="Times New Roman"/>
              </a:rPr>
              <a:t>any hypothesis found inconsistent with any  training</a:t>
            </a:r>
            <a:r>
              <a:rPr sz="2400" spc="-45" dirty="0">
                <a:latin typeface="Times New Roman"/>
                <a:cs typeface="Times New Roman"/>
              </a:rPr>
              <a:t> </a:t>
            </a:r>
            <a:r>
              <a:rPr sz="2400" spc="-5" dirty="0">
                <a:latin typeface="Times New Roman"/>
                <a:cs typeface="Times New Roman"/>
              </a:rPr>
              <a:t>example.</a:t>
            </a:r>
            <a:endParaRPr lang="en-GB" sz="2400" spc="-5" dirty="0">
              <a:latin typeface="Times New Roman"/>
              <a:cs typeface="Times New Roman"/>
            </a:endParaRPr>
          </a:p>
          <a:p>
            <a:pPr marL="12700" marR="5080" algn="just">
              <a:lnSpc>
                <a:spcPts val="2590"/>
              </a:lnSpc>
              <a:spcBef>
                <a:spcPts val="425"/>
              </a:spcBef>
            </a:pPr>
            <a:r>
              <a:rPr lang="en-IN" sz="2400" dirty="0">
                <a:latin typeface="Times New Roman"/>
                <a:cs typeface="Times New Roman"/>
              </a:rPr>
              <a:t>The </a:t>
            </a:r>
            <a:r>
              <a:rPr lang="en-IN" sz="2400" spc="-20" dirty="0">
                <a:latin typeface="Times New Roman"/>
                <a:cs typeface="Times New Roman"/>
              </a:rPr>
              <a:t>LIST-THEN-ELIMINATE</a:t>
            </a:r>
            <a:r>
              <a:rPr lang="en-IN" sz="2400" spc="-160" dirty="0">
                <a:latin typeface="Times New Roman"/>
                <a:cs typeface="Times New Roman"/>
              </a:rPr>
              <a:t> </a:t>
            </a:r>
            <a:r>
              <a:rPr lang="en-IN" sz="2400" spc="-5" dirty="0">
                <a:latin typeface="Times New Roman"/>
                <a:cs typeface="Times New Roman"/>
              </a:rPr>
              <a:t>Algorithm</a:t>
            </a:r>
          </a:p>
          <a:p>
            <a:pPr marL="12700" marR="5080" algn="just">
              <a:lnSpc>
                <a:spcPts val="2590"/>
              </a:lnSpc>
              <a:spcBef>
                <a:spcPts val="425"/>
              </a:spcBef>
            </a:pPr>
            <a:r>
              <a:rPr lang="en-GB" sz="2400" dirty="0">
                <a:latin typeface="Times New Roman"/>
                <a:cs typeface="Times New Roman"/>
              </a:rPr>
              <a:t>______________________________________________________________________</a:t>
            </a:r>
            <a:endParaRPr sz="240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31</a:t>
            </a:fld>
            <a:endParaRPr dirty="0"/>
          </a:p>
        </p:txBody>
      </p:sp>
      <p:sp>
        <p:nvSpPr>
          <p:cNvPr id="2" name="object 2"/>
          <p:cNvSpPr txBox="1">
            <a:spLocks noGrp="1"/>
          </p:cNvSpPr>
          <p:nvPr>
            <p:ph type="title"/>
          </p:nvPr>
        </p:nvSpPr>
        <p:spPr>
          <a:xfrm>
            <a:off x="304800" y="391381"/>
            <a:ext cx="9051861"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Times New Roman"/>
                <a:cs typeface="Times New Roman"/>
              </a:rPr>
              <a:t>A More Compact Representation for </a:t>
            </a:r>
            <a:r>
              <a:rPr sz="3200" b="0" spc="-50" dirty="0">
                <a:latin typeface="Times New Roman"/>
                <a:cs typeface="Times New Roman"/>
              </a:rPr>
              <a:t>Version</a:t>
            </a:r>
            <a:r>
              <a:rPr sz="3200" b="0" spc="-335" dirty="0">
                <a:latin typeface="Times New Roman"/>
                <a:cs typeface="Times New Roman"/>
              </a:rPr>
              <a:t> </a:t>
            </a:r>
            <a:r>
              <a:rPr sz="3200" b="0" dirty="0">
                <a:latin typeface="Times New Roman"/>
                <a:cs typeface="Times New Roman"/>
              </a:rPr>
              <a:t>Spaces</a:t>
            </a:r>
            <a:endParaRPr sz="3200" dirty="0">
              <a:latin typeface="Times New Roman"/>
              <a:cs typeface="Times New Roman"/>
            </a:endParaRPr>
          </a:p>
        </p:txBody>
      </p:sp>
      <p:sp>
        <p:nvSpPr>
          <p:cNvPr id="3" name="object 3"/>
          <p:cNvSpPr txBox="1"/>
          <p:nvPr/>
        </p:nvSpPr>
        <p:spPr>
          <a:xfrm>
            <a:off x="946214" y="1408560"/>
            <a:ext cx="10001250" cy="1266190"/>
          </a:xfrm>
          <a:prstGeom prst="rect">
            <a:avLst/>
          </a:prstGeom>
        </p:spPr>
        <p:txBody>
          <a:bodyPr vert="horz" wrap="square" lIns="0" tIns="102235" rIns="0" bIns="0" rtlCol="0">
            <a:spAutoFit/>
          </a:bodyPr>
          <a:lstStyle/>
          <a:p>
            <a:pPr marL="241300" indent="-228600">
              <a:lnSpc>
                <a:spcPct val="100000"/>
              </a:lnSpc>
              <a:spcBef>
                <a:spcPts val="805"/>
              </a:spcBef>
              <a:buFont typeface="Arial"/>
              <a:buChar char="•"/>
              <a:tabLst>
                <a:tab pos="241300" algn="l"/>
              </a:tabLst>
            </a:pPr>
            <a:r>
              <a:rPr sz="2400" dirty="0">
                <a:latin typeface="Times New Roman"/>
                <a:cs typeface="Times New Roman"/>
              </a:rPr>
              <a:t>The version space is represented by its </a:t>
            </a:r>
            <a:r>
              <a:rPr sz="2400" spc="-5" dirty="0">
                <a:latin typeface="Times New Roman"/>
                <a:cs typeface="Times New Roman"/>
              </a:rPr>
              <a:t>most </a:t>
            </a:r>
            <a:r>
              <a:rPr sz="2400" dirty="0">
                <a:latin typeface="Times New Roman"/>
                <a:cs typeface="Times New Roman"/>
              </a:rPr>
              <a:t>general and least general</a:t>
            </a:r>
            <a:r>
              <a:rPr sz="2400" spc="-190" dirty="0">
                <a:latin typeface="Times New Roman"/>
                <a:cs typeface="Times New Roman"/>
              </a:rPr>
              <a:t> </a:t>
            </a:r>
            <a:r>
              <a:rPr sz="2400" spc="-5" dirty="0">
                <a:latin typeface="Times New Roman"/>
                <a:cs typeface="Times New Roman"/>
              </a:rPr>
              <a:t>members.</a:t>
            </a:r>
            <a:endParaRPr sz="2400" dirty="0">
              <a:latin typeface="Times New Roman"/>
              <a:cs typeface="Times New Roman"/>
            </a:endParaRPr>
          </a:p>
          <a:p>
            <a:pPr marL="241300" marR="5080" indent="-228600">
              <a:lnSpc>
                <a:spcPts val="2590"/>
              </a:lnSpc>
              <a:spcBef>
                <a:spcPts val="1040"/>
              </a:spcBef>
              <a:buFont typeface="Arial"/>
              <a:buChar char="•"/>
              <a:tabLst>
                <a:tab pos="241300" algn="l"/>
              </a:tabLst>
            </a:pPr>
            <a:r>
              <a:rPr sz="2400" dirty="0">
                <a:latin typeface="Times New Roman"/>
                <a:cs typeface="Times New Roman"/>
              </a:rPr>
              <a:t>These </a:t>
            </a:r>
            <a:r>
              <a:rPr sz="2400" spc="-10" dirty="0">
                <a:latin typeface="Times New Roman"/>
                <a:cs typeface="Times New Roman"/>
              </a:rPr>
              <a:t>members </a:t>
            </a:r>
            <a:r>
              <a:rPr sz="2400" dirty="0">
                <a:latin typeface="Times New Roman"/>
                <a:cs typeface="Times New Roman"/>
              </a:rPr>
              <a:t>form general and specific boundary sets that </a:t>
            </a:r>
            <a:r>
              <a:rPr sz="2400" spc="-5" dirty="0">
                <a:latin typeface="Times New Roman"/>
                <a:cs typeface="Times New Roman"/>
              </a:rPr>
              <a:t>delimit </a:t>
            </a:r>
            <a:r>
              <a:rPr sz="2400" dirty="0">
                <a:latin typeface="Times New Roman"/>
                <a:cs typeface="Times New Roman"/>
              </a:rPr>
              <a:t>the</a:t>
            </a:r>
            <a:r>
              <a:rPr sz="2400" spc="-130" dirty="0">
                <a:latin typeface="Times New Roman"/>
                <a:cs typeface="Times New Roman"/>
              </a:rPr>
              <a:t> </a:t>
            </a:r>
            <a:r>
              <a:rPr sz="2400" dirty="0">
                <a:latin typeface="Times New Roman"/>
                <a:cs typeface="Times New Roman"/>
              </a:rPr>
              <a:t>version  space within the partially ordered hypothesis</a:t>
            </a:r>
            <a:r>
              <a:rPr sz="2400" spc="-90" dirty="0">
                <a:latin typeface="Times New Roman"/>
                <a:cs typeface="Times New Roman"/>
              </a:rPr>
              <a:t> </a:t>
            </a:r>
            <a:r>
              <a:rPr sz="2400" dirty="0">
                <a:latin typeface="Times New Roman"/>
                <a:cs typeface="Times New Roman"/>
              </a:rPr>
              <a:t>space.</a:t>
            </a:r>
          </a:p>
        </p:txBody>
      </p:sp>
      <p:sp>
        <p:nvSpPr>
          <p:cNvPr id="6" name="Rectangle 5">
            <a:extLst>
              <a:ext uri="{FF2B5EF4-FFF2-40B4-BE49-F238E27FC236}">
                <a16:creationId xmlns="" xmlns:a16="http://schemas.microsoft.com/office/drawing/2014/main" id="{DC2E4272-507D-4B44-A125-9922EF7F8AA7}"/>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722D555D-55D9-4F13-9CBD-57B539D7CFA3}"/>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 xmlns:a16="http://schemas.microsoft.com/office/drawing/2014/main" id="{7DC83DE4-AFBD-497C-ACD9-38F21691E1E7}"/>
              </a:ext>
            </a:extLst>
          </p:cNvPr>
          <p:cNvPicPr>
            <a:picLocks noChangeAspect="1"/>
          </p:cNvPicPr>
          <p:nvPr/>
        </p:nvPicPr>
        <p:blipFill>
          <a:blip r:embed="rId2"/>
          <a:stretch>
            <a:fillRect/>
          </a:stretch>
        </p:blipFill>
        <p:spPr>
          <a:xfrm>
            <a:off x="627414" y="2822452"/>
            <a:ext cx="10937172" cy="981541"/>
          </a:xfrm>
          <a:prstGeom prst="rect">
            <a:avLst/>
          </a:prstGeom>
        </p:spPr>
      </p:pic>
      <p:pic>
        <p:nvPicPr>
          <p:cNvPr id="8" name="Picture 7">
            <a:extLst>
              <a:ext uri="{FF2B5EF4-FFF2-40B4-BE49-F238E27FC236}">
                <a16:creationId xmlns="" xmlns:a16="http://schemas.microsoft.com/office/drawing/2014/main" id="{A3293928-A17B-4408-962D-18614E2AF81E}"/>
              </a:ext>
            </a:extLst>
          </p:cNvPr>
          <p:cNvPicPr>
            <a:picLocks noChangeAspect="1"/>
          </p:cNvPicPr>
          <p:nvPr/>
        </p:nvPicPr>
        <p:blipFill>
          <a:blip r:embed="rId3"/>
          <a:stretch>
            <a:fillRect/>
          </a:stretch>
        </p:blipFill>
        <p:spPr>
          <a:xfrm>
            <a:off x="2093833" y="3651223"/>
            <a:ext cx="7706012" cy="542591"/>
          </a:xfrm>
          <a:prstGeom prst="rect">
            <a:avLst/>
          </a:prstGeom>
        </p:spPr>
      </p:pic>
      <p:sp>
        <p:nvSpPr>
          <p:cNvPr id="9" name="object 4">
            <a:extLst>
              <a:ext uri="{FF2B5EF4-FFF2-40B4-BE49-F238E27FC236}">
                <a16:creationId xmlns="" xmlns:a16="http://schemas.microsoft.com/office/drawing/2014/main" id="{945F5D38-8F24-4958-8D75-D031BD6A6AE3}"/>
              </a:ext>
            </a:extLst>
          </p:cNvPr>
          <p:cNvSpPr txBox="1"/>
          <p:nvPr/>
        </p:nvSpPr>
        <p:spPr>
          <a:xfrm>
            <a:off x="701421" y="4564314"/>
            <a:ext cx="10490835" cy="1480185"/>
          </a:xfrm>
          <a:prstGeom prst="rect">
            <a:avLst/>
          </a:prstGeom>
        </p:spPr>
        <p:txBody>
          <a:bodyPr vert="horz" wrap="square" lIns="0" tIns="53975" rIns="0" bIns="0" rtlCol="0">
            <a:spAutoFit/>
          </a:bodyPr>
          <a:lstStyle/>
          <a:p>
            <a:pPr marL="38100" marR="30480" algn="just">
              <a:lnSpc>
                <a:spcPts val="2590"/>
              </a:lnSpc>
              <a:spcBef>
                <a:spcPts val="425"/>
              </a:spcBef>
            </a:pPr>
            <a:r>
              <a:rPr sz="2400" b="1" i="1" spc="-5" dirty="0">
                <a:latin typeface="Times New Roman"/>
                <a:cs typeface="Times New Roman"/>
              </a:rPr>
              <a:t>Definition: </a:t>
            </a:r>
            <a:r>
              <a:rPr sz="2400" dirty="0">
                <a:latin typeface="Times New Roman"/>
                <a:cs typeface="Times New Roman"/>
              </a:rPr>
              <a:t>The </a:t>
            </a:r>
            <a:r>
              <a:rPr sz="2400" b="1" spc="-5" dirty="0">
                <a:latin typeface="Times New Roman"/>
                <a:cs typeface="Times New Roman"/>
              </a:rPr>
              <a:t>specific boundary </a:t>
            </a:r>
            <a:r>
              <a:rPr sz="2400" spc="-5" dirty="0">
                <a:latin typeface="Times New Roman"/>
                <a:cs typeface="Times New Roman"/>
              </a:rPr>
              <a:t>S, </a:t>
            </a:r>
            <a:r>
              <a:rPr sz="2400" dirty="0">
                <a:latin typeface="Times New Roman"/>
                <a:cs typeface="Times New Roman"/>
              </a:rPr>
              <a:t>with </a:t>
            </a:r>
            <a:r>
              <a:rPr sz="2400" spc="-5" dirty="0">
                <a:latin typeface="Times New Roman"/>
                <a:cs typeface="Times New Roman"/>
              </a:rPr>
              <a:t>respect </a:t>
            </a:r>
            <a:r>
              <a:rPr sz="2400" dirty="0">
                <a:latin typeface="Times New Roman"/>
                <a:cs typeface="Times New Roman"/>
              </a:rPr>
              <a:t>to </a:t>
            </a:r>
            <a:r>
              <a:rPr sz="2400" spc="-5" dirty="0">
                <a:latin typeface="Times New Roman"/>
                <a:cs typeface="Times New Roman"/>
              </a:rPr>
              <a:t>hypothesis space </a:t>
            </a:r>
            <a:r>
              <a:rPr sz="2400" i="1" spc="-5" dirty="0">
                <a:latin typeface="Times New Roman"/>
                <a:cs typeface="Times New Roman"/>
              </a:rPr>
              <a:t>H </a:t>
            </a:r>
            <a:r>
              <a:rPr sz="2400" dirty="0">
                <a:latin typeface="Times New Roman"/>
                <a:cs typeface="Times New Roman"/>
              </a:rPr>
              <a:t>and  </a:t>
            </a:r>
            <a:r>
              <a:rPr sz="2400" spc="-5" dirty="0">
                <a:latin typeface="Times New Roman"/>
                <a:cs typeface="Times New Roman"/>
              </a:rPr>
              <a:t>training </a:t>
            </a:r>
            <a:r>
              <a:rPr sz="2400" spc="-10" dirty="0">
                <a:latin typeface="Times New Roman"/>
                <a:cs typeface="Times New Roman"/>
              </a:rPr>
              <a:t>data </a:t>
            </a:r>
            <a:r>
              <a:rPr sz="2400" i="1" spc="-5" dirty="0">
                <a:latin typeface="Times New Roman"/>
                <a:cs typeface="Times New Roman"/>
              </a:rPr>
              <a:t>D, </a:t>
            </a:r>
            <a:r>
              <a:rPr sz="2400" dirty="0">
                <a:latin typeface="Times New Roman"/>
                <a:cs typeface="Times New Roman"/>
              </a:rPr>
              <a:t>is the </a:t>
            </a:r>
            <a:r>
              <a:rPr sz="2400" spc="-5" dirty="0">
                <a:latin typeface="Times New Roman"/>
                <a:cs typeface="Times New Roman"/>
              </a:rPr>
              <a:t>set </a:t>
            </a:r>
            <a:r>
              <a:rPr sz="2400" dirty="0">
                <a:latin typeface="Times New Roman"/>
                <a:cs typeface="Times New Roman"/>
              </a:rPr>
              <a:t>of </a:t>
            </a:r>
            <a:r>
              <a:rPr sz="2400" spc="-5" dirty="0">
                <a:latin typeface="Times New Roman"/>
                <a:cs typeface="Times New Roman"/>
              </a:rPr>
              <a:t>minimally general (i.e., </a:t>
            </a:r>
            <a:r>
              <a:rPr sz="2400" spc="-10" dirty="0">
                <a:latin typeface="Times New Roman"/>
                <a:cs typeface="Times New Roman"/>
              </a:rPr>
              <a:t>maximally </a:t>
            </a:r>
            <a:r>
              <a:rPr sz="2400" spc="-5" dirty="0">
                <a:latin typeface="Times New Roman"/>
                <a:cs typeface="Times New Roman"/>
              </a:rPr>
              <a:t>specific) members </a:t>
            </a:r>
            <a:r>
              <a:rPr sz="2400" dirty="0">
                <a:latin typeface="Times New Roman"/>
                <a:cs typeface="Times New Roman"/>
              </a:rPr>
              <a:t>of  </a:t>
            </a:r>
            <a:r>
              <a:rPr sz="2400" i="1" spc="-5" dirty="0">
                <a:latin typeface="Times New Roman"/>
                <a:cs typeface="Times New Roman"/>
              </a:rPr>
              <a:t>H </a:t>
            </a:r>
            <a:r>
              <a:rPr sz="2400" dirty="0">
                <a:latin typeface="Times New Roman"/>
                <a:cs typeface="Times New Roman"/>
              </a:rPr>
              <a:t>consistent with</a:t>
            </a:r>
            <a:r>
              <a:rPr sz="2400" spc="-30" dirty="0">
                <a:latin typeface="Times New Roman"/>
                <a:cs typeface="Times New Roman"/>
              </a:rPr>
              <a:t> </a:t>
            </a:r>
            <a:r>
              <a:rPr sz="2400" i="1" spc="-5" dirty="0">
                <a:latin typeface="Times New Roman"/>
                <a:cs typeface="Times New Roman"/>
              </a:rPr>
              <a:t>D.</a:t>
            </a:r>
            <a:endParaRPr sz="2400" dirty="0">
              <a:latin typeface="Times New Roman"/>
              <a:cs typeface="Times New Roman"/>
            </a:endParaRPr>
          </a:p>
          <a:p>
            <a:pPr marL="1784350" algn="just">
              <a:lnSpc>
                <a:spcPct val="100000"/>
              </a:lnSpc>
              <a:spcBef>
                <a:spcPts val="955"/>
              </a:spcBef>
            </a:pPr>
            <a:r>
              <a:rPr sz="2000" dirty="0">
                <a:latin typeface="Times New Roman"/>
                <a:cs typeface="Times New Roman"/>
              </a:rPr>
              <a:t>S </a:t>
            </a:r>
            <a:r>
              <a:rPr sz="2000" dirty="0">
                <a:latin typeface="Symbol"/>
                <a:cs typeface="Symbol"/>
              </a:rPr>
              <a:t></a:t>
            </a:r>
            <a:r>
              <a:rPr sz="2000" dirty="0">
                <a:latin typeface="Times New Roman"/>
                <a:cs typeface="Times New Roman"/>
              </a:rPr>
              <a:t>{</a:t>
            </a:r>
            <a:r>
              <a:rPr sz="2000" i="1" dirty="0">
                <a:latin typeface="Times New Roman"/>
                <a:cs typeface="Times New Roman"/>
              </a:rPr>
              <a:t>s </a:t>
            </a:r>
            <a:r>
              <a:rPr sz="2000" dirty="0">
                <a:latin typeface="Symbol"/>
                <a:cs typeface="Symbol"/>
              </a:rPr>
              <a:t></a:t>
            </a:r>
            <a:r>
              <a:rPr sz="2000" dirty="0">
                <a:latin typeface="Times New Roman"/>
                <a:cs typeface="Times New Roman"/>
              </a:rPr>
              <a:t> </a:t>
            </a:r>
            <a:r>
              <a:rPr sz="2000" i="1" dirty="0">
                <a:latin typeface="Times New Roman"/>
                <a:cs typeface="Times New Roman"/>
              </a:rPr>
              <a:t>H </a:t>
            </a:r>
            <a:r>
              <a:rPr sz="2000" dirty="0">
                <a:latin typeface="Times New Roman"/>
                <a:cs typeface="Times New Roman"/>
              </a:rPr>
              <a:t>| </a:t>
            </a:r>
            <a:r>
              <a:rPr sz="2000" i="1" dirty="0">
                <a:latin typeface="Times New Roman"/>
                <a:cs typeface="Times New Roman"/>
              </a:rPr>
              <a:t>Consistent</a:t>
            </a:r>
            <a:r>
              <a:rPr sz="2000" dirty="0">
                <a:latin typeface="Times New Roman"/>
                <a:cs typeface="Times New Roman"/>
              </a:rPr>
              <a:t>(</a:t>
            </a:r>
            <a:r>
              <a:rPr sz="2000" i="1" dirty="0">
                <a:latin typeface="Times New Roman"/>
                <a:cs typeface="Times New Roman"/>
              </a:rPr>
              <a:t>s, </a:t>
            </a:r>
            <a:r>
              <a:rPr sz="2000" i="1" spc="-5" dirty="0">
                <a:latin typeface="Times New Roman"/>
                <a:cs typeface="Times New Roman"/>
              </a:rPr>
              <a:t>D</a:t>
            </a:r>
            <a:r>
              <a:rPr sz="2000" spc="-5" dirty="0">
                <a:latin typeface="Times New Roman"/>
                <a:cs typeface="Times New Roman"/>
              </a:rPr>
              <a:t>)</a:t>
            </a:r>
            <a:r>
              <a:rPr sz="2000" spc="-5" dirty="0">
                <a:latin typeface="Symbol"/>
                <a:cs typeface="Symbol"/>
              </a:rPr>
              <a:t></a:t>
            </a:r>
            <a:r>
              <a:rPr sz="2000" spc="-5" dirty="0">
                <a:latin typeface="Times New Roman"/>
                <a:cs typeface="Times New Roman"/>
              </a:rPr>
              <a:t>(</a:t>
            </a:r>
            <a:r>
              <a:rPr sz="2000" spc="-5" dirty="0">
                <a:latin typeface="Symbol"/>
                <a:cs typeface="Symbol"/>
              </a:rPr>
              <a:t></a:t>
            </a:r>
            <a:r>
              <a:rPr sz="2000" i="1" spc="-5" dirty="0">
                <a:latin typeface="Times New Roman"/>
                <a:cs typeface="Times New Roman"/>
              </a:rPr>
              <a:t>s' </a:t>
            </a:r>
            <a:r>
              <a:rPr sz="2000" dirty="0">
                <a:latin typeface="Symbol"/>
                <a:cs typeface="Symbol"/>
              </a:rPr>
              <a:t></a:t>
            </a:r>
            <a:r>
              <a:rPr sz="2000" dirty="0">
                <a:latin typeface="Times New Roman"/>
                <a:cs typeface="Times New Roman"/>
              </a:rPr>
              <a:t> </a:t>
            </a:r>
            <a:r>
              <a:rPr sz="2000" i="1" dirty="0">
                <a:latin typeface="Times New Roman"/>
                <a:cs typeface="Times New Roman"/>
              </a:rPr>
              <a:t>H</a:t>
            </a:r>
            <a:r>
              <a:rPr sz="2000" dirty="0">
                <a:latin typeface="Times New Roman"/>
                <a:cs typeface="Times New Roman"/>
              </a:rPr>
              <a:t>)[(</a:t>
            </a:r>
            <a:r>
              <a:rPr sz="2000" i="1" dirty="0">
                <a:latin typeface="Times New Roman"/>
                <a:cs typeface="Times New Roman"/>
              </a:rPr>
              <a:t>s </a:t>
            </a:r>
            <a:r>
              <a:rPr sz="2000" spc="5" dirty="0">
                <a:latin typeface="Symbol"/>
                <a:cs typeface="Symbol"/>
              </a:rPr>
              <a:t></a:t>
            </a:r>
            <a:r>
              <a:rPr sz="1950" i="1" spc="7" baseline="-21367" dirty="0">
                <a:latin typeface="Times New Roman"/>
                <a:cs typeface="Times New Roman"/>
              </a:rPr>
              <a:t>g</a:t>
            </a:r>
            <a:r>
              <a:rPr sz="2000" i="1" spc="5" dirty="0">
                <a:latin typeface="Times New Roman"/>
                <a:cs typeface="Times New Roman"/>
              </a:rPr>
              <a:t>s'</a:t>
            </a:r>
            <a:r>
              <a:rPr sz="2000" spc="5" dirty="0">
                <a:latin typeface="Times New Roman"/>
                <a:cs typeface="Times New Roman"/>
              </a:rPr>
              <a:t>) </a:t>
            </a:r>
            <a:r>
              <a:rPr sz="2000" dirty="0">
                <a:latin typeface="Symbol"/>
                <a:cs typeface="Symbol"/>
              </a:rPr>
              <a:t></a:t>
            </a:r>
            <a:r>
              <a:rPr sz="2000" dirty="0">
                <a:latin typeface="Times New Roman"/>
                <a:cs typeface="Times New Roman"/>
              </a:rPr>
              <a:t> </a:t>
            </a:r>
            <a:r>
              <a:rPr sz="2000" i="1" spc="-5" dirty="0">
                <a:latin typeface="Times New Roman"/>
                <a:cs typeface="Times New Roman"/>
              </a:rPr>
              <a:t>Consistent</a:t>
            </a:r>
            <a:r>
              <a:rPr sz="2000" spc="-5" dirty="0">
                <a:latin typeface="Times New Roman"/>
                <a:cs typeface="Times New Roman"/>
              </a:rPr>
              <a:t>(</a:t>
            </a:r>
            <a:r>
              <a:rPr sz="2000" i="1" spc="-5" dirty="0">
                <a:latin typeface="Times New Roman"/>
                <a:cs typeface="Times New Roman"/>
              </a:rPr>
              <a:t>s',</a:t>
            </a:r>
            <a:r>
              <a:rPr sz="2000" i="1" spc="-204" dirty="0">
                <a:latin typeface="Times New Roman"/>
                <a:cs typeface="Times New Roman"/>
              </a:rPr>
              <a:t> </a:t>
            </a:r>
            <a:r>
              <a:rPr sz="2000" i="1" dirty="0">
                <a:latin typeface="Times New Roman"/>
                <a:cs typeface="Times New Roman"/>
              </a:rPr>
              <a:t>D</a:t>
            </a:r>
            <a:r>
              <a:rPr sz="2000" dirty="0">
                <a:latin typeface="Times New Roman"/>
                <a:cs typeface="Times New Roman"/>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32</a:t>
            </a:fld>
            <a:endParaRPr dirty="0"/>
          </a:p>
        </p:txBody>
      </p:sp>
      <p:sp>
        <p:nvSpPr>
          <p:cNvPr id="2" name="object 2"/>
          <p:cNvSpPr txBox="1">
            <a:spLocks noGrp="1"/>
          </p:cNvSpPr>
          <p:nvPr>
            <p:ph type="title"/>
          </p:nvPr>
        </p:nvSpPr>
        <p:spPr>
          <a:xfrm>
            <a:off x="457200" y="379123"/>
            <a:ext cx="8644638" cy="505908"/>
          </a:xfrm>
          <a:prstGeom prst="rect">
            <a:avLst/>
          </a:prstGeom>
        </p:spPr>
        <p:txBody>
          <a:bodyPr vert="horz" wrap="square" lIns="0" tIns="13335" rIns="0" bIns="0" rtlCol="0">
            <a:spAutoFit/>
          </a:bodyPr>
          <a:lstStyle/>
          <a:p>
            <a:pPr marL="12700">
              <a:lnSpc>
                <a:spcPct val="100000"/>
              </a:lnSpc>
              <a:spcBef>
                <a:spcPts val="105"/>
              </a:spcBef>
            </a:pPr>
            <a:r>
              <a:rPr sz="3200" spc="-50" dirty="0">
                <a:latin typeface="Times New Roman"/>
                <a:cs typeface="Times New Roman"/>
              </a:rPr>
              <a:t>Version </a:t>
            </a:r>
            <a:r>
              <a:rPr sz="3200" dirty="0">
                <a:latin typeface="Times New Roman"/>
                <a:cs typeface="Times New Roman"/>
              </a:rPr>
              <a:t>Space representation</a:t>
            </a:r>
            <a:r>
              <a:rPr sz="3200" spc="-40" dirty="0">
                <a:latin typeface="Times New Roman"/>
                <a:cs typeface="Times New Roman"/>
              </a:rPr>
              <a:t> </a:t>
            </a:r>
            <a:r>
              <a:rPr sz="3200" dirty="0">
                <a:latin typeface="Times New Roman"/>
                <a:cs typeface="Times New Roman"/>
              </a:rPr>
              <a:t>theorem</a:t>
            </a:r>
          </a:p>
        </p:txBody>
      </p:sp>
      <p:sp>
        <p:nvSpPr>
          <p:cNvPr id="3" name="object 3"/>
          <p:cNvSpPr txBox="1"/>
          <p:nvPr/>
        </p:nvSpPr>
        <p:spPr>
          <a:xfrm>
            <a:off x="933510" y="1653924"/>
            <a:ext cx="10466070" cy="2475230"/>
          </a:xfrm>
          <a:prstGeom prst="rect">
            <a:avLst/>
          </a:prstGeom>
        </p:spPr>
        <p:txBody>
          <a:bodyPr vert="horz" wrap="square" lIns="0" tIns="12700" rIns="0" bIns="0" rtlCol="0">
            <a:spAutoFit/>
          </a:bodyPr>
          <a:lstStyle/>
          <a:p>
            <a:pPr marL="25400" marR="17780" algn="just">
              <a:lnSpc>
                <a:spcPct val="100000"/>
              </a:lnSpc>
              <a:spcBef>
                <a:spcPts val="100"/>
              </a:spcBef>
            </a:pPr>
            <a:r>
              <a:rPr sz="2400" b="1" i="1" spc="-5" dirty="0">
                <a:latin typeface="Times New Roman"/>
                <a:cs typeface="Times New Roman"/>
              </a:rPr>
              <a:t>Theorem: </a:t>
            </a:r>
            <a:r>
              <a:rPr sz="2400" spc="-5" dirty="0">
                <a:latin typeface="Times New Roman"/>
                <a:cs typeface="Times New Roman"/>
              </a:rPr>
              <a:t>Let X </a:t>
            </a:r>
            <a:r>
              <a:rPr sz="2400" dirty="0">
                <a:latin typeface="Times New Roman"/>
                <a:cs typeface="Times New Roman"/>
              </a:rPr>
              <a:t>be an </a:t>
            </a:r>
            <a:r>
              <a:rPr sz="2400" spc="-5" dirty="0">
                <a:latin typeface="Times New Roman"/>
                <a:cs typeface="Times New Roman"/>
              </a:rPr>
              <a:t>arbitrary set </a:t>
            </a:r>
            <a:r>
              <a:rPr sz="2400" dirty="0">
                <a:latin typeface="Times New Roman"/>
                <a:cs typeface="Times New Roman"/>
              </a:rPr>
              <a:t>of </a:t>
            </a:r>
            <a:r>
              <a:rPr sz="2400" spc="-5" dirty="0">
                <a:latin typeface="Times New Roman"/>
                <a:cs typeface="Times New Roman"/>
              </a:rPr>
              <a:t>instances </a:t>
            </a:r>
            <a:r>
              <a:rPr sz="2400" dirty="0">
                <a:latin typeface="Times New Roman"/>
                <a:cs typeface="Times New Roman"/>
              </a:rPr>
              <a:t>and </a:t>
            </a:r>
            <a:r>
              <a:rPr sz="2400" spc="-5" dirty="0">
                <a:latin typeface="Times New Roman"/>
                <a:cs typeface="Times New Roman"/>
              </a:rPr>
              <a:t>Let H </a:t>
            </a:r>
            <a:r>
              <a:rPr sz="2400" dirty="0">
                <a:latin typeface="Times New Roman"/>
                <a:cs typeface="Times New Roman"/>
              </a:rPr>
              <a:t>be a set of Boolean-  valued </a:t>
            </a:r>
            <a:r>
              <a:rPr sz="2400" spc="-5" dirty="0">
                <a:latin typeface="Times New Roman"/>
                <a:cs typeface="Times New Roman"/>
              </a:rPr>
              <a:t>hypotheses defined </a:t>
            </a:r>
            <a:r>
              <a:rPr sz="2400" dirty="0">
                <a:latin typeface="Times New Roman"/>
                <a:cs typeface="Times New Roman"/>
              </a:rPr>
              <a:t>over </a:t>
            </a:r>
            <a:r>
              <a:rPr sz="2400" spc="-5" dirty="0">
                <a:latin typeface="Times New Roman"/>
                <a:cs typeface="Times New Roman"/>
              </a:rPr>
              <a:t>X. </a:t>
            </a:r>
            <a:r>
              <a:rPr sz="2400" dirty="0">
                <a:latin typeface="Times New Roman"/>
                <a:cs typeface="Times New Roman"/>
              </a:rPr>
              <a:t>Let c : </a:t>
            </a:r>
            <a:r>
              <a:rPr sz="2400" spc="-5" dirty="0">
                <a:latin typeface="Times New Roman"/>
                <a:cs typeface="Times New Roman"/>
              </a:rPr>
              <a:t>X </a:t>
            </a:r>
            <a:r>
              <a:rPr sz="2400" dirty="0">
                <a:latin typeface="Calibri"/>
                <a:cs typeface="Calibri"/>
              </a:rPr>
              <a:t>→</a:t>
            </a:r>
            <a:r>
              <a:rPr sz="2400" dirty="0">
                <a:latin typeface="Times New Roman"/>
                <a:cs typeface="Times New Roman"/>
              </a:rPr>
              <a:t>{O, 1} be </a:t>
            </a:r>
            <a:r>
              <a:rPr sz="2400" spc="5" dirty="0">
                <a:latin typeface="Times New Roman"/>
                <a:cs typeface="Times New Roman"/>
              </a:rPr>
              <a:t>an </a:t>
            </a:r>
            <a:r>
              <a:rPr sz="2400" spc="-5" dirty="0">
                <a:latin typeface="Times New Roman"/>
                <a:cs typeface="Times New Roman"/>
              </a:rPr>
              <a:t>arbitrary </a:t>
            </a:r>
            <a:r>
              <a:rPr sz="2400" spc="-10" dirty="0">
                <a:latin typeface="Times New Roman"/>
                <a:cs typeface="Times New Roman"/>
              </a:rPr>
              <a:t>target </a:t>
            </a:r>
            <a:r>
              <a:rPr sz="2400" spc="-5" dirty="0">
                <a:latin typeface="Times New Roman"/>
                <a:cs typeface="Times New Roman"/>
              </a:rPr>
              <a:t>concept  defined over X, </a:t>
            </a:r>
            <a:r>
              <a:rPr sz="2400" dirty="0">
                <a:latin typeface="Times New Roman"/>
                <a:cs typeface="Times New Roman"/>
              </a:rPr>
              <a:t>and let D </a:t>
            </a:r>
            <a:r>
              <a:rPr sz="2400" spc="-5" dirty="0">
                <a:latin typeface="Times New Roman"/>
                <a:cs typeface="Times New Roman"/>
              </a:rPr>
              <a:t>be </a:t>
            </a:r>
            <a:r>
              <a:rPr sz="2400" dirty="0">
                <a:latin typeface="Times New Roman"/>
                <a:cs typeface="Times New Roman"/>
              </a:rPr>
              <a:t>an </a:t>
            </a:r>
            <a:r>
              <a:rPr sz="2400" spc="-5" dirty="0">
                <a:latin typeface="Times New Roman"/>
                <a:cs typeface="Times New Roman"/>
              </a:rPr>
              <a:t>arbitrary set of training examples </a:t>
            </a:r>
            <a:r>
              <a:rPr sz="2400" dirty="0">
                <a:latin typeface="Times New Roman"/>
                <a:cs typeface="Times New Roman"/>
              </a:rPr>
              <a:t>{(x, c(x))). For all  </a:t>
            </a:r>
            <a:r>
              <a:rPr sz="2400" spc="-5" dirty="0">
                <a:latin typeface="Times New Roman"/>
                <a:cs typeface="Times New Roman"/>
              </a:rPr>
              <a:t>X, H, </a:t>
            </a:r>
            <a:r>
              <a:rPr sz="2400" dirty="0">
                <a:latin typeface="Times New Roman"/>
                <a:cs typeface="Times New Roman"/>
              </a:rPr>
              <a:t>c, and </a:t>
            </a:r>
            <a:r>
              <a:rPr sz="2400" spc="-5" dirty="0">
                <a:latin typeface="Times New Roman"/>
                <a:cs typeface="Times New Roman"/>
              </a:rPr>
              <a:t>D </a:t>
            </a:r>
            <a:r>
              <a:rPr sz="2400" dirty="0">
                <a:latin typeface="Times New Roman"/>
                <a:cs typeface="Times New Roman"/>
              </a:rPr>
              <a:t>such that </a:t>
            </a:r>
            <a:r>
              <a:rPr sz="2400" spc="-5" dirty="0">
                <a:latin typeface="Times New Roman"/>
                <a:cs typeface="Times New Roman"/>
              </a:rPr>
              <a:t>S </a:t>
            </a:r>
            <a:r>
              <a:rPr sz="2400" dirty="0">
                <a:latin typeface="Times New Roman"/>
                <a:cs typeface="Times New Roman"/>
              </a:rPr>
              <a:t>and </a:t>
            </a:r>
            <a:r>
              <a:rPr sz="2400" spc="-5" dirty="0">
                <a:latin typeface="Times New Roman"/>
                <a:cs typeface="Times New Roman"/>
              </a:rPr>
              <a:t>G </a:t>
            </a:r>
            <a:r>
              <a:rPr sz="2400" dirty="0">
                <a:latin typeface="Times New Roman"/>
                <a:cs typeface="Times New Roman"/>
              </a:rPr>
              <a:t>are well</a:t>
            </a:r>
            <a:r>
              <a:rPr sz="2400" spc="-30" dirty="0">
                <a:latin typeface="Times New Roman"/>
                <a:cs typeface="Times New Roman"/>
              </a:rPr>
              <a:t> </a:t>
            </a:r>
            <a:r>
              <a:rPr sz="2400" dirty="0">
                <a:latin typeface="Times New Roman"/>
                <a:cs typeface="Times New Roman"/>
              </a:rPr>
              <a:t>defined,</a:t>
            </a:r>
            <a:endParaRPr sz="2400">
              <a:latin typeface="Times New Roman"/>
              <a:cs typeface="Times New Roman"/>
            </a:endParaRPr>
          </a:p>
          <a:p>
            <a:pPr>
              <a:lnSpc>
                <a:spcPct val="100000"/>
              </a:lnSpc>
            </a:pPr>
            <a:endParaRPr sz="2400">
              <a:latin typeface="Times New Roman"/>
              <a:cs typeface="Times New Roman"/>
            </a:endParaRPr>
          </a:p>
          <a:p>
            <a:pPr algn="ctr">
              <a:lnSpc>
                <a:spcPct val="100000"/>
              </a:lnSpc>
              <a:spcBef>
                <a:spcPts val="2125"/>
              </a:spcBef>
            </a:pPr>
            <a:r>
              <a:rPr sz="2400" i="1" spc="-5" dirty="0">
                <a:latin typeface="Times New Roman"/>
                <a:cs typeface="Times New Roman"/>
              </a:rPr>
              <a:t>VS</a:t>
            </a:r>
            <a:r>
              <a:rPr sz="2400" i="1" spc="-7" baseline="-20833" dirty="0">
                <a:latin typeface="Times New Roman"/>
                <a:cs typeface="Times New Roman"/>
              </a:rPr>
              <a:t>H,D</a:t>
            </a:r>
            <a:r>
              <a:rPr sz="2400" i="1" spc="-5" dirty="0">
                <a:latin typeface="Times New Roman"/>
                <a:cs typeface="Times New Roman"/>
              </a:rPr>
              <a:t>=</a:t>
            </a:r>
            <a:r>
              <a:rPr sz="2400" spc="-5" dirty="0">
                <a:latin typeface="Times New Roman"/>
                <a:cs typeface="Times New Roman"/>
              </a:rPr>
              <a:t>{</a:t>
            </a:r>
            <a:r>
              <a:rPr sz="2400" i="1" spc="-5" dirty="0">
                <a:latin typeface="Times New Roman"/>
                <a:cs typeface="Times New Roman"/>
              </a:rPr>
              <a:t>h </a:t>
            </a:r>
            <a:r>
              <a:rPr sz="2400" dirty="0">
                <a:latin typeface="Symbol"/>
                <a:cs typeface="Symbol"/>
              </a:rPr>
              <a:t></a:t>
            </a:r>
            <a:r>
              <a:rPr sz="2400" dirty="0">
                <a:latin typeface="Times New Roman"/>
                <a:cs typeface="Times New Roman"/>
              </a:rPr>
              <a:t> </a:t>
            </a:r>
            <a:r>
              <a:rPr sz="2400" i="1" dirty="0">
                <a:latin typeface="Times New Roman"/>
                <a:cs typeface="Times New Roman"/>
              </a:rPr>
              <a:t>H </a:t>
            </a:r>
            <a:r>
              <a:rPr sz="2400" dirty="0">
                <a:latin typeface="Times New Roman"/>
                <a:cs typeface="Times New Roman"/>
              </a:rPr>
              <a:t>|(</a:t>
            </a:r>
            <a:r>
              <a:rPr sz="2400" dirty="0">
                <a:latin typeface="Symbol"/>
                <a:cs typeface="Symbol"/>
              </a:rPr>
              <a:t></a:t>
            </a:r>
            <a:r>
              <a:rPr sz="2400" i="1" dirty="0">
                <a:latin typeface="Times New Roman"/>
                <a:cs typeface="Times New Roman"/>
              </a:rPr>
              <a:t>s </a:t>
            </a:r>
            <a:r>
              <a:rPr sz="2400" dirty="0">
                <a:latin typeface="Symbol"/>
                <a:cs typeface="Symbol"/>
              </a:rPr>
              <a:t></a:t>
            </a:r>
            <a:r>
              <a:rPr sz="2400" dirty="0">
                <a:latin typeface="Times New Roman"/>
                <a:cs typeface="Times New Roman"/>
              </a:rPr>
              <a:t> </a:t>
            </a:r>
            <a:r>
              <a:rPr sz="2400" i="1" spc="-5" dirty="0">
                <a:latin typeface="Times New Roman"/>
                <a:cs typeface="Times New Roman"/>
              </a:rPr>
              <a:t>S</a:t>
            </a:r>
            <a:r>
              <a:rPr sz="2400" spc="-5" dirty="0">
                <a:latin typeface="Times New Roman"/>
                <a:cs typeface="Times New Roman"/>
              </a:rPr>
              <a:t>) </a:t>
            </a:r>
            <a:r>
              <a:rPr sz="2400" dirty="0">
                <a:latin typeface="Times New Roman"/>
                <a:cs typeface="Times New Roman"/>
              </a:rPr>
              <a:t>(</a:t>
            </a:r>
            <a:r>
              <a:rPr sz="2400" dirty="0">
                <a:latin typeface="Symbol"/>
                <a:cs typeface="Symbol"/>
              </a:rPr>
              <a:t></a:t>
            </a:r>
            <a:r>
              <a:rPr sz="2400" i="1" dirty="0">
                <a:latin typeface="Times New Roman"/>
                <a:cs typeface="Times New Roman"/>
              </a:rPr>
              <a:t>g </a:t>
            </a:r>
            <a:r>
              <a:rPr sz="2400" dirty="0">
                <a:latin typeface="Symbol"/>
                <a:cs typeface="Symbol"/>
              </a:rPr>
              <a:t></a:t>
            </a:r>
            <a:r>
              <a:rPr sz="2400" dirty="0">
                <a:latin typeface="Times New Roman"/>
                <a:cs typeface="Times New Roman"/>
              </a:rPr>
              <a:t> </a:t>
            </a:r>
            <a:r>
              <a:rPr sz="2400" i="1" spc="-5" dirty="0">
                <a:latin typeface="Times New Roman"/>
                <a:cs typeface="Times New Roman"/>
              </a:rPr>
              <a:t>G</a:t>
            </a:r>
            <a:r>
              <a:rPr sz="2400" spc="-5" dirty="0">
                <a:latin typeface="Times New Roman"/>
                <a:cs typeface="Times New Roman"/>
              </a:rPr>
              <a:t>) </a:t>
            </a:r>
            <a:r>
              <a:rPr sz="2400" dirty="0">
                <a:latin typeface="Times New Roman"/>
                <a:cs typeface="Times New Roman"/>
              </a:rPr>
              <a:t>(</a:t>
            </a:r>
            <a:r>
              <a:rPr sz="2400" i="1" dirty="0">
                <a:latin typeface="Times New Roman"/>
                <a:cs typeface="Times New Roman"/>
              </a:rPr>
              <a:t>g </a:t>
            </a:r>
            <a:r>
              <a:rPr sz="2400" spc="5" dirty="0">
                <a:latin typeface="Symbol"/>
                <a:cs typeface="Symbol"/>
              </a:rPr>
              <a:t></a:t>
            </a:r>
            <a:r>
              <a:rPr sz="1950" i="1" spc="7" baseline="-21367" dirty="0">
                <a:latin typeface="Times New Roman"/>
                <a:cs typeface="Times New Roman"/>
              </a:rPr>
              <a:t>g </a:t>
            </a:r>
            <a:r>
              <a:rPr sz="2400" i="1" dirty="0">
                <a:latin typeface="Times New Roman"/>
                <a:cs typeface="Times New Roman"/>
              </a:rPr>
              <a:t>h </a:t>
            </a:r>
            <a:r>
              <a:rPr sz="2400" spc="5" dirty="0">
                <a:latin typeface="Symbol"/>
                <a:cs typeface="Symbol"/>
              </a:rPr>
              <a:t></a:t>
            </a:r>
            <a:r>
              <a:rPr sz="1950" i="1" spc="7" baseline="-21367" dirty="0">
                <a:latin typeface="Times New Roman"/>
                <a:cs typeface="Times New Roman"/>
              </a:rPr>
              <a:t>g</a:t>
            </a:r>
            <a:r>
              <a:rPr sz="1950" i="1" spc="195" baseline="-21367" dirty="0">
                <a:latin typeface="Times New Roman"/>
                <a:cs typeface="Times New Roman"/>
              </a:rPr>
              <a:t> </a:t>
            </a:r>
            <a:r>
              <a:rPr sz="2400" i="1" dirty="0">
                <a:latin typeface="Times New Roman"/>
                <a:cs typeface="Times New Roman"/>
              </a:rPr>
              <a:t>s</a:t>
            </a:r>
            <a:r>
              <a:rPr sz="2400" dirty="0">
                <a:latin typeface="Times New Roman"/>
                <a:cs typeface="Times New Roman"/>
              </a:rPr>
              <a:t>)}</a:t>
            </a:r>
            <a:endParaRPr sz="2400">
              <a:latin typeface="Times New Roman"/>
              <a:cs typeface="Times New Roman"/>
            </a:endParaRPr>
          </a:p>
        </p:txBody>
      </p:sp>
      <p:sp>
        <p:nvSpPr>
          <p:cNvPr id="6" name="Rectangle 5">
            <a:extLst>
              <a:ext uri="{FF2B5EF4-FFF2-40B4-BE49-F238E27FC236}">
                <a16:creationId xmlns="" xmlns:a16="http://schemas.microsoft.com/office/drawing/2014/main" id="{955C4151-D798-4F75-A0D0-62DD38C65CDF}"/>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CFFE379F-7737-4DA6-8DAD-88188E92EB26}"/>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33</a:t>
            </a:fld>
            <a:endParaRPr dirty="0"/>
          </a:p>
        </p:txBody>
      </p:sp>
      <p:sp>
        <p:nvSpPr>
          <p:cNvPr id="2" name="object 2"/>
          <p:cNvSpPr txBox="1">
            <a:spLocks noGrp="1"/>
          </p:cNvSpPr>
          <p:nvPr>
            <p:ph type="title"/>
          </p:nvPr>
        </p:nvSpPr>
        <p:spPr>
          <a:xfrm>
            <a:off x="3242185" y="559429"/>
            <a:ext cx="5847715" cy="391160"/>
          </a:xfrm>
          <a:prstGeom prst="rect">
            <a:avLst/>
          </a:prstGeom>
        </p:spPr>
        <p:txBody>
          <a:bodyPr vert="horz" wrap="square" lIns="0" tIns="12700" rIns="0" bIns="0" rtlCol="0">
            <a:spAutoFit/>
          </a:bodyPr>
          <a:lstStyle/>
          <a:p>
            <a:pPr marL="38100">
              <a:lnSpc>
                <a:spcPct val="100000"/>
              </a:lnSpc>
              <a:spcBef>
                <a:spcPts val="100"/>
              </a:spcBef>
            </a:pPr>
            <a:r>
              <a:rPr sz="2400" b="0" i="1" spc="-5" dirty="0">
                <a:latin typeface="Times New Roman"/>
                <a:cs typeface="Times New Roman"/>
              </a:rPr>
              <a:t>VS</a:t>
            </a:r>
            <a:r>
              <a:rPr sz="2400" b="0" i="1" spc="-7" baseline="-20833" dirty="0">
                <a:latin typeface="Times New Roman"/>
                <a:cs typeface="Times New Roman"/>
              </a:rPr>
              <a:t>H,D</a:t>
            </a:r>
            <a:r>
              <a:rPr sz="2400" b="0" i="1" spc="-5" dirty="0">
                <a:latin typeface="Times New Roman"/>
                <a:cs typeface="Times New Roman"/>
              </a:rPr>
              <a:t>=</a:t>
            </a:r>
            <a:r>
              <a:rPr sz="2400" b="0" spc="-5" dirty="0">
                <a:latin typeface="Times New Roman"/>
                <a:cs typeface="Times New Roman"/>
              </a:rPr>
              <a:t>{</a:t>
            </a:r>
            <a:r>
              <a:rPr sz="2400" b="0" i="1" spc="-5" dirty="0">
                <a:latin typeface="Times New Roman"/>
                <a:cs typeface="Times New Roman"/>
              </a:rPr>
              <a:t>h </a:t>
            </a:r>
            <a:r>
              <a:rPr sz="2400" b="0" dirty="0">
                <a:latin typeface="Symbol"/>
                <a:cs typeface="Symbol"/>
              </a:rPr>
              <a:t></a:t>
            </a:r>
            <a:r>
              <a:rPr sz="2400" b="0" dirty="0">
                <a:latin typeface="Times New Roman"/>
                <a:cs typeface="Times New Roman"/>
              </a:rPr>
              <a:t> </a:t>
            </a:r>
            <a:r>
              <a:rPr sz="2400" b="0" i="1" spc="-5" dirty="0">
                <a:latin typeface="Times New Roman"/>
                <a:cs typeface="Times New Roman"/>
              </a:rPr>
              <a:t>H </a:t>
            </a:r>
            <a:r>
              <a:rPr sz="2400" b="0" dirty="0">
                <a:latin typeface="Times New Roman"/>
                <a:cs typeface="Times New Roman"/>
              </a:rPr>
              <a:t>|(</a:t>
            </a:r>
            <a:r>
              <a:rPr sz="2400" b="0" dirty="0">
                <a:latin typeface="Symbol"/>
                <a:cs typeface="Symbol"/>
              </a:rPr>
              <a:t></a:t>
            </a:r>
            <a:r>
              <a:rPr sz="2400" b="0" i="1" dirty="0">
                <a:latin typeface="Times New Roman"/>
                <a:cs typeface="Times New Roman"/>
              </a:rPr>
              <a:t>s </a:t>
            </a:r>
            <a:r>
              <a:rPr sz="2400" b="0" dirty="0">
                <a:latin typeface="Symbol"/>
                <a:cs typeface="Symbol"/>
              </a:rPr>
              <a:t></a:t>
            </a:r>
            <a:r>
              <a:rPr sz="2400" b="0" dirty="0">
                <a:latin typeface="Times New Roman"/>
                <a:cs typeface="Times New Roman"/>
              </a:rPr>
              <a:t> </a:t>
            </a:r>
            <a:r>
              <a:rPr sz="2400" b="0" i="1" dirty="0">
                <a:latin typeface="Times New Roman"/>
                <a:cs typeface="Times New Roman"/>
              </a:rPr>
              <a:t>S</a:t>
            </a:r>
            <a:r>
              <a:rPr sz="2400" b="0" dirty="0">
                <a:latin typeface="Times New Roman"/>
                <a:cs typeface="Times New Roman"/>
              </a:rPr>
              <a:t>) (</a:t>
            </a:r>
            <a:r>
              <a:rPr sz="2400" b="0" dirty="0">
                <a:latin typeface="Symbol"/>
                <a:cs typeface="Symbol"/>
              </a:rPr>
              <a:t></a:t>
            </a:r>
            <a:r>
              <a:rPr sz="2400" b="0" i="1" dirty="0">
                <a:latin typeface="Times New Roman"/>
                <a:cs typeface="Times New Roman"/>
              </a:rPr>
              <a:t>g </a:t>
            </a:r>
            <a:r>
              <a:rPr sz="2400" b="0" dirty="0">
                <a:latin typeface="Symbol"/>
                <a:cs typeface="Symbol"/>
              </a:rPr>
              <a:t></a:t>
            </a:r>
            <a:r>
              <a:rPr sz="2400" b="0" dirty="0">
                <a:latin typeface="Times New Roman"/>
                <a:cs typeface="Times New Roman"/>
              </a:rPr>
              <a:t> </a:t>
            </a:r>
            <a:r>
              <a:rPr sz="2400" b="0" i="1" spc="-5" dirty="0">
                <a:latin typeface="Times New Roman"/>
                <a:cs typeface="Times New Roman"/>
              </a:rPr>
              <a:t>G</a:t>
            </a:r>
            <a:r>
              <a:rPr sz="2400" b="0" spc="-5" dirty="0">
                <a:latin typeface="Times New Roman"/>
                <a:cs typeface="Times New Roman"/>
              </a:rPr>
              <a:t>) </a:t>
            </a:r>
            <a:r>
              <a:rPr sz="2400" b="0" dirty="0">
                <a:latin typeface="Times New Roman"/>
                <a:cs typeface="Times New Roman"/>
              </a:rPr>
              <a:t>(</a:t>
            </a:r>
            <a:r>
              <a:rPr sz="2400" b="0" i="1" dirty="0">
                <a:latin typeface="Times New Roman"/>
                <a:cs typeface="Times New Roman"/>
              </a:rPr>
              <a:t>g </a:t>
            </a:r>
            <a:r>
              <a:rPr sz="2400" b="0" spc="10" dirty="0">
                <a:latin typeface="Symbol"/>
                <a:cs typeface="Symbol"/>
              </a:rPr>
              <a:t></a:t>
            </a:r>
            <a:r>
              <a:rPr sz="1950" b="0" i="1" spc="15" baseline="-21367" dirty="0">
                <a:latin typeface="Times New Roman"/>
                <a:cs typeface="Times New Roman"/>
              </a:rPr>
              <a:t>g </a:t>
            </a:r>
            <a:r>
              <a:rPr sz="2400" b="0" i="1" dirty="0">
                <a:latin typeface="Times New Roman"/>
                <a:cs typeface="Times New Roman"/>
              </a:rPr>
              <a:t>h </a:t>
            </a:r>
            <a:r>
              <a:rPr sz="2400" b="0" spc="5" dirty="0">
                <a:latin typeface="Symbol"/>
                <a:cs typeface="Symbol"/>
              </a:rPr>
              <a:t></a:t>
            </a:r>
            <a:r>
              <a:rPr sz="1950" b="0" i="1" spc="7" baseline="-21367" dirty="0">
                <a:latin typeface="Times New Roman"/>
                <a:cs typeface="Times New Roman"/>
              </a:rPr>
              <a:t>g</a:t>
            </a:r>
            <a:r>
              <a:rPr sz="1950" b="0" i="1" spc="202" baseline="-21367" dirty="0">
                <a:latin typeface="Times New Roman"/>
                <a:cs typeface="Times New Roman"/>
              </a:rPr>
              <a:t> </a:t>
            </a:r>
            <a:r>
              <a:rPr sz="2400" b="0" i="1" spc="-5" dirty="0">
                <a:latin typeface="Times New Roman"/>
                <a:cs typeface="Times New Roman"/>
              </a:rPr>
              <a:t>s</a:t>
            </a:r>
            <a:r>
              <a:rPr sz="2400" b="0" spc="-5" dirty="0">
                <a:latin typeface="Times New Roman"/>
                <a:cs typeface="Times New Roman"/>
              </a:rPr>
              <a:t>)}</a:t>
            </a:r>
            <a:endParaRPr sz="2400">
              <a:latin typeface="Times New Roman"/>
              <a:cs typeface="Times New Roman"/>
            </a:endParaRPr>
          </a:p>
        </p:txBody>
      </p:sp>
      <p:sp>
        <p:nvSpPr>
          <p:cNvPr id="3" name="object 3"/>
          <p:cNvSpPr txBox="1"/>
          <p:nvPr/>
        </p:nvSpPr>
        <p:spPr>
          <a:xfrm>
            <a:off x="895401" y="924021"/>
            <a:ext cx="10541635" cy="5138420"/>
          </a:xfrm>
          <a:prstGeom prst="rect">
            <a:avLst/>
          </a:prstGeom>
        </p:spPr>
        <p:txBody>
          <a:bodyPr vert="horz" wrap="square" lIns="0" tIns="110490" rIns="0" bIns="0" rtlCol="0">
            <a:spAutoFit/>
          </a:bodyPr>
          <a:lstStyle/>
          <a:p>
            <a:pPr marL="63500">
              <a:lnSpc>
                <a:spcPct val="100000"/>
              </a:lnSpc>
              <a:spcBef>
                <a:spcPts val="870"/>
              </a:spcBef>
            </a:pPr>
            <a:r>
              <a:rPr sz="2000" u="sng" spc="-75" dirty="0">
                <a:uFill>
                  <a:solidFill>
                    <a:srgbClr val="000000"/>
                  </a:solidFill>
                </a:uFill>
                <a:latin typeface="Times New Roman"/>
                <a:cs typeface="Times New Roman"/>
              </a:rPr>
              <a:t>To</a:t>
            </a:r>
            <a:r>
              <a:rPr sz="2000" u="sng" spc="-5"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Prove:</a:t>
            </a:r>
            <a:endParaRPr sz="2000">
              <a:latin typeface="Times New Roman"/>
              <a:cs typeface="Times New Roman"/>
            </a:endParaRPr>
          </a:p>
          <a:p>
            <a:pPr marL="317500" indent="-254635">
              <a:lnSpc>
                <a:spcPct val="100000"/>
              </a:lnSpc>
              <a:spcBef>
                <a:spcPts val="770"/>
              </a:spcBef>
              <a:buAutoNum type="arabicPeriod"/>
              <a:tabLst>
                <a:tab pos="318135" algn="l"/>
              </a:tabLst>
            </a:pPr>
            <a:r>
              <a:rPr sz="2000" dirty="0">
                <a:latin typeface="Times New Roman"/>
                <a:cs typeface="Times New Roman"/>
              </a:rPr>
              <a:t>Every h </a:t>
            </a:r>
            <a:r>
              <a:rPr sz="2000" spc="-5" dirty="0">
                <a:latin typeface="Times New Roman"/>
                <a:cs typeface="Times New Roman"/>
              </a:rPr>
              <a:t>satisfying </a:t>
            </a:r>
            <a:r>
              <a:rPr sz="2000" dirty="0">
                <a:latin typeface="Times New Roman"/>
                <a:cs typeface="Times New Roman"/>
              </a:rPr>
              <a:t>the right hand side of the above expression is </a:t>
            </a:r>
            <a:r>
              <a:rPr sz="2000" spc="-5" dirty="0">
                <a:latin typeface="Times New Roman"/>
                <a:cs typeface="Times New Roman"/>
              </a:rPr>
              <a:t>in </a:t>
            </a:r>
            <a:r>
              <a:rPr sz="2000" b="1" i="1" dirty="0">
                <a:latin typeface="Times New Roman"/>
                <a:cs typeface="Times New Roman"/>
              </a:rPr>
              <a:t>VS</a:t>
            </a:r>
            <a:r>
              <a:rPr sz="2000" b="1" i="1" spc="-210" dirty="0">
                <a:latin typeface="Times New Roman"/>
                <a:cs typeface="Times New Roman"/>
              </a:rPr>
              <a:t> </a:t>
            </a:r>
            <a:r>
              <a:rPr sz="1950" b="1" i="1" spc="22" baseline="-21367" dirty="0">
                <a:latin typeface="Times New Roman"/>
                <a:cs typeface="Times New Roman"/>
              </a:rPr>
              <a:t>H,D</a:t>
            </a:r>
            <a:endParaRPr sz="1950" baseline="-21367">
              <a:latin typeface="Times New Roman"/>
              <a:cs typeface="Times New Roman"/>
            </a:endParaRPr>
          </a:p>
          <a:p>
            <a:pPr marL="317500" indent="-254635">
              <a:lnSpc>
                <a:spcPct val="100000"/>
              </a:lnSpc>
              <a:spcBef>
                <a:spcPts val="755"/>
              </a:spcBef>
              <a:buAutoNum type="arabicPeriod"/>
              <a:tabLst>
                <a:tab pos="318135" algn="l"/>
              </a:tabLst>
            </a:pPr>
            <a:r>
              <a:rPr sz="2000" dirty="0">
                <a:latin typeface="Times New Roman"/>
                <a:cs typeface="Times New Roman"/>
              </a:rPr>
              <a:t>Every </a:t>
            </a:r>
            <a:r>
              <a:rPr sz="2000" spc="-10" dirty="0">
                <a:latin typeface="Times New Roman"/>
                <a:cs typeface="Times New Roman"/>
              </a:rPr>
              <a:t>member </a:t>
            </a:r>
            <a:r>
              <a:rPr sz="2000" dirty="0">
                <a:latin typeface="Times New Roman"/>
                <a:cs typeface="Times New Roman"/>
              </a:rPr>
              <a:t>of </a:t>
            </a:r>
            <a:r>
              <a:rPr sz="2000" b="1" i="1" dirty="0">
                <a:latin typeface="Times New Roman"/>
                <a:cs typeface="Times New Roman"/>
              </a:rPr>
              <a:t>VS </a:t>
            </a:r>
            <a:r>
              <a:rPr sz="1950" b="1" i="1" spc="22" baseline="-21367" dirty="0">
                <a:latin typeface="Times New Roman"/>
                <a:cs typeface="Times New Roman"/>
              </a:rPr>
              <a:t>H,D </a:t>
            </a:r>
            <a:r>
              <a:rPr sz="2000" spc="-5" dirty="0">
                <a:latin typeface="Times New Roman"/>
                <a:cs typeface="Times New Roman"/>
              </a:rPr>
              <a:t>satisfies </a:t>
            </a:r>
            <a:r>
              <a:rPr sz="2000" dirty="0">
                <a:latin typeface="Times New Roman"/>
                <a:cs typeface="Times New Roman"/>
              </a:rPr>
              <a:t>the right-hand side of the</a:t>
            </a:r>
            <a:r>
              <a:rPr sz="2000" spc="-125" dirty="0">
                <a:latin typeface="Times New Roman"/>
                <a:cs typeface="Times New Roman"/>
              </a:rPr>
              <a:t> </a:t>
            </a:r>
            <a:r>
              <a:rPr sz="2000" dirty="0">
                <a:latin typeface="Times New Roman"/>
                <a:cs typeface="Times New Roman"/>
              </a:rPr>
              <a:t>expression</a:t>
            </a:r>
            <a:endParaRPr sz="2000">
              <a:latin typeface="Times New Roman"/>
              <a:cs typeface="Times New Roman"/>
            </a:endParaRPr>
          </a:p>
          <a:p>
            <a:pPr>
              <a:lnSpc>
                <a:spcPct val="100000"/>
              </a:lnSpc>
              <a:spcBef>
                <a:spcPts val="15"/>
              </a:spcBef>
            </a:pPr>
            <a:endParaRPr sz="3400">
              <a:latin typeface="Times New Roman"/>
              <a:cs typeface="Times New Roman"/>
            </a:endParaRPr>
          </a:p>
          <a:p>
            <a:pPr marL="63500">
              <a:lnSpc>
                <a:spcPct val="100000"/>
              </a:lnSpc>
            </a:pPr>
            <a:r>
              <a:rPr sz="2000" u="sng" dirty="0">
                <a:uFill>
                  <a:solidFill>
                    <a:srgbClr val="000000"/>
                  </a:solidFill>
                </a:uFill>
                <a:latin typeface="Times New Roman"/>
                <a:cs typeface="Times New Roman"/>
              </a:rPr>
              <a:t>Sketch of</a:t>
            </a:r>
            <a:r>
              <a:rPr sz="2000" u="sng" spc="-35"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proof:</a:t>
            </a:r>
            <a:endParaRPr sz="2000">
              <a:latin typeface="Times New Roman"/>
              <a:cs typeface="Times New Roman"/>
            </a:endParaRPr>
          </a:p>
          <a:p>
            <a:pPr marL="520065" indent="-457200">
              <a:lnSpc>
                <a:spcPct val="100000"/>
              </a:lnSpc>
              <a:spcBef>
                <a:spcPts val="770"/>
              </a:spcBef>
              <a:buAutoNum type="arabicPeriod"/>
              <a:tabLst>
                <a:tab pos="520065" algn="l"/>
                <a:tab pos="520700" algn="l"/>
              </a:tabLst>
            </a:pPr>
            <a:r>
              <a:rPr sz="2000" spc="-5" dirty="0">
                <a:latin typeface="Times New Roman"/>
                <a:cs typeface="Times New Roman"/>
              </a:rPr>
              <a:t>let </a:t>
            </a:r>
            <a:r>
              <a:rPr sz="2000" dirty="0">
                <a:latin typeface="Times New Roman"/>
                <a:cs typeface="Times New Roman"/>
              </a:rPr>
              <a:t>g, h, s be arbitrary </a:t>
            </a:r>
            <a:r>
              <a:rPr sz="2000" spc="-5" dirty="0">
                <a:latin typeface="Times New Roman"/>
                <a:cs typeface="Times New Roman"/>
              </a:rPr>
              <a:t>members </a:t>
            </a:r>
            <a:r>
              <a:rPr sz="2000" dirty="0">
                <a:latin typeface="Times New Roman"/>
                <a:cs typeface="Times New Roman"/>
              </a:rPr>
              <a:t>of G, H, S respectively with </a:t>
            </a:r>
            <a:r>
              <a:rPr sz="2000" i="1" dirty="0">
                <a:latin typeface="Times New Roman"/>
                <a:cs typeface="Times New Roman"/>
              </a:rPr>
              <a:t>g </a:t>
            </a:r>
            <a:r>
              <a:rPr sz="2000" spc="10" dirty="0">
                <a:latin typeface="Symbol"/>
                <a:cs typeface="Symbol"/>
              </a:rPr>
              <a:t></a:t>
            </a:r>
            <a:r>
              <a:rPr sz="1950" i="1" spc="15" baseline="-21367" dirty="0">
                <a:latin typeface="Times New Roman"/>
                <a:cs typeface="Times New Roman"/>
              </a:rPr>
              <a:t>g </a:t>
            </a:r>
            <a:r>
              <a:rPr sz="2000" i="1" dirty="0">
                <a:latin typeface="Times New Roman"/>
                <a:cs typeface="Times New Roman"/>
              </a:rPr>
              <a:t>h </a:t>
            </a:r>
            <a:r>
              <a:rPr sz="2000" spc="5" dirty="0">
                <a:latin typeface="Symbol"/>
                <a:cs typeface="Symbol"/>
              </a:rPr>
              <a:t></a:t>
            </a:r>
            <a:r>
              <a:rPr sz="1950" i="1" spc="7" baseline="-21367" dirty="0">
                <a:latin typeface="Times New Roman"/>
                <a:cs typeface="Times New Roman"/>
              </a:rPr>
              <a:t>g</a:t>
            </a:r>
            <a:r>
              <a:rPr sz="1950" i="1" spc="-262" baseline="-21367" dirty="0">
                <a:latin typeface="Times New Roman"/>
                <a:cs typeface="Times New Roman"/>
              </a:rPr>
              <a:t> </a:t>
            </a:r>
            <a:r>
              <a:rPr sz="2000" i="1" dirty="0">
                <a:latin typeface="Times New Roman"/>
                <a:cs typeface="Times New Roman"/>
              </a:rPr>
              <a:t>s</a:t>
            </a:r>
            <a:endParaRPr sz="2000">
              <a:latin typeface="Times New Roman"/>
              <a:cs typeface="Times New Roman"/>
            </a:endParaRPr>
          </a:p>
          <a:p>
            <a:pPr marL="63500">
              <a:lnSpc>
                <a:spcPts val="2275"/>
              </a:lnSpc>
              <a:spcBef>
                <a:spcPts val="755"/>
              </a:spcBef>
            </a:pPr>
            <a:r>
              <a:rPr sz="2000" spc="-5" dirty="0">
                <a:latin typeface="Times New Roman"/>
                <a:cs typeface="Times New Roman"/>
              </a:rPr>
              <a:t>By</a:t>
            </a:r>
            <a:r>
              <a:rPr sz="2000" spc="80" dirty="0">
                <a:latin typeface="Times New Roman"/>
                <a:cs typeface="Times New Roman"/>
              </a:rPr>
              <a:t> </a:t>
            </a:r>
            <a:r>
              <a:rPr sz="2000" dirty="0">
                <a:latin typeface="Times New Roman"/>
                <a:cs typeface="Times New Roman"/>
              </a:rPr>
              <a:t>the</a:t>
            </a:r>
            <a:r>
              <a:rPr sz="2000" spc="90" dirty="0">
                <a:latin typeface="Times New Roman"/>
                <a:cs typeface="Times New Roman"/>
              </a:rPr>
              <a:t> </a:t>
            </a:r>
            <a:r>
              <a:rPr sz="2000" spc="-5" dirty="0">
                <a:latin typeface="Times New Roman"/>
                <a:cs typeface="Times New Roman"/>
              </a:rPr>
              <a:t>definition</a:t>
            </a:r>
            <a:r>
              <a:rPr sz="2000" spc="85" dirty="0">
                <a:latin typeface="Times New Roman"/>
                <a:cs typeface="Times New Roman"/>
              </a:rPr>
              <a:t> </a:t>
            </a:r>
            <a:r>
              <a:rPr sz="2000" spc="-5" dirty="0">
                <a:latin typeface="Times New Roman"/>
                <a:cs typeface="Times New Roman"/>
              </a:rPr>
              <a:t>of</a:t>
            </a:r>
            <a:r>
              <a:rPr sz="2000" spc="85" dirty="0">
                <a:latin typeface="Times New Roman"/>
                <a:cs typeface="Times New Roman"/>
              </a:rPr>
              <a:t> </a:t>
            </a:r>
            <a:r>
              <a:rPr sz="2000" b="1" i="1" dirty="0">
                <a:latin typeface="Times New Roman"/>
                <a:cs typeface="Times New Roman"/>
              </a:rPr>
              <a:t>S,</a:t>
            </a:r>
            <a:r>
              <a:rPr sz="2000" b="1" i="1" spc="95" dirty="0">
                <a:latin typeface="Times New Roman"/>
                <a:cs typeface="Times New Roman"/>
              </a:rPr>
              <a:t> </a:t>
            </a:r>
            <a:r>
              <a:rPr sz="2000" b="1" dirty="0">
                <a:latin typeface="Times New Roman"/>
                <a:cs typeface="Times New Roman"/>
              </a:rPr>
              <a:t>s</a:t>
            </a:r>
            <a:r>
              <a:rPr sz="2000" b="1" spc="75" dirty="0">
                <a:latin typeface="Times New Roman"/>
                <a:cs typeface="Times New Roman"/>
              </a:rPr>
              <a:t> </a:t>
            </a:r>
            <a:r>
              <a:rPr sz="2000" spc="-5" dirty="0">
                <a:latin typeface="Times New Roman"/>
                <a:cs typeface="Times New Roman"/>
              </a:rPr>
              <a:t>must</a:t>
            </a:r>
            <a:r>
              <a:rPr sz="2000" spc="75" dirty="0">
                <a:latin typeface="Times New Roman"/>
                <a:cs typeface="Times New Roman"/>
              </a:rPr>
              <a:t> </a:t>
            </a:r>
            <a:r>
              <a:rPr sz="2000" dirty="0">
                <a:latin typeface="Times New Roman"/>
                <a:cs typeface="Times New Roman"/>
              </a:rPr>
              <a:t>be</a:t>
            </a:r>
            <a:r>
              <a:rPr sz="2000" spc="70" dirty="0">
                <a:latin typeface="Times New Roman"/>
                <a:cs typeface="Times New Roman"/>
              </a:rPr>
              <a:t> </a:t>
            </a:r>
            <a:r>
              <a:rPr sz="2000" spc="-5" dirty="0">
                <a:latin typeface="Times New Roman"/>
                <a:cs typeface="Times New Roman"/>
              </a:rPr>
              <a:t>satisfied</a:t>
            </a:r>
            <a:r>
              <a:rPr sz="2000" spc="85" dirty="0">
                <a:latin typeface="Times New Roman"/>
                <a:cs typeface="Times New Roman"/>
              </a:rPr>
              <a:t> </a:t>
            </a:r>
            <a:r>
              <a:rPr sz="2000" dirty="0">
                <a:latin typeface="Times New Roman"/>
                <a:cs typeface="Times New Roman"/>
              </a:rPr>
              <a:t>by</a:t>
            </a:r>
            <a:r>
              <a:rPr sz="2000" spc="75" dirty="0">
                <a:latin typeface="Times New Roman"/>
                <a:cs typeface="Times New Roman"/>
              </a:rPr>
              <a:t> </a:t>
            </a:r>
            <a:r>
              <a:rPr sz="2000" spc="-5" dirty="0">
                <a:latin typeface="Times New Roman"/>
                <a:cs typeface="Times New Roman"/>
              </a:rPr>
              <a:t>all</a:t>
            </a:r>
            <a:r>
              <a:rPr sz="2000" spc="80" dirty="0">
                <a:latin typeface="Times New Roman"/>
                <a:cs typeface="Times New Roman"/>
              </a:rPr>
              <a:t> </a:t>
            </a:r>
            <a:r>
              <a:rPr sz="2000" spc="-5" dirty="0">
                <a:latin typeface="Times New Roman"/>
                <a:cs typeface="Times New Roman"/>
              </a:rPr>
              <a:t>positive</a:t>
            </a:r>
            <a:r>
              <a:rPr sz="2000" spc="95" dirty="0">
                <a:latin typeface="Times New Roman"/>
                <a:cs typeface="Times New Roman"/>
              </a:rPr>
              <a:t> </a:t>
            </a:r>
            <a:r>
              <a:rPr sz="2000" spc="-5" dirty="0">
                <a:latin typeface="Times New Roman"/>
                <a:cs typeface="Times New Roman"/>
              </a:rPr>
              <a:t>examples</a:t>
            </a:r>
            <a:r>
              <a:rPr sz="2000" spc="95" dirty="0">
                <a:latin typeface="Times New Roman"/>
                <a:cs typeface="Times New Roman"/>
              </a:rPr>
              <a:t> </a:t>
            </a:r>
            <a:r>
              <a:rPr sz="2000" spc="-5" dirty="0">
                <a:latin typeface="Times New Roman"/>
                <a:cs typeface="Times New Roman"/>
              </a:rPr>
              <a:t>in</a:t>
            </a:r>
            <a:r>
              <a:rPr sz="2000" spc="80" dirty="0">
                <a:latin typeface="Times New Roman"/>
                <a:cs typeface="Times New Roman"/>
              </a:rPr>
              <a:t> </a:t>
            </a:r>
            <a:r>
              <a:rPr sz="2000" dirty="0">
                <a:latin typeface="Times New Roman"/>
                <a:cs typeface="Times New Roman"/>
              </a:rPr>
              <a:t>D.</a:t>
            </a:r>
            <a:r>
              <a:rPr sz="2000" spc="95" dirty="0">
                <a:latin typeface="Times New Roman"/>
                <a:cs typeface="Times New Roman"/>
              </a:rPr>
              <a:t> </a:t>
            </a:r>
            <a:r>
              <a:rPr sz="2000" spc="-5" dirty="0">
                <a:latin typeface="Times New Roman"/>
                <a:cs typeface="Times New Roman"/>
              </a:rPr>
              <a:t>Because</a:t>
            </a:r>
            <a:r>
              <a:rPr sz="2000" spc="70" dirty="0">
                <a:latin typeface="Times New Roman"/>
                <a:cs typeface="Times New Roman"/>
              </a:rPr>
              <a:t> </a:t>
            </a:r>
            <a:r>
              <a:rPr sz="2000" i="1" dirty="0">
                <a:latin typeface="Times New Roman"/>
                <a:cs typeface="Times New Roman"/>
              </a:rPr>
              <a:t>h</a:t>
            </a:r>
            <a:r>
              <a:rPr sz="2000" i="1" spc="85" dirty="0">
                <a:latin typeface="Times New Roman"/>
                <a:cs typeface="Times New Roman"/>
              </a:rPr>
              <a:t> </a:t>
            </a:r>
            <a:r>
              <a:rPr sz="2000" spc="5" dirty="0">
                <a:latin typeface="Symbol"/>
                <a:cs typeface="Symbol"/>
              </a:rPr>
              <a:t></a:t>
            </a:r>
            <a:r>
              <a:rPr sz="1950" i="1" spc="7" baseline="-21367" dirty="0">
                <a:latin typeface="Times New Roman"/>
                <a:cs typeface="Times New Roman"/>
              </a:rPr>
              <a:t>g</a:t>
            </a:r>
            <a:r>
              <a:rPr sz="1950" i="1" spc="390" baseline="-21367" dirty="0">
                <a:latin typeface="Times New Roman"/>
                <a:cs typeface="Times New Roman"/>
              </a:rPr>
              <a:t> </a:t>
            </a:r>
            <a:r>
              <a:rPr sz="2000" i="1" dirty="0">
                <a:latin typeface="Times New Roman"/>
                <a:cs typeface="Times New Roman"/>
              </a:rPr>
              <a:t>s</a:t>
            </a:r>
            <a:r>
              <a:rPr sz="2000" i="1" spc="85" dirty="0">
                <a:latin typeface="Times New Roman"/>
                <a:cs typeface="Times New Roman"/>
              </a:rPr>
              <a:t> </a:t>
            </a:r>
            <a:r>
              <a:rPr sz="2000" i="1" dirty="0">
                <a:latin typeface="Times New Roman"/>
                <a:cs typeface="Times New Roman"/>
              </a:rPr>
              <a:t>,</a:t>
            </a:r>
            <a:r>
              <a:rPr sz="2000" i="1" spc="80" dirty="0">
                <a:latin typeface="Times New Roman"/>
                <a:cs typeface="Times New Roman"/>
              </a:rPr>
              <a:t> </a:t>
            </a:r>
            <a:r>
              <a:rPr sz="2000" dirty="0">
                <a:latin typeface="Times New Roman"/>
                <a:cs typeface="Times New Roman"/>
              </a:rPr>
              <a:t>h</a:t>
            </a:r>
            <a:r>
              <a:rPr sz="2000" spc="95" dirty="0">
                <a:latin typeface="Times New Roman"/>
                <a:cs typeface="Times New Roman"/>
              </a:rPr>
              <a:t> </a:t>
            </a:r>
            <a:r>
              <a:rPr sz="2000" spc="-5" dirty="0">
                <a:latin typeface="Times New Roman"/>
                <a:cs typeface="Times New Roman"/>
              </a:rPr>
              <a:t>must</a:t>
            </a:r>
            <a:r>
              <a:rPr sz="2000" spc="90" dirty="0">
                <a:latin typeface="Times New Roman"/>
                <a:cs typeface="Times New Roman"/>
              </a:rPr>
              <a:t> </a:t>
            </a:r>
            <a:r>
              <a:rPr sz="2000" spc="-10" dirty="0">
                <a:latin typeface="Times New Roman"/>
                <a:cs typeface="Times New Roman"/>
              </a:rPr>
              <a:t>also</a:t>
            </a:r>
            <a:endParaRPr sz="2000">
              <a:latin typeface="Times New Roman"/>
              <a:cs typeface="Times New Roman"/>
            </a:endParaRPr>
          </a:p>
          <a:p>
            <a:pPr marL="63500" algn="just">
              <a:lnSpc>
                <a:spcPts val="2275"/>
              </a:lnSpc>
            </a:pPr>
            <a:r>
              <a:rPr sz="2000" dirty="0">
                <a:latin typeface="Times New Roman"/>
                <a:cs typeface="Times New Roman"/>
              </a:rPr>
              <a:t>be satisfied by </a:t>
            </a:r>
            <a:r>
              <a:rPr sz="2000" spc="-5" dirty="0">
                <a:latin typeface="Times New Roman"/>
                <a:cs typeface="Times New Roman"/>
              </a:rPr>
              <a:t>all </a:t>
            </a:r>
            <a:r>
              <a:rPr sz="2000" dirty="0">
                <a:latin typeface="Times New Roman"/>
                <a:cs typeface="Times New Roman"/>
              </a:rPr>
              <a:t>positive </a:t>
            </a:r>
            <a:r>
              <a:rPr sz="2000" spc="-5" dirty="0">
                <a:latin typeface="Times New Roman"/>
                <a:cs typeface="Times New Roman"/>
              </a:rPr>
              <a:t>examples in</a:t>
            </a:r>
            <a:r>
              <a:rPr sz="2000" spc="-130" dirty="0">
                <a:latin typeface="Times New Roman"/>
                <a:cs typeface="Times New Roman"/>
              </a:rPr>
              <a:t> </a:t>
            </a:r>
            <a:r>
              <a:rPr sz="2000" dirty="0">
                <a:latin typeface="Times New Roman"/>
                <a:cs typeface="Times New Roman"/>
              </a:rPr>
              <a:t>D.</a:t>
            </a:r>
            <a:endParaRPr sz="2000">
              <a:latin typeface="Times New Roman"/>
              <a:cs typeface="Times New Roman"/>
            </a:endParaRPr>
          </a:p>
          <a:p>
            <a:pPr marL="63500" marR="55880" algn="just">
              <a:lnSpc>
                <a:spcPts val="2160"/>
              </a:lnSpc>
              <a:spcBef>
                <a:spcPts val="1040"/>
              </a:spcBef>
            </a:pPr>
            <a:r>
              <a:rPr sz="2000" spc="-5" dirty="0">
                <a:latin typeface="Times New Roman"/>
                <a:cs typeface="Times New Roman"/>
              </a:rPr>
              <a:t>By </a:t>
            </a:r>
            <a:r>
              <a:rPr sz="2000" dirty="0">
                <a:latin typeface="Times New Roman"/>
                <a:cs typeface="Times New Roman"/>
              </a:rPr>
              <a:t>the </a:t>
            </a:r>
            <a:r>
              <a:rPr sz="2000" spc="-5" dirty="0">
                <a:latin typeface="Times New Roman"/>
                <a:cs typeface="Times New Roman"/>
              </a:rPr>
              <a:t>definition of </a:t>
            </a:r>
            <a:r>
              <a:rPr sz="2000" b="1" i="1" dirty="0">
                <a:latin typeface="Times New Roman"/>
                <a:cs typeface="Times New Roman"/>
              </a:rPr>
              <a:t>G, </a:t>
            </a:r>
            <a:r>
              <a:rPr sz="2000" dirty="0">
                <a:latin typeface="Times New Roman"/>
                <a:cs typeface="Times New Roman"/>
              </a:rPr>
              <a:t>g </a:t>
            </a:r>
            <a:r>
              <a:rPr sz="2000" spc="-5" dirty="0">
                <a:latin typeface="Times New Roman"/>
                <a:cs typeface="Times New Roman"/>
              </a:rPr>
              <a:t>cannot </a:t>
            </a:r>
            <a:r>
              <a:rPr sz="2000" dirty="0">
                <a:latin typeface="Times New Roman"/>
                <a:cs typeface="Times New Roman"/>
              </a:rPr>
              <a:t>be </a:t>
            </a:r>
            <a:r>
              <a:rPr sz="2000" spc="-5" dirty="0">
                <a:latin typeface="Times New Roman"/>
                <a:cs typeface="Times New Roman"/>
              </a:rPr>
              <a:t>satisfied </a:t>
            </a:r>
            <a:r>
              <a:rPr sz="2000" dirty="0">
                <a:latin typeface="Times New Roman"/>
                <a:cs typeface="Times New Roman"/>
              </a:rPr>
              <a:t>by </a:t>
            </a:r>
            <a:r>
              <a:rPr sz="2000" spc="-5" dirty="0">
                <a:latin typeface="Times New Roman"/>
                <a:cs typeface="Times New Roman"/>
              </a:rPr>
              <a:t>any negative example in </a:t>
            </a:r>
            <a:r>
              <a:rPr sz="2000" dirty="0">
                <a:latin typeface="Times New Roman"/>
                <a:cs typeface="Times New Roman"/>
              </a:rPr>
              <a:t>D, </a:t>
            </a:r>
            <a:r>
              <a:rPr sz="2000" spc="-5" dirty="0">
                <a:latin typeface="Times New Roman"/>
                <a:cs typeface="Times New Roman"/>
              </a:rPr>
              <a:t>and because </a:t>
            </a:r>
            <a:r>
              <a:rPr sz="2000" i="1" dirty="0">
                <a:latin typeface="Times New Roman"/>
                <a:cs typeface="Times New Roman"/>
              </a:rPr>
              <a:t>g </a:t>
            </a:r>
            <a:r>
              <a:rPr sz="2000" dirty="0">
                <a:latin typeface="Symbol"/>
                <a:cs typeface="Symbol"/>
              </a:rPr>
              <a:t></a:t>
            </a:r>
            <a:r>
              <a:rPr sz="1950" i="1" baseline="-21367" dirty="0">
                <a:latin typeface="Times New Roman"/>
                <a:cs typeface="Times New Roman"/>
              </a:rPr>
              <a:t>g </a:t>
            </a:r>
            <a:r>
              <a:rPr sz="2000" i="1" dirty="0">
                <a:latin typeface="Times New Roman"/>
                <a:cs typeface="Times New Roman"/>
              </a:rPr>
              <a:t>h </a:t>
            </a:r>
            <a:r>
              <a:rPr sz="2000" dirty="0">
                <a:latin typeface="Times New Roman"/>
                <a:cs typeface="Times New Roman"/>
              </a:rPr>
              <a:t>h  cannot be </a:t>
            </a:r>
            <a:r>
              <a:rPr sz="2000" spc="-10" dirty="0">
                <a:latin typeface="Times New Roman"/>
                <a:cs typeface="Times New Roman"/>
              </a:rPr>
              <a:t>satisfied </a:t>
            </a:r>
            <a:r>
              <a:rPr sz="2000" dirty="0">
                <a:latin typeface="Times New Roman"/>
                <a:cs typeface="Times New Roman"/>
              </a:rPr>
              <a:t>by any </a:t>
            </a:r>
            <a:r>
              <a:rPr sz="2000" spc="-5" dirty="0">
                <a:latin typeface="Times New Roman"/>
                <a:cs typeface="Times New Roman"/>
              </a:rPr>
              <a:t>negative example </a:t>
            </a:r>
            <a:r>
              <a:rPr sz="2000" spc="-10" dirty="0">
                <a:latin typeface="Times New Roman"/>
                <a:cs typeface="Times New Roman"/>
              </a:rPr>
              <a:t>in </a:t>
            </a:r>
            <a:r>
              <a:rPr sz="2000" dirty="0">
                <a:latin typeface="Times New Roman"/>
                <a:cs typeface="Times New Roman"/>
              </a:rPr>
              <a:t>D. </a:t>
            </a:r>
            <a:r>
              <a:rPr sz="2000" spc="-5" dirty="0">
                <a:latin typeface="Times New Roman"/>
                <a:cs typeface="Times New Roman"/>
              </a:rPr>
              <a:t>Because </a:t>
            </a:r>
            <a:r>
              <a:rPr sz="2000" dirty="0">
                <a:latin typeface="Times New Roman"/>
                <a:cs typeface="Times New Roman"/>
              </a:rPr>
              <a:t>h </a:t>
            </a:r>
            <a:r>
              <a:rPr sz="2000" spc="-10" dirty="0">
                <a:latin typeface="Times New Roman"/>
                <a:cs typeface="Times New Roman"/>
              </a:rPr>
              <a:t>is satisfied </a:t>
            </a:r>
            <a:r>
              <a:rPr sz="2000" spc="-5" dirty="0">
                <a:latin typeface="Times New Roman"/>
                <a:cs typeface="Times New Roman"/>
              </a:rPr>
              <a:t>by all positive examples in </a:t>
            </a:r>
            <a:r>
              <a:rPr sz="2000" dirty="0">
                <a:latin typeface="Times New Roman"/>
                <a:cs typeface="Times New Roman"/>
              </a:rPr>
              <a:t>D  and by no negative </a:t>
            </a:r>
            <a:r>
              <a:rPr sz="2000" spc="-5" dirty="0">
                <a:latin typeface="Times New Roman"/>
                <a:cs typeface="Times New Roman"/>
              </a:rPr>
              <a:t>examples in </a:t>
            </a:r>
            <a:r>
              <a:rPr sz="2000" dirty="0">
                <a:latin typeface="Times New Roman"/>
                <a:cs typeface="Times New Roman"/>
              </a:rPr>
              <a:t>D, h </a:t>
            </a:r>
            <a:r>
              <a:rPr sz="2000" spc="-5" dirty="0">
                <a:latin typeface="Times New Roman"/>
                <a:cs typeface="Times New Roman"/>
              </a:rPr>
              <a:t>is </a:t>
            </a:r>
            <a:r>
              <a:rPr sz="2000" dirty="0">
                <a:latin typeface="Times New Roman"/>
                <a:cs typeface="Times New Roman"/>
              </a:rPr>
              <a:t>consistent with D, and therefore h </a:t>
            </a:r>
            <a:r>
              <a:rPr sz="2000" spc="-5" dirty="0">
                <a:latin typeface="Times New Roman"/>
                <a:cs typeface="Times New Roman"/>
              </a:rPr>
              <a:t>is </a:t>
            </a:r>
            <a:r>
              <a:rPr sz="2000" dirty="0">
                <a:latin typeface="Times New Roman"/>
                <a:cs typeface="Times New Roman"/>
              </a:rPr>
              <a:t>a </a:t>
            </a:r>
            <a:r>
              <a:rPr sz="2000" spc="-10" dirty="0">
                <a:latin typeface="Times New Roman"/>
                <a:cs typeface="Times New Roman"/>
              </a:rPr>
              <a:t>member </a:t>
            </a:r>
            <a:r>
              <a:rPr sz="2000" dirty="0">
                <a:latin typeface="Times New Roman"/>
                <a:cs typeface="Times New Roman"/>
              </a:rPr>
              <a:t>of</a:t>
            </a:r>
            <a:r>
              <a:rPr sz="2000" spc="-140" dirty="0">
                <a:latin typeface="Times New Roman"/>
                <a:cs typeface="Times New Roman"/>
              </a:rPr>
              <a:t> </a:t>
            </a:r>
            <a:r>
              <a:rPr sz="2000" i="1" spc="10" dirty="0">
                <a:latin typeface="Times New Roman"/>
                <a:cs typeface="Times New Roman"/>
              </a:rPr>
              <a:t>VS</a:t>
            </a:r>
            <a:r>
              <a:rPr sz="1950" i="1" spc="15" baseline="-21367" dirty="0">
                <a:latin typeface="Times New Roman"/>
                <a:cs typeface="Times New Roman"/>
              </a:rPr>
              <a:t>H,D</a:t>
            </a:r>
            <a:endParaRPr sz="1950" baseline="-21367">
              <a:latin typeface="Times New Roman"/>
              <a:cs typeface="Times New Roman"/>
            </a:endParaRPr>
          </a:p>
          <a:p>
            <a:pPr>
              <a:lnSpc>
                <a:spcPct val="100000"/>
              </a:lnSpc>
            </a:pPr>
            <a:endParaRPr sz="2300">
              <a:latin typeface="Times New Roman"/>
              <a:cs typeface="Times New Roman"/>
            </a:endParaRPr>
          </a:p>
          <a:p>
            <a:pPr marL="63500" marR="55880">
              <a:lnSpc>
                <a:spcPts val="2160"/>
              </a:lnSpc>
              <a:spcBef>
                <a:spcPts val="1510"/>
              </a:spcBef>
              <a:buAutoNum type="arabicPeriod" startAt="2"/>
              <a:tabLst>
                <a:tab pos="362585" algn="l"/>
              </a:tabLst>
            </a:pPr>
            <a:r>
              <a:rPr sz="2000" dirty="0">
                <a:latin typeface="Times New Roman"/>
                <a:cs typeface="Times New Roman"/>
              </a:rPr>
              <a:t>It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proven </a:t>
            </a:r>
            <a:r>
              <a:rPr sz="2000" dirty="0">
                <a:latin typeface="Times New Roman"/>
                <a:cs typeface="Times New Roman"/>
              </a:rPr>
              <a:t>by </a:t>
            </a:r>
            <a:r>
              <a:rPr sz="2000" spc="-5" dirty="0">
                <a:latin typeface="Times New Roman"/>
                <a:cs typeface="Times New Roman"/>
              </a:rPr>
              <a:t>assuming </a:t>
            </a:r>
            <a:r>
              <a:rPr sz="2000" spc="-10" dirty="0">
                <a:latin typeface="Times New Roman"/>
                <a:cs typeface="Times New Roman"/>
              </a:rPr>
              <a:t>some </a:t>
            </a:r>
            <a:r>
              <a:rPr sz="2000" dirty="0">
                <a:latin typeface="Times New Roman"/>
                <a:cs typeface="Times New Roman"/>
              </a:rPr>
              <a:t>h </a:t>
            </a:r>
            <a:r>
              <a:rPr sz="2000" spc="-5" dirty="0">
                <a:latin typeface="Times New Roman"/>
                <a:cs typeface="Times New Roman"/>
              </a:rPr>
              <a:t>in </a:t>
            </a:r>
            <a:r>
              <a:rPr sz="2000" i="1" spc="5" dirty="0">
                <a:latin typeface="Times New Roman"/>
                <a:cs typeface="Times New Roman"/>
              </a:rPr>
              <a:t>VS</a:t>
            </a:r>
            <a:r>
              <a:rPr sz="1950" i="1" spc="7" baseline="-21367" dirty="0">
                <a:latin typeface="Times New Roman"/>
                <a:cs typeface="Times New Roman"/>
              </a:rPr>
              <a:t>H,D</a:t>
            </a:r>
            <a:r>
              <a:rPr sz="2000" spc="5" dirty="0">
                <a:latin typeface="Times New Roman"/>
                <a:cs typeface="Times New Roman"/>
              </a:rPr>
              <a:t>,that </a:t>
            </a:r>
            <a:r>
              <a:rPr sz="2000" dirty="0">
                <a:latin typeface="Times New Roman"/>
                <a:cs typeface="Times New Roman"/>
              </a:rPr>
              <a:t>does not </a:t>
            </a:r>
            <a:r>
              <a:rPr sz="2000" spc="-5" dirty="0">
                <a:latin typeface="Times New Roman"/>
                <a:cs typeface="Times New Roman"/>
              </a:rPr>
              <a:t>satisfy </a:t>
            </a:r>
            <a:r>
              <a:rPr sz="2000" dirty="0">
                <a:latin typeface="Times New Roman"/>
                <a:cs typeface="Times New Roman"/>
              </a:rPr>
              <a:t>the </a:t>
            </a:r>
            <a:r>
              <a:rPr sz="2000" spc="-5" dirty="0">
                <a:latin typeface="Times New Roman"/>
                <a:cs typeface="Times New Roman"/>
              </a:rPr>
              <a:t>right-hand side of the   </a:t>
            </a:r>
            <a:r>
              <a:rPr sz="2000" dirty="0">
                <a:latin typeface="Times New Roman"/>
                <a:cs typeface="Times New Roman"/>
              </a:rPr>
              <a:t>expression, then showing that this </a:t>
            </a:r>
            <a:r>
              <a:rPr sz="2000" spc="-5" dirty="0">
                <a:latin typeface="Times New Roman"/>
                <a:cs typeface="Times New Roman"/>
              </a:rPr>
              <a:t>leads to an</a:t>
            </a:r>
            <a:r>
              <a:rPr sz="2000" spc="-140" dirty="0">
                <a:latin typeface="Times New Roman"/>
                <a:cs typeface="Times New Roman"/>
              </a:rPr>
              <a:t> </a:t>
            </a:r>
            <a:r>
              <a:rPr sz="2000" dirty="0">
                <a:latin typeface="Times New Roman"/>
                <a:cs typeface="Times New Roman"/>
              </a:rPr>
              <a:t>inconsistency</a:t>
            </a:r>
            <a:endParaRPr sz="2000">
              <a:latin typeface="Times New Roman"/>
              <a:cs typeface="Times New Roman"/>
            </a:endParaRPr>
          </a:p>
        </p:txBody>
      </p:sp>
      <p:sp>
        <p:nvSpPr>
          <p:cNvPr id="6" name="Rectangle 5">
            <a:extLst>
              <a:ext uri="{FF2B5EF4-FFF2-40B4-BE49-F238E27FC236}">
                <a16:creationId xmlns="" xmlns:a16="http://schemas.microsoft.com/office/drawing/2014/main" id="{ED7E5322-BF52-4F58-BDF7-59BF79CC4DC6}"/>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34</a:t>
            </a:fld>
            <a:endParaRPr dirty="0"/>
          </a:p>
        </p:txBody>
      </p:sp>
      <p:sp>
        <p:nvSpPr>
          <p:cNvPr id="2" name="object 2"/>
          <p:cNvSpPr txBox="1"/>
          <p:nvPr/>
        </p:nvSpPr>
        <p:spPr>
          <a:xfrm>
            <a:off x="1371600" y="706603"/>
            <a:ext cx="9916042" cy="5936818"/>
          </a:xfrm>
          <a:prstGeom prst="rect">
            <a:avLst/>
          </a:prstGeom>
        </p:spPr>
        <p:txBody>
          <a:bodyPr vert="horz" wrap="square" lIns="0" tIns="11430" rIns="0" bIns="0" rtlCol="0">
            <a:spAutoFit/>
          </a:bodyPr>
          <a:lstStyle/>
          <a:p>
            <a:pPr marL="12700" marR="2920365" algn="just">
              <a:lnSpc>
                <a:spcPct val="126400"/>
              </a:lnSpc>
              <a:spcBef>
                <a:spcPts val="90"/>
              </a:spcBef>
            </a:pPr>
            <a:r>
              <a:rPr sz="1800" dirty="0">
                <a:latin typeface="Times New Roman"/>
                <a:cs typeface="Times New Roman"/>
              </a:rPr>
              <a:t>Initialize </a:t>
            </a:r>
            <a:r>
              <a:rPr sz="1800" spc="-5" dirty="0">
                <a:latin typeface="Times New Roman"/>
                <a:cs typeface="Times New Roman"/>
              </a:rPr>
              <a:t>G </a:t>
            </a:r>
            <a:r>
              <a:rPr sz="1800" dirty="0">
                <a:latin typeface="Times New Roman"/>
                <a:cs typeface="Times New Roman"/>
              </a:rPr>
              <a:t>to the set of </a:t>
            </a:r>
            <a:r>
              <a:rPr sz="1800" spc="-5" dirty="0">
                <a:latin typeface="Times New Roman"/>
                <a:cs typeface="Times New Roman"/>
              </a:rPr>
              <a:t>maximally </a:t>
            </a:r>
            <a:r>
              <a:rPr sz="1800" dirty="0">
                <a:latin typeface="Times New Roman"/>
                <a:cs typeface="Times New Roman"/>
              </a:rPr>
              <a:t>general hypotheses in</a:t>
            </a:r>
            <a:r>
              <a:rPr sz="1800" spc="-85" dirty="0">
                <a:latin typeface="Times New Roman"/>
                <a:cs typeface="Times New Roman"/>
              </a:rPr>
              <a:t> </a:t>
            </a:r>
            <a:r>
              <a:rPr sz="1800" spc="-5" dirty="0">
                <a:latin typeface="Times New Roman"/>
                <a:cs typeface="Times New Roman"/>
              </a:rPr>
              <a:t>H  </a:t>
            </a:r>
            <a:r>
              <a:rPr sz="1800" dirty="0">
                <a:latin typeface="Times New Roman"/>
                <a:cs typeface="Times New Roman"/>
              </a:rPr>
              <a:t>Initialize </a:t>
            </a:r>
            <a:r>
              <a:rPr sz="1800" spc="-5" dirty="0">
                <a:latin typeface="Times New Roman"/>
                <a:cs typeface="Times New Roman"/>
              </a:rPr>
              <a:t>S </a:t>
            </a:r>
            <a:r>
              <a:rPr sz="1800" dirty="0">
                <a:latin typeface="Times New Roman"/>
                <a:cs typeface="Times New Roman"/>
              </a:rPr>
              <a:t>to the set of </a:t>
            </a:r>
            <a:r>
              <a:rPr sz="1800" spc="-5" dirty="0">
                <a:latin typeface="Times New Roman"/>
                <a:cs typeface="Times New Roman"/>
              </a:rPr>
              <a:t>maximally </a:t>
            </a:r>
            <a:r>
              <a:rPr sz="1800" dirty="0">
                <a:latin typeface="Times New Roman"/>
                <a:cs typeface="Times New Roman"/>
              </a:rPr>
              <a:t>specific hypotheses in</a:t>
            </a:r>
            <a:r>
              <a:rPr sz="1800" spc="-75" dirty="0">
                <a:latin typeface="Times New Roman"/>
                <a:cs typeface="Times New Roman"/>
              </a:rPr>
              <a:t> </a:t>
            </a:r>
            <a:r>
              <a:rPr sz="1800" spc="-5" dirty="0">
                <a:latin typeface="Times New Roman"/>
                <a:cs typeface="Times New Roman"/>
              </a:rPr>
              <a:t>H  For </a:t>
            </a:r>
            <a:r>
              <a:rPr sz="1800" dirty="0">
                <a:latin typeface="Times New Roman"/>
                <a:cs typeface="Times New Roman"/>
              </a:rPr>
              <a:t>each training </a:t>
            </a:r>
            <a:r>
              <a:rPr sz="1800" spc="-5" dirty="0">
                <a:latin typeface="Times New Roman"/>
                <a:cs typeface="Times New Roman"/>
              </a:rPr>
              <a:t>example </a:t>
            </a:r>
            <a:r>
              <a:rPr sz="1800" dirty="0">
                <a:latin typeface="Times New Roman"/>
                <a:cs typeface="Times New Roman"/>
              </a:rPr>
              <a:t>d,</a:t>
            </a:r>
            <a:r>
              <a:rPr sz="1800" spc="-45" dirty="0">
                <a:latin typeface="Times New Roman"/>
                <a:cs typeface="Times New Roman"/>
              </a:rPr>
              <a:t> </a:t>
            </a:r>
            <a:r>
              <a:rPr sz="1800" dirty="0">
                <a:latin typeface="Times New Roman"/>
                <a:cs typeface="Times New Roman"/>
              </a:rPr>
              <a:t>do</a:t>
            </a:r>
          </a:p>
          <a:p>
            <a:pPr marL="241300" indent="-228600" algn="just">
              <a:lnSpc>
                <a:spcPct val="100000"/>
              </a:lnSpc>
              <a:spcBef>
                <a:spcPts val="565"/>
              </a:spcBef>
              <a:buFont typeface="Arial"/>
              <a:buChar char="•"/>
              <a:tabLst>
                <a:tab pos="241300" algn="l"/>
              </a:tabLst>
            </a:pPr>
            <a:r>
              <a:rPr sz="1800" dirty="0">
                <a:latin typeface="Times New Roman"/>
                <a:cs typeface="Times New Roman"/>
              </a:rPr>
              <a:t>If d is a </a:t>
            </a:r>
            <a:r>
              <a:rPr sz="1800" spc="-5" dirty="0">
                <a:latin typeface="Times New Roman"/>
                <a:cs typeface="Times New Roman"/>
              </a:rPr>
              <a:t>positive</a:t>
            </a:r>
            <a:r>
              <a:rPr sz="1800" spc="-40" dirty="0">
                <a:latin typeface="Times New Roman"/>
                <a:cs typeface="Times New Roman"/>
              </a:rPr>
              <a:t> </a:t>
            </a:r>
            <a:r>
              <a:rPr sz="1800" spc="-5" dirty="0">
                <a:latin typeface="Times New Roman"/>
                <a:cs typeface="Times New Roman"/>
              </a:rPr>
              <a:t>example</a:t>
            </a:r>
            <a:endParaRPr sz="1800" dirty="0">
              <a:latin typeface="Times New Roman"/>
              <a:cs typeface="Times New Roman"/>
            </a:endParaRPr>
          </a:p>
          <a:p>
            <a:pPr marL="548640" lvl="1" indent="-229235" algn="just">
              <a:lnSpc>
                <a:spcPct val="100000"/>
              </a:lnSpc>
              <a:spcBef>
                <a:spcPts val="565"/>
              </a:spcBef>
              <a:buFont typeface="Arial"/>
              <a:buChar char="•"/>
              <a:tabLst>
                <a:tab pos="549275" algn="l"/>
              </a:tabLst>
            </a:pPr>
            <a:r>
              <a:rPr sz="1800" dirty="0">
                <a:latin typeface="Times New Roman"/>
                <a:cs typeface="Times New Roman"/>
              </a:rPr>
              <a:t>Remove from </a:t>
            </a:r>
            <a:r>
              <a:rPr sz="1800" spc="-5" dirty="0">
                <a:latin typeface="Times New Roman"/>
                <a:cs typeface="Times New Roman"/>
              </a:rPr>
              <a:t>G </a:t>
            </a:r>
            <a:r>
              <a:rPr sz="1800" dirty="0">
                <a:latin typeface="Times New Roman"/>
                <a:cs typeface="Times New Roman"/>
              </a:rPr>
              <a:t>any hypothesis inconsistent with</a:t>
            </a:r>
            <a:r>
              <a:rPr sz="1800" spc="-60" dirty="0">
                <a:latin typeface="Times New Roman"/>
                <a:cs typeface="Times New Roman"/>
              </a:rPr>
              <a:t> </a:t>
            </a:r>
            <a:r>
              <a:rPr sz="1800" dirty="0">
                <a:latin typeface="Times New Roman"/>
                <a:cs typeface="Times New Roman"/>
              </a:rPr>
              <a:t>d</a:t>
            </a:r>
          </a:p>
          <a:p>
            <a:pPr marL="548640" lvl="1" indent="-229235" algn="just">
              <a:lnSpc>
                <a:spcPct val="100000"/>
              </a:lnSpc>
              <a:spcBef>
                <a:spcPts val="580"/>
              </a:spcBef>
              <a:buFont typeface="Arial"/>
              <a:buChar char="•"/>
              <a:tabLst>
                <a:tab pos="549275" algn="l"/>
              </a:tabLst>
            </a:pPr>
            <a:r>
              <a:rPr sz="1800" spc="-5" dirty="0">
                <a:latin typeface="Times New Roman"/>
                <a:cs typeface="Times New Roman"/>
              </a:rPr>
              <a:t>For </a:t>
            </a:r>
            <a:r>
              <a:rPr sz="1800" dirty="0">
                <a:latin typeface="Times New Roman"/>
                <a:cs typeface="Times New Roman"/>
              </a:rPr>
              <a:t>each hypothesis </a:t>
            </a:r>
            <a:r>
              <a:rPr sz="1800" spc="-5" dirty="0">
                <a:latin typeface="Times New Roman"/>
                <a:cs typeface="Times New Roman"/>
              </a:rPr>
              <a:t>s </a:t>
            </a:r>
            <a:r>
              <a:rPr sz="1800" dirty="0">
                <a:latin typeface="Times New Roman"/>
                <a:cs typeface="Times New Roman"/>
              </a:rPr>
              <a:t>in </a:t>
            </a:r>
            <a:r>
              <a:rPr sz="1800" spc="-5" dirty="0">
                <a:latin typeface="Times New Roman"/>
                <a:cs typeface="Times New Roman"/>
              </a:rPr>
              <a:t>S </a:t>
            </a:r>
            <a:r>
              <a:rPr sz="1800" dirty="0">
                <a:latin typeface="Times New Roman"/>
                <a:cs typeface="Times New Roman"/>
              </a:rPr>
              <a:t>that is not consistent with</a:t>
            </a:r>
            <a:r>
              <a:rPr sz="1800" spc="-80" dirty="0">
                <a:latin typeface="Times New Roman"/>
                <a:cs typeface="Times New Roman"/>
              </a:rPr>
              <a:t> </a:t>
            </a:r>
            <a:r>
              <a:rPr sz="1800" dirty="0">
                <a:latin typeface="Times New Roman"/>
                <a:cs typeface="Times New Roman"/>
              </a:rPr>
              <a:t>d</a:t>
            </a:r>
          </a:p>
          <a:p>
            <a:pPr marL="1003300" lvl="2" indent="-228600" algn="just">
              <a:lnSpc>
                <a:spcPct val="100000"/>
              </a:lnSpc>
              <a:spcBef>
                <a:spcPts val="560"/>
              </a:spcBef>
              <a:buFont typeface="Arial"/>
              <a:buChar char="•"/>
              <a:tabLst>
                <a:tab pos="1003300" algn="l"/>
              </a:tabLst>
            </a:pPr>
            <a:r>
              <a:rPr sz="1800" dirty="0">
                <a:latin typeface="Times New Roman"/>
                <a:cs typeface="Times New Roman"/>
              </a:rPr>
              <a:t>Remove </a:t>
            </a:r>
            <a:r>
              <a:rPr sz="1800" spc="-5" dirty="0">
                <a:latin typeface="Times New Roman"/>
                <a:cs typeface="Times New Roman"/>
              </a:rPr>
              <a:t>s </a:t>
            </a:r>
            <a:r>
              <a:rPr sz="1800" dirty="0">
                <a:latin typeface="Times New Roman"/>
                <a:cs typeface="Times New Roman"/>
              </a:rPr>
              <a:t>from</a:t>
            </a:r>
            <a:r>
              <a:rPr sz="1800" spc="-15" dirty="0">
                <a:latin typeface="Times New Roman"/>
                <a:cs typeface="Times New Roman"/>
              </a:rPr>
              <a:t> </a:t>
            </a:r>
            <a:r>
              <a:rPr sz="1800" spc="-5" dirty="0">
                <a:latin typeface="Times New Roman"/>
                <a:cs typeface="Times New Roman"/>
              </a:rPr>
              <a:t>S</a:t>
            </a:r>
            <a:endParaRPr sz="1800" dirty="0">
              <a:latin typeface="Times New Roman"/>
              <a:cs typeface="Times New Roman"/>
            </a:endParaRPr>
          </a:p>
          <a:p>
            <a:pPr marL="1003300" lvl="2" indent="-228600" algn="just">
              <a:lnSpc>
                <a:spcPct val="100000"/>
              </a:lnSpc>
              <a:spcBef>
                <a:spcPts val="570"/>
              </a:spcBef>
              <a:buFont typeface="Arial"/>
              <a:buChar char="•"/>
              <a:tabLst>
                <a:tab pos="1003300" algn="l"/>
              </a:tabLst>
            </a:pPr>
            <a:r>
              <a:rPr sz="1800" dirty="0">
                <a:latin typeface="Times New Roman"/>
                <a:cs typeface="Times New Roman"/>
              </a:rPr>
              <a:t>Add to </a:t>
            </a:r>
            <a:r>
              <a:rPr sz="1800" spc="-5" dirty="0">
                <a:latin typeface="Times New Roman"/>
                <a:cs typeface="Times New Roman"/>
              </a:rPr>
              <a:t>S </a:t>
            </a:r>
            <a:r>
              <a:rPr sz="1800" dirty="0">
                <a:latin typeface="Times New Roman"/>
                <a:cs typeface="Times New Roman"/>
              </a:rPr>
              <a:t>all </a:t>
            </a:r>
            <a:r>
              <a:rPr sz="1800" spc="-5" dirty="0">
                <a:latin typeface="Times New Roman"/>
                <a:cs typeface="Times New Roman"/>
              </a:rPr>
              <a:t>minimal </a:t>
            </a:r>
            <a:r>
              <a:rPr sz="1800" dirty="0">
                <a:latin typeface="Times New Roman"/>
                <a:cs typeface="Times New Roman"/>
              </a:rPr>
              <a:t>generalizations h of </a:t>
            </a:r>
            <a:r>
              <a:rPr sz="1800" spc="-5" dirty="0">
                <a:latin typeface="Times New Roman"/>
                <a:cs typeface="Times New Roman"/>
              </a:rPr>
              <a:t>s </a:t>
            </a:r>
            <a:r>
              <a:rPr sz="1800" dirty="0">
                <a:latin typeface="Times New Roman"/>
                <a:cs typeface="Times New Roman"/>
              </a:rPr>
              <a:t>such</a:t>
            </a:r>
            <a:r>
              <a:rPr sz="1800" spc="-50" dirty="0">
                <a:latin typeface="Times New Roman"/>
                <a:cs typeface="Times New Roman"/>
              </a:rPr>
              <a:t> </a:t>
            </a:r>
            <a:r>
              <a:rPr sz="1800" dirty="0">
                <a:latin typeface="Times New Roman"/>
                <a:cs typeface="Times New Roman"/>
              </a:rPr>
              <a:t>that</a:t>
            </a:r>
          </a:p>
          <a:p>
            <a:pPr marL="1446530" lvl="3" indent="-229235" algn="just">
              <a:lnSpc>
                <a:spcPct val="100000"/>
              </a:lnSpc>
              <a:spcBef>
                <a:spcPts val="575"/>
              </a:spcBef>
              <a:buFont typeface="Arial"/>
              <a:buChar char="•"/>
              <a:tabLst>
                <a:tab pos="1447165" algn="l"/>
              </a:tabLst>
            </a:pPr>
            <a:r>
              <a:rPr sz="1800" dirty="0">
                <a:latin typeface="Times New Roman"/>
                <a:cs typeface="Times New Roman"/>
              </a:rPr>
              <a:t>h is consistent with d, and </a:t>
            </a:r>
            <a:r>
              <a:rPr sz="1800" spc="-5" dirty="0">
                <a:latin typeface="Times New Roman"/>
                <a:cs typeface="Times New Roman"/>
              </a:rPr>
              <a:t>some member </a:t>
            </a:r>
            <a:r>
              <a:rPr sz="1800" dirty="0">
                <a:latin typeface="Times New Roman"/>
                <a:cs typeface="Times New Roman"/>
              </a:rPr>
              <a:t>of </a:t>
            </a:r>
            <a:r>
              <a:rPr sz="1800" spc="-5" dirty="0">
                <a:latin typeface="Times New Roman"/>
                <a:cs typeface="Times New Roman"/>
              </a:rPr>
              <a:t>G </a:t>
            </a:r>
            <a:r>
              <a:rPr sz="1800" dirty="0">
                <a:latin typeface="Times New Roman"/>
                <a:cs typeface="Times New Roman"/>
              </a:rPr>
              <a:t>is </a:t>
            </a:r>
            <a:r>
              <a:rPr sz="1800" spc="-5" dirty="0">
                <a:latin typeface="Times New Roman"/>
                <a:cs typeface="Times New Roman"/>
              </a:rPr>
              <a:t>more </a:t>
            </a:r>
            <a:r>
              <a:rPr sz="1800" dirty="0">
                <a:latin typeface="Times New Roman"/>
                <a:cs typeface="Times New Roman"/>
              </a:rPr>
              <a:t>general than</a:t>
            </a:r>
            <a:r>
              <a:rPr sz="1800" spc="-50" dirty="0">
                <a:latin typeface="Times New Roman"/>
                <a:cs typeface="Times New Roman"/>
              </a:rPr>
              <a:t> </a:t>
            </a:r>
            <a:r>
              <a:rPr sz="1800" dirty="0">
                <a:latin typeface="Times New Roman"/>
                <a:cs typeface="Times New Roman"/>
              </a:rPr>
              <a:t>h</a:t>
            </a:r>
          </a:p>
          <a:p>
            <a:pPr marL="1003300" lvl="2" indent="-228600" algn="just">
              <a:lnSpc>
                <a:spcPct val="100000"/>
              </a:lnSpc>
              <a:spcBef>
                <a:spcPts val="565"/>
              </a:spcBef>
              <a:buFont typeface="Arial"/>
              <a:buChar char="•"/>
              <a:tabLst>
                <a:tab pos="1003300" algn="l"/>
              </a:tabLst>
            </a:pPr>
            <a:r>
              <a:rPr sz="1800" dirty="0">
                <a:latin typeface="Times New Roman"/>
                <a:cs typeface="Times New Roman"/>
              </a:rPr>
              <a:t>Remove from </a:t>
            </a:r>
            <a:r>
              <a:rPr sz="1800" spc="-5" dirty="0">
                <a:latin typeface="Times New Roman"/>
                <a:cs typeface="Times New Roman"/>
              </a:rPr>
              <a:t>S </a:t>
            </a:r>
            <a:r>
              <a:rPr sz="1800" dirty="0">
                <a:latin typeface="Times New Roman"/>
                <a:cs typeface="Times New Roman"/>
              </a:rPr>
              <a:t>any hypothesis that is more general than another hypothesis in</a:t>
            </a:r>
            <a:r>
              <a:rPr sz="1800" spc="-135" dirty="0">
                <a:latin typeface="Times New Roman"/>
                <a:cs typeface="Times New Roman"/>
              </a:rPr>
              <a:t> </a:t>
            </a:r>
            <a:r>
              <a:rPr sz="1800" spc="-5" dirty="0">
                <a:latin typeface="Times New Roman"/>
                <a:cs typeface="Times New Roman"/>
              </a:rPr>
              <a:t>S</a:t>
            </a:r>
            <a:endParaRPr sz="1800" dirty="0">
              <a:latin typeface="Times New Roman"/>
              <a:cs typeface="Times New Roman"/>
            </a:endParaRPr>
          </a:p>
          <a:p>
            <a:pPr marL="241300" indent="-228600">
              <a:lnSpc>
                <a:spcPct val="100000"/>
              </a:lnSpc>
              <a:buFont typeface="Arial"/>
              <a:buChar char="•"/>
              <a:tabLst>
                <a:tab pos="240665" algn="l"/>
                <a:tab pos="241300" algn="l"/>
              </a:tabLst>
            </a:pPr>
            <a:r>
              <a:rPr sz="1800" dirty="0">
                <a:latin typeface="Times New Roman"/>
                <a:cs typeface="Times New Roman"/>
              </a:rPr>
              <a:t>If d is a negative</a:t>
            </a:r>
            <a:r>
              <a:rPr sz="1800" spc="-20" dirty="0">
                <a:latin typeface="Times New Roman"/>
                <a:cs typeface="Times New Roman"/>
              </a:rPr>
              <a:t> </a:t>
            </a:r>
            <a:r>
              <a:rPr sz="1800" spc="-5" dirty="0">
                <a:latin typeface="Times New Roman"/>
                <a:cs typeface="Times New Roman"/>
              </a:rPr>
              <a:t>example</a:t>
            </a:r>
            <a:endParaRPr sz="1800" dirty="0">
              <a:latin typeface="Times New Roman"/>
              <a:cs typeface="Times New Roman"/>
            </a:endParaRPr>
          </a:p>
          <a:p>
            <a:pPr marL="548640" lvl="1" indent="-229235">
              <a:lnSpc>
                <a:spcPct val="100000"/>
              </a:lnSpc>
              <a:spcBef>
                <a:spcPts val="565"/>
              </a:spcBef>
              <a:buFont typeface="Arial"/>
              <a:buChar char="•"/>
              <a:tabLst>
                <a:tab pos="548640" algn="l"/>
                <a:tab pos="549275" algn="l"/>
              </a:tabLst>
            </a:pPr>
            <a:r>
              <a:rPr sz="1800" dirty="0">
                <a:latin typeface="Times New Roman"/>
                <a:cs typeface="Times New Roman"/>
              </a:rPr>
              <a:t>Remove from </a:t>
            </a:r>
            <a:r>
              <a:rPr sz="1800" spc="-5" dirty="0">
                <a:latin typeface="Times New Roman"/>
                <a:cs typeface="Times New Roman"/>
              </a:rPr>
              <a:t>S </a:t>
            </a:r>
            <a:r>
              <a:rPr sz="1800" dirty="0">
                <a:latin typeface="Times New Roman"/>
                <a:cs typeface="Times New Roman"/>
              </a:rPr>
              <a:t>any hypothesis inconsistent with</a:t>
            </a:r>
            <a:r>
              <a:rPr sz="1800" spc="-65" dirty="0">
                <a:latin typeface="Times New Roman"/>
                <a:cs typeface="Times New Roman"/>
              </a:rPr>
              <a:t> </a:t>
            </a:r>
            <a:r>
              <a:rPr sz="1800" dirty="0">
                <a:latin typeface="Times New Roman"/>
                <a:cs typeface="Times New Roman"/>
              </a:rPr>
              <a:t>d</a:t>
            </a:r>
          </a:p>
          <a:p>
            <a:pPr marL="548640" lvl="1" indent="-229235">
              <a:lnSpc>
                <a:spcPct val="100000"/>
              </a:lnSpc>
              <a:spcBef>
                <a:spcPts val="560"/>
              </a:spcBef>
              <a:buFont typeface="Arial"/>
              <a:buChar char="•"/>
              <a:tabLst>
                <a:tab pos="548640" algn="l"/>
                <a:tab pos="549275" algn="l"/>
              </a:tabLst>
            </a:pPr>
            <a:r>
              <a:rPr sz="1800" spc="-5" dirty="0">
                <a:latin typeface="Times New Roman"/>
                <a:cs typeface="Times New Roman"/>
              </a:rPr>
              <a:t>For </a:t>
            </a:r>
            <a:r>
              <a:rPr sz="1800" dirty="0">
                <a:latin typeface="Times New Roman"/>
                <a:cs typeface="Times New Roman"/>
              </a:rPr>
              <a:t>each hypothesis g in </a:t>
            </a:r>
            <a:r>
              <a:rPr sz="1800" spc="-5" dirty="0">
                <a:latin typeface="Times New Roman"/>
                <a:cs typeface="Times New Roman"/>
              </a:rPr>
              <a:t>G </a:t>
            </a:r>
            <a:r>
              <a:rPr sz="1800" dirty="0">
                <a:latin typeface="Times New Roman"/>
                <a:cs typeface="Times New Roman"/>
              </a:rPr>
              <a:t>that is not consistent </a:t>
            </a:r>
            <a:r>
              <a:rPr sz="1800" spc="-5" dirty="0">
                <a:latin typeface="Times New Roman"/>
                <a:cs typeface="Times New Roman"/>
              </a:rPr>
              <a:t>with</a:t>
            </a:r>
            <a:r>
              <a:rPr sz="1800" spc="-75" dirty="0">
                <a:latin typeface="Times New Roman"/>
                <a:cs typeface="Times New Roman"/>
              </a:rPr>
              <a:t> </a:t>
            </a:r>
            <a:r>
              <a:rPr sz="1800" dirty="0">
                <a:latin typeface="Times New Roman"/>
                <a:cs typeface="Times New Roman"/>
              </a:rPr>
              <a:t>d</a:t>
            </a:r>
          </a:p>
          <a:p>
            <a:pPr marL="1003300" lvl="2" indent="-228600">
              <a:lnSpc>
                <a:spcPct val="100000"/>
              </a:lnSpc>
              <a:spcBef>
                <a:spcPts val="580"/>
              </a:spcBef>
              <a:buFont typeface="Arial"/>
              <a:buChar char="•"/>
              <a:tabLst>
                <a:tab pos="1002665" algn="l"/>
                <a:tab pos="1003300" algn="l"/>
              </a:tabLst>
            </a:pPr>
            <a:r>
              <a:rPr sz="1800" spc="-5" dirty="0">
                <a:latin typeface="Times New Roman"/>
                <a:cs typeface="Times New Roman"/>
              </a:rPr>
              <a:t>Remove </a:t>
            </a:r>
            <a:r>
              <a:rPr sz="1800" dirty="0">
                <a:latin typeface="Times New Roman"/>
                <a:cs typeface="Times New Roman"/>
              </a:rPr>
              <a:t>g from</a:t>
            </a:r>
            <a:r>
              <a:rPr sz="1800" spc="-20" dirty="0">
                <a:latin typeface="Times New Roman"/>
                <a:cs typeface="Times New Roman"/>
              </a:rPr>
              <a:t> </a:t>
            </a:r>
            <a:r>
              <a:rPr sz="1800" dirty="0">
                <a:latin typeface="Times New Roman"/>
                <a:cs typeface="Times New Roman"/>
              </a:rPr>
              <a:t>G</a:t>
            </a:r>
          </a:p>
          <a:p>
            <a:pPr marL="1003300" lvl="2" indent="-228600">
              <a:lnSpc>
                <a:spcPct val="100000"/>
              </a:lnSpc>
              <a:spcBef>
                <a:spcPts val="565"/>
              </a:spcBef>
              <a:buFont typeface="Arial"/>
              <a:buChar char="•"/>
              <a:tabLst>
                <a:tab pos="1002665" algn="l"/>
                <a:tab pos="1003300" algn="l"/>
              </a:tabLst>
            </a:pPr>
            <a:r>
              <a:rPr sz="1800" dirty="0">
                <a:latin typeface="Times New Roman"/>
                <a:cs typeface="Times New Roman"/>
              </a:rPr>
              <a:t>Add to </a:t>
            </a:r>
            <a:r>
              <a:rPr sz="1800" spc="-5" dirty="0">
                <a:latin typeface="Times New Roman"/>
                <a:cs typeface="Times New Roman"/>
              </a:rPr>
              <a:t>G </a:t>
            </a:r>
            <a:r>
              <a:rPr sz="1800" dirty="0">
                <a:latin typeface="Times New Roman"/>
                <a:cs typeface="Times New Roman"/>
              </a:rPr>
              <a:t>all </a:t>
            </a:r>
            <a:r>
              <a:rPr sz="1800" spc="-5" dirty="0">
                <a:latin typeface="Times New Roman"/>
                <a:cs typeface="Times New Roman"/>
              </a:rPr>
              <a:t>minimal </a:t>
            </a:r>
            <a:r>
              <a:rPr sz="1800" dirty="0">
                <a:latin typeface="Times New Roman"/>
                <a:cs typeface="Times New Roman"/>
              </a:rPr>
              <a:t>specializations h of g such</a:t>
            </a:r>
            <a:r>
              <a:rPr sz="1800" spc="-60" dirty="0">
                <a:latin typeface="Times New Roman"/>
                <a:cs typeface="Times New Roman"/>
              </a:rPr>
              <a:t> </a:t>
            </a:r>
            <a:r>
              <a:rPr sz="1800" dirty="0">
                <a:latin typeface="Times New Roman"/>
                <a:cs typeface="Times New Roman"/>
              </a:rPr>
              <a:t>that</a:t>
            </a:r>
          </a:p>
          <a:p>
            <a:pPr marL="1446530" lvl="3" indent="-229235">
              <a:lnSpc>
                <a:spcPct val="100000"/>
              </a:lnSpc>
              <a:spcBef>
                <a:spcPts val="565"/>
              </a:spcBef>
              <a:buFont typeface="Arial"/>
              <a:buChar char="•"/>
              <a:tabLst>
                <a:tab pos="1446530" algn="l"/>
                <a:tab pos="1447165" algn="l"/>
              </a:tabLst>
            </a:pPr>
            <a:r>
              <a:rPr sz="1800" dirty="0">
                <a:latin typeface="Times New Roman"/>
                <a:cs typeface="Times New Roman"/>
              </a:rPr>
              <a:t>h is consistent with d, and </a:t>
            </a:r>
            <a:r>
              <a:rPr sz="1800" spc="-5" dirty="0">
                <a:latin typeface="Times New Roman"/>
                <a:cs typeface="Times New Roman"/>
              </a:rPr>
              <a:t>some member </a:t>
            </a:r>
            <a:r>
              <a:rPr sz="1800" dirty="0">
                <a:latin typeface="Times New Roman"/>
                <a:cs typeface="Times New Roman"/>
              </a:rPr>
              <a:t>of </a:t>
            </a:r>
            <a:r>
              <a:rPr sz="1800" spc="-5" dirty="0">
                <a:latin typeface="Times New Roman"/>
                <a:cs typeface="Times New Roman"/>
              </a:rPr>
              <a:t>S </a:t>
            </a:r>
            <a:r>
              <a:rPr sz="1800" dirty="0">
                <a:latin typeface="Times New Roman"/>
                <a:cs typeface="Times New Roman"/>
              </a:rPr>
              <a:t>is </a:t>
            </a:r>
            <a:r>
              <a:rPr sz="1800" spc="-5" dirty="0">
                <a:latin typeface="Times New Roman"/>
                <a:cs typeface="Times New Roman"/>
              </a:rPr>
              <a:t>more </a:t>
            </a:r>
            <a:r>
              <a:rPr sz="1800" dirty="0">
                <a:latin typeface="Times New Roman"/>
                <a:cs typeface="Times New Roman"/>
              </a:rPr>
              <a:t>specific than</a:t>
            </a:r>
            <a:r>
              <a:rPr sz="1800" spc="-45" dirty="0">
                <a:latin typeface="Times New Roman"/>
                <a:cs typeface="Times New Roman"/>
              </a:rPr>
              <a:t> </a:t>
            </a:r>
            <a:r>
              <a:rPr sz="1800" dirty="0">
                <a:latin typeface="Times New Roman"/>
                <a:cs typeface="Times New Roman"/>
              </a:rPr>
              <a:t>h</a:t>
            </a:r>
          </a:p>
          <a:p>
            <a:pPr marL="1003300" lvl="2" indent="-228600">
              <a:lnSpc>
                <a:spcPct val="100000"/>
              </a:lnSpc>
              <a:spcBef>
                <a:spcPts val="575"/>
              </a:spcBef>
              <a:buFont typeface="Arial"/>
              <a:buChar char="•"/>
              <a:tabLst>
                <a:tab pos="1002665" algn="l"/>
                <a:tab pos="1003300" algn="l"/>
              </a:tabLst>
            </a:pPr>
            <a:r>
              <a:rPr sz="1800" dirty="0">
                <a:latin typeface="Times New Roman"/>
                <a:cs typeface="Times New Roman"/>
              </a:rPr>
              <a:t>Remove from </a:t>
            </a:r>
            <a:r>
              <a:rPr sz="1800" spc="-5" dirty="0">
                <a:latin typeface="Times New Roman"/>
                <a:cs typeface="Times New Roman"/>
              </a:rPr>
              <a:t>G </a:t>
            </a:r>
            <a:r>
              <a:rPr sz="1800" dirty="0">
                <a:latin typeface="Times New Roman"/>
                <a:cs typeface="Times New Roman"/>
              </a:rPr>
              <a:t>any hypothesis that is less general than another hypothesis in</a:t>
            </a:r>
            <a:r>
              <a:rPr sz="1800" spc="-130" dirty="0">
                <a:latin typeface="Times New Roman"/>
                <a:cs typeface="Times New Roman"/>
              </a:rPr>
              <a:t> </a:t>
            </a:r>
            <a:r>
              <a:rPr sz="1800" spc="-5" dirty="0">
                <a:latin typeface="Times New Roman"/>
                <a:cs typeface="Times New Roman"/>
              </a:rPr>
              <a:t>G</a:t>
            </a:r>
            <a:endParaRPr sz="1800" dirty="0">
              <a:latin typeface="Times New Roman"/>
              <a:cs typeface="Times New Roman"/>
            </a:endParaRPr>
          </a:p>
        </p:txBody>
      </p:sp>
      <p:sp>
        <p:nvSpPr>
          <p:cNvPr id="5" name="Rectangle 4">
            <a:extLst>
              <a:ext uri="{FF2B5EF4-FFF2-40B4-BE49-F238E27FC236}">
                <a16:creationId xmlns="" xmlns:a16="http://schemas.microsoft.com/office/drawing/2014/main" id="{8C437A43-6B16-4294-A61F-78E24A90504F}"/>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bject 2">
            <a:extLst>
              <a:ext uri="{FF2B5EF4-FFF2-40B4-BE49-F238E27FC236}">
                <a16:creationId xmlns="" xmlns:a16="http://schemas.microsoft.com/office/drawing/2014/main" id="{D34C97CC-8E87-48CB-ABA9-7B1222A64C2B}"/>
              </a:ext>
            </a:extLst>
          </p:cNvPr>
          <p:cNvSpPr txBox="1"/>
          <p:nvPr/>
        </p:nvSpPr>
        <p:spPr>
          <a:xfrm>
            <a:off x="304800" y="175594"/>
            <a:ext cx="10309861" cy="505908"/>
          </a:xfrm>
          <a:prstGeom prst="rect">
            <a:avLst/>
          </a:prstGeom>
        </p:spPr>
        <p:txBody>
          <a:bodyPr vert="horz" wrap="square" lIns="0" tIns="13335" rIns="0" bIns="0" rtlCol="0">
            <a:spAutoFit/>
          </a:bodyPr>
          <a:lstStyle/>
          <a:p>
            <a:pPr marL="12700">
              <a:lnSpc>
                <a:spcPct val="100000"/>
              </a:lnSpc>
              <a:spcBef>
                <a:spcPts val="105"/>
              </a:spcBef>
            </a:pPr>
            <a:r>
              <a:rPr sz="3200" b="1" spc="-35" dirty="0">
                <a:latin typeface="Times New Roman"/>
                <a:cs typeface="Times New Roman"/>
              </a:rPr>
              <a:t>CANDIDATE-ELIMINATION </a:t>
            </a:r>
            <a:r>
              <a:rPr sz="3200" b="1" dirty="0">
                <a:latin typeface="Times New Roman"/>
                <a:cs typeface="Times New Roman"/>
              </a:rPr>
              <a:t>Learning</a:t>
            </a:r>
            <a:r>
              <a:rPr sz="3200" b="1" spc="-225" dirty="0">
                <a:latin typeface="Times New Roman"/>
                <a:cs typeface="Times New Roman"/>
              </a:rPr>
              <a:t> </a:t>
            </a:r>
            <a:r>
              <a:rPr sz="3200" b="1" dirty="0">
                <a:latin typeface="Times New Roman"/>
                <a:cs typeface="Times New Roman"/>
              </a:rPr>
              <a:t>Algorithm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5008189-4CB3-14F5-C28C-49636565B925}"/>
              </a:ext>
            </a:extLst>
          </p:cNvPr>
          <p:cNvSpPr>
            <a:spLocks noGrp="1"/>
          </p:cNvSpPr>
          <p:nvPr>
            <p:ph type="sldNum" sz="quarter" idx="7"/>
          </p:nvPr>
        </p:nvSpPr>
        <p:spPr/>
        <p:txBody>
          <a:bodyPr/>
          <a:lstStyle/>
          <a:p>
            <a:pPr marL="25400">
              <a:lnSpc>
                <a:spcPts val="1240"/>
              </a:lnSpc>
            </a:pPr>
            <a:fld id="{81D60167-4931-47E6-BA6A-407CBD079E47}" type="slidenum">
              <a:rPr lang="en-IN" smtClean="0"/>
              <a:pPr marL="25400">
                <a:lnSpc>
                  <a:spcPts val="1240"/>
                </a:lnSpc>
              </a:pPr>
              <a:t>35</a:t>
            </a:fld>
            <a:endParaRPr lang="en-IN" dirty="0"/>
          </a:p>
        </p:txBody>
      </p:sp>
      <p:pic>
        <p:nvPicPr>
          <p:cNvPr id="4" name="Picture 3">
            <a:extLst>
              <a:ext uri="{FF2B5EF4-FFF2-40B4-BE49-F238E27FC236}">
                <a16:creationId xmlns="" xmlns:a16="http://schemas.microsoft.com/office/drawing/2014/main" id="{085FDFD5-2089-EE2C-720C-0440586307D8}"/>
              </a:ext>
            </a:extLst>
          </p:cNvPr>
          <p:cNvPicPr>
            <a:picLocks noChangeAspect="1"/>
          </p:cNvPicPr>
          <p:nvPr/>
        </p:nvPicPr>
        <p:blipFill>
          <a:blip r:embed="rId2"/>
          <a:stretch>
            <a:fillRect/>
          </a:stretch>
        </p:blipFill>
        <p:spPr>
          <a:xfrm>
            <a:off x="1066800" y="729298"/>
            <a:ext cx="10220842" cy="5855386"/>
          </a:xfrm>
          <a:prstGeom prst="rect">
            <a:avLst/>
          </a:prstGeom>
        </p:spPr>
      </p:pic>
      <p:sp>
        <p:nvSpPr>
          <p:cNvPr id="5" name="object 2">
            <a:extLst>
              <a:ext uri="{FF2B5EF4-FFF2-40B4-BE49-F238E27FC236}">
                <a16:creationId xmlns="" xmlns:a16="http://schemas.microsoft.com/office/drawing/2014/main" id="{C6863967-4E95-DCF9-81C6-37E183601251}"/>
              </a:ext>
            </a:extLst>
          </p:cNvPr>
          <p:cNvSpPr txBox="1"/>
          <p:nvPr/>
        </p:nvSpPr>
        <p:spPr>
          <a:xfrm>
            <a:off x="304800" y="175594"/>
            <a:ext cx="11430000" cy="505908"/>
          </a:xfrm>
          <a:prstGeom prst="rect">
            <a:avLst/>
          </a:prstGeom>
        </p:spPr>
        <p:txBody>
          <a:bodyPr vert="horz" wrap="square" lIns="0" tIns="13335" rIns="0" bIns="0" rtlCol="0">
            <a:spAutoFit/>
          </a:bodyPr>
          <a:lstStyle/>
          <a:p>
            <a:pPr marL="12700">
              <a:lnSpc>
                <a:spcPct val="100000"/>
              </a:lnSpc>
              <a:spcBef>
                <a:spcPts val="105"/>
              </a:spcBef>
            </a:pPr>
            <a:r>
              <a:rPr sz="3200" b="1" spc="-35" dirty="0">
                <a:latin typeface="Times New Roman"/>
                <a:cs typeface="Times New Roman"/>
              </a:rPr>
              <a:t>CANDIDATE-ELIMINATION </a:t>
            </a:r>
            <a:r>
              <a:rPr sz="3200" b="1" dirty="0">
                <a:latin typeface="Times New Roman"/>
                <a:cs typeface="Times New Roman"/>
              </a:rPr>
              <a:t>Learning</a:t>
            </a:r>
            <a:r>
              <a:rPr sz="3200" b="1" spc="-225" dirty="0">
                <a:latin typeface="Times New Roman"/>
                <a:cs typeface="Times New Roman"/>
              </a:rPr>
              <a:t> </a:t>
            </a:r>
            <a:r>
              <a:rPr sz="3200" b="1" dirty="0">
                <a:latin typeface="Times New Roman"/>
                <a:cs typeface="Times New Roman"/>
              </a:rPr>
              <a:t>Algorithm</a:t>
            </a:r>
            <a:r>
              <a:rPr lang="en-GB" sz="3200" b="1" dirty="0">
                <a:latin typeface="Times New Roman"/>
                <a:cs typeface="Times New Roman"/>
              </a:rPr>
              <a:t>-Example</a:t>
            </a:r>
            <a:endParaRPr sz="3200" b="1" dirty="0">
              <a:latin typeface="Times New Roman"/>
              <a:cs typeface="Times New Roman"/>
            </a:endParaRPr>
          </a:p>
        </p:txBody>
      </p:sp>
      <p:sp>
        <p:nvSpPr>
          <p:cNvPr id="6" name="Rectangle 5">
            <a:extLst>
              <a:ext uri="{FF2B5EF4-FFF2-40B4-BE49-F238E27FC236}">
                <a16:creationId xmlns="" xmlns:a16="http://schemas.microsoft.com/office/drawing/2014/main" id="{37B98A6B-2A10-CA02-A111-4DB8B9A670C6}"/>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8667768" y="3929066"/>
            <a:ext cx="2714644" cy="1019175"/>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6738942" y="6072206"/>
            <a:ext cx="4786346" cy="428628"/>
          </a:xfrm>
          <a:prstGeom prst="rect">
            <a:avLst/>
          </a:prstGeom>
          <a:noFill/>
          <a:ln w="9525">
            <a:noFill/>
            <a:miter lim="800000"/>
            <a:headEnd/>
            <a:tailEnd/>
          </a:ln>
          <a:effectLst/>
        </p:spPr>
      </p:pic>
    </p:spTree>
    <p:extLst>
      <p:ext uri="{BB962C8B-B14F-4D97-AF65-F5344CB8AC3E}">
        <p14:creationId xmlns="" xmlns:p14="http://schemas.microsoft.com/office/powerpoint/2010/main" val="2642196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4242" y="942970"/>
            <a:ext cx="8283515" cy="3411133"/>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36</a:t>
            </a:fld>
            <a:endParaRPr dirty="0"/>
          </a:p>
        </p:txBody>
      </p:sp>
      <p:sp>
        <p:nvSpPr>
          <p:cNvPr id="9" name="Rectangle 8">
            <a:extLst>
              <a:ext uri="{FF2B5EF4-FFF2-40B4-BE49-F238E27FC236}">
                <a16:creationId xmlns="" xmlns:a16="http://schemas.microsoft.com/office/drawing/2014/main" id="{FE88314E-E564-4DF6-9978-8512730DF6A6}"/>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C4E87087-E439-739F-0006-EDC4286B08E8}"/>
              </a:ext>
            </a:extLst>
          </p:cNvPr>
          <p:cNvSpPr txBox="1"/>
          <p:nvPr/>
        </p:nvSpPr>
        <p:spPr>
          <a:xfrm>
            <a:off x="469108" y="281548"/>
            <a:ext cx="6013634" cy="369332"/>
          </a:xfrm>
          <a:prstGeom prst="rect">
            <a:avLst/>
          </a:prstGeom>
          <a:noFill/>
        </p:spPr>
        <p:txBody>
          <a:bodyPr wrap="none" rtlCol="0">
            <a:spAutoFit/>
          </a:bodyPr>
          <a:lstStyle/>
          <a:p>
            <a:r>
              <a:rPr lang="en-GB" b="1" dirty="0"/>
              <a:t>Learned Version space from Candidate elimination algorithms</a:t>
            </a:r>
            <a:endParaRPr lang="en-IN" b="1" dirty="0"/>
          </a:p>
        </p:txBody>
      </p:sp>
      <p:pic>
        <p:nvPicPr>
          <p:cNvPr id="11" name="Picture 10">
            <a:extLst>
              <a:ext uri="{FF2B5EF4-FFF2-40B4-BE49-F238E27FC236}">
                <a16:creationId xmlns="" xmlns:a16="http://schemas.microsoft.com/office/drawing/2014/main" id="{2118157A-6814-8370-86E3-BC2E606C15DF}"/>
              </a:ext>
            </a:extLst>
          </p:cNvPr>
          <p:cNvPicPr>
            <a:picLocks noChangeAspect="1"/>
          </p:cNvPicPr>
          <p:nvPr/>
        </p:nvPicPr>
        <p:blipFill>
          <a:blip r:embed="rId3"/>
          <a:stretch>
            <a:fillRect/>
          </a:stretch>
        </p:blipFill>
        <p:spPr>
          <a:xfrm>
            <a:off x="2438401" y="4649766"/>
            <a:ext cx="7086600" cy="1274074"/>
          </a:xfrm>
          <a:prstGeom prst="rect">
            <a:avLst/>
          </a:prstGeom>
        </p:spPr>
      </p:pic>
    </p:spTree>
    <p:extLst>
      <p:ext uri="{BB962C8B-B14F-4D97-AF65-F5344CB8AC3E}">
        <p14:creationId xmlns="" xmlns:p14="http://schemas.microsoft.com/office/powerpoint/2010/main" val="941490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37</a:t>
            </a:fld>
            <a:endParaRPr dirty="0"/>
          </a:p>
        </p:txBody>
      </p:sp>
      <p:sp>
        <p:nvSpPr>
          <p:cNvPr id="2" name="object 2"/>
          <p:cNvSpPr txBox="1">
            <a:spLocks noGrp="1"/>
          </p:cNvSpPr>
          <p:nvPr>
            <p:ph type="title"/>
          </p:nvPr>
        </p:nvSpPr>
        <p:spPr>
          <a:xfrm>
            <a:off x="457200" y="505020"/>
            <a:ext cx="7848600" cy="644407"/>
          </a:xfrm>
          <a:prstGeom prst="rect">
            <a:avLst/>
          </a:prstGeom>
        </p:spPr>
        <p:txBody>
          <a:bodyPr vert="horz" wrap="square" lIns="0" tIns="13335" rIns="0" bIns="0" rtlCol="0">
            <a:spAutoFit/>
          </a:bodyPr>
          <a:lstStyle/>
          <a:p>
            <a:pPr marL="12700">
              <a:lnSpc>
                <a:spcPct val="100000"/>
              </a:lnSpc>
              <a:spcBef>
                <a:spcPts val="105"/>
              </a:spcBef>
            </a:pPr>
            <a:r>
              <a:rPr dirty="0"/>
              <a:t>Inductive</a:t>
            </a:r>
            <a:r>
              <a:rPr spc="-105" dirty="0"/>
              <a:t> </a:t>
            </a:r>
            <a:r>
              <a:rPr dirty="0"/>
              <a:t>Bias</a:t>
            </a:r>
            <a:r>
              <a:rPr lang="en-GB" dirty="0"/>
              <a:t> (Learning bias)</a:t>
            </a:r>
            <a:endParaRPr dirty="0"/>
          </a:p>
        </p:txBody>
      </p:sp>
      <p:sp>
        <p:nvSpPr>
          <p:cNvPr id="3" name="object 3"/>
          <p:cNvSpPr txBox="1"/>
          <p:nvPr/>
        </p:nvSpPr>
        <p:spPr>
          <a:xfrm>
            <a:off x="955636" y="1481399"/>
            <a:ext cx="10280015" cy="300863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The </a:t>
            </a:r>
            <a:r>
              <a:rPr sz="2400" spc="-5" dirty="0">
                <a:latin typeface="Times New Roman"/>
                <a:cs typeface="Times New Roman"/>
              </a:rPr>
              <a:t>fundamental </a:t>
            </a:r>
            <a:r>
              <a:rPr sz="2400" dirty="0">
                <a:latin typeface="Times New Roman"/>
                <a:cs typeface="Times New Roman"/>
              </a:rPr>
              <a:t>questions </a:t>
            </a:r>
            <a:r>
              <a:rPr sz="2400" spc="-5" dirty="0">
                <a:latin typeface="Times New Roman"/>
                <a:cs typeface="Times New Roman"/>
              </a:rPr>
              <a:t>for </a:t>
            </a:r>
            <a:r>
              <a:rPr sz="2400" dirty="0">
                <a:latin typeface="Times New Roman"/>
                <a:cs typeface="Times New Roman"/>
              </a:rPr>
              <a:t>inductive</a:t>
            </a:r>
            <a:r>
              <a:rPr sz="2400" spc="-55" dirty="0">
                <a:latin typeface="Times New Roman"/>
                <a:cs typeface="Times New Roman"/>
              </a:rPr>
              <a:t> </a:t>
            </a:r>
            <a:r>
              <a:rPr sz="2400" dirty="0">
                <a:latin typeface="Times New Roman"/>
                <a:cs typeface="Times New Roman"/>
              </a:rPr>
              <a:t>inference</a:t>
            </a:r>
          </a:p>
          <a:p>
            <a:pPr>
              <a:lnSpc>
                <a:spcPct val="100000"/>
              </a:lnSpc>
              <a:spcBef>
                <a:spcPts val="45"/>
              </a:spcBef>
            </a:pPr>
            <a:endParaRPr sz="1850" dirty="0">
              <a:latin typeface="Times New Roman"/>
              <a:cs typeface="Times New Roman"/>
            </a:endParaRPr>
          </a:p>
          <a:p>
            <a:pPr marL="469900" indent="-457834">
              <a:lnSpc>
                <a:spcPct val="100000"/>
              </a:lnSpc>
              <a:buFont typeface="Arial"/>
              <a:buChar char="•"/>
              <a:tabLst>
                <a:tab pos="469265" algn="l"/>
                <a:tab pos="470534" algn="l"/>
              </a:tabLst>
            </a:pPr>
            <a:r>
              <a:rPr sz="2200" spc="-5" dirty="0">
                <a:latin typeface="Times New Roman"/>
                <a:cs typeface="Times New Roman"/>
              </a:rPr>
              <a:t>What if the </a:t>
            </a:r>
            <a:r>
              <a:rPr sz="2200" spc="-10" dirty="0">
                <a:latin typeface="Times New Roman"/>
                <a:cs typeface="Times New Roman"/>
              </a:rPr>
              <a:t>target </a:t>
            </a:r>
            <a:r>
              <a:rPr sz="2200" spc="-5" dirty="0">
                <a:latin typeface="Times New Roman"/>
                <a:cs typeface="Times New Roman"/>
              </a:rPr>
              <a:t>concept is </a:t>
            </a:r>
            <a:r>
              <a:rPr sz="2200" dirty="0">
                <a:latin typeface="Times New Roman"/>
                <a:cs typeface="Times New Roman"/>
              </a:rPr>
              <a:t>not </a:t>
            </a:r>
            <a:r>
              <a:rPr sz="2200" spc="-5" dirty="0">
                <a:latin typeface="Times New Roman"/>
                <a:cs typeface="Times New Roman"/>
              </a:rPr>
              <a:t>contained in the </a:t>
            </a:r>
            <a:r>
              <a:rPr sz="2200" dirty="0">
                <a:latin typeface="Times New Roman"/>
                <a:cs typeface="Times New Roman"/>
              </a:rPr>
              <a:t>hypothesis</a:t>
            </a:r>
            <a:r>
              <a:rPr sz="2200" spc="25" dirty="0">
                <a:latin typeface="Times New Roman"/>
                <a:cs typeface="Times New Roman"/>
              </a:rPr>
              <a:t> </a:t>
            </a:r>
            <a:r>
              <a:rPr sz="2200" spc="-5" dirty="0">
                <a:latin typeface="Times New Roman"/>
                <a:cs typeface="Times New Roman"/>
              </a:rPr>
              <a:t>space?</a:t>
            </a:r>
            <a:endParaRPr sz="2200" dirty="0">
              <a:latin typeface="Times New Roman"/>
              <a:cs typeface="Times New Roman"/>
            </a:endParaRPr>
          </a:p>
          <a:p>
            <a:pPr marL="469900" indent="-457834">
              <a:lnSpc>
                <a:spcPct val="100000"/>
              </a:lnSpc>
              <a:buFont typeface="Arial"/>
              <a:buChar char="•"/>
              <a:tabLst>
                <a:tab pos="469265" algn="l"/>
                <a:tab pos="470534" algn="l"/>
              </a:tabLst>
            </a:pPr>
            <a:r>
              <a:rPr sz="2200" spc="-5" dirty="0">
                <a:latin typeface="Times New Roman"/>
                <a:cs typeface="Times New Roman"/>
              </a:rPr>
              <a:t>Can</a:t>
            </a:r>
            <a:r>
              <a:rPr sz="2200" spc="215" dirty="0">
                <a:latin typeface="Times New Roman"/>
                <a:cs typeface="Times New Roman"/>
              </a:rPr>
              <a:t> </a:t>
            </a:r>
            <a:r>
              <a:rPr sz="2200" spc="-5" dirty="0">
                <a:latin typeface="Times New Roman"/>
                <a:cs typeface="Times New Roman"/>
              </a:rPr>
              <a:t>we</a:t>
            </a:r>
            <a:r>
              <a:rPr sz="2200" spc="210" dirty="0">
                <a:latin typeface="Times New Roman"/>
                <a:cs typeface="Times New Roman"/>
              </a:rPr>
              <a:t> </a:t>
            </a:r>
            <a:r>
              <a:rPr sz="2200" dirty="0">
                <a:latin typeface="Times New Roman"/>
                <a:cs typeface="Times New Roman"/>
              </a:rPr>
              <a:t>avoid</a:t>
            </a:r>
            <a:r>
              <a:rPr sz="2200" spc="225" dirty="0">
                <a:latin typeface="Times New Roman"/>
                <a:cs typeface="Times New Roman"/>
              </a:rPr>
              <a:t> </a:t>
            </a:r>
            <a:r>
              <a:rPr sz="2200" spc="-5" dirty="0">
                <a:latin typeface="Times New Roman"/>
                <a:cs typeface="Times New Roman"/>
              </a:rPr>
              <a:t>this</a:t>
            </a:r>
            <a:r>
              <a:rPr sz="2200" spc="215" dirty="0">
                <a:latin typeface="Times New Roman"/>
                <a:cs typeface="Times New Roman"/>
              </a:rPr>
              <a:t> </a:t>
            </a:r>
            <a:r>
              <a:rPr sz="2200" spc="-10" dirty="0">
                <a:latin typeface="Times New Roman"/>
                <a:cs typeface="Times New Roman"/>
              </a:rPr>
              <a:t>difficulty</a:t>
            </a:r>
            <a:r>
              <a:rPr sz="2200" spc="245" dirty="0">
                <a:latin typeface="Times New Roman"/>
                <a:cs typeface="Times New Roman"/>
              </a:rPr>
              <a:t> </a:t>
            </a:r>
            <a:r>
              <a:rPr sz="2200" spc="-10" dirty="0">
                <a:latin typeface="Times New Roman"/>
                <a:cs typeface="Times New Roman"/>
              </a:rPr>
              <a:t>by</a:t>
            </a:r>
            <a:r>
              <a:rPr sz="2200" spc="220" dirty="0">
                <a:latin typeface="Times New Roman"/>
                <a:cs typeface="Times New Roman"/>
              </a:rPr>
              <a:t> </a:t>
            </a:r>
            <a:r>
              <a:rPr sz="2200" spc="-5" dirty="0">
                <a:latin typeface="Times New Roman"/>
                <a:cs typeface="Times New Roman"/>
              </a:rPr>
              <a:t>using</a:t>
            </a:r>
            <a:r>
              <a:rPr sz="2200" spc="220" dirty="0">
                <a:latin typeface="Times New Roman"/>
                <a:cs typeface="Times New Roman"/>
              </a:rPr>
              <a:t> </a:t>
            </a:r>
            <a:r>
              <a:rPr sz="2200" spc="-5" dirty="0">
                <a:latin typeface="Times New Roman"/>
                <a:cs typeface="Times New Roman"/>
              </a:rPr>
              <a:t>a</a:t>
            </a:r>
            <a:r>
              <a:rPr sz="2200" spc="210" dirty="0">
                <a:latin typeface="Times New Roman"/>
                <a:cs typeface="Times New Roman"/>
              </a:rPr>
              <a:t> </a:t>
            </a:r>
            <a:r>
              <a:rPr sz="2200" spc="-5" dirty="0">
                <a:latin typeface="Times New Roman"/>
                <a:cs typeface="Times New Roman"/>
              </a:rPr>
              <a:t>hypothesis</a:t>
            </a:r>
            <a:r>
              <a:rPr sz="2200" spc="215" dirty="0">
                <a:latin typeface="Times New Roman"/>
                <a:cs typeface="Times New Roman"/>
              </a:rPr>
              <a:t> </a:t>
            </a:r>
            <a:r>
              <a:rPr sz="2200" spc="-5" dirty="0">
                <a:latin typeface="Times New Roman"/>
                <a:cs typeface="Times New Roman"/>
              </a:rPr>
              <a:t>space</a:t>
            </a:r>
            <a:r>
              <a:rPr sz="2200" spc="210" dirty="0">
                <a:latin typeface="Times New Roman"/>
                <a:cs typeface="Times New Roman"/>
              </a:rPr>
              <a:t> </a:t>
            </a:r>
            <a:r>
              <a:rPr sz="2200" spc="-5" dirty="0">
                <a:latin typeface="Times New Roman"/>
                <a:cs typeface="Times New Roman"/>
              </a:rPr>
              <a:t>that</a:t>
            </a:r>
            <a:r>
              <a:rPr sz="2200" spc="220" dirty="0">
                <a:latin typeface="Times New Roman"/>
                <a:cs typeface="Times New Roman"/>
              </a:rPr>
              <a:t> </a:t>
            </a:r>
            <a:r>
              <a:rPr sz="2200" spc="-5" dirty="0">
                <a:latin typeface="Times New Roman"/>
                <a:cs typeface="Times New Roman"/>
              </a:rPr>
              <a:t>includes</a:t>
            </a:r>
            <a:r>
              <a:rPr sz="2200" spc="215" dirty="0">
                <a:latin typeface="Times New Roman"/>
                <a:cs typeface="Times New Roman"/>
              </a:rPr>
              <a:t> </a:t>
            </a:r>
            <a:r>
              <a:rPr sz="2200" spc="-5" dirty="0">
                <a:latin typeface="Times New Roman"/>
                <a:cs typeface="Times New Roman"/>
              </a:rPr>
              <a:t>every</a:t>
            </a:r>
            <a:r>
              <a:rPr sz="2200" spc="229" dirty="0">
                <a:latin typeface="Times New Roman"/>
                <a:cs typeface="Times New Roman"/>
              </a:rPr>
              <a:t> </a:t>
            </a:r>
            <a:r>
              <a:rPr sz="2200" spc="-5" dirty="0">
                <a:latin typeface="Times New Roman"/>
                <a:cs typeface="Times New Roman"/>
              </a:rPr>
              <a:t>possible</a:t>
            </a:r>
            <a:endParaRPr sz="2200" dirty="0">
              <a:latin typeface="Times New Roman"/>
              <a:cs typeface="Times New Roman"/>
            </a:endParaRPr>
          </a:p>
          <a:p>
            <a:pPr marL="469900">
              <a:lnSpc>
                <a:spcPct val="100000"/>
              </a:lnSpc>
            </a:pPr>
            <a:r>
              <a:rPr sz="2200" dirty="0">
                <a:latin typeface="Times New Roman"/>
                <a:cs typeface="Times New Roman"/>
              </a:rPr>
              <a:t>hypothesis?</a:t>
            </a:r>
          </a:p>
          <a:p>
            <a:pPr marL="469900" marR="5080" indent="-457834">
              <a:lnSpc>
                <a:spcPct val="100000"/>
              </a:lnSpc>
              <a:buFont typeface="Arial"/>
              <a:buChar char="•"/>
              <a:tabLst>
                <a:tab pos="469265" algn="l"/>
                <a:tab pos="470534" algn="l"/>
              </a:tabLst>
            </a:pPr>
            <a:r>
              <a:rPr sz="2200" spc="-5" dirty="0">
                <a:latin typeface="Times New Roman"/>
                <a:cs typeface="Times New Roman"/>
              </a:rPr>
              <a:t>How does the size </a:t>
            </a:r>
            <a:r>
              <a:rPr sz="2200" dirty="0">
                <a:latin typeface="Times New Roman"/>
                <a:cs typeface="Times New Roman"/>
              </a:rPr>
              <a:t>of </a:t>
            </a:r>
            <a:r>
              <a:rPr sz="2200" spc="-5" dirty="0">
                <a:latin typeface="Times New Roman"/>
                <a:cs typeface="Times New Roman"/>
              </a:rPr>
              <a:t>this hypothesis space influence the ability </a:t>
            </a:r>
            <a:r>
              <a:rPr sz="2200" dirty="0">
                <a:latin typeface="Times New Roman"/>
                <a:cs typeface="Times New Roman"/>
              </a:rPr>
              <a:t>of </a:t>
            </a:r>
            <a:r>
              <a:rPr sz="2200" spc="-5" dirty="0">
                <a:latin typeface="Times New Roman"/>
                <a:cs typeface="Times New Roman"/>
              </a:rPr>
              <a:t>the </a:t>
            </a:r>
            <a:r>
              <a:rPr sz="2200" dirty="0">
                <a:latin typeface="Times New Roman"/>
                <a:cs typeface="Times New Roman"/>
              </a:rPr>
              <a:t>algorithm </a:t>
            </a:r>
            <a:r>
              <a:rPr sz="2200" spc="-5" dirty="0">
                <a:latin typeface="Times New Roman"/>
                <a:cs typeface="Times New Roman"/>
              </a:rPr>
              <a:t>to  generalize to unobserved</a:t>
            </a:r>
            <a:r>
              <a:rPr sz="2200" spc="10" dirty="0">
                <a:latin typeface="Times New Roman"/>
                <a:cs typeface="Times New Roman"/>
              </a:rPr>
              <a:t> </a:t>
            </a:r>
            <a:r>
              <a:rPr sz="2200" spc="-5" dirty="0">
                <a:latin typeface="Times New Roman"/>
                <a:cs typeface="Times New Roman"/>
              </a:rPr>
              <a:t>instances?</a:t>
            </a:r>
            <a:endParaRPr sz="2200" dirty="0">
              <a:latin typeface="Times New Roman"/>
              <a:cs typeface="Times New Roman"/>
            </a:endParaRPr>
          </a:p>
          <a:p>
            <a:pPr marL="469900" indent="-457834">
              <a:lnSpc>
                <a:spcPts val="2615"/>
              </a:lnSpc>
              <a:buFont typeface="Arial"/>
              <a:buChar char="•"/>
              <a:tabLst>
                <a:tab pos="469265" algn="l"/>
                <a:tab pos="470534" algn="l"/>
              </a:tabLst>
            </a:pPr>
            <a:r>
              <a:rPr sz="2200" spc="-5" dirty="0">
                <a:latin typeface="Times New Roman"/>
                <a:cs typeface="Times New Roman"/>
              </a:rPr>
              <a:t>How</a:t>
            </a:r>
            <a:r>
              <a:rPr sz="2200" spc="175" dirty="0">
                <a:latin typeface="Times New Roman"/>
                <a:cs typeface="Times New Roman"/>
              </a:rPr>
              <a:t> </a:t>
            </a:r>
            <a:r>
              <a:rPr sz="2200" spc="-5" dirty="0">
                <a:latin typeface="Times New Roman"/>
                <a:cs typeface="Times New Roman"/>
              </a:rPr>
              <a:t>does</a:t>
            </a:r>
            <a:r>
              <a:rPr sz="2200" spc="170" dirty="0">
                <a:latin typeface="Times New Roman"/>
                <a:cs typeface="Times New Roman"/>
              </a:rPr>
              <a:t> </a:t>
            </a:r>
            <a:r>
              <a:rPr sz="2200" spc="-5" dirty="0">
                <a:latin typeface="Times New Roman"/>
                <a:cs typeface="Times New Roman"/>
              </a:rPr>
              <a:t>the</a:t>
            </a:r>
            <a:r>
              <a:rPr sz="2200" spc="170" dirty="0">
                <a:latin typeface="Times New Roman"/>
                <a:cs typeface="Times New Roman"/>
              </a:rPr>
              <a:t> </a:t>
            </a:r>
            <a:r>
              <a:rPr sz="2200" spc="-5" dirty="0">
                <a:latin typeface="Times New Roman"/>
                <a:cs typeface="Times New Roman"/>
              </a:rPr>
              <a:t>size</a:t>
            </a:r>
            <a:r>
              <a:rPr sz="2200" spc="165" dirty="0">
                <a:latin typeface="Times New Roman"/>
                <a:cs typeface="Times New Roman"/>
              </a:rPr>
              <a:t> </a:t>
            </a:r>
            <a:r>
              <a:rPr sz="2200" dirty="0">
                <a:latin typeface="Times New Roman"/>
                <a:cs typeface="Times New Roman"/>
              </a:rPr>
              <a:t>of</a:t>
            </a:r>
            <a:r>
              <a:rPr sz="2200" spc="180" dirty="0">
                <a:latin typeface="Times New Roman"/>
                <a:cs typeface="Times New Roman"/>
              </a:rPr>
              <a:t> </a:t>
            </a:r>
            <a:r>
              <a:rPr sz="2200" spc="-5" dirty="0">
                <a:latin typeface="Times New Roman"/>
                <a:cs typeface="Times New Roman"/>
              </a:rPr>
              <a:t>the</a:t>
            </a:r>
            <a:r>
              <a:rPr sz="2200" spc="175" dirty="0">
                <a:latin typeface="Times New Roman"/>
                <a:cs typeface="Times New Roman"/>
              </a:rPr>
              <a:t> </a:t>
            </a:r>
            <a:r>
              <a:rPr sz="2200" spc="-5" dirty="0">
                <a:latin typeface="Times New Roman"/>
                <a:cs typeface="Times New Roman"/>
              </a:rPr>
              <a:t>hypothesis</a:t>
            </a:r>
            <a:r>
              <a:rPr sz="2200" spc="180" dirty="0">
                <a:latin typeface="Times New Roman"/>
                <a:cs typeface="Times New Roman"/>
              </a:rPr>
              <a:t> </a:t>
            </a:r>
            <a:r>
              <a:rPr sz="2200" spc="-5" dirty="0">
                <a:latin typeface="Times New Roman"/>
                <a:cs typeface="Times New Roman"/>
              </a:rPr>
              <a:t>space</a:t>
            </a:r>
            <a:r>
              <a:rPr sz="2200" spc="170" dirty="0">
                <a:latin typeface="Times New Roman"/>
                <a:cs typeface="Times New Roman"/>
              </a:rPr>
              <a:t> </a:t>
            </a:r>
            <a:r>
              <a:rPr sz="2200" spc="-5" dirty="0">
                <a:latin typeface="Times New Roman"/>
                <a:cs typeface="Times New Roman"/>
              </a:rPr>
              <a:t>influence</a:t>
            </a:r>
            <a:r>
              <a:rPr sz="2200" spc="185" dirty="0">
                <a:latin typeface="Times New Roman"/>
                <a:cs typeface="Times New Roman"/>
              </a:rPr>
              <a:t> </a:t>
            </a:r>
            <a:r>
              <a:rPr sz="2200" spc="-5" dirty="0">
                <a:latin typeface="Times New Roman"/>
                <a:cs typeface="Times New Roman"/>
              </a:rPr>
              <a:t>the</a:t>
            </a:r>
            <a:r>
              <a:rPr sz="2200" spc="180" dirty="0">
                <a:latin typeface="Times New Roman"/>
                <a:cs typeface="Times New Roman"/>
              </a:rPr>
              <a:t> </a:t>
            </a:r>
            <a:r>
              <a:rPr sz="2200" spc="-5" dirty="0">
                <a:latin typeface="Times New Roman"/>
                <a:cs typeface="Times New Roman"/>
              </a:rPr>
              <a:t>number</a:t>
            </a:r>
            <a:r>
              <a:rPr sz="2200" spc="190" dirty="0">
                <a:latin typeface="Times New Roman"/>
                <a:cs typeface="Times New Roman"/>
              </a:rPr>
              <a:t> </a:t>
            </a:r>
            <a:r>
              <a:rPr sz="2200" dirty="0">
                <a:latin typeface="Times New Roman"/>
                <a:cs typeface="Times New Roman"/>
              </a:rPr>
              <a:t>of</a:t>
            </a:r>
            <a:r>
              <a:rPr sz="2200" spc="180" dirty="0">
                <a:latin typeface="Times New Roman"/>
                <a:cs typeface="Times New Roman"/>
              </a:rPr>
              <a:t> </a:t>
            </a:r>
            <a:r>
              <a:rPr sz="2200" spc="-5" dirty="0">
                <a:latin typeface="Times New Roman"/>
                <a:cs typeface="Times New Roman"/>
              </a:rPr>
              <a:t>training</a:t>
            </a:r>
            <a:r>
              <a:rPr sz="2200" spc="185" dirty="0">
                <a:latin typeface="Times New Roman"/>
                <a:cs typeface="Times New Roman"/>
              </a:rPr>
              <a:t> </a:t>
            </a:r>
            <a:r>
              <a:rPr sz="2200" spc="-5" dirty="0">
                <a:latin typeface="Times New Roman"/>
                <a:cs typeface="Times New Roman"/>
              </a:rPr>
              <a:t>examples</a:t>
            </a:r>
            <a:endParaRPr sz="2200" dirty="0">
              <a:latin typeface="Times New Roman"/>
              <a:cs typeface="Times New Roman"/>
            </a:endParaRPr>
          </a:p>
          <a:p>
            <a:pPr marL="469900">
              <a:lnSpc>
                <a:spcPts val="2615"/>
              </a:lnSpc>
            </a:pPr>
            <a:r>
              <a:rPr sz="2200" spc="-5" dirty="0">
                <a:latin typeface="Times New Roman"/>
                <a:cs typeface="Times New Roman"/>
              </a:rPr>
              <a:t>that </a:t>
            </a:r>
            <a:r>
              <a:rPr sz="2200" spc="-10" dirty="0">
                <a:latin typeface="Times New Roman"/>
                <a:cs typeface="Times New Roman"/>
              </a:rPr>
              <a:t>must </a:t>
            </a:r>
            <a:r>
              <a:rPr sz="2200" spc="-5" dirty="0">
                <a:latin typeface="Times New Roman"/>
                <a:cs typeface="Times New Roman"/>
              </a:rPr>
              <a:t>be</a:t>
            </a:r>
            <a:r>
              <a:rPr sz="2200" spc="20" dirty="0">
                <a:latin typeface="Times New Roman"/>
                <a:cs typeface="Times New Roman"/>
              </a:rPr>
              <a:t> </a:t>
            </a:r>
            <a:r>
              <a:rPr sz="2200" spc="-5" dirty="0">
                <a:latin typeface="Times New Roman"/>
                <a:cs typeface="Times New Roman"/>
              </a:rPr>
              <a:t>observed?</a:t>
            </a:r>
            <a:endParaRPr sz="2200" dirty="0">
              <a:latin typeface="Times New Roman"/>
              <a:cs typeface="Times New Roman"/>
            </a:endParaRPr>
          </a:p>
        </p:txBody>
      </p:sp>
      <p:sp>
        <p:nvSpPr>
          <p:cNvPr id="6" name="Rectangle 5">
            <a:extLst>
              <a:ext uri="{FF2B5EF4-FFF2-40B4-BE49-F238E27FC236}">
                <a16:creationId xmlns="" xmlns:a16="http://schemas.microsoft.com/office/drawing/2014/main" id="{3046C13F-DAC1-4F7A-A5D1-7711961EB656}"/>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296D00CD-BC6F-4F9F-99E1-819DA89CEC97}"/>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38</a:t>
            </a:fld>
            <a:endParaRPr dirty="0"/>
          </a:p>
        </p:txBody>
      </p:sp>
      <p:sp>
        <p:nvSpPr>
          <p:cNvPr id="2" name="object 2"/>
          <p:cNvSpPr txBox="1">
            <a:spLocks noGrp="1"/>
          </p:cNvSpPr>
          <p:nvPr>
            <p:ph type="title"/>
          </p:nvPr>
        </p:nvSpPr>
        <p:spPr>
          <a:xfrm>
            <a:off x="214348" y="133778"/>
            <a:ext cx="11125200" cy="998350"/>
          </a:xfrm>
          <a:prstGeom prst="rect">
            <a:avLst/>
          </a:prstGeom>
        </p:spPr>
        <p:txBody>
          <a:bodyPr vert="horz" wrap="square" lIns="0" tIns="13335" rIns="0" bIns="0" rtlCol="0">
            <a:spAutoFit/>
          </a:bodyPr>
          <a:lstStyle/>
          <a:p>
            <a:pPr marL="12700">
              <a:lnSpc>
                <a:spcPct val="100000"/>
              </a:lnSpc>
              <a:spcBef>
                <a:spcPts val="105"/>
              </a:spcBef>
            </a:pPr>
            <a:r>
              <a:rPr lang="en-GB" sz="3200" b="0" spc="-10" dirty="0">
                <a:latin typeface="Times New Roman"/>
                <a:cs typeface="Times New Roman"/>
              </a:rPr>
              <a:t>Inductive bias: 1. </a:t>
            </a:r>
            <a:r>
              <a:rPr sz="3200" b="0" spc="-10" dirty="0">
                <a:latin typeface="Times New Roman"/>
                <a:cs typeface="Times New Roman"/>
              </a:rPr>
              <a:t>Effect </a:t>
            </a:r>
            <a:r>
              <a:rPr sz="3200" b="0" dirty="0">
                <a:latin typeface="Times New Roman"/>
                <a:cs typeface="Times New Roman"/>
              </a:rPr>
              <a:t>of incomplete hypothesis</a:t>
            </a:r>
            <a:r>
              <a:rPr sz="3200" b="0" spc="-105" dirty="0">
                <a:latin typeface="Times New Roman"/>
                <a:cs typeface="Times New Roman"/>
              </a:rPr>
              <a:t> </a:t>
            </a:r>
            <a:r>
              <a:rPr sz="3200" b="0" dirty="0">
                <a:latin typeface="Times New Roman"/>
                <a:cs typeface="Times New Roman"/>
              </a:rPr>
              <a:t>space</a:t>
            </a:r>
            <a:r>
              <a:rPr lang="en-GB" sz="3200" b="0" dirty="0">
                <a:latin typeface="Times New Roman"/>
                <a:cs typeface="Times New Roman"/>
              </a:rPr>
              <a:t> ( Biased Hypothesis space)</a:t>
            </a:r>
            <a:endParaRPr sz="3200" dirty="0">
              <a:latin typeface="Times New Roman"/>
              <a:cs typeface="Times New Roman"/>
            </a:endParaRPr>
          </a:p>
        </p:txBody>
      </p:sp>
      <p:sp>
        <p:nvSpPr>
          <p:cNvPr id="3" name="object 3"/>
          <p:cNvSpPr txBox="1"/>
          <p:nvPr/>
        </p:nvSpPr>
        <p:spPr>
          <a:xfrm>
            <a:off x="955637" y="1318636"/>
            <a:ext cx="6534784" cy="662305"/>
          </a:xfrm>
          <a:prstGeom prst="rect">
            <a:avLst/>
          </a:prstGeom>
        </p:spPr>
        <p:txBody>
          <a:bodyPr vert="horz" wrap="square" lIns="0" tIns="12065" rIns="0" bIns="0" rtlCol="0">
            <a:spAutoFit/>
          </a:bodyPr>
          <a:lstStyle/>
          <a:p>
            <a:pPr marL="12700">
              <a:lnSpc>
                <a:spcPts val="2510"/>
              </a:lnSpc>
              <a:spcBef>
                <a:spcPts val="95"/>
              </a:spcBef>
            </a:pPr>
            <a:r>
              <a:rPr sz="2200" spc="-5" dirty="0">
                <a:latin typeface="Times New Roman"/>
                <a:cs typeface="Times New Roman"/>
              </a:rPr>
              <a:t>Preceding algorithms work if </a:t>
            </a:r>
            <a:r>
              <a:rPr sz="2200" spc="-10" dirty="0">
                <a:latin typeface="Times New Roman"/>
                <a:cs typeface="Times New Roman"/>
              </a:rPr>
              <a:t>target </a:t>
            </a:r>
            <a:r>
              <a:rPr sz="2200" spc="-5" dirty="0">
                <a:latin typeface="Times New Roman"/>
                <a:cs typeface="Times New Roman"/>
              </a:rPr>
              <a:t>function is in</a:t>
            </a:r>
            <a:r>
              <a:rPr sz="2200" spc="70" dirty="0">
                <a:latin typeface="Times New Roman"/>
                <a:cs typeface="Times New Roman"/>
              </a:rPr>
              <a:t> </a:t>
            </a:r>
            <a:r>
              <a:rPr sz="2200" spc="-5" dirty="0">
                <a:latin typeface="Times New Roman"/>
                <a:cs typeface="Times New Roman"/>
              </a:rPr>
              <a:t>H</a:t>
            </a:r>
            <a:endParaRPr sz="2200">
              <a:latin typeface="Times New Roman"/>
              <a:cs typeface="Times New Roman"/>
            </a:endParaRPr>
          </a:p>
          <a:p>
            <a:pPr marL="927100">
              <a:lnSpc>
                <a:spcPts val="2510"/>
              </a:lnSpc>
            </a:pPr>
            <a:r>
              <a:rPr sz="2200" spc="-25" dirty="0">
                <a:latin typeface="Times New Roman"/>
                <a:cs typeface="Times New Roman"/>
              </a:rPr>
              <a:t>Will </a:t>
            </a:r>
            <a:r>
              <a:rPr sz="2200" spc="-5" dirty="0">
                <a:latin typeface="Times New Roman"/>
                <a:cs typeface="Times New Roman"/>
              </a:rPr>
              <a:t>generally </a:t>
            </a:r>
            <a:r>
              <a:rPr sz="2200" dirty="0">
                <a:latin typeface="Times New Roman"/>
                <a:cs typeface="Times New Roman"/>
              </a:rPr>
              <a:t>not </a:t>
            </a:r>
            <a:r>
              <a:rPr sz="2200" spc="-5" dirty="0">
                <a:latin typeface="Times New Roman"/>
                <a:cs typeface="Times New Roman"/>
              </a:rPr>
              <a:t>work if </a:t>
            </a:r>
            <a:r>
              <a:rPr sz="2200" spc="-10" dirty="0">
                <a:latin typeface="Times New Roman"/>
                <a:cs typeface="Times New Roman"/>
              </a:rPr>
              <a:t>target </a:t>
            </a:r>
            <a:r>
              <a:rPr sz="2200" dirty="0">
                <a:latin typeface="Times New Roman"/>
                <a:cs typeface="Times New Roman"/>
              </a:rPr>
              <a:t>function not </a:t>
            </a:r>
            <a:r>
              <a:rPr sz="2200" spc="-5" dirty="0">
                <a:latin typeface="Times New Roman"/>
                <a:cs typeface="Times New Roman"/>
              </a:rPr>
              <a:t>in</a:t>
            </a:r>
            <a:r>
              <a:rPr sz="2200" spc="35" dirty="0">
                <a:latin typeface="Times New Roman"/>
                <a:cs typeface="Times New Roman"/>
              </a:rPr>
              <a:t> </a:t>
            </a:r>
            <a:r>
              <a:rPr sz="2200" spc="-5" dirty="0">
                <a:latin typeface="Times New Roman"/>
                <a:cs typeface="Times New Roman"/>
              </a:rPr>
              <a:t>H</a:t>
            </a:r>
            <a:endParaRPr sz="2200">
              <a:latin typeface="Times New Roman"/>
              <a:cs typeface="Times New Roman"/>
            </a:endParaRPr>
          </a:p>
        </p:txBody>
      </p:sp>
      <p:sp>
        <p:nvSpPr>
          <p:cNvPr id="4" name="object 4"/>
          <p:cNvSpPr txBox="1"/>
          <p:nvPr/>
        </p:nvSpPr>
        <p:spPr>
          <a:xfrm>
            <a:off x="955637" y="1977002"/>
            <a:ext cx="6878955" cy="640560"/>
          </a:xfrm>
          <a:prstGeom prst="rect">
            <a:avLst/>
          </a:prstGeom>
        </p:spPr>
        <p:txBody>
          <a:bodyPr vert="horz" wrap="square" lIns="0" tIns="12065" rIns="0" bIns="0" rtlCol="0">
            <a:spAutoFit/>
          </a:bodyPr>
          <a:lstStyle/>
          <a:p>
            <a:pPr marL="12700">
              <a:lnSpc>
                <a:spcPts val="2520"/>
              </a:lnSpc>
              <a:spcBef>
                <a:spcPts val="95"/>
              </a:spcBef>
            </a:pPr>
            <a:r>
              <a:rPr sz="2200" spc="-5" dirty="0">
                <a:latin typeface="Times New Roman"/>
                <a:cs typeface="Times New Roman"/>
              </a:rPr>
              <a:t>Consider following examples which represent </a:t>
            </a:r>
            <a:r>
              <a:rPr sz="2200" spc="-10" dirty="0">
                <a:latin typeface="Times New Roman"/>
                <a:cs typeface="Times New Roman"/>
              </a:rPr>
              <a:t>target</a:t>
            </a:r>
            <a:r>
              <a:rPr sz="2200" spc="100" dirty="0">
                <a:latin typeface="Times New Roman"/>
                <a:cs typeface="Times New Roman"/>
              </a:rPr>
              <a:t> </a:t>
            </a:r>
            <a:r>
              <a:rPr sz="2200" spc="-5" dirty="0">
                <a:latin typeface="Times New Roman"/>
                <a:cs typeface="Times New Roman"/>
              </a:rPr>
              <a:t>function</a:t>
            </a:r>
            <a:endParaRPr sz="2200" dirty="0">
              <a:latin typeface="Times New Roman"/>
              <a:cs typeface="Times New Roman"/>
            </a:endParaRPr>
          </a:p>
          <a:p>
            <a:pPr marL="291465">
              <a:lnSpc>
                <a:spcPts val="2380"/>
              </a:lnSpc>
            </a:pPr>
            <a:r>
              <a:rPr sz="2200" spc="-5" dirty="0">
                <a:latin typeface="MS PGothic"/>
                <a:cs typeface="MS PGothic"/>
              </a:rPr>
              <a:t>“</a:t>
            </a:r>
            <a:r>
              <a:rPr sz="2200" spc="-5" dirty="0">
                <a:latin typeface="Times New Roman"/>
                <a:cs typeface="Times New Roman"/>
              </a:rPr>
              <a:t>sky = sunny or sky =</a:t>
            </a:r>
            <a:r>
              <a:rPr sz="2200" spc="-20" dirty="0">
                <a:latin typeface="Times New Roman"/>
                <a:cs typeface="Times New Roman"/>
              </a:rPr>
              <a:t> </a:t>
            </a:r>
            <a:r>
              <a:rPr sz="2200" dirty="0">
                <a:latin typeface="Times New Roman"/>
                <a:cs typeface="Times New Roman"/>
              </a:rPr>
              <a:t>cloudy</a:t>
            </a:r>
            <a:r>
              <a:rPr sz="2200" dirty="0">
                <a:latin typeface="MS PGothic"/>
                <a:cs typeface="MS PGothic"/>
              </a:rPr>
              <a:t>”</a:t>
            </a:r>
            <a:r>
              <a:rPr sz="2200" dirty="0">
                <a:latin typeface="Times New Roman"/>
                <a:cs typeface="Times New Roman"/>
              </a:rPr>
              <a:t>:</a:t>
            </a:r>
          </a:p>
        </p:txBody>
      </p:sp>
      <p:sp>
        <p:nvSpPr>
          <p:cNvPr id="6" name="object 6"/>
          <p:cNvSpPr txBox="1"/>
          <p:nvPr/>
        </p:nvSpPr>
        <p:spPr>
          <a:xfrm>
            <a:off x="966188" y="4265539"/>
            <a:ext cx="9621520" cy="2199448"/>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If apply </a:t>
            </a:r>
            <a:r>
              <a:rPr sz="2200" dirty="0">
                <a:latin typeface="Times New Roman"/>
                <a:cs typeface="Times New Roman"/>
              </a:rPr>
              <a:t>Candidate </a:t>
            </a:r>
            <a:r>
              <a:rPr sz="2200" spc="-5" dirty="0">
                <a:latin typeface="Times New Roman"/>
                <a:cs typeface="Times New Roman"/>
              </a:rPr>
              <a:t>Elimination algorithm as before, end up with </a:t>
            </a:r>
            <a:r>
              <a:rPr sz="2200" spc="-10" dirty="0">
                <a:latin typeface="Times New Roman"/>
                <a:cs typeface="Times New Roman"/>
              </a:rPr>
              <a:t>empty </a:t>
            </a:r>
            <a:r>
              <a:rPr sz="2200" spc="-40" dirty="0">
                <a:latin typeface="Times New Roman"/>
                <a:cs typeface="Times New Roman"/>
              </a:rPr>
              <a:t>Version</a:t>
            </a:r>
            <a:r>
              <a:rPr sz="2200" spc="195" dirty="0">
                <a:latin typeface="Times New Roman"/>
                <a:cs typeface="Times New Roman"/>
              </a:rPr>
              <a:t> </a:t>
            </a:r>
            <a:r>
              <a:rPr sz="2200" spc="-5" dirty="0">
                <a:latin typeface="Times New Roman"/>
                <a:cs typeface="Times New Roman"/>
              </a:rPr>
              <a:t>Space</a:t>
            </a:r>
            <a:endParaRPr sz="2200" dirty="0">
              <a:latin typeface="Times New Roman"/>
              <a:cs typeface="Times New Roman"/>
            </a:endParaRPr>
          </a:p>
          <a:p>
            <a:pPr marL="12700">
              <a:lnSpc>
                <a:spcPts val="2515"/>
              </a:lnSpc>
            </a:pPr>
            <a:r>
              <a:rPr sz="2200" spc="-5" dirty="0">
                <a:latin typeface="Times New Roman"/>
                <a:cs typeface="Times New Roman"/>
              </a:rPr>
              <a:t>After first two training</a:t>
            </a:r>
            <a:r>
              <a:rPr sz="2200" spc="40" dirty="0">
                <a:latin typeface="Times New Roman"/>
                <a:cs typeface="Times New Roman"/>
              </a:rPr>
              <a:t> </a:t>
            </a:r>
            <a:r>
              <a:rPr sz="2200" spc="-5" dirty="0">
                <a:latin typeface="Times New Roman"/>
                <a:cs typeface="Times New Roman"/>
              </a:rPr>
              <a:t>example</a:t>
            </a:r>
            <a:endParaRPr sz="2200" dirty="0">
              <a:latin typeface="Times New Roman"/>
              <a:cs typeface="Times New Roman"/>
            </a:endParaRPr>
          </a:p>
          <a:p>
            <a:pPr marL="1841500">
              <a:lnSpc>
                <a:spcPts val="2515"/>
              </a:lnSpc>
            </a:pPr>
            <a:r>
              <a:rPr sz="2200" spc="-5" dirty="0">
                <a:latin typeface="Times New Roman"/>
                <a:cs typeface="Times New Roman"/>
              </a:rPr>
              <a:t>S</a:t>
            </a:r>
            <a:r>
              <a:rPr lang="en-GB" sz="2200" spc="-5" dirty="0">
                <a:latin typeface="Times New Roman"/>
                <a:cs typeface="Times New Roman"/>
              </a:rPr>
              <a:t>2</a:t>
            </a:r>
            <a:r>
              <a:rPr sz="2200" spc="-5" dirty="0">
                <a:latin typeface="Times New Roman"/>
                <a:cs typeface="Times New Roman"/>
              </a:rPr>
              <a:t>= </a:t>
            </a:r>
            <a:r>
              <a:rPr sz="2200" dirty="0">
                <a:latin typeface="Symbol"/>
                <a:cs typeface="Symbol"/>
              </a:rPr>
              <a:t></a:t>
            </a:r>
            <a:r>
              <a:rPr sz="2200" dirty="0">
                <a:latin typeface="Times New Roman"/>
                <a:cs typeface="Times New Roman"/>
              </a:rPr>
              <a:t>? </a:t>
            </a:r>
            <a:r>
              <a:rPr sz="2200" spc="-50" dirty="0">
                <a:latin typeface="Times New Roman"/>
                <a:cs typeface="Times New Roman"/>
              </a:rPr>
              <a:t>Warm </a:t>
            </a:r>
            <a:r>
              <a:rPr sz="2200" spc="-5" dirty="0">
                <a:latin typeface="Times New Roman"/>
                <a:cs typeface="Times New Roman"/>
              </a:rPr>
              <a:t>Normal Strong Cool</a:t>
            </a:r>
            <a:r>
              <a:rPr sz="2200" spc="60" dirty="0">
                <a:latin typeface="Times New Roman"/>
                <a:cs typeface="Times New Roman"/>
              </a:rPr>
              <a:t> </a:t>
            </a:r>
            <a:r>
              <a:rPr sz="2200" spc="-5" dirty="0">
                <a:latin typeface="Times New Roman"/>
                <a:cs typeface="Times New Roman"/>
              </a:rPr>
              <a:t>Change</a:t>
            </a:r>
            <a:r>
              <a:rPr sz="2200" spc="-5" dirty="0">
                <a:latin typeface="Symbol"/>
                <a:cs typeface="Symbol"/>
              </a:rPr>
              <a:t></a:t>
            </a:r>
            <a:endParaRPr sz="2200" dirty="0">
              <a:latin typeface="Symbol"/>
              <a:cs typeface="Symbol"/>
            </a:endParaRPr>
          </a:p>
          <a:p>
            <a:pPr marL="12700" marR="309245">
              <a:lnSpc>
                <a:spcPts val="4750"/>
              </a:lnSpc>
              <a:spcBef>
                <a:spcPts val="505"/>
              </a:spcBef>
            </a:pPr>
            <a:r>
              <a:rPr sz="2200" spc="-5" dirty="0">
                <a:latin typeface="Times New Roman"/>
                <a:cs typeface="Times New Roman"/>
              </a:rPr>
              <a:t>New </a:t>
            </a:r>
            <a:r>
              <a:rPr sz="2200" dirty="0">
                <a:latin typeface="Times New Roman"/>
                <a:cs typeface="Times New Roman"/>
              </a:rPr>
              <a:t>hypothesis </a:t>
            </a:r>
            <a:r>
              <a:rPr sz="2200" spc="-5" dirty="0">
                <a:latin typeface="Times New Roman"/>
                <a:cs typeface="Times New Roman"/>
              </a:rPr>
              <a:t>is overly general and it covers the third negative training example!  Our H does </a:t>
            </a:r>
            <a:r>
              <a:rPr sz="2200" dirty="0">
                <a:latin typeface="Times New Roman"/>
                <a:cs typeface="Times New Roman"/>
              </a:rPr>
              <a:t>not </a:t>
            </a:r>
            <a:r>
              <a:rPr sz="2200" spc="-5" dirty="0">
                <a:latin typeface="Times New Roman"/>
                <a:cs typeface="Times New Roman"/>
              </a:rPr>
              <a:t>include the appropriate</a:t>
            </a:r>
            <a:r>
              <a:rPr sz="2200" spc="10" dirty="0">
                <a:latin typeface="Times New Roman"/>
                <a:cs typeface="Times New Roman"/>
              </a:rPr>
              <a:t> </a:t>
            </a:r>
            <a:r>
              <a:rPr sz="2200" spc="-5" dirty="0">
                <a:latin typeface="Times New Roman"/>
                <a:cs typeface="Times New Roman"/>
              </a:rPr>
              <a:t>c</a:t>
            </a:r>
            <a:endParaRPr sz="2200" dirty="0">
              <a:latin typeface="Times New Roman"/>
              <a:cs typeface="Times New Roman"/>
            </a:endParaRPr>
          </a:p>
        </p:txBody>
      </p:sp>
      <p:sp>
        <p:nvSpPr>
          <p:cNvPr id="9" name="Rectangle 8">
            <a:extLst>
              <a:ext uri="{FF2B5EF4-FFF2-40B4-BE49-F238E27FC236}">
                <a16:creationId xmlns="" xmlns:a16="http://schemas.microsoft.com/office/drawing/2014/main" id="{CF9AD01D-24B9-43A8-9628-2E1C2C9ED63C}"/>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E08AA792-C531-41B5-9CA2-1B81B6F09583}"/>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17858990-F40B-4CDC-B241-EE2250C69B93}"/>
              </a:ext>
            </a:extLst>
          </p:cNvPr>
          <p:cNvPicPr>
            <a:picLocks noChangeAspect="1"/>
          </p:cNvPicPr>
          <p:nvPr/>
        </p:nvPicPr>
        <p:blipFill>
          <a:blip r:embed="rId2"/>
          <a:stretch>
            <a:fillRect/>
          </a:stretch>
        </p:blipFill>
        <p:spPr>
          <a:xfrm>
            <a:off x="2221656" y="2639307"/>
            <a:ext cx="7748688" cy="139542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39</a:t>
            </a:fld>
            <a:endParaRPr dirty="0"/>
          </a:p>
        </p:txBody>
      </p:sp>
      <p:sp>
        <p:nvSpPr>
          <p:cNvPr id="2" name="object 2"/>
          <p:cNvSpPr txBox="1">
            <a:spLocks noGrp="1"/>
          </p:cNvSpPr>
          <p:nvPr>
            <p:ph type="title"/>
          </p:nvPr>
        </p:nvSpPr>
        <p:spPr>
          <a:xfrm>
            <a:off x="304800" y="304800"/>
            <a:ext cx="7924800" cy="505908"/>
          </a:xfrm>
          <a:prstGeom prst="rect">
            <a:avLst/>
          </a:prstGeom>
        </p:spPr>
        <p:txBody>
          <a:bodyPr vert="horz" wrap="square" lIns="0" tIns="13335" rIns="0" bIns="0" rtlCol="0">
            <a:spAutoFit/>
          </a:bodyPr>
          <a:lstStyle/>
          <a:p>
            <a:pPr marL="12700">
              <a:lnSpc>
                <a:spcPct val="100000"/>
              </a:lnSpc>
              <a:spcBef>
                <a:spcPts val="105"/>
              </a:spcBef>
            </a:pPr>
            <a:r>
              <a:rPr lang="en-GB" sz="3200" b="0" dirty="0">
                <a:latin typeface="Times New Roman"/>
                <a:cs typeface="Times New Roman"/>
              </a:rPr>
              <a:t>Inductive bias: 2. </a:t>
            </a:r>
            <a:r>
              <a:rPr sz="3200" b="0" dirty="0">
                <a:latin typeface="Times New Roman"/>
                <a:cs typeface="Times New Roman"/>
              </a:rPr>
              <a:t>An Unbiased</a:t>
            </a:r>
            <a:r>
              <a:rPr sz="3200" b="0" spc="-65" dirty="0">
                <a:latin typeface="Times New Roman"/>
                <a:cs typeface="Times New Roman"/>
              </a:rPr>
              <a:t> </a:t>
            </a:r>
            <a:r>
              <a:rPr sz="3200" b="0" dirty="0">
                <a:latin typeface="Times New Roman"/>
                <a:cs typeface="Times New Roman"/>
              </a:rPr>
              <a:t>Learner</a:t>
            </a:r>
            <a:endParaRPr sz="3200" dirty="0">
              <a:latin typeface="Times New Roman"/>
              <a:cs typeface="Times New Roman"/>
            </a:endParaRPr>
          </a:p>
        </p:txBody>
      </p:sp>
      <p:sp>
        <p:nvSpPr>
          <p:cNvPr id="3" name="object 3"/>
          <p:cNvSpPr txBox="1"/>
          <p:nvPr/>
        </p:nvSpPr>
        <p:spPr>
          <a:xfrm>
            <a:off x="992753" y="1547005"/>
            <a:ext cx="10183495" cy="3508375"/>
          </a:xfrm>
          <a:prstGeom prst="rect">
            <a:avLst/>
          </a:prstGeom>
        </p:spPr>
        <p:txBody>
          <a:bodyPr vert="horz" wrap="square" lIns="0" tIns="107315" rIns="0" bIns="0" rtlCol="0">
            <a:spAutoFit/>
          </a:bodyPr>
          <a:lstStyle/>
          <a:p>
            <a:pPr marL="38100" algn="just">
              <a:lnSpc>
                <a:spcPct val="100000"/>
              </a:lnSpc>
              <a:spcBef>
                <a:spcPts val="845"/>
              </a:spcBef>
            </a:pPr>
            <a:r>
              <a:rPr sz="2200" spc="-5" dirty="0">
                <a:latin typeface="Times New Roman"/>
                <a:cs typeface="Times New Roman"/>
              </a:rPr>
              <a:t>Incomplete </a:t>
            </a:r>
            <a:r>
              <a:rPr sz="2200" dirty="0">
                <a:latin typeface="Times New Roman"/>
                <a:cs typeface="Times New Roman"/>
              </a:rPr>
              <a:t>hypothesis</a:t>
            </a:r>
            <a:r>
              <a:rPr sz="2200" spc="-10" dirty="0">
                <a:latin typeface="Times New Roman"/>
                <a:cs typeface="Times New Roman"/>
              </a:rPr>
              <a:t> </a:t>
            </a:r>
            <a:r>
              <a:rPr sz="2200" spc="-5" dirty="0">
                <a:latin typeface="Times New Roman"/>
                <a:cs typeface="Times New Roman"/>
              </a:rPr>
              <a:t>space</a:t>
            </a:r>
            <a:endParaRPr sz="2200" dirty="0">
              <a:latin typeface="Times New Roman"/>
              <a:cs typeface="Times New Roman"/>
            </a:endParaRPr>
          </a:p>
          <a:p>
            <a:pPr marL="266700" indent="-228600" algn="just">
              <a:lnSpc>
                <a:spcPct val="100000"/>
              </a:lnSpc>
              <a:spcBef>
                <a:spcPts val="740"/>
              </a:spcBef>
              <a:buFont typeface="Arial"/>
              <a:buChar char="•"/>
              <a:tabLst>
                <a:tab pos="266700" algn="l"/>
              </a:tabLst>
            </a:pPr>
            <a:r>
              <a:rPr sz="2200" spc="-5" dirty="0">
                <a:latin typeface="Times New Roman"/>
                <a:cs typeface="Times New Roman"/>
              </a:rPr>
              <a:t>If c </a:t>
            </a:r>
            <a:r>
              <a:rPr sz="2200" dirty="0">
                <a:latin typeface="Times New Roman"/>
                <a:cs typeface="Times New Roman"/>
              </a:rPr>
              <a:t>not </a:t>
            </a:r>
            <a:r>
              <a:rPr sz="2200" spc="-5" dirty="0">
                <a:latin typeface="Times New Roman"/>
                <a:cs typeface="Times New Roman"/>
              </a:rPr>
              <a:t>in H, then consider generalizing representation </a:t>
            </a:r>
            <a:r>
              <a:rPr sz="2200" dirty="0">
                <a:latin typeface="Times New Roman"/>
                <a:cs typeface="Times New Roman"/>
              </a:rPr>
              <a:t>of </a:t>
            </a:r>
            <a:r>
              <a:rPr sz="2200" spc="-5" dirty="0">
                <a:latin typeface="Times New Roman"/>
                <a:cs typeface="Times New Roman"/>
              </a:rPr>
              <a:t>H to contain</a:t>
            </a:r>
            <a:r>
              <a:rPr sz="2200" spc="65" dirty="0">
                <a:latin typeface="Times New Roman"/>
                <a:cs typeface="Times New Roman"/>
              </a:rPr>
              <a:t> </a:t>
            </a:r>
            <a:r>
              <a:rPr sz="2200" spc="-5" dirty="0">
                <a:latin typeface="Times New Roman"/>
                <a:cs typeface="Times New Roman"/>
              </a:rPr>
              <a:t>c</a:t>
            </a:r>
            <a:endParaRPr sz="2200" dirty="0">
              <a:latin typeface="Times New Roman"/>
              <a:cs typeface="Times New Roman"/>
            </a:endParaRPr>
          </a:p>
          <a:p>
            <a:pPr marL="266700" marR="189230" indent="-228600" algn="just">
              <a:lnSpc>
                <a:spcPts val="2380"/>
              </a:lnSpc>
              <a:spcBef>
                <a:spcPts val="1030"/>
              </a:spcBef>
              <a:buFont typeface="Arial"/>
              <a:buChar char="•"/>
              <a:tabLst>
                <a:tab pos="266700" algn="l"/>
              </a:tabLst>
            </a:pPr>
            <a:r>
              <a:rPr sz="2200" spc="-5" dirty="0">
                <a:latin typeface="Times New Roman"/>
                <a:cs typeface="Times New Roman"/>
              </a:rPr>
              <a:t>The size </a:t>
            </a:r>
            <a:r>
              <a:rPr sz="2200" dirty="0">
                <a:latin typeface="Times New Roman"/>
                <a:cs typeface="Times New Roman"/>
              </a:rPr>
              <a:t>of the </a:t>
            </a:r>
            <a:r>
              <a:rPr sz="2200" spc="-5" dirty="0">
                <a:latin typeface="Times New Roman"/>
                <a:cs typeface="Times New Roman"/>
              </a:rPr>
              <a:t>instance space X of </a:t>
            </a:r>
            <a:r>
              <a:rPr sz="2200" dirty="0">
                <a:latin typeface="Times New Roman"/>
                <a:cs typeface="Times New Roman"/>
              </a:rPr>
              <a:t>days </a:t>
            </a:r>
            <a:r>
              <a:rPr sz="2200" spc="-5" dirty="0">
                <a:latin typeface="Times New Roman"/>
                <a:cs typeface="Times New Roman"/>
              </a:rPr>
              <a:t>described </a:t>
            </a:r>
            <a:r>
              <a:rPr sz="2200" dirty="0">
                <a:latin typeface="Times New Roman"/>
                <a:cs typeface="Times New Roman"/>
              </a:rPr>
              <a:t>by </a:t>
            </a:r>
            <a:r>
              <a:rPr sz="2200" spc="-5" dirty="0">
                <a:latin typeface="Times New Roman"/>
                <a:cs typeface="Times New Roman"/>
              </a:rPr>
              <a:t>the six available attributes is </a:t>
            </a:r>
            <a:r>
              <a:rPr sz="2200" dirty="0">
                <a:latin typeface="Times New Roman"/>
                <a:cs typeface="Times New Roman"/>
              </a:rPr>
              <a:t>96.  </a:t>
            </a:r>
            <a:r>
              <a:rPr sz="2200" spc="-5" dirty="0">
                <a:latin typeface="Times New Roman"/>
                <a:cs typeface="Times New Roman"/>
              </a:rPr>
              <a:t>The number of </a:t>
            </a:r>
            <a:r>
              <a:rPr sz="2200" dirty="0">
                <a:latin typeface="Times New Roman"/>
                <a:cs typeface="Times New Roman"/>
              </a:rPr>
              <a:t>distinct </a:t>
            </a:r>
            <a:r>
              <a:rPr sz="2200" spc="-5" dirty="0">
                <a:latin typeface="Times New Roman"/>
                <a:cs typeface="Times New Roman"/>
              </a:rPr>
              <a:t>subsets that can </a:t>
            </a:r>
            <a:r>
              <a:rPr sz="2200" dirty="0">
                <a:latin typeface="Times New Roman"/>
                <a:cs typeface="Times New Roman"/>
              </a:rPr>
              <a:t>be </a:t>
            </a:r>
            <a:r>
              <a:rPr sz="2200" spc="-5" dirty="0">
                <a:latin typeface="Times New Roman"/>
                <a:cs typeface="Times New Roman"/>
              </a:rPr>
              <a:t>defined over a set X containing </a:t>
            </a:r>
            <a:r>
              <a:rPr sz="2200" spc="-10" dirty="0">
                <a:latin typeface="Times New Roman"/>
                <a:cs typeface="Times New Roman"/>
              </a:rPr>
              <a:t>|X| </a:t>
            </a:r>
            <a:r>
              <a:rPr sz="2200" spc="-5" dirty="0">
                <a:latin typeface="Times New Roman"/>
                <a:cs typeface="Times New Roman"/>
              </a:rPr>
              <a:t>elements  (i.e., </a:t>
            </a:r>
            <a:r>
              <a:rPr sz="2200" dirty="0">
                <a:latin typeface="Times New Roman"/>
                <a:cs typeface="Times New Roman"/>
              </a:rPr>
              <a:t>the </a:t>
            </a:r>
            <a:r>
              <a:rPr sz="2200" spc="-5" dirty="0">
                <a:latin typeface="Times New Roman"/>
                <a:cs typeface="Times New Roman"/>
              </a:rPr>
              <a:t>size </a:t>
            </a:r>
            <a:r>
              <a:rPr sz="2200" dirty="0">
                <a:latin typeface="Times New Roman"/>
                <a:cs typeface="Times New Roman"/>
              </a:rPr>
              <a:t>of the </a:t>
            </a:r>
            <a:r>
              <a:rPr sz="2200" spc="-5" dirty="0">
                <a:latin typeface="Times New Roman"/>
                <a:cs typeface="Times New Roman"/>
              </a:rPr>
              <a:t>power set of X) is</a:t>
            </a:r>
            <a:r>
              <a:rPr sz="2200" spc="15" dirty="0">
                <a:latin typeface="Times New Roman"/>
                <a:cs typeface="Times New Roman"/>
              </a:rPr>
              <a:t> </a:t>
            </a:r>
            <a:r>
              <a:rPr sz="2200" dirty="0">
                <a:latin typeface="Times New Roman"/>
                <a:cs typeface="Times New Roman"/>
              </a:rPr>
              <a:t>2</a:t>
            </a:r>
            <a:r>
              <a:rPr sz="2175" baseline="24904" dirty="0">
                <a:latin typeface="Times New Roman"/>
                <a:cs typeface="Times New Roman"/>
              </a:rPr>
              <a:t>|X|</a:t>
            </a:r>
          </a:p>
          <a:p>
            <a:pPr marL="266700" indent="-228600" algn="just">
              <a:lnSpc>
                <a:spcPts val="2510"/>
              </a:lnSpc>
              <a:spcBef>
                <a:spcPts val="690"/>
              </a:spcBef>
              <a:buFont typeface="Arial"/>
              <a:buChar char="•"/>
              <a:tabLst>
                <a:tab pos="266700" algn="l"/>
              </a:tabLst>
            </a:pPr>
            <a:r>
              <a:rPr sz="2200" spc="-5" dirty="0">
                <a:latin typeface="Times New Roman"/>
                <a:cs typeface="Times New Roman"/>
              </a:rPr>
              <a:t>Recall that there are 96 instances in </a:t>
            </a:r>
            <a:r>
              <a:rPr sz="2200" b="1" i="1" spc="-5" dirty="0">
                <a:latin typeface="Times New Roman"/>
                <a:cs typeface="Times New Roman"/>
              </a:rPr>
              <a:t>EnjoySport</a:t>
            </a:r>
            <a:r>
              <a:rPr sz="2200" spc="-5" dirty="0">
                <a:latin typeface="Times New Roman"/>
                <a:cs typeface="Times New Roman"/>
              </a:rPr>
              <a:t>; hence there are </a:t>
            </a:r>
            <a:r>
              <a:rPr sz="2200" spc="5" dirty="0">
                <a:latin typeface="Times New Roman"/>
                <a:cs typeface="Times New Roman"/>
              </a:rPr>
              <a:t>2</a:t>
            </a:r>
            <a:r>
              <a:rPr sz="2175" spc="7" baseline="24904" dirty="0">
                <a:latin typeface="Times New Roman"/>
                <a:cs typeface="Times New Roman"/>
              </a:rPr>
              <a:t>96 </a:t>
            </a:r>
            <a:r>
              <a:rPr sz="2200" dirty="0">
                <a:latin typeface="Times New Roman"/>
                <a:cs typeface="Times New Roman"/>
              </a:rPr>
              <a:t>possible hypotheses</a:t>
            </a:r>
          </a:p>
          <a:p>
            <a:pPr marL="266700" algn="just">
              <a:lnSpc>
                <a:spcPts val="2510"/>
              </a:lnSpc>
            </a:pPr>
            <a:r>
              <a:rPr sz="2200" spc="-5" dirty="0">
                <a:latin typeface="Times New Roman"/>
                <a:cs typeface="Times New Roman"/>
              </a:rPr>
              <a:t>in </a:t>
            </a:r>
            <a:r>
              <a:rPr sz="2200" dirty="0">
                <a:latin typeface="Times New Roman"/>
                <a:cs typeface="Times New Roman"/>
              </a:rPr>
              <a:t>full </a:t>
            </a:r>
            <a:r>
              <a:rPr sz="2200" spc="-5" dirty="0">
                <a:latin typeface="Times New Roman"/>
                <a:cs typeface="Times New Roman"/>
              </a:rPr>
              <a:t>space H</a:t>
            </a:r>
            <a:endParaRPr sz="2200" dirty="0">
              <a:latin typeface="Times New Roman"/>
              <a:cs typeface="Times New Roman"/>
            </a:endParaRPr>
          </a:p>
          <a:p>
            <a:pPr marL="266700" indent="-228600" algn="just">
              <a:lnSpc>
                <a:spcPct val="100000"/>
              </a:lnSpc>
              <a:spcBef>
                <a:spcPts val="745"/>
              </a:spcBef>
              <a:buFont typeface="Arial"/>
              <a:buChar char="•"/>
              <a:tabLst>
                <a:tab pos="266700" algn="l"/>
              </a:tabLst>
            </a:pPr>
            <a:r>
              <a:rPr sz="2200" spc="-5" dirty="0">
                <a:latin typeface="Times New Roman"/>
                <a:cs typeface="Times New Roman"/>
              </a:rPr>
              <a:t>Can do this by using full propositional calculus with AND, OR,</a:t>
            </a:r>
            <a:r>
              <a:rPr sz="2200" spc="-70" dirty="0">
                <a:latin typeface="Times New Roman"/>
                <a:cs typeface="Times New Roman"/>
              </a:rPr>
              <a:t> </a:t>
            </a:r>
            <a:r>
              <a:rPr sz="2200" spc="-5" dirty="0">
                <a:latin typeface="Times New Roman"/>
                <a:cs typeface="Times New Roman"/>
              </a:rPr>
              <a:t>NOT</a:t>
            </a:r>
            <a:endParaRPr sz="2200" dirty="0">
              <a:latin typeface="Times New Roman"/>
              <a:cs typeface="Times New Roman"/>
            </a:endParaRPr>
          </a:p>
          <a:p>
            <a:pPr marL="266700" indent="-228600" algn="just">
              <a:lnSpc>
                <a:spcPct val="100000"/>
              </a:lnSpc>
              <a:spcBef>
                <a:spcPts val="755"/>
              </a:spcBef>
              <a:buFont typeface="Arial"/>
              <a:buChar char="•"/>
              <a:tabLst>
                <a:tab pos="266700" algn="l"/>
              </a:tabLst>
            </a:pPr>
            <a:r>
              <a:rPr sz="2200" spc="-5" dirty="0">
                <a:latin typeface="Times New Roman"/>
                <a:cs typeface="Times New Roman"/>
              </a:rPr>
              <a:t>Hence H defined only by conjunctions of attributes is biased (containing only 973</a:t>
            </a:r>
            <a:r>
              <a:rPr sz="2200" spc="130" dirty="0">
                <a:latin typeface="Times New Roman"/>
                <a:cs typeface="Times New Roman"/>
              </a:rPr>
              <a:t> </a:t>
            </a:r>
            <a:r>
              <a:rPr sz="2200" spc="10" dirty="0">
                <a:latin typeface="Times New Roman"/>
                <a:cs typeface="Times New Roman"/>
              </a:rPr>
              <a:t>h</a:t>
            </a:r>
            <a:r>
              <a:rPr sz="2200" spc="10" dirty="0">
                <a:latin typeface="MS PGothic"/>
                <a:cs typeface="MS PGothic"/>
              </a:rPr>
              <a:t>’</a:t>
            </a:r>
            <a:r>
              <a:rPr sz="2200" spc="10" dirty="0">
                <a:latin typeface="Times New Roman"/>
                <a:cs typeface="Times New Roman"/>
              </a:rPr>
              <a:t>s)</a:t>
            </a:r>
            <a:endParaRPr sz="2200" dirty="0">
              <a:latin typeface="Times New Roman"/>
              <a:cs typeface="Times New Roman"/>
            </a:endParaRPr>
          </a:p>
        </p:txBody>
      </p:sp>
      <p:sp>
        <p:nvSpPr>
          <p:cNvPr id="6" name="Rectangle 5">
            <a:extLst>
              <a:ext uri="{FF2B5EF4-FFF2-40B4-BE49-F238E27FC236}">
                <a16:creationId xmlns="" xmlns:a16="http://schemas.microsoft.com/office/drawing/2014/main" id="{7CADDDE1-0754-49CD-B268-97D9AA4C61C3}"/>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FFBF6637-FD5D-463A-8CBD-E832911E6831}"/>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4</a:t>
            </a:fld>
            <a:endParaRPr lang="en-US" dirty="0"/>
          </a:p>
        </p:txBody>
      </p:sp>
      <p:sp>
        <p:nvSpPr>
          <p:cNvPr id="5" name="Rectangle 4"/>
          <p:cNvSpPr/>
          <p:nvPr/>
        </p:nvSpPr>
        <p:spPr>
          <a:xfrm>
            <a:off x="738150" y="642918"/>
            <a:ext cx="10858576" cy="5324535"/>
          </a:xfrm>
          <a:prstGeom prst="rect">
            <a:avLst/>
          </a:prstGeom>
        </p:spPr>
        <p:txBody>
          <a:bodyPr wrap="square">
            <a:spAutoFit/>
          </a:bodyPr>
          <a:lstStyle/>
          <a:p>
            <a:pPr algn="just"/>
            <a:r>
              <a:rPr lang="en-GB" sz="2000" dirty="0" smtClean="0"/>
              <a:t>In supervised learning techniques, the main aim is to determine the possible hypothesis out of hypothesis space that best maps input to the corresponding or correct outputs. </a:t>
            </a:r>
          </a:p>
          <a:p>
            <a:pPr algn="just"/>
            <a:endParaRPr lang="en-GB" sz="2000" dirty="0" smtClean="0"/>
          </a:p>
          <a:p>
            <a:pPr algn="just"/>
            <a:r>
              <a:rPr lang="en-GB" sz="2000" dirty="0" smtClean="0"/>
              <a:t>There are some common methods given to find out the possible hypothesis from the Hypothesis space, where hypothesis space is represented by uppercase-h (H) and hypothesis by lowercase-h (h). </a:t>
            </a:r>
          </a:p>
          <a:p>
            <a:pPr algn="just"/>
            <a:endParaRPr lang="en-GB" sz="2000" dirty="0" smtClean="0"/>
          </a:p>
          <a:p>
            <a:pPr algn="just"/>
            <a:r>
              <a:rPr lang="en-GB" sz="2000" dirty="0" smtClean="0"/>
              <a:t>These are defined as follows:</a:t>
            </a:r>
          </a:p>
          <a:p>
            <a:pPr algn="just"/>
            <a:r>
              <a:rPr lang="en-GB" sz="2000" dirty="0" smtClean="0"/>
              <a:t> </a:t>
            </a:r>
            <a:r>
              <a:rPr lang="en-GB" sz="2000" b="1" dirty="0" smtClean="0"/>
              <a:t>Hypothesis space (H): </a:t>
            </a:r>
          </a:p>
          <a:p>
            <a:pPr algn="just"/>
            <a:r>
              <a:rPr lang="en-GB" sz="2000" dirty="0" smtClean="0"/>
              <a:t>Hypothesis space is defined as a set of all possible legal hypotheses; hence it is also known as a hypothesis set. It is used by supervised machine learning algorithms to determine the best possible hypothesis to describe the target function or best maps input to output. It is often constrained by choice of the framing of the problem, the choice of model, and the choice of model configuration. </a:t>
            </a:r>
          </a:p>
          <a:p>
            <a:pPr algn="just"/>
            <a:endParaRPr lang="en-GB" sz="2000" dirty="0" smtClean="0"/>
          </a:p>
          <a:p>
            <a:pPr algn="just"/>
            <a:r>
              <a:rPr lang="en-GB" sz="2000" b="1" dirty="0" smtClean="0"/>
              <a:t>Hypothesis (h): </a:t>
            </a:r>
            <a:r>
              <a:rPr lang="en-GB" sz="2000" dirty="0" smtClean="0"/>
              <a:t>It is defined as the approximate function that best describes the target in supervised machine learning algorithms. It is primarily based on data as well as bias and restrictions applied to data. Hence hypothesis (h) can be concluded as a single hypothesis that maps input to proper output and can be evaluated as well as used to make predictions. </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40</a:t>
            </a:fld>
            <a:endParaRPr dirty="0"/>
          </a:p>
        </p:txBody>
      </p:sp>
      <p:sp>
        <p:nvSpPr>
          <p:cNvPr id="2" name="object 2"/>
          <p:cNvSpPr txBox="1"/>
          <p:nvPr/>
        </p:nvSpPr>
        <p:spPr>
          <a:xfrm>
            <a:off x="916940" y="528060"/>
            <a:ext cx="10290810" cy="2980690"/>
          </a:xfrm>
          <a:prstGeom prst="rect">
            <a:avLst/>
          </a:prstGeom>
        </p:spPr>
        <p:txBody>
          <a:bodyPr vert="horz" wrap="square" lIns="0" tIns="49530" rIns="0" bIns="0" rtlCol="0">
            <a:spAutoFit/>
          </a:bodyPr>
          <a:lstStyle/>
          <a:p>
            <a:pPr marL="241300" marR="26034" indent="-228600">
              <a:lnSpc>
                <a:spcPts val="2380"/>
              </a:lnSpc>
              <a:spcBef>
                <a:spcPts val="390"/>
              </a:spcBef>
              <a:buFont typeface="Arial"/>
              <a:buChar char="•"/>
              <a:tabLst>
                <a:tab pos="240665" algn="l"/>
                <a:tab pos="241300" algn="l"/>
              </a:tabLst>
            </a:pPr>
            <a:r>
              <a:rPr sz="2200" spc="-5" dirty="0">
                <a:latin typeface="Times New Roman"/>
                <a:cs typeface="Times New Roman"/>
              </a:rPr>
              <a:t>Let us reformulate the </a:t>
            </a:r>
            <a:r>
              <a:rPr sz="2200" b="1" i="1" spc="-5" dirty="0">
                <a:latin typeface="Times New Roman"/>
                <a:cs typeface="Times New Roman"/>
              </a:rPr>
              <a:t>Enjoysport </a:t>
            </a:r>
            <a:r>
              <a:rPr sz="2200" spc="-5" dirty="0">
                <a:latin typeface="Times New Roman"/>
                <a:cs typeface="Times New Roman"/>
              </a:rPr>
              <a:t>learning task in an unbiased </a:t>
            </a:r>
            <a:r>
              <a:rPr sz="2200" spc="-10" dirty="0">
                <a:latin typeface="Times New Roman"/>
                <a:cs typeface="Times New Roman"/>
              </a:rPr>
              <a:t>way </a:t>
            </a:r>
            <a:r>
              <a:rPr sz="2200" spc="-5" dirty="0">
                <a:latin typeface="Times New Roman"/>
                <a:cs typeface="Times New Roman"/>
              </a:rPr>
              <a:t>by defining a new  </a:t>
            </a:r>
            <a:r>
              <a:rPr sz="2200" dirty="0">
                <a:latin typeface="Times New Roman"/>
                <a:cs typeface="Times New Roman"/>
              </a:rPr>
              <a:t>hypothesis </a:t>
            </a:r>
            <a:r>
              <a:rPr sz="2200" spc="-5" dirty="0">
                <a:latin typeface="Times New Roman"/>
                <a:cs typeface="Times New Roman"/>
              </a:rPr>
              <a:t>space </a:t>
            </a:r>
            <a:r>
              <a:rPr sz="2200" b="1" i="1" spc="-5" dirty="0">
                <a:latin typeface="Times New Roman"/>
                <a:cs typeface="Times New Roman"/>
              </a:rPr>
              <a:t>H' </a:t>
            </a:r>
            <a:r>
              <a:rPr sz="2200" spc="-5" dirty="0">
                <a:latin typeface="Times New Roman"/>
                <a:cs typeface="Times New Roman"/>
              </a:rPr>
              <a:t>that can represent every subset of </a:t>
            </a:r>
            <a:r>
              <a:rPr sz="2200" dirty="0">
                <a:latin typeface="Times New Roman"/>
                <a:cs typeface="Times New Roman"/>
              </a:rPr>
              <a:t>instances; </a:t>
            </a:r>
            <a:r>
              <a:rPr sz="2200" spc="-5" dirty="0">
                <a:latin typeface="Times New Roman"/>
                <a:cs typeface="Times New Roman"/>
              </a:rPr>
              <a:t>that is, let H' correspond  to </a:t>
            </a:r>
            <a:r>
              <a:rPr sz="2200" dirty="0">
                <a:latin typeface="Times New Roman"/>
                <a:cs typeface="Times New Roman"/>
              </a:rPr>
              <a:t>the </a:t>
            </a:r>
            <a:r>
              <a:rPr sz="2200" spc="-5" dirty="0">
                <a:latin typeface="Times New Roman"/>
                <a:cs typeface="Times New Roman"/>
              </a:rPr>
              <a:t>power set of</a:t>
            </a:r>
            <a:r>
              <a:rPr sz="2200" spc="-20" dirty="0">
                <a:latin typeface="Times New Roman"/>
                <a:cs typeface="Times New Roman"/>
              </a:rPr>
              <a:t> </a:t>
            </a:r>
            <a:r>
              <a:rPr sz="2200" spc="-5" dirty="0">
                <a:latin typeface="Times New Roman"/>
                <a:cs typeface="Times New Roman"/>
              </a:rPr>
              <a:t>X.</a:t>
            </a:r>
            <a:endParaRPr sz="2200">
              <a:latin typeface="Times New Roman"/>
              <a:cs typeface="Times New Roman"/>
            </a:endParaRPr>
          </a:p>
          <a:p>
            <a:pPr marL="241300" indent="-228600">
              <a:lnSpc>
                <a:spcPts val="2510"/>
              </a:lnSpc>
              <a:spcBef>
                <a:spcPts val="690"/>
              </a:spcBef>
              <a:buFont typeface="Arial"/>
              <a:buChar char="•"/>
              <a:tabLst>
                <a:tab pos="240665" algn="l"/>
                <a:tab pos="241300" algn="l"/>
              </a:tabLst>
            </a:pPr>
            <a:r>
              <a:rPr sz="2200" spc="-5" dirty="0">
                <a:latin typeface="Times New Roman"/>
                <a:cs typeface="Times New Roman"/>
              </a:rPr>
              <a:t>One way to define such an H' is to allow arbitrary disjunctions, conjunctions,</a:t>
            </a:r>
            <a:r>
              <a:rPr sz="2200" spc="125" dirty="0">
                <a:latin typeface="Times New Roman"/>
                <a:cs typeface="Times New Roman"/>
              </a:rPr>
              <a:t> </a:t>
            </a:r>
            <a:r>
              <a:rPr sz="2200" spc="-5" dirty="0">
                <a:latin typeface="Times New Roman"/>
                <a:cs typeface="Times New Roman"/>
              </a:rPr>
              <a:t>and</a:t>
            </a:r>
            <a:endParaRPr sz="2200">
              <a:latin typeface="Times New Roman"/>
              <a:cs typeface="Times New Roman"/>
            </a:endParaRPr>
          </a:p>
          <a:p>
            <a:pPr marL="241300">
              <a:lnSpc>
                <a:spcPts val="2510"/>
              </a:lnSpc>
            </a:pPr>
            <a:r>
              <a:rPr sz="2200" spc="-5" dirty="0">
                <a:latin typeface="Times New Roman"/>
                <a:cs typeface="Times New Roman"/>
              </a:rPr>
              <a:t>negations of our earlier</a:t>
            </a:r>
            <a:r>
              <a:rPr sz="2200" spc="10" dirty="0">
                <a:latin typeface="Times New Roman"/>
                <a:cs typeface="Times New Roman"/>
              </a:rPr>
              <a:t> </a:t>
            </a:r>
            <a:r>
              <a:rPr sz="2200" spc="-5" dirty="0">
                <a:latin typeface="Times New Roman"/>
                <a:cs typeface="Times New Roman"/>
              </a:rPr>
              <a:t>hypotheses.</a:t>
            </a:r>
            <a:endParaRPr sz="2200">
              <a:latin typeface="Times New Roman"/>
              <a:cs typeface="Times New Roman"/>
            </a:endParaRPr>
          </a:p>
          <a:p>
            <a:pPr>
              <a:lnSpc>
                <a:spcPct val="100000"/>
              </a:lnSpc>
            </a:pPr>
            <a:endParaRPr sz="2200">
              <a:latin typeface="Times New Roman"/>
              <a:cs typeface="Times New Roman"/>
            </a:endParaRPr>
          </a:p>
          <a:p>
            <a:pPr algn="ctr">
              <a:lnSpc>
                <a:spcPct val="100000"/>
              </a:lnSpc>
              <a:spcBef>
                <a:spcPts val="1585"/>
              </a:spcBef>
            </a:pPr>
            <a:r>
              <a:rPr sz="2200" spc="-5" dirty="0">
                <a:latin typeface="Times New Roman"/>
                <a:cs typeface="Times New Roman"/>
              </a:rPr>
              <a:t>For instance, the </a:t>
            </a:r>
            <a:r>
              <a:rPr sz="2200" spc="-10" dirty="0">
                <a:latin typeface="Times New Roman"/>
                <a:cs typeface="Times New Roman"/>
              </a:rPr>
              <a:t>target </a:t>
            </a:r>
            <a:r>
              <a:rPr sz="2200" spc="-5" dirty="0">
                <a:latin typeface="Times New Roman"/>
                <a:cs typeface="Times New Roman"/>
              </a:rPr>
              <a:t>concept </a:t>
            </a:r>
            <a:r>
              <a:rPr sz="2200" b="1" i="1" dirty="0">
                <a:latin typeface="Times New Roman"/>
                <a:cs typeface="Times New Roman"/>
              </a:rPr>
              <a:t>"Sky </a:t>
            </a:r>
            <a:r>
              <a:rPr sz="2200" spc="-5" dirty="0">
                <a:latin typeface="Times New Roman"/>
                <a:cs typeface="Times New Roman"/>
              </a:rPr>
              <a:t>= </a:t>
            </a:r>
            <a:r>
              <a:rPr sz="2200" b="1" i="1" spc="-5" dirty="0">
                <a:latin typeface="Times New Roman"/>
                <a:cs typeface="Times New Roman"/>
              </a:rPr>
              <a:t>Sunny </a:t>
            </a:r>
            <a:r>
              <a:rPr sz="2200" spc="-5" dirty="0">
                <a:latin typeface="Times New Roman"/>
                <a:cs typeface="Times New Roman"/>
              </a:rPr>
              <a:t>or </a:t>
            </a:r>
            <a:r>
              <a:rPr sz="2200" b="1" i="1" spc="-5" dirty="0">
                <a:latin typeface="Times New Roman"/>
                <a:cs typeface="Times New Roman"/>
              </a:rPr>
              <a:t>Sky </a:t>
            </a:r>
            <a:r>
              <a:rPr sz="2200" spc="-5" dirty="0">
                <a:latin typeface="Times New Roman"/>
                <a:cs typeface="Times New Roman"/>
              </a:rPr>
              <a:t>= </a:t>
            </a:r>
            <a:r>
              <a:rPr sz="2200" b="1" i="1" spc="-5" dirty="0">
                <a:latin typeface="Times New Roman"/>
                <a:cs typeface="Times New Roman"/>
              </a:rPr>
              <a:t>Cloudy" </a:t>
            </a:r>
            <a:r>
              <a:rPr sz="2200" spc="-5" dirty="0">
                <a:latin typeface="Times New Roman"/>
                <a:cs typeface="Times New Roman"/>
              </a:rPr>
              <a:t>could then be described</a:t>
            </a:r>
            <a:r>
              <a:rPr sz="2200" spc="245" dirty="0">
                <a:latin typeface="Times New Roman"/>
                <a:cs typeface="Times New Roman"/>
              </a:rPr>
              <a:t> </a:t>
            </a:r>
            <a:r>
              <a:rPr sz="2200" spc="-10" dirty="0">
                <a:latin typeface="Times New Roman"/>
                <a:cs typeface="Times New Roman"/>
              </a:rPr>
              <a:t>as</a:t>
            </a:r>
            <a:endParaRPr sz="2200">
              <a:latin typeface="Times New Roman"/>
              <a:cs typeface="Times New Roman"/>
            </a:endParaRPr>
          </a:p>
          <a:p>
            <a:pPr marL="63500" algn="ctr">
              <a:lnSpc>
                <a:spcPct val="100000"/>
              </a:lnSpc>
              <a:spcBef>
                <a:spcPts val="735"/>
              </a:spcBef>
            </a:pPr>
            <a:r>
              <a:rPr sz="2200" b="1" i="1" spc="-15" dirty="0">
                <a:latin typeface="Times New Roman"/>
                <a:cs typeface="Times New Roman"/>
              </a:rPr>
              <a:t>(Sunny, </a:t>
            </a:r>
            <a:r>
              <a:rPr sz="2200" dirty="0">
                <a:latin typeface="Times New Roman"/>
                <a:cs typeface="Times New Roman"/>
              </a:rPr>
              <a:t>?, </a:t>
            </a:r>
            <a:r>
              <a:rPr sz="2200" spc="-5" dirty="0">
                <a:latin typeface="Times New Roman"/>
                <a:cs typeface="Times New Roman"/>
              </a:rPr>
              <a:t>?, ?, </a:t>
            </a:r>
            <a:r>
              <a:rPr sz="2200" dirty="0">
                <a:latin typeface="Times New Roman"/>
                <a:cs typeface="Times New Roman"/>
              </a:rPr>
              <a:t>?, </a:t>
            </a:r>
            <a:r>
              <a:rPr sz="2200" spc="-5" dirty="0">
                <a:latin typeface="Times New Roman"/>
                <a:cs typeface="Times New Roman"/>
              </a:rPr>
              <a:t>?) V </a:t>
            </a:r>
            <a:r>
              <a:rPr sz="2200" b="1" i="1" spc="-15" dirty="0">
                <a:latin typeface="Times New Roman"/>
                <a:cs typeface="Times New Roman"/>
              </a:rPr>
              <a:t>(Cloudy, </a:t>
            </a:r>
            <a:r>
              <a:rPr sz="2200" dirty="0">
                <a:latin typeface="Times New Roman"/>
                <a:cs typeface="Times New Roman"/>
              </a:rPr>
              <a:t>?, </a:t>
            </a:r>
            <a:r>
              <a:rPr sz="2200" spc="-5" dirty="0">
                <a:latin typeface="Times New Roman"/>
                <a:cs typeface="Times New Roman"/>
              </a:rPr>
              <a:t>?, </a:t>
            </a:r>
            <a:r>
              <a:rPr sz="2200" dirty="0">
                <a:latin typeface="Times New Roman"/>
                <a:cs typeface="Times New Roman"/>
              </a:rPr>
              <a:t>?, </a:t>
            </a:r>
            <a:r>
              <a:rPr sz="2200" spc="-5" dirty="0">
                <a:latin typeface="Times New Roman"/>
                <a:cs typeface="Times New Roman"/>
              </a:rPr>
              <a:t>?,</a:t>
            </a:r>
            <a:r>
              <a:rPr sz="2200" spc="-50"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5" name="Rectangle 4">
            <a:extLst>
              <a:ext uri="{FF2B5EF4-FFF2-40B4-BE49-F238E27FC236}">
                <a16:creationId xmlns="" xmlns:a16="http://schemas.microsoft.com/office/drawing/2014/main" id="{83485229-8F8A-41E4-8DA7-4EA9B4632931}"/>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41</a:t>
            </a:fld>
            <a:endParaRPr dirty="0"/>
          </a:p>
        </p:txBody>
      </p:sp>
      <p:sp>
        <p:nvSpPr>
          <p:cNvPr id="2" name="object 2"/>
          <p:cNvSpPr txBox="1">
            <a:spLocks noGrp="1"/>
          </p:cNvSpPr>
          <p:nvPr>
            <p:ph type="title"/>
          </p:nvPr>
        </p:nvSpPr>
        <p:spPr>
          <a:xfrm>
            <a:off x="916940" y="1447800"/>
            <a:ext cx="9827260" cy="658514"/>
          </a:xfrm>
          <a:prstGeom prst="rect">
            <a:avLst/>
          </a:prstGeom>
        </p:spPr>
        <p:txBody>
          <a:bodyPr vert="horz" wrap="square" lIns="0" tIns="12065" rIns="0" bIns="0" rtlCol="0">
            <a:spAutoFit/>
          </a:bodyPr>
          <a:lstStyle/>
          <a:p>
            <a:pPr marL="12700">
              <a:spcBef>
                <a:spcPts val="95"/>
              </a:spcBef>
            </a:pPr>
            <a:r>
              <a:rPr lang="en-US" sz="2000" b="0" dirty="0">
                <a:effectLst/>
                <a:latin typeface="Times New Roman" panose="02020603050405020304" pitchFamily="18" charset="0"/>
                <a:ea typeface="Times New Roman" panose="02020603050405020304" pitchFamily="18" charset="0"/>
              </a:rPr>
              <a:t>Inductive learning requires some form of prior assumptions, or inductive bias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sz="2200" i="1" spc="-5" dirty="0">
                <a:latin typeface="Times New Roman"/>
                <a:cs typeface="Times New Roman"/>
              </a:rPr>
              <a:t>Definition:</a:t>
            </a:r>
            <a:endParaRPr sz="2200" dirty="0">
              <a:latin typeface="Times New Roman"/>
              <a:cs typeface="Times New Roman"/>
            </a:endParaRPr>
          </a:p>
        </p:txBody>
      </p:sp>
      <p:sp>
        <p:nvSpPr>
          <p:cNvPr id="3" name="object 3"/>
          <p:cNvSpPr txBox="1"/>
          <p:nvPr/>
        </p:nvSpPr>
        <p:spPr>
          <a:xfrm>
            <a:off x="916940" y="2071274"/>
            <a:ext cx="10411460" cy="3507104"/>
          </a:xfrm>
          <a:prstGeom prst="rect">
            <a:avLst/>
          </a:prstGeom>
        </p:spPr>
        <p:txBody>
          <a:bodyPr vert="horz" wrap="square" lIns="0" tIns="107315" rIns="0" bIns="0" rtlCol="0">
            <a:spAutoFit/>
          </a:bodyPr>
          <a:lstStyle/>
          <a:p>
            <a:pPr marL="38100">
              <a:lnSpc>
                <a:spcPct val="100000"/>
              </a:lnSpc>
              <a:spcBef>
                <a:spcPts val="845"/>
              </a:spcBef>
            </a:pPr>
            <a:r>
              <a:rPr sz="2200" spc="-5" dirty="0">
                <a:latin typeface="Times New Roman"/>
                <a:cs typeface="Times New Roman"/>
              </a:rPr>
              <a:t>Consider a concept learning algorithm L for the set </a:t>
            </a:r>
            <a:r>
              <a:rPr sz="2200" dirty="0">
                <a:latin typeface="Times New Roman"/>
                <a:cs typeface="Times New Roman"/>
              </a:rPr>
              <a:t>of </a:t>
            </a:r>
            <a:r>
              <a:rPr sz="2200" spc="-5" dirty="0">
                <a:latin typeface="Times New Roman"/>
                <a:cs typeface="Times New Roman"/>
              </a:rPr>
              <a:t>instances X.</a:t>
            </a:r>
            <a:endParaRPr sz="2200" dirty="0">
              <a:latin typeface="Times New Roman"/>
              <a:cs typeface="Times New Roman"/>
            </a:endParaRPr>
          </a:p>
          <a:p>
            <a:pPr marL="266700" indent="-228600">
              <a:lnSpc>
                <a:spcPct val="100000"/>
              </a:lnSpc>
              <a:spcBef>
                <a:spcPts val="740"/>
              </a:spcBef>
              <a:buFont typeface="Arial"/>
              <a:buChar char="•"/>
              <a:tabLst>
                <a:tab pos="266065" algn="l"/>
                <a:tab pos="266700" algn="l"/>
              </a:tabLst>
            </a:pPr>
            <a:r>
              <a:rPr sz="2200" spc="-5" dirty="0">
                <a:latin typeface="Times New Roman"/>
                <a:cs typeface="Times New Roman"/>
              </a:rPr>
              <a:t>Let c </a:t>
            </a:r>
            <a:r>
              <a:rPr sz="2200" dirty="0">
                <a:latin typeface="Times New Roman"/>
                <a:cs typeface="Times New Roman"/>
              </a:rPr>
              <a:t>be </a:t>
            </a:r>
            <a:r>
              <a:rPr sz="2200" spc="-5" dirty="0">
                <a:latin typeface="Times New Roman"/>
                <a:cs typeface="Times New Roman"/>
              </a:rPr>
              <a:t>an arbitrary concept defined over</a:t>
            </a:r>
            <a:r>
              <a:rPr sz="2200" spc="60" dirty="0">
                <a:latin typeface="Times New Roman"/>
                <a:cs typeface="Times New Roman"/>
              </a:rPr>
              <a:t> </a:t>
            </a:r>
            <a:r>
              <a:rPr sz="2200" spc="-5" dirty="0">
                <a:latin typeface="Times New Roman"/>
                <a:cs typeface="Times New Roman"/>
              </a:rPr>
              <a:t>X</a:t>
            </a:r>
            <a:endParaRPr sz="2200" dirty="0">
              <a:latin typeface="Times New Roman"/>
              <a:cs typeface="Times New Roman"/>
            </a:endParaRPr>
          </a:p>
          <a:p>
            <a:pPr marL="266700" indent="-228600">
              <a:lnSpc>
                <a:spcPct val="100000"/>
              </a:lnSpc>
              <a:spcBef>
                <a:spcPts val="735"/>
              </a:spcBef>
              <a:buFont typeface="Arial"/>
              <a:buChar char="•"/>
              <a:tabLst>
                <a:tab pos="266065" algn="l"/>
                <a:tab pos="266700" algn="l"/>
              </a:tabLst>
            </a:pPr>
            <a:r>
              <a:rPr sz="2200" spc="-5" dirty="0">
                <a:latin typeface="Times New Roman"/>
                <a:cs typeface="Times New Roman"/>
              </a:rPr>
              <a:t>Let D</a:t>
            </a:r>
            <a:r>
              <a:rPr sz="2175" spc="-7" baseline="-21072" dirty="0">
                <a:latin typeface="Times New Roman"/>
                <a:cs typeface="Times New Roman"/>
              </a:rPr>
              <a:t>c </a:t>
            </a:r>
            <a:r>
              <a:rPr sz="2200" spc="-5" dirty="0">
                <a:latin typeface="Times New Roman"/>
                <a:cs typeface="Times New Roman"/>
              </a:rPr>
              <a:t>= {( x , c(x))} </a:t>
            </a:r>
            <a:r>
              <a:rPr sz="2200" dirty="0">
                <a:latin typeface="Times New Roman"/>
                <a:cs typeface="Times New Roman"/>
              </a:rPr>
              <a:t>be </a:t>
            </a:r>
            <a:r>
              <a:rPr sz="2200" spc="-5" dirty="0">
                <a:latin typeface="Times New Roman"/>
                <a:cs typeface="Times New Roman"/>
              </a:rPr>
              <a:t>an arbitrary set </a:t>
            </a:r>
            <a:r>
              <a:rPr sz="2200" dirty="0">
                <a:latin typeface="Times New Roman"/>
                <a:cs typeface="Times New Roman"/>
              </a:rPr>
              <a:t>of </a:t>
            </a:r>
            <a:r>
              <a:rPr sz="2200" spc="-5" dirty="0">
                <a:latin typeface="Times New Roman"/>
                <a:cs typeface="Times New Roman"/>
              </a:rPr>
              <a:t>training examples </a:t>
            </a:r>
            <a:r>
              <a:rPr sz="2200" dirty="0">
                <a:latin typeface="Times New Roman"/>
                <a:cs typeface="Times New Roman"/>
              </a:rPr>
              <a:t>of</a:t>
            </a:r>
            <a:r>
              <a:rPr sz="2200" spc="-40" dirty="0">
                <a:latin typeface="Times New Roman"/>
                <a:cs typeface="Times New Roman"/>
              </a:rPr>
              <a:t> </a:t>
            </a:r>
            <a:r>
              <a:rPr sz="2200" spc="-5" dirty="0">
                <a:latin typeface="Times New Roman"/>
                <a:cs typeface="Times New Roman"/>
              </a:rPr>
              <a:t>c.</a:t>
            </a:r>
            <a:endParaRPr sz="2200" dirty="0">
              <a:latin typeface="Times New Roman"/>
              <a:cs typeface="Times New Roman"/>
            </a:endParaRPr>
          </a:p>
          <a:p>
            <a:pPr marL="266700" marR="30480" indent="-229235">
              <a:lnSpc>
                <a:spcPts val="2380"/>
              </a:lnSpc>
              <a:spcBef>
                <a:spcPts val="1030"/>
              </a:spcBef>
              <a:buFont typeface="Arial"/>
              <a:buChar char="•"/>
              <a:tabLst>
                <a:tab pos="266065" algn="l"/>
                <a:tab pos="267335" algn="l"/>
              </a:tabLst>
            </a:pPr>
            <a:r>
              <a:rPr sz="2200" spc="-5" dirty="0">
                <a:latin typeface="Times New Roman"/>
                <a:cs typeface="Times New Roman"/>
              </a:rPr>
              <a:t>Let </a:t>
            </a:r>
            <a:r>
              <a:rPr sz="2200" dirty="0">
                <a:latin typeface="Times New Roman"/>
                <a:cs typeface="Times New Roman"/>
              </a:rPr>
              <a:t>L(x</a:t>
            </a:r>
            <a:r>
              <a:rPr sz="2175" baseline="-21072" dirty="0">
                <a:latin typeface="Times New Roman"/>
                <a:cs typeface="Times New Roman"/>
              </a:rPr>
              <a:t>i</a:t>
            </a:r>
            <a:r>
              <a:rPr sz="2200" dirty="0">
                <a:latin typeface="Times New Roman"/>
                <a:cs typeface="Times New Roman"/>
              </a:rPr>
              <a:t>, D</a:t>
            </a:r>
            <a:r>
              <a:rPr sz="2175" baseline="-21072" dirty="0">
                <a:latin typeface="Times New Roman"/>
                <a:cs typeface="Times New Roman"/>
              </a:rPr>
              <a:t>c</a:t>
            </a:r>
            <a:r>
              <a:rPr sz="2200" dirty="0">
                <a:latin typeface="Times New Roman"/>
                <a:cs typeface="Times New Roman"/>
              </a:rPr>
              <a:t>) </a:t>
            </a:r>
            <a:r>
              <a:rPr sz="2200" spc="-5" dirty="0">
                <a:latin typeface="Times New Roman"/>
                <a:cs typeface="Times New Roman"/>
              </a:rPr>
              <a:t>denote the classification assigned to </a:t>
            </a:r>
            <a:r>
              <a:rPr sz="2200" spc="-10" dirty="0">
                <a:latin typeface="Times New Roman"/>
                <a:cs typeface="Times New Roman"/>
              </a:rPr>
              <a:t>the </a:t>
            </a:r>
            <a:r>
              <a:rPr sz="2200" spc="-5" dirty="0">
                <a:latin typeface="Times New Roman"/>
                <a:cs typeface="Times New Roman"/>
              </a:rPr>
              <a:t>instance </a:t>
            </a:r>
            <a:r>
              <a:rPr sz="2200" dirty="0">
                <a:latin typeface="Times New Roman"/>
                <a:cs typeface="Times New Roman"/>
              </a:rPr>
              <a:t>x</a:t>
            </a:r>
            <a:r>
              <a:rPr sz="2175" baseline="-21072" dirty="0">
                <a:latin typeface="Times New Roman"/>
                <a:cs typeface="Times New Roman"/>
              </a:rPr>
              <a:t>i </a:t>
            </a:r>
            <a:r>
              <a:rPr sz="2200" dirty="0">
                <a:latin typeface="Times New Roman"/>
                <a:cs typeface="Times New Roman"/>
              </a:rPr>
              <a:t>by </a:t>
            </a:r>
            <a:r>
              <a:rPr sz="2200" spc="-5" dirty="0">
                <a:latin typeface="Times New Roman"/>
                <a:cs typeface="Times New Roman"/>
              </a:rPr>
              <a:t>L after </a:t>
            </a:r>
            <a:r>
              <a:rPr sz="2200" dirty="0">
                <a:latin typeface="Times New Roman"/>
                <a:cs typeface="Times New Roman"/>
              </a:rPr>
              <a:t>training on </a:t>
            </a:r>
            <a:r>
              <a:rPr sz="2200" spc="-10" dirty="0">
                <a:latin typeface="Times New Roman"/>
                <a:cs typeface="Times New Roman"/>
              </a:rPr>
              <a:t>the  </a:t>
            </a:r>
            <a:r>
              <a:rPr sz="2200" spc="-5" dirty="0">
                <a:latin typeface="Times New Roman"/>
                <a:cs typeface="Times New Roman"/>
              </a:rPr>
              <a:t>data</a:t>
            </a:r>
            <a:r>
              <a:rPr sz="2200" dirty="0">
                <a:latin typeface="Times New Roman"/>
                <a:cs typeface="Times New Roman"/>
              </a:rPr>
              <a:t> </a:t>
            </a:r>
            <a:r>
              <a:rPr sz="2200" spc="-5" dirty="0">
                <a:latin typeface="Times New Roman"/>
                <a:cs typeface="Times New Roman"/>
              </a:rPr>
              <a:t>D</a:t>
            </a:r>
            <a:r>
              <a:rPr sz="2175" spc="-7" baseline="-21072" dirty="0">
                <a:latin typeface="Times New Roman"/>
                <a:cs typeface="Times New Roman"/>
              </a:rPr>
              <a:t>c</a:t>
            </a:r>
            <a:r>
              <a:rPr sz="2200" spc="-5" dirty="0">
                <a:latin typeface="Times New Roman"/>
                <a:cs typeface="Times New Roman"/>
              </a:rPr>
              <a:t>.</a:t>
            </a:r>
            <a:endParaRPr sz="2200" dirty="0">
              <a:latin typeface="Times New Roman"/>
              <a:cs typeface="Times New Roman"/>
            </a:endParaRPr>
          </a:p>
          <a:p>
            <a:pPr marL="266700" marR="33020" indent="-229235">
              <a:lnSpc>
                <a:spcPts val="2380"/>
              </a:lnSpc>
              <a:spcBef>
                <a:spcPts val="1000"/>
              </a:spcBef>
              <a:buFont typeface="Arial"/>
              <a:buChar char="•"/>
              <a:tabLst>
                <a:tab pos="266065" algn="l"/>
                <a:tab pos="267335" algn="l"/>
              </a:tabLst>
            </a:pPr>
            <a:r>
              <a:rPr sz="2200" spc="-5" dirty="0">
                <a:latin typeface="Times New Roman"/>
                <a:cs typeface="Times New Roman"/>
              </a:rPr>
              <a:t>The inductive bias </a:t>
            </a:r>
            <a:r>
              <a:rPr sz="2200" dirty="0">
                <a:latin typeface="Times New Roman"/>
                <a:cs typeface="Times New Roman"/>
              </a:rPr>
              <a:t>of </a:t>
            </a:r>
            <a:r>
              <a:rPr sz="2200" spc="-5" dirty="0">
                <a:latin typeface="Times New Roman"/>
                <a:cs typeface="Times New Roman"/>
              </a:rPr>
              <a:t>L is any minimal </a:t>
            </a:r>
            <a:r>
              <a:rPr sz="2200" dirty="0">
                <a:latin typeface="Times New Roman"/>
                <a:cs typeface="Times New Roman"/>
              </a:rPr>
              <a:t>set of </a:t>
            </a:r>
            <a:r>
              <a:rPr sz="2200" spc="-5" dirty="0">
                <a:latin typeface="Times New Roman"/>
                <a:cs typeface="Times New Roman"/>
              </a:rPr>
              <a:t>assertions B such </a:t>
            </a:r>
            <a:r>
              <a:rPr sz="2200" spc="-10" dirty="0">
                <a:latin typeface="Times New Roman"/>
                <a:cs typeface="Times New Roman"/>
              </a:rPr>
              <a:t>that </a:t>
            </a:r>
            <a:r>
              <a:rPr sz="2200" spc="-5" dirty="0">
                <a:latin typeface="Times New Roman"/>
                <a:cs typeface="Times New Roman"/>
              </a:rPr>
              <a:t>for any </a:t>
            </a:r>
            <a:r>
              <a:rPr sz="2200" spc="-10" dirty="0">
                <a:latin typeface="Times New Roman"/>
                <a:cs typeface="Times New Roman"/>
              </a:rPr>
              <a:t>target </a:t>
            </a:r>
            <a:r>
              <a:rPr sz="2200" spc="-5" dirty="0">
                <a:latin typeface="Times New Roman"/>
                <a:cs typeface="Times New Roman"/>
              </a:rPr>
              <a:t>concept  c and corresponding training examples</a:t>
            </a:r>
            <a:r>
              <a:rPr sz="2200" spc="40" dirty="0">
                <a:latin typeface="Times New Roman"/>
                <a:cs typeface="Times New Roman"/>
              </a:rPr>
              <a:t> </a:t>
            </a:r>
            <a:r>
              <a:rPr sz="2200" spc="-5" dirty="0">
                <a:latin typeface="Times New Roman"/>
                <a:cs typeface="Times New Roman"/>
              </a:rPr>
              <a:t>D</a:t>
            </a:r>
            <a:r>
              <a:rPr sz="2175" spc="-7" baseline="-21072" dirty="0">
                <a:latin typeface="Times New Roman"/>
                <a:cs typeface="Times New Roman"/>
              </a:rPr>
              <a:t>c</a:t>
            </a:r>
            <a:endParaRPr sz="2175" baseline="-21072" dirty="0">
              <a:latin typeface="Times New Roman"/>
              <a:cs typeface="Times New Roman"/>
            </a:endParaRPr>
          </a:p>
          <a:p>
            <a:pPr>
              <a:lnSpc>
                <a:spcPct val="100000"/>
              </a:lnSpc>
              <a:spcBef>
                <a:spcPts val="40"/>
              </a:spcBef>
            </a:pPr>
            <a:endParaRPr sz="2850" dirty="0">
              <a:latin typeface="Times New Roman"/>
              <a:cs typeface="Times New Roman"/>
            </a:endParaRPr>
          </a:p>
          <a:p>
            <a:pPr algn="ctr">
              <a:lnSpc>
                <a:spcPct val="100000"/>
              </a:lnSpc>
            </a:pPr>
            <a:r>
              <a:rPr sz="2000" dirty="0">
                <a:latin typeface="Times New Roman"/>
                <a:cs typeface="Times New Roman"/>
              </a:rPr>
              <a:t>(</a:t>
            </a:r>
            <a:r>
              <a:rPr sz="2000" dirty="0">
                <a:latin typeface="Symbol"/>
                <a:cs typeface="Symbol"/>
              </a:rPr>
              <a:t></a:t>
            </a:r>
            <a:r>
              <a:rPr sz="2000" dirty="0">
                <a:latin typeface="Times New Roman"/>
                <a:cs typeface="Times New Roman"/>
              </a:rPr>
              <a:t> </a:t>
            </a:r>
            <a:r>
              <a:rPr sz="2000" dirty="0">
                <a:latin typeface="Symbol"/>
                <a:cs typeface="Symbol"/>
              </a:rPr>
              <a:t></a:t>
            </a:r>
            <a:r>
              <a:rPr sz="2000" i="1" dirty="0">
                <a:latin typeface="Times New Roman"/>
                <a:cs typeface="Times New Roman"/>
              </a:rPr>
              <a:t>x</a:t>
            </a:r>
            <a:r>
              <a:rPr sz="1950" i="1" baseline="-21367" dirty="0">
                <a:latin typeface="Times New Roman"/>
                <a:cs typeface="Times New Roman"/>
              </a:rPr>
              <a:t>i </a:t>
            </a:r>
            <a:r>
              <a:rPr sz="2000" dirty="0">
                <a:latin typeface="Symbol"/>
                <a:cs typeface="Symbol"/>
              </a:rPr>
              <a:t></a:t>
            </a:r>
            <a:r>
              <a:rPr sz="2000" dirty="0">
                <a:latin typeface="Times New Roman"/>
                <a:cs typeface="Times New Roman"/>
              </a:rPr>
              <a:t> </a:t>
            </a:r>
            <a:r>
              <a:rPr sz="2000" i="1" dirty="0">
                <a:latin typeface="Times New Roman"/>
                <a:cs typeface="Times New Roman"/>
              </a:rPr>
              <a:t>X </a:t>
            </a:r>
            <a:r>
              <a:rPr sz="2000" dirty="0">
                <a:latin typeface="Times New Roman"/>
                <a:cs typeface="Times New Roman"/>
              </a:rPr>
              <a:t>) [(B </a:t>
            </a:r>
            <a:r>
              <a:rPr sz="2000" dirty="0">
                <a:latin typeface="Symbol"/>
                <a:cs typeface="Symbol"/>
              </a:rPr>
              <a:t></a:t>
            </a:r>
            <a:r>
              <a:rPr sz="2000" dirty="0">
                <a:latin typeface="Times New Roman"/>
                <a:cs typeface="Times New Roman"/>
              </a:rPr>
              <a:t> </a:t>
            </a:r>
            <a:r>
              <a:rPr sz="2000" spc="5" dirty="0">
                <a:latin typeface="Times New Roman"/>
                <a:cs typeface="Times New Roman"/>
              </a:rPr>
              <a:t>D</a:t>
            </a:r>
            <a:r>
              <a:rPr sz="1950" spc="7" baseline="-21367" dirty="0">
                <a:latin typeface="Times New Roman"/>
                <a:cs typeface="Times New Roman"/>
              </a:rPr>
              <a:t>c </a:t>
            </a:r>
            <a:r>
              <a:rPr sz="2000" dirty="0">
                <a:latin typeface="Symbol"/>
                <a:cs typeface="Symbol"/>
              </a:rPr>
              <a:t></a:t>
            </a:r>
            <a:r>
              <a:rPr sz="2000" dirty="0">
                <a:latin typeface="Times New Roman"/>
                <a:cs typeface="Times New Roman"/>
              </a:rPr>
              <a:t> </a:t>
            </a:r>
            <a:r>
              <a:rPr sz="2000" spc="5" dirty="0">
                <a:latin typeface="Times New Roman"/>
                <a:cs typeface="Times New Roman"/>
              </a:rPr>
              <a:t>x</a:t>
            </a:r>
            <a:r>
              <a:rPr sz="1950" spc="7" baseline="-21367" dirty="0">
                <a:latin typeface="Times New Roman"/>
                <a:cs typeface="Times New Roman"/>
              </a:rPr>
              <a:t>i</a:t>
            </a:r>
            <a:r>
              <a:rPr sz="2000" spc="5" dirty="0">
                <a:latin typeface="Times New Roman"/>
                <a:cs typeface="Times New Roman"/>
              </a:rPr>
              <a:t>) </a:t>
            </a:r>
            <a:r>
              <a:rPr sz="2000" dirty="0">
                <a:latin typeface="Times New Roman"/>
                <a:cs typeface="Times New Roman"/>
              </a:rPr>
              <a:t>├ </a:t>
            </a:r>
            <a:r>
              <a:rPr sz="2000" spc="5" dirty="0">
                <a:latin typeface="Times New Roman"/>
                <a:cs typeface="Times New Roman"/>
              </a:rPr>
              <a:t>L(x</a:t>
            </a:r>
            <a:r>
              <a:rPr sz="1950" spc="7" baseline="-21367" dirty="0">
                <a:latin typeface="Times New Roman"/>
                <a:cs typeface="Times New Roman"/>
              </a:rPr>
              <a:t>i</a:t>
            </a:r>
            <a:r>
              <a:rPr sz="2000" spc="5" dirty="0">
                <a:latin typeface="Times New Roman"/>
                <a:cs typeface="Times New Roman"/>
              </a:rPr>
              <a:t>,</a:t>
            </a:r>
            <a:r>
              <a:rPr sz="2000" spc="-125" dirty="0">
                <a:latin typeface="Times New Roman"/>
                <a:cs typeface="Times New Roman"/>
              </a:rPr>
              <a:t> </a:t>
            </a:r>
            <a:r>
              <a:rPr sz="2000" dirty="0">
                <a:latin typeface="Times New Roman"/>
                <a:cs typeface="Times New Roman"/>
              </a:rPr>
              <a:t>D</a:t>
            </a:r>
            <a:r>
              <a:rPr sz="1950" baseline="-21367" dirty="0">
                <a:latin typeface="Times New Roman"/>
                <a:cs typeface="Times New Roman"/>
              </a:rPr>
              <a:t>c</a:t>
            </a:r>
            <a:r>
              <a:rPr sz="2000" dirty="0">
                <a:latin typeface="Times New Roman"/>
                <a:cs typeface="Times New Roman"/>
              </a:rPr>
              <a:t>)]</a:t>
            </a:r>
          </a:p>
        </p:txBody>
      </p:sp>
      <p:sp>
        <p:nvSpPr>
          <p:cNvPr id="6" name="Rectangle 5">
            <a:extLst>
              <a:ext uri="{FF2B5EF4-FFF2-40B4-BE49-F238E27FC236}">
                <a16:creationId xmlns="" xmlns:a16="http://schemas.microsoft.com/office/drawing/2014/main" id="{44E01AF5-14DF-4F1F-AB64-8EC1E3892601}"/>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F026B500-718E-4496-B731-8B5C75621D78}"/>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object 2">
            <a:extLst>
              <a:ext uri="{FF2B5EF4-FFF2-40B4-BE49-F238E27FC236}">
                <a16:creationId xmlns="" xmlns:a16="http://schemas.microsoft.com/office/drawing/2014/main" id="{61CECC3A-872D-4DD0-AB8C-40CA817018D5}"/>
              </a:ext>
            </a:extLst>
          </p:cNvPr>
          <p:cNvSpPr txBox="1">
            <a:spLocks/>
          </p:cNvSpPr>
          <p:nvPr/>
        </p:nvSpPr>
        <p:spPr>
          <a:xfrm>
            <a:off x="304800" y="304800"/>
            <a:ext cx="10210800" cy="505908"/>
          </a:xfrm>
          <a:prstGeom prst="rect">
            <a:avLst/>
          </a:prstGeom>
        </p:spPr>
        <p:txBody>
          <a:bodyPr vert="horz" wrap="square" lIns="0" tIns="13335" rIns="0" bIns="0" rtlCol="0">
            <a:spAutoFit/>
          </a:bodyPr>
          <a:lstStyle>
            <a:lvl1pPr>
              <a:defRPr sz="4100" b="1" i="0">
                <a:solidFill>
                  <a:schemeClr val="tx1"/>
                </a:solidFill>
                <a:latin typeface="Californian FB"/>
                <a:ea typeface="+mj-ea"/>
                <a:cs typeface="Californian FB"/>
              </a:defRPr>
            </a:lvl1pPr>
          </a:lstStyle>
          <a:p>
            <a:pPr marL="12700">
              <a:spcBef>
                <a:spcPts val="105"/>
              </a:spcBef>
            </a:pPr>
            <a:r>
              <a:rPr lang="en-GB" sz="3200" b="0" kern="0" dirty="0">
                <a:latin typeface="Times New Roman"/>
                <a:cs typeface="Times New Roman"/>
              </a:rPr>
              <a:t>Inductive bias: 3. The futility of biased Free learning</a:t>
            </a:r>
            <a:endParaRPr lang="en-GB" sz="3200" kern="0" dirty="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8670" y="269921"/>
            <a:ext cx="6273016" cy="614858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229600" y="781392"/>
            <a:ext cx="3487420" cy="5233035"/>
          </a:xfrm>
          <a:prstGeom prst="rect">
            <a:avLst/>
          </a:prstGeom>
        </p:spPr>
        <p:txBody>
          <a:bodyPr vert="horz" wrap="square" lIns="0" tIns="12700" rIns="0" bIns="0" rtlCol="0">
            <a:spAutoFit/>
          </a:bodyPr>
          <a:lstStyle/>
          <a:p>
            <a:pPr marL="12700" marR="10795">
              <a:lnSpc>
                <a:spcPct val="100000"/>
              </a:lnSpc>
              <a:spcBef>
                <a:spcPts val="100"/>
              </a:spcBef>
              <a:tabLst>
                <a:tab pos="1200150" algn="l"/>
                <a:tab pos="2284730" algn="l"/>
                <a:tab pos="3242310" algn="l"/>
              </a:tabLst>
            </a:pPr>
            <a:r>
              <a:rPr sz="1800" dirty="0">
                <a:latin typeface="Times New Roman"/>
                <a:cs typeface="Times New Roman"/>
              </a:rPr>
              <a:t>Model</a:t>
            </a:r>
            <a:r>
              <a:rPr sz="1800" spc="5" dirty="0">
                <a:latin typeface="Times New Roman"/>
                <a:cs typeface="Times New Roman"/>
              </a:rPr>
              <a:t>l</a:t>
            </a:r>
            <a:r>
              <a:rPr sz="1800" dirty="0">
                <a:latin typeface="Times New Roman"/>
                <a:cs typeface="Times New Roman"/>
              </a:rPr>
              <a:t>ing	in</a:t>
            </a:r>
            <a:r>
              <a:rPr sz="1800" spc="-10" dirty="0">
                <a:latin typeface="Times New Roman"/>
                <a:cs typeface="Times New Roman"/>
              </a:rPr>
              <a:t>d</a:t>
            </a:r>
            <a:r>
              <a:rPr sz="1800" dirty="0">
                <a:latin typeface="Times New Roman"/>
                <a:cs typeface="Times New Roman"/>
              </a:rPr>
              <a:t>uc</a:t>
            </a:r>
            <a:r>
              <a:rPr sz="1800" spc="5" dirty="0">
                <a:latin typeface="Times New Roman"/>
                <a:cs typeface="Times New Roman"/>
              </a:rPr>
              <a:t>t</a:t>
            </a:r>
            <a:r>
              <a:rPr sz="1800" dirty="0">
                <a:latin typeface="Times New Roman"/>
                <a:cs typeface="Times New Roman"/>
              </a:rPr>
              <a:t>ive	</a:t>
            </a:r>
            <a:r>
              <a:rPr sz="1800" spc="-25" dirty="0">
                <a:latin typeface="Times New Roman"/>
                <a:cs typeface="Times New Roman"/>
              </a:rPr>
              <a:t>s</a:t>
            </a:r>
            <a:r>
              <a:rPr sz="1800" spc="20" dirty="0">
                <a:latin typeface="Times New Roman"/>
                <a:cs typeface="Times New Roman"/>
              </a:rPr>
              <a:t>y</a:t>
            </a:r>
            <a:r>
              <a:rPr sz="1800" dirty="0">
                <a:latin typeface="Times New Roman"/>
                <a:cs typeface="Times New Roman"/>
              </a:rPr>
              <a:t>s</a:t>
            </a:r>
            <a:r>
              <a:rPr sz="1800" spc="-15" dirty="0">
                <a:latin typeface="Times New Roman"/>
                <a:cs typeface="Times New Roman"/>
              </a:rPr>
              <a:t>t</a:t>
            </a:r>
            <a:r>
              <a:rPr sz="1800" dirty="0">
                <a:latin typeface="Times New Roman"/>
                <a:cs typeface="Times New Roman"/>
              </a:rPr>
              <a:t>ems	</a:t>
            </a:r>
            <a:r>
              <a:rPr sz="1800" spc="-15" dirty="0">
                <a:latin typeface="Times New Roman"/>
                <a:cs typeface="Times New Roman"/>
              </a:rPr>
              <a:t>by  </a:t>
            </a:r>
            <a:r>
              <a:rPr sz="1800" dirty="0">
                <a:latin typeface="Times New Roman"/>
                <a:cs typeface="Times New Roman"/>
              </a:rPr>
              <a:t>equivalent deductive</a:t>
            </a:r>
            <a:r>
              <a:rPr sz="1800" spc="-40" dirty="0">
                <a:latin typeface="Times New Roman"/>
                <a:cs typeface="Times New Roman"/>
              </a:rPr>
              <a:t> </a:t>
            </a:r>
            <a:r>
              <a:rPr sz="1800" dirty="0">
                <a:latin typeface="Times New Roman"/>
                <a:cs typeface="Times New Roman"/>
              </a:rPr>
              <a:t>systems.</a:t>
            </a:r>
          </a:p>
          <a:p>
            <a:pPr marL="12700">
              <a:lnSpc>
                <a:spcPct val="100000"/>
              </a:lnSpc>
            </a:pPr>
            <a:r>
              <a:rPr sz="1800" dirty="0">
                <a:latin typeface="Times New Roman"/>
                <a:cs typeface="Times New Roman"/>
              </a:rPr>
              <a:t>The input-output behavior of</a:t>
            </a:r>
            <a:r>
              <a:rPr sz="1800" spc="-45" dirty="0">
                <a:latin typeface="Times New Roman"/>
                <a:cs typeface="Times New Roman"/>
              </a:rPr>
              <a:t> </a:t>
            </a:r>
            <a:r>
              <a:rPr sz="1800" dirty="0">
                <a:latin typeface="Times New Roman"/>
                <a:cs typeface="Times New Roman"/>
              </a:rPr>
              <a:t>the</a:t>
            </a:r>
          </a:p>
          <a:p>
            <a:pPr marL="12700">
              <a:lnSpc>
                <a:spcPct val="100000"/>
              </a:lnSpc>
            </a:pPr>
            <a:r>
              <a:rPr sz="1800" spc="-25" dirty="0">
                <a:latin typeface="Times New Roman"/>
                <a:cs typeface="Times New Roman"/>
              </a:rPr>
              <a:t>CANDIDATE-ELIMINATION</a:t>
            </a:r>
            <a:endParaRPr sz="1800" dirty="0">
              <a:latin typeface="Times New Roman"/>
              <a:cs typeface="Times New Roman"/>
            </a:endParaRPr>
          </a:p>
          <a:p>
            <a:pPr marL="12700" marR="5715" algn="just">
              <a:lnSpc>
                <a:spcPct val="100000"/>
              </a:lnSpc>
              <a:tabLst>
                <a:tab pos="1036955" algn="l"/>
                <a:tab pos="1400810" algn="l"/>
                <a:tab pos="2437130" algn="l"/>
                <a:tab pos="2526030" algn="l"/>
                <a:tab pos="3195320" algn="l"/>
              </a:tabLst>
            </a:pPr>
            <a:r>
              <a:rPr sz="1800" dirty="0">
                <a:latin typeface="Times New Roman"/>
                <a:cs typeface="Times New Roman"/>
              </a:rPr>
              <a:t>algorithm using a </a:t>
            </a:r>
            <a:r>
              <a:rPr sz="1800" spc="-5" dirty="0">
                <a:latin typeface="Times New Roman"/>
                <a:cs typeface="Times New Roman"/>
              </a:rPr>
              <a:t>hypothesis space </a:t>
            </a:r>
            <a:r>
              <a:rPr sz="1600" b="1" i="1" spc="-5" dirty="0">
                <a:latin typeface="Times New Roman"/>
                <a:cs typeface="Times New Roman"/>
              </a:rPr>
              <a:t>H  </a:t>
            </a:r>
            <a:r>
              <a:rPr sz="1800" dirty="0">
                <a:latin typeface="Times New Roman"/>
                <a:cs typeface="Times New Roman"/>
              </a:rPr>
              <a:t>is identical to that of a deductive  theorem prover utilizing the </a:t>
            </a:r>
            <a:r>
              <a:rPr sz="1800" spc="-5" dirty="0">
                <a:latin typeface="Times New Roman"/>
                <a:cs typeface="Times New Roman"/>
              </a:rPr>
              <a:t>assertion  </a:t>
            </a:r>
            <a:r>
              <a:rPr sz="1800" b="1" i="1" spc="-5" dirty="0">
                <a:latin typeface="Times New Roman"/>
                <a:cs typeface="Times New Roman"/>
              </a:rPr>
              <a:t>"H </a:t>
            </a:r>
            <a:r>
              <a:rPr sz="1800" spc="-5" dirty="0">
                <a:latin typeface="Times New Roman"/>
                <a:cs typeface="Times New Roman"/>
              </a:rPr>
              <a:t>contains the </a:t>
            </a:r>
            <a:r>
              <a:rPr sz="1800" spc="-10" dirty="0">
                <a:latin typeface="Times New Roman"/>
                <a:cs typeface="Times New Roman"/>
              </a:rPr>
              <a:t>target </a:t>
            </a:r>
            <a:r>
              <a:rPr sz="1800" spc="-5" dirty="0">
                <a:latin typeface="Times New Roman"/>
                <a:cs typeface="Times New Roman"/>
              </a:rPr>
              <a:t>concept." </a:t>
            </a:r>
            <a:r>
              <a:rPr sz="1800" dirty="0">
                <a:latin typeface="Times New Roman"/>
                <a:cs typeface="Times New Roman"/>
              </a:rPr>
              <a:t>This  assertion	is	</a:t>
            </a:r>
            <a:r>
              <a:rPr sz="1800" spc="-10" dirty="0">
                <a:latin typeface="Times New Roman"/>
                <a:cs typeface="Times New Roman"/>
              </a:rPr>
              <a:t>t</a:t>
            </a:r>
            <a:r>
              <a:rPr sz="1800" dirty="0">
                <a:latin typeface="Times New Roman"/>
                <a:cs typeface="Times New Roman"/>
              </a:rPr>
              <a:t>herefore	call</a:t>
            </a:r>
            <a:r>
              <a:rPr sz="1800" spc="5" dirty="0">
                <a:latin typeface="Times New Roman"/>
                <a:cs typeface="Times New Roman"/>
              </a:rPr>
              <a:t>e</a:t>
            </a:r>
            <a:r>
              <a:rPr sz="1800" dirty="0">
                <a:latin typeface="Times New Roman"/>
                <a:cs typeface="Times New Roman"/>
              </a:rPr>
              <a:t>d	t</a:t>
            </a:r>
            <a:r>
              <a:rPr sz="1800" spc="-10" dirty="0">
                <a:latin typeface="Times New Roman"/>
                <a:cs typeface="Times New Roman"/>
              </a:rPr>
              <a:t>h</a:t>
            </a:r>
            <a:r>
              <a:rPr sz="1800" dirty="0">
                <a:latin typeface="Times New Roman"/>
                <a:cs typeface="Times New Roman"/>
              </a:rPr>
              <a:t>e  </a:t>
            </a:r>
            <a:r>
              <a:rPr sz="1800" b="1" i="1" dirty="0">
                <a:latin typeface="Times New Roman"/>
                <a:cs typeface="Times New Roman"/>
              </a:rPr>
              <a:t>inductive </a:t>
            </a:r>
            <a:r>
              <a:rPr sz="1800" b="1" i="1" spc="-5" dirty="0">
                <a:latin typeface="Times New Roman"/>
                <a:cs typeface="Times New Roman"/>
              </a:rPr>
              <a:t>bias </a:t>
            </a:r>
            <a:r>
              <a:rPr sz="1800" spc="-10" dirty="0">
                <a:latin typeface="Times New Roman"/>
                <a:cs typeface="Times New Roman"/>
              </a:rPr>
              <a:t>of </a:t>
            </a:r>
            <a:r>
              <a:rPr sz="1800" spc="-5" dirty="0">
                <a:latin typeface="Times New Roman"/>
                <a:cs typeface="Times New Roman"/>
              </a:rPr>
              <a:t>the </a:t>
            </a:r>
            <a:r>
              <a:rPr sz="1800" spc="-25" dirty="0">
                <a:latin typeface="Times New Roman"/>
                <a:cs typeface="Times New Roman"/>
              </a:rPr>
              <a:t>CANDIDATE-  </a:t>
            </a:r>
            <a:r>
              <a:rPr sz="1800" dirty="0">
                <a:latin typeface="Times New Roman"/>
                <a:cs typeface="Times New Roman"/>
              </a:rPr>
              <a:t>E</a:t>
            </a:r>
            <a:r>
              <a:rPr sz="1800" spc="5" dirty="0">
                <a:latin typeface="Times New Roman"/>
                <a:cs typeface="Times New Roman"/>
              </a:rPr>
              <a:t>L</a:t>
            </a:r>
            <a:r>
              <a:rPr sz="1800" spc="-5" dirty="0">
                <a:latin typeface="Times New Roman"/>
                <a:cs typeface="Times New Roman"/>
              </a:rPr>
              <a:t>IMI</a:t>
            </a:r>
            <a:r>
              <a:rPr sz="1800" spc="-15" dirty="0">
                <a:latin typeface="Times New Roman"/>
                <a:cs typeface="Times New Roman"/>
              </a:rPr>
              <a:t>N</a:t>
            </a:r>
            <a:r>
              <a:rPr sz="1800" spc="-215" dirty="0">
                <a:latin typeface="Times New Roman"/>
                <a:cs typeface="Times New Roman"/>
              </a:rPr>
              <a:t>A</a:t>
            </a:r>
            <a:r>
              <a:rPr sz="1800" spc="-5" dirty="0">
                <a:latin typeface="Times New Roman"/>
                <a:cs typeface="Times New Roman"/>
              </a:rPr>
              <a:t>TION</a:t>
            </a:r>
            <a:r>
              <a:rPr sz="1800" dirty="0">
                <a:latin typeface="Times New Roman"/>
                <a:cs typeface="Times New Roman"/>
              </a:rPr>
              <a:t>		a</a:t>
            </a:r>
            <a:r>
              <a:rPr sz="1800" spc="5" dirty="0">
                <a:latin typeface="Times New Roman"/>
                <a:cs typeface="Times New Roman"/>
              </a:rPr>
              <a:t>l</a:t>
            </a:r>
            <a:r>
              <a:rPr sz="1800" dirty="0">
                <a:latin typeface="Times New Roman"/>
                <a:cs typeface="Times New Roman"/>
              </a:rPr>
              <a:t>go</a:t>
            </a:r>
            <a:r>
              <a:rPr sz="1800" spc="-15" dirty="0">
                <a:latin typeface="Times New Roman"/>
                <a:cs typeface="Times New Roman"/>
              </a:rPr>
              <a:t>r</a:t>
            </a:r>
            <a:r>
              <a:rPr sz="1800" dirty="0">
                <a:latin typeface="Times New Roman"/>
                <a:cs typeface="Times New Roman"/>
              </a:rPr>
              <a:t>i</a:t>
            </a:r>
            <a:r>
              <a:rPr sz="1800" spc="5" dirty="0">
                <a:latin typeface="Times New Roman"/>
                <a:cs typeface="Times New Roman"/>
              </a:rPr>
              <a:t>t</a:t>
            </a:r>
            <a:r>
              <a:rPr sz="1800" dirty="0">
                <a:latin typeface="Times New Roman"/>
                <a:cs typeface="Times New Roman"/>
              </a:rPr>
              <a:t>h</a:t>
            </a:r>
            <a:r>
              <a:rPr sz="1800" spc="-5" dirty="0">
                <a:latin typeface="Times New Roman"/>
                <a:cs typeface="Times New Roman"/>
              </a:rPr>
              <a:t>m</a:t>
            </a:r>
            <a:r>
              <a:rPr sz="1800" dirty="0">
                <a:latin typeface="Times New Roman"/>
                <a:cs typeface="Times New Roman"/>
              </a:rPr>
              <a:t>.  characterizing inductive</a:t>
            </a:r>
            <a:r>
              <a:rPr sz="1800" spc="-55" dirty="0">
                <a:latin typeface="Times New Roman"/>
                <a:cs typeface="Times New Roman"/>
              </a:rPr>
              <a:t> </a:t>
            </a:r>
            <a:r>
              <a:rPr sz="1800" dirty="0">
                <a:latin typeface="Times New Roman"/>
                <a:cs typeface="Times New Roman"/>
              </a:rPr>
              <a:t>systems</a:t>
            </a:r>
          </a:p>
          <a:p>
            <a:pPr marL="12700" marR="5080">
              <a:lnSpc>
                <a:spcPct val="99700"/>
              </a:lnSpc>
              <a:spcBef>
                <a:spcPts val="10"/>
              </a:spcBef>
              <a:tabLst>
                <a:tab pos="491490" algn="l"/>
                <a:tab pos="529590" algn="l"/>
                <a:tab pos="842010" algn="l"/>
                <a:tab pos="1158875" algn="l"/>
                <a:tab pos="1585595" algn="l"/>
                <a:tab pos="1764030" algn="l"/>
                <a:tab pos="2249805" algn="l"/>
                <a:tab pos="2750185" algn="l"/>
                <a:tab pos="2876550" algn="l"/>
                <a:tab pos="3207385" algn="l"/>
              </a:tabLst>
            </a:pPr>
            <a:r>
              <a:rPr sz="1800" spc="-15" dirty="0">
                <a:latin typeface="Times New Roman"/>
                <a:cs typeface="Times New Roman"/>
              </a:rPr>
              <a:t>b</a:t>
            </a:r>
            <a:r>
              <a:rPr sz="1800" dirty="0">
                <a:latin typeface="Times New Roman"/>
                <a:cs typeface="Times New Roman"/>
              </a:rPr>
              <a:t>y	th</a:t>
            </a:r>
            <a:r>
              <a:rPr sz="1800" spc="-10" dirty="0">
                <a:latin typeface="Times New Roman"/>
                <a:cs typeface="Times New Roman"/>
              </a:rPr>
              <a:t>e</a:t>
            </a:r>
            <a:r>
              <a:rPr sz="1800" dirty="0">
                <a:latin typeface="Times New Roman"/>
                <a:cs typeface="Times New Roman"/>
              </a:rPr>
              <a:t>ir	ind</a:t>
            </a:r>
            <a:r>
              <a:rPr sz="1800" spc="-15" dirty="0">
                <a:latin typeface="Times New Roman"/>
                <a:cs typeface="Times New Roman"/>
              </a:rPr>
              <a:t>u</a:t>
            </a:r>
            <a:r>
              <a:rPr sz="1800" dirty="0">
                <a:latin typeface="Times New Roman"/>
                <a:cs typeface="Times New Roman"/>
              </a:rPr>
              <a:t>c</a:t>
            </a:r>
            <a:r>
              <a:rPr sz="1800" spc="5" dirty="0">
                <a:latin typeface="Times New Roman"/>
                <a:cs typeface="Times New Roman"/>
              </a:rPr>
              <a:t>t</a:t>
            </a:r>
            <a:r>
              <a:rPr sz="1800" dirty="0">
                <a:latin typeface="Times New Roman"/>
                <a:cs typeface="Times New Roman"/>
              </a:rPr>
              <a:t>ive	</a:t>
            </a:r>
            <a:r>
              <a:rPr sz="1800" spc="-380" dirty="0">
                <a:latin typeface="Times New Roman"/>
                <a:cs typeface="Times New Roman"/>
              </a:rPr>
              <a:t> </a:t>
            </a:r>
            <a:r>
              <a:rPr sz="1800" dirty="0">
                <a:latin typeface="Times New Roman"/>
                <a:cs typeface="Times New Roman"/>
              </a:rPr>
              <a:t>b</a:t>
            </a:r>
            <a:r>
              <a:rPr sz="1800" spc="-15" dirty="0">
                <a:latin typeface="Times New Roman"/>
                <a:cs typeface="Times New Roman"/>
              </a:rPr>
              <a:t>i</a:t>
            </a:r>
            <a:r>
              <a:rPr sz="1800" dirty="0">
                <a:latin typeface="Times New Roman"/>
                <a:cs typeface="Times New Roman"/>
              </a:rPr>
              <a:t>as		</a:t>
            </a:r>
            <a:r>
              <a:rPr sz="1800" spc="-10" dirty="0">
                <a:latin typeface="Times New Roman"/>
                <a:cs typeface="Times New Roman"/>
              </a:rPr>
              <a:t>a</a:t>
            </a:r>
            <a:r>
              <a:rPr sz="1800" dirty="0">
                <a:latin typeface="Times New Roman"/>
                <a:cs typeface="Times New Roman"/>
              </a:rPr>
              <a:t>l</a:t>
            </a:r>
            <a:r>
              <a:rPr sz="1800" spc="-10" dirty="0">
                <a:latin typeface="Times New Roman"/>
                <a:cs typeface="Times New Roman"/>
              </a:rPr>
              <a:t>l</a:t>
            </a:r>
            <a:r>
              <a:rPr sz="1800" dirty="0">
                <a:latin typeface="Times New Roman"/>
                <a:cs typeface="Times New Roman"/>
              </a:rPr>
              <a:t>o</a:t>
            </a:r>
            <a:r>
              <a:rPr sz="1800" spc="-10" dirty="0">
                <a:latin typeface="Times New Roman"/>
                <a:cs typeface="Times New Roman"/>
              </a:rPr>
              <a:t>w</a:t>
            </a:r>
            <a:r>
              <a:rPr sz="1800" dirty="0">
                <a:latin typeface="Times New Roman"/>
                <a:cs typeface="Times New Roman"/>
              </a:rPr>
              <a:t>s  modelling them </a:t>
            </a:r>
            <a:r>
              <a:rPr sz="1800" spc="-10" dirty="0">
                <a:latin typeface="Times New Roman"/>
                <a:cs typeface="Times New Roman"/>
              </a:rPr>
              <a:t>by </a:t>
            </a:r>
            <a:r>
              <a:rPr sz="1800" dirty="0">
                <a:latin typeface="Times New Roman"/>
                <a:cs typeface="Times New Roman"/>
              </a:rPr>
              <a:t>their </a:t>
            </a:r>
            <a:r>
              <a:rPr sz="1800" spc="-5" dirty="0">
                <a:latin typeface="Times New Roman"/>
                <a:cs typeface="Times New Roman"/>
              </a:rPr>
              <a:t>equivalent  </a:t>
            </a:r>
            <a:r>
              <a:rPr sz="1800" dirty="0">
                <a:latin typeface="Times New Roman"/>
                <a:cs typeface="Times New Roman"/>
              </a:rPr>
              <a:t>deductive systems. This provides a  w</a:t>
            </a:r>
            <a:r>
              <a:rPr sz="1800" spc="-15" dirty="0">
                <a:latin typeface="Times New Roman"/>
                <a:cs typeface="Times New Roman"/>
              </a:rPr>
              <a:t>a</a:t>
            </a:r>
            <a:r>
              <a:rPr sz="1800" dirty="0">
                <a:latin typeface="Times New Roman"/>
                <a:cs typeface="Times New Roman"/>
              </a:rPr>
              <a:t>y		to	compa</a:t>
            </a:r>
            <a:r>
              <a:rPr sz="1800" spc="-15" dirty="0">
                <a:latin typeface="Times New Roman"/>
                <a:cs typeface="Times New Roman"/>
              </a:rPr>
              <a:t>r</a:t>
            </a:r>
            <a:r>
              <a:rPr sz="1800" dirty="0">
                <a:latin typeface="Times New Roman"/>
                <a:cs typeface="Times New Roman"/>
              </a:rPr>
              <a:t>e	ind</a:t>
            </a:r>
            <a:r>
              <a:rPr sz="1800" spc="-10" dirty="0">
                <a:latin typeface="Times New Roman"/>
                <a:cs typeface="Times New Roman"/>
              </a:rPr>
              <a:t>u</a:t>
            </a:r>
            <a:r>
              <a:rPr sz="1800" dirty="0">
                <a:latin typeface="Times New Roman"/>
                <a:cs typeface="Times New Roman"/>
              </a:rPr>
              <a:t>c</a:t>
            </a:r>
            <a:r>
              <a:rPr sz="1800" spc="5" dirty="0">
                <a:latin typeface="Times New Roman"/>
                <a:cs typeface="Times New Roman"/>
              </a:rPr>
              <a:t>t</a:t>
            </a:r>
            <a:r>
              <a:rPr sz="1800" dirty="0">
                <a:latin typeface="Times New Roman"/>
                <a:cs typeface="Times New Roman"/>
              </a:rPr>
              <a:t>i</a:t>
            </a:r>
            <a:r>
              <a:rPr sz="1800" spc="-10" dirty="0">
                <a:latin typeface="Times New Roman"/>
                <a:cs typeface="Times New Roman"/>
              </a:rPr>
              <a:t>v</a:t>
            </a:r>
            <a:r>
              <a:rPr sz="1800" dirty="0">
                <a:latin typeface="Times New Roman"/>
                <a:cs typeface="Times New Roman"/>
              </a:rPr>
              <a:t>e	</a:t>
            </a:r>
            <a:r>
              <a:rPr sz="1800" spc="-25" dirty="0">
                <a:latin typeface="Times New Roman"/>
                <a:cs typeface="Times New Roman"/>
              </a:rPr>
              <a:t>s</a:t>
            </a:r>
            <a:r>
              <a:rPr sz="1800" spc="10" dirty="0">
                <a:latin typeface="Times New Roman"/>
                <a:cs typeface="Times New Roman"/>
              </a:rPr>
              <a:t>y</a:t>
            </a:r>
            <a:r>
              <a:rPr sz="1800" spc="-25" dirty="0">
                <a:latin typeface="Times New Roman"/>
                <a:cs typeface="Times New Roman"/>
              </a:rPr>
              <a:t>s</a:t>
            </a:r>
            <a:r>
              <a:rPr sz="1800" dirty="0">
                <a:latin typeface="Times New Roman"/>
                <a:cs typeface="Times New Roman"/>
              </a:rPr>
              <a:t>t</a:t>
            </a:r>
            <a:r>
              <a:rPr sz="1800" spc="5" dirty="0">
                <a:latin typeface="Times New Roman"/>
                <a:cs typeface="Times New Roman"/>
              </a:rPr>
              <a:t>e</a:t>
            </a:r>
            <a:r>
              <a:rPr sz="1800" spc="-10" dirty="0">
                <a:latin typeface="Times New Roman"/>
                <a:cs typeface="Times New Roman"/>
              </a:rPr>
              <a:t>m</a:t>
            </a:r>
            <a:r>
              <a:rPr sz="1800" spc="-5" dirty="0">
                <a:latin typeface="Times New Roman"/>
                <a:cs typeface="Times New Roman"/>
              </a:rPr>
              <a:t>s  </a:t>
            </a:r>
            <a:r>
              <a:rPr sz="1800" dirty="0">
                <a:latin typeface="Times New Roman"/>
                <a:cs typeface="Times New Roman"/>
              </a:rPr>
              <a:t>a</a:t>
            </a:r>
            <a:r>
              <a:rPr sz="1800" spc="5" dirty="0">
                <a:latin typeface="Times New Roman"/>
                <a:cs typeface="Times New Roman"/>
              </a:rPr>
              <a:t>c</a:t>
            </a:r>
            <a:r>
              <a:rPr sz="1800" dirty="0">
                <a:latin typeface="Times New Roman"/>
                <a:cs typeface="Times New Roman"/>
              </a:rPr>
              <a:t>cording	</a:t>
            </a:r>
            <a:r>
              <a:rPr sz="1800" spc="-430" dirty="0">
                <a:latin typeface="Times New Roman"/>
                <a:cs typeface="Times New Roman"/>
              </a:rPr>
              <a:t> </a:t>
            </a:r>
            <a:r>
              <a:rPr sz="1800" dirty="0">
                <a:latin typeface="Times New Roman"/>
                <a:cs typeface="Times New Roman"/>
              </a:rPr>
              <a:t>to	their	policies	for  generalizing beyond the </a:t>
            </a:r>
            <a:r>
              <a:rPr sz="1800" spc="-5" dirty="0">
                <a:latin typeface="Times New Roman"/>
                <a:cs typeface="Times New Roman"/>
              </a:rPr>
              <a:t>observed  </a:t>
            </a:r>
            <a:r>
              <a:rPr sz="1800" dirty="0">
                <a:latin typeface="Times New Roman"/>
                <a:cs typeface="Times New Roman"/>
              </a:rPr>
              <a:t>training</a:t>
            </a:r>
            <a:r>
              <a:rPr sz="1800" spc="-20" dirty="0">
                <a:latin typeface="Times New Roman"/>
                <a:cs typeface="Times New Roman"/>
              </a:rPr>
              <a:t> </a:t>
            </a:r>
            <a:r>
              <a:rPr sz="1800" dirty="0">
                <a:latin typeface="Times New Roman"/>
                <a:cs typeface="Times New Roman"/>
              </a:rPr>
              <a:t>data.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42</a:t>
            </a:fld>
            <a:endParaRPr dirty="0"/>
          </a:p>
        </p:txBody>
      </p:sp>
      <p:sp>
        <p:nvSpPr>
          <p:cNvPr id="6" name="Rectangle 5">
            <a:extLst>
              <a:ext uri="{FF2B5EF4-FFF2-40B4-BE49-F238E27FC236}">
                <a16:creationId xmlns="" xmlns:a16="http://schemas.microsoft.com/office/drawing/2014/main" id="{88E2F92B-29C3-4E89-BD84-DA4157F57A98}"/>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 xmlns:a16="http://schemas.microsoft.com/office/drawing/2014/main" id="{25E36567-5B2F-406C-B772-A19B6C5621DA}"/>
              </a:ext>
            </a:extLst>
          </p:cNvPr>
          <p:cNvSpPr>
            <a:spLocks noGrp="1"/>
          </p:cNvSpPr>
          <p:nvPr>
            <p:ph type="sldNum" sz="quarter" idx="12"/>
          </p:nvPr>
        </p:nvSpPr>
        <p:spPr bwMode="auto">
          <a:xfrm>
            <a:off x="6553200" y="62484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bg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buClrTx/>
              <a:buFontTx/>
              <a:buNone/>
            </a:pPr>
            <a:fld id="{31C6EDF0-142F-478D-8F38-B22971B6776D}" type="slidenum">
              <a:rPr lang="en-US" altLang="en-US" smtClean="0"/>
              <a:pPr>
                <a:spcBef>
                  <a:spcPct val="50000"/>
                </a:spcBef>
                <a:buClrTx/>
                <a:buFontTx/>
                <a:buNone/>
              </a:pPr>
              <a:t>43</a:t>
            </a:fld>
            <a:endParaRPr kumimoji="0" lang="en-US" altLang="en-US" sz="1400">
              <a:solidFill>
                <a:schemeClr val="bg2"/>
              </a:solidFill>
            </a:endParaRPr>
          </a:p>
        </p:txBody>
      </p:sp>
      <p:sp>
        <p:nvSpPr>
          <p:cNvPr id="34819" name="Rectangle 2">
            <a:extLst>
              <a:ext uri="{FF2B5EF4-FFF2-40B4-BE49-F238E27FC236}">
                <a16:creationId xmlns="" xmlns:a16="http://schemas.microsoft.com/office/drawing/2014/main" id="{F27D52B6-8B1C-4DD9-8112-3BF36A9F8228}"/>
              </a:ext>
            </a:extLst>
          </p:cNvPr>
          <p:cNvSpPr>
            <a:spLocks noGrp="1" noChangeArrowheads="1"/>
          </p:cNvSpPr>
          <p:nvPr>
            <p:ph type="title"/>
          </p:nvPr>
        </p:nvSpPr>
        <p:spPr>
          <a:xfrm>
            <a:off x="304800" y="228600"/>
            <a:ext cx="11658600" cy="1079270"/>
          </a:xfrm>
        </p:spPr>
        <p:txBody>
          <a:bodyPr/>
          <a:lstStyle/>
          <a:p>
            <a:pPr>
              <a:lnSpc>
                <a:spcPct val="85000"/>
              </a:lnSpc>
            </a:pPr>
            <a:r>
              <a:rPr lang="en-US" altLang="en-US" dirty="0"/>
              <a:t>Ranking Inductive Learners according to their Biases</a:t>
            </a:r>
          </a:p>
        </p:txBody>
      </p:sp>
      <p:sp>
        <p:nvSpPr>
          <p:cNvPr id="34820" name="Rectangle 3">
            <a:extLst>
              <a:ext uri="{FF2B5EF4-FFF2-40B4-BE49-F238E27FC236}">
                <a16:creationId xmlns="" xmlns:a16="http://schemas.microsoft.com/office/drawing/2014/main" id="{AEC62720-46AB-4617-90C5-479A0B2D4751}"/>
              </a:ext>
            </a:extLst>
          </p:cNvPr>
          <p:cNvSpPr>
            <a:spLocks noGrp="1" noChangeArrowheads="1"/>
          </p:cNvSpPr>
          <p:nvPr>
            <p:ph type="body" idx="1"/>
          </p:nvPr>
        </p:nvSpPr>
        <p:spPr>
          <a:xfrm>
            <a:off x="3810000" y="2275668"/>
            <a:ext cx="7772400" cy="2462213"/>
          </a:xfrm>
        </p:spPr>
        <p:txBody>
          <a:bodyPr/>
          <a:lstStyle/>
          <a:p>
            <a:pPr lvl="1"/>
            <a:r>
              <a:rPr lang="en-US" altLang="en-US" dirty="0"/>
              <a:t> </a:t>
            </a:r>
            <a:r>
              <a:rPr lang="en-US" altLang="en-US" sz="2000" b="1" dirty="0">
                <a:latin typeface="Times New Roman" panose="02020603050405020304" pitchFamily="18" charset="0"/>
                <a:cs typeface="Times New Roman" panose="02020603050405020304" pitchFamily="18" charset="0"/>
              </a:rPr>
              <a:t>Rote-Learner:</a:t>
            </a:r>
            <a:r>
              <a:rPr lang="en-US" altLang="en-US" sz="2000" dirty="0">
                <a:latin typeface="Times New Roman" panose="02020603050405020304" pitchFamily="18" charset="0"/>
                <a:cs typeface="Times New Roman" panose="02020603050405020304" pitchFamily="18" charset="0"/>
              </a:rPr>
              <a:t> This system simply memorizes the training data and their classification--- No generalization is involved.</a:t>
            </a:r>
          </a:p>
          <a:p>
            <a:pPr lvl="1"/>
            <a:endParaRPr lang="en-US" altLang="en-US" sz="2000" dirty="0">
              <a:latin typeface="Times New Roman" panose="02020603050405020304" pitchFamily="18" charset="0"/>
              <a:cs typeface="Times New Roman" panose="02020603050405020304" pitchFamily="18" charset="0"/>
            </a:endParaRPr>
          </a:p>
          <a:p>
            <a:pPr lvl="1"/>
            <a:r>
              <a:rPr lang="en-US" altLang="en-US" sz="2000" b="1" dirty="0">
                <a:latin typeface="Times New Roman" panose="02020603050405020304" pitchFamily="18" charset="0"/>
                <a:cs typeface="Times New Roman" panose="02020603050405020304" pitchFamily="18" charset="0"/>
              </a:rPr>
              <a:t>Candidate-Elimination: </a:t>
            </a:r>
            <a:r>
              <a:rPr lang="en-US" altLang="en-US" sz="2000" dirty="0">
                <a:latin typeface="Times New Roman" panose="02020603050405020304" pitchFamily="18" charset="0"/>
                <a:cs typeface="Times New Roman" panose="02020603050405020304" pitchFamily="18" charset="0"/>
              </a:rPr>
              <a:t>New instances are classified only if all the hypotheses in the version space agree on the classification</a:t>
            </a:r>
          </a:p>
          <a:p>
            <a:pPr lvl="1"/>
            <a:endParaRPr lang="en-US" altLang="en-US" sz="2000" dirty="0">
              <a:latin typeface="Times New Roman" panose="02020603050405020304" pitchFamily="18" charset="0"/>
              <a:cs typeface="Times New Roman" panose="02020603050405020304" pitchFamily="18" charset="0"/>
            </a:endParaRPr>
          </a:p>
          <a:p>
            <a:pPr lvl="1"/>
            <a:r>
              <a:rPr lang="en-US" altLang="en-US" sz="2000" b="1" dirty="0">
                <a:latin typeface="Times New Roman" panose="02020603050405020304" pitchFamily="18" charset="0"/>
                <a:cs typeface="Times New Roman" panose="02020603050405020304" pitchFamily="18" charset="0"/>
              </a:rPr>
              <a:t>Find-S: </a:t>
            </a:r>
            <a:r>
              <a:rPr lang="en-US" altLang="en-US" sz="2000" dirty="0">
                <a:latin typeface="Times New Roman" panose="02020603050405020304" pitchFamily="18" charset="0"/>
                <a:cs typeface="Times New Roman" panose="02020603050405020304" pitchFamily="18" charset="0"/>
              </a:rPr>
              <a:t>New instances are classified using the most specific hypothesis consistent with the training data</a:t>
            </a:r>
            <a:endParaRPr lang="en-US" altLang="en-US" sz="2000" b="1" dirty="0">
              <a:latin typeface="Times New Roman" panose="02020603050405020304" pitchFamily="18" charset="0"/>
              <a:cs typeface="Times New Roman" panose="02020603050405020304" pitchFamily="18" charset="0"/>
            </a:endParaRPr>
          </a:p>
        </p:txBody>
      </p:sp>
      <p:sp>
        <p:nvSpPr>
          <p:cNvPr id="34821" name="Line 4">
            <a:extLst>
              <a:ext uri="{FF2B5EF4-FFF2-40B4-BE49-F238E27FC236}">
                <a16:creationId xmlns="" xmlns:a16="http://schemas.microsoft.com/office/drawing/2014/main" id="{F8C1A254-66E6-462E-8C3A-38D7C1FE5F87}"/>
              </a:ext>
            </a:extLst>
          </p:cNvPr>
          <p:cNvSpPr>
            <a:spLocks noChangeShapeType="1"/>
          </p:cNvSpPr>
          <p:nvPr/>
        </p:nvSpPr>
        <p:spPr bwMode="auto">
          <a:xfrm>
            <a:off x="3124200" y="1828800"/>
            <a:ext cx="0" cy="39624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5">
            <a:extLst>
              <a:ext uri="{FF2B5EF4-FFF2-40B4-BE49-F238E27FC236}">
                <a16:creationId xmlns="" xmlns:a16="http://schemas.microsoft.com/office/drawing/2014/main" id="{3F4E4B52-540A-41E7-B329-EACF87044BFF}"/>
              </a:ext>
            </a:extLst>
          </p:cNvPr>
          <p:cNvSpPr txBox="1">
            <a:spLocks noChangeArrowheads="1"/>
          </p:cNvSpPr>
          <p:nvPr/>
        </p:nvSpPr>
        <p:spPr bwMode="auto">
          <a:xfrm>
            <a:off x="1524001" y="2971800"/>
            <a:ext cx="1509713"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r>
              <a:rPr kumimoji="0" lang="en-US" altLang="en-US" sz="2800" b="1"/>
              <a:t>Bias</a:t>
            </a:r>
          </a:p>
          <a:p>
            <a:pPr>
              <a:spcBef>
                <a:spcPct val="0"/>
              </a:spcBef>
              <a:buClrTx/>
              <a:buFontTx/>
              <a:buNone/>
            </a:pPr>
            <a:r>
              <a:rPr kumimoji="0" lang="en-US" altLang="en-US" sz="2800" b="1"/>
              <a:t>Strength</a:t>
            </a:r>
          </a:p>
        </p:txBody>
      </p:sp>
      <p:sp>
        <p:nvSpPr>
          <p:cNvPr id="34823" name="Text Box 6">
            <a:extLst>
              <a:ext uri="{FF2B5EF4-FFF2-40B4-BE49-F238E27FC236}">
                <a16:creationId xmlns="" xmlns:a16="http://schemas.microsoft.com/office/drawing/2014/main" id="{B517CB5E-22BB-4510-BA08-D1656DF21DAC}"/>
              </a:ext>
            </a:extLst>
          </p:cNvPr>
          <p:cNvSpPr txBox="1">
            <a:spLocks noChangeArrowheads="1"/>
          </p:cNvSpPr>
          <p:nvPr/>
        </p:nvSpPr>
        <p:spPr bwMode="auto">
          <a:xfrm>
            <a:off x="2590800" y="1371601"/>
            <a:ext cx="10731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r>
              <a:rPr kumimoji="0" lang="en-US" altLang="en-US" sz="2800" b="1"/>
              <a:t>Weak</a:t>
            </a:r>
          </a:p>
        </p:txBody>
      </p:sp>
      <p:sp>
        <p:nvSpPr>
          <p:cNvPr id="34824" name="Text Box 7">
            <a:extLst>
              <a:ext uri="{FF2B5EF4-FFF2-40B4-BE49-F238E27FC236}">
                <a16:creationId xmlns="" xmlns:a16="http://schemas.microsoft.com/office/drawing/2014/main" id="{1BB71013-A9E4-483C-98CA-F2032ACA101D}"/>
              </a:ext>
            </a:extLst>
          </p:cNvPr>
          <p:cNvSpPr txBox="1">
            <a:spLocks noChangeArrowheads="1"/>
          </p:cNvSpPr>
          <p:nvPr/>
        </p:nvSpPr>
        <p:spPr bwMode="auto">
          <a:xfrm>
            <a:off x="2286000" y="5791201"/>
            <a:ext cx="12128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r>
              <a:rPr kumimoji="0" lang="en-US" altLang="en-US" sz="2800" b="1"/>
              <a:t>Strong</a:t>
            </a:r>
          </a:p>
        </p:txBody>
      </p:sp>
      <p:sp>
        <p:nvSpPr>
          <p:cNvPr id="34825" name="Rectangle 8">
            <a:extLst>
              <a:ext uri="{FF2B5EF4-FFF2-40B4-BE49-F238E27FC236}">
                <a16:creationId xmlns="" xmlns:a16="http://schemas.microsoft.com/office/drawing/2014/main" id="{3696500C-05A4-46FF-A674-FB5CAF417133}"/>
              </a:ext>
            </a:extLst>
          </p:cNvPr>
          <p:cNvSpPr>
            <a:spLocks noChangeArrowheads="1"/>
          </p:cNvSpPr>
          <p:nvPr/>
        </p:nvSpPr>
        <p:spPr bwMode="auto">
          <a:xfrm>
            <a:off x="2438400" y="1447800"/>
            <a:ext cx="1371600" cy="3810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endParaRPr kumimoji="0" lang="en-CA" altLang="en-US" sz="2400"/>
          </a:p>
        </p:txBody>
      </p:sp>
      <p:sp>
        <p:nvSpPr>
          <p:cNvPr id="34826" name="Rectangle 9">
            <a:extLst>
              <a:ext uri="{FF2B5EF4-FFF2-40B4-BE49-F238E27FC236}">
                <a16:creationId xmlns="" xmlns:a16="http://schemas.microsoft.com/office/drawing/2014/main" id="{3E7416FA-62F8-4A02-A1C7-2C2B58A07D59}"/>
              </a:ext>
            </a:extLst>
          </p:cNvPr>
          <p:cNvSpPr>
            <a:spLocks noChangeArrowheads="1"/>
          </p:cNvSpPr>
          <p:nvPr/>
        </p:nvSpPr>
        <p:spPr bwMode="auto">
          <a:xfrm>
            <a:off x="1524000" y="2971800"/>
            <a:ext cx="1524000" cy="9906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endParaRPr kumimoji="0" lang="en-CA" altLang="en-US" sz="2400"/>
          </a:p>
        </p:txBody>
      </p:sp>
      <p:sp>
        <p:nvSpPr>
          <p:cNvPr id="34827" name="Rectangle 10">
            <a:extLst>
              <a:ext uri="{FF2B5EF4-FFF2-40B4-BE49-F238E27FC236}">
                <a16:creationId xmlns="" xmlns:a16="http://schemas.microsoft.com/office/drawing/2014/main" id="{9AAC77FA-30A6-493A-9036-1D45F5BC9DB2}"/>
              </a:ext>
            </a:extLst>
          </p:cNvPr>
          <p:cNvSpPr>
            <a:spLocks noChangeArrowheads="1"/>
          </p:cNvSpPr>
          <p:nvPr/>
        </p:nvSpPr>
        <p:spPr bwMode="auto">
          <a:xfrm>
            <a:off x="2286000" y="5791200"/>
            <a:ext cx="1219200" cy="457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endParaRPr kumimoji="0" lang="en-CA" altLang="en-US" sz="2400"/>
          </a:p>
        </p:txBody>
      </p:sp>
      <p:sp>
        <p:nvSpPr>
          <p:cNvPr id="12" name="Rectangle 11">
            <a:extLst>
              <a:ext uri="{FF2B5EF4-FFF2-40B4-BE49-F238E27FC236}">
                <a16:creationId xmlns="" xmlns:a16="http://schemas.microsoft.com/office/drawing/2014/main" id="{E43DB461-6294-45B7-AD0E-7DCF5FEFCC68}"/>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44</a:t>
            </a:fld>
            <a:endParaRPr dirty="0"/>
          </a:p>
        </p:txBody>
      </p:sp>
      <p:sp>
        <p:nvSpPr>
          <p:cNvPr id="6" name="Rectangle 5">
            <a:extLst>
              <a:ext uri="{FF2B5EF4-FFF2-40B4-BE49-F238E27FC236}">
                <a16:creationId xmlns="" xmlns:a16="http://schemas.microsoft.com/office/drawing/2014/main" id="{88E2F92B-29C3-4E89-BD84-DA4157F57A98}"/>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letter&#10;&#10;Description automatically generated">
            <a:extLst>
              <a:ext uri="{FF2B5EF4-FFF2-40B4-BE49-F238E27FC236}">
                <a16:creationId xmlns="" xmlns:a16="http://schemas.microsoft.com/office/drawing/2014/main" id="{26984EF0-DEA2-4E76-BF15-33AC6EDBD58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38400" y="283624"/>
            <a:ext cx="7696200" cy="6276442"/>
          </a:xfrm>
          <a:prstGeom prst="rect">
            <a:avLst/>
          </a:prstGeom>
        </p:spPr>
      </p:pic>
    </p:spTree>
    <p:extLst>
      <p:ext uri="{BB962C8B-B14F-4D97-AF65-F5344CB8AC3E}">
        <p14:creationId xmlns="" xmlns:p14="http://schemas.microsoft.com/office/powerpoint/2010/main" val="2747034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45</a:t>
            </a:fld>
            <a:endParaRPr dirty="0"/>
          </a:p>
        </p:txBody>
      </p:sp>
      <p:sp>
        <p:nvSpPr>
          <p:cNvPr id="6" name="Rectangle 5">
            <a:extLst>
              <a:ext uri="{FF2B5EF4-FFF2-40B4-BE49-F238E27FC236}">
                <a16:creationId xmlns="" xmlns:a16="http://schemas.microsoft.com/office/drawing/2014/main" id="{88E2F92B-29C3-4E89-BD84-DA4157F57A98}"/>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letter&#10;&#10;Description automatically generated">
            <a:extLst>
              <a:ext uri="{FF2B5EF4-FFF2-40B4-BE49-F238E27FC236}">
                <a16:creationId xmlns="" xmlns:a16="http://schemas.microsoft.com/office/drawing/2014/main" id="{1428B152-8B47-4EB8-BFDC-B136084E7B59}"/>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298" t="1052" r="1149" b="16006"/>
          <a:stretch/>
        </p:blipFill>
        <p:spPr>
          <a:xfrm>
            <a:off x="2133600" y="394016"/>
            <a:ext cx="7924800" cy="6007787"/>
          </a:xfrm>
          <a:prstGeom prst="rect">
            <a:avLst/>
          </a:prstGeom>
        </p:spPr>
      </p:pic>
    </p:spTree>
    <p:extLst>
      <p:ext uri="{BB962C8B-B14F-4D97-AF65-F5344CB8AC3E}">
        <p14:creationId xmlns="" xmlns:p14="http://schemas.microsoft.com/office/powerpoint/2010/main" val="55501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5</a:t>
            </a:fld>
            <a:endParaRPr lang="en-US" dirty="0"/>
          </a:p>
        </p:txBody>
      </p:sp>
      <p:pic>
        <p:nvPicPr>
          <p:cNvPr id="3074" name="Picture 2"/>
          <p:cNvPicPr>
            <a:picLocks noChangeAspect="1" noChangeArrowheads="1"/>
          </p:cNvPicPr>
          <p:nvPr/>
        </p:nvPicPr>
        <p:blipFill>
          <a:blip r:embed="rId2"/>
          <a:srcRect/>
          <a:stretch>
            <a:fillRect/>
          </a:stretch>
        </p:blipFill>
        <p:spPr bwMode="auto">
          <a:xfrm>
            <a:off x="380961" y="1500174"/>
            <a:ext cx="5786478" cy="361474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667504" y="0"/>
            <a:ext cx="5286412" cy="657227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6</a:t>
            </a:fld>
            <a:endParaRPr lang="en-US" dirty="0"/>
          </a:p>
        </p:txBody>
      </p:sp>
      <p:pic>
        <p:nvPicPr>
          <p:cNvPr id="4098" name="Picture 2"/>
          <p:cNvPicPr>
            <a:picLocks noChangeAspect="1" noChangeArrowheads="1"/>
          </p:cNvPicPr>
          <p:nvPr/>
        </p:nvPicPr>
        <p:blipFill>
          <a:blip r:embed="rId2"/>
          <a:srcRect/>
          <a:stretch>
            <a:fillRect/>
          </a:stretch>
        </p:blipFill>
        <p:spPr bwMode="auto">
          <a:xfrm>
            <a:off x="238084" y="285728"/>
            <a:ext cx="5357850" cy="628654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881686" y="214290"/>
            <a:ext cx="6000792" cy="621510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7</a:t>
            </a:fld>
            <a:endParaRPr lang="en-US" dirty="0"/>
          </a:p>
        </p:txBody>
      </p:sp>
      <p:pic>
        <p:nvPicPr>
          <p:cNvPr id="2050" name="Picture 2"/>
          <p:cNvPicPr>
            <a:picLocks noChangeAspect="1" noChangeArrowheads="1"/>
          </p:cNvPicPr>
          <p:nvPr/>
        </p:nvPicPr>
        <p:blipFill>
          <a:blip r:embed="rId2"/>
          <a:srcRect/>
          <a:stretch>
            <a:fillRect/>
          </a:stretch>
        </p:blipFill>
        <p:spPr bwMode="auto">
          <a:xfrm>
            <a:off x="2095472" y="214290"/>
            <a:ext cx="8143932" cy="300037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024034" y="3286124"/>
            <a:ext cx="8786874" cy="335758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8</a:t>
            </a:fld>
            <a:endParaRPr dirty="0"/>
          </a:p>
        </p:txBody>
      </p:sp>
      <p:sp>
        <p:nvSpPr>
          <p:cNvPr id="2" name="object 2"/>
          <p:cNvSpPr txBox="1">
            <a:spLocks noGrp="1"/>
          </p:cNvSpPr>
          <p:nvPr>
            <p:ph type="title"/>
          </p:nvPr>
        </p:nvSpPr>
        <p:spPr>
          <a:xfrm>
            <a:off x="457200" y="445770"/>
            <a:ext cx="4309110" cy="697230"/>
          </a:xfrm>
          <a:prstGeom prst="rect">
            <a:avLst/>
          </a:prstGeom>
        </p:spPr>
        <p:txBody>
          <a:bodyPr vert="horz" wrap="square" lIns="0" tIns="13335" rIns="0" bIns="0" rtlCol="0">
            <a:spAutoFit/>
          </a:bodyPr>
          <a:lstStyle/>
          <a:p>
            <a:pPr marL="12700">
              <a:lnSpc>
                <a:spcPct val="100000"/>
              </a:lnSpc>
              <a:spcBef>
                <a:spcPts val="105"/>
              </a:spcBef>
            </a:pPr>
            <a:r>
              <a:rPr sz="4400" spc="-5" dirty="0"/>
              <a:t>Concept</a:t>
            </a:r>
            <a:r>
              <a:rPr sz="4400" spc="-60" dirty="0"/>
              <a:t> </a:t>
            </a:r>
            <a:r>
              <a:rPr sz="4400" spc="-5" dirty="0"/>
              <a:t>Learning</a:t>
            </a:r>
            <a:endParaRPr sz="4400" dirty="0"/>
          </a:p>
        </p:txBody>
      </p:sp>
      <p:sp>
        <p:nvSpPr>
          <p:cNvPr id="3" name="object 3"/>
          <p:cNvSpPr txBox="1"/>
          <p:nvPr/>
        </p:nvSpPr>
        <p:spPr>
          <a:xfrm>
            <a:off x="916940" y="1811465"/>
            <a:ext cx="10360025" cy="4237186"/>
          </a:xfrm>
          <a:prstGeom prst="rect">
            <a:avLst/>
          </a:prstGeom>
        </p:spPr>
        <p:txBody>
          <a:bodyPr vert="horz" wrap="square" lIns="0" tIns="48895" rIns="0" bIns="0" rtlCol="0">
            <a:spAutoFit/>
          </a:bodyPr>
          <a:lstStyle/>
          <a:p>
            <a:pPr marL="241300" marR="5080" indent="-228600" algn="just">
              <a:lnSpc>
                <a:spcPct val="90100"/>
              </a:lnSpc>
              <a:spcBef>
                <a:spcPts val="385"/>
              </a:spcBef>
              <a:buFont typeface="Arial"/>
              <a:buChar char="•"/>
              <a:tabLst>
                <a:tab pos="241300" algn="l"/>
              </a:tabLst>
            </a:pPr>
            <a:r>
              <a:rPr sz="2400" dirty="0">
                <a:latin typeface="Times New Roman"/>
                <a:cs typeface="Times New Roman"/>
              </a:rPr>
              <a:t>Learning </a:t>
            </a:r>
            <a:r>
              <a:rPr sz="2400" spc="-5" dirty="0">
                <a:latin typeface="Times New Roman"/>
                <a:cs typeface="Times New Roman"/>
              </a:rPr>
              <a:t>involves acquiring general concepts from specific training examples.  Example: People continually learn general concepts </a:t>
            </a:r>
            <a:r>
              <a:rPr sz="2400" dirty="0">
                <a:latin typeface="Times New Roman"/>
                <a:cs typeface="Times New Roman"/>
              </a:rPr>
              <a:t>or </a:t>
            </a:r>
            <a:r>
              <a:rPr sz="2400" spc="-5" dirty="0">
                <a:latin typeface="Times New Roman"/>
                <a:cs typeface="Times New Roman"/>
              </a:rPr>
              <a:t>categories </a:t>
            </a:r>
            <a:r>
              <a:rPr sz="2400" dirty="0">
                <a:latin typeface="Times New Roman"/>
                <a:cs typeface="Times New Roman"/>
              </a:rPr>
              <a:t>such as "bird,"  </a:t>
            </a:r>
            <a:r>
              <a:rPr sz="2400" spc="-15" dirty="0">
                <a:latin typeface="Times New Roman"/>
                <a:cs typeface="Times New Roman"/>
              </a:rPr>
              <a:t>"car," </a:t>
            </a:r>
            <a:r>
              <a:rPr sz="2400" dirty="0">
                <a:latin typeface="Times New Roman"/>
                <a:cs typeface="Times New Roman"/>
              </a:rPr>
              <a:t>"situations in which I should study </a:t>
            </a:r>
            <a:r>
              <a:rPr sz="2400" spc="-5" dirty="0">
                <a:latin typeface="Times New Roman"/>
                <a:cs typeface="Times New Roman"/>
              </a:rPr>
              <a:t>more </a:t>
            </a:r>
            <a:r>
              <a:rPr sz="2400" dirty="0">
                <a:latin typeface="Times New Roman"/>
                <a:cs typeface="Times New Roman"/>
              </a:rPr>
              <a:t>in order to pass the </a:t>
            </a:r>
            <a:r>
              <a:rPr sz="2400" spc="-5" dirty="0">
                <a:latin typeface="Times New Roman"/>
                <a:cs typeface="Times New Roman"/>
              </a:rPr>
              <a:t>exam,"</a:t>
            </a:r>
            <a:r>
              <a:rPr sz="2400" spc="-145" dirty="0">
                <a:latin typeface="Times New Roman"/>
                <a:cs typeface="Times New Roman"/>
              </a:rPr>
              <a:t> </a:t>
            </a:r>
            <a:r>
              <a:rPr sz="2400" dirty="0">
                <a:latin typeface="Times New Roman"/>
                <a:cs typeface="Times New Roman"/>
              </a:rPr>
              <a:t>etc.</a:t>
            </a:r>
          </a:p>
          <a:p>
            <a:pPr marL="241300" marR="6985" indent="-228600" algn="just">
              <a:lnSpc>
                <a:spcPts val="2590"/>
              </a:lnSpc>
              <a:spcBef>
                <a:spcPts val="1035"/>
              </a:spcBef>
              <a:buFont typeface="Arial"/>
              <a:buChar char="•"/>
              <a:tabLst>
                <a:tab pos="241935" algn="l"/>
              </a:tabLst>
            </a:pPr>
            <a:r>
              <a:rPr sz="2400" dirty="0">
                <a:latin typeface="Times New Roman"/>
                <a:cs typeface="Times New Roman"/>
              </a:rPr>
              <a:t>Each </a:t>
            </a:r>
            <a:r>
              <a:rPr sz="2400" spc="-5" dirty="0">
                <a:latin typeface="Times New Roman"/>
                <a:cs typeface="Times New Roman"/>
              </a:rPr>
              <a:t>such concept can </a:t>
            </a:r>
            <a:r>
              <a:rPr sz="2400" dirty="0">
                <a:latin typeface="Times New Roman"/>
                <a:cs typeface="Times New Roman"/>
              </a:rPr>
              <a:t>be </a:t>
            </a:r>
            <a:r>
              <a:rPr sz="2400" spc="-5" dirty="0">
                <a:latin typeface="Times New Roman"/>
                <a:cs typeface="Times New Roman"/>
              </a:rPr>
              <a:t>viewed as describing some </a:t>
            </a:r>
            <a:r>
              <a:rPr sz="2400" dirty="0">
                <a:latin typeface="Times New Roman"/>
                <a:cs typeface="Times New Roman"/>
              </a:rPr>
              <a:t>subset of </a:t>
            </a:r>
            <a:r>
              <a:rPr sz="2400" spc="-5" dirty="0">
                <a:latin typeface="Times New Roman"/>
                <a:cs typeface="Times New Roman"/>
              </a:rPr>
              <a:t>objects </a:t>
            </a:r>
            <a:r>
              <a:rPr sz="2400" dirty="0">
                <a:latin typeface="Times New Roman"/>
                <a:cs typeface="Times New Roman"/>
              </a:rPr>
              <a:t>or </a:t>
            </a:r>
            <a:r>
              <a:rPr sz="2400" spc="-5" dirty="0">
                <a:latin typeface="Times New Roman"/>
                <a:cs typeface="Times New Roman"/>
              </a:rPr>
              <a:t>events  defined </a:t>
            </a:r>
            <a:r>
              <a:rPr sz="2400" dirty="0">
                <a:latin typeface="Times New Roman"/>
                <a:cs typeface="Times New Roman"/>
              </a:rPr>
              <a:t>over a </a:t>
            </a:r>
            <a:r>
              <a:rPr sz="2400" spc="-10" dirty="0">
                <a:latin typeface="Times New Roman"/>
                <a:cs typeface="Times New Roman"/>
              </a:rPr>
              <a:t>larger</a:t>
            </a:r>
            <a:r>
              <a:rPr sz="2400" spc="-40" dirty="0">
                <a:latin typeface="Times New Roman"/>
                <a:cs typeface="Times New Roman"/>
              </a:rPr>
              <a:t> </a:t>
            </a:r>
            <a:r>
              <a:rPr sz="2400" dirty="0">
                <a:latin typeface="Times New Roman"/>
                <a:cs typeface="Times New Roman"/>
              </a:rPr>
              <a:t>set</a:t>
            </a:r>
          </a:p>
          <a:p>
            <a:pPr marL="241300" marR="5715" indent="-229235" algn="just">
              <a:lnSpc>
                <a:spcPts val="2590"/>
              </a:lnSpc>
              <a:spcBef>
                <a:spcPts val="1015"/>
              </a:spcBef>
              <a:buFont typeface="Arial"/>
              <a:buChar char="•"/>
              <a:tabLst>
                <a:tab pos="241935" algn="l"/>
              </a:tabLst>
            </a:pPr>
            <a:r>
              <a:rPr sz="2400" spc="-15" dirty="0">
                <a:latin typeface="Times New Roman"/>
                <a:cs typeface="Times New Roman"/>
              </a:rPr>
              <a:t>Alternatively, </a:t>
            </a:r>
            <a:r>
              <a:rPr sz="2400" dirty="0">
                <a:latin typeface="Times New Roman"/>
                <a:cs typeface="Times New Roman"/>
              </a:rPr>
              <a:t>each </a:t>
            </a:r>
            <a:r>
              <a:rPr sz="2400" b="1" spc="-5" dirty="0">
                <a:latin typeface="Times New Roman"/>
                <a:cs typeface="Times New Roman"/>
              </a:rPr>
              <a:t>concept </a:t>
            </a:r>
            <a:r>
              <a:rPr sz="2400" b="1" dirty="0">
                <a:latin typeface="Times New Roman"/>
                <a:cs typeface="Times New Roman"/>
              </a:rPr>
              <a:t>can be thought of as a </a:t>
            </a:r>
            <a:r>
              <a:rPr sz="2400" b="1" spc="-5" dirty="0">
                <a:latin typeface="Times New Roman"/>
                <a:cs typeface="Times New Roman"/>
              </a:rPr>
              <a:t>Boolean-valued </a:t>
            </a:r>
            <a:r>
              <a:rPr sz="2400" b="1" dirty="0">
                <a:latin typeface="Times New Roman"/>
                <a:cs typeface="Times New Roman"/>
              </a:rPr>
              <a:t>function  defined </a:t>
            </a:r>
            <a:r>
              <a:rPr sz="2400" b="1" spc="-5" dirty="0">
                <a:latin typeface="Times New Roman"/>
                <a:cs typeface="Times New Roman"/>
              </a:rPr>
              <a:t>over </a:t>
            </a:r>
            <a:r>
              <a:rPr sz="2400" b="1" dirty="0">
                <a:latin typeface="Times New Roman"/>
                <a:cs typeface="Times New Roman"/>
              </a:rPr>
              <a:t>this </a:t>
            </a:r>
            <a:r>
              <a:rPr sz="2400" b="1" spc="-10" dirty="0">
                <a:latin typeface="Times New Roman"/>
                <a:cs typeface="Times New Roman"/>
              </a:rPr>
              <a:t>larger </a:t>
            </a:r>
            <a:r>
              <a:rPr sz="2400" b="1" spc="-5" dirty="0">
                <a:latin typeface="Times New Roman"/>
                <a:cs typeface="Times New Roman"/>
              </a:rPr>
              <a:t>set.</a:t>
            </a:r>
            <a:r>
              <a:rPr sz="2400" spc="-5" dirty="0">
                <a:latin typeface="Times New Roman"/>
                <a:cs typeface="Times New Roman"/>
              </a:rPr>
              <a:t> (Example: A </a:t>
            </a:r>
            <a:r>
              <a:rPr sz="2400" dirty="0">
                <a:latin typeface="Times New Roman"/>
                <a:cs typeface="Times New Roman"/>
              </a:rPr>
              <a:t>function defined </a:t>
            </a:r>
            <a:r>
              <a:rPr sz="2400" spc="-5" dirty="0">
                <a:latin typeface="Times New Roman"/>
                <a:cs typeface="Times New Roman"/>
              </a:rPr>
              <a:t>over all animals, </a:t>
            </a:r>
            <a:r>
              <a:rPr sz="2400" dirty="0">
                <a:latin typeface="Times New Roman"/>
                <a:cs typeface="Times New Roman"/>
              </a:rPr>
              <a:t>whose  value is true </a:t>
            </a:r>
            <a:r>
              <a:rPr sz="2400" spc="-5" dirty="0">
                <a:latin typeface="Times New Roman"/>
                <a:cs typeface="Times New Roman"/>
              </a:rPr>
              <a:t>for </a:t>
            </a:r>
            <a:r>
              <a:rPr sz="2400" dirty="0">
                <a:latin typeface="Times New Roman"/>
                <a:cs typeface="Times New Roman"/>
              </a:rPr>
              <a:t>birds and </a:t>
            </a:r>
            <a:r>
              <a:rPr sz="2400" spc="-5" dirty="0">
                <a:latin typeface="Times New Roman"/>
                <a:cs typeface="Times New Roman"/>
              </a:rPr>
              <a:t>false for </a:t>
            </a:r>
            <a:r>
              <a:rPr sz="2400" dirty="0">
                <a:latin typeface="Times New Roman"/>
                <a:cs typeface="Times New Roman"/>
              </a:rPr>
              <a:t>other</a:t>
            </a:r>
            <a:r>
              <a:rPr sz="2400" spc="-60" dirty="0">
                <a:latin typeface="Times New Roman"/>
                <a:cs typeface="Times New Roman"/>
              </a:rPr>
              <a:t> </a:t>
            </a:r>
            <a:r>
              <a:rPr sz="2400" dirty="0">
                <a:latin typeface="Times New Roman"/>
                <a:cs typeface="Times New Roman"/>
              </a:rPr>
              <a:t>animals).</a:t>
            </a:r>
          </a:p>
          <a:p>
            <a:pPr>
              <a:lnSpc>
                <a:spcPct val="100000"/>
              </a:lnSpc>
            </a:pPr>
            <a:endParaRPr sz="2400" dirty="0">
              <a:latin typeface="Times New Roman"/>
              <a:cs typeface="Times New Roman"/>
            </a:endParaRPr>
          </a:p>
          <a:p>
            <a:pPr marL="12700" marR="206375">
              <a:lnSpc>
                <a:spcPts val="2590"/>
              </a:lnSpc>
              <a:spcBef>
                <a:spcPts val="1835"/>
              </a:spcBef>
            </a:pPr>
            <a:r>
              <a:rPr sz="2400" b="1" spc="-5" dirty="0">
                <a:latin typeface="Times New Roman"/>
                <a:cs typeface="Times New Roman"/>
              </a:rPr>
              <a:t>Concept </a:t>
            </a:r>
            <a:r>
              <a:rPr sz="2400" b="1" dirty="0">
                <a:latin typeface="Times New Roman"/>
                <a:cs typeface="Times New Roman"/>
              </a:rPr>
              <a:t>learning </a:t>
            </a:r>
            <a:r>
              <a:rPr sz="2400" spc="-5" dirty="0">
                <a:latin typeface="Times New Roman"/>
                <a:cs typeface="Times New Roman"/>
              </a:rPr>
              <a:t>- </a:t>
            </a:r>
            <a:r>
              <a:rPr sz="2400" b="1" dirty="0">
                <a:latin typeface="Times New Roman"/>
                <a:cs typeface="Times New Roman"/>
              </a:rPr>
              <a:t>Inferring a Boolean-valued function </a:t>
            </a:r>
            <a:r>
              <a:rPr sz="2400" b="1" spc="-5" dirty="0">
                <a:latin typeface="Times New Roman"/>
                <a:cs typeface="Times New Roman"/>
              </a:rPr>
              <a:t>from </a:t>
            </a:r>
            <a:r>
              <a:rPr sz="2400" b="1" dirty="0">
                <a:latin typeface="Times New Roman"/>
                <a:cs typeface="Times New Roman"/>
              </a:rPr>
              <a:t>training </a:t>
            </a:r>
            <a:r>
              <a:rPr sz="2400" b="1" spc="-5" dirty="0">
                <a:latin typeface="Times New Roman"/>
                <a:cs typeface="Times New Roman"/>
              </a:rPr>
              <a:t>examples</a:t>
            </a:r>
            <a:r>
              <a:rPr sz="2400" b="1" spc="-85" dirty="0">
                <a:latin typeface="Times New Roman"/>
                <a:cs typeface="Times New Roman"/>
              </a:rPr>
              <a:t> </a:t>
            </a:r>
            <a:r>
              <a:rPr sz="2400" b="1" dirty="0">
                <a:latin typeface="Times New Roman"/>
                <a:cs typeface="Times New Roman"/>
              </a:rPr>
              <a:t>of  its input and</a:t>
            </a:r>
            <a:r>
              <a:rPr sz="2400" b="1" spc="-35" dirty="0">
                <a:latin typeface="Times New Roman"/>
                <a:cs typeface="Times New Roman"/>
              </a:rPr>
              <a:t> </a:t>
            </a:r>
            <a:r>
              <a:rPr sz="2400" b="1" dirty="0">
                <a:latin typeface="Times New Roman"/>
                <a:cs typeface="Times New Roman"/>
              </a:rPr>
              <a:t>output</a:t>
            </a:r>
          </a:p>
        </p:txBody>
      </p:sp>
      <p:sp>
        <p:nvSpPr>
          <p:cNvPr id="6" name="Rectangle 5">
            <a:extLst>
              <a:ext uri="{FF2B5EF4-FFF2-40B4-BE49-F238E27FC236}">
                <a16:creationId xmlns="" xmlns:a16="http://schemas.microsoft.com/office/drawing/2014/main" id="{024075A5-4A1E-47BD-9F6F-3862A2A1E463}"/>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 xmlns:a16="http://schemas.microsoft.com/office/drawing/2014/main" id="{7EBF63DA-3030-4CC4-82F1-D818B6AA5303}"/>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93991"/>
            <a:ext cx="6115050" cy="697230"/>
          </a:xfrm>
          <a:prstGeom prst="rect">
            <a:avLst/>
          </a:prstGeom>
        </p:spPr>
        <p:txBody>
          <a:bodyPr vert="horz" wrap="square" lIns="0" tIns="13335" rIns="0" bIns="0" rtlCol="0">
            <a:spAutoFit/>
          </a:bodyPr>
          <a:lstStyle/>
          <a:p>
            <a:pPr marL="12700">
              <a:lnSpc>
                <a:spcPct val="100000"/>
              </a:lnSpc>
              <a:spcBef>
                <a:spcPts val="105"/>
              </a:spcBef>
            </a:pPr>
            <a:r>
              <a:rPr sz="4400" dirty="0"/>
              <a:t>A Concept </a:t>
            </a:r>
            <a:r>
              <a:rPr sz="4400" spc="-5" dirty="0"/>
              <a:t>Learning</a:t>
            </a:r>
            <a:r>
              <a:rPr sz="4400" spc="-90" dirty="0"/>
              <a:t> </a:t>
            </a:r>
            <a:r>
              <a:rPr sz="4400" dirty="0"/>
              <a:t>Task</a:t>
            </a:r>
          </a:p>
        </p:txBody>
      </p:sp>
      <p:sp>
        <p:nvSpPr>
          <p:cNvPr id="3" name="object 3"/>
          <p:cNvSpPr txBox="1"/>
          <p:nvPr/>
        </p:nvSpPr>
        <p:spPr>
          <a:xfrm>
            <a:off x="965099" y="1506974"/>
            <a:ext cx="9082405"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Consider the </a:t>
            </a:r>
            <a:r>
              <a:rPr sz="2400" spc="-5" dirty="0">
                <a:latin typeface="Times New Roman"/>
                <a:cs typeface="Times New Roman"/>
              </a:rPr>
              <a:t>example </a:t>
            </a:r>
            <a:r>
              <a:rPr sz="2400" dirty="0">
                <a:latin typeface="Times New Roman"/>
                <a:cs typeface="Times New Roman"/>
              </a:rPr>
              <a:t>task of learning the </a:t>
            </a:r>
            <a:r>
              <a:rPr sz="2400" spc="-10" dirty="0">
                <a:latin typeface="Times New Roman"/>
                <a:cs typeface="Times New Roman"/>
              </a:rPr>
              <a:t>target</a:t>
            </a:r>
            <a:r>
              <a:rPr sz="2400" spc="-95" dirty="0">
                <a:latin typeface="Times New Roman"/>
                <a:cs typeface="Times New Roman"/>
              </a:rPr>
              <a:t> </a:t>
            </a:r>
            <a:r>
              <a:rPr sz="2400" dirty="0">
                <a:latin typeface="Times New Roman"/>
                <a:cs typeface="Times New Roman"/>
              </a:rPr>
              <a:t>concept</a:t>
            </a:r>
          </a:p>
          <a:p>
            <a:pPr>
              <a:lnSpc>
                <a:spcPct val="100000"/>
              </a:lnSpc>
              <a:spcBef>
                <a:spcPts val="5"/>
              </a:spcBef>
            </a:pPr>
            <a:endParaRPr sz="2500" dirty="0">
              <a:latin typeface="Times New Roman"/>
              <a:cs typeface="Times New Roman"/>
            </a:endParaRPr>
          </a:p>
          <a:p>
            <a:pPr marL="1214755">
              <a:lnSpc>
                <a:spcPct val="100000"/>
              </a:lnSpc>
            </a:pPr>
            <a:r>
              <a:rPr sz="2400" spc="-5" dirty="0">
                <a:latin typeface="Times New Roman"/>
                <a:cs typeface="Times New Roman"/>
              </a:rPr>
              <a:t>"Days </a:t>
            </a:r>
            <a:r>
              <a:rPr sz="2400" dirty="0">
                <a:latin typeface="Times New Roman"/>
                <a:cs typeface="Times New Roman"/>
              </a:rPr>
              <a:t>on which </a:t>
            </a:r>
            <a:r>
              <a:rPr sz="2400" spc="-10" dirty="0">
                <a:latin typeface="Times New Roman"/>
                <a:cs typeface="Times New Roman"/>
              </a:rPr>
              <a:t>my </a:t>
            </a:r>
            <a:r>
              <a:rPr sz="2400" dirty="0">
                <a:latin typeface="Times New Roman"/>
                <a:cs typeface="Times New Roman"/>
              </a:rPr>
              <a:t>friend Aldo enjoys his favorite water</a:t>
            </a:r>
            <a:r>
              <a:rPr sz="2400" spc="-250" dirty="0">
                <a:latin typeface="Times New Roman"/>
                <a:cs typeface="Times New Roman"/>
              </a:rPr>
              <a:t> </a:t>
            </a:r>
            <a:r>
              <a:rPr sz="2400" dirty="0">
                <a:latin typeface="Times New Roman"/>
                <a:cs typeface="Times New Roman"/>
              </a:rPr>
              <a:t>sport."</a:t>
            </a:r>
          </a:p>
        </p:txBody>
      </p:sp>
      <p:graphicFrame>
        <p:nvGraphicFramePr>
          <p:cNvPr id="4" name="object 4"/>
          <p:cNvGraphicFramePr>
            <a:graphicFrameLocks noGrp="1"/>
          </p:cNvGraphicFramePr>
          <p:nvPr>
            <p:extLst>
              <p:ext uri="{D42A27DB-BD31-4B8C-83A1-F6EECF244321}">
                <p14:modId xmlns="" xmlns:p14="http://schemas.microsoft.com/office/powerpoint/2010/main" val="1685504088"/>
              </p:ext>
            </p:extLst>
          </p:nvPr>
        </p:nvGraphicFramePr>
        <p:xfrm>
          <a:off x="1866395" y="2834904"/>
          <a:ext cx="7760335" cy="2803896"/>
        </p:xfrm>
        <a:graphic>
          <a:graphicData uri="http://schemas.openxmlformats.org/drawingml/2006/table">
            <a:tbl>
              <a:tblPr firstRow="1" bandRow="1">
                <a:tableStyleId>{2D5ABB26-0587-4C30-8999-92F81FD0307C}</a:tableStyleId>
              </a:tblPr>
              <a:tblGrid>
                <a:gridCol w="1017905">
                  <a:extLst>
                    <a:ext uri="{9D8B030D-6E8A-4147-A177-3AD203B41FA5}">
                      <a16:colId xmlns="" xmlns:a16="http://schemas.microsoft.com/office/drawing/2014/main" val="20000"/>
                    </a:ext>
                  </a:extLst>
                </a:gridCol>
                <a:gridCol w="767080">
                  <a:extLst>
                    <a:ext uri="{9D8B030D-6E8A-4147-A177-3AD203B41FA5}">
                      <a16:colId xmlns="" xmlns:a16="http://schemas.microsoft.com/office/drawing/2014/main" val="20001"/>
                    </a:ext>
                  </a:extLst>
                </a:gridCol>
                <a:gridCol w="1056005">
                  <a:extLst>
                    <a:ext uri="{9D8B030D-6E8A-4147-A177-3AD203B41FA5}">
                      <a16:colId xmlns="" xmlns:a16="http://schemas.microsoft.com/office/drawing/2014/main" val="20002"/>
                    </a:ext>
                  </a:extLst>
                </a:gridCol>
                <a:gridCol w="1094105">
                  <a:extLst>
                    <a:ext uri="{9D8B030D-6E8A-4147-A177-3AD203B41FA5}">
                      <a16:colId xmlns="" xmlns:a16="http://schemas.microsoft.com/office/drawing/2014/main" val="20003"/>
                    </a:ext>
                  </a:extLst>
                </a:gridCol>
                <a:gridCol w="769620">
                  <a:extLst>
                    <a:ext uri="{9D8B030D-6E8A-4147-A177-3AD203B41FA5}">
                      <a16:colId xmlns="" xmlns:a16="http://schemas.microsoft.com/office/drawing/2014/main" val="20004"/>
                    </a:ext>
                  </a:extLst>
                </a:gridCol>
                <a:gridCol w="781685">
                  <a:extLst>
                    <a:ext uri="{9D8B030D-6E8A-4147-A177-3AD203B41FA5}">
                      <a16:colId xmlns="" xmlns:a16="http://schemas.microsoft.com/office/drawing/2014/main" val="20005"/>
                    </a:ext>
                  </a:extLst>
                </a:gridCol>
                <a:gridCol w="993775">
                  <a:extLst>
                    <a:ext uri="{9D8B030D-6E8A-4147-A177-3AD203B41FA5}">
                      <a16:colId xmlns="" xmlns:a16="http://schemas.microsoft.com/office/drawing/2014/main" val="20006"/>
                    </a:ext>
                  </a:extLst>
                </a:gridCol>
                <a:gridCol w="1280160">
                  <a:extLst>
                    <a:ext uri="{9D8B030D-6E8A-4147-A177-3AD203B41FA5}">
                      <a16:colId xmlns="" xmlns:a16="http://schemas.microsoft.com/office/drawing/2014/main" val="20007"/>
                    </a:ext>
                  </a:extLst>
                </a:gridCol>
              </a:tblGrid>
              <a:tr h="382198">
                <a:tc>
                  <a:txBody>
                    <a:bodyPr/>
                    <a:lstStyle/>
                    <a:p>
                      <a:pPr algn="ctr">
                        <a:lnSpc>
                          <a:spcPct val="100000"/>
                        </a:lnSpc>
                        <a:spcBef>
                          <a:spcPts val="480"/>
                        </a:spcBef>
                      </a:pPr>
                      <a:r>
                        <a:rPr sz="1800" b="1" spc="-5" dirty="0">
                          <a:solidFill>
                            <a:srgbClr val="FFFFFF"/>
                          </a:solidFill>
                          <a:latin typeface="Times New Roman"/>
                          <a:cs typeface="Times New Roman"/>
                        </a:rPr>
                        <a:t>Example</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spc="-10" dirty="0">
                          <a:solidFill>
                            <a:srgbClr val="FFFFFF"/>
                          </a:solidFill>
                          <a:latin typeface="Times New Roman"/>
                          <a:cs typeface="Times New Roman"/>
                        </a:rPr>
                        <a:t>Sky</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480"/>
                        </a:spcBef>
                      </a:pPr>
                      <a:r>
                        <a:rPr sz="1800" b="1" spc="-25" dirty="0">
                          <a:solidFill>
                            <a:srgbClr val="FFFFFF"/>
                          </a:solidFill>
                          <a:latin typeface="Times New Roman"/>
                          <a:cs typeface="Times New Roman"/>
                        </a:rPr>
                        <a:t>AirTemp</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dirty="0">
                          <a:solidFill>
                            <a:srgbClr val="FFFFFF"/>
                          </a:solidFill>
                          <a:latin typeface="Times New Roman"/>
                          <a:cs typeface="Times New Roman"/>
                        </a:rPr>
                        <a:t>Humidity</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3175" algn="ctr">
                        <a:lnSpc>
                          <a:spcPct val="100000"/>
                        </a:lnSpc>
                        <a:spcBef>
                          <a:spcPts val="480"/>
                        </a:spcBef>
                      </a:pPr>
                      <a:r>
                        <a:rPr sz="1800" b="1" spc="-10" dirty="0">
                          <a:solidFill>
                            <a:srgbClr val="FFFFFF"/>
                          </a:solidFill>
                          <a:latin typeface="Times New Roman"/>
                          <a:cs typeface="Times New Roman"/>
                        </a:rPr>
                        <a:t>Wind</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3810" algn="ctr">
                        <a:lnSpc>
                          <a:spcPct val="100000"/>
                        </a:lnSpc>
                        <a:spcBef>
                          <a:spcPts val="480"/>
                        </a:spcBef>
                      </a:pPr>
                      <a:r>
                        <a:rPr sz="1800" b="1" spc="-20" dirty="0">
                          <a:solidFill>
                            <a:srgbClr val="FFFFFF"/>
                          </a:solidFill>
                          <a:latin typeface="Times New Roman"/>
                          <a:cs typeface="Times New Roman"/>
                        </a:rPr>
                        <a:t>Water</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spc="-5" dirty="0">
                          <a:solidFill>
                            <a:srgbClr val="FFFFFF"/>
                          </a:solidFill>
                          <a:latin typeface="Times New Roman"/>
                          <a:cs typeface="Times New Roman"/>
                        </a:rPr>
                        <a:t>Forecast</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480"/>
                        </a:spcBef>
                      </a:pPr>
                      <a:r>
                        <a:rPr sz="1800" b="1" spc="-5" dirty="0">
                          <a:solidFill>
                            <a:srgbClr val="FFFFFF"/>
                          </a:solidFill>
                          <a:latin typeface="Times New Roman"/>
                          <a:cs typeface="Times New Roman"/>
                        </a:rPr>
                        <a:t>EnjoySport</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extLst>
                  <a:ext uri="{0D108BD9-81ED-4DB2-BD59-A6C34878D82A}">
                    <a16:rowId xmlns="" xmlns:a16="http://schemas.microsoft.com/office/drawing/2014/main" val="10000"/>
                  </a:ext>
                </a:extLst>
              </a:tr>
              <a:tr h="605429">
                <a:tc>
                  <a:txBody>
                    <a:bodyPr/>
                    <a:lstStyle/>
                    <a:p>
                      <a:pPr>
                        <a:lnSpc>
                          <a:spcPct val="100000"/>
                        </a:lnSpc>
                        <a:spcBef>
                          <a:spcPts val="20"/>
                        </a:spcBef>
                      </a:pPr>
                      <a:endParaRPr sz="1500">
                        <a:latin typeface="Times New Roman"/>
                        <a:cs typeface="Times New Roman"/>
                      </a:endParaRPr>
                    </a:p>
                    <a:p>
                      <a:pPr marL="635" algn="ctr">
                        <a:lnSpc>
                          <a:spcPct val="100000"/>
                        </a:lnSpc>
                        <a:spcBef>
                          <a:spcPts val="5"/>
                        </a:spcBef>
                      </a:pPr>
                      <a:r>
                        <a:rPr sz="1400" b="1" dirty="0">
                          <a:solidFill>
                            <a:srgbClr val="FFFFFF"/>
                          </a:solidFill>
                          <a:latin typeface="Calibri"/>
                          <a:cs typeface="Calibri"/>
                        </a:rPr>
                        <a:t>1</a:t>
                      </a:r>
                      <a:endParaRPr sz="1400">
                        <a:latin typeface="Calibri"/>
                        <a:cs typeface="Calibri"/>
                      </a:endParaRPr>
                    </a:p>
                  </a:txBody>
                  <a:tcPr marL="0" marR="0" marT="254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80"/>
                        </a:spcBef>
                      </a:pPr>
                      <a:r>
                        <a:rPr sz="1800" spc="-5" dirty="0">
                          <a:latin typeface="Times New Roman"/>
                          <a:cs typeface="Times New Roman"/>
                        </a:rPr>
                        <a:t>Sunny</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80"/>
                        </a:spcBef>
                      </a:pPr>
                      <a:r>
                        <a:rPr sz="1800" spc="-40" dirty="0">
                          <a:latin typeface="Times New Roman"/>
                          <a:cs typeface="Times New Roman"/>
                        </a:rPr>
                        <a:t>Warm</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80"/>
                        </a:spcBef>
                      </a:pPr>
                      <a:r>
                        <a:rPr sz="1800" spc="-5" dirty="0">
                          <a:latin typeface="Times New Roman"/>
                          <a:cs typeface="Times New Roman"/>
                        </a:rPr>
                        <a:t>Normal</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80"/>
                        </a:spcBef>
                      </a:pPr>
                      <a:r>
                        <a:rPr sz="1800" dirty="0">
                          <a:latin typeface="Times New Roman"/>
                          <a:cs typeface="Times New Roman"/>
                        </a:rPr>
                        <a:t>Strong</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80"/>
                        </a:spcBef>
                      </a:pPr>
                      <a:r>
                        <a:rPr sz="1800" spc="-40" dirty="0">
                          <a:latin typeface="Times New Roman"/>
                          <a:cs typeface="Times New Roman"/>
                        </a:rPr>
                        <a:t>Warm</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80"/>
                        </a:spcBef>
                      </a:pPr>
                      <a:r>
                        <a:rPr sz="1800" spc="-5" dirty="0">
                          <a:latin typeface="Times New Roman"/>
                          <a:cs typeface="Times New Roman"/>
                        </a:rPr>
                        <a:t>Same</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1480"/>
                        </a:spcBef>
                      </a:pPr>
                      <a:r>
                        <a:rPr sz="1800" spc="-65" dirty="0">
                          <a:latin typeface="Times New Roman"/>
                          <a:cs typeface="Times New Roman"/>
                        </a:rPr>
                        <a:t>Yes</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extLst>
                  <a:ext uri="{0D108BD9-81ED-4DB2-BD59-A6C34878D82A}">
                    <a16:rowId xmlns="" xmlns:a16="http://schemas.microsoft.com/office/drawing/2014/main" val="10001"/>
                  </a:ext>
                </a:extLst>
              </a:tr>
              <a:tr h="605423">
                <a:tc>
                  <a:txBody>
                    <a:bodyPr/>
                    <a:lstStyle/>
                    <a:p>
                      <a:pPr>
                        <a:lnSpc>
                          <a:spcPct val="100000"/>
                        </a:lnSpc>
                        <a:spcBef>
                          <a:spcPts val="25"/>
                        </a:spcBef>
                      </a:pPr>
                      <a:endParaRPr sz="1500">
                        <a:latin typeface="Times New Roman"/>
                        <a:cs typeface="Times New Roman"/>
                      </a:endParaRPr>
                    </a:p>
                    <a:p>
                      <a:pPr marL="635" algn="ctr">
                        <a:lnSpc>
                          <a:spcPct val="100000"/>
                        </a:lnSpc>
                      </a:pPr>
                      <a:r>
                        <a:rPr sz="1400" b="1" dirty="0">
                          <a:solidFill>
                            <a:srgbClr val="FFFFFF"/>
                          </a:solidFill>
                          <a:latin typeface="Calibri"/>
                          <a:cs typeface="Calibri"/>
                        </a:rPr>
                        <a:t>2</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spc="-5" dirty="0">
                          <a:latin typeface="Times New Roman"/>
                          <a:cs typeface="Times New Roman"/>
                        </a:rPr>
                        <a:t>Sunny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dirty="0">
                          <a:latin typeface="Times New Roman"/>
                          <a:cs typeface="Times New Roman"/>
                        </a:rPr>
                        <a:t>High</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dirty="0">
                          <a:latin typeface="Times New Roman"/>
                          <a:cs typeface="Times New Roman"/>
                        </a:rPr>
                        <a:t>Strong</a:t>
                      </a: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spc="-5" dirty="0">
                          <a:latin typeface="Times New Roman"/>
                          <a:cs typeface="Times New Roman"/>
                        </a:rPr>
                        <a:t>Same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1475"/>
                        </a:spcBef>
                      </a:pPr>
                      <a:r>
                        <a:rPr sz="1800" spc="-65" dirty="0">
                          <a:latin typeface="Times New Roman"/>
                          <a:cs typeface="Times New Roman"/>
                        </a:rPr>
                        <a:t>Yes</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 xmlns:a16="http://schemas.microsoft.com/office/drawing/2014/main" val="10002"/>
                  </a:ext>
                </a:extLst>
              </a:tr>
              <a:tr h="605412">
                <a:tc>
                  <a:txBody>
                    <a:bodyPr/>
                    <a:lstStyle/>
                    <a:p>
                      <a:pPr>
                        <a:lnSpc>
                          <a:spcPct val="100000"/>
                        </a:lnSpc>
                        <a:spcBef>
                          <a:spcPts val="25"/>
                        </a:spcBef>
                      </a:pPr>
                      <a:endParaRPr sz="1500">
                        <a:latin typeface="Times New Roman"/>
                        <a:cs typeface="Times New Roman"/>
                      </a:endParaRPr>
                    </a:p>
                    <a:p>
                      <a:pPr marL="635" algn="ctr">
                        <a:lnSpc>
                          <a:spcPct val="100000"/>
                        </a:lnSpc>
                      </a:pPr>
                      <a:r>
                        <a:rPr sz="1400" b="1" dirty="0">
                          <a:solidFill>
                            <a:srgbClr val="FFFFFF"/>
                          </a:solidFill>
                          <a:latin typeface="Calibri"/>
                          <a:cs typeface="Calibri"/>
                        </a:rPr>
                        <a:t>3</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dirty="0">
                          <a:latin typeface="Times New Roman"/>
                          <a:cs typeface="Times New Roman"/>
                        </a:rPr>
                        <a:t>Rainy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Cold</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High</a:t>
                      </a: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75"/>
                        </a:spcBef>
                      </a:pPr>
                      <a:r>
                        <a:rPr sz="1800"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Change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spc="-10" dirty="0">
                          <a:latin typeface="Times New Roman"/>
                          <a:cs typeface="Times New Roman"/>
                        </a:rPr>
                        <a:t>No</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extLst>
                  <a:ext uri="{0D108BD9-81ED-4DB2-BD59-A6C34878D82A}">
                    <a16:rowId xmlns="" xmlns:a16="http://schemas.microsoft.com/office/drawing/2014/main" val="10003"/>
                  </a:ext>
                </a:extLst>
              </a:tr>
              <a:tr h="605434">
                <a:tc>
                  <a:txBody>
                    <a:bodyPr/>
                    <a:lstStyle/>
                    <a:p>
                      <a:pPr>
                        <a:lnSpc>
                          <a:spcPct val="100000"/>
                        </a:lnSpc>
                        <a:spcBef>
                          <a:spcPts val="25"/>
                        </a:spcBef>
                      </a:pPr>
                      <a:endParaRPr sz="1500">
                        <a:latin typeface="Times New Roman"/>
                        <a:cs typeface="Times New Roman"/>
                      </a:endParaRPr>
                    </a:p>
                    <a:p>
                      <a:pPr marL="635" algn="ctr">
                        <a:lnSpc>
                          <a:spcPct val="100000"/>
                        </a:lnSpc>
                        <a:spcBef>
                          <a:spcPts val="5"/>
                        </a:spcBef>
                      </a:pPr>
                      <a:r>
                        <a:rPr sz="1400" b="1" dirty="0">
                          <a:solidFill>
                            <a:srgbClr val="FFFFFF"/>
                          </a:solidFill>
                          <a:latin typeface="Calibri"/>
                          <a:cs typeface="Calibri"/>
                        </a:rPr>
                        <a:t>4</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80"/>
                        </a:spcBef>
                      </a:pPr>
                      <a:r>
                        <a:rPr sz="1800" spc="-5" dirty="0">
                          <a:latin typeface="Times New Roman"/>
                          <a:cs typeface="Times New Roman"/>
                        </a:rPr>
                        <a:t>Sunny</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80"/>
                        </a:spcBef>
                      </a:pPr>
                      <a:r>
                        <a:rPr sz="1800" spc="-40" dirty="0">
                          <a:latin typeface="Times New Roman"/>
                          <a:cs typeface="Times New Roman"/>
                        </a:rPr>
                        <a:t>Warm</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80"/>
                        </a:spcBef>
                      </a:pPr>
                      <a:r>
                        <a:rPr sz="1800" dirty="0">
                          <a:latin typeface="Times New Roman"/>
                          <a:cs typeface="Times New Roman"/>
                        </a:rPr>
                        <a:t>High</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80"/>
                        </a:spcBef>
                      </a:pPr>
                      <a:r>
                        <a:rPr sz="1800" dirty="0">
                          <a:latin typeface="Times New Roman"/>
                          <a:cs typeface="Times New Roman"/>
                        </a:rPr>
                        <a:t>Strong</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80"/>
                        </a:spcBef>
                      </a:pPr>
                      <a:r>
                        <a:rPr sz="1800" spc="-5" dirty="0">
                          <a:latin typeface="Times New Roman"/>
                          <a:cs typeface="Times New Roman"/>
                        </a:rPr>
                        <a:t>Cool</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80"/>
                        </a:spcBef>
                      </a:pPr>
                      <a:r>
                        <a:rPr sz="1800" dirty="0">
                          <a:latin typeface="Times New Roman"/>
                          <a:cs typeface="Times New Roman"/>
                        </a:rPr>
                        <a:t>Change</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1480"/>
                        </a:spcBef>
                      </a:pPr>
                      <a:r>
                        <a:rPr sz="1800" spc="-65" dirty="0">
                          <a:latin typeface="Times New Roman"/>
                          <a:cs typeface="Times New Roman"/>
                        </a:rPr>
                        <a:t>Yes</a:t>
                      </a:r>
                      <a:endParaRPr sz="1800" dirty="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 xmlns:a16="http://schemas.microsoft.com/office/drawing/2014/main" val="10004"/>
                  </a:ext>
                </a:extLst>
              </a:tr>
            </a:tbl>
          </a:graphicData>
        </a:graphic>
      </p:graphicFrame>
      <p:sp>
        <p:nvSpPr>
          <p:cNvPr id="5" name="object 5"/>
          <p:cNvSpPr txBox="1"/>
          <p:nvPr/>
        </p:nvSpPr>
        <p:spPr>
          <a:xfrm>
            <a:off x="1364497" y="5857699"/>
            <a:ext cx="9923145" cy="566822"/>
          </a:xfrm>
          <a:prstGeom prst="rect">
            <a:avLst/>
          </a:prstGeom>
        </p:spPr>
        <p:txBody>
          <a:bodyPr vert="horz" wrap="square" lIns="0" tIns="12700" rIns="0" bIns="0" rtlCol="0">
            <a:spAutoFit/>
          </a:bodyPr>
          <a:lstStyle/>
          <a:p>
            <a:pPr marL="12700">
              <a:lnSpc>
                <a:spcPct val="100000"/>
              </a:lnSpc>
              <a:spcBef>
                <a:spcPts val="100"/>
              </a:spcBef>
              <a:tabLst>
                <a:tab pos="9754235" algn="l"/>
              </a:tabLst>
            </a:pPr>
            <a:r>
              <a:rPr sz="3600" spc="-262" baseline="2314" dirty="0">
                <a:latin typeface="Times New Roman"/>
                <a:cs typeface="Times New Roman"/>
              </a:rPr>
              <a:t>T</a:t>
            </a:r>
            <a:r>
              <a:rPr sz="3600" baseline="2314" dirty="0">
                <a:latin typeface="Times New Roman"/>
                <a:cs typeface="Times New Roman"/>
              </a:rPr>
              <a:t>abl</a:t>
            </a:r>
            <a:r>
              <a:rPr sz="3600" spc="7" baseline="2314" dirty="0">
                <a:latin typeface="Times New Roman"/>
                <a:cs typeface="Times New Roman"/>
              </a:rPr>
              <a:t>e</a:t>
            </a:r>
            <a:r>
              <a:rPr sz="3600" baseline="2314" dirty="0">
                <a:latin typeface="Times New Roman"/>
                <a:cs typeface="Times New Roman"/>
              </a:rPr>
              <a:t>-</a:t>
            </a:r>
            <a:r>
              <a:rPr sz="3600" spc="-30" baseline="2314" dirty="0">
                <a:latin typeface="Times New Roman"/>
                <a:cs typeface="Times New Roman"/>
              </a:rPr>
              <a:t> </a:t>
            </a:r>
            <a:r>
              <a:rPr sz="3600" baseline="2314" dirty="0">
                <a:latin typeface="Times New Roman"/>
                <a:cs typeface="Times New Roman"/>
              </a:rPr>
              <a:t>Descr</a:t>
            </a:r>
            <a:r>
              <a:rPr sz="3600" spc="7" baseline="2314" dirty="0">
                <a:latin typeface="Times New Roman"/>
                <a:cs typeface="Times New Roman"/>
              </a:rPr>
              <a:t>i</a:t>
            </a:r>
            <a:r>
              <a:rPr sz="3600" baseline="2314" dirty="0">
                <a:latin typeface="Times New Roman"/>
                <a:cs typeface="Times New Roman"/>
              </a:rPr>
              <a:t>bes</a:t>
            </a:r>
            <a:r>
              <a:rPr sz="3600" spc="-22" baseline="2314" dirty="0">
                <a:latin typeface="Times New Roman"/>
                <a:cs typeface="Times New Roman"/>
              </a:rPr>
              <a:t> </a:t>
            </a:r>
            <a:r>
              <a:rPr sz="3600" baseline="2314" dirty="0">
                <a:latin typeface="Times New Roman"/>
                <a:cs typeface="Times New Roman"/>
              </a:rPr>
              <a:t>a set</a:t>
            </a:r>
            <a:r>
              <a:rPr sz="3600" spc="-7" baseline="2314" dirty="0">
                <a:latin typeface="Times New Roman"/>
                <a:cs typeface="Times New Roman"/>
              </a:rPr>
              <a:t> </a:t>
            </a:r>
            <a:r>
              <a:rPr sz="3600" baseline="2314" dirty="0">
                <a:latin typeface="Times New Roman"/>
                <a:cs typeface="Times New Roman"/>
              </a:rPr>
              <a:t>o</a:t>
            </a:r>
            <a:r>
              <a:rPr sz="3600" spc="-157" baseline="2314" dirty="0">
                <a:latin typeface="Times New Roman"/>
                <a:cs typeface="Times New Roman"/>
              </a:rPr>
              <a:t>f</a:t>
            </a:r>
            <a:r>
              <a:rPr lang="en-GB" sz="3600" spc="-157" baseline="2314" dirty="0">
                <a:latin typeface="Times New Roman"/>
                <a:cs typeface="Times New Roman"/>
              </a:rPr>
              <a:t>  sample days, each represented by a set of attributes</a:t>
            </a:r>
            <a:endParaRPr sz="1200" dirty="0">
              <a:latin typeface="Calibri"/>
              <a:cs typeface="Calibri"/>
            </a:endParaRPr>
          </a:p>
        </p:txBody>
      </p:sp>
      <p:sp>
        <p:nvSpPr>
          <p:cNvPr id="6" name="Slide Number Placeholder 5">
            <a:extLst>
              <a:ext uri="{FF2B5EF4-FFF2-40B4-BE49-F238E27FC236}">
                <a16:creationId xmlns="" xmlns:a16="http://schemas.microsoft.com/office/drawing/2014/main" id="{AE6B9706-C0C9-414B-8CE5-6CC6EDC1078D}"/>
              </a:ext>
            </a:extLst>
          </p:cNvPr>
          <p:cNvSpPr>
            <a:spLocks noGrp="1"/>
          </p:cNvSpPr>
          <p:nvPr>
            <p:ph type="sldNum" sz="quarter" idx="7"/>
          </p:nvPr>
        </p:nvSpPr>
        <p:spPr/>
        <p:txBody>
          <a:bodyPr/>
          <a:lstStyle/>
          <a:p>
            <a:pPr marL="25400">
              <a:lnSpc>
                <a:spcPts val="1240"/>
              </a:lnSpc>
            </a:pPr>
            <a:fld id="{81D60167-4931-47E6-BA6A-407CBD079E47}" type="slidenum">
              <a:rPr lang="en-US" smtClean="0"/>
              <a:pPr marL="25400">
                <a:lnSpc>
                  <a:spcPts val="1240"/>
                </a:lnSpc>
              </a:pPr>
              <a:t>9</a:t>
            </a:fld>
            <a:endParaRPr lang="en-US" dirty="0"/>
          </a:p>
        </p:txBody>
      </p:sp>
      <p:sp>
        <p:nvSpPr>
          <p:cNvPr id="7" name="Rectangle 6">
            <a:extLst>
              <a:ext uri="{FF2B5EF4-FFF2-40B4-BE49-F238E27FC236}">
                <a16:creationId xmlns="" xmlns:a16="http://schemas.microsoft.com/office/drawing/2014/main" id="{3AFF5203-C987-46A5-A6C4-60888042AF65}"/>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 xmlns:a16="http://schemas.microsoft.com/office/drawing/2014/main" id="{D0D38BCE-FEAB-4395-B0D2-414E79339CB9}"/>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TotalTime>
  <Words>3087</Words>
  <Application>Microsoft Office PowerPoint</Application>
  <PresentationFormat>Custom</PresentationFormat>
  <Paragraphs>385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FAI Unit-IV Hypothesis Representation   From: Tom M. Mitchell, Machine Learning, India Edition 2013, McGraw Hill  Education. </vt:lpstr>
      <vt:lpstr>Hypothesis representation  in ML</vt:lpstr>
      <vt:lpstr>Slide 3</vt:lpstr>
      <vt:lpstr>Slide 4</vt:lpstr>
      <vt:lpstr>Slide 5</vt:lpstr>
      <vt:lpstr>Slide 6</vt:lpstr>
      <vt:lpstr>Slide 7</vt:lpstr>
      <vt:lpstr>Concept Learning</vt:lpstr>
      <vt:lpstr>A Concept Learning Task</vt:lpstr>
      <vt:lpstr>The attribute EnjoySport indicates whether or not a Person enjoys his favorite  water sport on this day.</vt:lpstr>
      <vt:lpstr>Slide 11</vt:lpstr>
      <vt:lpstr>The hypothesis that PERSON enjoys his favorite sport only on cold days with high  humidity (independent of the values of the other attributes) is represented by the  expression (?, Cold, High, ?, ?, ?)</vt:lpstr>
      <vt:lpstr>Notation</vt:lpstr>
      <vt:lpstr>Slide 14</vt:lpstr>
      <vt:lpstr>Slide 15</vt:lpstr>
      <vt:lpstr>Slide 16</vt:lpstr>
      <vt:lpstr>Concept learning as Search</vt:lpstr>
      <vt:lpstr>General-to-Specific Ordering of Hypotheses</vt:lpstr>
      <vt:lpstr>Slide 19</vt:lpstr>
      <vt:lpstr>FIND-S: Finding a Maximally Specific  Hypothesis</vt:lpstr>
      <vt:lpstr>To illustrate this algorithm, assume the learner is given the sequence of training  examples from the EnjoySport task</vt:lpstr>
      <vt:lpstr>Slide 22</vt:lpstr>
      <vt:lpstr>Slide 23</vt:lpstr>
      <vt:lpstr>Slide 24</vt:lpstr>
      <vt:lpstr>Slide 25</vt:lpstr>
      <vt:lpstr>Unanswered by FIND-S</vt:lpstr>
      <vt:lpstr>Version Space and CANDIDATE  ELIMINATION Algorithm</vt:lpstr>
      <vt:lpstr>Version Space</vt:lpstr>
      <vt:lpstr>Slide 29</vt:lpstr>
      <vt:lpstr>The LIST-THEN-ELIMINATE Algorithm</vt:lpstr>
      <vt:lpstr>A More Compact Representation for Version Spaces</vt:lpstr>
      <vt:lpstr>Version Space representation theorem</vt:lpstr>
      <vt:lpstr>VSH,D={h  H |(s  S) (g  G) (g g h g s)}</vt:lpstr>
      <vt:lpstr>Slide 34</vt:lpstr>
      <vt:lpstr>Slide 35</vt:lpstr>
      <vt:lpstr>Slide 36</vt:lpstr>
      <vt:lpstr>Inductive Bias (Learning bias)</vt:lpstr>
      <vt:lpstr>Inductive bias: 1. Effect of incomplete hypothesis space ( Biased Hypothesis space)</vt:lpstr>
      <vt:lpstr>Inductive bias: 2. An Unbiased Learner</vt:lpstr>
      <vt:lpstr>Slide 40</vt:lpstr>
      <vt:lpstr>Inductive learning requires some form of prior assumptions, or inductive bias Definition:</vt:lpstr>
      <vt:lpstr>Slide 42</vt:lpstr>
      <vt:lpstr>Ranking Inductive Learners according to their Biases</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Prof.Subhash chandra</cp:lastModifiedBy>
  <cp:revision>77</cp:revision>
  <dcterms:created xsi:type="dcterms:W3CDTF">2021-02-15T09:57:40Z</dcterms:created>
  <dcterms:modified xsi:type="dcterms:W3CDTF">2022-11-26T04:14:51Z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2021-02-15T00:00:00Z</vt:filetime>
  </property>
</Properties>
</file>