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0" r:id="rId2"/>
    <p:sldId id="367" r:id="rId3"/>
    <p:sldId id="368" r:id="rId4"/>
    <p:sldId id="369" r:id="rId5"/>
    <p:sldId id="259" r:id="rId6"/>
    <p:sldId id="502" r:id="rId7"/>
    <p:sldId id="505" r:id="rId8"/>
    <p:sldId id="506" r:id="rId9"/>
    <p:sldId id="485" r:id="rId10"/>
    <p:sldId id="272" r:id="rId11"/>
    <p:sldId id="257" r:id="rId12"/>
    <p:sldId id="258" r:id="rId13"/>
    <p:sldId id="273" r:id="rId14"/>
    <p:sldId id="486" r:id="rId15"/>
    <p:sldId id="487" r:id="rId16"/>
    <p:sldId id="488" r:id="rId17"/>
    <p:sldId id="264" r:id="rId18"/>
    <p:sldId id="265" r:id="rId19"/>
    <p:sldId id="266" r:id="rId20"/>
    <p:sldId id="267" r:id="rId21"/>
    <p:sldId id="268" r:id="rId22"/>
    <p:sldId id="269" r:id="rId23"/>
    <p:sldId id="270" r:id="rId24"/>
    <p:sldId id="262" r:id="rId25"/>
    <p:sldId id="261" r:id="rId26"/>
    <p:sldId id="271" r:id="rId27"/>
    <p:sldId id="5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4027C-288A-4FDB-9AEB-DDDF12DE55F0}" type="datetimeFigureOut">
              <a:rPr lang="en-US" smtClean="0"/>
              <a:pPr/>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EA9E69-D52F-43A1-9AF9-62DB60E985DD}" type="slidenum">
              <a:rPr lang="en-US" smtClean="0"/>
              <a:pPr/>
              <a:t>‹#›</a:t>
            </a:fld>
            <a:endParaRPr lang="en-US"/>
          </a:p>
        </p:txBody>
      </p:sp>
    </p:spTree>
    <p:extLst>
      <p:ext uri="{BB962C8B-B14F-4D97-AF65-F5344CB8AC3E}">
        <p14:creationId xmlns:p14="http://schemas.microsoft.com/office/powerpoint/2010/main" xmlns="" val="49261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FECD9-389A-4EAE-9EEC-81E59EB8992B}" type="datetime1">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369528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28920-B7E9-4E93-BAB5-0F838CDD0DCC}" type="datetime1">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187392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56BB9-122A-4620-908C-ADB0EE56481C}" type="datetime1">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3262856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ECD20-5E0B-4446-862D-955F14740689}"/>
              </a:ext>
            </a:extLst>
          </p:cNvPr>
          <p:cNvSpPr>
            <a:spLocks noGrp="1"/>
          </p:cNvSpPr>
          <p:nvPr>
            <p:ph type="title"/>
          </p:nvPr>
        </p:nvSpPr>
        <p:spPr>
          <a:xfrm>
            <a:off x="609600" y="277813"/>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A94F0B6-85DA-47B4-A51C-E8D1D3C7BE25}"/>
              </a:ext>
            </a:extLst>
          </p:cNvPr>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64EB25A-DF06-490A-9ED2-7F5093A0227A}"/>
              </a:ext>
            </a:extLst>
          </p:cNvPr>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a:extLst>
              <a:ext uri="{FF2B5EF4-FFF2-40B4-BE49-F238E27FC236}">
                <a16:creationId xmlns:a16="http://schemas.microsoft.com/office/drawing/2014/main" xmlns="" id="{DDC2E913-639C-40FD-AAC6-B59AF2EDDD3B}"/>
              </a:ext>
            </a:extLst>
          </p:cNvPr>
          <p:cNvSpPr>
            <a:spLocks noGrp="1" noChangeArrowheads="1"/>
          </p:cNvSpPr>
          <p:nvPr>
            <p:ph type="dt" sz="half" idx="10"/>
          </p:nvPr>
        </p:nvSpPr>
        <p:spPr>
          <a:ln/>
        </p:spPr>
        <p:txBody>
          <a:bodyPr/>
          <a:lstStyle>
            <a:lvl1pPr>
              <a:defRPr/>
            </a:lvl1pPr>
          </a:lstStyle>
          <a:p>
            <a:pPr>
              <a:defRPr/>
            </a:pPr>
            <a:fld id="{A729D804-BBAA-4ECA-BA4E-82A27F87E3E0}" type="datetime1">
              <a:rPr lang="en-US" altLang="en-US" smtClean="0"/>
              <a:pPr>
                <a:defRPr/>
              </a:pPr>
              <a:t>10/29/2022</a:t>
            </a:fld>
            <a:endParaRPr lang="en-US" altLang="en-US"/>
          </a:p>
        </p:txBody>
      </p:sp>
      <p:sp>
        <p:nvSpPr>
          <p:cNvPr id="6" name="Rectangle 45">
            <a:extLst>
              <a:ext uri="{FF2B5EF4-FFF2-40B4-BE49-F238E27FC236}">
                <a16:creationId xmlns:a16="http://schemas.microsoft.com/office/drawing/2014/main" xmlns="" id="{D55ADA72-B249-4FF3-BF9A-E07E02724E0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46">
            <a:extLst>
              <a:ext uri="{FF2B5EF4-FFF2-40B4-BE49-F238E27FC236}">
                <a16:creationId xmlns:a16="http://schemas.microsoft.com/office/drawing/2014/main" xmlns="" id="{DDD973E3-479D-4FA7-ADF2-22F77F8FE0B9}"/>
              </a:ext>
            </a:extLst>
          </p:cNvPr>
          <p:cNvSpPr>
            <a:spLocks noGrp="1" noChangeArrowheads="1"/>
          </p:cNvSpPr>
          <p:nvPr>
            <p:ph type="sldNum" sz="quarter" idx="12"/>
          </p:nvPr>
        </p:nvSpPr>
        <p:spPr>
          <a:ln/>
        </p:spPr>
        <p:txBody>
          <a:bodyPr/>
          <a:lstStyle>
            <a:lvl1pPr>
              <a:defRPr/>
            </a:lvl1pPr>
          </a:lstStyle>
          <a:p>
            <a:fld id="{A16D1F95-7C70-420D-9D43-0745680A0EF8}" type="slidenum">
              <a:rPr lang="en-US" altLang="en-US"/>
              <a:pPr/>
              <a:t>‹#›</a:t>
            </a:fld>
            <a:endParaRPr lang="en-US" altLang="en-US"/>
          </a:p>
        </p:txBody>
      </p:sp>
    </p:spTree>
    <p:extLst>
      <p:ext uri="{BB962C8B-B14F-4D97-AF65-F5344CB8AC3E}">
        <p14:creationId xmlns:p14="http://schemas.microsoft.com/office/powerpoint/2010/main" xmlns="" val="407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E45DD-BF56-4383-A6B7-1A5C610AE1EA}" type="datetime1">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133991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F26A3-374C-42A7-8CA3-6D28C9DF0FA2}" type="datetime1">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244607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6F652-E1D1-45A9-832F-75369C16DF11}" type="datetime1">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415684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8D48E-E374-4118-98C6-9DE395A66F6D}" type="datetime1">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272813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EA17D-81AC-4A5E-8D00-594DB2A0A79B}" type="datetime1">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227577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B001C-7006-40E7-9746-FBC1E87CF973}" type="datetime1">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21470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35053-DAAF-4E84-BA09-1AFC092C01CE}" type="datetime1">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281744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DD7546-5617-40A7-9709-91614E5208BA}" type="datetime1">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14622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844E5-E37C-48DC-AB0A-CADABE165B2F}" type="datetime1">
              <a:rPr lang="en-US" smtClean="0"/>
              <a:pPr/>
              <a:t>10/29/2022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4656-B012-45D0-BC9B-3633C89ACECD}" type="slidenum">
              <a:rPr lang="en-US" smtClean="0"/>
              <a:pPr/>
              <a:t>‹#›</a:t>
            </a:fld>
            <a:endParaRPr lang="en-US"/>
          </a:p>
        </p:txBody>
      </p:sp>
    </p:spTree>
    <p:extLst>
      <p:ext uri="{BB962C8B-B14F-4D97-AF65-F5344CB8AC3E}">
        <p14:creationId xmlns:p14="http://schemas.microsoft.com/office/powerpoint/2010/main" xmlns="" val="3378605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oleObject" Target="../embeddings/oleObject1.bin"/><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49441-56C9-4BCB-A675-DCB38E4A2BDB}"/>
              </a:ext>
            </a:extLst>
          </p:cNvPr>
          <p:cNvSpPr>
            <a:spLocks noGrp="1"/>
          </p:cNvSpPr>
          <p:nvPr>
            <p:ph type="title"/>
          </p:nvPr>
        </p:nvSpPr>
        <p:spPr>
          <a:xfrm>
            <a:off x="-36444" y="1007751"/>
            <a:ext cx="12228444" cy="1325563"/>
          </a:xfrm>
        </p:spPr>
        <p:txBody>
          <a:bodyPr>
            <a:normAutofit fontScale="90000"/>
          </a:bodyPr>
          <a:lstStyle/>
          <a:p>
            <a:pPr algn="ctr"/>
            <a:r>
              <a:rPr lang="en-GB" b="1" dirty="0"/>
              <a:t> </a:t>
            </a:r>
            <a:br>
              <a:rPr lang="en-GB" b="1" dirty="0"/>
            </a:br>
            <a:r>
              <a:rPr lang="en-GB" b="1" dirty="0"/>
              <a:t>Unit-II </a:t>
            </a:r>
            <a:br>
              <a:rPr lang="en-GB" b="1" dirty="0"/>
            </a:br>
            <a:r>
              <a:rPr lang="en-GB" b="1" dirty="0"/>
              <a:t> Logistic Regression</a:t>
            </a:r>
            <a:endParaRPr lang="en-US" b="1" dirty="0"/>
          </a:p>
        </p:txBody>
      </p:sp>
      <p:sp>
        <p:nvSpPr>
          <p:cNvPr id="3" name="Content Placeholder 2">
            <a:extLst>
              <a:ext uri="{FF2B5EF4-FFF2-40B4-BE49-F238E27FC236}">
                <a16:creationId xmlns:a16="http://schemas.microsoft.com/office/drawing/2014/main" xmlns="" id="{6BA6A8D5-FAD0-4577-958E-422761AC73A0}"/>
              </a:ext>
            </a:extLst>
          </p:cNvPr>
          <p:cNvSpPr>
            <a:spLocks noGrp="1"/>
          </p:cNvSpPr>
          <p:nvPr>
            <p:ph idx="1"/>
          </p:nvPr>
        </p:nvSpPr>
        <p:spPr>
          <a:xfrm>
            <a:off x="2716695" y="2955998"/>
            <a:ext cx="7962103" cy="1617485"/>
          </a:xfrm>
        </p:spPr>
        <p:txBody>
          <a:bodyPr/>
          <a:lstStyle/>
          <a:p>
            <a:r>
              <a:rPr lang="en-GB" b="1" dirty="0"/>
              <a:t>Logistic regression </a:t>
            </a:r>
          </a:p>
          <a:p>
            <a:r>
              <a:rPr lang="en-GB" b="1" dirty="0"/>
              <a:t>Estimation and Interpretation of Coefficients</a:t>
            </a:r>
          </a:p>
          <a:p>
            <a:pPr marL="0" indent="0">
              <a:buNone/>
            </a:pPr>
            <a:r>
              <a:rPr lang="en-GB" sz="2400" b="1" dirty="0"/>
              <a:t>  From: </a:t>
            </a:r>
            <a:r>
              <a:rPr lang="en-GB" sz="2400" i="1" dirty="0"/>
              <a:t>Business Analytics by Dr Dinesh Kumar</a:t>
            </a:r>
            <a:endParaRPr lang="en-US" sz="2400" i="1" dirty="0"/>
          </a:p>
        </p:txBody>
      </p:sp>
      <p:sp>
        <p:nvSpPr>
          <p:cNvPr id="4" name="Slide Number Placeholder 3">
            <a:extLst>
              <a:ext uri="{FF2B5EF4-FFF2-40B4-BE49-F238E27FC236}">
                <a16:creationId xmlns:a16="http://schemas.microsoft.com/office/drawing/2014/main" xmlns="" id="{AB743813-B693-45F6-8F50-B549DD01CB69}"/>
              </a:ext>
            </a:extLst>
          </p:cNvPr>
          <p:cNvSpPr>
            <a:spLocks noGrp="1"/>
          </p:cNvSpPr>
          <p:nvPr>
            <p:ph type="sldNum" sz="quarter" idx="12"/>
          </p:nvPr>
        </p:nvSpPr>
        <p:spPr/>
        <p:txBody>
          <a:bodyPr/>
          <a:lstStyle/>
          <a:p>
            <a:fld id="{6AB24656-B012-45D0-BC9B-3633C89ACECD}" type="slidenum">
              <a:rPr lang="en-US" smtClean="0"/>
              <a:pPr/>
              <a:t>1</a:t>
            </a:fld>
            <a:endParaRPr lang="en-US"/>
          </a:p>
        </p:txBody>
      </p:sp>
      <p:sp>
        <p:nvSpPr>
          <p:cNvPr id="5" name="Rectangle 4">
            <a:extLst>
              <a:ext uri="{FF2B5EF4-FFF2-40B4-BE49-F238E27FC236}">
                <a16:creationId xmlns:a16="http://schemas.microsoft.com/office/drawing/2014/main" xmlns="" id="{1A16F443-EE66-4E37-B716-C5C9EE074259}"/>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2790618"/>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8762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7B0B9-7B4E-49CC-80A9-8FA7E4FF66CD}"/>
              </a:ext>
            </a:extLst>
          </p:cNvPr>
          <p:cNvSpPr>
            <a:spLocks noGrp="1"/>
          </p:cNvSpPr>
          <p:nvPr>
            <p:ph type="title"/>
          </p:nvPr>
        </p:nvSpPr>
        <p:spPr>
          <a:xfrm>
            <a:off x="108708" y="194365"/>
            <a:ext cx="10515600" cy="1325563"/>
          </a:xfrm>
        </p:spPr>
        <p:txBody>
          <a:bodyPr/>
          <a:lstStyle/>
          <a:p>
            <a:r>
              <a:rPr lang="en-GB" b="1" dirty="0"/>
              <a:t>Linear Regression vs Logistic regression</a:t>
            </a:r>
            <a:endParaRPr lang="en-US" b="1" dirty="0"/>
          </a:p>
        </p:txBody>
      </p:sp>
      <p:pic>
        <p:nvPicPr>
          <p:cNvPr id="4" name="Content Placeholder 3">
            <a:extLst>
              <a:ext uri="{FF2B5EF4-FFF2-40B4-BE49-F238E27FC236}">
                <a16:creationId xmlns:a16="http://schemas.microsoft.com/office/drawing/2014/main" xmlns="" id="{51DA21D9-32C1-4E7B-818E-08DCCF583C98}"/>
              </a:ext>
            </a:extLst>
          </p:cNvPr>
          <p:cNvPicPr>
            <a:picLocks noGrp="1" noChangeAspect="1"/>
          </p:cNvPicPr>
          <p:nvPr>
            <p:ph idx="1"/>
          </p:nvPr>
        </p:nvPicPr>
        <p:blipFill rotWithShape="1">
          <a:blip r:embed="rId2"/>
          <a:srcRect b="39515"/>
          <a:stretch/>
        </p:blipFill>
        <p:spPr>
          <a:xfrm>
            <a:off x="2686051" y="1601787"/>
            <a:ext cx="7100887" cy="2811463"/>
          </a:xfrm>
          <a:prstGeom prst="rect">
            <a:avLst/>
          </a:prstGeom>
        </p:spPr>
      </p:pic>
      <p:pic>
        <p:nvPicPr>
          <p:cNvPr id="3" name="Picture 2">
            <a:extLst>
              <a:ext uri="{FF2B5EF4-FFF2-40B4-BE49-F238E27FC236}">
                <a16:creationId xmlns:a16="http://schemas.microsoft.com/office/drawing/2014/main" xmlns="" id="{8054502D-0E6C-4D21-B6E9-D81D2B06DFDF}"/>
              </a:ext>
            </a:extLst>
          </p:cNvPr>
          <p:cNvPicPr>
            <a:picLocks noChangeAspect="1"/>
          </p:cNvPicPr>
          <p:nvPr/>
        </p:nvPicPr>
        <p:blipFill>
          <a:blip r:embed="rId3"/>
          <a:stretch>
            <a:fillRect/>
          </a:stretch>
        </p:blipFill>
        <p:spPr>
          <a:xfrm>
            <a:off x="2686051" y="4486274"/>
            <a:ext cx="7100887" cy="2168526"/>
          </a:xfrm>
          <a:prstGeom prst="rect">
            <a:avLst/>
          </a:prstGeom>
        </p:spPr>
      </p:pic>
      <p:sp>
        <p:nvSpPr>
          <p:cNvPr id="5" name="Slide Number Placeholder 4">
            <a:extLst>
              <a:ext uri="{FF2B5EF4-FFF2-40B4-BE49-F238E27FC236}">
                <a16:creationId xmlns:a16="http://schemas.microsoft.com/office/drawing/2014/main" xmlns="" id="{9BB35695-6382-4B0D-9420-C11F3A7631C0}"/>
              </a:ext>
            </a:extLst>
          </p:cNvPr>
          <p:cNvSpPr>
            <a:spLocks noGrp="1"/>
          </p:cNvSpPr>
          <p:nvPr>
            <p:ph type="sldNum" sz="quarter" idx="12"/>
          </p:nvPr>
        </p:nvSpPr>
        <p:spPr/>
        <p:txBody>
          <a:bodyPr/>
          <a:lstStyle/>
          <a:p>
            <a:fld id="{6AB24656-B012-45D0-BC9B-3633C89ACECD}" type="slidenum">
              <a:rPr lang="en-US" smtClean="0"/>
              <a:pPr/>
              <a:t>10</a:t>
            </a:fld>
            <a:endParaRPr lang="en-US"/>
          </a:p>
        </p:txBody>
      </p:sp>
      <p:sp>
        <p:nvSpPr>
          <p:cNvPr id="6" name="Rectangle 5">
            <a:extLst>
              <a:ext uri="{FF2B5EF4-FFF2-40B4-BE49-F238E27FC236}">
                <a16:creationId xmlns:a16="http://schemas.microsoft.com/office/drawing/2014/main" xmlns="" id="{15370717-3B3F-4E8C-8F28-287EA38BF300}"/>
              </a:ext>
            </a:extLst>
          </p:cNvPr>
          <p:cNvSpPr/>
          <p:nvPr/>
        </p:nvSpPr>
        <p:spPr>
          <a:xfrm>
            <a:off x="145774" y="172278"/>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61B1C625-503B-4A59-9CFB-B2D8E937AE9C}"/>
              </a:ext>
            </a:extLst>
          </p:cNvPr>
          <p:cNvCxnSpPr/>
          <p:nvPr/>
        </p:nvCxnSpPr>
        <p:spPr>
          <a:xfrm>
            <a:off x="145774" y="1272209"/>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6213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A1E48-4672-4DA3-AD58-CD2C1E8DA15F}"/>
              </a:ext>
            </a:extLst>
          </p:cNvPr>
          <p:cNvSpPr>
            <a:spLocks noGrp="1"/>
          </p:cNvSpPr>
          <p:nvPr>
            <p:ph type="title"/>
          </p:nvPr>
        </p:nvSpPr>
        <p:spPr>
          <a:xfrm>
            <a:off x="0" y="139838"/>
            <a:ext cx="10515600" cy="1325563"/>
          </a:xfrm>
        </p:spPr>
        <p:txBody>
          <a:bodyPr/>
          <a:lstStyle/>
          <a:p>
            <a:r>
              <a:rPr lang="en-GB" b="1" dirty="0"/>
              <a:t>Types of Logistic Regression</a:t>
            </a:r>
            <a:endParaRPr lang="en-US" b="1" dirty="0"/>
          </a:p>
        </p:txBody>
      </p:sp>
      <p:pic>
        <p:nvPicPr>
          <p:cNvPr id="6" name="Picture 5">
            <a:extLst>
              <a:ext uri="{FF2B5EF4-FFF2-40B4-BE49-F238E27FC236}">
                <a16:creationId xmlns:a16="http://schemas.microsoft.com/office/drawing/2014/main" xmlns="" id="{D3F64F17-77E1-433D-BB59-F879D5D6C623}"/>
              </a:ext>
            </a:extLst>
          </p:cNvPr>
          <p:cNvPicPr>
            <a:picLocks noChangeAspect="1"/>
          </p:cNvPicPr>
          <p:nvPr/>
        </p:nvPicPr>
        <p:blipFill>
          <a:blip r:embed="rId2"/>
          <a:stretch>
            <a:fillRect/>
          </a:stretch>
        </p:blipFill>
        <p:spPr>
          <a:xfrm>
            <a:off x="1371600" y="1671637"/>
            <a:ext cx="9629775" cy="4821238"/>
          </a:xfrm>
          <a:prstGeom prst="rect">
            <a:avLst/>
          </a:prstGeom>
        </p:spPr>
      </p:pic>
      <p:sp>
        <p:nvSpPr>
          <p:cNvPr id="3" name="Slide Number Placeholder 2">
            <a:extLst>
              <a:ext uri="{FF2B5EF4-FFF2-40B4-BE49-F238E27FC236}">
                <a16:creationId xmlns:a16="http://schemas.microsoft.com/office/drawing/2014/main" xmlns="" id="{CF747343-0C98-412C-837D-DDC7DA78D05D}"/>
              </a:ext>
            </a:extLst>
          </p:cNvPr>
          <p:cNvSpPr>
            <a:spLocks noGrp="1"/>
          </p:cNvSpPr>
          <p:nvPr>
            <p:ph type="sldNum" sz="quarter" idx="12"/>
          </p:nvPr>
        </p:nvSpPr>
        <p:spPr/>
        <p:txBody>
          <a:bodyPr/>
          <a:lstStyle/>
          <a:p>
            <a:fld id="{6AB24656-B012-45D0-BC9B-3633C89ACECD}" type="slidenum">
              <a:rPr lang="en-US" smtClean="0"/>
              <a:pPr/>
              <a:t>11</a:t>
            </a:fld>
            <a:endParaRPr lang="en-US"/>
          </a:p>
        </p:txBody>
      </p:sp>
      <p:sp>
        <p:nvSpPr>
          <p:cNvPr id="5" name="Rectangle 4">
            <a:extLst>
              <a:ext uri="{FF2B5EF4-FFF2-40B4-BE49-F238E27FC236}">
                <a16:creationId xmlns:a16="http://schemas.microsoft.com/office/drawing/2014/main" xmlns="" id="{FFF14E3B-B90F-4D35-B8BC-0EFB4686DD6D}"/>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5F814C55-E613-42E7-9C3B-909848C39C3B}"/>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1238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46E56-E014-4141-846E-D5C891E75CC3}"/>
              </a:ext>
            </a:extLst>
          </p:cNvPr>
          <p:cNvSpPr>
            <a:spLocks noGrp="1"/>
          </p:cNvSpPr>
          <p:nvPr>
            <p:ph type="title"/>
          </p:nvPr>
        </p:nvSpPr>
        <p:spPr>
          <a:xfrm>
            <a:off x="96078" y="113334"/>
            <a:ext cx="10515600" cy="1325563"/>
          </a:xfrm>
        </p:spPr>
        <p:txBody>
          <a:bodyPr>
            <a:normAutofit/>
          </a:bodyPr>
          <a:lstStyle/>
          <a:p>
            <a:r>
              <a:rPr lang="en-US" sz="3600" b="1" dirty="0"/>
              <a:t>Logistic Regression –Classification Problems</a:t>
            </a:r>
          </a:p>
        </p:txBody>
      </p:sp>
      <p:sp>
        <p:nvSpPr>
          <p:cNvPr id="3" name="Content Placeholder 2">
            <a:extLst>
              <a:ext uri="{FF2B5EF4-FFF2-40B4-BE49-F238E27FC236}">
                <a16:creationId xmlns:a16="http://schemas.microsoft.com/office/drawing/2014/main" xmlns="" id="{A985CA77-A80E-40B1-BD08-A4AF0F246254}"/>
              </a:ext>
            </a:extLst>
          </p:cNvPr>
          <p:cNvSpPr>
            <a:spLocks noGrp="1"/>
          </p:cNvSpPr>
          <p:nvPr>
            <p:ph idx="1"/>
          </p:nvPr>
        </p:nvSpPr>
        <p:spPr/>
        <p:txBody>
          <a:bodyPr>
            <a:normAutofit lnSpcReduction="10000"/>
          </a:bodyPr>
          <a:lstStyle/>
          <a:p>
            <a:pPr algn="just"/>
            <a:r>
              <a:rPr lang="en-GB" dirty="0"/>
              <a:t>Classification problems are an important category of problems in analytics in which the response variable (Y) takes a discrete value.</a:t>
            </a:r>
          </a:p>
          <a:p>
            <a:pPr algn="just"/>
            <a:r>
              <a:rPr lang="en-GB" dirty="0"/>
              <a:t>A bank may like to classify their customers based on risk such as low-, medium- and high-risk customers under loan portfolio. Here the response variable Y takes 3 values (e.g., Y = 1 for low risk, Y = 2 for medium risk and Y = 3 for high risk).</a:t>
            </a:r>
          </a:p>
          <a:p>
            <a:pPr algn="just"/>
            <a:r>
              <a:rPr lang="en-GB" dirty="0"/>
              <a:t>Health service providers based on diagnostic tests may classify the patients as positive, that is presence of a disease (Y = 1) or negative, that is absence of a disease (Y = 0).</a:t>
            </a:r>
          </a:p>
          <a:p>
            <a:pPr algn="just"/>
            <a:r>
              <a:rPr lang="en-GB" dirty="0"/>
              <a:t>Movie production houses may like to predict whether a movie will be a hit or not at the box office.</a:t>
            </a:r>
            <a:endParaRPr lang="en-US" dirty="0"/>
          </a:p>
        </p:txBody>
      </p:sp>
      <p:sp>
        <p:nvSpPr>
          <p:cNvPr id="4" name="Slide Number Placeholder 3">
            <a:extLst>
              <a:ext uri="{FF2B5EF4-FFF2-40B4-BE49-F238E27FC236}">
                <a16:creationId xmlns:a16="http://schemas.microsoft.com/office/drawing/2014/main" xmlns="" id="{4151831D-29A5-4348-9EC3-5CC3B8E2D0CD}"/>
              </a:ext>
            </a:extLst>
          </p:cNvPr>
          <p:cNvSpPr>
            <a:spLocks noGrp="1"/>
          </p:cNvSpPr>
          <p:nvPr>
            <p:ph type="sldNum" sz="quarter" idx="12"/>
          </p:nvPr>
        </p:nvSpPr>
        <p:spPr/>
        <p:txBody>
          <a:bodyPr/>
          <a:lstStyle/>
          <a:p>
            <a:fld id="{6AB24656-B012-45D0-BC9B-3633C89ACECD}" type="slidenum">
              <a:rPr lang="en-US" smtClean="0"/>
              <a:pPr/>
              <a:t>12</a:t>
            </a:fld>
            <a:endParaRPr lang="en-US"/>
          </a:p>
        </p:txBody>
      </p:sp>
      <p:sp>
        <p:nvSpPr>
          <p:cNvPr id="5" name="Rectangle 4">
            <a:extLst>
              <a:ext uri="{FF2B5EF4-FFF2-40B4-BE49-F238E27FC236}">
                <a16:creationId xmlns:a16="http://schemas.microsoft.com/office/drawing/2014/main" xmlns="" id="{60AE86D8-0E32-4833-84B4-FF42BC33760D}"/>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27177BFC-872C-475B-BCF9-ADD00F341561}"/>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2444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9D52A-5549-4740-9D7A-7C38D4C85D65}"/>
              </a:ext>
            </a:extLst>
          </p:cNvPr>
          <p:cNvSpPr>
            <a:spLocks noGrp="1"/>
          </p:cNvSpPr>
          <p:nvPr>
            <p:ph type="title"/>
          </p:nvPr>
        </p:nvSpPr>
        <p:spPr>
          <a:xfrm>
            <a:off x="0" y="139764"/>
            <a:ext cx="10515600" cy="1325563"/>
          </a:xfrm>
        </p:spPr>
        <p:txBody>
          <a:bodyPr/>
          <a:lstStyle/>
          <a:p>
            <a:r>
              <a:rPr lang="en-GB" b="1" dirty="0"/>
              <a:t>Regression vs Classification</a:t>
            </a:r>
            <a:endParaRPr lang="en-US" b="1" dirty="0"/>
          </a:p>
        </p:txBody>
      </p:sp>
      <p:pic>
        <p:nvPicPr>
          <p:cNvPr id="1026" name="Picture 2" descr="Top Machine Learning Interview Questions &amp; Answers for 2021 | Edureka">
            <a:extLst>
              <a:ext uri="{FF2B5EF4-FFF2-40B4-BE49-F238E27FC236}">
                <a16:creationId xmlns:a16="http://schemas.microsoft.com/office/drawing/2014/main" xmlns="" id="{60D04F60-15D3-4A1A-BE6C-6BA821F0F54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838200" y="1947133"/>
            <a:ext cx="10515600" cy="410832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xmlns="" id="{7A9C75F0-DB03-406F-ADD2-EB2A8B9E35F6}"/>
              </a:ext>
            </a:extLst>
          </p:cNvPr>
          <p:cNvSpPr>
            <a:spLocks noGrp="1"/>
          </p:cNvSpPr>
          <p:nvPr>
            <p:ph type="sldNum" sz="quarter" idx="12"/>
          </p:nvPr>
        </p:nvSpPr>
        <p:spPr/>
        <p:txBody>
          <a:bodyPr/>
          <a:lstStyle/>
          <a:p>
            <a:fld id="{6AB24656-B012-45D0-BC9B-3633C89ACECD}" type="slidenum">
              <a:rPr lang="en-US" smtClean="0"/>
              <a:pPr/>
              <a:t>13</a:t>
            </a:fld>
            <a:endParaRPr lang="en-US"/>
          </a:p>
        </p:txBody>
      </p:sp>
      <p:sp>
        <p:nvSpPr>
          <p:cNvPr id="5" name="Rectangle 4">
            <a:extLst>
              <a:ext uri="{FF2B5EF4-FFF2-40B4-BE49-F238E27FC236}">
                <a16:creationId xmlns:a16="http://schemas.microsoft.com/office/drawing/2014/main" xmlns="" id="{AB6CF20F-C94F-4B33-AA8A-8B6A135F14F4}"/>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FDA88D5C-1D25-4C34-A132-58BE6FB8DA0F}"/>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266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2F20FAA4-B14F-44D0-88AB-E227AA1F45E2}"/>
              </a:ext>
            </a:extLst>
          </p:cNvPr>
          <p:cNvSpPr>
            <a:spLocks noGrp="1" noChangeArrowheads="1"/>
          </p:cNvSpPr>
          <p:nvPr>
            <p:ph type="title"/>
          </p:nvPr>
        </p:nvSpPr>
        <p:spPr>
          <a:xfrm>
            <a:off x="433170" y="341590"/>
            <a:ext cx="4876800" cy="343636"/>
          </a:xfrm>
        </p:spPr>
        <p:txBody>
          <a:bodyPr>
            <a:normAutofit fontScale="90000"/>
          </a:bodyPr>
          <a:lstStyle/>
          <a:p>
            <a:pPr eaLnBrk="1" hangingPunct="1">
              <a:defRPr/>
            </a:pPr>
            <a:r>
              <a:rPr lang="en-US" altLang="en-US" sz="4000" b="1" dirty="0"/>
              <a:t>Logistic Regression</a:t>
            </a:r>
          </a:p>
        </p:txBody>
      </p:sp>
      <p:sp>
        <p:nvSpPr>
          <p:cNvPr id="16387" name="Rectangle 3">
            <a:extLst>
              <a:ext uri="{FF2B5EF4-FFF2-40B4-BE49-F238E27FC236}">
                <a16:creationId xmlns:a16="http://schemas.microsoft.com/office/drawing/2014/main" xmlns="" id="{AE56A408-A284-451A-AA4F-1BF7B3FA000F}"/>
              </a:ext>
            </a:extLst>
          </p:cNvPr>
          <p:cNvSpPr>
            <a:spLocks noGrp="1" noChangeArrowheads="1"/>
          </p:cNvSpPr>
          <p:nvPr>
            <p:ph type="body" sz="half" idx="1"/>
          </p:nvPr>
        </p:nvSpPr>
        <p:spPr>
          <a:xfrm>
            <a:off x="283028" y="1319349"/>
            <a:ext cx="11264538" cy="1293224"/>
          </a:xfrm>
        </p:spPr>
        <p:txBody>
          <a:bodyPr>
            <a:normAutofit fontScale="92500"/>
          </a:bodyPr>
          <a:lstStyle/>
          <a:p>
            <a:pPr eaLnBrk="1" hangingPunct="1">
              <a:buFontTx/>
              <a:buNone/>
              <a:defRPr/>
            </a:pPr>
            <a:r>
              <a:rPr lang="en-US" altLang="en-US" sz="2800" b="1" dirty="0"/>
              <a:t>Example:  Coronary Heart Disease (CD) and Age</a:t>
            </a:r>
            <a:r>
              <a:rPr lang="en-US" altLang="en-US" dirty="0"/>
              <a:t> </a:t>
            </a:r>
            <a:r>
              <a:rPr lang="en-US" altLang="en-US" sz="2800" dirty="0"/>
              <a:t>In this study sampled individuals were examined for signs of CD (present = 1 / absent = 0) and the potential relationship between this outcome and their age (yrs.) was considered. </a:t>
            </a:r>
          </a:p>
          <a:p>
            <a:pPr eaLnBrk="1" hangingPunct="1">
              <a:buFontTx/>
              <a:buNone/>
              <a:defRPr/>
            </a:pPr>
            <a:endParaRPr lang="en-US" altLang="en-US" sz="2800" dirty="0"/>
          </a:p>
        </p:txBody>
      </p:sp>
      <p:pic>
        <p:nvPicPr>
          <p:cNvPr id="16395" name="Picture 11">
            <a:extLst>
              <a:ext uri="{FF2B5EF4-FFF2-40B4-BE49-F238E27FC236}">
                <a16:creationId xmlns:a16="http://schemas.microsoft.com/office/drawing/2014/main" xmlns="" id="{2DA8877E-BB64-4F2B-86E2-1E86F19AF4D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0222" y="3048000"/>
            <a:ext cx="3352800" cy="233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96" name="Picture 12">
            <a:extLst>
              <a:ext uri="{FF2B5EF4-FFF2-40B4-BE49-F238E27FC236}">
                <a16:creationId xmlns:a16="http://schemas.microsoft.com/office/drawing/2014/main" xmlns="" id="{0D1B5907-D714-4BB6-818D-8622B7B69CE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57686" y="3046942"/>
            <a:ext cx="2449513" cy="2332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97" name="Picture 13">
            <a:extLst>
              <a:ext uri="{FF2B5EF4-FFF2-40B4-BE49-F238E27FC236}">
                <a16:creationId xmlns:a16="http://schemas.microsoft.com/office/drawing/2014/main" xmlns="" id="{8A008E59-5D20-4D07-958C-262689C6D07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001000" y="3303323"/>
            <a:ext cx="2514600"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98" name="Picture 14">
            <a:extLst>
              <a:ext uri="{FF2B5EF4-FFF2-40B4-BE49-F238E27FC236}">
                <a16:creationId xmlns:a16="http://schemas.microsoft.com/office/drawing/2014/main" xmlns="" id="{5D81DC45-A383-4500-AE87-0DB834C6AE96}"/>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029572" y="2994644"/>
            <a:ext cx="2525713"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399" name="Text Box 15">
            <a:extLst>
              <a:ext uri="{FF2B5EF4-FFF2-40B4-BE49-F238E27FC236}">
                <a16:creationId xmlns:a16="http://schemas.microsoft.com/office/drawing/2014/main" xmlns="" id="{DAE6AD8D-1FA2-4340-B59E-0C9E99367023}"/>
              </a:ext>
            </a:extLst>
          </p:cNvPr>
          <p:cNvSpPr txBox="1">
            <a:spLocks noChangeArrowheads="1"/>
          </p:cNvSpPr>
          <p:nvPr/>
        </p:nvSpPr>
        <p:spPr bwMode="auto">
          <a:xfrm>
            <a:off x="7366000" y="4114800"/>
            <a:ext cx="685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4400" b="1" dirty="0">
                <a:latin typeface="Garamond" panose="02020404030301010803" pitchFamily="18" charset="0"/>
              </a:rPr>
              <a:t>…</a:t>
            </a:r>
          </a:p>
        </p:txBody>
      </p:sp>
      <p:sp>
        <p:nvSpPr>
          <p:cNvPr id="16400" name="Text Box 16">
            <a:extLst>
              <a:ext uri="{FF2B5EF4-FFF2-40B4-BE49-F238E27FC236}">
                <a16:creationId xmlns:a16="http://schemas.microsoft.com/office/drawing/2014/main" xmlns="" id="{754DECE5-32E0-4E4D-A8D7-20E236F22DB2}"/>
              </a:ext>
            </a:extLst>
          </p:cNvPr>
          <p:cNvSpPr txBox="1">
            <a:spLocks noChangeArrowheads="1"/>
          </p:cNvSpPr>
          <p:nvPr/>
        </p:nvSpPr>
        <p:spPr bwMode="auto">
          <a:xfrm>
            <a:off x="945532" y="5378980"/>
            <a:ext cx="1063686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t>This is a portion of the raw data for the 100 subjects who participated in the study.</a:t>
            </a:r>
          </a:p>
        </p:txBody>
      </p:sp>
      <p:sp>
        <p:nvSpPr>
          <p:cNvPr id="2" name="Slide Number Placeholder 1">
            <a:extLst>
              <a:ext uri="{FF2B5EF4-FFF2-40B4-BE49-F238E27FC236}">
                <a16:creationId xmlns:a16="http://schemas.microsoft.com/office/drawing/2014/main" xmlns="" id="{1C08D9A2-62DF-4737-B361-45F8EE280EF9}"/>
              </a:ext>
            </a:extLst>
          </p:cNvPr>
          <p:cNvSpPr>
            <a:spLocks noGrp="1"/>
          </p:cNvSpPr>
          <p:nvPr>
            <p:ph type="sldNum" sz="quarter" idx="12"/>
          </p:nvPr>
        </p:nvSpPr>
        <p:spPr/>
        <p:txBody>
          <a:bodyPr/>
          <a:lstStyle/>
          <a:p>
            <a:fld id="{A16D1F95-7C70-420D-9D43-0745680A0EF8}" type="slidenum">
              <a:rPr lang="en-US" altLang="en-US" smtClean="0"/>
              <a:pPr/>
              <a:t>14</a:t>
            </a:fld>
            <a:endParaRPr lang="en-US" altLang="en-US"/>
          </a:p>
        </p:txBody>
      </p:sp>
      <p:sp>
        <p:nvSpPr>
          <p:cNvPr id="11" name="Rectangle 10">
            <a:extLst>
              <a:ext uri="{FF2B5EF4-FFF2-40B4-BE49-F238E27FC236}">
                <a16:creationId xmlns:a16="http://schemas.microsoft.com/office/drawing/2014/main" xmlns="" id="{9DD91722-CC18-43A9-8727-A159365E34D5}"/>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xmlns="" id="{BBD70F94-D78A-404D-AC70-74A85BEE737C}"/>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p:bldP spid="164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3AD5682F-6CFA-41F1-9230-8CBE742B21E5}"/>
              </a:ext>
            </a:extLst>
          </p:cNvPr>
          <p:cNvSpPr>
            <a:spLocks noGrp="1" noChangeArrowheads="1"/>
          </p:cNvSpPr>
          <p:nvPr>
            <p:ph type="title"/>
          </p:nvPr>
        </p:nvSpPr>
        <p:spPr>
          <a:xfrm>
            <a:off x="228600" y="77699"/>
            <a:ext cx="10515600" cy="1325563"/>
          </a:xfrm>
        </p:spPr>
        <p:txBody>
          <a:bodyPr/>
          <a:lstStyle/>
          <a:p>
            <a:pPr eaLnBrk="1" hangingPunct="1">
              <a:defRPr/>
            </a:pPr>
            <a:r>
              <a:rPr lang="en-US" altLang="en-US" b="1" dirty="0"/>
              <a:t>Logistic Regression</a:t>
            </a:r>
          </a:p>
        </p:txBody>
      </p:sp>
      <p:sp>
        <p:nvSpPr>
          <p:cNvPr id="20483" name="Rectangle 3">
            <a:extLst>
              <a:ext uri="{FF2B5EF4-FFF2-40B4-BE49-F238E27FC236}">
                <a16:creationId xmlns:a16="http://schemas.microsoft.com/office/drawing/2014/main" xmlns="" id="{820586EF-5F7F-4AF7-A40D-017ECAFB0EC5}"/>
              </a:ext>
            </a:extLst>
          </p:cNvPr>
          <p:cNvSpPr>
            <a:spLocks noGrp="1" noChangeArrowheads="1"/>
          </p:cNvSpPr>
          <p:nvPr>
            <p:ph type="body" idx="1"/>
          </p:nvPr>
        </p:nvSpPr>
        <p:spPr>
          <a:xfrm>
            <a:off x="1828800" y="1295401"/>
            <a:ext cx="8229600" cy="4530725"/>
          </a:xfrm>
        </p:spPr>
        <p:txBody>
          <a:bodyPr/>
          <a:lstStyle/>
          <a:p>
            <a:pPr eaLnBrk="1" hangingPunct="1">
              <a:defRPr/>
            </a:pPr>
            <a:r>
              <a:rPr lang="en-US" altLang="en-US"/>
              <a:t>How can we analyze these data?</a:t>
            </a:r>
          </a:p>
          <a:p>
            <a:pPr eaLnBrk="1" hangingPunct="1">
              <a:buFontTx/>
              <a:buNone/>
              <a:defRPr/>
            </a:pPr>
            <a:endParaRPr lang="en-US" altLang="en-US"/>
          </a:p>
        </p:txBody>
      </p:sp>
      <p:pic>
        <p:nvPicPr>
          <p:cNvPr id="13316" name="Picture 4">
            <a:extLst>
              <a:ext uri="{FF2B5EF4-FFF2-40B4-BE49-F238E27FC236}">
                <a16:creationId xmlns:a16="http://schemas.microsoft.com/office/drawing/2014/main" xmlns="" id="{33B8ECA0-1009-47F6-B761-B8B1B354B55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09738" y="1814514"/>
            <a:ext cx="6096000" cy="3303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7" name="Picture 5">
            <a:extLst>
              <a:ext uri="{FF2B5EF4-FFF2-40B4-BE49-F238E27FC236}">
                <a16:creationId xmlns:a16="http://schemas.microsoft.com/office/drawing/2014/main" xmlns="" id="{5B5BD85C-F72C-4FBD-A24D-D667F30E66D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881938" y="1828801"/>
            <a:ext cx="2743200" cy="2627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318" name="Text Box 6">
            <a:extLst>
              <a:ext uri="{FF2B5EF4-FFF2-40B4-BE49-F238E27FC236}">
                <a16:creationId xmlns:a16="http://schemas.microsoft.com/office/drawing/2014/main" xmlns="" id="{FC6055F9-DDE3-4F48-9545-0C63C4443041}"/>
              </a:ext>
            </a:extLst>
          </p:cNvPr>
          <p:cNvSpPr txBox="1">
            <a:spLocks noChangeArrowheads="1"/>
          </p:cNvSpPr>
          <p:nvPr/>
        </p:nvSpPr>
        <p:spPr bwMode="auto">
          <a:xfrm>
            <a:off x="1038578" y="5051336"/>
            <a:ext cx="86868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t>The mean age of the individuals with some signs of coronary heart disease is 51.28 years vs. 39.18 years for individuals without signs (t = 5.95, p &lt; .0001).  </a:t>
            </a:r>
          </a:p>
        </p:txBody>
      </p:sp>
      <p:sp>
        <p:nvSpPr>
          <p:cNvPr id="13319" name="Text Box 7">
            <a:extLst>
              <a:ext uri="{FF2B5EF4-FFF2-40B4-BE49-F238E27FC236}">
                <a16:creationId xmlns:a16="http://schemas.microsoft.com/office/drawing/2014/main" xmlns="" id="{026E5AED-83B7-43F8-860E-BC8F6E62D5E9}"/>
              </a:ext>
            </a:extLst>
          </p:cNvPr>
          <p:cNvSpPr txBox="1">
            <a:spLocks noChangeArrowheads="1"/>
          </p:cNvSpPr>
          <p:nvPr/>
        </p:nvSpPr>
        <p:spPr bwMode="auto">
          <a:xfrm>
            <a:off x="8077200" y="4462463"/>
            <a:ext cx="2286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chemeClr val="hlink"/>
                </a:solidFill>
              </a:rPr>
              <a:t>Non-pooled t-test</a:t>
            </a:r>
          </a:p>
        </p:txBody>
      </p:sp>
      <p:sp>
        <p:nvSpPr>
          <p:cNvPr id="2" name="Slide Number Placeholder 1">
            <a:extLst>
              <a:ext uri="{FF2B5EF4-FFF2-40B4-BE49-F238E27FC236}">
                <a16:creationId xmlns:a16="http://schemas.microsoft.com/office/drawing/2014/main" xmlns="" id="{AC9FF0CB-634C-4CD0-827D-74396C7AD423}"/>
              </a:ext>
            </a:extLst>
          </p:cNvPr>
          <p:cNvSpPr>
            <a:spLocks noGrp="1"/>
          </p:cNvSpPr>
          <p:nvPr>
            <p:ph type="sldNum" sz="quarter" idx="12"/>
          </p:nvPr>
        </p:nvSpPr>
        <p:spPr/>
        <p:txBody>
          <a:bodyPr/>
          <a:lstStyle/>
          <a:p>
            <a:fld id="{6AB24656-B012-45D0-BC9B-3633C89ACECD}" type="slidenum">
              <a:rPr lang="en-US" smtClean="0"/>
              <a:pPr/>
              <a:t>15</a:t>
            </a:fld>
            <a:endParaRPr lang="en-US"/>
          </a:p>
        </p:txBody>
      </p:sp>
      <p:sp>
        <p:nvSpPr>
          <p:cNvPr id="9" name="Rectangle 8">
            <a:extLst>
              <a:ext uri="{FF2B5EF4-FFF2-40B4-BE49-F238E27FC236}">
                <a16:creationId xmlns:a16="http://schemas.microsoft.com/office/drawing/2014/main" xmlns="" id="{70F034EE-437F-478E-B675-6AD3197AA511}"/>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xmlns="" id="{B87E595D-6F1B-4859-9492-F67E7C5CDDE4}"/>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E35CCD14-0AB5-43B3-8E97-3E6D55234199}"/>
              </a:ext>
            </a:extLst>
          </p:cNvPr>
          <p:cNvSpPr>
            <a:spLocks noGrp="1" noChangeArrowheads="1"/>
          </p:cNvSpPr>
          <p:nvPr>
            <p:ph type="title"/>
          </p:nvPr>
        </p:nvSpPr>
        <p:spPr>
          <a:xfrm>
            <a:off x="122583" y="218749"/>
            <a:ext cx="10515600" cy="1325563"/>
          </a:xfrm>
        </p:spPr>
        <p:txBody>
          <a:bodyPr/>
          <a:lstStyle/>
          <a:p>
            <a:pPr eaLnBrk="1" hangingPunct="1">
              <a:defRPr/>
            </a:pPr>
            <a:r>
              <a:rPr lang="en-US" altLang="en-US" b="1" dirty="0"/>
              <a:t>Logistic Regression</a:t>
            </a:r>
          </a:p>
        </p:txBody>
      </p:sp>
      <p:sp>
        <p:nvSpPr>
          <p:cNvPr id="21507" name="Rectangle 3">
            <a:extLst>
              <a:ext uri="{FF2B5EF4-FFF2-40B4-BE49-F238E27FC236}">
                <a16:creationId xmlns:a16="http://schemas.microsoft.com/office/drawing/2014/main" xmlns="" id="{6864045C-E104-4B63-96B4-90D0F28F34EA}"/>
              </a:ext>
            </a:extLst>
          </p:cNvPr>
          <p:cNvSpPr>
            <a:spLocks noGrp="1" noChangeArrowheads="1"/>
          </p:cNvSpPr>
          <p:nvPr>
            <p:ph type="body" idx="1"/>
          </p:nvPr>
        </p:nvSpPr>
        <p:spPr>
          <a:xfrm>
            <a:off x="1981200" y="1600201"/>
            <a:ext cx="8458200" cy="4530725"/>
          </a:xfrm>
        </p:spPr>
        <p:txBody>
          <a:bodyPr/>
          <a:lstStyle/>
          <a:p>
            <a:pPr eaLnBrk="1" hangingPunct="1">
              <a:buFontTx/>
              <a:buNone/>
              <a:defRPr/>
            </a:pPr>
            <a:r>
              <a:rPr lang="en-US" altLang="en-US" sz="2000" b="1">
                <a:solidFill>
                  <a:schemeClr val="hlink"/>
                </a:solidFill>
              </a:rPr>
              <a:t>Simple Linear Regression?		Smooth Regression Estimate?</a:t>
            </a:r>
          </a:p>
        </p:txBody>
      </p:sp>
      <p:pic>
        <p:nvPicPr>
          <p:cNvPr id="21508" name="Picture 4">
            <a:extLst>
              <a:ext uri="{FF2B5EF4-FFF2-40B4-BE49-F238E27FC236}">
                <a16:creationId xmlns:a16="http://schemas.microsoft.com/office/drawing/2014/main" xmlns="" id="{311F21CB-DEFA-4CA4-AEFE-61AC0E6C81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81200" y="2057400"/>
            <a:ext cx="3505200" cy="3295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1509" name="Object 5">
            <a:extLst>
              <a:ext uri="{FF2B5EF4-FFF2-40B4-BE49-F238E27FC236}">
                <a16:creationId xmlns:a16="http://schemas.microsoft.com/office/drawing/2014/main" xmlns="" id="{27FFE40A-10CF-4807-962F-7482FD70961F}"/>
              </a:ext>
            </a:extLst>
          </p:cNvPr>
          <p:cNvGraphicFramePr>
            <a:graphicFrameLocks noChangeAspect="1"/>
          </p:cNvGraphicFramePr>
          <p:nvPr>
            <p:extLst>
              <p:ext uri="{D42A27DB-BD31-4B8C-83A1-F6EECF244321}">
                <p14:modId xmlns:p14="http://schemas.microsoft.com/office/powerpoint/2010/main" xmlns="" val="638853338"/>
              </p:ext>
            </p:extLst>
          </p:nvPr>
        </p:nvGraphicFramePr>
        <p:xfrm>
          <a:off x="838200" y="5594124"/>
          <a:ext cx="3505200" cy="863600"/>
        </p:xfrm>
        <a:graphic>
          <a:graphicData uri="http://schemas.openxmlformats.org/presentationml/2006/ole">
            <p:oleObj spid="_x0000_s2054" name="Equation" r:id="rId5" imgW="2457000" imgH="609120" progId="Equation.3">
              <p:embed/>
            </p:oleObj>
          </a:graphicData>
        </a:graphic>
      </p:graphicFrame>
      <p:pic>
        <p:nvPicPr>
          <p:cNvPr id="21511" name="Picture 7">
            <a:extLst>
              <a:ext uri="{FF2B5EF4-FFF2-40B4-BE49-F238E27FC236}">
                <a16:creationId xmlns:a16="http://schemas.microsoft.com/office/drawing/2014/main" xmlns="" id="{5E843962-722D-4112-8FE6-738BF26B71E6}"/>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557963" y="2024063"/>
            <a:ext cx="3810000" cy="331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2" name="Text Box 8">
            <a:extLst>
              <a:ext uri="{FF2B5EF4-FFF2-40B4-BE49-F238E27FC236}">
                <a16:creationId xmlns:a16="http://schemas.microsoft.com/office/drawing/2014/main" xmlns="" id="{90A90455-CB51-467F-BAEB-86B421100866}"/>
              </a:ext>
            </a:extLst>
          </p:cNvPr>
          <p:cNvSpPr txBox="1">
            <a:spLocks noChangeArrowheads="1"/>
          </p:cNvSpPr>
          <p:nvPr/>
        </p:nvSpPr>
        <p:spPr bwMode="auto">
          <a:xfrm>
            <a:off x="7505700" y="5257799"/>
            <a:ext cx="43434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t>The smooth regression estimate is “S-shaped” but what does the estimated mean value represent?</a:t>
            </a:r>
          </a:p>
        </p:txBody>
      </p:sp>
      <p:sp>
        <p:nvSpPr>
          <p:cNvPr id="21513" name="Text Box 9">
            <a:extLst>
              <a:ext uri="{FF2B5EF4-FFF2-40B4-BE49-F238E27FC236}">
                <a16:creationId xmlns:a16="http://schemas.microsoft.com/office/drawing/2014/main" xmlns="" id="{DFB1334C-E03C-490E-A760-CC1C3E67AFCF}"/>
              </a:ext>
            </a:extLst>
          </p:cNvPr>
          <p:cNvSpPr txBox="1">
            <a:spLocks noChangeArrowheads="1"/>
          </p:cNvSpPr>
          <p:nvPr/>
        </p:nvSpPr>
        <p:spPr bwMode="auto">
          <a:xfrm>
            <a:off x="5015442" y="5659211"/>
            <a:ext cx="2819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t>Answer:  P(</a:t>
            </a:r>
            <a:r>
              <a:rPr lang="en-US" altLang="en-US" b="1" dirty="0" err="1"/>
              <a:t>CD|Age</a:t>
            </a:r>
            <a:r>
              <a:rPr lang="en-US" altLang="en-US" b="1" dirty="0"/>
              <a:t>)!!!!</a:t>
            </a:r>
          </a:p>
        </p:txBody>
      </p:sp>
      <p:sp>
        <p:nvSpPr>
          <p:cNvPr id="2" name="Slide Number Placeholder 1">
            <a:extLst>
              <a:ext uri="{FF2B5EF4-FFF2-40B4-BE49-F238E27FC236}">
                <a16:creationId xmlns:a16="http://schemas.microsoft.com/office/drawing/2014/main" xmlns="" id="{B013993F-3900-4582-BFBD-2A1CD2590FE4}"/>
              </a:ext>
            </a:extLst>
          </p:cNvPr>
          <p:cNvSpPr>
            <a:spLocks noGrp="1"/>
          </p:cNvSpPr>
          <p:nvPr>
            <p:ph type="sldNum" sz="quarter" idx="12"/>
          </p:nvPr>
        </p:nvSpPr>
        <p:spPr/>
        <p:txBody>
          <a:bodyPr/>
          <a:lstStyle/>
          <a:p>
            <a:fld id="{6AB24656-B012-45D0-BC9B-3633C89ACECD}" type="slidenum">
              <a:rPr lang="en-US" smtClean="0"/>
              <a:pPr/>
              <a:t>16</a:t>
            </a:fld>
            <a:endParaRPr lang="en-US"/>
          </a:p>
        </p:txBody>
      </p:sp>
      <p:sp>
        <p:nvSpPr>
          <p:cNvPr id="10" name="Rectangle 9">
            <a:extLst>
              <a:ext uri="{FF2B5EF4-FFF2-40B4-BE49-F238E27FC236}">
                <a16:creationId xmlns:a16="http://schemas.microsoft.com/office/drawing/2014/main" xmlns="" id="{A5177920-6D73-4AC6-9C66-DD9E13B64003}"/>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xmlns="" id="{F376ECBC-969C-4EC1-8CB0-16424488CE3D}"/>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13"/>
                                        </p:tgtEl>
                                        <p:attrNameLst>
                                          <p:attrName>style.visibility</p:attrName>
                                        </p:attrNameLst>
                                      </p:cBhvr>
                                      <p:to>
                                        <p:strVal val="visible"/>
                                      </p:to>
                                    </p:set>
                                    <p:animEffect transition="in" filter="fade">
                                      <p:cBhvr>
                                        <p:cTn id="27" dur="10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11CD4B-010C-4102-B756-B63FE8F04522}"/>
              </a:ext>
            </a:extLst>
          </p:cNvPr>
          <p:cNvSpPr>
            <a:spLocks noGrp="1"/>
          </p:cNvSpPr>
          <p:nvPr>
            <p:ph type="title"/>
          </p:nvPr>
        </p:nvSpPr>
        <p:spPr>
          <a:xfrm>
            <a:off x="162339" y="92074"/>
            <a:ext cx="11499574" cy="1325563"/>
          </a:xfrm>
        </p:spPr>
        <p:txBody>
          <a:bodyPr/>
          <a:lstStyle/>
          <a:p>
            <a:r>
              <a:rPr lang="en-GB" b="1" dirty="0"/>
              <a:t>Binary logistic regression(</a:t>
            </a:r>
            <a:r>
              <a:rPr lang="en-US" altLang="en-US" sz="4400" b="1" dirty="0"/>
              <a:t>Dichotomous Predictor)</a:t>
            </a:r>
            <a:endParaRPr lang="en-US" b="1" dirty="0"/>
          </a:p>
        </p:txBody>
      </p:sp>
      <p:sp>
        <p:nvSpPr>
          <p:cNvPr id="3" name="Content Placeholder 2">
            <a:extLst>
              <a:ext uri="{FF2B5EF4-FFF2-40B4-BE49-F238E27FC236}">
                <a16:creationId xmlns:a16="http://schemas.microsoft.com/office/drawing/2014/main" xmlns="" id="{CA54887A-1A55-45F9-B701-B49D2440D35E}"/>
              </a:ext>
            </a:extLst>
          </p:cNvPr>
          <p:cNvSpPr>
            <a:spLocks noGrp="1"/>
          </p:cNvSpPr>
          <p:nvPr>
            <p:ph idx="1"/>
          </p:nvPr>
        </p:nvSpPr>
        <p:spPr/>
        <p:txBody>
          <a:bodyPr/>
          <a:lstStyle/>
          <a:p>
            <a:r>
              <a:rPr lang="en-GB" dirty="0"/>
              <a:t>Binary logistic regression function is </a:t>
            </a:r>
          </a:p>
          <a:p>
            <a:endParaRPr lang="en-US" dirty="0"/>
          </a:p>
          <a:p>
            <a:endParaRPr lang="en-US" dirty="0"/>
          </a:p>
          <a:p>
            <a:endParaRPr lang="en-US" dirty="0"/>
          </a:p>
          <a:p>
            <a:endParaRPr lang="en-US" dirty="0"/>
          </a:p>
          <a:p>
            <a:endParaRPr lang="en-US" dirty="0"/>
          </a:p>
          <a:p>
            <a:r>
              <a:rPr lang="en-GB" dirty="0"/>
              <a:t>Here X1 , X2 , …, </a:t>
            </a:r>
            <a:r>
              <a:rPr lang="en-GB" dirty="0" err="1"/>
              <a:t>Xm</a:t>
            </a:r>
            <a:r>
              <a:rPr lang="en-GB" dirty="0"/>
              <a:t> are the independent variables</a:t>
            </a: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AE2920C8-1BEC-4207-AFCA-F7628590A95F}"/>
              </a:ext>
            </a:extLst>
          </p:cNvPr>
          <p:cNvPicPr>
            <a:picLocks noChangeAspect="1"/>
          </p:cNvPicPr>
          <p:nvPr/>
        </p:nvPicPr>
        <p:blipFill rotWithShape="1">
          <a:blip r:embed="rId2"/>
          <a:srcRect t="9525"/>
          <a:stretch/>
        </p:blipFill>
        <p:spPr>
          <a:xfrm>
            <a:off x="2577639" y="2681356"/>
            <a:ext cx="8302395" cy="1744870"/>
          </a:xfrm>
          <a:prstGeom prst="rect">
            <a:avLst/>
          </a:prstGeom>
        </p:spPr>
      </p:pic>
      <p:sp>
        <p:nvSpPr>
          <p:cNvPr id="4" name="Slide Number Placeholder 3">
            <a:extLst>
              <a:ext uri="{FF2B5EF4-FFF2-40B4-BE49-F238E27FC236}">
                <a16:creationId xmlns:a16="http://schemas.microsoft.com/office/drawing/2014/main" xmlns="" id="{B641CFE0-F7C0-4AE8-B48A-63B6A6982C72}"/>
              </a:ext>
            </a:extLst>
          </p:cNvPr>
          <p:cNvSpPr>
            <a:spLocks noGrp="1"/>
          </p:cNvSpPr>
          <p:nvPr>
            <p:ph type="sldNum" sz="quarter" idx="12"/>
          </p:nvPr>
        </p:nvSpPr>
        <p:spPr/>
        <p:txBody>
          <a:bodyPr/>
          <a:lstStyle/>
          <a:p>
            <a:fld id="{6AB24656-B012-45D0-BC9B-3633C89ACECD}" type="slidenum">
              <a:rPr lang="en-US" smtClean="0"/>
              <a:pPr/>
              <a:t>17</a:t>
            </a:fld>
            <a:endParaRPr lang="en-US"/>
          </a:p>
        </p:txBody>
      </p:sp>
      <p:sp>
        <p:nvSpPr>
          <p:cNvPr id="6" name="Rectangle 5">
            <a:extLst>
              <a:ext uri="{FF2B5EF4-FFF2-40B4-BE49-F238E27FC236}">
                <a16:creationId xmlns:a16="http://schemas.microsoft.com/office/drawing/2014/main" xmlns="" id="{CE9CA593-1938-4281-A7CD-F84EC0E11247}"/>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6F86EE63-DB7B-481F-B162-2AACCFE8A342}"/>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5174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23E49-BC79-447B-A5EB-76E3F3FA69E6}"/>
              </a:ext>
            </a:extLst>
          </p:cNvPr>
          <p:cNvSpPr>
            <a:spLocks noGrp="1"/>
          </p:cNvSpPr>
          <p:nvPr>
            <p:ph type="title"/>
          </p:nvPr>
        </p:nvSpPr>
        <p:spPr>
          <a:xfrm>
            <a:off x="162339" y="881"/>
            <a:ext cx="10515600" cy="1325563"/>
          </a:xfrm>
        </p:spPr>
        <p:txBody>
          <a:bodyPr/>
          <a:lstStyle/>
          <a:p>
            <a:r>
              <a:rPr lang="en-GB" b="1" dirty="0"/>
              <a:t>Logistic function </a:t>
            </a:r>
            <a:endParaRPr lang="en-US" b="1" dirty="0"/>
          </a:p>
        </p:txBody>
      </p:sp>
      <p:pic>
        <p:nvPicPr>
          <p:cNvPr id="5" name="Content Placeholder 4">
            <a:extLst>
              <a:ext uri="{FF2B5EF4-FFF2-40B4-BE49-F238E27FC236}">
                <a16:creationId xmlns:a16="http://schemas.microsoft.com/office/drawing/2014/main" xmlns="" id="{11FAEDC0-1C8E-46AE-91C5-A6A19B4980DC}"/>
              </a:ext>
            </a:extLst>
          </p:cNvPr>
          <p:cNvPicPr>
            <a:picLocks noGrp="1" noChangeAspect="1"/>
          </p:cNvPicPr>
          <p:nvPr>
            <p:ph idx="1"/>
          </p:nvPr>
        </p:nvPicPr>
        <p:blipFill>
          <a:blip r:embed="rId2"/>
          <a:stretch>
            <a:fillRect/>
          </a:stretch>
        </p:blipFill>
        <p:spPr>
          <a:xfrm>
            <a:off x="2181225" y="1577009"/>
            <a:ext cx="8351308" cy="3954547"/>
          </a:xfrm>
        </p:spPr>
      </p:pic>
      <p:sp>
        <p:nvSpPr>
          <p:cNvPr id="3" name="Slide Number Placeholder 2">
            <a:extLst>
              <a:ext uri="{FF2B5EF4-FFF2-40B4-BE49-F238E27FC236}">
                <a16:creationId xmlns:a16="http://schemas.microsoft.com/office/drawing/2014/main" xmlns="" id="{0FB22854-83B3-42CB-8782-F0AE2700B235}"/>
              </a:ext>
            </a:extLst>
          </p:cNvPr>
          <p:cNvSpPr>
            <a:spLocks noGrp="1"/>
          </p:cNvSpPr>
          <p:nvPr>
            <p:ph type="sldNum" sz="quarter" idx="12"/>
          </p:nvPr>
        </p:nvSpPr>
        <p:spPr/>
        <p:txBody>
          <a:bodyPr/>
          <a:lstStyle/>
          <a:p>
            <a:fld id="{6AB24656-B012-45D0-BC9B-3633C89ACECD}" type="slidenum">
              <a:rPr lang="en-US" smtClean="0"/>
              <a:pPr/>
              <a:t>18</a:t>
            </a:fld>
            <a:endParaRPr lang="en-US"/>
          </a:p>
        </p:txBody>
      </p:sp>
      <p:sp>
        <p:nvSpPr>
          <p:cNvPr id="6" name="Rectangle 5">
            <a:extLst>
              <a:ext uri="{FF2B5EF4-FFF2-40B4-BE49-F238E27FC236}">
                <a16:creationId xmlns:a16="http://schemas.microsoft.com/office/drawing/2014/main" xmlns="" id="{668921FE-EC62-4663-8EE8-07CEA99F6F51}"/>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FB63F5CD-7AB7-4B23-8231-D56BB03E5E2D}"/>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673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2FBA3-89FD-4C61-A3CB-B3BBBA9C9917}"/>
              </a:ext>
            </a:extLst>
          </p:cNvPr>
          <p:cNvSpPr>
            <a:spLocks noGrp="1"/>
          </p:cNvSpPr>
          <p:nvPr>
            <p:ph type="title"/>
          </p:nvPr>
        </p:nvSpPr>
        <p:spPr>
          <a:xfrm>
            <a:off x="109331" y="91193"/>
            <a:ext cx="10515600" cy="1325563"/>
          </a:xfrm>
        </p:spPr>
        <p:txBody>
          <a:bodyPr/>
          <a:lstStyle/>
          <a:p>
            <a:r>
              <a:rPr lang="en-GB" b="1" dirty="0"/>
              <a:t>Logistic Regression model</a:t>
            </a:r>
            <a:endParaRPr lang="en-US" b="1" dirty="0"/>
          </a:p>
        </p:txBody>
      </p:sp>
      <p:pic>
        <p:nvPicPr>
          <p:cNvPr id="5" name="Content Placeholder 4">
            <a:extLst>
              <a:ext uri="{FF2B5EF4-FFF2-40B4-BE49-F238E27FC236}">
                <a16:creationId xmlns:a16="http://schemas.microsoft.com/office/drawing/2014/main" xmlns="" id="{380819AC-A973-4ACA-9848-C3794E84C948}"/>
              </a:ext>
            </a:extLst>
          </p:cNvPr>
          <p:cNvPicPr>
            <a:picLocks noGrp="1" noChangeAspect="1"/>
          </p:cNvPicPr>
          <p:nvPr>
            <p:ph idx="1"/>
          </p:nvPr>
        </p:nvPicPr>
        <p:blipFill rotWithShape="1">
          <a:blip r:embed="rId2"/>
          <a:srcRect b="16025"/>
          <a:stretch/>
        </p:blipFill>
        <p:spPr>
          <a:xfrm>
            <a:off x="1343025" y="1585913"/>
            <a:ext cx="9629775" cy="3855331"/>
          </a:xfrm>
        </p:spPr>
      </p:pic>
      <p:sp>
        <p:nvSpPr>
          <p:cNvPr id="4" name="Slide Number Placeholder 3">
            <a:extLst>
              <a:ext uri="{FF2B5EF4-FFF2-40B4-BE49-F238E27FC236}">
                <a16:creationId xmlns:a16="http://schemas.microsoft.com/office/drawing/2014/main" xmlns="" id="{3A70B779-B243-431A-AB48-F868A00CAE5A}"/>
              </a:ext>
            </a:extLst>
          </p:cNvPr>
          <p:cNvSpPr>
            <a:spLocks noGrp="1"/>
          </p:cNvSpPr>
          <p:nvPr>
            <p:ph type="sldNum" sz="quarter" idx="12"/>
          </p:nvPr>
        </p:nvSpPr>
        <p:spPr/>
        <p:txBody>
          <a:bodyPr/>
          <a:lstStyle/>
          <a:p>
            <a:fld id="{6AB24656-B012-45D0-BC9B-3633C89ACECD}" type="slidenum">
              <a:rPr lang="en-US" smtClean="0"/>
              <a:pPr/>
              <a:t>19</a:t>
            </a:fld>
            <a:endParaRPr lang="en-US"/>
          </a:p>
        </p:txBody>
      </p:sp>
      <p:sp>
        <p:nvSpPr>
          <p:cNvPr id="6" name="Rectangle 5">
            <a:extLst>
              <a:ext uri="{FF2B5EF4-FFF2-40B4-BE49-F238E27FC236}">
                <a16:creationId xmlns:a16="http://schemas.microsoft.com/office/drawing/2014/main" xmlns="" id="{2730B397-28B9-4B68-9F94-21B751D25665}"/>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07D1C640-D35B-4F65-8771-AF219911CFD9}"/>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74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A8CDE-5654-49D1-AD3D-D2C107A32A25}"/>
              </a:ext>
            </a:extLst>
          </p:cNvPr>
          <p:cNvSpPr>
            <a:spLocks noGrp="1"/>
          </p:cNvSpPr>
          <p:nvPr>
            <p:ph type="title"/>
          </p:nvPr>
        </p:nvSpPr>
        <p:spPr>
          <a:xfrm>
            <a:off x="96078" y="0"/>
            <a:ext cx="10515600" cy="1325563"/>
          </a:xfrm>
        </p:spPr>
        <p:txBody>
          <a:bodyPr/>
          <a:lstStyle/>
          <a:p>
            <a:r>
              <a:rPr lang="en-GB" b="1" dirty="0"/>
              <a:t>Types of Machine learning Algorithms</a:t>
            </a:r>
            <a:endParaRPr lang="en-US" b="1" dirty="0"/>
          </a:p>
        </p:txBody>
      </p:sp>
      <p:pic>
        <p:nvPicPr>
          <p:cNvPr id="1028" name="Picture 4" descr="Differences Between Supervised Learning and Unsupervised Learning |  Difference Between">
            <a:extLst>
              <a:ext uri="{FF2B5EF4-FFF2-40B4-BE49-F238E27FC236}">
                <a16:creationId xmlns:a16="http://schemas.microsoft.com/office/drawing/2014/main" xmlns="" id="{ED85EA4F-080C-4FAB-8076-464839D87C5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1638" y="1690688"/>
            <a:ext cx="8515350" cy="402431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xmlns="" id="{A15D5D4D-E55E-4B0D-896B-C48C48567A02}"/>
              </a:ext>
            </a:extLst>
          </p:cNvPr>
          <p:cNvSpPr>
            <a:spLocks noGrp="1"/>
          </p:cNvSpPr>
          <p:nvPr>
            <p:ph type="sldNum" sz="quarter" idx="12"/>
          </p:nvPr>
        </p:nvSpPr>
        <p:spPr/>
        <p:txBody>
          <a:bodyPr/>
          <a:lstStyle/>
          <a:p>
            <a:fld id="{6AB24656-B012-45D0-BC9B-3633C89ACECD}" type="slidenum">
              <a:rPr lang="en-US" smtClean="0"/>
              <a:pPr/>
              <a:t>2</a:t>
            </a:fld>
            <a:endParaRPr lang="en-US"/>
          </a:p>
        </p:txBody>
      </p:sp>
      <p:sp>
        <p:nvSpPr>
          <p:cNvPr id="5" name="Rectangle 4">
            <a:extLst>
              <a:ext uri="{FF2B5EF4-FFF2-40B4-BE49-F238E27FC236}">
                <a16:creationId xmlns:a16="http://schemas.microsoft.com/office/drawing/2014/main" xmlns="" id="{E3315520-FB86-4527-BD13-0A316B477772}"/>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9E0731D4-5E06-4CB9-BBB7-A540E4E8265C}"/>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43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0C0C625-4862-4776-8492-0AFE1F1AE0E9}"/>
              </a:ext>
            </a:extLst>
          </p:cNvPr>
          <p:cNvSpPr>
            <a:spLocks noGrp="1"/>
          </p:cNvSpPr>
          <p:nvPr>
            <p:ph type="title"/>
          </p:nvPr>
        </p:nvSpPr>
        <p:spPr>
          <a:xfrm>
            <a:off x="135835" y="113333"/>
            <a:ext cx="10515600" cy="1325563"/>
          </a:xfrm>
        </p:spPr>
        <p:txBody>
          <a:bodyPr/>
          <a:lstStyle/>
          <a:p>
            <a:r>
              <a:rPr lang="en-GB" b="1" dirty="0"/>
              <a:t>Logistic Regression model</a:t>
            </a:r>
            <a:endParaRPr lang="en-US" b="1" dirty="0"/>
          </a:p>
        </p:txBody>
      </p:sp>
      <p:pic>
        <p:nvPicPr>
          <p:cNvPr id="5" name="Content Placeholder 4">
            <a:extLst>
              <a:ext uri="{FF2B5EF4-FFF2-40B4-BE49-F238E27FC236}">
                <a16:creationId xmlns:a16="http://schemas.microsoft.com/office/drawing/2014/main" xmlns="" id="{C813AA9B-51A7-4F4F-B9AB-9B2583C6A64A}"/>
              </a:ext>
            </a:extLst>
          </p:cNvPr>
          <p:cNvPicPr>
            <a:picLocks noGrp="1" noChangeAspect="1"/>
          </p:cNvPicPr>
          <p:nvPr>
            <p:ph idx="1"/>
          </p:nvPr>
        </p:nvPicPr>
        <p:blipFill>
          <a:blip r:embed="rId2"/>
          <a:stretch>
            <a:fillRect/>
          </a:stretch>
        </p:blipFill>
        <p:spPr>
          <a:xfrm>
            <a:off x="942975" y="2000251"/>
            <a:ext cx="10515600" cy="2549172"/>
          </a:xfrm>
        </p:spPr>
      </p:pic>
      <p:sp>
        <p:nvSpPr>
          <p:cNvPr id="4" name="Slide Number Placeholder 3">
            <a:extLst>
              <a:ext uri="{FF2B5EF4-FFF2-40B4-BE49-F238E27FC236}">
                <a16:creationId xmlns:a16="http://schemas.microsoft.com/office/drawing/2014/main" xmlns="" id="{39F7A1AE-0A1A-4C76-A041-7F1C4F2D4731}"/>
              </a:ext>
            </a:extLst>
          </p:cNvPr>
          <p:cNvSpPr>
            <a:spLocks noGrp="1"/>
          </p:cNvSpPr>
          <p:nvPr>
            <p:ph type="sldNum" sz="quarter" idx="12"/>
          </p:nvPr>
        </p:nvSpPr>
        <p:spPr/>
        <p:txBody>
          <a:bodyPr/>
          <a:lstStyle/>
          <a:p>
            <a:fld id="{6AB24656-B012-45D0-BC9B-3633C89ACECD}" type="slidenum">
              <a:rPr lang="en-US" smtClean="0"/>
              <a:pPr/>
              <a:t>20</a:t>
            </a:fld>
            <a:endParaRPr lang="en-US"/>
          </a:p>
        </p:txBody>
      </p:sp>
      <p:sp>
        <p:nvSpPr>
          <p:cNvPr id="7" name="Rectangle 6">
            <a:extLst>
              <a:ext uri="{FF2B5EF4-FFF2-40B4-BE49-F238E27FC236}">
                <a16:creationId xmlns:a16="http://schemas.microsoft.com/office/drawing/2014/main" xmlns="" id="{4553B6BD-7C58-4E32-9AA2-4FE348E87E54}"/>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xmlns="" id="{06D95910-7AF5-445C-957B-19EF302028B1}"/>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498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BF6DF-F8D0-432B-8B40-AE13CCAD8313}"/>
              </a:ext>
            </a:extLst>
          </p:cNvPr>
          <p:cNvSpPr>
            <a:spLocks noGrp="1"/>
          </p:cNvSpPr>
          <p:nvPr>
            <p:ph type="title"/>
          </p:nvPr>
        </p:nvSpPr>
        <p:spPr>
          <a:xfrm>
            <a:off x="0" y="114385"/>
            <a:ext cx="10515600" cy="1325563"/>
          </a:xfrm>
        </p:spPr>
        <p:txBody>
          <a:bodyPr/>
          <a:lstStyle/>
          <a:p>
            <a:r>
              <a:rPr lang="en-GB" b="1" dirty="0"/>
              <a:t>Estimation of parameters in LR</a:t>
            </a:r>
            <a:endParaRPr lang="en-US" b="1" dirty="0"/>
          </a:p>
        </p:txBody>
      </p:sp>
      <p:pic>
        <p:nvPicPr>
          <p:cNvPr id="5" name="Content Placeholder 4">
            <a:extLst>
              <a:ext uri="{FF2B5EF4-FFF2-40B4-BE49-F238E27FC236}">
                <a16:creationId xmlns:a16="http://schemas.microsoft.com/office/drawing/2014/main" xmlns="" id="{A864D366-0A54-47B1-9114-77AE401F04C1}"/>
              </a:ext>
            </a:extLst>
          </p:cNvPr>
          <p:cNvPicPr>
            <a:picLocks noGrp="1" noChangeAspect="1"/>
          </p:cNvPicPr>
          <p:nvPr>
            <p:ph idx="1"/>
          </p:nvPr>
        </p:nvPicPr>
        <p:blipFill rotWithShape="1">
          <a:blip r:embed="rId2"/>
          <a:srcRect t="49988"/>
          <a:stretch/>
        </p:blipFill>
        <p:spPr>
          <a:xfrm>
            <a:off x="1951742" y="4199467"/>
            <a:ext cx="8048978" cy="1806223"/>
          </a:xfrm>
        </p:spPr>
      </p:pic>
      <p:sp>
        <p:nvSpPr>
          <p:cNvPr id="3" name="TextBox 2">
            <a:extLst>
              <a:ext uri="{FF2B5EF4-FFF2-40B4-BE49-F238E27FC236}">
                <a16:creationId xmlns:a16="http://schemas.microsoft.com/office/drawing/2014/main" xmlns="" id="{67CFE34D-31E1-42B4-BE06-254997DE1029}"/>
              </a:ext>
            </a:extLst>
          </p:cNvPr>
          <p:cNvSpPr txBox="1"/>
          <p:nvPr/>
        </p:nvSpPr>
        <p:spPr>
          <a:xfrm>
            <a:off x="1500187" y="1439948"/>
            <a:ext cx="8952088"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a:t>One of the major assumptions of multiple linear regression model is that the residuals follow a normal distribution (or approximate normal distribution). However, the residuals in logistic regression will not a follow normal distribution and thus we cannot use method of ordinary least squares (OLS) to estimate the regression parameters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errors in LR are inherently heteroscedastic. Regression parameters in the case of logistic regression are estimated using Maximum Likelihood Estimator (MLE).</a:t>
            </a:r>
          </a:p>
          <a:p>
            <a:pPr algn="just"/>
            <a:endParaRPr lang="en-GB" dirty="0"/>
          </a:p>
          <a:p>
            <a:pPr marL="285750" indent="-285750" algn="just">
              <a:buFont typeface="Arial" panose="020B0604020202020204" pitchFamily="34" charset="0"/>
              <a:buChar char="•"/>
            </a:pPr>
            <a:r>
              <a:rPr lang="en-GB" dirty="0"/>
              <a:t>In binary logistic regression, the response variable Y takes only two values (Y = 0 and 1).</a:t>
            </a:r>
          </a:p>
          <a:p>
            <a:pPr algn="just"/>
            <a:r>
              <a:rPr lang="en-GB" dirty="0"/>
              <a:t> Let</a:t>
            </a:r>
            <a:endParaRPr lang="en-US" dirty="0"/>
          </a:p>
        </p:txBody>
      </p:sp>
      <p:sp>
        <p:nvSpPr>
          <p:cNvPr id="4" name="Slide Number Placeholder 3">
            <a:extLst>
              <a:ext uri="{FF2B5EF4-FFF2-40B4-BE49-F238E27FC236}">
                <a16:creationId xmlns:a16="http://schemas.microsoft.com/office/drawing/2014/main" xmlns="" id="{9D1CACA6-B97D-42A2-9980-E2EAEAD9DCBA}"/>
              </a:ext>
            </a:extLst>
          </p:cNvPr>
          <p:cNvSpPr>
            <a:spLocks noGrp="1"/>
          </p:cNvSpPr>
          <p:nvPr>
            <p:ph type="sldNum" sz="quarter" idx="12"/>
          </p:nvPr>
        </p:nvSpPr>
        <p:spPr/>
        <p:txBody>
          <a:bodyPr/>
          <a:lstStyle/>
          <a:p>
            <a:fld id="{6AB24656-B012-45D0-BC9B-3633C89ACECD}" type="slidenum">
              <a:rPr lang="en-US" smtClean="0"/>
              <a:pPr/>
              <a:t>21</a:t>
            </a:fld>
            <a:endParaRPr lang="en-US"/>
          </a:p>
        </p:txBody>
      </p:sp>
      <p:sp>
        <p:nvSpPr>
          <p:cNvPr id="6" name="Rectangle 5">
            <a:extLst>
              <a:ext uri="{FF2B5EF4-FFF2-40B4-BE49-F238E27FC236}">
                <a16:creationId xmlns:a16="http://schemas.microsoft.com/office/drawing/2014/main" xmlns="" id="{3893B1A2-081E-416F-AEE1-D5DBE8548A51}"/>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CD3931EB-0B2F-44D1-BAF0-D5B49E496B11}"/>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06441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57CD716-2088-4DE9-83B9-C880F38C7373}"/>
              </a:ext>
            </a:extLst>
          </p:cNvPr>
          <p:cNvSpPr>
            <a:spLocks noGrp="1"/>
          </p:cNvSpPr>
          <p:nvPr>
            <p:ph type="title"/>
          </p:nvPr>
        </p:nvSpPr>
        <p:spPr>
          <a:xfrm>
            <a:off x="147637" y="203199"/>
            <a:ext cx="10515600" cy="1325563"/>
          </a:xfrm>
        </p:spPr>
        <p:txBody>
          <a:bodyPr/>
          <a:lstStyle/>
          <a:p>
            <a:r>
              <a:rPr lang="en-GB" b="1" dirty="0"/>
              <a:t>Estimation of parameters in LR</a:t>
            </a:r>
            <a:endParaRPr lang="en-US" b="1" dirty="0"/>
          </a:p>
        </p:txBody>
      </p:sp>
      <p:pic>
        <p:nvPicPr>
          <p:cNvPr id="5" name="Content Placeholder 4">
            <a:extLst>
              <a:ext uri="{FF2B5EF4-FFF2-40B4-BE49-F238E27FC236}">
                <a16:creationId xmlns:a16="http://schemas.microsoft.com/office/drawing/2014/main" xmlns="" id="{9AF19C90-FCD5-488A-B68F-AA368D2D4B9E}"/>
              </a:ext>
            </a:extLst>
          </p:cNvPr>
          <p:cNvPicPr>
            <a:picLocks noGrp="1" noChangeAspect="1"/>
          </p:cNvPicPr>
          <p:nvPr>
            <p:ph idx="1"/>
          </p:nvPr>
        </p:nvPicPr>
        <p:blipFill>
          <a:blip r:embed="rId2"/>
          <a:stretch>
            <a:fillRect/>
          </a:stretch>
        </p:blipFill>
        <p:spPr>
          <a:xfrm>
            <a:off x="1528762" y="1528762"/>
            <a:ext cx="9523551" cy="4463257"/>
          </a:xfrm>
        </p:spPr>
      </p:pic>
      <p:sp>
        <p:nvSpPr>
          <p:cNvPr id="2" name="Slide Number Placeholder 1">
            <a:extLst>
              <a:ext uri="{FF2B5EF4-FFF2-40B4-BE49-F238E27FC236}">
                <a16:creationId xmlns:a16="http://schemas.microsoft.com/office/drawing/2014/main" xmlns="" id="{2FF139B9-7BA6-47E3-BACC-3D3ADA30F092}"/>
              </a:ext>
            </a:extLst>
          </p:cNvPr>
          <p:cNvSpPr>
            <a:spLocks noGrp="1"/>
          </p:cNvSpPr>
          <p:nvPr>
            <p:ph type="sldNum" sz="quarter" idx="12"/>
          </p:nvPr>
        </p:nvSpPr>
        <p:spPr/>
        <p:txBody>
          <a:bodyPr/>
          <a:lstStyle/>
          <a:p>
            <a:fld id="{6AB24656-B012-45D0-BC9B-3633C89ACECD}" type="slidenum">
              <a:rPr lang="en-US" smtClean="0"/>
              <a:pPr/>
              <a:t>22</a:t>
            </a:fld>
            <a:endParaRPr lang="en-US"/>
          </a:p>
        </p:txBody>
      </p:sp>
      <p:sp>
        <p:nvSpPr>
          <p:cNvPr id="7" name="Rectangle 6">
            <a:extLst>
              <a:ext uri="{FF2B5EF4-FFF2-40B4-BE49-F238E27FC236}">
                <a16:creationId xmlns:a16="http://schemas.microsoft.com/office/drawing/2014/main" xmlns="" id="{0C0020AC-A49E-41B1-82F6-F78713D6B92A}"/>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xmlns="" id="{A86E236A-928D-488B-B4CD-31E06FEC7B7F}"/>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25374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33EB03B7-9E08-4E35-B0B7-B4EDBAFB81BF}"/>
              </a:ext>
            </a:extLst>
          </p:cNvPr>
          <p:cNvSpPr>
            <a:spLocks noGrp="1"/>
          </p:cNvSpPr>
          <p:nvPr>
            <p:ph type="title"/>
          </p:nvPr>
        </p:nvSpPr>
        <p:spPr>
          <a:xfrm>
            <a:off x="0" y="0"/>
            <a:ext cx="10515600" cy="1325563"/>
          </a:xfrm>
        </p:spPr>
        <p:txBody>
          <a:bodyPr/>
          <a:lstStyle/>
          <a:p>
            <a:r>
              <a:rPr lang="en-GB" b="1" dirty="0"/>
              <a:t>Estimation of parameters in LR</a:t>
            </a:r>
            <a:endParaRPr lang="en-US" b="1" dirty="0"/>
          </a:p>
        </p:txBody>
      </p:sp>
      <p:pic>
        <p:nvPicPr>
          <p:cNvPr id="5" name="Content Placeholder 4">
            <a:extLst>
              <a:ext uri="{FF2B5EF4-FFF2-40B4-BE49-F238E27FC236}">
                <a16:creationId xmlns:a16="http://schemas.microsoft.com/office/drawing/2014/main" xmlns="" id="{F3C73F78-1EDC-41C2-A992-BD3A95B271F2}"/>
              </a:ext>
            </a:extLst>
          </p:cNvPr>
          <p:cNvPicPr>
            <a:picLocks noGrp="1" noChangeAspect="1"/>
          </p:cNvPicPr>
          <p:nvPr>
            <p:ph idx="1"/>
          </p:nvPr>
        </p:nvPicPr>
        <p:blipFill>
          <a:blip r:embed="rId2"/>
          <a:stretch>
            <a:fillRect/>
          </a:stretch>
        </p:blipFill>
        <p:spPr>
          <a:xfrm>
            <a:off x="1533524" y="1603514"/>
            <a:ext cx="9820275" cy="4145618"/>
          </a:xfrm>
        </p:spPr>
      </p:pic>
      <p:sp>
        <p:nvSpPr>
          <p:cNvPr id="2" name="Slide Number Placeholder 1">
            <a:extLst>
              <a:ext uri="{FF2B5EF4-FFF2-40B4-BE49-F238E27FC236}">
                <a16:creationId xmlns:a16="http://schemas.microsoft.com/office/drawing/2014/main" xmlns="" id="{2222B060-7DD5-4352-87D1-A3200BC5B961}"/>
              </a:ext>
            </a:extLst>
          </p:cNvPr>
          <p:cNvSpPr>
            <a:spLocks noGrp="1"/>
          </p:cNvSpPr>
          <p:nvPr>
            <p:ph type="sldNum" sz="quarter" idx="12"/>
          </p:nvPr>
        </p:nvSpPr>
        <p:spPr/>
        <p:txBody>
          <a:bodyPr/>
          <a:lstStyle/>
          <a:p>
            <a:fld id="{6AB24656-B012-45D0-BC9B-3633C89ACECD}" type="slidenum">
              <a:rPr lang="en-US" smtClean="0"/>
              <a:pPr/>
              <a:t>23</a:t>
            </a:fld>
            <a:endParaRPr lang="en-US"/>
          </a:p>
        </p:txBody>
      </p:sp>
      <p:sp>
        <p:nvSpPr>
          <p:cNvPr id="7" name="Rectangle 6">
            <a:extLst>
              <a:ext uri="{FF2B5EF4-FFF2-40B4-BE49-F238E27FC236}">
                <a16:creationId xmlns:a16="http://schemas.microsoft.com/office/drawing/2014/main" xmlns="" id="{EF0CD9E6-7548-4AB5-BF21-CF88804C0075}"/>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xmlns="" id="{5886B112-C271-4E18-99AB-B07CF6AF0D8F}"/>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7948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E67D6-4413-4D14-BF91-ED1C226B6E1E}"/>
              </a:ext>
            </a:extLst>
          </p:cNvPr>
          <p:cNvSpPr>
            <a:spLocks noGrp="1"/>
          </p:cNvSpPr>
          <p:nvPr>
            <p:ph type="title"/>
          </p:nvPr>
        </p:nvSpPr>
        <p:spPr>
          <a:xfrm>
            <a:off x="556591" y="106361"/>
            <a:ext cx="10515600" cy="1325563"/>
          </a:xfrm>
        </p:spPr>
        <p:txBody>
          <a:bodyPr/>
          <a:lstStyle/>
          <a:p>
            <a:r>
              <a:rPr lang="en-GB" b="1" dirty="0"/>
              <a:t>Interpretation of LR parameters</a:t>
            </a:r>
            <a:endParaRPr lang="en-US" b="1" dirty="0"/>
          </a:p>
        </p:txBody>
      </p:sp>
      <p:pic>
        <p:nvPicPr>
          <p:cNvPr id="5" name="Content Placeholder 4">
            <a:extLst>
              <a:ext uri="{FF2B5EF4-FFF2-40B4-BE49-F238E27FC236}">
                <a16:creationId xmlns:a16="http://schemas.microsoft.com/office/drawing/2014/main" xmlns="" id="{BF5DC3D0-6ABF-4FBF-858B-C2AF3C5F4920}"/>
              </a:ext>
            </a:extLst>
          </p:cNvPr>
          <p:cNvPicPr>
            <a:picLocks noGrp="1" noChangeAspect="1"/>
          </p:cNvPicPr>
          <p:nvPr>
            <p:ph idx="1"/>
          </p:nvPr>
        </p:nvPicPr>
        <p:blipFill>
          <a:blip r:embed="rId2"/>
          <a:stretch>
            <a:fillRect/>
          </a:stretch>
        </p:blipFill>
        <p:spPr>
          <a:xfrm>
            <a:off x="2638424" y="2217977"/>
            <a:ext cx="8277225" cy="790575"/>
          </a:xfrm>
        </p:spPr>
      </p:pic>
      <p:pic>
        <p:nvPicPr>
          <p:cNvPr id="7" name="Picture 6">
            <a:extLst>
              <a:ext uri="{FF2B5EF4-FFF2-40B4-BE49-F238E27FC236}">
                <a16:creationId xmlns:a16="http://schemas.microsoft.com/office/drawing/2014/main" xmlns="" id="{FD56EAF7-AB7A-4DBB-8265-804D5FC8B6C3}"/>
              </a:ext>
            </a:extLst>
          </p:cNvPr>
          <p:cNvPicPr>
            <a:picLocks noChangeAspect="1"/>
          </p:cNvPicPr>
          <p:nvPr/>
        </p:nvPicPr>
        <p:blipFill>
          <a:blip r:embed="rId3"/>
          <a:stretch>
            <a:fillRect/>
          </a:stretch>
        </p:blipFill>
        <p:spPr>
          <a:xfrm>
            <a:off x="2638425" y="3600450"/>
            <a:ext cx="8277225" cy="2359024"/>
          </a:xfrm>
          <a:prstGeom prst="rect">
            <a:avLst/>
          </a:prstGeom>
        </p:spPr>
      </p:pic>
      <p:sp>
        <p:nvSpPr>
          <p:cNvPr id="8" name="TextBox 7">
            <a:extLst>
              <a:ext uri="{FF2B5EF4-FFF2-40B4-BE49-F238E27FC236}">
                <a16:creationId xmlns:a16="http://schemas.microsoft.com/office/drawing/2014/main" xmlns="" id="{878BEADF-5ECD-4D5C-A822-443F3D28A7F1}"/>
              </a:ext>
            </a:extLst>
          </p:cNvPr>
          <p:cNvSpPr txBox="1"/>
          <p:nvPr/>
        </p:nvSpPr>
        <p:spPr>
          <a:xfrm>
            <a:off x="2357438" y="1828800"/>
            <a:ext cx="1778436" cy="369332"/>
          </a:xfrm>
          <a:prstGeom prst="rect">
            <a:avLst/>
          </a:prstGeom>
          <a:noFill/>
        </p:spPr>
        <p:txBody>
          <a:bodyPr wrap="none" rtlCol="0">
            <a:spAutoFit/>
          </a:bodyPr>
          <a:lstStyle/>
          <a:p>
            <a:r>
              <a:rPr lang="en-GB" dirty="0"/>
              <a:t>Let logit function</a:t>
            </a:r>
            <a:endParaRPr lang="en-US" dirty="0"/>
          </a:p>
        </p:txBody>
      </p:sp>
      <p:sp>
        <p:nvSpPr>
          <p:cNvPr id="3" name="Slide Number Placeholder 2">
            <a:extLst>
              <a:ext uri="{FF2B5EF4-FFF2-40B4-BE49-F238E27FC236}">
                <a16:creationId xmlns:a16="http://schemas.microsoft.com/office/drawing/2014/main" xmlns="" id="{CBFB7274-5AF1-4FB6-BFA0-B1EDC3AB26D6}"/>
              </a:ext>
            </a:extLst>
          </p:cNvPr>
          <p:cNvSpPr>
            <a:spLocks noGrp="1"/>
          </p:cNvSpPr>
          <p:nvPr>
            <p:ph type="sldNum" sz="quarter" idx="12"/>
          </p:nvPr>
        </p:nvSpPr>
        <p:spPr/>
        <p:txBody>
          <a:bodyPr/>
          <a:lstStyle/>
          <a:p>
            <a:fld id="{6AB24656-B012-45D0-BC9B-3633C89ACECD}" type="slidenum">
              <a:rPr lang="en-US" smtClean="0"/>
              <a:pPr/>
              <a:t>24</a:t>
            </a:fld>
            <a:endParaRPr lang="en-US"/>
          </a:p>
        </p:txBody>
      </p:sp>
      <p:sp>
        <p:nvSpPr>
          <p:cNvPr id="9" name="Rectangle 8">
            <a:extLst>
              <a:ext uri="{FF2B5EF4-FFF2-40B4-BE49-F238E27FC236}">
                <a16:creationId xmlns:a16="http://schemas.microsoft.com/office/drawing/2014/main" xmlns="" id="{960E44E4-943E-49FA-95BF-FF2627106B76}"/>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xmlns="" id="{4D37AA38-E555-4EA3-8A48-210399D1F06E}"/>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878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66EACB-B771-4CAB-A426-5C78D24C86C7}"/>
              </a:ext>
            </a:extLst>
          </p:cNvPr>
          <p:cNvSpPr>
            <a:spLocks noGrp="1"/>
          </p:cNvSpPr>
          <p:nvPr>
            <p:ph type="title"/>
          </p:nvPr>
        </p:nvSpPr>
        <p:spPr>
          <a:xfrm>
            <a:off x="171450" y="136525"/>
            <a:ext cx="10515600" cy="1325563"/>
          </a:xfrm>
        </p:spPr>
        <p:txBody>
          <a:bodyPr/>
          <a:lstStyle/>
          <a:p>
            <a:r>
              <a:rPr lang="en-GB" b="1" dirty="0"/>
              <a:t>Interpretation of LR parameters</a:t>
            </a:r>
            <a:endParaRPr lang="en-US" b="1" dirty="0"/>
          </a:p>
        </p:txBody>
      </p:sp>
      <p:pic>
        <p:nvPicPr>
          <p:cNvPr id="5" name="Content Placeholder 4">
            <a:extLst>
              <a:ext uri="{FF2B5EF4-FFF2-40B4-BE49-F238E27FC236}">
                <a16:creationId xmlns:a16="http://schemas.microsoft.com/office/drawing/2014/main" xmlns="" id="{A9ECC73B-DE1C-44E0-B596-CC58CBF0D753}"/>
              </a:ext>
            </a:extLst>
          </p:cNvPr>
          <p:cNvPicPr>
            <a:picLocks noGrp="1" noChangeAspect="1"/>
          </p:cNvPicPr>
          <p:nvPr>
            <p:ph idx="1"/>
          </p:nvPr>
        </p:nvPicPr>
        <p:blipFill>
          <a:blip r:embed="rId2"/>
          <a:stretch>
            <a:fillRect/>
          </a:stretch>
        </p:blipFill>
        <p:spPr>
          <a:xfrm>
            <a:off x="1504949" y="1563757"/>
            <a:ext cx="9693137" cy="3551581"/>
          </a:xfrm>
        </p:spPr>
      </p:pic>
      <p:sp>
        <p:nvSpPr>
          <p:cNvPr id="2" name="Slide Number Placeholder 1">
            <a:extLst>
              <a:ext uri="{FF2B5EF4-FFF2-40B4-BE49-F238E27FC236}">
                <a16:creationId xmlns:a16="http://schemas.microsoft.com/office/drawing/2014/main" xmlns="" id="{C2F974FA-8722-40A7-8F5B-ACFA9F074031}"/>
              </a:ext>
            </a:extLst>
          </p:cNvPr>
          <p:cNvSpPr>
            <a:spLocks noGrp="1"/>
          </p:cNvSpPr>
          <p:nvPr>
            <p:ph type="sldNum" sz="quarter" idx="12"/>
          </p:nvPr>
        </p:nvSpPr>
        <p:spPr/>
        <p:txBody>
          <a:bodyPr/>
          <a:lstStyle/>
          <a:p>
            <a:fld id="{6AB24656-B012-45D0-BC9B-3633C89ACECD}" type="slidenum">
              <a:rPr lang="en-US" smtClean="0"/>
              <a:pPr/>
              <a:t>25</a:t>
            </a:fld>
            <a:endParaRPr lang="en-US"/>
          </a:p>
        </p:txBody>
      </p:sp>
      <p:sp>
        <p:nvSpPr>
          <p:cNvPr id="7" name="Rectangle 6">
            <a:extLst>
              <a:ext uri="{FF2B5EF4-FFF2-40B4-BE49-F238E27FC236}">
                <a16:creationId xmlns:a16="http://schemas.microsoft.com/office/drawing/2014/main" xmlns="" id="{5F2B961C-1779-4D1C-A833-E81D47E0616B}"/>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xmlns="" id="{27F7F5F6-863B-4BA4-A70F-BDBF4F94E7C4}"/>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4428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71C058A-59C1-43DA-BD94-A946FD7EF7D1}"/>
              </a:ext>
            </a:extLst>
          </p:cNvPr>
          <p:cNvSpPr>
            <a:spLocks noGrp="1"/>
          </p:cNvSpPr>
          <p:nvPr>
            <p:ph type="title"/>
          </p:nvPr>
        </p:nvSpPr>
        <p:spPr>
          <a:xfrm>
            <a:off x="95250" y="107949"/>
            <a:ext cx="10515600" cy="1325563"/>
          </a:xfrm>
        </p:spPr>
        <p:txBody>
          <a:bodyPr/>
          <a:lstStyle/>
          <a:p>
            <a:r>
              <a:rPr lang="en-GB" b="1" dirty="0"/>
              <a:t>Interpretation of LR parameters</a:t>
            </a:r>
            <a:endParaRPr lang="en-US" b="1" dirty="0"/>
          </a:p>
        </p:txBody>
      </p:sp>
      <p:pic>
        <p:nvPicPr>
          <p:cNvPr id="5" name="Content Placeholder 4">
            <a:extLst>
              <a:ext uri="{FF2B5EF4-FFF2-40B4-BE49-F238E27FC236}">
                <a16:creationId xmlns:a16="http://schemas.microsoft.com/office/drawing/2014/main" xmlns="" id="{513A6C51-E9CE-4AC7-851F-7B8D277014E9}"/>
              </a:ext>
            </a:extLst>
          </p:cNvPr>
          <p:cNvPicPr>
            <a:picLocks noGrp="1" noChangeAspect="1"/>
          </p:cNvPicPr>
          <p:nvPr>
            <p:ph idx="1"/>
          </p:nvPr>
        </p:nvPicPr>
        <p:blipFill>
          <a:blip r:embed="rId2"/>
          <a:stretch>
            <a:fillRect/>
          </a:stretch>
        </p:blipFill>
        <p:spPr>
          <a:xfrm>
            <a:off x="1179443" y="1433512"/>
            <a:ext cx="9766853" cy="4653757"/>
          </a:xfrm>
        </p:spPr>
      </p:pic>
      <p:sp>
        <p:nvSpPr>
          <p:cNvPr id="2" name="Slide Number Placeholder 1">
            <a:extLst>
              <a:ext uri="{FF2B5EF4-FFF2-40B4-BE49-F238E27FC236}">
                <a16:creationId xmlns:a16="http://schemas.microsoft.com/office/drawing/2014/main" xmlns="" id="{73E3EF16-4B16-46F2-948A-3DCDF3529819}"/>
              </a:ext>
            </a:extLst>
          </p:cNvPr>
          <p:cNvSpPr>
            <a:spLocks noGrp="1"/>
          </p:cNvSpPr>
          <p:nvPr>
            <p:ph type="sldNum" sz="quarter" idx="12"/>
          </p:nvPr>
        </p:nvSpPr>
        <p:spPr/>
        <p:txBody>
          <a:bodyPr/>
          <a:lstStyle/>
          <a:p>
            <a:fld id="{6AB24656-B012-45D0-BC9B-3633C89ACECD}" type="slidenum">
              <a:rPr lang="en-US" smtClean="0"/>
              <a:pPr/>
              <a:t>26</a:t>
            </a:fld>
            <a:endParaRPr lang="en-US"/>
          </a:p>
        </p:txBody>
      </p:sp>
      <p:sp>
        <p:nvSpPr>
          <p:cNvPr id="7" name="Rectangle 6">
            <a:extLst>
              <a:ext uri="{FF2B5EF4-FFF2-40B4-BE49-F238E27FC236}">
                <a16:creationId xmlns:a16="http://schemas.microsoft.com/office/drawing/2014/main" xmlns="" id="{027C0013-76BF-4521-82F4-9E19FDC9FC65}"/>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xmlns="" id="{B83BEA29-1F80-4954-872B-4E7080720D4C}"/>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0426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B24656-B012-45D0-BC9B-3633C89ACECD}" type="slidenum">
              <a:rPr lang="en-US" smtClean="0"/>
              <a:pPr/>
              <a:t>27</a:t>
            </a:fld>
            <a:endParaRPr lang="en-US"/>
          </a:p>
        </p:txBody>
      </p:sp>
      <p:pic>
        <p:nvPicPr>
          <p:cNvPr id="61442" name="Picture 2"/>
          <p:cNvPicPr>
            <a:picLocks noChangeAspect="1" noChangeArrowheads="1"/>
          </p:cNvPicPr>
          <p:nvPr/>
        </p:nvPicPr>
        <p:blipFill>
          <a:blip r:embed="rId2"/>
          <a:srcRect/>
          <a:stretch>
            <a:fillRect/>
          </a:stretch>
        </p:blipFill>
        <p:spPr bwMode="auto">
          <a:xfrm>
            <a:off x="1005840" y="666207"/>
            <a:ext cx="10110651" cy="508213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98027-6239-4B41-8ADE-199306DE5851}"/>
              </a:ext>
            </a:extLst>
          </p:cNvPr>
          <p:cNvSpPr>
            <a:spLocks noGrp="1"/>
          </p:cNvSpPr>
          <p:nvPr>
            <p:ph type="title"/>
          </p:nvPr>
        </p:nvSpPr>
        <p:spPr>
          <a:xfrm>
            <a:off x="0" y="112643"/>
            <a:ext cx="10515600" cy="1325563"/>
          </a:xfrm>
        </p:spPr>
        <p:txBody>
          <a:bodyPr/>
          <a:lstStyle/>
          <a:p>
            <a:r>
              <a:rPr lang="en-GB" b="1" dirty="0"/>
              <a:t>Supervised vs Unsupervised learning</a:t>
            </a:r>
            <a:endParaRPr lang="en-US" b="1" dirty="0"/>
          </a:p>
        </p:txBody>
      </p:sp>
      <p:pic>
        <p:nvPicPr>
          <p:cNvPr id="4" name="Content Placeholder 3">
            <a:extLst>
              <a:ext uri="{FF2B5EF4-FFF2-40B4-BE49-F238E27FC236}">
                <a16:creationId xmlns:a16="http://schemas.microsoft.com/office/drawing/2014/main" xmlns="" id="{A2BBE6BC-3E37-4FEB-BC1D-A05522623DA4}"/>
              </a:ext>
            </a:extLst>
          </p:cNvPr>
          <p:cNvPicPr>
            <a:picLocks noGrp="1" noChangeAspect="1"/>
          </p:cNvPicPr>
          <p:nvPr>
            <p:ph idx="1"/>
          </p:nvPr>
        </p:nvPicPr>
        <p:blipFill>
          <a:blip r:embed="rId2"/>
          <a:stretch>
            <a:fillRect/>
          </a:stretch>
        </p:blipFill>
        <p:spPr>
          <a:xfrm>
            <a:off x="2796209" y="1298713"/>
            <a:ext cx="6718852" cy="5446644"/>
          </a:xfrm>
          <a:prstGeom prst="rect">
            <a:avLst/>
          </a:prstGeom>
        </p:spPr>
      </p:pic>
      <p:sp>
        <p:nvSpPr>
          <p:cNvPr id="3" name="Slide Number Placeholder 2">
            <a:extLst>
              <a:ext uri="{FF2B5EF4-FFF2-40B4-BE49-F238E27FC236}">
                <a16:creationId xmlns:a16="http://schemas.microsoft.com/office/drawing/2014/main" xmlns="" id="{39EE5E84-64F2-444E-92C7-2ACE0921DE93}"/>
              </a:ext>
            </a:extLst>
          </p:cNvPr>
          <p:cNvSpPr>
            <a:spLocks noGrp="1"/>
          </p:cNvSpPr>
          <p:nvPr>
            <p:ph type="sldNum" sz="quarter" idx="12"/>
          </p:nvPr>
        </p:nvSpPr>
        <p:spPr/>
        <p:txBody>
          <a:bodyPr/>
          <a:lstStyle/>
          <a:p>
            <a:fld id="{6AB24656-B012-45D0-BC9B-3633C89ACECD}" type="slidenum">
              <a:rPr lang="en-US" smtClean="0"/>
              <a:pPr/>
              <a:t>3</a:t>
            </a:fld>
            <a:endParaRPr lang="en-US"/>
          </a:p>
        </p:txBody>
      </p:sp>
      <p:sp>
        <p:nvSpPr>
          <p:cNvPr id="5" name="Rectangle 4">
            <a:extLst>
              <a:ext uri="{FF2B5EF4-FFF2-40B4-BE49-F238E27FC236}">
                <a16:creationId xmlns:a16="http://schemas.microsoft.com/office/drawing/2014/main" xmlns="" id="{D91D0A67-540E-44B5-80C4-6D75FC9FC09A}"/>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1753A370-CD5C-4845-8817-2E421C6092D6}"/>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65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45291-AE1F-4973-B07C-C9A2F3C60186}"/>
              </a:ext>
            </a:extLst>
          </p:cNvPr>
          <p:cNvSpPr>
            <a:spLocks noGrp="1"/>
          </p:cNvSpPr>
          <p:nvPr>
            <p:ph type="title"/>
          </p:nvPr>
        </p:nvSpPr>
        <p:spPr>
          <a:xfrm>
            <a:off x="450574" y="159026"/>
            <a:ext cx="10515600" cy="1325563"/>
          </a:xfrm>
        </p:spPr>
        <p:txBody>
          <a:bodyPr/>
          <a:lstStyle/>
          <a:p>
            <a:r>
              <a:rPr lang="en-GB" b="1" dirty="0"/>
              <a:t>Discrete  vs Continuous data</a:t>
            </a:r>
            <a:endParaRPr lang="en-US" b="1" dirty="0"/>
          </a:p>
        </p:txBody>
      </p:sp>
      <p:pic>
        <p:nvPicPr>
          <p:cNvPr id="4" name="Content Placeholder 3">
            <a:extLst>
              <a:ext uri="{FF2B5EF4-FFF2-40B4-BE49-F238E27FC236}">
                <a16:creationId xmlns:a16="http://schemas.microsoft.com/office/drawing/2014/main" xmlns="" id="{38438AF5-618A-4FF1-B482-E3802F174154}"/>
              </a:ext>
            </a:extLst>
          </p:cNvPr>
          <p:cNvPicPr>
            <a:picLocks noGrp="1" noChangeAspect="1"/>
          </p:cNvPicPr>
          <p:nvPr>
            <p:ph idx="1"/>
          </p:nvPr>
        </p:nvPicPr>
        <p:blipFill>
          <a:blip r:embed="rId2"/>
          <a:stretch>
            <a:fillRect/>
          </a:stretch>
        </p:blipFill>
        <p:spPr>
          <a:xfrm>
            <a:off x="1457325" y="1690688"/>
            <a:ext cx="9386888" cy="4058443"/>
          </a:xfrm>
          <a:prstGeom prst="rect">
            <a:avLst/>
          </a:prstGeom>
        </p:spPr>
      </p:pic>
      <p:sp>
        <p:nvSpPr>
          <p:cNvPr id="3" name="Slide Number Placeholder 2">
            <a:extLst>
              <a:ext uri="{FF2B5EF4-FFF2-40B4-BE49-F238E27FC236}">
                <a16:creationId xmlns:a16="http://schemas.microsoft.com/office/drawing/2014/main" xmlns="" id="{5D69FB4D-65F6-4388-89EC-1656675FD4BF}"/>
              </a:ext>
            </a:extLst>
          </p:cNvPr>
          <p:cNvSpPr>
            <a:spLocks noGrp="1"/>
          </p:cNvSpPr>
          <p:nvPr>
            <p:ph type="sldNum" sz="quarter" idx="12"/>
          </p:nvPr>
        </p:nvSpPr>
        <p:spPr/>
        <p:txBody>
          <a:bodyPr/>
          <a:lstStyle/>
          <a:p>
            <a:fld id="{6AB24656-B012-45D0-BC9B-3633C89ACECD}" type="slidenum">
              <a:rPr lang="en-US" smtClean="0"/>
              <a:pPr/>
              <a:t>4</a:t>
            </a:fld>
            <a:endParaRPr lang="en-US"/>
          </a:p>
        </p:txBody>
      </p:sp>
      <p:sp>
        <p:nvSpPr>
          <p:cNvPr id="5" name="Rectangle 4">
            <a:extLst>
              <a:ext uri="{FF2B5EF4-FFF2-40B4-BE49-F238E27FC236}">
                <a16:creationId xmlns:a16="http://schemas.microsoft.com/office/drawing/2014/main" xmlns="" id="{828E5767-72D5-44FB-84C9-F3565DC37DDC}"/>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8D146230-133F-4CF9-87D2-6B9416E3E8C4}"/>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598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B108F-57A9-4571-AF91-35C367931CB4}"/>
              </a:ext>
            </a:extLst>
          </p:cNvPr>
          <p:cNvSpPr>
            <a:spLocks noGrp="1"/>
          </p:cNvSpPr>
          <p:nvPr>
            <p:ph type="title"/>
          </p:nvPr>
        </p:nvSpPr>
        <p:spPr>
          <a:xfrm>
            <a:off x="215348" y="139838"/>
            <a:ext cx="10515600" cy="1325563"/>
          </a:xfrm>
        </p:spPr>
        <p:txBody>
          <a:bodyPr/>
          <a:lstStyle/>
          <a:p>
            <a:r>
              <a:rPr lang="en-GB" b="1" dirty="0"/>
              <a:t>Essence of Logistic Regression</a:t>
            </a:r>
            <a:endParaRPr lang="en-US" b="1" dirty="0"/>
          </a:p>
        </p:txBody>
      </p:sp>
      <p:sp>
        <p:nvSpPr>
          <p:cNvPr id="3" name="Content Placeholder 2">
            <a:extLst>
              <a:ext uri="{FF2B5EF4-FFF2-40B4-BE49-F238E27FC236}">
                <a16:creationId xmlns:a16="http://schemas.microsoft.com/office/drawing/2014/main" xmlns="" id="{30B0DD92-D1BD-45A7-8C50-E2F5AB24AEAB}"/>
              </a:ext>
            </a:extLst>
          </p:cNvPr>
          <p:cNvSpPr>
            <a:spLocks noGrp="1"/>
          </p:cNvSpPr>
          <p:nvPr>
            <p:ph idx="1"/>
          </p:nvPr>
        </p:nvSpPr>
        <p:spPr>
          <a:xfrm>
            <a:off x="639417" y="1484589"/>
            <a:ext cx="10515600" cy="4351338"/>
          </a:xfrm>
        </p:spPr>
        <p:txBody>
          <a:bodyPr>
            <a:normAutofit fontScale="92500"/>
          </a:bodyPr>
          <a:lstStyle/>
          <a:p>
            <a:pPr algn="just"/>
            <a:endParaRPr lang="en-GB" dirty="0"/>
          </a:p>
          <a:p>
            <a:pPr algn="just"/>
            <a:r>
              <a:rPr lang="en-GB" dirty="0"/>
              <a:t>Logistic regression is one of the supervised learning algorithms.</a:t>
            </a:r>
          </a:p>
          <a:p>
            <a:pPr algn="just"/>
            <a:r>
              <a:rPr lang="en-GB" dirty="0"/>
              <a:t>Logistic regression (LR) is a statistical technique for finding existence of a relationship between a qualitative (discrete) dependent variable (or outcome variable) and several independent variables (aka explanatory variables or predictors).</a:t>
            </a:r>
          </a:p>
          <a:p>
            <a:pPr algn="just"/>
            <a:r>
              <a:rPr lang="en-GB" dirty="0"/>
              <a:t>In LR, the primary objective is to find the conditional probability of occurrence of an event (class probability) given the values of several independent variables.</a:t>
            </a:r>
          </a:p>
          <a:p>
            <a:pPr algn="just"/>
            <a:r>
              <a:rPr lang="en-GB" dirty="0"/>
              <a:t>LR is one of the most popular tools used for solving classification problems.</a:t>
            </a:r>
            <a:endParaRPr lang="en-US" dirty="0"/>
          </a:p>
        </p:txBody>
      </p:sp>
      <p:sp>
        <p:nvSpPr>
          <p:cNvPr id="4" name="Slide Number Placeholder 3">
            <a:extLst>
              <a:ext uri="{FF2B5EF4-FFF2-40B4-BE49-F238E27FC236}">
                <a16:creationId xmlns:a16="http://schemas.microsoft.com/office/drawing/2014/main" xmlns="" id="{F86A7623-8786-49A2-A170-4ECD32AA71DA}"/>
              </a:ext>
            </a:extLst>
          </p:cNvPr>
          <p:cNvSpPr>
            <a:spLocks noGrp="1"/>
          </p:cNvSpPr>
          <p:nvPr>
            <p:ph type="sldNum" sz="quarter" idx="12"/>
          </p:nvPr>
        </p:nvSpPr>
        <p:spPr/>
        <p:txBody>
          <a:bodyPr/>
          <a:lstStyle/>
          <a:p>
            <a:fld id="{6AB24656-B012-45D0-BC9B-3633C89ACECD}" type="slidenum">
              <a:rPr lang="en-US" smtClean="0"/>
              <a:pPr/>
              <a:t>5</a:t>
            </a:fld>
            <a:endParaRPr lang="en-US"/>
          </a:p>
        </p:txBody>
      </p:sp>
      <p:sp>
        <p:nvSpPr>
          <p:cNvPr id="5" name="Rectangle 4">
            <a:extLst>
              <a:ext uri="{FF2B5EF4-FFF2-40B4-BE49-F238E27FC236}">
                <a16:creationId xmlns:a16="http://schemas.microsoft.com/office/drawing/2014/main" xmlns="" id="{DB3C6378-AB68-4277-8743-89F5FB2558F7}"/>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8118B9B3-CB58-48E4-9F2F-413987551DBE}"/>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8215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83" y="741408"/>
            <a:ext cx="10515600" cy="4351338"/>
          </a:xfrm>
        </p:spPr>
        <p:txBody>
          <a:bodyPr>
            <a:normAutofit fontScale="92500" lnSpcReduction="10000"/>
          </a:bodyPr>
          <a:lstStyle/>
          <a:p>
            <a:pPr algn="just"/>
            <a:r>
              <a:rPr lang="en-GB" dirty="0" smtClean="0"/>
              <a:t>In Logistic regression, instead of fitting a regression line, we fit an "S" shaped logistic function, which predicts two maximum values (0 or 1).</a:t>
            </a:r>
          </a:p>
          <a:p>
            <a:pPr algn="just"/>
            <a:r>
              <a:rPr lang="en-GB" dirty="0" smtClean="0"/>
              <a:t>The curve from the logistic function indicates the likelihood of something such as whether the cells are cancerous or not, a mouse is obese or not based on its weight, etc.</a:t>
            </a:r>
          </a:p>
          <a:p>
            <a:pPr algn="just"/>
            <a:r>
              <a:rPr lang="en-GB" dirty="0" smtClean="0"/>
              <a:t>Logistic Regression is a significant machine learning algorithm because it has the ability to provide probabilities and classify new data using continuous and discrete datasets.</a:t>
            </a:r>
          </a:p>
          <a:p>
            <a:pPr algn="just"/>
            <a:r>
              <a:rPr lang="en-GB" dirty="0" smtClean="0"/>
              <a:t>Logistic Regression can be used to classify the observations using different types of data and can easily determine the most effective variables used for the classification. The below image is showing the logistic function:</a:t>
            </a:r>
          </a:p>
          <a:p>
            <a:pPr algn="just"/>
            <a:endParaRPr lang="en-US" dirty="0"/>
          </a:p>
        </p:txBody>
      </p:sp>
      <p:sp>
        <p:nvSpPr>
          <p:cNvPr id="4" name="Slide Number Placeholder 3"/>
          <p:cNvSpPr>
            <a:spLocks noGrp="1"/>
          </p:cNvSpPr>
          <p:nvPr>
            <p:ph type="sldNum" sz="quarter" idx="12"/>
          </p:nvPr>
        </p:nvSpPr>
        <p:spPr/>
        <p:txBody>
          <a:bodyPr/>
          <a:lstStyle/>
          <a:p>
            <a:fld id="{6AB24656-B012-45D0-BC9B-3633C89ACECD}" type="slidenum">
              <a:rPr lang="en-US" smtClean="0"/>
              <a:pPr/>
              <a:t>6</a:t>
            </a:fld>
            <a:endParaRPr lang="en-US"/>
          </a:p>
        </p:txBody>
      </p:sp>
      <p:pic>
        <p:nvPicPr>
          <p:cNvPr id="50178" name="Picture 2" descr="Logistic Regression in Machine Learning"/>
          <p:cNvPicPr>
            <a:picLocks noChangeAspect="1" noChangeArrowheads="1"/>
          </p:cNvPicPr>
          <p:nvPr/>
        </p:nvPicPr>
        <p:blipFill>
          <a:blip r:embed="rId2"/>
          <a:srcRect/>
          <a:stretch>
            <a:fillRect/>
          </a:stretch>
        </p:blipFill>
        <p:spPr bwMode="auto">
          <a:xfrm>
            <a:off x="5602788" y="4545874"/>
            <a:ext cx="4762500" cy="215210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B24656-B012-45D0-BC9B-3633C89ACECD}" type="slidenum">
              <a:rPr lang="en-US" smtClean="0"/>
              <a:pPr/>
              <a:t>7</a:t>
            </a:fld>
            <a:endParaRPr lang="en-US"/>
          </a:p>
        </p:txBody>
      </p:sp>
      <p:pic>
        <p:nvPicPr>
          <p:cNvPr id="62466" name="Picture 2"/>
          <p:cNvPicPr>
            <a:picLocks noGrp="1" noChangeAspect="1" noChangeArrowheads="1"/>
          </p:cNvPicPr>
          <p:nvPr>
            <p:ph idx="1"/>
          </p:nvPr>
        </p:nvPicPr>
        <p:blipFill>
          <a:blip r:embed="rId2"/>
          <a:srcRect/>
          <a:stretch>
            <a:fillRect/>
          </a:stretch>
        </p:blipFill>
        <p:spPr bwMode="auto">
          <a:xfrm>
            <a:off x="1254034" y="718457"/>
            <a:ext cx="10241279" cy="480316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E2FE4-D60E-496D-978C-80BF0CAD8761}"/>
              </a:ext>
            </a:extLst>
          </p:cNvPr>
          <p:cNvSpPr>
            <a:spLocks noGrp="1"/>
          </p:cNvSpPr>
          <p:nvPr>
            <p:ph type="title"/>
          </p:nvPr>
        </p:nvSpPr>
        <p:spPr>
          <a:xfrm>
            <a:off x="321366" y="136525"/>
            <a:ext cx="10515600" cy="1325563"/>
          </a:xfrm>
        </p:spPr>
        <p:txBody>
          <a:bodyPr/>
          <a:lstStyle/>
          <a:p>
            <a:r>
              <a:rPr lang="en-GB" b="1" dirty="0"/>
              <a:t>Flow sequence of Logistic Regression</a:t>
            </a:r>
            <a:endParaRPr lang="en-US" b="1" dirty="0"/>
          </a:p>
        </p:txBody>
      </p:sp>
      <p:pic>
        <p:nvPicPr>
          <p:cNvPr id="2050" name="Picture 2">
            <a:extLst>
              <a:ext uri="{FF2B5EF4-FFF2-40B4-BE49-F238E27FC236}">
                <a16:creationId xmlns:a16="http://schemas.microsoft.com/office/drawing/2014/main" xmlns="" id="{836513A7-BD9A-4514-AE61-3D3F88EAE5D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883152"/>
            <a:ext cx="10515600" cy="423628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xmlns="" id="{9740BE6E-9B3B-4BBF-BB72-0D1EB1337AB1}"/>
              </a:ext>
            </a:extLst>
          </p:cNvPr>
          <p:cNvSpPr>
            <a:spLocks noGrp="1"/>
          </p:cNvSpPr>
          <p:nvPr>
            <p:ph type="sldNum" sz="quarter" idx="12"/>
          </p:nvPr>
        </p:nvSpPr>
        <p:spPr/>
        <p:txBody>
          <a:bodyPr/>
          <a:lstStyle/>
          <a:p>
            <a:fld id="{6AB24656-B012-45D0-BC9B-3633C89ACECD}" type="slidenum">
              <a:rPr lang="en-US" smtClean="0"/>
              <a:pPr/>
              <a:t>8</a:t>
            </a:fld>
            <a:endParaRPr lang="en-US"/>
          </a:p>
        </p:txBody>
      </p:sp>
      <p:sp>
        <p:nvSpPr>
          <p:cNvPr id="5" name="Rectangle 4">
            <a:extLst>
              <a:ext uri="{FF2B5EF4-FFF2-40B4-BE49-F238E27FC236}">
                <a16:creationId xmlns:a16="http://schemas.microsoft.com/office/drawing/2014/main" xmlns="" id="{BE70BB3A-4483-4712-9446-0725E59E5DAD}"/>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EB44F8AF-6CEE-41E7-A9EE-9F45B0E17878}"/>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1134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01053-D105-41FD-9102-1AF5947E4D34}"/>
              </a:ext>
            </a:extLst>
          </p:cNvPr>
          <p:cNvSpPr>
            <a:spLocks noGrp="1"/>
          </p:cNvSpPr>
          <p:nvPr>
            <p:ph type="title"/>
          </p:nvPr>
        </p:nvSpPr>
        <p:spPr>
          <a:xfrm>
            <a:off x="0" y="18255"/>
            <a:ext cx="10515600" cy="1325563"/>
          </a:xfrm>
        </p:spPr>
        <p:txBody>
          <a:bodyPr/>
          <a:lstStyle/>
          <a:p>
            <a:r>
              <a:rPr lang="en-GB" b="1" dirty="0"/>
              <a:t>Applications of Logistic Regression</a:t>
            </a:r>
            <a:endParaRPr lang="en-US" b="1" dirty="0"/>
          </a:p>
        </p:txBody>
      </p:sp>
      <p:sp>
        <p:nvSpPr>
          <p:cNvPr id="3" name="Content Placeholder 2">
            <a:extLst>
              <a:ext uri="{FF2B5EF4-FFF2-40B4-BE49-F238E27FC236}">
                <a16:creationId xmlns:a16="http://schemas.microsoft.com/office/drawing/2014/main" xmlns="" id="{0CA4A30C-67AD-44F4-A89D-BFAB1CE71A87}"/>
              </a:ext>
            </a:extLst>
          </p:cNvPr>
          <p:cNvSpPr>
            <a:spLocks noGrp="1"/>
          </p:cNvSpPr>
          <p:nvPr>
            <p:ph idx="1"/>
          </p:nvPr>
        </p:nvSpPr>
        <p:spPr>
          <a:xfrm>
            <a:off x="980660" y="1399729"/>
            <a:ext cx="9935817" cy="3053001"/>
          </a:xfrm>
        </p:spPr>
        <p:txBody>
          <a:bodyPr/>
          <a:lstStyle/>
          <a:p>
            <a:pPr algn="just"/>
            <a:r>
              <a:rPr lang="en-GB" sz="2400" b="0" i="0" dirty="0">
                <a:effectLst/>
                <a:latin typeface="charter"/>
              </a:rPr>
              <a:t>Image Segmentation and Categorization.</a:t>
            </a:r>
          </a:p>
          <a:p>
            <a:pPr algn="just"/>
            <a:r>
              <a:rPr lang="en-GB" sz="2400" b="0" i="0" dirty="0">
                <a:effectLst/>
                <a:latin typeface="charter"/>
              </a:rPr>
              <a:t>Geographic Image Processing.</a:t>
            </a:r>
          </a:p>
          <a:p>
            <a:pPr algn="just"/>
            <a:r>
              <a:rPr lang="en-GB" sz="2400" b="0" i="0" dirty="0">
                <a:effectLst/>
                <a:latin typeface="charter"/>
              </a:rPr>
              <a:t>Handwriting recognition.</a:t>
            </a:r>
          </a:p>
          <a:p>
            <a:pPr algn="just"/>
            <a:r>
              <a:rPr lang="en-GB" sz="2400" b="0" i="0" dirty="0">
                <a:effectLst/>
                <a:latin typeface="charter"/>
              </a:rPr>
              <a:t>Healthcare : </a:t>
            </a:r>
            <a:r>
              <a:rPr lang="en-GB" sz="2400" b="0" i="0" dirty="0" err="1">
                <a:effectLst/>
                <a:latin typeface="charter"/>
              </a:rPr>
              <a:t>Analyzing</a:t>
            </a:r>
            <a:r>
              <a:rPr lang="en-GB" sz="2400" b="0" i="0" dirty="0">
                <a:effectLst/>
                <a:latin typeface="charter"/>
              </a:rPr>
              <a:t> a group of over million people for myocardial infarction within a period of 10 years is an application area of logistic regression.</a:t>
            </a:r>
          </a:p>
          <a:p>
            <a:pPr algn="just"/>
            <a:r>
              <a:rPr lang="en-GB" sz="2400" b="0" i="0" dirty="0">
                <a:effectLst/>
                <a:latin typeface="charter"/>
              </a:rPr>
              <a:t>Prediction whether a person is depressed or not based ,etc.</a:t>
            </a:r>
          </a:p>
          <a:p>
            <a:pPr marL="0" indent="0">
              <a:buNone/>
            </a:pPr>
            <a:endParaRPr lang="en-US" dirty="0"/>
          </a:p>
        </p:txBody>
      </p:sp>
      <p:sp>
        <p:nvSpPr>
          <p:cNvPr id="4" name="Slide Number Placeholder 3">
            <a:extLst>
              <a:ext uri="{FF2B5EF4-FFF2-40B4-BE49-F238E27FC236}">
                <a16:creationId xmlns:a16="http://schemas.microsoft.com/office/drawing/2014/main" xmlns="" id="{2A6C7FBA-EEF1-4C54-AD43-1433FBAFE6F3}"/>
              </a:ext>
            </a:extLst>
          </p:cNvPr>
          <p:cNvSpPr>
            <a:spLocks noGrp="1"/>
          </p:cNvSpPr>
          <p:nvPr>
            <p:ph type="sldNum" sz="quarter" idx="12"/>
          </p:nvPr>
        </p:nvSpPr>
        <p:spPr/>
        <p:txBody>
          <a:bodyPr/>
          <a:lstStyle/>
          <a:p>
            <a:fld id="{6AB24656-B012-45D0-BC9B-3633C89ACECD}" type="slidenum">
              <a:rPr lang="en-US" smtClean="0"/>
              <a:pPr/>
              <a:t>9</a:t>
            </a:fld>
            <a:endParaRPr lang="en-US"/>
          </a:p>
        </p:txBody>
      </p:sp>
      <p:sp>
        <p:nvSpPr>
          <p:cNvPr id="5" name="Rectangle 4">
            <a:extLst>
              <a:ext uri="{FF2B5EF4-FFF2-40B4-BE49-F238E27FC236}">
                <a16:creationId xmlns:a16="http://schemas.microsoft.com/office/drawing/2014/main" xmlns="" id="{B491C30F-650E-4A5F-B285-B028270C9D6C}"/>
              </a:ext>
            </a:extLst>
          </p:cNvPr>
          <p:cNvSpPr/>
          <p:nvPr/>
        </p:nvSpPr>
        <p:spPr>
          <a:xfrm>
            <a:off x="145774" y="15902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DAE062DC-E0DC-4C13-8806-1327E598CBB8}"/>
              </a:ext>
            </a:extLst>
          </p:cNvPr>
          <p:cNvCxnSpPr/>
          <p:nvPr/>
        </p:nvCxnSpPr>
        <p:spPr>
          <a:xfrm>
            <a:off x="145774" y="125895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13AC8DD0-EF15-484E-8723-9661B61C605D}"/>
              </a:ext>
            </a:extLst>
          </p:cNvPr>
          <p:cNvPicPr>
            <a:picLocks noChangeAspect="1"/>
          </p:cNvPicPr>
          <p:nvPr/>
        </p:nvPicPr>
        <p:blipFill>
          <a:blip r:embed="rId2"/>
          <a:stretch>
            <a:fillRect/>
          </a:stretch>
        </p:blipFill>
        <p:spPr>
          <a:xfrm>
            <a:off x="6321287" y="4271414"/>
            <a:ext cx="4740964" cy="2169796"/>
          </a:xfrm>
          <a:prstGeom prst="rect">
            <a:avLst/>
          </a:prstGeom>
        </p:spPr>
      </p:pic>
    </p:spTree>
    <p:extLst>
      <p:ext uri="{BB962C8B-B14F-4D97-AF65-F5344CB8AC3E}">
        <p14:creationId xmlns:p14="http://schemas.microsoft.com/office/powerpoint/2010/main" xmlns="" val="1599778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9,1890748972,D:\Data\Deppa Documents\STAT 701\Power Points\Deppa Powerpoints\Logistic\Logistic Regression.ppc"/>
</p:tagLst>
</file>

<file path=ppt/tags/tag2.xml><?xml version="1.0" encoding="utf-8"?>
<p:tagLst xmlns:a="http://schemas.openxmlformats.org/drawingml/2006/main" xmlns:r="http://schemas.openxmlformats.org/officeDocument/2006/relationships" xmlns:p="http://schemas.openxmlformats.org/presentationml/2006/main">
  <p:tag name="PPSNARRATION" val="10,1890748972,D:\Data\Deppa Documents\STAT 701\Power Points\Deppa Powerpoints\Logistic\Logistic Regression.ppc"/>
</p:tagLst>
</file>

<file path=ppt/tags/tag3.xml><?xml version="1.0" encoding="utf-8"?>
<p:tagLst xmlns:a="http://schemas.openxmlformats.org/drawingml/2006/main" xmlns:r="http://schemas.openxmlformats.org/officeDocument/2006/relationships" xmlns:p="http://schemas.openxmlformats.org/presentationml/2006/main">
  <p:tag name="PPSNARRATION" val="11,1890748972,D:\Data\Deppa Documents\STAT 701\Power Points\Deppa Powerpoints\Logistic\Logistic Regression.ppc"/>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453</TotalTime>
  <Words>795</Words>
  <Application>Microsoft Office PowerPoint</Application>
  <PresentationFormat>Custom</PresentationFormat>
  <Paragraphs>98</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  Unit-II   Logistic Regression</vt:lpstr>
      <vt:lpstr>Types of Machine learning Algorithms</vt:lpstr>
      <vt:lpstr>Supervised vs Unsupervised learning</vt:lpstr>
      <vt:lpstr>Discrete  vs Continuous data</vt:lpstr>
      <vt:lpstr>Essence of Logistic Regression</vt:lpstr>
      <vt:lpstr>Slide 6</vt:lpstr>
      <vt:lpstr>Slide 7</vt:lpstr>
      <vt:lpstr>Flow sequence of Logistic Regression</vt:lpstr>
      <vt:lpstr>Applications of Logistic Regression</vt:lpstr>
      <vt:lpstr>Linear Regression vs Logistic regression</vt:lpstr>
      <vt:lpstr>Types of Logistic Regression</vt:lpstr>
      <vt:lpstr>Logistic Regression –Classification Problems</vt:lpstr>
      <vt:lpstr>Regression vs Classification</vt:lpstr>
      <vt:lpstr>Logistic Regression</vt:lpstr>
      <vt:lpstr>Logistic Regression</vt:lpstr>
      <vt:lpstr>Logistic Regression</vt:lpstr>
      <vt:lpstr>Binary logistic regression(Dichotomous Predictor)</vt:lpstr>
      <vt:lpstr>Logistic function </vt:lpstr>
      <vt:lpstr>Logistic Regression model</vt:lpstr>
      <vt:lpstr>Logistic Regression model</vt:lpstr>
      <vt:lpstr>Estimation of parameters in LR</vt:lpstr>
      <vt:lpstr>Estimation of parameters in LR</vt:lpstr>
      <vt:lpstr>Estimation of parameters in LR</vt:lpstr>
      <vt:lpstr>Interpretation of LR parameters</vt:lpstr>
      <vt:lpstr>Interpretation of LR parameters</vt:lpstr>
      <vt:lpstr>Interpretation of LR parameters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Dr. Subhash Chandra N</dc:creator>
  <cp:lastModifiedBy>Prof.Subhash chandra</cp:lastModifiedBy>
  <cp:revision>56</cp:revision>
  <dcterms:created xsi:type="dcterms:W3CDTF">2021-03-19T14:31:32Z</dcterms:created>
  <dcterms:modified xsi:type="dcterms:W3CDTF">2022-10-29T03:51:09Z</dcterms:modified>
</cp:coreProperties>
</file>