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4" r:id="rId4"/>
    <p:sldId id="286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85" r:id="rId15"/>
    <p:sldId id="272" r:id="rId16"/>
    <p:sldId id="273" r:id="rId17"/>
    <p:sldId id="274" r:id="rId18"/>
    <p:sldId id="275" r:id="rId19"/>
    <p:sldId id="276" r:id="rId20"/>
    <p:sldId id="282" r:id="rId21"/>
    <p:sldId id="287" r:id="rId22"/>
    <p:sldId id="290" r:id="rId23"/>
    <p:sldId id="289" r:id="rId24"/>
    <p:sldId id="288" r:id="rId25"/>
    <p:sldId id="279" r:id="rId26"/>
    <p:sldId id="280" r:id="rId27"/>
    <p:sldId id="281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-624" y="-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343" y="70103"/>
            <a:ext cx="12017587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867" y="339598"/>
            <a:ext cx="338226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133" y="2508250"/>
            <a:ext cx="10795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E4D6F2-689C-4A0A-9248-A063B60F6223}"/>
              </a:ext>
            </a:extLst>
          </p:cNvPr>
          <p:cNvSpPr txBox="1"/>
          <p:nvPr/>
        </p:nvSpPr>
        <p:spPr>
          <a:xfrm>
            <a:off x="2791874" y="1828800"/>
            <a:ext cx="68679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 smtClean="0"/>
              <a:t>FAI</a:t>
            </a:r>
            <a:endParaRPr lang="en-GB" sz="4400" dirty="0"/>
          </a:p>
          <a:p>
            <a:pPr algn="ctr"/>
            <a:r>
              <a:rPr lang="en-GB" sz="4400" dirty="0" smtClean="0"/>
              <a:t>Unit-IV</a:t>
            </a:r>
            <a:endParaRPr lang="en-GB" sz="4400" dirty="0"/>
          </a:p>
          <a:p>
            <a:pPr algn="ctr"/>
            <a:r>
              <a:rPr lang="en-US" sz="4400" spc="-5" dirty="0"/>
              <a:t>K-Nearest</a:t>
            </a:r>
            <a:r>
              <a:rPr lang="en-US" sz="4400" spc="15" dirty="0"/>
              <a:t> </a:t>
            </a:r>
            <a:r>
              <a:rPr lang="en-US" sz="4400" spc="-5" dirty="0"/>
              <a:t>Neighbor</a:t>
            </a:r>
            <a:r>
              <a:rPr lang="en-US" sz="4400" spc="30" dirty="0"/>
              <a:t> </a:t>
            </a:r>
            <a:r>
              <a:rPr lang="en-US" sz="4400" spc="-5" dirty="0"/>
              <a:t>Classifier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32766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508" y="377101"/>
            <a:ext cx="437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Distance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2340" y="4354449"/>
            <a:ext cx="74237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distance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measure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use?</a:t>
            </a:r>
            <a:endParaRPr sz="2400">
              <a:latin typeface="Arial"/>
              <a:cs typeface="Arial"/>
            </a:endParaRPr>
          </a:p>
          <a:p>
            <a:pPr marL="12700" marR="5080"/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Euclidean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treats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feature </a:t>
            </a:r>
            <a:r>
              <a:rPr sz="2400" spc="-10" dirty="0">
                <a:latin typeface="Arial MT"/>
                <a:cs typeface="Arial MT"/>
              </a:rPr>
              <a:t>as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equally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9991" y="1638554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3"/>
                </a:lnTo>
                <a:lnTo>
                  <a:pt x="438513" y="197792"/>
                </a:lnTo>
                <a:lnTo>
                  <a:pt x="426465" y="203200"/>
                </a:lnTo>
                <a:lnTo>
                  <a:pt x="429133" y="211709"/>
                </a:lnTo>
                <a:lnTo>
                  <a:pt x="469602" y="187705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5946" y="1567941"/>
            <a:ext cx="281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5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85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9305" y="1388237"/>
            <a:ext cx="1457960" cy="762635"/>
          </a:xfrm>
          <a:custGeom>
            <a:avLst/>
            <a:gdLst/>
            <a:ahLst/>
            <a:cxnLst/>
            <a:rect l="l" t="t" r="r" b="b"/>
            <a:pathLst>
              <a:path w="1457959" h="762635">
                <a:moveTo>
                  <a:pt x="565277" y="258953"/>
                </a:moveTo>
                <a:lnTo>
                  <a:pt x="562229" y="250317"/>
                </a:lnTo>
                <a:lnTo>
                  <a:pt x="546862" y="255866"/>
                </a:lnTo>
                <a:lnTo>
                  <a:pt x="533400" y="263906"/>
                </a:lnTo>
                <a:lnTo>
                  <a:pt x="504520" y="302425"/>
                </a:lnTo>
                <a:lnTo>
                  <a:pt x="494665" y="356235"/>
                </a:lnTo>
                <a:lnTo>
                  <a:pt x="495757" y="375691"/>
                </a:lnTo>
                <a:lnTo>
                  <a:pt x="512064" y="425069"/>
                </a:lnTo>
                <a:lnTo>
                  <a:pt x="546811" y="456501"/>
                </a:lnTo>
                <a:lnTo>
                  <a:pt x="562229" y="462026"/>
                </a:lnTo>
                <a:lnTo>
                  <a:pt x="564896" y="453517"/>
                </a:lnTo>
                <a:lnTo>
                  <a:pt x="552843" y="448119"/>
                </a:lnTo>
                <a:lnTo>
                  <a:pt x="542429" y="440651"/>
                </a:lnTo>
                <a:lnTo>
                  <a:pt x="521030" y="405955"/>
                </a:lnTo>
                <a:lnTo>
                  <a:pt x="513969" y="355092"/>
                </a:lnTo>
                <a:lnTo>
                  <a:pt x="514743" y="337045"/>
                </a:lnTo>
                <a:lnTo>
                  <a:pt x="526542" y="292481"/>
                </a:lnTo>
                <a:lnTo>
                  <a:pt x="553059" y="264274"/>
                </a:lnTo>
                <a:lnTo>
                  <a:pt x="565277" y="258953"/>
                </a:lnTo>
                <a:close/>
              </a:path>
              <a:path w="1457959" h="762635">
                <a:moveTo>
                  <a:pt x="1354074" y="356235"/>
                </a:moveTo>
                <a:lnTo>
                  <a:pt x="1344206" y="302425"/>
                </a:lnTo>
                <a:lnTo>
                  <a:pt x="1315339" y="263918"/>
                </a:lnTo>
                <a:lnTo>
                  <a:pt x="1286510" y="250317"/>
                </a:lnTo>
                <a:lnTo>
                  <a:pt x="1283462" y="258953"/>
                </a:lnTo>
                <a:lnTo>
                  <a:pt x="1295742" y="264274"/>
                </a:lnTo>
                <a:lnTo>
                  <a:pt x="1306296" y="271627"/>
                </a:lnTo>
                <a:lnTo>
                  <a:pt x="1327696" y="305752"/>
                </a:lnTo>
                <a:lnTo>
                  <a:pt x="1334770" y="355092"/>
                </a:lnTo>
                <a:lnTo>
                  <a:pt x="1333982" y="373761"/>
                </a:lnTo>
                <a:lnTo>
                  <a:pt x="1322197" y="419481"/>
                </a:lnTo>
                <a:lnTo>
                  <a:pt x="1295882" y="448119"/>
                </a:lnTo>
                <a:lnTo>
                  <a:pt x="1283843" y="453517"/>
                </a:lnTo>
                <a:lnTo>
                  <a:pt x="1286510" y="462026"/>
                </a:lnTo>
                <a:lnTo>
                  <a:pt x="1326972" y="438023"/>
                </a:lnTo>
                <a:lnTo>
                  <a:pt x="1349705" y="393661"/>
                </a:lnTo>
                <a:lnTo>
                  <a:pt x="1352969" y="375691"/>
                </a:lnTo>
                <a:lnTo>
                  <a:pt x="1354074" y="356235"/>
                </a:lnTo>
                <a:close/>
              </a:path>
              <a:path w="1457959" h="762635">
                <a:moveTo>
                  <a:pt x="1457579" y="127"/>
                </a:moveTo>
                <a:lnTo>
                  <a:pt x="144399" y="0"/>
                </a:lnTo>
                <a:lnTo>
                  <a:pt x="97028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366"/>
                </a:lnTo>
                <a:lnTo>
                  <a:pt x="25400" y="631063"/>
                </a:lnTo>
                <a:lnTo>
                  <a:pt x="96647" y="762254"/>
                </a:lnTo>
                <a:lnTo>
                  <a:pt x="107061" y="762254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367"/>
                </a:lnTo>
                <a:lnTo>
                  <a:pt x="1457579" y="15367"/>
                </a:lnTo>
                <a:lnTo>
                  <a:pt x="1457579" y="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3170" y="1567941"/>
            <a:ext cx="1649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497840" algn="l"/>
              </a:tabLst>
            </a:pPr>
            <a:r>
              <a:rPr dirty="0">
                <a:latin typeface="Cambria Math"/>
                <a:cs typeface="Cambria Math"/>
              </a:rPr>
              <a:t>=	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1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</a:t>
            </a:r>
            <a:r>
              <a:rPr spc="44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254" y="1575561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7859" y="2467355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2" y="0"/>
                </a:moveTo>
                <a:lnTo>
                  <a:pt x="426084" y="8509"/>
                </a:lnTo>
                <a:lnTo>
                  <a:pt x="438370" y="13819"/>
                </a:lnTo>
                <a:lnTo>
                  <a:pt x="448929" y="21177"/>
                </a:lnTo>
                <a:lnTo>
                  <a:pt x="470320" y="55322"/>
                </a:lnTo>
                <a:lnTo>
                  <a:pt x="477392" y="104775"/>
                </a:lnTo>
                <a:lnTo>
                  <a:pt x="476607" y="123444"/>
                </a:lnTo>
                <a:lnTo>
                  <a:pt x="464819" y="169164"/>
                </a:lnTo>
                <a:lnTo>
                  <a:pt x="438513" y="197738"/>
                </a:lnTo>
                <a:lnTo>
                  <a:pt x="426465" y="203073"/>
                </a:lnTo>
                <a:lnTo>
                  <a:pt x="429132" y="211709"/>
                </a:lnTo>
                <a:lnTo>
                  <a:pt x="469602" y="187706"/>
                </a:lnTo>
                <a:lnTo>
                  <a:pt x="492331" y="143287"/>
                </a:lnTo>
                <a:lnTo>
                  <a:pt x="496696" y="105918"/>
                </a:lnTo>
                <a:lnTo>
                  <a:pt x="495601" y="86483"/>
                </a:lnTo>
                <a:lnTo>
                  <a:pt x="479170" y="37084"/>
                </a:lnTo>
                <a:lnTo>
                  <a:pt x="444488" y="5526"/>
                </a:lnTo>
                <a:lnTo>
                  <a:pt x="429132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9414" y="2396997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𝑆𝑞𝑢𝑎𝑟𝑒𝑑</a:t>
            </a:r>
            <a:r>
              <a:rPr spc="5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𝐸𝑢𝑐𝑙𝑖𝑑𝑒𝑎𝑛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𝑑𝑖𝑠𝑡𝑎𝑛𝑐𝑒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</a:t>
            </a:r>
            <a:r>
              <a:rPr spc="4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</a:t>
            </a:r>
            <a:r>
              <a:rPr spc="390" dirty="0">
                <a:latin typeface="Cambria Math"/>
                <a:cs typeface="Cambria Math"/>
              </a:rPr>
              <a:t> </a:t>
            </a:r>
            <a:r>
              <a:rPr spc="30" dirty="0">
                <a:latin typeface="Cambria Math"/>
                <a:cs typeface="Cambria Math"/>
              </a:rPr>
              <a:t>𝑥,</a:t>
            </a:r>
            <a:r>
              <a:rPr spc="-10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26578" y="2467355"/>
            <a:ext cx="859790" cy="212090"/>
          </a:xfrm>
          <a:custGeom>
            <a:avLst/>
            <a:gdLst/>
            <a:ahLst/>
            <a:cxnLst/>
            <a:rect l="l" t="t" r="r" b="b"/>
            <a:pathLst>
              <a:path w="859790" h="212089">
                <a:moveTo>
                  <a:pt x="791845" y="0"/>
                </a:moveTo>
                <a:lnTo>
                  <a:pt x="788797" y="8509"/>
                </a:lnTo>
                <a:lnTo>
                  <a:pt x="801082" y="13819"/>
                </a:lnTo>
                <a:lnTo>
                  <a:pt x="811641" y="21177"/>
                </a:lnTo>
                <a:lnTo>
                  <a:pt x="833032" y="55322"/>
                </a:lnTo>
                <a:lnTo>
                  <a:pt x="840104" y="104775"/>
                </a:lnTo>
                <a:lnTo>
                  <a:pt x="839319" y="123444"/>
                </a:lnTo>
                <a:lnTo>
                  <a:pt x="827531" y="169164"/>
                </a:lnTo>
                <a:lnTo>
                  <a:pt x="801225" y="197738"/>
                </a:lnTo>
                <a:lnTo>
                  <a:pt x="789177" y="203073"/>
                </a:lnTo>
                <a:lnTo>
                  <a:pt x="791845" y="211709"/>
                </a:lnTo>
                <a:lnTo>
                  <a:pt x="832314" y="187706"/>
                </a:lnTo>
                <a:lnTo>
                  <a:pt x="855043" y="143287"/>
                </a:lnTo>
                <a:lnTo>
                  <a:pt x="859408" y="105918"/>
                </a:lnTo>
                <a:lnTo>
                  <a:pt x="858313" y="86483"/>
                </a:lnTo>
                <a:lnTo>
                  <a:pt x="841882" y="37084"/>
                </a:lnTo>
                <a:lnTo>
                  <a:pt x="807200" y="5526"/>
                </a:lnTo>
                <a:lnTo>
                  <a:pt x="791845" y="0"/>
                </a:lnTo>
                <a:close/>
              </a:path>
              <a:path w="859790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398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81037" y="2396997"/>
            <a:ext cx="146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</a:t>
            </a:r>
            <a:r>
              <a:rPr spc="470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32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baseline="-20833" dirty="0">
                <a:latin typeface="Cambria Math"/>
                <a:cs typeface="Cambria Math"/>
              </a:rPr>
              <a:t>𝑖  </a:t>
            </a:r>
            <a:r>
              <a:rPr spc="52" baseline="-20833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𝑦𝑖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5767" y="2404617"/>
            <a:ext cx="109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7318" y="3249167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517"/>
                </a:lnTo>
                <a:lnTo>
                  <a:pt x="464820" y="169291"/>
                </a:lnTo>
                <a:lnTo>
                  <a:pt x="438513" y="197865"/>
                </a:lnTo>
                <a:lnTo>
                  <a:pt x="426466" y="203200"/>
                </a:lnTo>
                <a:lnTo>
                  <a:pt x="429133" y="211709"/>
                </a:lnTo>
                <a:lnTo>
                  <a:pt x="469602" y="187706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4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3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4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2878" y="3178506"/>
            <a:ext cx="2935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mbria Math"/>
                <a:cs typeface="Cambria Math"/>
              </a:rPr>
              <a:t>𝑀</a:t>
            </a:r>
            <a:r>
              <a:rPr dirty="0">
                <a:latin typeface="Cambria Math"/>
                <a:cs typeface="Cambria Math"/>
              </a:rPr>
              <a:t>𝑎𝑛</a:t>
            </a:r>
            <a:r>
              <a:rPr spc="-10" dirty="0">
                <a:latin typeface="Cambria Math"/>
                <a:cs typeface="Cambria Math"/>
              </a:rPr>
              <a:t>ℎ</a:t>
            </a:r>
            <a:r>
              <a:rPr spc="-5" dirty="0">
                <a:latin typeface="Cambria Math"/>
                <a:cs typeface="Cambria Math"/>
              </a:rPr>
              <a:t>𝑎𝑡𝑡𝑎</a:t>
            </a:r>
            <a:r>
              <a:rPr dirty="0">
                <a:latin typeface="Cambria Math"/>
                <a:cs typeface="Cambria Math"/>
              </a:rPr>
              <a:t>𝑛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𝑑𝑖𝑠</a:t>
            </a:r>
            <a:r>
              <a:rPr spc="-5" dirty="0">
                <a:latin typeface="Cambria Math"/>
                <a:cs typeface="Cambria Math"/>
              </a:rPr>
              <a:t>𝑡𝑎𝑛𝑐</a:t>
            </a:r>
            <a:r>
              <a:rPr dirty="0">
                <a:latin typeface="Cambria Math"/>
                <a:cs typeface="Cambria Math"/>
              </a:rPr>
              <a:t>𝑒</a:t>
            </a:r>
            <a:r>
              <a:rPr spc="13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∶ </a:t>
            </a:r>
            <a:r>
              <a:rPr spc="11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𝑑 </a:t>
            </a:r>
            <a:r>
              <a:rPr spc="-5" dirty="0">
                <a:latin typeface="Cambria Math"/>
                <a:cs typeface="Cambria Math"/>
              </a:rPr>
              <a:t> </a:t>
            </a:r>
            <a:r>
              <a:rPr spc="60" dirty="0">
                <a:latin typeface="Cambria Math"/>
                <a:cs typeface="Cambria Math"/>
              </a:rPr>
              <a:t>𝑥</a:t>
            </a:r>
            <a:r>
              <a:rPr dirty="0">
                <a:latin typeface="Cambria Math"/>
                <a:cs typeface="Cambria Math"/>
              </a:rPr>
              <a:t>,</a:t>
            </a:r>
            <a:r>
              <a:rPr spc="-9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𝑦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5897" y="3178506"/>
            <a:ext cx="1672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= </a:t>
            </a:r>
            <a:r>
              <a:rPr spc="114" dirty="0">
                <a:latin typeface="Cambria Math"/>
                <a:cs typeface="Cambria Math"/>
              </a:rPr>
              <a:t> </a:t>
            </a:r>
            <a:r>
              <a:rPr spc="1110" dirty="0">
                <a:latin typeface="Cambria Math"/>
                <a:cs typeface="Cambria Math"/>
              </a:rPr>
              <a:t>∑</a:t>
            </a:r>
            <a:r>
              <a:rPr spc="-110" dirty="0">
                <a:latin typeface="Cambria Math"/>
                <a:cs typeface="Cambria Math"/>
              </a:rPr>
              <a:t> </a:t>
            </a:r>
            <a:r>
              <a:rPr spc="5" dirty="0">
                <a:latin typeface="Cambria Math"/>
                <a:cs typeface="Cambria Math"/>
              </a:rPr>
              <a:t>|(</a:t>
            </a:r>
            <a:r>
              <a:rPr dirty="0">
                <a:latin typeface="Cambria Math"/>
                <a:cs typeface="Cambria Math"/>
              </a:rPr>
              <a:t>𝑥𝑖</a:t>
            </a:r>
            <a:r>
              <a:rPr spc="6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−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spc="-5" dirty="0">
                <a:latin typeface="Cambria Math"/>
                <a:cs typeface="Cambria Math"/>
              </a:rPr>
              <a:t>𝑦</a:t>
            </a:r>
            <a:r>
              <a:rPr spc="60" dirty="0">
                <a:latin typeface="Cambria Math"/>
                <a:cs typeface="Cambria Math"/>
              </a:rPr>
              <a:t>𝑖</a:t>
            </a:r>
            <a:r>
              <a:rPr spc="-5" dirty="0">
                <a:latin typeface="Cambria Math"/>
                <a:cs typeface="Cambria Math"/>
              </a:rPr>
              <a:t>)</a:t>
            </a:r>
            <a:r>
              <a:rPr dirty="0">
                <a:latin typeface="Cambria Math"/>
                <a:cs typeface="Cambria Math"/>
              </a:rPr>
              <a:t>|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816" y="310515"/>
            <a:ext cx="414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How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to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choose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1471930"/>
            <a:ext cx="7415530" cy="168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infinite number of samples available, the larger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k,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dirty="0">
                <a:latin typeface="Arial MT"/>
                <a:cs typeface="Arial MT"/>
              </a:rPr>
              <a:t> better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classification.</a:t>
            </a:r>
            <a:endParaRPr sz="2600">
              <a:latin typeface="Arial MT"/>
              <a:cs typeface="Arial MT"/>
            </a:endParaRPr>
          </a:p>
          <a:p>
            <a:pPr marL="286385" marR="1212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k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 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often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</a:t>
            </a:r>
            <a:r>
              <a:rPr sz="2600" spc="-20" dirty="0">
                <a:latin typeface="Arial MT"/>
                <a:cs typeface="Arial MT"/>
              </a:rPr>
              <a:t>efficiency,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sensitive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“noise”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6916" y="3159761"/>
            <a:ext cx="3304032" cy="34604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1" y="3159760"/>
            <a:ext cx="3229355" cy="34132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4369689"/>
            <a:ext cx="8035925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Larger k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gives smoother boundaries, better for generalization,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 only if locality is preserved. Locality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not preserved if end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looking at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40" dirty="0">
                <a:latin typeface="Arial MT"/>
                <a:cs typeface="Arial MT"/>
              </a:rPr>
              <a:t>away,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same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 marL="286385" marR="81026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Interesting relation to find k for large sample data :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k =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sqrt(n)/2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 MT"/>
                <a:cs typeface="Arial MT"/>
              </a:rPr>
              <a:t>where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# of examples</a:t>
            </a:r>
            <a:endParaRPr sz="2200">
              <a:latin typeface="Arial MT"/>
              <a:cs typeface="Arial MT"/>
            </a:endParaRPr>
          </a:p>
          <a:p>
            <a:pPr marL="287020" indent="-274320" algn="just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through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cross-validation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457201"/>
            <a:ext cx="7010400" cy="37246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364435"/>
            <a:ext cx="5583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KNN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Classifier</a:t>
            </a:r>
            <a:r>
              <a:rPr spc="-2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447800"/>
            <a:ext cx="5867400" cy="5029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B979C-41D1-4224-8C13-0C7F954A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5078348" cy="6350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K-NN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7D4029-F7E2-4CCE-B227-8F0EC9AED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406" y="1348800"/>
            <a:ext cx="8834471" cy="5509200"/>
          </a:xfrm>
        </p:spPr>
        <p:txBody>
          <a:bodyPr/>
          <a:lstStyle/>
          <a:p>
            <a:pPr algn="just"/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KNN working with the help of following steps : </a:t>
            </a:r>
          </a:p>
          <a:p>
            <a:pPr algn="just"/>
            <a:endParaRPr lang="en-GB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For implementing any algorithm, we need dataset. So during the first step of KNN, we must load the training as well as test data.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Next, we need to choose the value of K i.e. the nearest data points. K can be any integer.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For each point in the test data do the following 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3.1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Calculate the distance between test data and each row of training data with the help of any of the method namely: Euclidean, Manhattan or Hamming distance. The most commonly used method to calculate distance is Euclidean.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3.2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based on the distance value, sort them in ascending order.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3.3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Next, it will choose the top K rows from the sorted array.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3.4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Now, it will assign a class to the test point based on most frequent class of these rows.</a:t>
            </a:r>
          </a:p>
          <a:p>
            <a:pPr algn="just"/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Step 4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 −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5877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31" y="442263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5" y="1244854"/>
            <a:ext cx="75406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5" dirty="0">
                <a:latin typeface="Arial MT"/>
                <a:cs typeface="Arial MT"/>
              </a:rPr>
              <a:t> have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questionnaires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survey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(acid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durability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strength)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classify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whether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tissue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good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not. Here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four training samples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8613788"/>
              </p:ext>
            </p:extLst>
          </p:nvPr>
        </p:nvGraphicFramePr>
        <p:xfrm>
          <a:off x="2249156" y="2778965"/>
          <a:ext cx="80772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807085" marR="265430" indent="-532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80365" indent="2178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Bad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820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Good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36141" y="5741619"/>
            <a:ext cx="8101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Now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factory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paper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tissue that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laboratory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X1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X2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7.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Guess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classification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tissue.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329009"/>
            <a:ext cx="7842250" cy="35020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spcBef>
                <a:spcPts val="7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 1</a:t>
            </a:r>
            <a:r>
              <a:rPr sz="22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Initialize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Define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k.</a:t>
            </a:r>
            <a:endParaRPr sz="2200">
              <a:latin typeface="Arial"/>
              <a:cs typeface="Arial"/>
            </a:endParaRPr>
          </a:p>
          <a:p>
            <a:pPr marL="1841500">
              <a:spcBef>
                <a:spcPts val="600"/>
              </a:spcBef>
            </a:pPr>
            <a:r>
              <a:rPr sz="2200" spc="-5" dirty="0">
                <a:latin typeface="Arial MT"/>
                <a:cs typeface="Arial MT"/>
              </a:rPr>
              <a:t>Lets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45" dirty="0">
                <a:latin typeface="Arial MT"/>
                <a:cs typeface="Arial MT"/>
              </a:rPr>
              <a:t>say,</a:t>
            </a:r>
            <a:r>
              <a:rPr sz="2200" spc="-5" dirty="0">
                <a:latin typeface="Arial MT"/>
                <a:cs typeface="Arial MT"/>
              </a:rPr>
              <a:t> k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=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  <a:p>
            <a:pPr marL="12700" marR="381635" indent="914400">
              <a:spcBef>
                <a:spcPts val="600"/>
              </a:spcBef>
              <a:tabLst>
                <a:tab pos="2755900" algn="l"/>
              </a:tabLst>
            </a:pPr>
            <a:r>
              <a:rPr sz="2200" spc="-5" dirty="0">
                <a:latin typeface="Arial MT"/>
                <a:cs typeface="Arial MT"/>
              </a:rPr>
              <a:t>(Always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odd 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number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	to avoid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tie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class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prediction)</a:t>
            </a:r>
            <a:endParaRPr sz="2200">
              <a:latin typeface="Arial MT"/>
              <a:cs typeface="Arial MT"/>
            </a:endParaRPr>
          </a:p>
          <a:p>
            <a:pPr marL="287020" indent="-274320"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2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2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Compute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distance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between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input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sample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86385">
              <a:spcBef>
                <a:spcPts val="5"/>
              </a:spcBef>
              <a:tabLst>
                <a:tab pos="2074545" algn="l"/>
              </a:tabLst>
            </a:pPr>
            <a:r>
              <a:rPr sz="2200" b="1" spc="-5" dirty="0">
                <a:latin typeface="Arial"/>
                <a:cs typeface="Arial"/>
              </a:rPr>
              <a:t>training	sample</a:t>
            </a:r>
            <a:endParaRPr sz="2200">
              <a:latin typeface="Arial"/>
              <a:cs typeface="Arial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Co-ordinate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 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sample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(3,7).</a:t>
            </a:r>
            <a:endParaRPr sz="2200">
              <a:latin typeface="Arial MT"/>
              <a:cs typeface="Arial MT"/>
            </a:endParaRPr>
          </a:p>
          <a:p>
            <a:pPr marL="1097915" lvl="1" indent="-171450">
              <a:spcBef>
                <a:spcPts val="600"/>
              </a:spcBef>
              <a:buChar char="-"/>
              <a:tabLst>
                <a:tab pos="1098550" algn="l"/>
              </a:tabLst>
            </a:pPr>
            <a:r>
              <a:rPr sz="2200" spc="-5" dirty="0">
                <a:latin typeface="Arial MT"/>
                <a:cs typeface="Arial MT"/>
              </a:rPr>
              <a:t>Instead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calculating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distance,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</a:t>
            </a:r>
            <a:endParaRPr sz="2200">
              <a:latin typeface="Arial MT"/>
              <a:cs typeface="Arial MT"/>
            </a:endParaRPr>
          </a:p>
          <a:p>
            <a:pPr marL="12700">
              <a:tabLst>
                <a:tab pos="2911475" algn="l"/>
              </a:tabLst>
            </a:pPr>
            <a:r>
              <a:rPr sz="2200" dirty="0">
                <a:latin typeface="Arial MT"/>
                <a:cs typeface="Arial MT"/>
              </a:rPr>
              <a:t>calculate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	Squared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Euclidean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distance.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3956051"/>
          <a:ext cx="8763000" cy="2651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755015" marR="215900" indent="-5327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(seconds)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230" indent="21780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Euclidean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(7-7)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(7-3)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32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17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(3-3)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09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31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(1-3)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40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(4-7)</a:t>
                      </a:r>
                      <a:r>
                        <a:rPr sz="1800" spc="-7" baseline="25462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225" baseline="25462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540" y="940053"/>
            <a:ext cx="7832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3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Sort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dirty="0">
                <a:latin typeface="Arial"/>
                <a:cs typeface="Arial"/>
              </a:rPr>
              <a:t> and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determine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nearest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dirty="0">
                <a:latin typeface="Arial"/>
                <a:cs typeface="Arial"/>
              </a:rPr>
              <a:t> of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24305" dirty="0">
                <a:latin typeface="Arial"/>
                <a:cs typeface="Arial"/>
              </a:rPr>
              <a:t>th</a:t>
            </a:r>
            <a:r>
              <a:rPr sz="2400" b="1" spc="352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minimum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distance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050" y="2279651"/>
          <a:ext cx="8841740" cy="2926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308610" marR="300990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(kg/square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43535" marR="336550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375920" marR="367030" indent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175895" indent="-4762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74866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R="8115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418754"/>
            <a:ext cx="6907530" cy="956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 </a:t>
            </a:r>
            <a:r>
              <a:rPr sz="2400" b="1" spc="-50" dirty="0">
                <a:latin typeface="Arial"/>
                <a:cs typeface="Arial"/>
              </a:rPr>
              <a:t>Take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3-Nearest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Neighbours:</a:t>
            </a:r>
            <a:endParaRPr sz="2400">
              <a:latin typeface="Arial"/>
              <a:cs typeface="Arial"/>
            </a:endParaRPr>
          </a:p>
          <a:p>
            <a:pPr marL="287020" indent="-274320">
              <a:spcBef>
                <a:spcPts val="5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Gather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category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nearest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neighbours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050" y="2127251"/>
          <a:ext cx="8839200" cy="3200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166370" marR="160655" indent="28575" algn="just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X1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Acid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Durability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X2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87960" marR="180340" indent="-31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Strength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(kg/sq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meter)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195580" marR="189865" indent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Squared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Euclide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1907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distance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indent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included in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3-Nearest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 marR="91440" indent="-26034" algn="just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nearest </a:t>
                      </a:r>
                      <a:r>
                        <a:rPr sz="1800" b="1" spc="-4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neighbour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25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-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09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35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075" y="1981200"/>
            <a:ext cx="7943850" cy="33265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Step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spc="-5" dirty="0">
                <a:latin typeface="Arial"/>
                <a:cs typeface="Arial"/>
              </a:rPr>
              <a:t>Apply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simple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majority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5"/>
              </a:spcBef>
              <a:buClr>
                <a:srgbClr val="D24717"/>
              </a:buClr>
              <a:buFont typeface="Segoe UI Symbol"/>
              <a:buChar char="⚫"/>
            </a:pPr>
            <a:endParaRPr sz="3500" dirty="0">
              <a:latin typeface="Arial"/>
              <a:cs typeface="Arial"/>
            </a:endParaRPr>
          </a:p>
          <a:p>
            <a:pPr marL="287020" indent="-274320"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majority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category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nearest</a:t>
            </a:r>
            <a:endParaRPr sz="2400" dirty="0">
              <a:latin typeface="Arial MT"/>
              <a:cs typeface="Arial MT"/>
            </a:endParaRPr>
          </a:p>
          <a:p>
            <a:pPr marL="286385"/>
            <a:r>
              <a:rPr sz="2400" spc="-5" dirty="0">
                <a:latin typeface="Arial MT"/>
                <a:cs typeface="Arial MT"/>
              </a:rPr>
              <a:t>neighbours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prediction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instance.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50" dirty="0">
              <a:latin typeface="Arial MT"/>
              <a:cs typeface="Arial MT"/>
            </a:endParaRPr>
          </a:p>
          <a:p>
            <a:pPr marL="286385" marR="43815" indent="-274320"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5" dirty="0">
                <a:latin typeface="Arial MT"/>
                <a:cs typeface="Arial MT"/>
              </a:rPr>
              <a:t>We</a:t>
            </a:r>
            <a:r>
              <a:rPr sz="2400" spc="-5" dirty="0">
                <a:latin typeface="Arial MT"/>
                <a:cs typeface="Arial MT"/>
              </a:rPr>
              <a:t> 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 “good”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1</a:t>
            </a:r>
            <a:r>
              <a:rPr sz="24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“bad”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Thus we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conclude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new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paper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tissue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laboratory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X1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X2</a:t>
            </a:r>
            <a:r>
              <a:rPr sz="2400" dirty="0">
                <a:latin typeface="Arial MT"/>
                <a:cs typeface="Arial MT"/>
              </a:rPr>
              <a:t> = </a:t>
            </a:r>
            <a:r>
              <a:rPr sz="2400" spc="-5" dirty="0">
                <a:latin typeface="Arial MT"/>
                <a:cs typeface="Arial MT"/>
              </a:rPr>
              <a:t>7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“good” </a:t>
            </a:r>
            <a:r>
              <a:rPr sz="2400" spc="-25" dirty="0">
                <a:latin typeface="Arial MT"/>
                <a:cs typeface="Arial MT"/>
              </a:rPr>
              <a:t>category.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20567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9398" y="1672430"/>
            <a:ext cx="6593205" cy="35131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Eager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learners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Lazy learners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KNN?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Discussion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categorical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attributes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Discussion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values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How 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k?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KNN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algorithm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–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choosing distance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measure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Solving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Example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Advantages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Disadvantages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KNN</a:t>
            </a:r>
            <a:endParaRPr sz="2200" dirty="0">
              <a:latin typeface="Arial MT"/>
              <a:cs typeface="Arial MT"/>
            </a:endParaRPr>
          </a:p>
          <a:p>
            <a:pPr marL="286385" indent="-274320"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5" dirty="0">
                <a:latin typeface="Arial MT"/>
                <a:cs typeface="Arial MT"/>
              </a:rPr>
              <a:t>Applications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KNN</a:t>
            </a:r>
            <a:endParaRPr sz="2200" dirty="0">
              <a:latin typeface="Arial MT"/>
              <a:cs typeface="Arial MT"/>
            </a:endParaRPr>
          </a:p>
          <a:p>
            <a:pPr marL="12065">
              <a:spcBef>
                <a:spcPts val="75"/>
              </a:spcBef>
              <a:buClr>
                <a:srgbClr val="D24717"/>
              </a:buClr>
              <a:buSzPct val="84090"/>
              <a:tabLst>
                <a:tab pos="286385" algn="l"/>
                <a:tab pos="287020" algn="l"/>
              </a:tabLst>
            </a:pP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96EEBDB-C164-4E1B-9339-991B9F03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8" y="526533"/>
            <a:ext cx="8519196" cy="617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07C2AE-CCC9-46D8-A8C4-09B5D6AE2D62}"/>
              </a:ext>
            </a:extLst>
          </p:cNvPr>
          <p:cNvSpPr txBox="1"/>
          <p:nvPr/>
        </p:nvSpPr>
        <p:spPr>
          <a:xfrm>
            <a:off x="439070" y="436132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Example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0" y="1071546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2494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714356"/>
            <a:ext cx="1035851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428604"/>
            <a:ext cx="10644262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26" y="571480"/>
            <a:ext cx="1057282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464" y="642918"/>
            <a:ext cx="9929882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7737"/>
            <a:ext cx="253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Com</a:t>
            </a:r>
            <a:r>
              <a:rPr spc="-20" dirty="0">
                <a:solidFill>
                  <a:schemeClr val="tx1"/>
                </a:solidFill>
              </a:rPr>
              <a:t>p</a:t>
            </a:r>
            <a:r>
              <a:rPr spc="-5" dirty="0">
                <a:solidFill>
                  <a:schemeClr val="tx1"/>
                </a:solidFill>
              </a:rPr>
              <a:t>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1395959"/>
            <a:ext cx="7489190" cy="45993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kNN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stores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examples</a:t>
            </a:r>
            <a:endParaRPr sz="2600">
              <a:latin typeface="Arial MT"/>
              <a:cs typeface="Arial MT"/>
            </a:endParaRPr>
          </a:p>
          <a:p>
            <a:pPr marL="286385" marR="5080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Suppose we have n examples each of dimension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</a:t>
            </a:r>
            <a:endParaRPr sz="260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O(d)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examples</a:t>
            </a:r>
            <a:endParaRPr sz="260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latin typeface="Arial"/>
                <a:cs typeface="Arial"/>
              </a:rPr>
              <a:t>O(nd)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computed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distances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examples</a:t>
            </a:r>
            <a:endParaRPr sz="260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Plus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O(nk)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closest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examples</a:t>
            </a:r>
            <a:endParaRPr sz="2600">
              <a:latin typeface="Arial MT"/>
              <a:cs typeface="Arial MT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2070100" algn="l"/>
              </a:tabLst>
            </a:pPr>
            <a:r>
              <a:rPr sz="2600" spc="-60" dirty="0">
                <a:latin typeface="Arial MT"/>
                <a:cs typeface="Arial MT"/>
              </a:rPr>
              <a:t>Total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time:	</a:t>
            </a:r>
            <a:r>
              <a:rPr sz="2600" b="1" dirty="0">
                <a:latin typeface="Arial"/>
                <a:cs typeface="Arial"/>
              </a:rPr>
              <a:t>O(nk+nd)</a:t>
            </a:r>
            <a:endParaRPr sz="2600">
              <a:latin typeface="Arial"/>
              <a:cs typeface="Arial"/>
            </a:endParaRP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5" dirty="0">
                <a:latin typeface="Arial MT"/>
                <a:cs typeface="Arial MT"/>
              </a:rPr>
              <a:t>Very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expensive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a large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number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samples</a:t>
            </a:r>
            <a:endParaRPr sz="2600">
              <a:latin typeface="Arial MT"/>
              <a:cs typeface="Arial MT"/>
            </a:endParaRPr>
          </a:p>
          <a:p>
            <a:pPr marL="286385" marR="133350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But we need a large number of samples for kNN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dirty="0">
                <a:latin typeface="Arial MT"/>
                <a:cs typeface="Arial MT"/>
              </a:rPr>
              <a:t> work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well!!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295400"/>
            <a:ext cx="9217659" cy="4743606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020" indent="-274320">
              <a:spcBef>
                <a:spcPts val="4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6385" marR="680720" indent="-274320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distribution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dirty="0">
                <a:latin typeface="Arial MT"/>
                <a:cs typeface="Arial MT"/>
              </a:rPr>
              <a:t> not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separable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linear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boundary</a:t>
            </a:r>
            <a:endParaRPr sz="2400" dirty="0">
              <a:latin typeface="Arial MT"/>
              <a:cs typeface="Arial MT"/>
            </a:endParaRPr>
          </a:p>
          <a:p>
            <a:pPr marL="287020" indent="-274320">
              <a:spcBef>
                <a:spcPts val="284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0" dirty="0">
                <a:latin typeface="Arial MT"/>
                <a:cs typeface="Arial MT"/>
              </a:rPr>
              <a:t>Very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simple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intuitive</a:t>
            </a:r>
            <a:endParaRPr sz="2400" dirty="0">
              <a:latin typeface="Arial MT"/>
              <a:cs typeface="Arial MT"/>
            </a:endParaRPr>
          </a:p>
          <a:p>
            <a:pPr marL="286385" marR="61595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Good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classification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large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enough</a:t>
            </a:r>
            <a:endParaRPr sz="2400" dirty="0">
              <a:latin typeface="Arial MT"/>
              <a:cs typeface="Arial MT"/>
            </a:endParaRPr>
          </a:p>
          <a:p>
            <a:pPr>
              <a:spcBef>
                <a:spcPts val="15"/>
              </a:spcBef>
            </a:pPr>
            <a:endParaRPr sz="2300" dirty="0">
              <a:latin typeface="Arial MT"/>
              <a:cs typeface="Arial MT"/>
            </a:endParaRPr>
          </a:p>
          <a:p>
            <a:pPr marL="287020" indent="-274320"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Disadvantages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KNN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classifier</a:t>
            </a:r>
            <a:r>
              <a:rPr sz="26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87020" indent="-274320">
              <a:spcBef>
                <a:spcPts val="3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Choosing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" dirty="0">
                <a:latin typeface="Arial MT"/>
                <a:cs typeface="Arial MT"/>
              </a:rPr>
              <a:t> 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tricky</a:t>
            </a:r>
          </a:p>
          <a:p>
            <a:pPr marL="287020" indent="-274320"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70" dirty="0">
                <a:latin typeface="Arial MT"/>
                <a:cs typeface="Arial MT"/>
              </a:rPr>
              <a:t>Test</a:t>
            </a:r>
            <a:r>
              <a:rPr sz="2400" spc="-5" dirty="0">
                <a:latin typeface="Arial MT"/>
                <a:cs typeface="Arial MT"/>
              </a:rPr>
              <a:t> stage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computationally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expensive</a:t>
            </a:r>
            <a:endParaRPr sz="2400" dirty="0">
              <a:latin typeface="Arial MT"/>
              <a:cs typeface="Arial MT"/>
            </a:endParaRPr>
          </a:p>
          <a:p>
            <a:pPr marL="286385" marR="561340" indent="-274320">
              <a:lnSpc>
                <a:spcPts val="2590"/>
              </a:lnSpc>
              <a:spcBef>
                <a:spcPts val="64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No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stage,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work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during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test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stage</a:t>
            </a:r>
            <a:endParaRPr sz="2400" dirty="0">
              <a:latin typeface="Arial MT"/>
              <a:cs typeface="Arial MT"/>
            </a:endParaRPr>
          </a:p>
          <a:p>
            <a:pPr marL="286385" marR="5080" indent="-274320">
              <a:lnSpc>
                <a:spcPts val="259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actually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opposite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dirty="0">
                <a:latin typeface="Arial MT"/>
                <a:cs typeface="Arial MT"/>
              </a:rPr>
              <a:t>want. </a:t>
            </a:r>
            <a:r>
              <a:rPr sz="2400" spc="-5" dirty="0">
                <a:latin typeface="Arial MT"/>
                <a:cs typeface="Arial MT"/>
              </a:rPr>
              <a:t>Usually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 </a:t>
            </a:r>
            <a:r>
              <a:rPr sz="2400" spc="-10" dirty="0">
                <a:latin typeface="Arial MT"/>
                <a:cs typeface="Arial MT"/>
              </a:rPr>
              <a:t>afford </a:t>
            </a:r>
            <a:r>
              <a:rPr sz="2400" spc="-5" dirty="0">
                <a:latin typeface="Arial MT"/>
                <a:cs typeface="Arial MT"/>
              </a:rPr>
              <a:t>training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 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 </a:t>
            </a:r>
            <a:r>
              <a:rPr sz="2400" dirty="0">
                <a:latin typeface="Arial MT"/>
                <a:cs typeface="Arial MT"/>
              </a:rPr>
              <a:t> fast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066800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0242"/>
            <a:ext cx="6769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Applications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KNN</a:t>
            </a:r>
            <a:r>
              <a:rPr spc="-10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2074529"/>
            <a:ext cx="573976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classification</a:t>
            </a:r>
          </a:p>
          <a:p>
            <a:pPr marL="286385" indent="-274320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missing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values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pattern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recognition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expression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protein-protein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prediction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get 3D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structure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protein</a:t>
            </a:r>
          </a:p>
          <a:p>
            <a:pPr marL="286385" indent="-27432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measure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document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F26F6-60A5-46C1-B168-380642E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7" y="416150"/>
            <a:ext cx="5611748" cy="61555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KNN 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2EBFE9-1CB4-4C78-B695-FF033BF2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1092" y="1428736"/>
            <a:ext cx="9858444" cy="5016758"/>
          </a:xfrm>
        </p:spPr>
        <p:txBody>
          <a:bodyPr/>
          <a:lstStyle/>
          <a:p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K-nearest neighbours (KNN) algorithm is a type of supervised ML algorithm which can be used for both classification as well as regression predictive problems.</a:t>
            </a:r>
          </a:p>
          <a:p>
            <a:endParaRPr lang="en-GB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The following two properties would define KNN well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Lazy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 lazy learning algorithm because it does not have a specialized training phase and uses all the data for training while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</a:rPr>
              <a:t>Non-parametric learning algorithm</a:t>
            </a:r>
            <a:r>
              <a:rPr lang="en-GB" sz="2800" dirty="0">
                <a:solidFill>
                  <a:srgbClr val="000000"/>
                </a:solidFill>
                <a:latin typeface="Arial" panose="020B0604020202020204" pitchFamily="34" charset="0"/>
              </a:rPr>
              <a:t> − KNN is also a non-parametric learning algorithm because it doesn’t assume anything about the underlying data.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015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5314F-5322-4C8F-87E0-777BE2E7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661"/>
            <a:ext cx="5306948" cy="635000"/>
          </a:xfrm>
        </p:spPr>
        <p:txBody>
          <a:bodyPr/>
          <a:lstStyle/>
          <a:p>
            <a:r>
              <a:rPr lang="en-GB" dirty="0"/>
              <a:t>K-NN Classifier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48493EB-D4B2-435C-B10A-CE80AF5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1316017"/>
            <a:ext cx="8096250" cy="5232202"/>
          </a:xfrm>
        </p:spPr>
        <p:txBody>
          <a:bodyPr/>
          <a:lstStyle/>
          <a:p>
            <a:r>
              <a:rPr lang="en-GB" sz="2000" dirty="0"/>
              <a:t>Types Of Learners In Classification </a:t>
            </a:r>
          </a:p>
          <a:p>
            <a:r>
              <a:rPr lang="en-GB" sz="2000" b="1" dirty="0"/>
              <a:t>Lazy Learners :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Lazy learners simply store the training data and wait until a testing data appears.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The classification is done using the most related data in the stored training data.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They take more predicting time compared to eager learners. </a:t>
            </a:r>
          </a:p>
          <a:p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 – k-nearest </a:t>
            </a:r>
            <a:r>
              <a:rPr lang="en-GB" sz="2000" dirty="0" smtClean="0"/>
              <a:t>neighbour, </a:t>
            </a:r>
            <a:r>
              <a:rPr lang="en-GB" sz="2000" dirty="0"/>
              <a:t>case-based reasoning. </a:t>
            </a:r>
          </a:p>
          <a:p>
            <a:pPr marL="400050" indent="-400050">
              <a:buFont typeface="+mj-lt"/>
              <a:buAutoNum type="romanLcPeriod"/>
            </a:pPr>
            <a:endParaRPr lang="en-GB" sz="2000" dirty="0"/>
          </a:p>
          <a:p>
            <a:r>
              <a:rPr lang="en-GB" sz="2000" b="1" dirty="0"/>
              <a:t>Eager Learners :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Eager learners construct a classification model based on the given training data before getting data for predictions.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It must be able to commit to a single hypothesis that will work for the entire space. </a:t>
            </a:r>
          </a:p>
          <a:p>
            <a:pPr marL="400050" indent="-400050">
              <a:buFont typeface="+mj-lt"/>
              <a:buAutoNum type="romanLcPeriod"/>
            </a:pPr>
            <a:r>
              <a:rPr lang="en-GB" sz="2000" dirty="0"/>
              <a:t>Due to this, they take a lot of time in training and less time for a prediction. </a:t>
            </a:r>
          </a:p>
          <a:p>
            <a:r>
              <a:rPr lang="en-GB" sz="2000" dirty="0"/>
              <a:t>	</a:t>
            </a:r>
            <a:r>
              <a:rPr lang="en-GB" sz="2000" dirty="0" err="1"/>
              <a:t>Eg</a:t>
            </a:r>
            <a:r>
              <a:rPr lang="en-GB" sz="2000" dirty="0"/>
              <a:t>– Decision Tree, Naive Bayes, Artificial Neural Networks.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46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3722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What is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k-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NN??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4" y="1471930"/>
            <a:ext cx="7616190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Nearest-neighbor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classifiers</a:t>
            </a:r>
            <a:r>
              <a:rPr sz="2600" dirty="0">
                <a:latin typeface="Arial MT"/>
                <a:cs typeface="Arial MT"/>
              </a:rPr>
              <a:t> 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based</a:t>
            </a:r>
            <a:r>
              <a:rPr sz="2600" spc="7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learning </a:t>
            </a:r>
            <a:r>
              <a:rPr sz="2600" spc="-5" dirty="0">
                <a:latin typeface="Arial MT"/>
                <a:cs typeface="Arial MT"/>
              </a:rPr>
              <a:t>by </a:t>
            </a:r>
            <a:r>
              <a:rPr sz="2600" spc="-25" dirty="0">
                <a:latin typeface="Arial MT"/>
                <a:cs typeface="Arial MT"/>
              </a:rPr>
              <a:t>analogy, </a:t>
            </a:r>
            <a:r>
              <a:rPr sz="2600" dirty="0">
                <a:latin typeface="Arial MT"/>
                <a:cs typeface="Arial MT"/>
              </a:rPr>
              <a:t>that is, by comparing a given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test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similar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Arial MT"/>
              <a:cs typeface="Arial MT"/>
            </a:endParaRPr>
          </a:p>
          <a:p>
            <a:pPr marL="286385" indent="-274320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tuples are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described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attributes.</a:t>
            </a:r>
            <a:endParaRPr sz="2600">
              <a:latin typeface="Arial MT"/>
              <a:cs typeface="Arial MT"/>
            </a:endParaRPr>
          </a:p>
          <a:p>
            <a:pPr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Arial MT"/>
              <a:cs typeface="Arial MT"/>
            </a:endParaRPr>
          </a:p>
          <a:p>
            <a:pPr marL="286385" marR="6985" indent="-274320" algn="just"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When k = 1, the unknown </a:t>
            </a:r>
            <a:r>
              <a:rPr sz="2600" spc="-5" dirty="0">
                <a:latin typeface="Arial MT"/>
                <a:cs typeface="Arial MT"/>
              </a:rPr>
              <a:t>tuple is </a:t>
            </a:r>
            <a:r>
              <a:rPr sz="2600" dirty="0">
                <a:latin typeface="Arial MT"/>
                <a:cs typeface="Arial MT"/>
              </a:rPr>
              <a:t>assigned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 of the training tuple that </a:t>
            </a:r>
            <a:r>
              <a:rPr sz="2600" spc="-5" dirty="0">
                <a:latin typeface="Arial MT"/>
                <a:cs typeface="Arial MT"/>
              </a:rPr>
              <a:t>is </a:t>
            </a:r>
            <a:r>
              <a:rPr sz="2600" dirty="0">
                <a:latin typeface="Arial MT"/>
                <a:cs typeface="Arial MT"/>
              </a:rPr>
              <a:t>closest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 pattern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space.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629" y="381000"/>
            <a:ext cx="445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When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k=3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or k=5??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9517" y="1447800"/>
            <a:ext cx="3630167" cy="457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1" y="243841"/>
            <a:ext cx="2394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Closeness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445" y="1432307"/>
            <a:ext cx="7615555" cy="12122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043940" algn="l"/>
                <a:tab pos="2682875" algn="l"/>
                <a:tab pos="4102100" algn="l"/>
                <a:tab pos="5539105" algn="l"/>
                <a:tab pos="6237605" algn="l"/>
                <a:tab pos="7306945" algn="l"/>
              </a:tabLst>
            </a:pPr>
            <a:r>
              <a:rPr sz="2600" spc="5" dirty="0">
                <a:latin typeface="Arial MT"/>
                <a:cs typeface="Arial MT"/>
              </a:rPr>
              <a:t>Th</a:t>
            </a:r>
            <a:r>
              <a:rPr sz="2600" dirty="0">
                <a:latin typeface="Arial MT"/>
                <a:cs typeface="Arial MT"/>
              </a:rPr>
              <a:t>e	Eucl</a:t>
            </a:r>
            <a:r>
              <a:rPr sz="2600" spc="-20" dirty="0">
                <a:latin typeface="Arial MT"/>
                <a:cs typeface="Arial MT"/>
              </a:rPr>
              <a:t>i</a:t>
            </a:r>
            <a:r>
              <a:rPr sz="2600" dirty="0">
                <a:latin typeface="Arial MT"/>
                <a:cs typeface="Arial MT"/>
              </a:rPr>
              <a:t>d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an	di</a:t>
            </a:r>
            <a:r>
              <a:rPr sz="2600" spc="5" dirty="0">
                <a:latin typeface="Arial MT"/>
                <a:cs typeface="Arial MT"/>
              </a:rPr>
              <a:t>s</a:t>
            </a:r>
            <a:r>
              <a:rPr sz="2600" spc="-2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ce	b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spc="-2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w</a:t>
            </a:r>
            <a:r>
              <a:rPr sz="2600" spc="5" dirty="0">
                <a:latin typeface="Arial MT"/>
                <a:cs typeface="Arial MT"/>
              </a:rPr>
              <a:t>e</a:t>
            </a:r>
            <a:r>
              <a:rPr sz="2600" dirty="0">
                <a:latin typeface="Arial MT"/>
                <a:cs typeface="Arial MT"/>
              </a:rPr>
              <a:t>en	t</a:t>
            </a:r>
            <a:r>
              <a:rPr sz="2600" spc="-15" dirty="0">
                <a:latin typeface="Arial MT"/>
                <a:cs typeface="Arial MT"/>
              </a:rPr>
              <a:t>w</a:t>
            </a:r>
            <a:r>
              <a:rPr sz="2600" dirty="0">
                <a:latin typeface="Arial MT"/>
                <a:cs typeface="Arial MT"/>
              </a:rPr>
              <a:t>o	p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ints	or  tuples,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45" dirty="0">
                <a:latin typeface="Arial MT"/>
                <a:cs typeface="Arial MT"/>
              </a:rPr>
              <a:t>say,</a:t>
            </a:r>
            <a:endParaRPr sz="2600">
              <a:latin typeface="Arial MT"/>
              <a:cs typeface="Arial MT"/>
            </a:endParaRPr>
          </a:p>
          <a:p>
            <a:pPr marL="12700">
              <a:spcBef>
                <a:spcPts val="245"/>
              </a:spcBef>
              <a:tabLst>
                <a:tab pos="7215505" algn="l"/>
              </a:tabLst>
            </a:pPr>
            <a:r>
              <a:rPr sz="2600" spc="-15" dirty="0">
                <a:latin typeface="Arial MT"/>
                <a:cs typeface="Arial MT"/>
              </a:rPr>
              <a:t>X1</a:t>
            </a:r>
            <a:r>
              <a:rPr sz="2600" spc="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 </a:t>
            </a:r>
            <a:r>
              <a:rPr sz="2600" spc="-15" dirty="0">
                <a:latin typeface="Arial MT"/>
                <a:cs typeface="Arial MT"/>
              </a:rPr>
              <a:t>(x11,x12,...,x1n)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X2</a:t>
            </a:r>
            <a:r>
              <a:rPr sz="2600" spc="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=(x21,x22,...,x2n),	</a:t>
            </a:r>
            <a:r>
              <a:rPr sz="2600" spc="-5" dirty="0">
                <a:latin typeface="Arial MT"/>
                <a:cs typeface="Arial MT"/>
              </a:rPr>
              <a:t>is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445" y="4386453"/>
            <a:ext cx="7616825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 algn="just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78460" algn="l"/>
              </a:tabLst>
            </a:pPr>
            <a:r>
              <a:rPr dirty="0"/>
              <a:t>	</a:t>
            </a:r>
            <a:r>
              <a:rPr sz="2600" spc="-5" dirty="0">
                <a:latin typeface="Arial MT"/>
                <a:cs typeface="Arial MT"/>
              </a:rPr>
              <a:t>Min-max </a:t>
            </a:r>
            <a:r>
              <a:rPr sz="2600" dirty="0">
                <a:latin typeface="Arial MT"/>
                <a:cs typeface="Arial MT"/>
              </a:rPr>
              <a:t>normalization can be used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transform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value v of a numeric attribute A </a:t>
            </a:r>
            <a:r>
              <a:rPr sz="2600" spc="-5" dirty="0">
                <a:latin typeface="Arial MT"/>
                <a:cs typeface="Arial MT"/>
              </a:rPr>
              <a:t>to </a:t>
            </a:r>
            <a:r>
              <a:rPr sz="2600" dirty="0">
                <a:latin typeface="Arial MT"/>
                <a:cs typeface="Arial MT"/>
              </a:rPr>
              <a:t>v0 </a:t>
            </a:r>
            <a:r>
              <a:rPr sz="2600" spc="-5" dirty="0">
                <a:latin typeface="Arial MT"/>
                <a:cs typeface="Arial MT"/>
              </a:rPr>
              <a:t>in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range</a:t>
            </a:r>
            <a:r>
              <a:rPr sz="2600" spc="-5" dirty="0">
                <a:latin typeface="Arial MT"/>
                <a:cs typeface="Arial MT"/>
              </a:rPr>
              <a:t> [0,1]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 computing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38" y="2819400"/>
            <a:ext cx="2820118" cy="685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5410200"/>
            <a:ext cx="1848612" cy="553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654" y="285728"/>
            <a:ext cx="7874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>
                <a:solidFill>
                  <a:schemeClr val="tx1"/>
                </a:solidFill>
              </a:rPr>
              <a:t>What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if attributes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are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categorical??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340" y="1471931"/>
            <a:ext cx="10287071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147445" algn="l"/>
                <a:tab pos="1880870" algn="l"/>
                <a:tab pos="3387090" algn="l"/>
                <a:tab pos="3937000" algn="l"/>
                <a:tab pos="5680710" algn="l"/>
                <a:tab pos="6281420" algn="l"/>
              </a:tabLst>
            </a:pPr>
            <a:r>
              <a:rPr sz="2600" b="1" dirty="0">
                <a:latin typeface="Arial"/>
                <a:cs typeface="Arial"/>
              </a:rPr>
              <a:t>H</a:t>
            </a:r>
            <a:r>
              <a:rPr sz="2600" b="1" spc="-20" dirty="0">
                <a:latin typeface="Arial"/>
                <a:cs typeface="Arial"/>
              </a:rPr>
              <a:t>o</a:t>
            </a:r>
            <a:r>
              <a:rPr sz="2600" b="1" dirty="0">
                <a:latin typeface="Arial"/>
                <a:cs typeface="Arial"/>
              </a:rPr>
              <a:t>w	can	dista</a:t>
            </a:r>
            <a:r>
              <a:rPr sz="2600" b="1" spc="5" dirty="0">
                <a:latin typeface="Arial"/>
                <a:cs typeface="Arial"/>
              </a:rPr>
              <a:t>n</a:t>
            </a:r>
            <a:r>
              <a:rPr sz="2600" b="1" dirty="0">
                <a:latin typeface="Arial"/>
                <a:cs typeface="Arial"/>
              </a:rPr>
              <a:t>ce	</a:t>
            </a:r>
            <a:r>
              <a:rPr sz="2600" b="1" spc="5" dirty="0">
                <a:latin typeface="Arial"/>
                <a:cs typeface="Arial"/>
              </a:rPr>
              <a:t>b</a:t>
            </a:r>
            <a:r>
              <a:rPr sz="2600" b="1" dirty="0">
                <a:latin typeface="Arial"/>
                <a:cs typeface="Arial"/>
              </a:rPr>
              <a:t>e	c</a:t>
            </a:r>
            <a:r>
              <a:rPr sz="2600" b="1" spc="5" dirty="0">
                <a:latin typeface="Arial"/>
                <a:cs typeface="Arial"/>
              </a:rPr>
              <a:t>o</a:t>
            </a:r>
            <a:r>
              <a:rPr sz="2600" b="1" spc="-10" dirty="0">
                <a:latin typeface="Arial"/>
                <a:cs typeface="Arial"/>
              </a:rPr>
              <a:t>m</a:t>
            </a:r>
            <a:r>
              <a:rPr sz="2600" b="1" dirty="0">
                <a:latin typeface="Arial"/>
                <a:cs typeface="Arial"/>
              </a:rPr>
              <a:t>puted	</a:t>
            </a:r>
            <a:r>
              <a:rPr sz="2600" b="1" spc="-20" dirty="0">
                <a:latin typeface="Arial"/>
                <a:cs typeface="Arial"/>
              </a:rPr>
              <a:t>f</a:t>
            </a:r>
            <a:r>
              <a:rPr sz="2600" b="1" dirty="0">
                <a:latin typeface="Arial"/>
                <a:cs typeface="Arial"/>
              </a:rPr>
              <a:t>or	attr</a:t>
            </a:r>
            <a:r>
              <a:rPr sz="2600" b="1" spc="-15" dirty="0">
                <a:latin typeface="Arial"/>
                <a:cs typeface="Arial"/>
              </a:rPr>
              <a:t>i</a:t>
            </a:r>
            <a:r>
              <a:rPr sz="2600" b="1" dirty="0">
                <a:latin typeface="Arial"/>
                <a:cs typeface="Arial"/>
              </a:rPr>
              <a:t>b</a:t>
            </a:r>
            <a:r>
              <a:rPr sz="2600" b="1" spc="5" dirty="0">
                <a:latin typeface="Arial"/>
                <a:cs typeface="Arial"/>
              </a:rPr>
              <a:t>u</a:t>
            </a:r>
            <a:r>
              <a:rPr sz="2600" b="1" spc="-2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  such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as colour?</a:t>
            </a:r>
            <a:endParaRPr sz="2600">
              <a:latin typeface="Arial"/>
              <a:cs typeface="Arial"/>
            </a:endParaRPr>
          </a:p>
          <a:p>
            <a:pPr marL="286385" marR="5715" indent="-274320">
              <a:spcBef>
                <a:spcPts val="5"/>
              </a:spcBef>
              <a:tabLst>
                <a:tab pos="1282065" algn="l"/>
                <a:tab pos="2626360" algn="l"/>
                <a:tab pos="4138295" algn="l"/>
                <a:tab pos="6382385" algn="l"/>
                <a:tab pos="7324090" algn="l"/>
              </a:tabLst>
            </a:pPr>
            <a:r>
              <a:rPr sz="2600" spc="-5" smtClean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Sim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spc="-15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e	</a:t>
            </a:r>
            <a:r>
              <a:rPr sz="2600" spc="-15" dirty="0">
                <a:latin typeface="Arial MT"/>
                <a:cs typeface="Arial MT"/>
              </a:rPr>
              <a:t>M</a:t>
            </a:r>
            <a:r>
              <a:rPr sz="2600" dirty="0">
                <a:latin typeface="Arial MT"/>
                <a:cs typeface="Arial MT"/>
              </a:rPr>
              <a:t>eth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spc="10" dirty="0">
                <a:latin typeface="Arial MT"/>
                <a:cs typeface="Arial MT"/>
              </a:rPr>
              <a:t>d</a:t>
            </a:r>
            <a:r>
              <a:rPr sz="2600" dirty="0">
                <a:latin typeface="Arial MT"/>
                <a:cs typeface="Arial MT"/>
              </a:rPr>
              <a:t>:	C</a:t>
            </a:r>
            <a:r>
              <a:rPr sz="2600" spc="5" dirty="0">
                <a:latin typeface="Arial MT"/>
                <a:cs typeface="Arial MT"/>
              </a:rPr>
              <a:t>o</a:t>
            </a:r>
            <a:r>
              <a:rPr sz="2600" dirty="0">
                <a:latin typeface="Arial MT"/>
                <a:cs typeface="Arial MT"/>
              </a:rPr>
              <a:t>mp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re	co</a:t>
            </a:r>
            <a:r>
              <a:rPr sz="2600" spc="-20" dirty="0">
                <a:latin typeface="Arial MT"/>
                <a:cs typeface="Arial MT"/>
              </a:rPr>
              <a:t>r</a:t>
            </a:r>
            <a:r>
              <a:rPr sz="2600" dirty="0">
                <a:latin typeface="Arial MT"/>
                <a:cs typeface="Arial MT"/>
              </a:rPr>
              <a:t>res</a:t>
            </a:r>
            <a:r>
              <a:rPr sz="2600" spc="5" dirty="0">
                <a:latin typeface="Arial MT"/>
                <a:cs typeface="Arial MT"/>
              </a:rPr>
              <a:t>p</a:t>
            </a:r>
            <a:r>
              <a:rPr sz="2600" dirty="0">
                <a:latin typeface="Arial MT"/>
                <a:cs typeface="Arial MT"/>
              </a:rPr>
              <a:t>ondi</a:t>
            </a:r>
            <a:r>
              <a:rPr sz="2600" spc="-15" dirty="0">
                <a:latin typeface="Arial MT"/>
                <a:cs typeface="Arial MT"/>
              </a:rPr>
              <a:t>n</a:t>
            </a:r>
            <a:r>
              <a:rPr sz="2600" dirty="0">
                <a:latin typeface="Arial MT"/>
                <a:cs typeface="Arial MT"/>
              </a:rPr>
              <a:t>g	v</a:t>
            </a:r>
            <a:r>
              <a:rPr sz="2600" spc="5" dirty="0">
                <a:latin typeface="Arial MT"/>
                <a:cs typeface="Arial MT"/>
              </a:rPr>
              <a:t>a</a:t>
            </a:r>
            <a:r>
              <a:rPr sz="2600" dirty="0">
                <a:latin typeface="Arial MT"/>
                <a:cs typeface="Arial MT"/>
              </a:rPr>
              <a:t>lue	of  attributes</a:t>
            </a:r>
            <a:endParaRPr sz="260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2600" smtClean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Other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Method: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Differential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grading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2"/>
          <p:cNvSpPr txBox="1">
            <a:spLocks/>
          </p:cNvSpPr>
          <p:nvPr/>
        </p:nvSpPr>
        <p:spPr>
          <a:xfrm>
            <a:off x="1166778" y="3071810"/>
            <a:ext cx="68014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What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4000" b="0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about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4000" b="0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missing</a:t>
            </a:r>
            <a:r>
              <a:rPr kumimoji="0" lang="en-US" sz="4000" b="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4000" b="0" i="0" u="none" strike="noStrike" kern="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values ??</a:t>
            </a:r>
            <a:endParaRPr kumimoji="0" lang="en-US" sz="4000" b="0" i="0" u="none" strike="noStrike" kern="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095340" y="3714752"/>
            <a:ext cx="10358510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498475" indent="-274320" algn="just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If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a given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missing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</a:t>
            </a:r>
            <a:r>
              <a:rPr sz="2600" spc="-10" dirty="0">
                <a:latin typeface="Arial MT"/>
                <a:cs typeface="Arial MT"/>
              </a:rPr>
              <a:t> X1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and/or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tuple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X2,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we </a:t>
            </a:r>
            <a:r>
              <a:rPr sz="2600" spc="5" dirty="0">
                <a:latin typeface="Arial MT"/>
                <a:cs typeface="Arial MT"/>
              </a:rPr>
              <a:t>assume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maximum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possible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difference.</a:t>
            </a:r>
            <a:endParaRPr sz="2600">
              <a:latin typeface="Arial MT"/>
              <a:cs typeface="Arial MT"/>
            </a:endParaRPr>
          </a:p>
          <a:p>
            <a:pPr marL="286385" marR="45720" indent="-274320" algn="just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categorical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attributes, we take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difference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 to be 1 if either one or both of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corresponding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values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missing.</a:t>
            </a:r>
            <a:endParaRPr sz="2600">
              <a:latin typeface="Arial MT"/>
              <a:cs typeface="Arial MT"/>
            </a:endParaRPr>
          </a:p>
          <a:p>
            <a:pPr marL="286385" marR="5080" indent="-274320" algn="just"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dirty="0">
                <a:latin typeface="Arial MT"/>
                <a:cs typeface="Arial MT"/>
              </a:rPr>
              <a:t>If A is numeric and missing from both tuples </a:t>
            </a:r>
            <a:r>
              <a:rPr sz="2600" spc="-15" dirty="0">
                <a:latin typeface="Arial MT"/>
                <a:cs typeface="Arial MT"/>
              </a:rPr>
              <a:t>X1 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X2,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5" dirty="0">
                <a:latin typeface="Arial MT"/>
                <a:cs typeface="Arial MT"/>
              </a:rPr>
              <a:t>difference</a:t>
            </a:r>
            <a:r>
              <a:rPr sz="2600" dirty="0">
                <a:latin typeface="Arial MT"/>
                <a:cs typeface="Arial MT"/>
              </a:rPr>
              <a:t> is also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taken to be 1.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49" y="2910662"/>
            <a:ext cx="80772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000" dirty="0">
                <a:solidFill>
                  <a:schemeClr val="tx1"/>
                </a:solidFill>
              </a:rPr>
              <a:t>KNN</a:t>
            </a:r>
            <a:r>
              <a:rPr sz="5000" spc="-280" dirty="0">
                <a:solidFill>
                  <a:schemeClr val="tx1"/>
                </a:solidFill>
              </a:rPr>
              <a:t> </a:t>
            </a:r>
            <a:r>
              <a:rPr sz="5000" dirty="0">
                <a:solidFill>
                  <a:schemeClr val="tx1"/>
                </a:solidFill>
              </a:rPr>
              <a:t>Algorithm</a:t>
            </a:r>
            <a:r>
              <a:rPr sz="5000" spc="-40" dirty="0">
                <a:solidFill>
                  <a:schemeClr val="tx1"/>
                </a:solidFill>
              </a:rPr>
              <a:t> </a:t>
            </a:r>
            <a:r>
              <a:rPr sz="5000" dirty="0">
                <a:solidFill>
                  <a:schemeClr val="tx1"/>
                </a:solidFill>
              </a:rPr>
              <a:t>and</a:t>
            </a:r>
            <a:r>
              <a:rPr sz="5000" spc="-30" dirty="0">
                <a:solidFill>
                  <a:schemeClr val="tx1"/>
                </a:solidFill>
              </a:rPr>
              <a:t> </a:t>
            </a:r>
            <a:r>
              <a:rPr sz="5000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16F443-EE66-4E37-B716-C5C9EE074259}"/>
              </a:ext>
            </a:extLst>
          </p:cNvPr>
          <p:cNvSpPr/>
          <p:nvPr/>
        </p:nvSpPr>
        <p:spPr>
          <a:xfrm>
            <a:off x="159026" y="147776"/>
            <a:ext cx="11873948" cy="656244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2A6C7164-9F19-455A-952F-33B355652145}"/>
              </a:ext>
            </a:extLst>
          </p:cNvPr>
          <p:cNvCxnSpPr/>
          <p:nvPr/>
        </p:nvCxnSpPr>
        <p:spPr>
          <a:xfrm>
            <a:off x="159026" y="1247707"/>
            <a:ext cx="1187394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1039</Words>
  <Application>Microsoft Office PowerPoint</Application>
  <PresentationFormat>Custom</PresentationFormat>
  <Paragraphs>216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Contents</vt:lpstr>
      <vt:lpstr>KNN Classifier</vt:lpstr>
      <vt:lpstr>K-NN Classifier</vt:lpstr>
      <vt:lpstr>What is k- NN??</vt:lpstr>
      <vt:lpstr>When k=3 or k=5??</vt:lpstr>
      <vt:lpstr>Closeness</vt:lpstr>
      <vt:lpstr>What if attributes are categorical??</vt:lpstr>
      <vt:lpstr>KNN Algorithm and Example</vt:lpstr>
      <vt:lpstr>Distance Measures</vt:lpstr>
      <vt:lpstr>How to choose K?</vt:lpstr>
      <vt:lpstr>Slide 12</vt:lpstr>
      <vt:lpstr>KNN Classifier Algorithm</vt:lpstr>
      <vt:lpstr>K-NN Algorithm</vt:lpstr>
      <vt:lpstr>Example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Complexity</vt:lpstr>
      <vt:lpstr>Slide 26</vt:lpstr>
      <vt:lpstr>Applications of KNN Classifier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Neighbour Classifier</dc:title>
  <dc:creator>prof.subhash</dc:creator>
  <cp:lastModifiedBy>Prof.Subhash chandra</cp:lastModifiedBy>
  <cp:revision>22</cp:revision>
  <dcterms:created xsi:type="dcterms:W3CDTF">2021-03-27T14:35:11Z</dcterms:created>
  <dcterms:modified xsi:type="dcterms:W3CDTF">2022-11-05T06:33:34Z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2021-03-27T00:00:00Z</vt:filetime>
  </property>
</Properties>
</file>