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7" d="100"/>
          <a:sy n="17" d="100"/>
        </p:scale>
        <p:origin x="2490"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51B1B0-9D75-4550-A764-2A7FAD7F3163}"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49962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1B1B0-9D75-4550-A764-2A7FAD7F3163}"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387297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1B1B0-9D75-4550-A764-2A7FAD7F3163}"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8871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51B1B0-9D75-4550-A764-2A7FAD7F3163}"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111092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1B1B0-9D75-4550-A764-2A7FAD7F3163}"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954742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51B1B0-9D75-4550-A764-2A7FAD7F3163}"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352911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51B1B0-9D75-4550-A764-2A7FAD7F3163}" type="datetimeFigureOut">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222098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1B1B0-9D75-4550-A764-2A7FAD7F3163}" type="datetimeFigureOut">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270933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1B1B0-9D75-4550-A764-2A7FAD7F3163}" type="datetimeFigureOut">
              <a:rPr lang="en-US" smtClean="0"/>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213998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551B1B0-9D75-4550-A764-2A7FAD7F3163}"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102847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551B1B0-9D75-4550-A764-2A7FAD7F3163}"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3C40DC-D2B1-4812-9322-D8F2F2D3D6F0}" type="slidenum">
              <a:rPr lang="en-US" smtClean="0"/>
              <a:t>‹#›</a:t>
            </a:fld>
            <a:endParaRPr lang="en-US"/>
          </a:p>
        </p:txBody>
      </p:sp>
    </p:spTree>
    <p:extLst>
      <p:ext uri="{BB962C8B-B14F-4D97-AF65-F5344CB8AC3E}">
        <p14:creationId xmlns:p14="http://schemas.microsoft.com/office/powerpoint/2010/main" val="337916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6551B1B0-9D75-4550-A764-2A7FAD7F3163}" type="datetimeFigureOut">
              <a:rPr lang="en-US" smtClean="0"/>
              <a:t>2/25/2025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4D3C40DC-D2B1-4812-9322-D8F2F2D3D6F0}" type="slidenum">
              <a:rPr lang="en-US" smtClean="0"/>
              <a:t>‹#›</a:t>
            </a:fld>
            <a:endParaRPr lang="en-US"/>
          </a:p>
        </p:txBody>
      </p:sp>
    </p:spTree>
    <p:extLst>
      <p:ext uri="{BB962C8B-B14F-4D97-AF65-F5344CB8AC3E}">
        <p14:creationId xmlns:p14="http://schemas.microsoft.com/office/powerpoint/2010/main" val="24975889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86A3-F4FB-96FB-23B7-F203CC149AF7}"/>
              </a:ext>
            </a:extLst>
          </p:cNvPr>
          <p:cNvSpPr>
            <a:spLocks noGrp="1"/>
          </p:cNvSpPr>
          <p:nvPr>
            <p:ph type="ctrTitle"/>
          </p:nvPr>
        </p:nvSpPr>
        <p:spPr>
          <a:xfrm>
            <a:off x="1728352" y="989514"/>
            <a:ext cx="3396098" cy="1057001"/>
          </a:xfrm>
        </p:spPr>
        <p:txBody>
          <a:bodyPr>
            <a:normAutofit/>
          </a:bodyPr>
          <a:lstStyle/>
          <a:p>
            <a:r>
              <a:rPr lang="en-US" sz="6000" dirty="0"/>
              <a:t>Our Team</a:t>
            </a:r>
          </a:p>
        </p:txBody>
      </p:sp>
      <p:pic>
        <p:nvPicPr>
          <p:cNvPr id="5" name="Picture 4" descr="A person in a suit and tie&#10;&#10;AI-generated content may be incorrect.">
            <a:extLst>
              <a:ext uri="{FF2B5EF4-FFF2-40B4-BE49-F238E27FC236}">
                <a16:creationId xmlns:a16="http://schemas.microsoft.com/office/drawing/2014/main" id="{C538CD69-8E18-963D-03CA-4630CB5B6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588" y="2046515"/>
            <a:ext cx="2165365" cy="2165365"/>
          </a:xfrm>
          <a:prstGeom prst="rect">
            <a:avLst/>
          </a:prstGeom>
        </p:spPr>
      </p:pic>
      <p:sp>
        <p:nvSpPr>
          <p:cNvPr id="8" name="TextBox 7">
            <a:extLst>
              <a:ext uri="{FF2B5EF4-FFF2-40B4-BE49-F238E27FC236}">
                <a16:creationId xmlns:a16="http://schemas.microsoft.com/office/drawing/2014/main" id="{2B9446E6-81DB-BF88-E5D5-882FA9405E63}"/>
              </a:ext>
            </a:extLst>
          </p:cNvPr>
          <p:cNvSpPr txBox="1"/>
          <p:nvPr/>
        </p:nvSpPr>
        <p:spPr>
          <a:xfrm>
            <a:off x="1696588" y="4207274"/>
            <a:ext cx="2217582" cy="1200329"/>
          </a:xfrm>
          <a:prstGeom prst="rect">
            <a:avLst/>
          </a:prstGeom>
          <a:noFill/>
        </p:spPr>
        <p:txBody>
          <a:bodyPr wrap="square" rtlCol="0">
            <a:spAutoFit/>
          </a:bodyPr>
          <a:lstStyle/>
          <a:p>
            <a:r>
              <a:rPr lang="en-US" sz="3600" dirty="0"/>
              <a:t>Nathan Suer</a:t>
            </a:r>
          </a:p>
        </p:txBody>
      </p:sp>
      <p:pic>
        <p:nvPicPr>
          <p:cNvPr id="9" name="Picture 8" descr="A person in a suit and tie&#10;&#10;AI-generated content may be incorrect.">
            <a:extLst>
              <a:ext uri="{FF2B5EF4-FFF2-40B4-BE49-F238E27FC236}">
                <a16:creationId xmlns:a16="http://schemas.microsoft.com/office/drawing/2014/main" id="{111AC1BE-E37A-BE54-7DA7-95D4CE95C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644" y="2046515"/>
            <a:ext cx="2165365" cy="2165365"/>
          </a:xfrm>
          <a:prstGeom prst="rect">
            <a:avLst/>
          </a:prstGeom>
        </p:spPr>
      </p:pic>
      <p:sp>
        <p:nvSpPr>
          <p:cNvPr id="10" name="TextBox 9">
            <a:extLst>
              <a:ext uri="{FF2B5EF4-FFF2-40B4-BE49-F238E27FC236}">
                <a16:creationId xmlns:a16="http://schemas.microsoft.com/office/drawing/2014/main" id="{006967B7-F797-9950-46CD-987C2DA98D9F}"/>
              </a:ext>
            </a:extLst>
          </p:cNvPr>
          <p:cNvSpPr txBox="1"/>
          <p:nvPr/>
        </p:nvSpPr>
        <p:spPr>
          <a:xfrm>
            <a:off x="4748644" y="4207274"/>
            <a:ext cx="2217582" cy="1200329"/>
          </a:xfrm>
          <a:prstGeom prst="rect">
            <a:avLst/>
          </a:prstGeom>
          <a:noFill/>
        </p:spPr>
        <p:txBody>
          <a:bodyPr wrap="square" rtlCol="0">
            <a:spAutoFit/>
          </a:bodyPr>
          <a:lstStyle/>
          <a:p>
            <a:r>
              <a:rPr lang="en-US" sz="3600" dirty="0"/>
              <a:t>Ryan Williams</a:t>
            </a:r>
          </a:p>
        </p:txBody>
      </p:sp>
      <p:pic>
        <p:nvPicPr>
          <p:cNvPr id="11" name="Picture 10" descr="A person in a suit and tie&#10;&#10;AI-generated content may be incorrect.">
            <a:extLst>
              <a:ext uri="{FF2B5EF4-FFF2-40B4-BE49-F238E27FC236}">
                <a16:creationId xmlns:a16="http://schemas.microsoft.com/office/drawing/2014/main" id="{BFD25DAD-5037-4B28-6611-579578A7D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347" y="2046515"/>
            <a:ext cx="2165365" cy="2165365"/>
          </a:xfrm>
          <a:prstGeom prst="rect">
            <a:avLst/>
          </a:prstGeom>
        </p:spPr>
      </p:pic>
      <p:sp>
        <p:nvSpPr>
          <p:cNvPr id="12" name="TextBox 11">
            <a:extLst>
              <a:ext uri="{FF2B5EF4-FFF2-40B4-BE49-F238E27FC236}">
                <a16:creationId xmlns:a16="http://schemas.microsoft.com/office/drawing/2014/main" id="{002DD9F9-B5A3-249D-FA4C-A428F798E0B5}"/>
              </a:ext>
            </a:extLst>
          </p:cNvPr>
          <p:cNvSpPr txBox="1"/>
          <p:nvPr/>
        </p:nvSpPr>
        <p:spPr>
          <a:xfrm>
            <a:off x="7596347" y="4207274"/>
            <a:ext cx="2217582" cy="1200329"/>
          </a:xfrm>
          <a:prstGeom prst="rect">
            <a:avLst/>
          </a:prstGeom>
          <a:noFill/>
        </p:spPr>
        <p:txBody>
          <a:bodyPr wrap="square" rtlCol="0">
            <a:spAutoFit/>
          </a:bodyPr>
          <a:lstStyle/>
          <a:p>
            <a:r>
              <a:rPr lang="en-US" sz="3600" dirty="0"/>
              <a:t>Owen Richards</a:t>
            </a:r>
          </a:p>
        </p:txBody>
      </p:sp>
      <p:pic>
        <p:nvPicPr>
          <p:cNvPr id="13" name="Picture 12" descr="A person in a suit and tie&#10;&#10;AI-generated content may be incorrect.">
            <a:extLst>
              <a:ext uri="{FF2B5EF4-FFF2-40B4-BE49-F238E27FC236}">
                <a16:creationId xmlns:a16="http://schemas.microsoft.com/office/drawing/2014/main" id="{4B9DAAF3-1ECD-5CFB-B89B-35EC7E90F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8403" y="2046515"/>
            <a:ext cx="2165365" cy="2165365"/>
          </a:xfrm>
          <a:prstGeom prst="rect">
            <a:avLst/>
          </a:prstGeom>
        </p:spPr>
      </p:pic>
      <p:sp>
        <p:nvSpPr>
          <p:cNvPr id="14" name="TextBox 13">
            <a:extLst>
              <a:ext uri="{FF2B5EF4-FFF2-40B4-BE49-F238E27FC236}">
                <a16:creationId xmlns:a16="http://schemas.microsoft.com/office/drawing/2014/main" id="{075A7542-C0EB-B0F7-1D23-8C66E65CD78E}"/>
              </a:ext>
            </a:extLst>
          </p:cNvPr>
          <p:cNvSpPr txBox="1"/>
          <p:nvPr/>
        </p:nvSpPr>
        <p:spPr>
          <a:xfrm>
            <a:off x="10648403" y="4207274"/>
            <a:ext cx="2217582" cy="1200329"/>
          </a:xfrm>
          <a:prstGeom prst="rect">
            <a:avLst/>
          </a:prstGeom>
          <a:noFill/>
        </p:spPr>
        <p:txBody>
          <a:bodyPr wrap="square" rtlCol="0">
            <a:spAutoFit/>
          </a:bodyPr>
          <a:lstStyle/>
          <a:p>
            <a:r>
              <a:rPr lang="en-US" sz="3600" dirty="0"/>
              <a:t>Kyle Young</a:t>
            </a:r>
          </a:p>
        </p:txBody>
      </p:sp>
      <p:sp>
        <p:nvSpPr>
          <p:cNvPr id="16" name="TextBox 15">
            <a:extLst>
              <a:ext uri="{FF2B5EF4-FFF2-40B4-BE49-F238E27FC236}">
                <a16:creationId xmlns:a16="http://schemas.microsoft.com/office/drawing/2014/main" id="{9257DE1F-269D-D896-85E0-3637D1AF1490}"/>
              </a:ext>
            </a:extLst>
          </p:cNvPr>
          <p:cNvSpPr txBox="1"/>
          <p:nvPr/>
        </p:nvSpPr>
        <p:spPr>
          <a:xfrm>
            <a:off x="13700459" y="4207274"/>
            <a:ext cx="2217582" cy="2308324"/>
          </a:xfrm>
          <a:prstGeom prst="rect">
            <a:avLst/>
          </a:prstGeom>
          <a:noFill/>
        </p:spPr>
        <p:txBody>
          <a:bodyPr wrap="square" rtlCol="0">
            <a:spAutoFit/>
          </a:bodyPr>
          <a:lstStyle/>
          <a:p>
            <a:r>
              <a:rPr lang="en-US" sz="3600" dirty="0"/>
              <a:t>William Hawkins </a:t>
            </a:r>
          </a:p>
          <a:p>
            <a:r>
              <a:rPr lang="en-US" sz="3600" dirty="0"/>
              <a:t>– Project Advisor</a:t>
            </a:r>
          </a:p>
        </p:txBody>
      </p:sp>
      <p:pic>
        <p:nvPicPr>
          <p:cNvPr id="18" name="Picture 17" descr="A close-up of a person smiling&#10;&#10;AI-generated content may be incorrect.">
            <a:extLst>
              <a:ext uri="{FF2B5EF4-FFF2-40B4-BE49-F238E27FC236}">
                <a16:creationId xmlns:a16="http://schemas.microsoft.com/office/drawing/2014/main" id="{05303783-2AAD-033C-19FC-F7039A737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7033" y="2046515"/>
            <a:ext cx="2131008" cy="2165365"/>
          </a:xfrm>
          <a:prstGeom prst="rect">
            <a:avLst/>
          </a:prstGeom>
        </p:spPr>
      </p:pic>
      <p:sp>
        <p:nvSpPr>
          <p:cNvPr id="19" name="Title 1">
            <a:extLst>
              <a:ext uri="{FF2B5EF4-FFF2-40B4-BE49-F238E27FC236}">
                <a16:creationId xmlns:a16="http://schemas.microsoft.com/office/drawing/2014/main" id="{2E385CF8-868F-BBBF-6E98-B598799D120C}"/>
              </a:ext>
            </a:extLst>
          </p:cNvPr>
          <p:cNvSpPr txBox="1">
            <a:spLocks/>
          </p:cNvSpPr>
          <p:nvPr/>
        </p:nvSpPr>
        <p:spPr>
          <a:xfrm>
            <a:off x="1728352" y="6515598"/>
            <a:ext cx="2133601" cy="1057001"/>
          </a:xfrm>
          <a:prstGeom prst="rect">
            <a:avLst/>
          </a:prstGeom>
        </p:spPr>
        <p:txBody>
          <a:bodyPr vert="horz" lIns="91440" tIns="45720" rIns="91440" bIns="45720" rtlCol="0" anchor="b">
            <a:normAutofit fontScale="97500"/>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r>
              <a:rPr lang="en-US" sz="6000" dirty="0"/>
              <a:t>Goals</a:t>
            </a:r>
          </a:p>
        </p:txBody>
      </p:sp>
      <p:sp>
        <p:nvSpPr>
          <p:cNvPr id="20" name="TextBox 19">
            <a:extLst>
              <a:ext uri="{FF2B5EF4-FFF2-40B4-BE49-F238E27FC236}">
                <a16:creationId xmlns:a16="http://schemas.microsoft.com/office/drawing/2014/main" id="{1A8E58C4-6361-E0CF-99BF-5BDA6BCAAFA9}"/>
              </a:ext>
            </a:extLst>
          </p:cNvPr>
          <p:cNvSpPr txBox="1"/>
          <p:nvPr/>
        </p:nvSpPr>
        <p:spPr>
          <a:xfrm>
            <a:off x="1728352" y="7572598"/>
            <a:ext cx="9885812" cy="10618291"/>
          </a:xfrm>
          <a:prstGeom prst="rect">
            <a:avLst/>
          </a:prstGeom>
          <a:noFill/>
        </p:spPr>
        <p:txBody>
          <a:bodyPr wrap="square" rtlCol="0">
            <a:spAutoFit/>
          </a:bodyPr>
          <a:lstStyle/>
          <a:p>
            <a:pPr marL="571500" indent="-571500">
              <a:buFont typeface="Arial" panose="020B0604020202020204" pitchFamily="34" charset="0"/>
              <a:buChar char="•"/>
            </a:pPr>
            <a:r>
              <a:rPr lang="en-US" sz="3600" dirty="0"/>
              <a:t>Goals of the Project</a:t>
            </a:r>
          </a:p>
          <a:p>
            <a:pPr marL="1028700" lvl="1" indent="-571500">
              <a:buFont typeface="Arial" panose="020B0604020202020204" pitchFamily="34" charset="0"/>
              <a:buChar char="•"/>
            </a:pPr>
            <a:r>
              <a:rPr lang="en-US" sz="3600" dirty="0"/>
              <a:t>Teach responsible forestry, species management, and invasive species control.</a:t>
            </a:r>
          </a:p>
          <a:p>
            <a:pPr marL="1028700" lvl="1" indent="-571500">
              <a:buFont typeface="Arial" panose="020B0604020202020204" pitchFamily="34" charset="0"/>
              <a:buChar char="•"/>
            </a:pPr>
            <a:r>
              <a:rPr lang="en-US" sz="3600" dirty="0"/>
              <a:t>Engage players through an educational simulation focusing on environmental management.</a:t>
            </a:r>
          </a:p>
          <a:p>
            <a:pPr marL="1028700" lvl="1" indent="-571500">
              <a:buFont typeface="Arial" panose="020B0604020202020204" pitchFamily="34" charset="0"/>
              <a:buChar char="•"/>
            </a:pPr>
            <a:r>
              <a:rPr lang="en-US" sz="3600" dirty="0"/>
              <a:t>Promote understanding of wildlife preservation and management in a fun, interactive format.</a:t>
            </a:r>
          </a:p>
          <a:p>
            <a:pPr marL="571500" indent="-571500">
              <a:buFont typeface="Arial" panose="020B0604020202020204" pitchFamily="34" charset="0"/>
              <a:buChar char="•"/>
            </a:pPr>
            <a:r>
              <a:rPr lang="en-US" sz="3600" dirty="0"/>
              <a:t>Background </a:t>
            </a:r>
          </a:p>
          <a:p>
            <a:pPr marL="1028700" lvl="1" indent="-571500">
              <a:buFont typeface="Arial" panose="020B0604020202020204" pitchFamily="34" charset="0"/>
              <a:buChar char="•"/>
            </a:pPr>
            <a:r>
              <a:rPr lang="en-US" sz="3600" dirty="0"/>
              <a:t>Players manage animal populations, balancing ecosystems by controlling both animal and plant species.</a:t>
            </a:r>
          </a:p>
          <a:p>
            <a:pPr marL="1028700" lvl="1" indent="-571500">
              <a:buFont typeface="Arial" panose="020B0604020202020204" pitchFamily="34" charset="0"/>
              <a:buChar char="•"/>
            </a:pPr>
            <a:r>
              <a:rPr lang="en-US" sz="3600" dirty="0"/>
              <a:t>It combines elements of animal reserve management with strategic gameplay.</a:t>
            </a:r>
          </a:p>
          <a:p>
            <a:pPr marL="1028700" lvl="1" indent="-571500">
              <a:buFont typeface="Arial" panose="020B0604020202020204" pitchFamily="34" charset="0"/>
              <a:buChar char="•"/>
            </a:pPr>
            <a:r>
              <a:rPr lang="en-US" sz="3600" dirty="0"/>
              <a:t>Set in an isometric 3D style</a:t>
            </a:r>
          </a:p>
          <a:p>
            <a:pPr marL="1028700" lvl="1" indent="-571500">
              <a:buFont typeface="Arial" panose="020B0604020202020204" pitchFamily="34" charset="0"/>
              <a:buChar char="•"/>
            </a:pPr>
            <a:r>
              <a:rPr lang="en-US" sz="3600" dirty="0"/>
              <a:t>Set in a simulated Ohio-like environment, the game addresses challenges like forestry management and animal conservation.</a:t>
            </a:r>
          </a:p>
        </p:txBody>
      </p:sp>
      <p:sp>
        <p:nvSpPr>
          <p:cNvPr id="21" name="Title 1">
            <a:extLst>
              <a:ext uri="{FF2B5EF4-FFF2-40B4-BE49-F238E27FC236}">
                <a16:creationId xmlns:a16="http://schemas.microsoft.com/office/drawing/2014/main" id="{1E2A7151-557A-BF58-C662-6ACF45191319}"/>
              </a:ext>
            </a:extLst>
          </p:cNvPr>
          <p:cNvSpPr txBox="1">
            <a:spLocks/>
          </p:cNvSpPr>
          <p:nvPr/>
        </p:nvSpPr>
        <p:spPr>
          <a:xfrm>
            <a:off x="15918039" y="24560971"/>
            <a:ext cx="5836231" cy="1057001"/>
          </a:xfrm>
          <a:prstGeom prst="rect">
            <a:avLst/>
          </a:prstGeom>
        </p:spPr>
        <p:txBody>
          <a:bodyPr vert="horz" lIns="91440" tIns="45720" rIns="91440" bIns="45720" rtlCol="0" anchor="b">
            <a:no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r>
              <a:rPr lang="en-US" sz="6000" dirty="0"/>
              <a:t>Intellectual Merits</a:t>
            </a:r>
          </a:p>
        </p:txBody>
      </p:sp>
      <p:sp>
        <p:nvSpPr>
          <p:cNvPr id="22" name="TextBox 21">
            <a:extLst>
              <a:ext uri="{FF2B5EF4-FFF2-40B4-BE49-F238E27FC236}">
                <a16:creationId xmlns:a16="http://schemas.microsoft.com/office/drawing/2014/main" id="{93D92E2E-ACA4-84E8-EC74-5B14C4C9106E}"/>
              </a:ext>
            </a:extLst>
          </p:cNvPr>
          <p:cNvSpPr txBox="1"/>
          <p:nvPr/>
        </p:nvSpPr>
        <p:spPr>
          <a:xfrm>
            <a:off x="15918040" y="25617971"/>
            <a:ext cx="9885812"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Uses AI to simulate realistic animal behavior. This includes running to away from predators, population dynamics, and the impact of environmental changes.</a:t>
            </a:r>
          </a:p>
          <a:p>
            <a:pPr marL="571500" indent="-571500">
              <a:buFont typeface="Arial" panose="020B0604020202020204" pitchFamily="34" charset="0"/>
              <a:buChar char="•"/>
            </a:pPr>
            <a:r>
              <a:rPr lang="en-US" sz="3600" dirty="0"/>
              <a:t>Leveraged real life behaviors animal's make features in the game. This includes the animals having stamina.</a:t>
            </a:r>
          </a:p>
          <a:p>
            <a:pPr marL="571500" indent="-571500">
              <a:buFont typeface="Arial" panose="020B0604020202020204" pitchFamily="34" charset="0"/>
              <a:buChar char="•"/>
            </a:pPr>
            <a:r>
              <a:rPr lang="en-US" sz="3600" dirty="0"/>
              <a:t>Furthers the discussion of education in video games.</a:t>
            </a:r>
          </a:p>
          <a:p>
            <a:pPr marL="571500" indent="-571500">
              <a:buFont typeface="Arial" panose="020B0604020202020204" pitchFamily="34" charset="0"/>
              <a:buChar char="•"/>
            </a:pPr>
            <a:r>
              <a:rPr lang="en-US" sz="3600" dirty="0"/>
              <a:t>Uses advanced modeling techniques to simulate the bones in each animal’s body</a:t>
            </a:r>
          </a:p>
        </p:txBody>
      </p:sp>
      <p:sp>
        <p:nvSpPr>
          <p:cNvPr id="23" name="Title 1">
            <a:extLst>
              <a:ext uri="{FF2B5EF4-FFF2-40B4-BE49-F238E27FC236}">
                <a16:creationId xmlns:a16="http://schemas.microsoft.com/office/drawing/2014/main" id="{5A6110CF-C394-F02E-40F2-2A701CE5274C}"/>
              </a:ext>
            </a:extLst>
          </p:cNvPr>
          <p:cNvSpPr txBox="1">
            <a:spLocks/>
          </p:cNvSpPr>
          <p:nvPr/>
        </p:nvSpPr>
        <p:spPr>
          <a:xfrm>
            <a:off x="15918041" y="6515598"/>
            <a:ext cx="5036960" cy="1057001"/>
          </a:xfrm>
          <a:prstGeom prst="rect">
            <a:avLst/>
          </a:prstGeom>
        </p:spPr>
        <p:txBody>
          <a:bodyPr vert="horz" lIns="91440" tIns="45720" rIns="91440" bIns="45720" rtlCol="0" anchor="b">
            <a:no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r>
              <a:rPr lang="en-US" sz="6000" dirty="0"/>
              <a:t>Broader Impact</a:t>
            </a:r>
          </a:p>
        </p:txBody>
      </p:sp>
      <p:sp>
        <p:nvSpPr>
          <p:cNvPr id="24" name="TextBox 23">
            <a:extLst>
              <a:ext uri="{FF2B5EF4-FFF2-40B4-BE49-F238E27FC236}">
                <a16:creationId xmlns:a16="http://schemas.microsoft.com/office/drawing/2014/main" id="{8487FAA7-7F8C-60E8-012B-A0040B4BDBC8}"/>
              </a:ext>
            </a:extLst>
          </p:cNvPr>
          <p:cNvSpPr txBox="1"/>
          <p:nvPr/>
        </p:nvSpPr>
        <p:spPr>
          <a:xfrm>
            <a:off x="15918041" y="7572598"/>
            <a:ext cx="9885812" cy="7848302"/>
          </a:xfrm>
          <a:prstGeom prst="rect">
            <a:avLst/>
          </a:prstGeom>
          <a:noFill/>
        </p:spPr>
        <p:txBody>
          <a:bodyPr wrap="square" rtlCol="0">
            <a:spAutoFit/>
          </a:bodyPr>
          <a:lstStyle/>
          <a:p>
            <a:pPr marL="571500" indent="-571500">
              <a:buFont typeface="Arial" panose="020B0604020202020204" pitchFamily="34" charset="0"/>
              <a:buChar char="•"/>
            </a:pPr>
            <a:r>
              <a:rPr lang="en-US" sz="3600" dirty="0"/>
              <a:t>Players learn the fragility of a healthy ecosystem by attempting to maintain one themselves. </a:t>
            </a:r>
          </a:p>
          <a:p>
            <a:pPr marL="571500" indent="-571500">
              <a:buFont typeface="Arial" panose="020B0604020202020204" pitchFamily="34" charset="0"/>
              <a:buChar char="•"/>
            </a:pPr>
            <a:r>
              <a:rPr lang="en-US" sz="3600" dirty="0"/>
              <a:t>Players discover the major species of Ohio and learn their roles in our state’s ecosystem.</a:t>
            </a:r>
          </a:p>
          <a:p>
            <a:pPr marL="571500" indent="-571500">
              <a:buFont typeface="Arial" panose="020B0604020202020204" pitchFamily="34" charset="0"/>
              <a:buChar char="•"/>
            </a:pPr>
            <a:r>
              <a:rPr lang="en-US" sz="3600" dirty="0"/>
              <a:t>Players take on the dilemma faced by real park and forest systems: balancing revenue against keeping human influence out of the wilds.</a:t>
            </a:r>
          </a:p>
          <a:p>
            <a:pPr marL="571500" indent="-571500">
              <a:buFont typeface="Arial" panose="020B0604020202020204" pitchFamily="34" charset="0"/>
              <a:buChar char="•"/>
            </a:pPr>
            <a:r>
              <a:rPr lang="en-US" sz="3600" dirty="0"/>
              <a:t>The game teaches through play, attaching consequences to each decision the player makes.</a:t>
            </a:r>
          </a:p>
          <a:p>
            <a:pPr marL="571500" indent="-571500">
              <a:buFont typeface="Arial" panose="020B0604020202020204" pitchFamily="34" charset="0"/>
              <a:buChar char="•"/>
            </a:pPr>
            <a:r>
              <a:rPr lang="en-US" sz="3600" dirty="0"/>
              <a:t>More in-depth information is available, but the player interacts with the core message without having to dive into fact books.</a:t>
            </a:r>
          </a:p>
        </p:txBody>
      </p:sp>
      <p:sp>
        <p:nvSpPr>
          <p:cNvPr id="25" name="Title 1">
            <a:extLst>
              <a:ext uri="{FF2B5EF4-FFF2-40B4-BE49-F238E27FC236}">
                <a16:creationId xmlns:a16="http://schemas.microsoft.com/office/drawing/2014/main" id="{F9CD15DC-31BD-EB12-D34D-4ACB42B5BA1C}"/>
              </a:ext>
            </a:extLst>
          </p:cNvPr>
          <p:cNvSpPr txBox="1">
            <a:spLocks/>
          </p:cNvSpPr>
          <p:nvPr/>
        </p:nvSpPr>
        <p:spPr>
          <a:xfrm>
            <a:off x="15949804" y="15402199"/>
            <a:ext cx="6941961" cy="1057001"/>
          </a:xfrm>
          <a:prstGeom prst="rect">
            <a:avLst/>
          </a:prstGeom>
        </p:spPr>
        <p:txBody>
          <a:bodyPr vert="horz" lIns="91440" tIns="45720" rIns="91440" bIns="45720" rtlCol="0" anchor="b">
            <a:no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r>
              <a:rPr lang="en-US" sz="6000" dirty="0"/>
              <a:t>Design Specifications</a:t>
            </a:r>
          </a:p>
        </p:txBody>
      </p:sp>
      <p:sp>
        <p:nvSpPr>
          <p:cNvPr id="26" name="TextBox 25">
            <a:extLst>
              <a:ext uri="{FF2B5EF4-FFF2-40B4-BE49-F238E27FC236}">
                <a16:creationId xmlns:a16="http://schemas.microsoft.com/office/drawing/2014/main" id="{A81414A1-468B-1DE0-A94C-ABA4BF2C2F9C}"/>
              </a:ext>
            </a:extLst>
          </p:cNvPr>
          <p:cNvSpPr txBox="1"/>
          <p:nvPr/>
        </p:nvSpPr>
        <p:spPr>
          <a:xfrm>
            <a:off x="15918040" y="16331586"/>
            <a:ext cx="9885812" cy="8402300"/>
          </a:xfrm>
          <a:prstGeom prst="rect">
            <a:avLst/>
          </a:prstGeom>
          <a:noFill/>
        </p:spPr>
        <p:txBody>
          <a:bodyPr wrap="square" rtlCol="0">
            <a:spAutoFit/>
          </a:bodyPr>
          <a:lstStyle/>
          <a:p>
            <a:pPr marL="571500" indent="-571500">
              <a:buFont typeface="Arial" panose="020B0604020202020204" pitchFamily="34" charset="0"/>
              <a:buChar char="•"/>
            </a:pPr>
            <a:r>
              <a:rPr lang="en-US" sz="3600" dirty="0"/>
              <a:t>Our project is built in Godot and is separated into scenes, scripts, and assets.</a:t>
            </a:r>
          </a:p>
          <a:p>
            <a:pPr marL="571500" indent="-571500">
              <a:buFont typeface="Arial" panose="020B0604020202020204" pitchFamily="34" charset="0"/>
              <a:buChar char="•"/>
            </a:pPr>
            <a:r>
              <a:rPr lang="en-US" sz="3600" dirty="0"/>
              <a:t>The main scene, Ohio Preserve, holds components that help manage the camera, day night cycle, and animal spawning.</a:t>
            </a:r>
          </a:p>
          <a:p>
            <a:pPr marL="571500" indent="-571500">
              <a:buFont typeface="Arial" panose="020B0604020202020204" pitchFamily="34" charset="0"/>
              <a:buChar char="•"/>
            </a:pPr>
            <a:r>
              <a:rPr lang="en-US" sz="3600" dirty="0"/>
              <a:t>The simulation handler script starts everything up, spawning animals into the scene, and starting a time interval.</a:t>
            </a:r>
          </a:p>
          <a:p>
            <a:pPr marL="571500" indent="-571500">
              <a:buFont typeface="Arial" panose="020B0604020202020204" pitchFamily="34" charset="0"/>
              <a:buChar char="•"/>
            </a:pPr>
            <a:r>
              <a:rPr lang="en-US" sz="3600" dirty="0"/>
              <a:t>From there, the animals and plants have logic in them that dictate their actions. They may move towards food, friends, or randomly depending on their needs.</a:t>
            </a:r>
          </a:p>
          <a:p>
            <a:pPr marL="571500" indent="-571500">
              <a:buFont typeface="Arial" panose="020B0604020202020204" pitchFamily="34" charset="0"/>
              <a:buChar char="•"/>
            </a:pPr>
            <a:r>
              <a:rPr lang="en-US" sz="3600" dirty="0"/>
              <a:t>Additionally, we have UI elements in their own scenes that can then be instantiated on top of our gameplay scenes.</a:t>
            </a:r>
          </a:p>
        </p:txBody>
      </p:sp>
      <p:sp>
        <p:nvSpPr>
          <p:cNvPr id="27" name="Title 1">
            <a:extLst>
              <a:ext uri="{FF2B5EF4-FFF2-40B4-BE49-F238E27FC236}">
                <a16:creationId xmlns:a16="http://schemas.microsoft.com/office/drawing/2014/main" id="{28835A4F-00CE-E485-C8F7-2356DB01FE24}"/>
              </a:ext>
            </a:extLst>
          </p:cNvPr>
          <p:cNvSpPr txBox="1">
            <a:spLocks/>
          </p:cNvSpPr>
          <p:nvPr/>
        </p:nvSpPr>
        <p:spPr>
          <a:xfrm>
            <a:off x="1728352" y="18190889"/>
            <a:ext cx="5036962" cy="1057001"/>
          </a:xfrm>
          <a:prstGeom prst="rect">
            <a:avLst/>
          </a:prstGeom>
        </p:spPr>
        <p:txBody>
          <a:bodyPr vert="horz" lIns="91440" tIns="45720" rIns="91440" bIns="45720" rtlCol="0" anchor="b">
            <a:no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r>
              <a:rPr lang="en-US" sz="6000" dirty="0"/>
              <a:t>Technologies</a:t>
            </a:r>
          </a:p>
        </p:txBody>
      </p:sp>
      <p:sp>
        <p:nvSpPr>
          <p:cNvPr id="28" name="TextBox 27">
            <a:extLst>
              <a:ext uri="{FF2B5EF4-FFF2-40B4-BE49-F238E27FC236}">
                <a16:creationId xmlns:a16="http://schemas.microsoft.com/office/drawing/2014/main" id="{7B791F02-468C-DC14-F68C-F067607F8603}"/>
              </a:ext>
            </a:extLst>
          </p:cNvPr>
          <p:cNvSpPr txBox="1"/>
          <p:nvPr/>
        </p:nvSpPr>
        <p:spPr>
          <a:xfrm>
            <a:off x="1696588" y="19298316"/>
            <a:ext cx="9885812" cy="11172289"/>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main technology that we have developed so far is the complex animal AI.</a:t>
            </a:r>
          </a:p>
          <a:p>
            <a:pPr marL="1028700" lvl="1" indent="-571500">
              <a:buFont typeface="Arial" panose="020B0604020202020204" pitchFamily="34" charset="0"/>
              <a:buChar char="•"/>
            </a:pPr>
            <a:r>
              <a:rPr lang="en-US" sz="3600" dirty="0"/>
              <a:t>Each animal species has its own parameters, setting their speed, maximum hunger, reproduction frequency, maxi) and type, etc.</a:t>
            </a:r>
          </a:p>
          <a:p>
            <a:pPr marL="1028700" lvl="1" indent="-571500">
              <a:buFont typeface="Arial" panose="020B0604020202020204" pitchFamily="34" charset="0"/>
              <a:buChar char="•"/>
            </a:pPr>
            <a:r>
              <a:rPr lang="en-US" sz="3600" dirty="0"/>
              <a:t>Each animal evaluates its needs (with some randomness for variation) and acts accordingly. They can scan nearby objects for potential food and friends.</a:t>
            </a:r>
          </a:p>
          <a:p>
            <a:pPr marL="1028700" lvl="1" indent="-571500">
              <a:buFont typeface="Arial" panose="020B0604020202020204" pitchFamily="34" charset="0"/>
              <a:buChar char="•"/>
            </a:pPr>
            <a:r>
              <a:rPr lang="en-US" sz="3600" dirty="0"/>
              <a:t>The animals can also flee from predators if any are spotted nearby. They can run away, but only for a set amount of time, as they all have a preset amount of stamina.</a:t>
            </a:r>
          </a:p>
          <a:p>
            <a:pPr marL="571500" indent="-571500">
              <a:buFont typeface="Arial" panose="020B0604020202020204" pitchFamily="34" charset="0"/>
              <a:buChar char="•"/>
            </a:pPr>
            <a:r>
              <a:rPr lang="en-US" sz="3600" dirty="0"/>
              <a:t>Likewise, we have developed a complex plant AI</a:t>
            </a:r>
          </a:p>
          <a:p>
            <a:pPr marL="1028700" lvl="1" indent="-571500">
              <a:buFont typeface="Arial" panose="020B0604020202020204" pitchFamily="34" charset="0"/>
              <a:buChar char="•"/>
            </a:pPr>
            <a:r>
              <a:rPr lang="en-US" sz="3600" dirty="0"/>
              <a:t>Each plant species has parameters that help define how fast they spread, how densely they may grow, and how resilient they are to consumption.</a:t>
            </a:r>
          </a:p>
        </p:txBody>
      </p:sp>
      <p:sp>
        <p:nvSpPr>
          <p:cNvPr id="29" name="Title 1">
            <a:extLst>
              <a:ext uri="{FF2B5EF4-FFF2-40B4-BE49-F238E27FC236}">
                <a16:creationId xmlns:a16="http://schemas.microsoft.com/office/drawing/2014/main" id="{2EA3B033-7F9D-5B83-A846-7B92AD92FB99}"/>
              </a:ext>
            </a:extLst>
          </p:cNvPr>
          <p:cNvSpPr txBox="1">
            <a:spLocks/>
          </p:cNvSpPr>
          <p:nvPr/>
        </p:nvSpPr>
        <p:spPr>
          <a:xfrm>
            <a:off x="30107730" y="6515598"/>
            <a:ext cx="2903359" cy="1057001"/>
          </a:xfrm>
          <a:prstGeom prst="rect">
            <a:avLst/>
          </a:prstGeom>
        </p:spPr>
        <p:txBody>
          <a:bodyPr vert="horz" lIns="91440" tIns="45720" rIns="91440" bIns="45720" rtlCol="0" anchor="b">
            <a:no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r>
              <a:rPr lang="en-US" sz="6000" dirty="0"/>
              <a:t>Results</a:t>
            </a:r>
          </a:p>
        </p:txBody>
      </p:sp>
      <p:sp>
        <p:nvSpPr>
          <p:cNvPr id="30" name="TextBox 29">
            <a:extLst>
              <a:ext uri="{FF2B5EF4-FFF2-40B4-BE49-F238E27FC236}">
                <a16:creationId xmlns:a16="http://schemas.microsoft.com/office/drawing/2014/main" id="{D22BA31F-ECF9-28D4-FCB5-07F58BEBB064}"/>
              </a:ext>
            </a:extLst>
          </p:cNvPr>
          <p:cNvSpPr txBox="1"/>
          <p:nvPr/>
        </p:nvSpPr>
        <p:spPr>
          <a:xfrm>
            <a:off x="30107731" y="7572598"/>
            <a:ext cx="9885812" cy="8956298"/>
          </a:xfrm>
          <a:prstGeom prst="rect">
            <a:avLst/>
          </a:prstGeom>
          <a:noFill/>
        </p:spPr>
        <p:txBody>
          <a:bodyPr wrap="square" rtlCol="0">
            <a:spAutoFit/>
          </a:bodyPr>
          <a:lstStyle/>
          <a:p>
            <a:pPr marL="571500" indent="-571500">
              <a:buFont typeface="Arial" panose="020B0604020202020204" pitchFamily="34" charset="0"/>
              <a:buChar char="•"/>
            </a:pPr>
            <a:r>
              <a:rPr lang="en-US" sz="3600" dirty="0"/>
              <a:t>Created foundational systems for the game.</a:t>
            </a:r>
          </a:p>
          <a:p>
            <a:pPr marL="1028700" lvl="1" indent="-571500">
              <a:buFont typeface="Arial" panose="020B0604020202020204" pitchFamily="34" charset="0"/>
              <a:buChar char="•"/>
            </a:pPr>
            <a:r>
              <a:rPr lang="en-US" sz="3600" dirty="0"/>
              <a:t>Map, </a:t>
            </a:r>
          </a:p>
          <a:p>
            <a:pPr marL="1028700" lvl="1" indent="-571500">
              <a:buFont typeface="Arial" panose="020B0604020202020204" pitchFamily="34" charset="0"/>
              <a:buChar char="•"/>
            </a:pPr>
            <a:r>
              <a:rPr lang="en-US" sz="3600" dirty="0"/>
              <a:t>Advanced animal AI</a:t>
            </a:r>
          </a:p>
          <a:p>
            <a:pPr marL="571500" indent="-571500">
              <a:buFont typeface="Arial" panose="020B0604020202020204" pitchFamily="34" charset="0"/>
              <a:buChar char="•"/>
            </a:pPr>
            <a:r>
              <a:rPr lang="en-US" sz="3600" dirty="0"/>
              <a:t>Created several animals</a:t>
            </a:r>
          </a:p>
          <a:p>
            <a:pPr marL="1028700" lvl="1" indent="-571500">
              <a:buFont typeface="Arial" panose="020B0604020202020204" pitchFamily="34" charset="0"/>
              <a:buChar char="•"/>
            </a:pPr>
            <a:r>
              <a:rPr lang="en-US" sz="3600" dirty="0"/>
              <a:t>Functional wolves, birds, rabbits, deer.</a:t>
            </a:r>
          </a:p>
          <a:p>
            <a:pPr marL="1028700" lvl="1" indent="-571500">
              <a:buFont typeface="Arial" panose="020B0604020202020204" pitchFamily="34" charset="0"/>
              <a:buChar char="•"/>
            </a:pPr>
            <a:r>
              <a:rPr lang="en-US" sz="3600" dirty="0"/>
              <a:t>Visuals for birds, vultures, buildings like watchtower.</a:t>
            </a:r>
          </a:p>
          <a:p>
            <a:pPr marL="571500" indent="-571500">
              <a:buFont typeface="Arial" panose="020B0604020202020204" pitchFamily="34" charset="0"/>
              <a:buChar char="•"/>
            </a:pPr>
            <a:r>
              <a:rPr lang="en-US" sz="3600" dirty="0"/>
              <a:t>Progress is slightly behind planned; still acceptable.</a:t>
            </a:r>
          </a:p>
          <a:p>
            <a:pPr marL="571500" indent="-571500">
              <a:buFont typeface="Arial" panose="020B0604020202020204" pitchFamily="34" charset="0"/>
              <a:buChar char="•"/>
            </a:pPr>
            <a:r>
              <a:rPr lang="en-US" sz="3600" dirty="0"/>
              <a:t>For Demo:</a:t>
            </a:r>
          </a:p>
          <a:p>
            <a:pPr marL="1028700" lvl="1" indent="-571500">
              <a:buFont typeface="Arial" panose="020B0604020202020204" pitchFamily="34" charset="0"/>
              <a:buChar char="•"/>
            </a:pPr>
            <a:r>
              <a:rPr lang="en-US" sz="3600" dirty="0"/>
              <a:t>Working on more game systems.</a:t>
            </a:r>
          </a:p>
          <a:p>
            <a:pPr marL="1485900" lvl="2" indent="-571500">
              <a:buFont typeface="Arial" panose="020B0604020202020204" pitchFamily="34" charset="0"/>
              <a:buChar char="•"/>
            </a:pPr>
            <a:r>
              <a:rPr lang="en-US" sz="3600" dirty="0"/>
              <a:t>Placing buildings.</a:t>
            </a:r>
          </a:p>
          <a:p>
            <a:pPr marL="1485900" lvl="2" indent="-571500">
              <a:buFont typeface="Arial" panose="020B0604020202020204" pitchFamily="34" charset="0"/>
              <a:buChar char="•"/>
            </a:pPr>
            <a:r>
              <a:rPr lang="en-US" sz="3600" dirty="0"/>
              <a:t>Cash inflow/spending.</a:t>
            </a:r>
          </a:p>
          <a:p>
            <a:pPr marL="1028700" lvl="1" indent="-571500">
              <a:buFont typeface="Arial" panose="020B0604020202020204" pitchFamily="34" charset="0"/>
              <a:buChar char="•"/>
            </a:pPr>
            <a:r>
              <a:rPr lang="en-US" sz="3600" dirty="0"/>
              <a:t>Creating more content for systems to utilize.</a:t>
            </a:r>
          </a:p>
          <a:p>
            <a:pPr marL="1485900" lvl="2" indent="-571500">
              <a:buFont typeface="Arial" panose="020B0604020202020204" pitchFamily="34" charset="0"/>
              <a:buChar char="•"/>
            </a:pPr>
            <a:r>
              <a:rPr lang="en-US" sz="3600" dirty="0"/>
              <a:t>More plants and animals.</a:t>
            </a:r>
          </a:p>
          <a:p>
            <a:pPr marL="1485900" lvl="2" indent="-571500">
              <a:buFont typeface="Arial" panose="020B0604020202020204" pitchFamily="34" charset="0"/>
              <a:buChar char="•"/>
            </a:pPr>
            <a:r>
              <a:rPr lang="en-US" sz="3600" dirty="0"/>
              <a:t>More buildings.</a:t>
            </a:r>
          </a:p>
        </p:txBody>
      </p:sp>
      <p:sp>
        <p:nvSpPr>
          <p:cNvPr id="31" name="Title 1">
            <a:extLst>
              <a:ext uri="{FF2B5EF4-FFF2-40B4-BE49-F238E27FC236}">
                <a16:creationId xmlns:a16="http://schemas.microsoft.com/office/drawing/2014/main" id="{116FE241-456F-D72C-F106-7E9BE1AD6B17}"/>
              </a:ext>
            </a:extLst>
          </p:cNvPr>
          <p:cNvSpPr txBox="1">
            <a:spLocks/>
          </p:cNvSpPr>
          <p:nvPr/>
        </p:nvSpPr>
        <p:spPr>
          <a:xfrm>
            <a:off x="30139492" y="16440894"/>
            <a:ext cx="4049583" cy="1057001"/>
          </a:xfrm>
          <a:prstGeom prst="rect">
            <a:avLst/>
          </a:prstGeom>
        </p:spPr>
        <p:txBody>
          <a:bodyPr vert="horz" lIns="91440" tIns="45720" rIns="91440" bIns="45720" rtlCol="0" anchor="b">
            <a:no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r>
              <a:rPr lang="en-US" sz="6000" dirty="0"/>
              <a:t>Challenges</a:t>
            </a:r>
          </a:p>
        </p:txBody>
      </p:sp>
      <p:sp>
        <p:nvSpPr>
          <p:cNvPr id="32" name="TextBox 31">
            <a:extLst>
              <a:ext uri="{FF2B5EF4-FFF2-40B4-BE49-F238E27FC236}">
                <a16:creationId xmlns:a16="http://schemas.microsoft.com/office/drawing/2014/main" id="{9B364C26-A33B-D070-5108-7D9D641A9489}"/>
              </a:ext>
            </a:extLst>
          </p:cNvPr>
          <p:cNvSpPr txBox="1"/>
          <p:nvPr/>
        </p:nvSpPr>
        <p:spPr>
          <a:xfrm>
            <a:off x="30139493" y="17497894"/>
            <a:ext cx="9885812" cy="11726287"/>
          </a:xfrm>
          <a:prstGeom prst="rect">
            <a:avLst/>
          </a:prstGeom>
          <a:noFill/>
        </p:spPr>
        <p:txBody>
          <a:bodyPr wrap="square" rtlCol="0">
            <a:spAutoFit/>
          </a:bodyPr>
          <a:lstStyle/>
          <a:p>
            <a:pPr marL="571500" indent="-571500">
              <a:buFont typeface="Arial" panose="020B0604020202020204" pitchFamily="34" charset="0"/>
              <a:buChar char="•"/>
            </a:pPr>
            <a:r>
              <a:rPr lang="en-US" sz="3600" dirty="0"/>
              <a:t>Ecosystem balancing</a:t>
            </a:r>
          </a:p>
          <a:p>
            <a:pPr marL="1028700" lvl="1" indent="-571500">
              <a:buFont typeface="Arial" panose="020B0604020202020204" pitchFamily="34" charset="0"/>
              <a:buChar char="•"/>
            </a:pPr>
            <a:r>
              <a:rPr lang="en-US" sz="3600" dirty="0"/>
              <a:t>Kyle and Nate are incorporating a system to balance out the animal ecosystem. There have been bugs with animals defaulting to a certain part of the map, they got stuck while deciding what task to do and died of starvation, etc.</a:t>
            </a:r>
          </a:p>
          <a:p>
            <a:pPr marL="571500" indent="-571500">
              <a:buFont typeface="Arial" panose="020B0604020202020204" pitchFamily="34" charset="0"/>
              <a:buChar char="•"/>
            </a:pPr>
            <a:r>
              <a:rPr lang="en-US" sz="3600" dirty="0"/>
              <a:t>Animal Development</a:t>
            </a:r>
          </a:p>
          <a:p>
            <a:pPr marL="1028700" lvl="1" indent="-571500">
              <a:buFont typeface="Arial" panose="020B0604020202020204" pitchFamily="34" charset="0"/>
              <a:buChar char="•"/>
            </a:pPr>
            <a:r>
              <a:rPr lang="en-US" sz="3600" dirty="0"/>
              <a:t>Ryan has been working on the graphical design of the Animals. With little to no prior experience in Blender, he was able to create high quality but low poly animal designs that match the theme of the project really well.</a:t>
            </a:r>
          </a:p>
          <a:p>
            <a:pPr marL="571500" indent="-571500">
              <a:buFont typeface="Arial" panose="020B0604020202020204" pitchFamily="34" charset="0"/>
              <a:buChar char="•"/>
            </a:pPr>
            <a:r>
              <a:rPr lang="en-US" sz="3600" dirty="0"/>
              <a:t>Godot</a:t>
            </a:r>
          </a:p>
          <a:p>
            <a:pPr marL="1028700" lvl="1" indent="-571500">
              <a:buFont typeface="Arial" panose="020B0604020202020204" pitchFamily="34" charset="0"/>
              <a:buChar char="•"/>
            </a:pPr>
            <a:r>
              <a:rPr lang="en-US" sz="3600" dirty="0"/>
              <a:t>Nate, Ryan, and Owen were all new to using Godot prior to this project. It took a while, but we all took the time to research and develop different aspects of the project to make us more comfortable with the Software.</a:t>
            </a:r>
          </a:p>
        </p:txBody>
      </p:sp>
    </p:spTree>
    <p:extLst>
      <p:ext uri="{BB962C8B-B14F-4D97-AF65-F5344CB8AC3E}">
        <p14:creationId xmlns:p14="http://schemas.microsoft.com/office/powerpoint/2010/main" val="17424655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742</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Our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Suer, Nathan (suerns)</dc:creator>
  <cp:lastModifiedBy>Suer, Nathan (suerns)</cp:lastModifiedBy>
  <cp:revision>1</cp:revision>
  <dcterms:created xsi:type="dcterms:W3CDTF">2025-02-25T18:04:10Z</dcterms:created>
  <dcterms:modified xsi:type="dcterms:W3CDTF">2025-02-25T18:39:28Z</dcterms:modified>
</cp:coreProperties>
</file>