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6" r:id="rId9"/>
    <p:sldId id="284" r:id="rId10"/>
  </p:sldIdLst>
  <p:sldSz cx="9144000" cy="5143500" type="screen16x9"/>
  <p:notesSz cx="6858000" cy="9144000"/>
  <p:embeddedFontLst>
    <p:embeddedFont>
      <p:font typeface="Merriweather" panose="00000500000000000000"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3" roundtripDataSignature="AMtx7micIngCgjlW7It39x+WFNAbFenDN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904DB4-0834-499D-ABEE-48EAF52B3EC1}">
  <a:tblStyle styleId="{C6904DB4-0834-499D-ABEE-48EAF52B3EC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7" d="100"/>
          <a:sy n="127" d="100"/>
        </p:scale>
        <p:origin x="17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font" Target="fonts/font8.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Nate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35389441e7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35389441e7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335389441e7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335389441e7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311112d0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311112d0b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12405ead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12405ead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312405ead1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312405ead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35389441e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35389441e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35389441e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35389441e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14"/>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14"/>
          <p:cNvSpPr txBox="1">
            <a:spLocks noGrp="1"/>
          </p:cNvSpPr>
          <p:nvPr>
            <p:ph type="ctr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12" name="Google Shape;12;p14"/>
          <p:cNvSpPr txBox="1">
            <a:spLocks noGrp="1"/>
          </p:cNvSpPr>
          <p:nvPr>
            <p:ph type="subTitle" idx="1"/>
          </p:nvPr>
        </p:nvSpPr>
        <p:spPr>
          <a:xfrm>
            <a:off x="311700" y="1878560"/>
            <a:ext cx="4242600" cy="738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15"/>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17" name="Google Shape;17;p15"/>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18" name="Google Shape;18;p15"/>
          <p:cNvSpPr txBox="1">
            <a:spLocks noGrp="1"/>
          </p:cNvSpPr>
          <p:nvPr>
            <p:ph type="title"/>
          </p:nvPr>
        </p:nvSpPr>
        <p:spPr>
          <a:xfrm>
            <a:off x="311725" y="500925"/>
            <a:ext cx="3706500" cy="2508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19" name="Google Shape;19;p15"/>
          <p:cNvSpPr txBox="1">
            <a:spLocks noGrp="1"/>
          </p:cNvSpPr>
          <p:nvPr>
            <p:ph type="body" idx="1"/>
          </p:nvPr>
        </p:nvSpPr>
        <p:spPr>
          <a:xfrm>
            <a:off x="4644675" y="500925"/>
            <a:ext cx="4166400" cy="4098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20" name="Google Shape;2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7"/>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7"/>
          <p:cNvSpPr txBox="1">
            <a:spLocks noGrp="1"/>
          </p:cNvSpPr>
          <p:nvPr>
            <p:ph type="title"/>
          </p:nvPr>
        </p:nvSpPr>
        <p:spPr>
          <a:xfrm>
            <a:off x="311725" y="500925"/>
            <a:ext cx="8520600" cy="623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0" name="Google Shape;3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1"/>
        <p:cNvGrpSpPr/>
        <p:nvPr/>
      </p:nvGrpSpPr>
      <p:grpSpPr>
        <a:xfrm>
          <a:off x="0" y="0"/>
          <a:ext cx="0" cy="0"/>
          <a:chOff x="0" y="0"/>
          <a:chExt cx="0" cy="0"/>
        </a:xfrm>
      </p:grpSpPr>
      <p:sp>
        <p:nvSpPr>
          <p:cNvPr id="32" name="Google Shape;32;p18"/>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33" name="Google Shape;33;p18"/>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34" name="Google Shape;34;p18"/>
          <p:cNvSpPr txBox="1">
            <a:spLocks noGrp="1"/>
          </p:cNvSpPr>
          <p:nvPr>
            <p:ph type="title"/>
          </p:nvPr>
        </p:nvSpPr>
        <p:spPr>
          <a:xfrm>
            <a:off x="311700" y="539725"/>
            <a:ext cx="8520600" cy="1282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35" name="Google Shape;35;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19"/>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9"/>
          <p:cNvSpPr txBox="1">
            <a:spLocks noGrp="1"/>
          </p:cNvSpPr>
          <p:nvPr>
            <p:ph type="title"/>
          </p:nvPr>
        </p:nvSpPr>
        <p:spPr>
          <a:xfrm>
            <a:off x="311725" y="500925"/>
            <a:ext cx="3127500" cy="18291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39" name="Google Shape;39;p19"/>
          <p:cNvSpPr txBox="1">
            <a:spLocks noGrp="1"/>
          </p:cNvSpPr>
          <p:nvPr>
            <p:ph type="body" idx="1"/>
          </p:nvPr>
        </p:nvSpPr>
        <p:spPr>
          <a:xfrm>
            <a:off x="311700" y="2390650"/>
            <a:ext cx="3127500" cy="22980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40" name="Google Shape;4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title"/>
          </p:nvPr>
        </p:nvSpPr>
        <p:spPr>
          <a:xfrm>
            <a:off x="311675" y="798600"/>
            <a:ext cx="6247800" cy="3546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a:endParaRPr/>
          </a:p>
        </p:txBody>
      </p:sp>
      <p:sp>
        <p:nvSpPr>
          <p:cNvPr id="43" name="Google Shape;4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21"/>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21"/>
          <p:cNvSpPr txBox="1">
            <a:spLocks noGrp="1"/>
          </p:cNvSpPr>
          <p:nvPr>
            <p:ph type="title"/>
          </p:nvPr>
        </p:nvSpPr>
        <p:spPr>
          <a:xfrm>
            <a:off x="311300" y="500925"/>
            <a:ext cx="3704400" cy="204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a:endParaRPr/>
          </a:p>
        </p:txBody>
      </p:sp>
      <p:sp>
        <p:nvSpPr>
          <p:cNvPr id="47" name="Google Shape;47;p21"/>
          <p:cNvSpPr txBox="1">
            <a:spLocks noGrp="1"/>
          </p:cNvSpPr>
          <p:nvPr>
            <p:ph type="subTitle" idx="1"/>
          </p:nvPr>
        </p:nvSpPr>
        <p:spPr>
          <a:xfrm>
            <a:off x="304800" y="2626725"/>
            <a:ext cx="3704400" cy="926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21"/>
          <p:cNvSpPr txBox="1">
            <a:spLocks noGrp="1"/>
          </p:cNvSpPr>
          <p:nvPr>
            <p:ph type="body" idx="2"/>
          </p:nvPr>
        </p:nvSpPr>
        <p:spPr>
          <a:xfrm>
            <a:off x="4879025" y="500925"/>
            <a:ext cx="3954000" cy="41115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49" name="Google Shape;4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22"/>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22"/>
          <p:cNvSpPr txBox="1">
            <a:spLocks noGrp="1"/>
          </p:cNvSpPr>
          <p:nvPr>
            <p:ph type="body" idx="1"/>
          </p:nvPr>
        </p:nvSpPr>
        <p:spPr>
          <a:xfrm>
            <a:off x="311700" y="4521400"/>
            <a:ext cx="7979400" cy="4605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23"/>
          <p:cNvSpPr txBox="1">
            <a:spLocks noGrp="1"/>
          </p:cNvSpPr>
          <p:nvPr>
            <p:ph type="title" hasCustomPrompt="1"/>
          </p:nvPr>
        </p:nvSpPr>
        <p:spPr>
          <a:xfrm>
            <a:off x="311750" y="831175"/>
            <a:ext cx="5334900" cy="1244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6" name="Google Shape;56;p23"/>
          <p:cNvSpPr txBox="1">
            <a:spLocks noGrp="1"/>
          </p:cNvSpPr>
          <p:nvPr>
            <p:ph type="body" idx="1"/>
          </p:nvPr>
        </p:nvSpPr>
        <p:spPr>
          <a:xfrm>
            <a:off x="311700" y="2121425"/>
            <a:ext cx="5334900" cy="942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Clr>
                <a:schemeClr val="accent2"/>
              </a:buClr>
              <a:buSzPts val="1300"/>
              <a:buChar char="●"/>
              <a:defRPr>
                <a:solidFill>
                  <a:schemeClr val="accent2"/>
                </a:solidFill>
              </a:defRPr>
            </a:lvl1pPr>
            <a:lvl2pPr marL="914400" lvl="1" indent="-298450" algn="l">
              <a:lnSpc>
                <a:spcPct val="115000"/>
              </a:lnSpc>
              <a:spcBef>
                <a:spcPts val="0"/>
              </a:spcBef>
              <a:spcAft>
                <a:spcPts val="0"/>
              </a:spcAft>
              <a:buClr>
                <a:schemeClr val="accent2"/>
              </a:buClr>
              <a:buSzPts val="1100"/>
              <a:buChar char="○"/>
              <a:defRPr>
                <a:solidFill>
                  <a:schemeClr val="accent2"/>
                </a:solidFill>
              </a:defRPr>
            </a:lvl2pPr>
            <a:lvl3pPr marL="1371600" lvl="2" indent="-298450" algn="l">
              <a:lnSpc>
                <a:spcPct val="115000"/>
              </a:lnSpc>
              <a:spcBef>
                <a:spcPts val="0"/>
              </a:spcBef>
              <a:spcAft>
                <a:spcPts val="0"/>
              </a:spcAft>
              <a:buClr>
                <a:schemeClr val="accent2"/>
              </a:buClr>
              <a:buSzPts val="1100"/>
              <a:buChar char="■"/>
              <a:defRPr>
                <a:solidFill>
                  <a:schemeClr val="accent2"/>
                </a:solidFill>
              </a:defRPr>
            </a:lvl3pPr>
            <a:lvl4pPr marL="1828800" lvl="3" indent="-298450" algn="l">
              <a:lnSpc>
                <a:spcPct val="115000"/>
              </a:lnSpc>
              <a:spcBef>
                <a:spcPts val="0"/>
              </a:spcBef>
              <a:spcAft>
                <a:spcPts val="0"/>
              </a:spcAft>
              <a:buClr>
                <a:schemeClr val="accent2"/>
              </a:buClr>
              <a:buSzPts val="1100"/>
              <a:buChar char="●"/>
              <a:defRPr>
                <a:solidFill>
                  <a:schemeClr val="accent2"/>
                </a:solidFill>
              </a:defRPr>
            </a:lvl4pPr>
            <a:lvl5pPr marL="2286000" lvl="4" indent="-298450" algn="l">
              <a:lnSpc>
                <a:spcPct val="115000"/>
              </a:lnSpc>
              <a:spcBef>
                <a:spcPts val="0"/>
              </a:spcBef>
              <a:spcAft>
                <a:spcPts val="0"/>
              </a:spcAft>
              <a:buClr>
                <a:schemeClr val="accent2"/>
              </a:buClr>
              <a:buSzPts val="1100"/>
              <a:buChar char="○"/>
              <a:defRPr>
                <a:solidFill>
                  <a:schemeClr val="accent2"/>
                </a:solidFill>
              </a:defRPr>
            </a:lvl5pPr>
            <a:lvl6pPr marL="2743200" lvl="5" indent="-298450" algn="l">
              <a:lnSpc>
                <a:spcPct val="115000"/>
              </a:lnSpc>
              <a:spcBef>
                <a:spcPts val="0"/>
              </a:spcBef>
              <a:spcAft>
                <a:spcPts val="0"/>
              </a:spcAft>
              <a:buClr>
                <a:schemeClr val="accent2"/>
              </a:buClr>
              <a:buSzPts val="1100"/>
              <a:buChar char="■"/>
              <a:defRPr>
                <a:solidFill>
                  <a:schemeClr val="accent2"/>
                </a:solidFill>
              </a:defRPr>
            </a:lvl6pPr>
            <a:lvl7pPr marL="3200400" lvl="6" indent="-298450" algn="l">
              <a:lnSpc>
                <a:spcPct val="115000"/>
              </a:lnSpc>
              <a:spcBef>
                <a:spcPts val="0"/>
              </a:spcBef>
              <a:spcAft>
                <a:spcPts val="0"/>
              </a:spcAft>
              <a:buClr>
                <a:schemeClr val="accent2"/>
              </a:buClr>
              <a:buSzPts val="1100"/>
              <a:buChar char="●"/>
              <a:defRPr>
                <a:solidFill>
                  <a:schemeClr val="accent2"/>
                </a:solidFill>
              </a:defRPr>
            </a:lvl7pPr>
            <a:lvl8pPr marL="3657600" lvl="7" indent="-298450" algn="l">
              <a:lnSpc>
                <a:spcPct val="115000"/>
              </a:lnSpc>
              <a:spcBef>
                <a:spcPts val="0"/>
              </a:spcBef>
              <a:spcAft>
                <a:spcPts val="0"/>
              </a:spcAft>
              <a:buClr>
                <a:schemeClr val="accent2"/>
              </a:buClr>
              <a:buSzPts val="1100"/>
              <a:buChar char="○"/>
              <a:defRPr>
                <a:solidFill>
                  <a:schemeClr val="accent2"/>
                </a:solidFill>
              </a:defRPr>
            </a:lvl8pPr>
            <a:lvl9pPr marL="4114800" lvl="8" indent="-298450" algn="l">
              <a:lnSpc>
                <a:spcPct val="115000"/>
              </a:lnSpc>
              <a:spcBef>
                <a:spcPts val="0"/>
              </a:spcBef>
              <a:spcAft>
                <a:spcPts val="0"/>
              </a:spcAft>
              <a:buClr>
                <a:schemeClr val="accent2"/>
              </a:buClr>
              <a:buSzPts val="1100"/>
              <a:buChar char="■"/>
              <a:defRPr>
                <a:solidFill>
                  <a:schemeClr val="accent2"/>
                </a:solidFill>
              </a:defRPr>
            </a:lvl9pPr>
          </a:lstStyle>
          <a:p>
            <a:endParaRPr/>
          </a:p>
        </p:txBody>
      </p:sp>
      <p:sp>
        <p:nvSpPr>
          <p:cNvPr id="57" name="Google Shape;5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1pPr>
            <a:lvl2pPr marR="0" lvl="1"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2pPr>
            <a:lvl3pPr marR="0" lvl="2"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3pPr>
            <a:lvl4pPr marR="0" lvl="3"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4pPr>
            <a:lvl5pPr marR="0" lvl="4"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5pPr>
            <a:lvl6pPr marR="0" lvl="5"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6pPr>
            <a:lvl7pPr marR="0" lvl="6"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7pPr>
            <a:lvl8pPr marR="0" lvl="7"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8pPr>
            <a:lvl9pPr marR="0" lvl="8" algn="l" rtl="0">
              <a:lnSpc>
                <a:spcPct val="100000"/>
              </a:lnSpc>
              <a:spcBef>
                <a:spcPts val="0"/>
              </a:spcBef>
              <a:spcAft>
                <a:spcPts val="0"/>
              </a:spcAft>
              <a:buClr>
                <a:schemeClr val="accent1"/>
              </a:buClr>
              <a:buSzPts val="2800"/>
              <a:buFont typeface="Merriweather"/>
              <a:buNone/>
              <a:defRPr sz="2800" b="0" i="0" u="none" strike="noStrike" cap="none">
                <a:solidFill>
                  <a:schemeClr val="accent1"/>
                </a:solidFill>
                <a:latin typeface="Merriweather"/>
                <a:ea typeface="Merriweather"/>
                <a:cs typeface="Merriweather"/>
                <a:sym typeface="Merriweather"/>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Roboto"/>
              <a:buChar char="●"/>
              <a:defRPr sz="1300" b="0" i="0" u="none" strike="noStrike" cap="none">
                <a:solidFill>
                  <a:schemeClr val="dk2"/>
                </a:solidFill>
                <a:latin typeface="Roboto"/>
                <a:ea typeface="Roboto"/>
                <a:cs typeface="Roboto"/>
                <a:sym typeface="Roboto"/>
              </a:defRPr>
            </a:lvl1pPr>
            <a:lvl2pPr marL="914400" marR="0" lvl="1"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2pPr>
            <a:lvl3pPr marL="1371600" marR="0" lvl="2"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3pPr>
            <a:lvl4pPr marL="1828800" marR="0" lvl="3"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4pPr>
            <a:lvl5pPr marL="2286000" marR="0" lvl="4"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5pPr>
            <a:lvl6pPr marL="2743200" marR="0" lvl="5"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6pPr>
            <a:lvl7pPr marL="3200400" marR="0" lvl="6"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7pPr>
            <a:lvl8pPr marL="3657600" marR="0" lvl="7"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8pPr>
            <a:lvl9pPr marL="4114800" marR="0" lvl="8" indent="-298450" algn="l" rtl="0">
              <a:lnSpc>
                <a:spcPct val="115000"/>
              </a:lnSpc>
              <a:spcBef>
                <a:spcPts val="0"/>
              </a:spcBef>
              <a:spcAft>
                <a:spcPts val="0"/>
              </a:spcAft>
              <a:buClr>
                <a:schemeClr val="dk2"/>
              </a:buClr>
              <a:buSzPts val="1100"/>
              <a:buFont typeface="Roboto"/>
              <a:buChar char="■"/>
              <a:defRPr sz="1100" b="0" i="0" u="none" strike="noStrike" cap="none">
                <a:solidFill>
                  <a:schemeClr val="dk2"/>
                </a:solidFill>
                <a:latin typeface="Roboto"/>
                <a:ea typeface="Roboto"/>
                <a:cs typeface="Roboto"/>
                <a:sym typeface="Roboto"/>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311700" y="811575"/>
            <a:ext cx="8520600" cy="12825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600"/>
              <a:buNone/>
            </a:pPr>
            <a:r>
              <a:rPr lang="en" sz="4000"/>
              <a:t>The Parks Department</a:t>
            </a:r>
            <a:endParaRPr sz="4000"/>
          </a:p>
        </p:txBody>
      </p:sp>
      <p:sp>
        <p:nvSpPr>
          <p:cNvPr id="65" name="Google Shape;65;p1"/>
          <p:cNvSpPr txBox="1">
            <a:spLocks noGrp="1"/>
          </p:cNvSpPr>
          <p:nvPr>
            <p:ph type="subTitle" idx="1"/>
          </p:nvPr>
        </p:nvSpPr>
        <p:spPr>
          <a:xfrm>
            <a:off x="311700" y="1569899"/>
            <a:ext cx="5018289" cy="692037"/>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00000"/>
              </a:lnSpc>
              <a:spcBef>
                <a:spcPts val="0"/>
              </a:spcBef>
              <a:spcAft>
                <a:spcPts val="0"/>
              </a:spcAft>
              <a:buSzPct val="172043"/>
              <a:buNone/>
            </a:pPr>
            <a:r>
              <a:rPr lang="en-US" sz="1200" b="1" dirty="0"/>
              <a:t>Team Members: </a:t>
            </a:r>
            <a:r>
              <a:rPr lang="en-US" sz="1200" dirty="0"/>
              <a:t>Ryan Williams, Nate Suer, Kyle Young, Owen Richards</a:t>
            </a:r>
          </a:p>
          <a:p>
            <a:pPr marL="0" lvl="0" indent="0" algn="l" rtl="0">
              <a:lnSpc>
                <a:spcPct val="100000"/>
              </a:lnSpc>
              <a:spcBef>
                <a:spcPts val="0"/>
              </a:spcBef>
              <a:spcAft>
                <a:spcPts val="0"/>
              </a:spcAft>
              <a:buSzPct val="172043"/>
              <a:buNone/>
            </a:pPr>
            <a:endParaRPr lang="en-US" sz="1200" dirty="0"/>
          </a:p>
          <a:p>
            <a:pPr marL="0" lvl="0" indent="0" algn="l" rtl="0">
              <a:lnSpc>
                <a:spcPct val="100000"/>
              </a:lnSpc>
              <a:spcBef>
                <a:spcPts val="0"/>
              </a:spcBef>
              <a:spcAft>
                <a:spcPts val="0"/>
              </a:spcAft>
              <a:buSzPct val="172043"/>
              <a:buNone/>
            </a:pPr>
            <a:r>
              <a:rPr lang="en-US" sz="1200" b="1" dirty="0"/>
              <a:t>Advisor: </a:t>
            </a:r>
            <a:r>
              <a:rPr lang="en-US" sz="1200" dirty="0"/>
              <a:t>William Hawkins III</a:t>
            </a:r>
            <a:endParaRPr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335389441e7_1_18"/>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Goals</a:t>
            </a:r>
            <a:endParaRPr/>
          </a:p>
        </p:txBody>
      </p:sp>
      <p:sp>
        <p:nvSpPr>
          <p:cNvPr id="71" name="Google Shape;71;g335389441e7_1_18"/>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Goals of the Project</a:t>
            </a:r>
            <a:endParaRPr dirty="0"/>
          </a:p>
          <a:p>
            <a:pPr marL="914400" lvl="1" indent="-298450" algn="l" rtl="0">
              <a:spcBef>
                <a:spcPts val="0"/>
              </a:spcBef>
              <a:spcAft>
                <a:spcPts val="0"/>
              </a:spcAft>
              <a:buSzPts val="1100"/>
              <a:buChar char="○"/>
            </a:pPr>
            <a:r>
              <a:rPr lang="en" dirty="0"/>
              <a:t>Teach responsible forestry and management of species.</a:t>
            </a:r>
          </a:p>
          <a:p>
            <a:pPr marL="914400" lvl="1" indent="-298450" algn="l" rtl="0">
              <a:spcBef>
                <a:spcPts val="0"/>
              </a:spcBef>
              <a:spcAft>
                <a:spcPts val="0"/>
              </a:spcAft>
              <a:buSzPts val="1100"/>
              <a:buChar char="○"/>
            </a:pPr>
            <a:r>
              <a:rPr lang="en" dirty="0"/>
              <a:t>Engage players through an educational simulation focusing on environmental management.</a:t>
            </a:r>
            <a:endParaRPr dirty="0"/>
          </a:p>
          <a:p>
            <a:pPr marL="914400" lvl="1" indent="-298450" algn="l" rtl="0">
              <a:spcBef>
                <a:spcPts val="0"/>
              </a:spcBef>
              <a:spcAft>
                <a:spcPts val="0"/>
              </a:spcAft>
              <a:buSzPts val="1100"/>
              <a:buChar char="○"/>
            </a:pPr>
            <a:r>
              <a:rPr lang="en" dirty="0"/>
              <a:t>Promote understanding of wildlife preservation and management in a fun, interactive format.</a:t>
            </a:r>
            <a:endParaRPr dirty="0"/>
          </a:p>
          <a:p>
            <a:pPr marL="457200" lvl="0" indent="-311150" algn="l" rtl="0">
              <a:spcBef>
                <a:spcPts val="0"/>
              </a:spcBef>
              <a:spcAft>
                <a:spcPts val="0"/>
              </a:spcAft>
              <a:buSzPts val="1300"/>
              <a:buChar char="●"/>
            </a:pPr>
            <a:r>
              <a:rPr lang="en" dirty="0"/>
              <a:t>Background </a:t>
            </a:r>
            <a:endParaRPr dirty="0"/>
          </a:p>
          <a:p>
            <a:pPr marL="914400" lvl="1" indent="-298450" algn="l" rtl="0">
              <a:spcBef>
                <a:spcPts val="0"/>
              </a:spcBef>
              <a:spcAft>
                <a:spcPts val="0"/>
              </a:spcAft>
              <a:buSzPts val="1100"/>
              <a:buChar char="○"/>
            </a:pPr>
            <a:r>
              <a:rPr lang="en" dirty="0"/>
              <a:t>Players manage animal populations, balancing ecosystems by controlling both animal and plant species.</a:t>
            </a:r>
            <a:endParaRPr dirty="0"/>
          </a:p>
          <a:p>
            <a:pPr marL="914400" lvl="1" indent="-298450" algn="l" rtl="0">
              <a:spcBef>
                <a:spcPts val="0"/>
              </a:spcBef>
              <a:spcAft>
                <a:spcPts val="0"/>
              </a:spcAft>
              <a:buSzPts val="1100"/>
              <a:buChar char="○"/>
            </a:pPr>
            <a:r>
              <a:rPr lang="en" dirty="0"/>
              <a:t>It combines elements of animal reserve management with strategic gameplay.</a:t>
            </a:r>
            <a:endParaRPr dirty="0"/>
          </a:p>
          <a:p>
            <a:pPr marL="914400" lvl="1" indent="-298450" algn="l" rtl="0">
              <a:spcBef>
                <a:spcPts val="0"/>
              </a:spcBef>
              <a:spcAft>
                <a:spcPts val="0"/>
              </a:spcAft>
              <a:buSzPts val="1100"/>
              <a:buChar char="○"/>
            </a:pPr>
            <a:r>
              <a:rPr lang="en" dirty="0"/>
              <a:t>Set in an isometric 3D style</a:t>
            </a:r>
            <a:endParaRPr dirty="0"/>
          </a:p>
          <a:p>
            <a:pPr marL="914400" lvl="1" indent="-298450" algn="l" rtl="0">
              <a:spcBef>
                <a:spcPts val="0"/>
              </a:spcBef>
              <a:spcAft>
                <a:spcPts val="0"/>
              </a:spcAft>
              <a:buSzPts val="1100"/>
              <a:buChar char="○"/>
            </a:pPr>
            <a:r>
              <a:rPr lang="en" dirty="0"/>
              <a:t>Set in a simulated Ohio-like environment, the game addresses challenges like forestry management and animal conservation.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335389441e7_1_23"/>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Intellectual Merits</a:t>
            </a:r>
            <a:endParaRPr/>
          </a:p>
        </p:txBody>
      </p:sp>
      <p:sp>
        <p:nvSpPr>
          <p:cNvPr id="77" name="Google Shape;77;g335389441e7_1_23"/>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Uses AI to simulate realistic animal behavior. This includes running away from predators, forming social groups, and seeking out mates.</a:t>
            </a:r>
          </a:p>
          <a:p>
            <a:pPr marL="457200" lvl="0" indent="-311150" algn="l" rtl="0">
              <a:spcBef>
                <a:spcPts val="0"/>
              </a:spcBef>
              <a:spcAft>
                <a:spcPts val="0"/>
              </a:spcAft>
              <a:buSzPts val="1300"/>
              <a:buChar char="●"/>
            </a:pPr>
            <a:r>
              <a:rPr lang="en" dirty="0"/>
              <a:t>Leveraged real life behaviors in order to make features in the game. This includes the animals having stamina.</a:t>
            </a:r>
            <a:endParaRPr dirty="0"/>
          </a:p>
          <a:p>
            <a:pPr marL="457200" lvl="0" indent="-311150" algn="l" rtl="0">
              <a:spcBef>
                <a:spcPts val="0"/>
              </a:spcBef>
              <a:spcAft>
                <a:spcPts val="0"/>
              </a:spcAft>
              <a:buSzPts val="1300"/>
              <a:buChar char="●"/>
            </a:pPr>
            <a:r>
              <a:rPr lang="en" dirty="0"/>
              <a:t>Furthers the discussion of education in video games.</a:t>
            </a:r>
            <a:endParaRPr dirty="0"/>
          </a:p>
          <a:p>
            <a:pPr marL="457200" lvl="0" indent="-311150" algn="l" rtl="0">
              <a:spcBef>
                <a:spcPts val="0"/>
              </a:spcBef>
              <a:spcAft>
                <a:spcPts val="0"/>
              </a:spcAft>
              <a:buSzPts val="1300"/>
              <a:buChar char="●"/>
            </a:pPr>
            <a:r>
              <a:rPr lang="en" dirty="0"/>
              <a:t>Uses advanced modeling techniques to simulate and animate the bones in each animal’s body.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3311112d0b5_0_0"/>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Broader Impact</a:t>
            </a:r>
            <a:endParaRPr/>
          </a:p>
        </p:txBody>
      </p:sp>
      <p:sp>
        <p:nvSpPr>
          <p:cNvPr id="83" name="Google Shape;83;g3311112d0b5_0_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Players learn the fragility of a healthy ecosystem by attempting to maintain one themselves. </a:t>
            </a:r>
            <a:endParaRPr/>
          </a:p>
          <a:p>
            <a:pPr marL="457200" lvl="0" indent="-311150" algn="l" rtl="0">
              <a:spcBef>
                <a:spcPts val="0"/>
              </a:spcBef>
              <a:spcAft>
                <a:spcPts val="0"/>
              </a:spcAft>
              <a:buSzPts val="1300"/>
              <a:buChar char="●"/>
            </a:pPr>
            <a:r>
              <a:rPr lang="en"/>
              <a:t>Players discover the major species of Ohio, and learn their roles in our state’s ecosystem.</a:t>
            </a:r>
            <a:endParaRPr/>
          </a:p>
          <a:p>
            <a:pPr marL="457200" lvl="0" indent="-311150" algn="l" rtl="0">
              <a:spcBef>
                <a:spcPts val="0"/>
              </a:spcBef>
              <a:spcAft>
                <a:spcPts val="0"/>
              </a:spcAft>
              <a:buSzPts val="1300"/>
              <a:buChar char="●"/>
            </a:pPr>
            <a:r>
              <a:rPr lang="en"/>
              <a:t>Players take on the dilemma faced by real park and forest systems: balancing revenue against keeping human influence out of the wilds.</a:t>
            </a:r>
            <a:endParaRPr/>
          </a:p>
          <a:p>
            <a:pPr marL="457200" lvl="0" indent="-311150" algn="l" rtl="0">
              <a:spcBef>
                <a:spcPts val="0"/>
              </a:spcBef>
              <a:spcAft>
                <a:spcPts val="0"/>
              </a:spcAft>
              <a:buSzPts val="1300"/>
              <a:buChar char="●"/>
            </a:pPr>
            <a:r>
              <a:rPr lang="en"/>
              <a:t>The game teaches through play, attaching consequences to each decision the player makes.</a:t>
            </a:r>
            <a:endParaRPr/>
          </a:p>
          <a:p>
            <a:pPr marL="914400" lvl="1" indent="-298450" algn="l" rtl="0">
              <a:spcBef>
                <a:spcPts val="0"/>
              </a:spcBef>
              <a:spcAft>
                <a:spcPts val="0"/>
              </a:spcAft>
              <a:buSzPts val="1100"/>
              <a:buChar char="○"/>
            </a:pPr>
            <a:r>
              <a:rPr lang="en"/>
              <a:t>More in-depth information is available, but the player interacts with the core message without having to dive into fact books.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3312405ead1_1_0"/>
          <p:cNvSpPr txBox="1">
            <a:spLocks noGrp="1"/>
          </p:cNvSpPr>
          <p:nvPr>
            <p:ph type="title"/>
          </p:nvPr>
        </p:nvSpPr>
        <p:spPr>
          <a:xfrm>
            <a:off x="311725" y="500925"/>
            <a:ext cx="40173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Design Specifications</a:t>
            </a:r>
            <a:endParaRPr/>
          </a:p>
        </p:txBody>
      </p:sp>
      <p:sp>
        <p:nvSpPr>
          <p:cNvPr id="89" name="Google Shape;89;g3312405ead1_1_0"/>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Our project is built in Godot and is separated into scenes, scripts, and assets.</a:t>
            </a:r>
            <a:endParaRPr/>
          </a:p>
          <a:p>
            <a:pPr marL="457200" lvl="0" indent="-311150" algn="l" rtl="0">
              <a:spcBef>
                <a:spcPts val="0"/>
              </a:spcBef>
              <a:spcAft>
                <a:spcPts val="0"/>
              </a:spcAft>
              <a:buSzPts val="1300"/>
              <a:buChar char="●"/>
            </a:pPr>
            <a:r>
              <a:rPr lang="en"/>
              <a:t>The main scene, OhioPreserve, holds components that help manage the camera, day night cycle, and animal spawning.</a:t>
            </a:r>
            <a:endParaRPr/>
          </a:p>
          <a:p>
            <a:pPr marL="457200" lvl="0" indent="-311150" algn="l" rtl="0">
              <a:spcBef>
                <a:spcPts val="0"/>
              </a:spcBef>
              <a:spcAft>
                <a:spcPts val="0"/>
              </a:spcAft>
              <a:buSzPts val="1300"/>
              <a:buChar char="●"/>
            </a:pPr>
            <a:r>
              <a:rPr lang="en"/>
              <a:t>The simulation handler script starts everything up, spawning animals into the scene, and starting a time interval.</a:t>
            </a:r>
            <a:endParaRPr/>
          </a:p>
          <a:p>
            <a:pPr marL="457200" lvl="0" indent="-311150" algn="l" rtl="0">
              <a:spcBef>
                <a:spcPts val="0"/>
              </a:spcBef>
              <a:spcAft>
                <a:spcPts val="0"/>
              </a:spcAft>
              <a:buSzPts val="1300"/>
              <a:buChar char="●"/>
            </a:pPr>
            <a:r>
              <a:rPr lang="en"/>
              <a:t>From there, the animals and plants have logic in them that dictate their actions. They may move towards food, friends, or randomly depending on their needs.</a:t>
            </a:r>
            <a:endParaRPr/>
          </a:p>
          <a:p>
            <a:pPr marL="457200" lvl="0" indent="-311150" algn="l" rtl="0">
              <a:spcBef>
                <a:spcPts val="0"/>
              </a:spcBef>
              <a:spcAft>
                <a:spcPts val="0"/>
              </a:spcAft>
              <a:buSzPts val="1300"/>
              <a:buChar char="●"/>
            </a:pPr>
            <a:r>
              <a:rPr lang="en"/>
              <a:t>Additionally, we have UI elements in their own scenes that can then be instantiated on top of our gameplay scenes.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3312405ead1_1_5"/>
          <p:cNvSpPr txBox="1">
            <a:spLocks noGrp="1"/>
          </p:cNvSpPr>
          <p:nvPr>
            <p:ph type="title"/>
          </p:nvPr>
        </p:nvSpPr>
        <p:spPr>
          <a:xfrm>
            <a:off x="311725" y="500925"/>
            <a:ext cx="40173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Technologies</a:t>
            </a:r>
            <a:endParaRPr/>
          </a:p>
        </p:txBody>
      </p:sp>
      <p:sp>
        <p:nvSpPr>
          <p:cNvPr id="95" name="Google Shape;95;g3312405ead1_1_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dirty="0"/>
              <a:t>The main technology that we have developed is the complex animal AI.</a:t>
            </a:r>
            <a:endParaRPr dirty="0"/>
          </a:p>
          <a:p>
            <a:pPr marL="914400" lvl="1" indent="-298450" algn="l" rtl="0">
              <a:spcBef>
                <a:spcPts val="0"/>
              </a:spcBef>
              <a:spcAft>
                <a:spcPts val="0"/>
              </a:spcAft>
              <a:buSzPts val="1100"/>
              <a:buChar char="○"/>
            </a:pPr>
            <a:r>
              <a:rPr lang="en" dirty="0"/>
              <a:t>Each animal species has its own parameters, setting their speed, maximum hunger, reproduction frequency, maximum stamina, diet type, size of social group, etc.</a:t>
            </a:r>
            <a:endParaRPr dirty="0"/>
          </a:p>
          <a:p>
            <a:pPr marL="914400" lvl="1" indent="-298450" algn="l" rtl="0">
              <a:spcBef>
                <a:spcPts val="0"/>
              </a:spcBef>
              <a:spcAft>
                <a:spcPts val="0"/>
              </a:spcAft>
              <a:buSzPts val="1100"/>
              <a:buChar char="○"/>
            </a:pPr>
            <a:r>
              <a:rPr lang="en" dirty="0"/>
              <a:t>Each animal evaluates its needs (with some randomness for variation), and acts accordingly. They can scan nearby objects for potential food and friends.</a:t>
            </a:r>
            <a:endParaRPr dirty="0"/>
          </a:p>
          <a:p>
            <a:pPr marL="914400" lvl="1" indent="-298450" algn="l" rtl="0">
              <a:spcBef>
                <a:spcPts val="0"/>
              </a:spcBef>
              <a:spcAft>
                <a:spcPts val="0"/>
              </a:spcAft>
              <a:buSzPts val="1100"/>
              <a:buChar char="○"/>
            </a:pPr>
            <a:r>
              <a:rPr lang="en" dirty="0"/>
              <a:t>The animals can also flee from predators if any are spotted nearby. They can run away, but only for a set amount of time, as they all have a preset amount of stamina.</a:t>
            </a:r>
            <a:endParaRPr dirty="0"/>
          </a:p>
          <a:p>
            <a:pPr marL="457200" lvl="0" indent="-311150" algn="l" rtl="0">
              <a:spcBef>
                <a:spcPts val="0"/>
              </a:spcBef>
              <a:spcAft>
                <a:spcPts val="0"/>
              </a:spcAft>
              <a:buSzPts val="1300"/>
              <a:buChar char="●"/>
            </a:pPr>
            <a:r>
              <a:rPr lang="en" dirty="0"/>
              <a:t>Likewise, we have developed a complex plant AI</a:t>
            </a:r>
            <a:endParaRPr dirty="0"/>
          </a:p>
          <a:p>
            <a:pPr marL="914400" lvl="1" indent="-298450" algn="l" rtl="0">
              <a:spcBef>
                <a:spcPts val="0"/>
              </a:spcBef>
              <a:spcAft>
                <a:spcPts val="0"/>
              </a:spcAft>
              <a:buSzPts val="1100"/>
              <a:buChar char="○"/>
            </a:pPr>
            <a:r>
              <a:rPr lang="en" dirty="0"/>
              <a:t>Each plant species has parameters that help define how fast they spread, how densely they may grow, and how resilient they are to consumption.</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g335389441e7_1_0"/>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Completed Milestones</a:t>
            </a:r>
            <a:endParaRPr/>
          </a:p>
        </p:txBody>
      </p:sp>
      <p:sp>
        <p:nvSpPr>
          <p:cNvPr id="101" name="Google Shape;101;g335389441e7_1_0"/>
          <p:cNvSpPr txBox="1"/>
          <p:nvPr/>
        </p:nvSpPr>
        <p:spPr>
          <a:xfrm>
            <a:off x="478624" y="1716625"/>
            <a:ext cx="3503829" cy="3016180"/>
          </a:xfrm>
          <a:prstGeom prst="rect">
            <a:avLst/>
          </a:prstGeom>
          <a:noFill/>
          <a:ln>
            <a:noFill/>
          </a:ln>
        </p:spPr>
        <p:txBody>
          <a:bodyPr spcFirstLastPara="1" wrap="square" lIns="91425" tIns="91425" rIns="91425" bIns="91425" anchor="t" anchorCtr="0">
            <a:spAutoFit/>
          </a:bodyPr>
          <a:lstStyle/>
          <a:p>
            <a:pPr marL="285750" lvl="0" indent="-285750" algn="l" rtl="0">
              <a:lnSpc>
                <a:spcPct val="115000"/>
              </a:lnSpc>
              <a:spcBef>
                <a:spcPts val="0"/>
              </a:spcBef>
              <a:spcAft>
                <a:spcPts val="0"/>
              </a:spcAft>
              <a:buFont typeface="Arial" panose="020B0604020202020204" pitchFamily="34" charset="0"/>
              <a:buChar char="•"/>
            </a:pPr>
            <a:r>
              <a:rPr lang="en" sz="1600" dirty="0">
                <a:solidFill>
                  <a:schemeClr val="dk2"/>
                </a:solidFill>
                <a:latin typeface="Roboto"/>
                <a:ea typeface="Roboto"/>
                <a:cs typeface="Roboto"/>
                <a:sym typeface="Roboto"/>
              </a:rPr>
              <a:t>Map Creation</a:t>
            </a:r>
          </a:p>
          <a:p>
            <a:pPr marL="285750" lvl="0" indent="-285750" algn="l" rtl="0">
              <a:lnSpc>
                <a:spcPct val="115000"/>
              </a:lnSpc>
              <a:spcBef>
                <a:spcPts val="0"/>
              </a:spcBef>
              <a:spcAft>
                <a:spcPts val="0"/>
              </a:spcAft>
              <a:buFont typeface="Arial" panose="020B0604020202020204" pitchFamily="34" charset="0"/>
              <a:buChar char="•"/>
            </a:pPr>
            <a:r>
              <a:rPr lang="en" sz="1600" dirty="0">
                <a:solidFill>
                  <a:schemeClr val="dk2"/>
                </a:solidFill>
                <a:latin typeface="Roboto"/>
                <a:ea typeface="Roboto"/>
                <a:cs typeface="Roboto"/>
                <a:sym typeface="Roboto"/>
              </a:rPr>
              <a:t>Environment Creation </a:t>
            </a:r>
          </a:p>
          <a:p>
            <a:pPr marL="285750" lvl="0" indent="-285750" algn="l" rtl="0">
              <a:lnSpc>
                <a:spcPct val="115000"/>
              </a:lnSpc>
              <a:spcBef>
                <a:spcPts val="0"/>
              </a:spcBef>
              <a:spcAft>
                <a:spcPts val="0"/>
              </a:spcAft>
              <a:buFont typeface="Arial" panose="020B0604020202020204" pitchFamily="34" charset="0"/>
              <a:buChar char="•"/>
            </a:pPr>
            <a:r>
              <a:rPr lang="en" sz="1600" dirty="0">
                <a:solidFill>
                  <a:schemeClr val="dk2"/>
                </a:solidFill>
                <a:latin typeface="Roboto"/>
                <a:ea typeface="Roboto"/>
                <a:cs typeface="Roboto"/>
                <a:sym typeface="Roboto"/>
              </a:rPr>
              <a:t>Plants</a:t>
            </a:r>
          </a:p>
          <a:p>
            <a:pPr marL="285750" lvl="0" indent="-285750" algn="l" rtl="0">
              <a:lnSpc>
                <a:spcPct val="115000"/>
              </a:lnSpc>
              <a:spcBef>
                <a:spcPts val="0"/>
              </a:spcBef>
              <a:spcAft>
                <a:spcPts val="0"/>
              </a:spcAft>
              <a:buFont typeface="Arial" panose="020B0604020202020204" pitchFamily="34" charset="0"/>
              <a:buChar char="•"/>
            </a:pPr>
            <a:r>
              <a:rPr lang="en" sz="1600" dirty="0">
                <a:solidFill>
                  <a:schemeClr val="dk2"/>
                </a:solidFill>
                <a:latin typeface="Roboto"/>
                <a:ea typeface="Roboto"/>
                <a:cs typeface="Roboto"/>
                <a:sym typeface="Roboto"/>
              </a:rPr>
              <a:t>Animal Simulation</a:t>
            </a:r>
          </a:p>
          <a:p>
            <a:pPr marL="285750" lvl="0" indent="-285750" algn="l" rtl="0">
              <a:lnSpc>
                <a:spcPct val="115000"/>
              </a:lnSpc>
              <a:spcBef>
                <a:spcPts val="0"/>
              </a:spcBef>
              <a:spcAft>
                <a:spcPts val="0"/>
              </a:spcAft>
              <a:buFont typeface="Arial" panose="020B0604020202020204" pitchFamily="34" charset="0"/>
              <a:buChar char="•"/>
            </a:pPr>
            <a:r>
              <a:rPr lang="en" sz="1600" dirty="0">
                <a:solidFill>
                  <a:schemeClr val="dk2"/>
                </a:solidFill>
                <a:latin typeface="Roboto"/>
                <a:ea typeface="Roboto"/>
                <a:cs typeface="Roboto"/>
                <a:sym typeface="Roboto"/>
              </a:rPr>
              <a:t>UI Integration</a:t>
            </a:r>
          </a:p>
          <a:p>
            <a:pPr marL="285750" lvl="0" indent="-285750" algn="l" rtl="0">
              <a:lnSpc>
                <a:spcPct val="115000"/>
              </a:lnSpc>
              <a:spcBef>
                <a:spcPts val="0"/>
              </a:spcBef>
              <a:spcAft>
                <a:spcPts val="0"/>
              </a:spcAft>
              <a:buFont typeface="Arial" panose="020B0604020202020204" pitchFamily="34" charset="0"/>
              <a:buChar char="•"/>
            </a:pPr>
            <a:r>
              <a:rPr lang="en-US" sz="1600" dirty="0">
                <a:solidFill>
                  <a:schemeClr val="dk2"/>
                </a:solidFill>
                <a:latin typeface="Roboto"/>
                <a:ea typeface="Roboto"/>
                <a:cs typeface="Roboto"/>
                <a:sym typeface="Roboto"/>
              </a:rPr>
              <a:t>Structure Models</a:t>
            </a:r>
          </a:p>
          <a:p>
            <a:pPr marL="285750" lvl="0" indent="-285750" algn="l" rtl="0">
              <a:lnSpc>
                <a:spcPct val="115000"/>
              </a:lnSpc>
              <a:spcBef>
                <a:spcPts val="0"/>
              </a:spcBef>
              <a:spcAft>
                <a:spcPts val="0"/>
              </a:spcAft>
              <a:buFont typeface="Arial" panose="020B0604020202020204" pitchFamily="34" charset="0"/>
              <a:buChar char="•"/>
            </a:pPr>
            <a:r>
              <a:rPr lang="en-US" sz="1600" dirty="0">
                <a:solidFill>
                  <a:schemeClr val="dk2"/>
                </a:solidFill>
                <a:latin typeface="Roboto"/>
                <a:ea typeface="Roboto"/>
                <a:cs typeface="Roboto"/>
                <a:sym typeface="Roboto"/>
              </a:rPr>
              <a:t>Animal Models and Animations</a:t>
            </a:r>
          </a:p>
          <a:p>
            <a:pPr marL="285750" lvl="0" indent="-285750" algn="l" rtl="0">
              <a:lnSpc>
                <a:spcPct val="115000"/>
              </a:lnSpc>
              <a:spcBef>
                <a:spcPts val="0"/>
              </a:spcBef>
              <a:spcAft>
                <a:spcPts val="0"/>
              </a:spcAft>
              <a:buFont typeface="Arial" panose="020B0604020202020204" pitchFamily="34" charset="0"/>
              <a:buChar char="•"/>
            </a:pPr>
            <a:r>
              <a:rPr lang="en-US" sz="1600" dirty="0">
                <a:solidFill>
                  <a:schemeClr val="dk2"/>
                </a:solidFill>
                <a:latin typeface="Roboto"/>
                <a:ea typeface="Roboto"/>
                <a:cs typeface="Roboto"/>
                <a:sym typeface="Roboto"/>
              </a:rPr>
              <a:t>Drag-and-drop Building</a:t>
            </a:r>
          </a:p>
          <a:p>
            <a:pPr marL="285750" lvl="0" indent="-285750" algn="l" rtl="0">
              <a:lnSpc>
                <a:spcPct val="115000"/>
              </a:lnSpc>
              <a:spcBef>
                <a:spcPts val="0"/>
              </a:spcBef>
              <a:spcAft>
                <a:spcPts val="0"/>
              </a:spcAft>
              <a:buFont typeface="Arial" panose="020B0604020202020204" pitchFamily="34" charset="0"/>
              <a:buChar char="•"/>
            </a:pPr>
            <a:r>
              <a:rPr lang="en-US" sz="1600" dirty="0">
                <a:solidFill>
                  <a:schemeClr val="dk2"/>
                </a:solidFill>
                <a:latin typeface="Roboto"/>
                <a:ea typeface="Roboto"/>
                <a:cs typeface="Roboto"/>
                <a:sym typeface="Roboto"/>
              </a:rPr>
              <a:t>Animal Releases + Limit</a:t>
            </a:r>
          </a:p>
          <a:p>
            <a:pPr marL="285750" lvl="0" indent="-285750" algn="l" rtl="0">
              <a:lnSpc>
                <a:spcPct val="115000"/>
              </a:lnSpc>
              <a:spcBef>
                <a:spcPts val="0"/>
              </a:spcBef>
              <a:spcAft>
                <a:spcPts val="0"/>
              </a:spcAft>
              <a:buFont typeface="Arial" panose="020B0604020202020204" pitchFamily="34" charset="0"/>
              <a:buChar char="•"/>
            </a:pPr>
            <a:r>
              <a:rPr lang="en-US" sz="1600" dirty="0">
                <a:solidFill>
                  <a:schemeClr val="dk2"/>
                </a:solidFill>
                <a:latin typeface="Roboto"/>
                <a:ea typeface="Roboto"/>
                <a:cs typeface="Roboto"/>
                <a:sym typeface="Roboto"/>
              </a:rPr>
              <a:t>Income based on Biodiversity</a:t>
            </a:r>
          </a:p>
        </p:txBody>
      </p:sp>
      <p:pic>
        <p:nvPicPr>
          <p:cNvPr id="2" name="Google Shape;114;g335389441e7_0_57">
            <a:extLst>
              <a:ext uri="{FF2B5EF4-FFF2-40B4-BE49-F238E27FC236}">
                <a16:creationId xmlns:a16="http://schemas.microsoft.com/office/drawing/2014/main" id="{8BF7895C-F83E-25F5-4740-7D39D3204E81}"/>
              </a:ext>
            </a:extLst>
          </p:cNvPr>
          <p:cNvPicPr preferRelativeResize="0"/>
          <p:nvPr/>
        </p:nvPicPr>
        <p:blipFill>
          <a:blip r:embed="rId3">
            <a:alphaModFix/>
          </a:blip>
          <a:stretch>
            <a:fillRect/>
          </a:stretch>
        </p:blipFill>
        <p:spPr>
          <a:xfrm>
            <a:off x="4101929" y="1579078"/>
            <a:ext cx="2374532" cy="1315333"/>
          </a:xfrm>
          <a:prstGeom prst="rect">
            <a:avLst/>
          </a:prstGeom>
          <a:noFill/>
          <a:ln>
            <a:noFill/>
          </a:ln>
        </p:spPr>
      </p:pic>
      <p:pic>
        <p:nvPicPr>
          <p:cNvPr id="3" name="Google Shape;128;g335389441e7_0_68">
            <a:extLst>
              <a:ext uri="{FF2B5EF4-FFF2-40B4-BE49-F238E27FC236}">
                <a16:creationId xmlns:a16="http://schemas.microsoft.com/office/drawing/2014/main" id="{7571787B-7D40-1560-D7BC-DFE39148FB9E}"/>
              </a:ext>
            </a:extLst>
          </p:cNvPr>
          <p:cNvPicPr preferRelativeResize="0"/>
          <p:nvPr/>
        </p:nvPicPr>
        <p:blipFill>
          <a:blip r:embed="rId4">
            <a:alphaModFix/>
          </a:blip>
          <a:stretch>
            <a:fillRect/>
          </a:stretch>
        </p:blipFill>
        <p:spPr>
          <a:xfrm>
            <a:off x="7382252" y="1579079"/>
            <a:ext cx="1181665" cy="1315333"/>
          </a:xfrm>
          <a:prstGeom prst="rect">
            <a:avLst/>
          </a:prstGeom>
          <a:noFill/>
          <a:ln>
            <a:noFill/>
          </a:ln>
        </p:spPr>
      </p:pic>
      <p:pic>
        <p:nvPicPr>
          <p:cNvPr id="5" name="Picture 4">
            <a:extLst>
              <a:ext uri="{FF2B5EF4-FFF2-40B4-BE49-F238E27FC236}">
                <a16:creationId xmlns:a16="http://schemas.microsoft.com/office/drawing/2014/main" id="{802A337B-D052-37F5-4098-E46CD2629B5C}"/>
              </a:ext>
            </a:extLst>
          </p:cNvPr>
          <p:cNvPicPr>
            <a:picLocks noChangeAspect="1"/>
          </p:cNvPicPr>
          <p:nvPr/>
        </p:nvPicPr>
        <p:blipFill>
          <a:blip r:embed="rId5"/>
          <a:stretch>
            <a:fillRect/>
          </a:stretch>
        </p:blipFill>
        <p:spPr>
          <a:xfrm>
            <a:off x="4686299" y="3224715"/>
            <a:ext cx="3362826" cy="1570859"/>
          </a:xfrm>
          <a:prstGeom prst="rect">
            <a:avLst/>
          </a:prstGeom>
        </p:spPr>
      </p:pic>
      <p:sp>
        <p:nvSpPr>
          <p:cNvPr id="6" name="TextBox 5">
            <a:extLst>
              <a:ext uri="{FF2B5EF4-FFF2-40B4-BE49-F238E27FC236}">
                <a16:creationId xmlns:a16="http://schemas.microsoft.com/office/drawing/2014/main" id="{AD538001-DAED-75E7-DF55-71B53D716BEA}"/>
              </a:ext>
            </a:extLst>
          </p:cNvPr>
          <p:cNvSpPr txBox="1"/>
          <p:nvPr/>
        </p:nvSpPr>
        <p:spPr>
          <a:xfrm>
            <a:off x="5420250" y="4788803"/>
            <a:ext cx="2354729" cy="246221"/>
          </a:xfrm>
          <a:prstGeom prst="rect">
            <a:avLst/>
          </a:prstGeom>
          <a:noFill/>
        </p:spPr>
        <p:txBody>
          <a:bodyPr wrap="square" rtlCol="0">
            <a:spAutoFit/>
          </a:bodyPr>
          <a:lstStyle/>
          <a:p>
            <a:r>
              <a:rPr lang="en-US" sz="1000" dirty="0"/>
              <a:t>The Build menu (completed 4/7/25)  </a:t>
            </a:r>
          </a:p>
        </p:txBody>
      </p:sp>
      <p:sp>
        <p:nvSpPr>
          <p:cNvPr id="7" name="TextBox 6">
            <a:extLst>
              <a:ext uri="{FF2B5EF4-FFF2-40B4-BE49-F238E27FC236}">
                <a16:creationId xmlns:a16="http://schemas.microsoft.com/office/drawing/2014/main" id="{7CDE6E37-7536-BBEA-1C44-88E2D461009C}"/>
              </a:ext>
            </a:extLst>
          </p:cNvPr>
          <p:cNvSpPr txBox="1"/>
          <p:nvPr/>
        </p:nvSpPr>
        <p:spPr>
          <a:xfrm>
            <a:off x="4101929" y="2895906"/>
            <a:ext cx="2374532" cy="246221"/>
          </a:xfrm>
          <a:prstGeom prst="rect">
            <a:avLst/>
          </a:prstGeom>
          <a:noFill/>
        </p:spPr>
        <p:txBody>
          <a:bodyPr wrap="square" rtlCol="0">
            <a:spAutoFit/>
          </a:bodyPr>
          <a:lstStyle/>
          <a:p>
            <a:r>
              <a:rPr lang="en-US" sz="1000" dirty="0"/>
              <a:t>Sunset on the park (completed 1/9/25)  </a:t>
            </a:r>
          </a:p>
        </p:txBody>
      </p:sp>
      <p:sp>
        <p:nvSpPr>
          <p:cNvPr id="8" name="TextBox 7">
            <a:extLst>
              <a:ext uri="{FF2B5EF4-FFF2-40B4-BE49-F238E27FC236}">
                <a16:creationId xmlns:a16="http://schemas.microsoft.com/office/drawing/2014/main" id="{11ECB6B7-FA04-C62F-0F9E-BE8226E510AA}"/>
              </a:ext>
            </a:extLst>
          </p:cNvPr>
          <p:cNvSpPr txBox="1"/>
          <p:nvPr/>
        </p:nvSpPr>
        <p:spPr>
          <a:xfrm>
            <a:off x="6930212" y="2895159"/>
            <a:ext cx="2087456" cy="246221"/>
          </a:xfrm>
          <a:prstGeom prst="rect">
            <a:avLst/>
          </a:prstGeom>
          <a:noFill/>
        </p:spPr>
        <p:txBody>
          <a:bodyPr wrap="square" rtlCol="0">
            <a:spAutoFit/>
          </a:bodyPr>
          <a:lstStyle/>
          <a:p>
            <a:r>
              <a:rPr lang="en-US" sz="1000" dirty="0"/>
              <a:t>A Watchtower (completed 3/4/25)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335389441e7_0_82"/>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Challenges</a:t>
            </a:r>
            <a:endParaRPr/>
          </a:p>
        </p:txBody>
      </p:sp>
      <p:sp>
        <p:nvSpPr>
          <p:cNvPr id="141" name="Google Shape;141;g335389441e7_0_82"/>
          <p:cNvSpPr txBox="1"/>
          <p:nvPr/>
        </p:nvSpPr>
        <p:spPr>
          <a:xfrm>
            <a:off x="229100" y="1477975"/>
            <a:ext cx="8603100" cy="34077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Ecosystem balancing</a:t>
            </a:r>
            <a:endParaRPr sz="1300" dirty="0">
              <a:solidFill>
                <a:schemeClr val="dk2"/>
              </a:solidFill>
              <a:latin typeface="Roboto"/>
              <a:ea typeface="Roboto"/>
              <a:cs typeface="Roboto"/>
              <a:sym typeface="Roboto"/>
            </a:endParaRP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Kyle and Nate worked together on a system to balance out the animal ecosystem. </a:t>
            </a: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Getting the AI for animals to work properly involved a lot of bugfixing. </a:t>
            </a:r>
          </a:p>
          <a:p>
            <a:pPr marL="914400" lvl="4" indent="-311150">
              <a:buClr>
                <a:schemeClr val="dk2"/>
              </a:buClr>
              <a:buSzPts val="1300"/>
              <a:buFont typeface="Roboto"/>
              <a:buChar char="○"/>
            </a:pPr>
            <a:r>
              <a:rPr lang="en" sz="1300" dirty="0">
                <a:solidFill>
                  <a:schemeClr val="dk2"/>
                </a:solidFill>
                <a:latin typeface="Roboto"/>
                <a:ea typeface="Roboto"/>
                <a:cs typeface="Roboto"/>
                <a:sym typeface="Roboto"/>
              </a:rPr>
              <a:t>There were bugs with animals defaulting to a certain part of the map, they got stuck while deciding what task to do and died of starvation, etc.</a:t>
            </a:r>
            <a:endParaRPr sz="1300" dirty="0">
              <a:solidFill>
                <a:schemeClr val="dk2"/>
              </a:solidFill>
              <a:latin typeface="Roboto"/>
              <a:ea typeface="Roboto"/>
              <a:cs typeface="Roboto"/>
              <a:sym typeface="Roboto"/>
            </a:endParaRPr>
          </a:p>
          <a:p>
            <a:pPr marL="457200" lvl="0"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3D Development</a:t>
            </a:r>
            <a:endParaRPr sz="1300" dirty="0">
              <a:solidFill>
                <a:schemeClr val="dk2"/>
              </a:solidFill>
              <a:latin typeface="Roboto"/>
              <a:ea typeface="Roboto"/>
              <a:cs typeface="Roboto"/>
              <a:sym typeface="Roboto"/>
            </a:endParaRP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Ryan handled the graphical design of the animals. Creating their topology was difficult enough with little prior Blender experience, but rigging and animating the animals took lots more time to look correct. </a:t>
            </a:r>
          </a:p>
          <a:p>
            <a:pPr marL="914400" lvl="1" indent="-311150" algn="l" rtl="0">
              <a:spcBef>
                <a:spcPts val="0"/>
              </a:spcBef>
              <a:spcAft>
                <a:spcPts val="0"/>
              </a:spcAft>
              <a:buClr>
                <a:schemeClr val="dk2"/>
              </a:buClr>
              <a:buSzPts val="1300"/>
              <a:buFont typeface="Roboto"/>
              <a:buChar char="○"/>
            </a:pPr>
            <a:r>
              <a:rPr lang="en-US" sz="1300" dirty="0">
                <a:solidFill>
                  <a:schemeClr val="dk2"/>
                </a:solidFill>
                <a:latin typeface="Roboto"/>
                <a:ea typeface="Roboto"/>
                <a:cs typeface="Roboto"/>
                <a:sym typeface="Roboto"/>
              </a:rPr>
              <a:t>Owen similarly started from very little Blender experience to create a beautiful mountain range to border the preserve, as well as buildings to place.</a:t>
            </a:r>
          </a:p>
          <a:p>
            <a:pPr marL="457200" lvl="0" indent="-311150" algn="l" rtl="0">
              <a:spcBef>
                <a:spcPts val="0"/>
              </a:spcBef>
              <a:spcAft>
                <a:spcPts val="0"/>
              </a:spcAft>
              <a:buClr>
                <a:schemeClr val="dk2"/>
              </a:buClr>
              <a:buSzPts val="1300"/>
              <a:buFont typeface="Roboto"/>
              <a:buChar char="●"/>
            </a:pPr>
            <a:r>
              <a:rPr lang="en-US" sz="1300" dirty="0">
                <a:solidFill>
                  <a:schemeClr val="dk2"/>
                </a:solidFill>
                <a:latin typeface="Roboto"/>
                <a:ea typeface="Roboto"/>
                <a:cs typeface="Roboto"/>
                <a:sym typeface="Roboto"/>
              </a:rPr>
              <a:t>Godot</a:t>
            </a:r>
          </a:p>
          <a:p>
            <a:pPr marL="914400" lvl="1" indent="-311150" algn="l" rtl="0">
              <a:spcBef>
                <a:spcPts val="0"/>
              </a:spcBef>
              <a:spcAft>
                <a:spcPts val="0"/>
              </a:spcAft>
              <a:buClr>
                <a:schemeClr val="dk2"/>
              </a:buClr>
              <a:buSzPts val="1300"/>
              <a:buFont typeface="Roboto"/>
              <a:buChar char="○"/>
            </a:pPr>
            <a:r>
              <a:rPr lang="en" sz="1300" dirty="0">
                <a:solidFill>
                  <a:schemeClr val="dk2"/>
                </a:solidFill>
                <a:latin typeface="Roboto"/>
                <a:ea typeface="Roboto"/>
                <a:cs typeface="Roboto"/>
                <a:sym typeface="Roboto"/>
              </a:rPr>
              <a:t>Nate, Ryan, and Owen were all new to using Godot prior to this project. It took a while, but we all took the time to research and develop different aspects of the project to make us more comfortable with the Software.</a:t>
            </a:r>
            <a:endParaRPr sz="1300" dirty="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B2C7-C29A-E3C7-F192-EBCA6A3C69C5}"/>
              </a:ext>
            </a:extLst>
          </p:cNvPr>
          <p:cNvSpPr>
            <a:spLocks noGrp="1"/>
          </p:cNvSpPr>
          <p:nvPr>
            <p:ph type="title"/>
          </p:nvPr>
        </p:nvSpPr>
        <p:spPr/>
        <p:txBody>
          <a:bodyPr/>
          <a:lstStyle/>
          <a:p>
            <a:r>
              <a:rPr lang="en-US" dirty="0"/>
              <a:t>Results</a:t>
            </a:r>
          </a:p>
        </p:txBody>
      </p:sp>
      <p:sp>
        <p:nvSpPr>
          <p:cNvPr id="3" name="Text Placeholder 2">
            <a:extLst>
              <a:ext uri="{FF2B5EF4-FFF2-40B4-BE49-F238E27FC236}">
                <a16:creationId xmlns:a16="http://schemas.microsoft.com/office/drawing/2014/main" id="{0B2CA757-0746-1439-297A-0ADF871A04C8}"/>
              </a:ext>
            </a:extLst>
          </p:cNvPr>
          <p:cNvSpPr>
            <a:spLocks noGrp="1"/>
          </p:cNvSpPr>
          <p:nvPr>
            <p:ph type="body" idx="1"/>
          </p:nvPr>
        </p:nvSpPr>
        <p:spPr/>
        <p:txBody>
          <a:bodyPr/>
          <a:lstStyle/>
          <a:p>
            <a:r>
              <a:rPr lang="en-US" dirty="0"/>
              <a:t>Created a fully playable wildlife simulator game.</a:t>
            </a:r>
          </a:p>
          <a:p>
            <a:r>
              <a:rPr lang="en-US" dirty="0"/>
              <a:t>Implemented seven animals native to Ohio.</a:t>
            </a:r>
          </a:p>
          <a:p>
            <a:pPr lvl="1"/>
            <a:r>
              <a:rPr lang="en-US" dirty="0"/>
              <a:t>Wolf (extinct in Ohio), Coyote, Deer, Cooper’s Hawk, Goldfinch, Rabbit, and Squirrel</a:t>
            </a:r>
          </a:p>
          <a:p>
            <a:pPr lvl="1"/>
            <a:r>
              <a:rPr lang="en-US" dirty="0"/>
              <a:t>All with animations, separate texture/model for male and female where appropriate</a:t>
            </a:r>
          </a:p>
          <a:p>
            <a:r>
              <a:rPr lang="en-US" dirty="0"/>
              <a:t>Implemented complex rule-based AI for animals and plant growth. </a:t>
            </a:r>
          </a:p>
          <a:p>
            <a:r>
              <a:rPr lang="en-US" dirty="0"/>
              <a:t>Implemented drag-and-drop placement for buildings and animals</a:t>
            </a:r>
          </a:p>
          <a:p>
            <a:pPr lvl="1"/>
            <a:r>
              <a:rPr lang="en-US" dirty="0"/>
              <a:t>Counts against stored currency, daily animal placement limit</a:t>
            </a:r>
          </a:p>
          <a:p>
            <a:r>
              <a:rPr lang="en-US" dirty="0"/>
              <a:t>Smooth, consistent UI across all fronts</a:t>
            </a:r>
          </a:p>
          <a:p>
            <a:r>
              <a:rPr lang="en-US" dirty="0"/>
              <a:t>Implemented basic visitor system with model and animation for visitors.</a:t>
            </a:r>
          </a:p>
        </p:txBody>
      </p:sp>
      <p:sp>
        <p:nvSpPr>
          <p:cNvPr id="8" name="TextBox 7">
            <a:extLst>
              <a:ext uri="{FF2B5EF4-FFF2-40B4-BE49-F238E27FC236}">
                <a16:creationId xmlns:a16="http://schemas.microsoft.com/office/drawing/2014/main" id="{E5AA5884-C95C-C40D-31ED-FD7451A9AE6F}"/>
              </a:ext>
            </a:extLst>
          </p:cNvPr>
          <p:cNvSpPr txBox="1"/>
          <p:nvPr/>
        </p:nvSpPr>
        <p:spPr>
          <a:xfrm>
            <a:off x="405357" y="3052167"/>
            <a:ext cx="2659826" cy="261610"/>
          </a:xfrm>
          <a:prstGeom prst="rect">
            <a:avLst/>
          </a:prstGeom>
          <a:noFill/>
        </p:spPr>
        <p:txBody>
          <a:bodyPr wrap="square" rtlCol="0">
            <a:spAutoFit/>
          </a:bodyPr>
          <a:lstStyle/>
          <a:p>
            <a:r>
              <a:rPr lang="en-US" sz="1100" dirty="0">
                <a:solidFill>
                  <a:schemeClr val="bg1"/>
                </a:solidFill>
              </a:rPr>
              <a:t>An example screenshot from the game</a:t>
            </a:r>
          </a:p>
        </p:txBody>
      </p:sp>
      <p:pic>
        <p:nvPicPr>
          <p:cNvPr id="10" name="Picture 9">
            <a:extLst>
              <a:ext uri="{FF2B5EF4-FFF2-40B4-BE49-F238E27FC236}">
                <a16:creationId xmlns:a16="http://schemas.microsoft.com/office/drawing/2014/main" id="{13E53C11-F4CB-2475-CA0A-12CE9EAEF5D5}"/>
              </a:ext>
            </a:extLst>
          </p:cNvPr>
          <p:cNvPicPr>
            <a:picLocks noChangeAspect="1"/>
          </p:cNvPicPr>
          <p:nvPr/>
        </p:nvPicPr>
        <p:blipFill>
          <a:blip r:embed="rId2"/>
          <a:stretch>
            <a:fillRect/>
          </a:stretch>
        </p:blipFill>
        <p:spPr>
          <a:xfrm>
            <a:off x="487279" y="1357022"/>
            <a:ext cx="2971800" cy="1652803"/>
          </a:xfrm>
          <a:prstGeom prst="rect">
            <a:avLst/>
          </a:prstGeom>
        </p:spPr>
      </p:pic>
    </p:spTree>
    <p:extLst>
      <p:ext uri="{BB962C8B-B14F-4D97-AF65-F5344CB8AC3E}">
        <p14:creationId xmlns:p14="http://schemas.microsoft.com/office/powerpoint/2010/main" val="1779855723"/>
      </p:ext>
    </p:extLst>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855</Words>
  <Application>Microsoft Office PowerPoint</Application>
  <PresentationFormat>On-screen Show (16:9)</PresentationFormat>
  <Paragraphs>74</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Merriweather</vt:lpstr>
      <vt:lpstr>Roboto</vt:lpstr>
      <vt:lpstr>Arial</vt:lpstr>
      <vt:lpstr>Paradigm</vt:lpstr>
      <vt:lpstr>The Parks Department</vt:lpstr>
      <vt:lpstr>Goals</vt:lpstr>
      <vt:lpstr>Intellectual Merits</vt:lpstr>
      <vt:lpstr>Broader Impact</vt:lpstr>
      <vt:lpstr>Design Specifications</vt:lpstr>
      <vt:lpstr>Technologies</vt:lpstr>
      <vt:lpstr>Completed Milestones</vt:lpstr>
      <vt:lpstr>Challenges</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Williams, Ryan (willi5r7)</cp:lastModifiedBy>
  <cp:revision>2</cp:revision>
  <dcterms:modified xsi:type="dcterms:W3CDTF">2025-04-15T01:59:23Z</dcterms:modified>
</cp:coreProperties>
</file>