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C952-B791-46DB-AFC5-D03AA94A3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11E3A-9AB4-4682-8077-91423D712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4151B-AEA9-4206-AC55-46E4AE82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2301-E7CC-4444-82D6-1C373953E20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62A2E-58F0-4BFF-BAB1-98C07F6C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FDA34-FB42-40B9-ADA1-CFB826E8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79E4-EBDF-4DA8-B3ED-CAD2EC21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4640-CFD8-4C8E-9477-DE4EC009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8F7A9-553A-4210-A171-094B025E7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C1AD1-566E-454A-B0CD-8D47A3EC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2301-E7CC-4444-82D6-1C373953E20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F4AA2-BDE0-48DD-BB86-38964F0A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5FC6F-5604-4A36-A462-AA18B087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79E4-EBDF-4DA8-B3ED-CAD2EC21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8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B2E4-6C75-4F84-AB7F-EEB4EFD7D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EDFD1-943B-4AF4-A972-68581C308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D123D-C529-4D44-AE5B-68FF3C46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2301-E7CC-4444-82D6-1C373953E20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9F7B8-B505-47B8-B827-DF66EC7B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BBE45-7155-4326-91C3-191C998E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79E4-EBDF-4DA8-B3ED-CAD2EC21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7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23BE-EBB7-4F6E-BCA0-D549F093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97CED-195E-4B18-BBBA-FF3FFC0F0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8C8AD-A6FA-4221-A240-D871D160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2301-E7CC-4444-82D6-1C373953E20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C1CC1-2EEE-4D97-9960-99A88780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0345B-7D29-4C64-8EC6-37720B4A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79E4-EBDF-4DA8-B3ED-CAD2EC21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9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3097-D24F-4146-8C89-00D83D9E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5D5E8-4E46-4735-A6B1-C1DFE2274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16894-8245-4265-BD47-64562BEA6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2301-E7CC-4444-82D6-1C373953E20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6206B-CF43-465E-A4E7-0D54AFA5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CE04-8D37-4001-939D-DE7C9351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79E4-EBDF-4DA8-B3ED-CAD2EC21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2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4D9F-F391-4A42-A452-BF56B741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0CD2-C4DD-4183-A66F-E57601F1F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2F10C-0A2D-450E-9649-E8FD049FA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6E66E-6A6B-44A2-8ED1-2DAA3377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2301-E7CC-4444-82D6-1C373953E20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41A8A-0315-4FF5-8B06-841D553D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9B6E5-C99C-4D80-9F25-FCB62335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79E4-EBDF-4DA8-B3ED-CAD2EC21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4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9A90-E6B6-483E-9EBC-2D67FA2B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AB3DF-6636-43E5-9FAE-8127FA271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BA27-7815-41CA-B36F-D94F851F5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E2008-38A8-4C63-AB14-54FAD42F8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07357-DD49-47B4-8CCA-90D2E2DF4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E74F7-EF92-4126-A64E-767CF223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2301-E7CC-4444-82D6-1C373953E20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4E3EC-7DB4-4255-8140-6CFFF54F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8BBEC-89A1-45F5-8247-4DB6C68B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79E4-EBDF-4DA8-B3ED-CAD2EC21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D7FE-9A40-4C5F-8C8B-79D44AB36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C594D-B8BF-4867-AC2A-5F63864B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2301-E7CC-4444-82D6-1C373953E20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E401B-0258-4F4B-8214-AB9C67A2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9975E-9CF2-4B28-B7AD-125A86DC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79E4-EBDF-4DA8-B3ED-CAD2EC21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2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184D4-97B9-49C4-BB7F-85564249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2301-E7CC-4444-82D6-1C373953E20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701AF-4106-4CDA-8167-26E410F5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F2312-49F9-4B92-B33B-D57699E9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79E4-EBDF-4DA8-B3ED-CAD2EC21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9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320C-4A82-46FC-A66F-69A0DBA4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2CE9-B15F-4305-8516-7330DAB55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83C9D-E6E2-4985-BA0F-2ED052443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39F20-CF81-4073-AABA-41D149BB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2301-E7CC-4444-82D6-1C373953E20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6E610-B928-494B-9515-E4CD31F7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0AA2C-D02C-4113-93FD-05BD9F16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79E4-EBDF-4DA8-B3ED-CAD2EC21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3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1601-9920-4C47-81E1-8E8BC942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50769-88E3-483F-97DD-D86107BA8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DBB04-B372-4CEB-A6E3-963FC7858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38FA1-6C49-4798-9C22-2F6E166E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2301-E7CC-4444-82D6-1C373953E20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E3F8A-C930-448A-80EB-A600BBAE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6B0B2-4CF1-4C4A-82B0-F33453F3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79E4-EBDF-4DA8-B3ED-CAD2EC21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8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2C2B9-8C53-46F8-B5F6-726B8E4B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0BDA5-4646-47F8-A2BE-052F5E5F2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E1A93-B166-40A4-B5EF-A5D0E5941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32301-E7CC-4444-82D6-1C373953E207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6C524-3963-40A6-A559-6F5C1BF42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D22BA-FA0E-4A65-A2C7-1D968DA10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479E4-EBDF-4DA8-B3ED-CAD2EC21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1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4193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883FFBF-FE7F-43B7-9FD0-27C73F33C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7864" y="1703148"/>
            <a:ext cx="717096" cy="7170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19AA93-1D9A-4AE1-9E7C-0E1CD552529E}"/>
              </a:ext>
            </a:extLst>
          </p:cNvPr>
          <p:cNvSpPr/>
          <p:nvPr/>
        </p:nvSpPr>
        <p:spPr>
          <a:xfrm>
            <a:off x="5727864" y="2420245"/>
            <a:ext cx="2208809" cy="3854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Azure API Management</a:t>
            </a:r>
          </a:p>
          <a:p>
            <a:pPr algn="ctr"/>
            <a:r>
              <a:rPr lang="en-US" sz="1400" dirty="0"/>
              <a:t>(Or your HTTP Middleware)</a:t>
            </a:r>
          </a:p>
        </p:txBody>
      </p:sp>
      <p:pic>
        <p:nvPicPr>
          <p:cNvPr id="9" name="Graphic 8" descr="Angel face with no fill">
            <a:extLst>
              <a:ext uri="{FF2B5EF4-FFF2-40B4-BE49-F238E27FC236}">
                <a16:creationId xmlns:a16="http://schemas.microsoft.com/office/drawing/2014/main" id="{8E80C2C1-698E-48EB-A8FE-E9DFB7B9C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373" y="3059228"/>
            <a:ext cx="914400" cy="914400"/>
          </a:xfrm>
          <a:prstGeom prst="rect">
            <a:avLst/>
          </a:prstGeom>
        </p:spPr>
      </p:pic>
      <p:pic>
        <p:nvPicPr>
          <p:cNvPr id="11" name="Graphic 10" descr="Devil face with solid fill">
            <a:extLst>
              <a:ext uri="{FF2B5EF4-FFF2-40B4-BE49-F238E27FC236}">
                <a16:creationId xmlns:a16="http://schemas.microsoft.com/office/drawing/2014/main" id="{45C8B4A6-42DE-4076-87E7-9EFF8CB2AE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373" y="5004802"/>
            <a:ext cx="914400" cy="9144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36685B-0A88-4B16-9CFE-C12806F432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4850" y="1634957"/>
            <a:ext cx="1207779" cy="85347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09E3FD2-2950-4341-9EF6-37E9D75854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98576" y="1703148"/>
            <a:ext cx="717096" cy="71709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1FB63C9-5254-4C9C-BF26-162844CBC879}"/>
              </a:ext>
            </a:extLst>
          </p:cNvPr>
          <p:cNvSpPr/>
          <p:nvPr/>
        </p:nvSpPr>
        <p:spPr>
          <a:xfrm>
            <a:off x="8898576" y="2420246"/>
            <a:ext cx="2208809" cy="38542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Azure Functions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4942A3-57D9-4586-9900-6473D2F53292}"/>
              </a:ext>
            </a:extLst>
          </p:cNvPr>
          <p:cNvSpPr/>
          <p:nvPr/>
        </p:nvSpPr>
        <p:spPr>
          <a:xfrm>
            <a:off x="1999322" y="2420243"/>
            <a:ext cx="2208809" cy="30327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React application</a:t>
            </a:r>
          </a:p>
          <a:p>
            <a:pPr algn="ctr"/>
            <a:r>
              <a:rPr lang="en-US" sz="1400" dirty="0"/>
              <a:t>On Azure Blob Storage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EACFA2-42C5-4036-91EC-CDE34E937FB7}"/>
              </a:ext>
            </a:extLst>
          </p:cNvPr>
          <p:cNvCxnSpPr>
            <a:cxnSpLocks/>
          </p:cNvCxnSpPr>
          <p:nvPr/>
        </p:nvCxnSpPr>
        <p:spPr>
          <a:xfrm>
            <a:off x="4208131" y="3104348"/>
            <a:ext cx="4690445" cy="1722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>
            <a:extLst>
              <a:ext uri="{FF2B5EF4-FFF2-40B4-BE49-F238E27FC236}">
                <a16:creationId xmlns:a16="http://schemas.microsoft.com/office/drawing/2014/main" id="{55237B3D-34A9-4DEE-A9C6-35088FD56E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59370" y="455561"/>
            <a:ext cx="745795" cy="74579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1D7EB8-2519-4888-BCE6-53B5DA1306B0}"/>
              </a:ext>
            </a:extLst>
          </p:cNvPr>
          <p:cNvCxnSpPr>
            <a:cxnSpLocks/>
            <a:stCxn id="7" idx="0"/>
            <a:endCxn id="23" idx="2"/>
          </p:cNvCxnSpPr>
          <p:nvPr/>
        </p:nvCxnSpPr>
        <p:spPr>
          <a:xfrm flipH="1" flipV="1">
            <a:off x="6832268" y="1201356"/>
            <a:ext cx="1" cy="12188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44825DD-4A9C-422B-8576-145A39434105}"/>
              </a:ext>
            </a:extLst>
          </p:cNvPr>
          <p:cNvSpPr txBox="1"/>
          <p:nvPr/>
        </p:nvSpPr>
        <p:spPr>
          <a:xfrm>
            <a:off x="8867829" y="244439"/>
            <a:ext cx="2654969" cy="369332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Validation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6518FC3-8D86-4201-840A-15BB02BC098A}"/>
              </a:ext>
            </a:extLst>
          </p:cNvPr>
          <p:cNvCxnSpPr>
            <a:cxnSpLocks/>
          </p:cNvCxnSpPr>
          <p:nvPr/>
        </p:nvCxnSpPr>
        <p:spPr>
          <a:xfrm>
            <a:off x="1883765" y="5919203"/>
            <a:ext cx="320040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6B774A-18FD-4D5D-A46E-D45D08F8E8A7}"/>
              </a:ext>
            </a:extLst>
          </p:cNvPr>
          <p:cNvSpPr txBox="1"/>
          <p:nvPr/>
        </p:nvSpPr>
        <p:spPr>
          <a:xfrm>
            <a:off x="2756215" y="5596037"/>
            <a:ext cx="1805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Invalid token return 401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5F26E5-0FE5-4737-9037-67CD15D57EB4}"/>
              </a:ext>
            </a:extLst>
          </p:cNvPr>
          <p:cNvCxnSpPr>
            <a:cxnSpLocks/>
          </p:cNvCxnSpPr>
          <p:nvPr/>
        </p:nvCxnSpPr>
        <p:spPr>
          <a:xfrm>
            <a:off x="4243763" y="5129872"/>
            <a:ext cx="146304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F65DA67-55F9-4B46-898E-304BB1BBFC2E}"/>
              </a:ext>
            </a:extLst>
          </p:cNvPr>
          <p:cNvSpPr txBox="1"/>
          <p:nvPr/>
        </p:nvSpPr>
        <p:spPr>
          <a:xfrm>
            <a:off x="4344311" y="4757953"/>
            <a:ext cx="1805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Invalid token return 401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3C4B86D-6847-4522-9FB4-11308BA04C0A}"/>
              </a:ext>
            </a:extLst>
          </p:cNvPr>
          <p:cNvCxnSpPr>
            <a:cxnSpLocks/>
          </p:cNvCxnSpPr>
          <p:nvPr/>
        </p:nvCxnSpPr>
        <p:spPr>
          <a:xfrm>
            <a:off x="202627" y="4347358"/>
            <a:ext cx="11791451" cy="0"/>
          </a:xfrm>
          <a:prstGeom prst="straightConnector1">
            <a:avLst/>
          </a:prstGeom>
          <a:ln w="12700"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6A39B33-9A32-4BBC-8670-5730595939D0}"/>
              </a:ext>
            </a:extLst>
          </p:cNvPr>
          <p:cNvSpPr txBox="1"/>
          <p:nvPr/>
        </p:nvSpPr>
        <p:spPr>
          <a:xfrm>
            <a:off x="4320082" y="2770206"/>
            <a:ext cx="1805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 token</a:t>
            </a:r>
          </a:p>
          <a:p>
            <a:r>
              <a:rPr lang="en-US" dirty="0"/>
              <a:t>return 2xx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29A7502-2E76-4815-9CE8-326B070FA4C7}"/>
              </a:ext>
            </a:extLst>
          </p:cNvPr>
          <p:cNvCxnSpPr>
            <a:cxnSpLocks/>
          </p:cNvCxnSpPr>
          <p:nvPr/>
        </p:nvCxnSpPr>
        <p:spPr>
          <a:xfrm>
            <a:off x="4200390" y="3826227"/>
            <a:ext cx="146304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0BB6A7C-EE5C-49D9-98B3-AB99F4F9AB05}"/>
              </a:ext>
            </a:extLst>
          </p:cNvPr>
          <p:cNvSpPr txBox="1"/>
          <p:nvPr/>
        </p:nvSpPr>
        <p:spPr>
          <a:xfrm>
            <a:off x="4300938" y="3454308"/>
            <a:ext cx="1805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Forget token return 401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8B0FC0FC-DCAE-4CB0-BBC7-4895382109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02629" y="1823571"/>
            <a:ext cx="476250" cy="47625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844E95D-4124-4C13-A49C-17D070AAF162}"/>
              </a:ext>
            </a:extLst>
          </p:cNvPr>
          <p:cNvSpPr txBox="1"/>
          <p:nvPr/>
        </p:nvSpPr>
        <p:spPr>
          <a:xfrm>
            <a:off x="6876427" y="1405689"/>
            <a:ext cx="1991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Validate </a:t>
            </a:r>
            <a:r>
              <a:rPr lang="en-US" sz="1600" dirty="0" err="1">
                <a:solidFill>
                  <a:srgbClr val="FF0000"/>
                </a:solidFill>
              </a:rPr>
              <a:t>Jwt</a:t>
            </a:r>
            <a:r>
              <a:rPr lang="en-US" sz="1600" dirty="0">
                <a:solidFill>
                  <a:srgbClr val="FF0000"/>
                </a:solidFill>
              </a:rPr>
              <a:t> signature with Azure AD Open ID Configuration Url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4BAAC5-683E-4494-9432-8BE661A04BBC}"/>
              </a:ext>
            </a:extLst>
          </p:cNvPr>
          <p:cNvSpPr txBox="1"/>
          <p:nvPr/>
        </p:nvSpPr>
        <p:spPr>
          <a:xfrm>
            <a:off x="5891193" y="3973628"/>
            <a:ext cx="1991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Validate with following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Expired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Correct issuer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Correct audience ?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1354CC1-0E70-46EA-B3FF-6AE57BC41430}"/>
              </a:ext>
            </a:extLst>
          </p:cNvPr>
          <p:cNvCxnSpPr>
            <a:stCxn id="13" idx="0"/>
            <a:endCxn id="23" idx="1"/>
          </p:cNvCxnSpPr>
          <p:nvPr/>
        </p:nvCxnSpPr>
        <p:spPr>
          <a:xfrm rot="5400000" flipH="1" flipV="1">
            <a:off x="4025806" y="-798607"/>
            <a:ext cx="806498" cy="406063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8ED5C2B-063E-4047-BBE8-0DBC137DA8E9}"/>
              </a:ext>
            </a:extLst>
          </p:cNvPr>
          <p:cNvSpPr txBox="1"/>
          <p:nvPr/>
        </p:nvSpPr>
        <p:spPr>
          <a:xfrm>
            <a:off x="2362802" y="440242"/>
            <a:ext cx="396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 signed-in with Azure AD and MSAL</a:t>
            </a:r>
          </a:p>
        </p:txBody>
      </p:sp>
    </p:spTree>
    <p:extLst>
      <p:ext uri="{BB962C8B-B14F-4D97-AF65-F5344CB8AC3E}">
        <p14:creationId xmlns:p14="http://schemas.microsoft.com/office/powerpoint/2010/main" val="52139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C61B-FAD0-4E73-91DD-2E875D50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1542"/>
            <a:ext cx="10515600" cy="3834916"/>
          </a:xfrm>
        </p:spPr>
        <p:txBody>
          <a:bodyPr>
            <a:normAutofit/>
          </a:bodyPr>
          <a:lstStyle/>
          <a:p>
            <a:r>
              <a:rPr lang="en-US" dirty="0"/>
              <a:t>You can download Azure Icons</a:t>
            </a:r>
            <a:br>
              <a:rPr lang="en-US" dirty="0"/>
            </a:br>
            <a:r>
              <a:rPr lang="en-US" dirty="0">
                <a:hlinkClick r:id="rId2"/>
              </a:rPr>
              <a:t>https://www.microsoft.com/en-us/download/details.aspx?id=41937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91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87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You can download Azure Icons https://www.microsoft.com/en-us/download/details.aspx?id=41937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Masayuki Ota</dc:creator>
  <cp:lastModifiedBy>Masayuki Ota</cp:lastModifiedBy>
  <cp:revision>3</cp:revision>
  <dcterms:created xsi:type="dcterms:W3CDTF">2020-04-09T06:40:43Z</dcterms:created>
  <dcterms:modified xsi:type="dcterms:W3CDTF">2020-04-09T07:02:00Z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masota@microsoft.com</vt:lpwstr>
  </property>
  <property fmtid="{D5CDD505-2E9C-101B-9397-08002B2CF9AE}" pid="5" name="MSIP_Label_f42aa342-8706-4288-bd11-ebb85995028c_SetDate">
    <vt:lpwstr>2020-04-09T06:42:39.1360495Z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6165aa7e-dcf0-480e-9eda-445f50e36a95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