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 id="214748366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6858000" cx="12192000"/>
  <p:notesSz cx="6858000" cy="9144000"/>
  <p:embeddedFontLst>
    <p:embeddedFont>
      <p:font typeface="Average"/>
      <p:regular r:id="rId17"/>
    </p:embeddedFont>
    <p:embeddedFont>
      <p:font typeface="Arial Black"/>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52">
          <p15:clr>
            <a:srgbClr val="A4A3A4"/>
          </p15:clr>
        </p15:guide>
        <p15:guide id="2" pos="3840">
          <p15:clr>
            <a:srgbClr val="A4A3A4"/>
          </p15:clr>
        </p15:guide>
      </p15:sldGuideLst>
    </p:ext>
    <p:ext uri="http://customooxmlschemas.google.com/">
      <go:slidesCustomData xmlns:go="http://customooxmlschemas.google.com/" r:id="rId19" roundtripDataSignature="AMtx7mixQRk8+G/ol0Rc+sYOt1+0IG21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52"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Average-regular.fntdata"/><Relationship Id="rId16" Type="http://schemas.openxmlformats.org/officeDocument/2006/relationships/slide" Target="slides/slide9.xml"/><Relationship Id="rId5" Type="http://schemas.openxmlformats.org/officeDocument/2006/relationships/slideMaster" Target="slideMasters/slideMaster2.xml"/><Relationship Id="rId19" Type="http://customschemas.google.com/relationships/presentationmetadata" Target="metadata"/><Relationship Id="rId6" Type="http://schemas.openxmlformats.org/officeDocument/2006/relationships/slideMaster" Target="slideMasters/slideMaster3.xml"/><Relationship Id="rId18" Type="http://schemas.openxmlformats.org/officeDocument/2006/relationships/font" Target="fonts/ArialBlack-regular.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solidFill>
                  <a:srgbClr val="000000"/>
                </a:solidFill>
                <a:latin typeface="Arial"/>
                <a:ea typeface="Arial"/>
                <a:cs typeface="Arial"/>
                <a:sym typeface="Arial"/>
              </a:rPr>
              <a:t>Working on the column Names : Upper Case</a:t>
            </a:r>
            <a:endParaRPr b="0"/>
          </a:p>
          <a:p>
            <a:pPr indent="0" lvl="0" marL="0" rtl="0" algn="l">
              <a:spcBef>
                <a:spcPts val="0"/>
              </a:spcBef>
              <a:spcAft>
                <a:spcPts val="0"/>
              </a:spcAft>
              <a:buNone/>
            </a:pPr>
            <a:r>
              <a:rPr b="0" i="0" lang="en-US" sz="1800" u="none" strike="noStrike">
                <a:solidFill>
                  <a:srgbClr val="000000"/>
                </a:solidFill>
                <a:latin typeface="Arial"/>
                <a:ea typeface="Arial"/>
                <a:cs typeface="Arial"/>
                <a:sym typeface="Arial"/>
              </a:rPr>
              <a:t>Worked on the column Data </a:t>
            </a:r>
            <a:endParaRPr b="0"/>
          </a:p>
          <a:p>
            <a:pPr indent="-114300" lvl="0" marL="0" rtl="0" algn="l">
              <a:spcBef>
                <a:spcPts val="0"/>
              </a:spcBef>
              <a:spcAft>
                <a:spcPts val="0"/>
              </a:spcAft>
              <a:buClr>
                <a:srgbClr val="000000"/>
              </a:buClr>
              <a:buSzPts val="1800"/>
              <a:buFont typeface="Calibri"/>
              <a:buAutoNum type="arabicPeriod"/>
            </a:pPr>
            <a:r>
              <a:rPr b="0" i="0" lang="en-US" sz="1800" u="none" strike="noStrike">
                <a:solidFill>
                  <a:srgbClr val="000000"/>
                </a:solidFill>
                <a:latin typeface="Arial"/>
                <a:ea typeface="Arial"/>
                <a:cs typeface="Arial"/>
                <a:sym typeface="Arial"/>
              </a:rPr>
              <a:t>Missing values : Filled by 0 or Null values</a:t>
            </a:r>
            <a:endParaRPr/>
          </a:p>
          <a:p>
            <a:pPr indent="-114300" lvl="0" marL="0" rtl="0" algn="l">
              <a:spcBef>
                <a:spcPts val="0"/>
              </a:spcBef>
              <a:spcAft>
                <a:spcPts val="0"/>
              </a:spcAft>
              <a:buClr>
                <a:srgbClr val="000000"/>
              </a:buClr>
              <a:buSzPts val="1800"/>
              <a:buFont typeface="Calibri"/>
              <a:buAutoNum type="arabicPeriod"/>
            </a:pPr>
            <a:r>
              <a:rPr b="0" i="0" lang="en-US" sz="1800" u="none" strike="noStrike">
                <a:solidFill>
                  <a:srgbClr val="000000"/>
                </a:solidFill>
                <a:latin typeface="Arial"/>
                <a:ea typeface="Arial"/>
                <a:cs typeface="Arial"/>
                <a:sym typeface="Arial"/>
              </a:rPr>
              <a:t>‘Source’ Column Data was not in proper form : Had few punctuations instead of characters </a:t>
            </a:r>
            <a:endParaRPr/>
          </a:p>
          <a:p>
            <a:pPr indent="-114300" lvl="0" marL="0" rtl="0" algn="l">
              <a:spcBef>
                <a:spcPts val="0"/>
              </a:spcBef>
              <a:spcAft>
                <a:spcPts val="0"/>
              </a:spcAft>
              <a:buClr>
                <a:srgbClr val="000000"/>
              </a:buClr>
              <a:buSzPts val="1800"/>
              <a:buFont typeface="Calibri"/>
              <a:buAutoNum type="arabicPeriod"/>
            </a:pPr>
            <a:r>
              <a:rPr b="0" i="0" lang="en-US" sz="1800" u="none" strike="noStrike">
                <a:solidFill>
                  <a:srgbClr val="000000"/>
                </a:solidFill>
                <a:latin typeface="Arial"/>
                <a:ea typeface="Arial"/>
                <a:cs typeface="Arial"/>
                <a:sym typeface="Arial"/>
              </a:rPr>
              <a:t>Status Column Data had discrepancies :</a:t>
            </a:r>
            <a:endParaRPr/>
          </a:p>
          <a:p>
            <a:pPr indent="-114300" lvl="0" marL="0" rtl="0" algn="l">
              <a:spcBef>
                <a:spcPts val="0"/>
              </a:spcBef>
              <a:spcAft>
                <a:spcPts val="0"/>
              </a:spcAft>
              <a:buClr>
                <a:srgbClr val="000000"/>
              </a:buClr>
              <a:buSzPts val="1800"/>
              <a:buFont typeface="Calibri"/>
              <a:buAutoNum type="arabicPeriod"/>
            </a:pPr>
            <a:r>
              <a:rPr b="0" i="0" lang="en-US" sz="1800" u="none" strike="noStrike">
                <a:solidFill>
                  <a:srgbClr val="000000"/>
                </a:solidFill>
                <a:latin typeface="Arial"/>
                <a:ea typeface="Arial"/>
                <a:cs typeface="Arial"/>
                <a:sym typeface="Arial"/>
              </a:rPr>
              <a:t>Split the column data </a:t>
            </a:r>
            <a:endParaRPr/>
          </a:p>
          <a:p>
            <a:pPr indent="-342900" lvl="0" marL="342900" rtl="0" algn="l">
              <a:spcBef>
                <a:spcPts val="0"/>
              </a:spcBef>
              <a:spcAft>
                <a:spcPts val="0"/>
              </a:spcAft>
              <a:buClr>
                <a:srgbClr val="000000"/>
              </a:buClr>
              <a:buSzPts val="1800"/>
              <a:buFont typeface="Calibri"/>
              <a:buAutoNum type="alphaLcPeriod"/>
            </a:pPr>
            <a:r>
              <a:rPr b="0" i="0" lang="en-US" sz="1800" u="none" strike="noStrike">
                <a:solidFill>
                  <a:srgbClr val="000000"/>
                </a:solidFill>
                <a:latin typeface="Arial"/>
                <a:ea typeface="Arial"/>
                <a:cs typeface="Arial"/>
                <a:sym typeface="Arial"/>
              </a:rPr>
              <a:t>Education column is split into Education1 , Degree1,Education2,Degree 2</a:t>
            </a:r>
            <a:endParaRPr/>
          </a:p>
          <a:p>
            <a:pPr indent="-342900" lvl="0" marL="342900" rtl="0" algn="l">
              <a:spcBef>
                <a:spcPts val="0"/>
              </a:spcBef>
              <a:spcAft>
                <a:spcPts val="0"/>
              </a:spcAft>
              <a:buClr>
                <a:srgbClr val="000000"/>
              </a:buClr>
              <a:buSzPts val="1800"/>
              <a:buFont typeface="Calibri"/>
              <a:buAutoNum type="alphaLcPeriod"/>
            </a:pPr>
            <a:r>
              <a:rPr b="0" i="0" lang="en-US" sz="1800" u="none" strike="noStrike">
                <a:solidFill>
                  <a:srgbClr val="000000"/>
                </a:solidFill>
                <a:latin typeface="Arial"/>
                <a:ea typeface="Arial"/>
                <a:cs typeface="Arial"/>
                <a:sym typeface="Arial"/>
              </a:rPr>
              <a:t>Separate the city from the state </a:t>
            </a:r>
            <a:endParaRPr/>
          </a:p>
          <a:p>
            <a:pPr indent="0" lvl="0" marL="0" rtl="0" algn="l">
              <a:spcBef>
                <a:spcPts val="0"/>
              </a:spcBef>
              <a:spcAft>
                <a:spcPts val="0"/>
              </a:spcAft>
              <a:buClr>
                <a:srgbClr val="000000"/>
              </a:buClr>
              <a:buSzPts val="1800"/>
              <a:buFont typeface="Calibri"/>
              <a:buNone/>
            </a:pPr>
            <a:r>
              <a:rPr b="0" i="0" lang="en-US" sz="1800" u="none" strike="noStrike">
                <a:solidFill>
                  <a:srgbClr val="000000"/>
                </a:solidFill>
                <a:latin typeface="Arial"/>
                <a:ea typeface="Arial"/>
                <a:cs typeface="Arial"/>
                <a:sym typeface="Arial"/>
              </a:rPr>
              <a:t>5. Change the Data Types of column </a:t>
            </a:r>
            <a:endParaRPr/>
          </a:p>
          <a:p>
            <a:pPr indent="0" lvl="0" marL="0" rtl="0" algn="l">
              <a:spcBef>
                <a:spcPts val="0"/>
              </a:spcBef>
              <a:spcAft>
                <a:spcPts val="0"/>
              </a:spcAft>
              <a:buNone/>
            </a:pPr>
            <a:r>
              <a:t/>
            </a:r>
            <a:endParaRPr/>
          </a:p>
        </p:txBody>
      </p:sp>
      <p:sp>
        <p:nvSpPr>
          <p:cNvPr id="106" name="Google Shape;10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p:cSld name="12_Contents slide layout">
    <p:bg>
      <p:bgPr>
        <a:blipFill>
          <a:blip r:embed="rId2">
            <a:alphaModFix/>
          </a:blip>
          <a:stretch>
            <a:fillRect/>
          </a:stretch>
        </a:blipFill>
      </p:bgPr>
    </p:bg>
    <p:spTree>
      <p:nvGrpSpPr>
        <p:cNvPr id="28" name="Shape 2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ontents slide layout">
  <p:cSld name="13_Contents slide layout">
    <p:bg>
      <p:bgPr>
        <a:blipFill>
          <a:blip r:embed="rId2">
            <a:alphaModFix/>
          </a:blip>
          <a:stretch>
            <a:fillRect/>
          </a:stretch>
        </a:blipFill>
      </p:bgPr>
    </p:bg>
    <p:spTree>
      <p:nvGrpSpPr>
        <p:cNvPr id="29" name="Shape 2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ontents slide layout">
  <p:cSld name="14_Contents slide layout">
    <p:bg>
      <p:bgPr>
        <a:blipFill>
          <a:blip r:embed="rId2">
            <a:alphaModFix/>
          </a:blip>
          <a:stretch>
            <a:fillRect/>
          </a:stretch>
        </a:blipFill>
      </p:bgPr>
    </p:bg>
    <p:spTree>
      <p:nvGrpSpPr>
        <p:cNvPr id="30" name="Shape 3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p:cSld name="16_Contents slide layout">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24"/>
          <p:cNvSpPr/>
          <p:nvPr/>
        </p:nvSpPr>
        <p:spPr>
          <a:xfrm>
            <a:off x="0" y="0"/>
            <a:ext cx="12192000" cy="685800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 slide layout">
  <p:cSld name="1_Image slide layout">
    <p:spTree>
      <p:nvGrpSpPr>
        <p:cNvPr id="33" name="Shape 33"/>
        <p:cNvGrpSpPr/>
        <p:nvPr/>
      </p:nvGrpSpPr>
      <p:grpSpPr>
        <a:xfrm>
          <a:off x="0" y="0"/>
          <a:ext cx="0" cy="0"/>
          <a:chOff x="0" y="0"/>
          <a:chExt cx="0" cy="0"/>
        </a:xfrm>
      </p:grpSpPr>
      <p:sp>
        <p:nvSpPr>
          <p:cNvPr id="34" name="Google Shape;34;p25"/>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 name="Google Shape;35;p25"/>
          <p:cNvSpPr/>
          <p:nvPr>
            <p:ph idx="2" type="pic"/>
          </p:nvPr>
        </p:nvSpPr>
        <p:spPr>
          <a:xfrm>
            <a:off x="0" y="2160665"/>
            <a:ext cx="12192000" cy="2502762"/>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6" name="Google Shape;36;p25"/>
          <p:cNvSpPr/>
          <p:nvPr/>
        </p:nvSpPr>
        <p:spPr>
          <a:xfrm>
            <a:off x="0" y="2026940"/>
            <a:ext cx="12192000" cy="72008"/>
          </a:xfrm>
          <a:prstGeom prst="rect">
            <a:avLst/>
          </a:prstGeom>
          <a:solidFill>
            <a:srgbClr val="0C46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 name="Google Shape;37;p25"/>
          <p:cNvSpPr/>
          <p:nvPr/>
        </p:nvSpPr>
        <p:spPr>
          <a:xfrm>
            <a:off x="0" y="4725144"/>
            <a:ext cx="12192000" cy="72008"/>
          </a:xfrm>
          <a:prstGeom prst="rect">
            <a:avLst/>
          </a:prstGeom>
          <a:solidFill>
            <a:srgbClr val="0C46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_Images &amp; Contents Layout">
  <p:cSld name="31_Images &amp; Contents Layout">
    <p:spTree>
      <p:nvGrpSpPr>
        <p:cNvPr id="38" name="Shape 38"/>
        <p:cNvGrpSpPr/>
        <p:nvPr/>
      </p:nvGrpSpPr>
      <p:grpSpPr>
        <a:xfrm>
          <a:off x="0" y="0"/>
          <a:ext cx="0" cy="0"/>
          <a:chOff x="0" y="0"/>
          <a:chExt cx="0" cy="0"/>
        </a:xfrm>
      </p:grpSpPr>
      <p:sp>
        <p:nvSpPr>
          <p:cNvPr id="39" name="Google Shape;39;p26"/>
          <p:cNvSpPr/>
          <p:nvPr>
            <p:ph idx="2" type="pic"/>
          </p:nvPr>
        </p:nvSpPr>
        <p:spPr>
          <a:xfrm>
            <a:off x="799070" y="1223317"/>
            <a:ext cx="5441094" cy="472198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 slide layout">
  <p:cSld name="2_Image slide layout">
    <p:spTree>
      <p:nvGrpSpPr>
        <p:cNvPr id="40" name="Shape 40"/>
        <p:cNvGrpSpPr/>
        <p:nvPr/>
      </p:nvGrpSpPr>
      <p:grpSpPr>
        <a:xfrm>
          <a:off x="0" y="0"/>
          <a:ext cx="0" cy="0"/>
          <a:chOff x="0" y="0"/>
          <a:chExt cx="0" cy="0"/>
        </a:xfrm>
      </p:grpSpPr>
      <p:sp>
        <p:nvSpPr>
          <p:cNvPr id="41" name="Google Shape;41;p27"/>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 name="Google Shape;42;p27"/>
          <p:cNvSpPr/>
          <p:nvPr/>
        </p:nvSpPr>
        <p:spPr>
          <a:xfrm>
            <a:off x="0" y="2996952"/>
            <a:ext cx="12192000" cy="18722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3" name="Google Shape;43;p27"/>
          <p:cNvGrpSpPr/>
          <p:nvPr/>
        </p:nvGrpSpPr>
        <p:grpSpPr>
          <a:xfrm>
            <a:off x="4763852" y="1553600"/>
            <a:ext cx="2664296" cy="4683693"/>
            <a:chOff x="445712" y="1449040"/>
            <a:chExt cx="2113018" cy="3924176"/>
          </a:xfrm>
        </p:grpSpPr>
        <p:sp>
          <p:nvSpPr>
            <p:cNvPr id="44" name="Google Shape;44;p27"/>
            <p:cNvSpPr/>
            <p:nvPr/>
          </p:nvSpPr>
          <p:spPr>
            <a:xfrm>
              <a:off x="445712" y="1449040"/>
              <a:ext cx="2113018" cy="3924176"/>
            </a:xfrm>
            <a:prstGeom prst="roundRect">
              <a:avLst>
                <a:gd fmla="val 13580" name="adj"/>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 name="Google Shape;45;p27"/>
            <p:cNvSpPr/>
            <p:nvPr/>
          </p:nvSpPr>
          <p:spPr>
            <a:xfrm>
              <a:off x="1379920" y="1650572"/>
              <a:ext cx="216024" cy="34350"/>
            </a:xfrm>
            <a:prstGeom prst="rect">
              <a:avLst/>
            </a:prstGeom>
            <a:solidFill>
              <a:srgbClr val="B0B0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6" name="Google Shape;46;p27"/>
            <p:cNvGrpSpPr/>
            <p:nvPr/>
          </p:nvGrpSpPr>
          <p:grpSpPr>
            <a:xfrm>
              <a:off x="1407705" y="5045834"/>
              <a:ext cx="211967" cy="211967"/>
              <a:chOff x="1549420" y="5712364"/>
              <a:chExt cx="312583" cy="312583"/>
            </a:xfrm>
          </p:grpSpPr>
          <p:sp>
            <p:nvSpPr>
              <p:cNvPr id="47" name="Google Shape;47;p27"/>
              <p:cNvSpPr/>
              <p:nvPr/>
            </p:nvSpPr>
            <p:spPr>
              <a:xfrm>
                <a:off x="1549420" y="5712364"/>
                <a:ext cx="312583" cy="312583"/>
              </a:xfrm>
              <a:prstGeom prst="ellipse">
                <a:avLst/>
              </a:prstGeom>
              <a:gradFill>
                <a:gsLst>
                  <a:gs pos="0">
                    <a:srgbClr val="0F0F0F"/>
                  </a:gs>
                  <a:gs pos="56000">
                    <a:srgbClr val="595959"/>
                  </a:gs>
                  <a:gs pos="91000">
                    <a:srgbClr val="7F7F7F"/>
                  </a:gs>
                  <a:gs pos="100000">
                    <a:srgbClr val="BFBFBF"/>
                  </a:gs>
                </a:gsLst>
                <a:lin ang="10800000" scaled="0"/>
              </a:gradFill>
              <a:ln cap="flat" cmpd="sng" w="127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 name="Google Shape;48;p27"/>
              <p:cNvSpPr/>
              <p:nvPr/>
            </p:nvSpPr>
            <p:spPr>
              <a:xfrm>
                <a:off x="1634225" y="5796647"/>
                <a:ext cx="142969" cy="144016"/>
              </a:xfrm>
              <a:prstGeom prst="roundRect">
                <a:avLst>
                  <a:gd fmla="val 16667" name="adj"/>
                </a:avLst>
              </a:prstGeom>
              <a:solidFill>
                <a:srgbClr val="737373"/>
              </a:solidFill>
              <a:ln cap="flat" cmpd="sng" w="9525">
                <a:solidFill>
                  <a:srgbClr val="B0B0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49" name="Google Shape;49;p27"/>
          <p:cNvSpPr/>
          <p:nvPr>
            <p:ph idx="2" type="pic"/>
          </p:nvPr>
        </p:nvSpPr>
        <p:spPr>
          <a:xfrm>
            <a:off x="4951770" y="1965170"/>
            <a:ext cx="2288460" cy="375307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lide layout">
  <p:cSld name="Section Break Slide layout">
    <p:bg>
      <p:bgPr>
        <a:blipFill>
          <a:blip r:embed="rId2">
            <a:alphaModFix/>
          </a:blip>
          <a:stretch>
            <a:fillRect/>
          </a:stretch>
        </a:blipFill>
      </p:bgPr>
    </p:bg>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1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ontents slide layout">
  <p:cSld name="15_Contents slide layout">
    <p:bg>
      <p:bgPr>
        <a:blipFill>
          <a:blip r:embed="rId2">
            <a:alphaModFix/>
          </a:blip>
          <a:stretch>
            <a:fillRect/>
          </a:stretch>
        </a:blipFill>
      </p:bgPr>
    </p:bg>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ontents slide layout">
  <p:cSld name="7_Contents slide layout">
    <p:spTree>
      <p:nvGrpSpPr>
        <p:cNvPr id="14" name="Shape 14"/>
        <p:cNvGrpSpPr/>
        <p:nvPr/>
      </p:nvGrpSpPr>
      <p:grpSpPr>
        <a:xfrm>
          <a:off x="0" y="0"/>
          <a:ext cx="0" cy="0"/>
          <a:chOff x="0" y="0"/>
          <a:chExt cx="0" cy="0"/>
        </a:xfrm>
      </p:grpSpPr>
      <p:sp>
        <p:nvSpPr>
          <p:cNvPr id="15" name="Google Shape;15;p14"/>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16" name="Shape 16"/>
        <p:cNvGrpSpPr/>
        <p:nvPr/>
      </p:nvGrpSpPr>
      <p:grpSpPr>
        <a:xfrm>
          <a:off x="0" y="0"/>
          <a:ext cx="0" cy="0"/>
          <a:chOff x="0" y="0"/>
          <a:chExt cx="0" cy="0"/>
        </a:xfrm>
      </p:grpSpPr>
      <p:sp>
        <p:nvSpPr>
          <p:cNvPr id="17" name="Google Shape;17;p15"/>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layout">
  <p:cSld name="Image slide layout">
    <p:spTree>
      <p:nvGrpSpPr>
        <p:cNvPr id="18" name="Shape 18"/>
        <p:cNvGrpSpPr/>
        <p:nvPr/>
      </p:nvGrpSpPr>
      <p:grpSpPr>
        <a:xfrm>
          <a:off x="0" y="0"/>
          <a:ext cx="0" cy="0"/>
          <a:chOff x="0" y="0"/>
          <a:chExt cx="0" cy="0"/>
        </a:xfrm>
      </p:grpSpPr>
      <p:sp>
        <p:nvSpPr>
          <p:cNvPr id="19" name="Google Shape;19;p16"/>
          <p:cNvSpPr/>
          <p:nvPr>
            <p:ph idx="2" type="pic"/>
          </p:nvPr>
        </p:nvSpPr>
        <p:spPr>
          <a:xfrm>
            <a:off x="0" y="0"/>
            <a:ext cx="12192000" cy="3135087"/>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0" name="Google Shape;20;p16"/>
          <p:cNvSpPr/>
          <p:nvPr>
            <p:ph idx="3" type="pic"/>
          </p:nvPr>
        </p:nvSpPr>
        <p:spPr>
          <a:xfrm>
            <a:off x="905623" y="2078266"/>
            <a:ext cx="2298160" cy="2088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1" name="Google Shape;21;p16"/>
          <p:cNvSpPr/>
          <p:nvPr>
            <p:ph idx="4" type="pic"/>
          </p:nvPr>
        </p:nvSpPr>
        <p:spPr>
          <a:xfrm>
            <a:off x="6282361" y="2078266"/>
            <a:ext cx="2298160" cy="2088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2" name="Google Shape;22;p16"/>
          <p:cNvSpPr/>
          <p:nvPr>
            <p:ph idx="5" type="pic"/>
          </p:nvPr>
        </p:nvSpPr>
        <p:spPr>
          <a:xfrm>
            <a:off x="3593992" y="2078266"/>
            <a:ext cx="2298160" cy="2088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3" name="Google Shape;23;p16"/>
          <p:cNvSpPr/>
          <p:nvPr>
            <p:ph idx="6" type="pic"/>
          </p:nvPr>
        </p:nvSpPr>
        <p:spPr>
          <a:xfrm>
            <a:off x="8970731" y="2078266"/>
            <a:ext cx="2298160" cy="2088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4" name="Google Shape;24;p16"/>
          <p:cNvSpPr txBox="1"/>
          <p:nvPr>
            <p:ph idx="1" type="body"/>
          </p:nvPr>
        </p:nvSpPr>
        <p:spPr>
          <a:xfrm>
            <a:off x="323529" y="740105"/>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ntents slide layout">
  <p:cSld name="8_Contents slide layout">
    <p:spTree>
      <p:nvGrpSpPr>
        <p:cNvPr id="25" name="Shape 2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ontents slide layout">
  <p:cSld name="9_Contents slide layout">
    <p:bg>
      <p:bgPr>
        <a:blipFill>
          <a:blip r:embed="rId2">
            <a:alphaModFix/>
          </a:blip>
          <a:stretch>
            <a:fillRect/>
          </a:stretch>
        </a:blipFill>
      </p:bgPr>
    </p:bg>
    <p:spTree>
      <p:nvGrpSpPr>
        <p:cNvPr id="26" name="Shape 2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s slide layout">
  <p:cSld name="11_Contents slide layout">
    <p:bg>
      <p:bgPr>
        <a:blipFill>
          <a:blip r:embed="rId2">
            <a:alphaModFix/>
          </a:blip>
          <a:stretch>
            <a:fillRect/>
          </a:stretch>
        </a:blipFill>
      </p:bgPr>
    </p:bg>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theme" Target="../theme/theme2.xml"/><Relationship Id="rId14" Type="http://schemas.openxmlformats.org/officeDocument/2006/relationships/slideLayout" Target="../slideLayouts/slideLayout1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 name="Shape 1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11.png"/><Relationship Id="rId8"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21.png"/><Relationship Id="rId5" Type="http://schemas.openxmlformats.org/officeDocument/2006/relationships/image" Target="../media/image16.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descr="The World's Billionaires 2021: A record 2,755 people make this year's Forbes list, including Kate Wang, Sergio Stevanato, Elon Musk, Jeff Bezos, Kim Kardashian West, Tyler Perry, Susanne Klatten, David Velez, Whitney Wolfe Herd and Jack Ma." id="56" name="Google Shape;56;p1"/>
          <p:cNvPicPr preferRelativeResize="0"/>
          <p:nvPr/>
        </p:nvPicPr>
        <p:blipFill rotWithShape="1">
          <a:blip r:embed="rId3">
            <a:alphaModFix/>
          </a:blip>
          <a:srcRect b="0" l="0" r="0" t="0"/>
          <a:stretch/>
        </p:blipFill>
        <p:spPr>
          <a:xfrm>
            <a:off x="2906712" y="2082820"/>
            <a:ext cx="6264275" cy="4079854"/>
          </a:xfrm>
          <a:prstGeom prst="rect">
            <a:avLst/>
          </a:prstGeom>
          <a:noFill/>
          <a:ln>
            <a:noFill/>
          </a:ln>
        </p:spPr>
      </p:pic>
      <p:sp>
        <p:nvSpPr>
          <p:cNvPr id="57" name="Google Shape;57;p1"/>
          <p:cNvSpPr txBox="1"/>
          <p:nvPr/>
        </p:nvSpPr>
        <p:spPr>
          <a:xfrm>
            <a:off x="1830050" y="533400"/>
            <a:ext cx="8465400" cy="923400"/>
          </a:xfrm>
          <a:prstGeom prst="rect">
            <a:avLst/>
          </a:prstGeom>
          <a:gradFill>
            <a:gsLst>
              <a:gs pos="0">
                <a:srgbClr val="083A58"/>
              </a:gs>
              <a:gs pos="50000">
                <a:srgbClr val="0C5480"/>
              </a:gs>
              <a:gs pos="100000">
                <a:srgbClr val="0F669A"/>
              </a:gs>
            </a:gsLst>
            <a:lin ang="2700000" scaled="0"/>
          </a:gra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i="0" lang="en-US" sz="5400" u="none" cap="none" strike="noStrike">
                <a:solidFill>
                  <a:srgbClr val="F2F2F2"/>
                </a:solidFill>
                <a:latin typeface="Arial"/>
                <a:ea typeface="Arial"/>
                <a:cs typeface="Arial"/>
                <a:sym typeface="Arial"/>
              </a:rPr>
              <a:t>Data Analytics with Python </a:t>
            </a:r>
            <a:endParaRPr b="0" i="0" sz="5400" u="none" cap="none" strike="noStrike">
              <a:solidFill>
                <a:srgbClr val="F2F2F2"/>
              </a:solidFill>
              <a:latin typeface="Arial"/>
              <a:ea typeface="Arial"/>
              <a:cs typeface="Arial"/>
              <a:sym typeface="Arial"/>
            </a:endParaRPr>
          </a:p>
        </p:txBody>
      </p:sp>
      <p:sp>
        <p:nvSpPr>
          <p:cNvPr id="58" name="Google Shape;58;p1"/>
          <p:cNvSpPr/>
          <p:nvPr/>
        </p:nvSpPr>
        <p:spPr>
          <a:xfrm>
            <a:off x="3638550" y="1533725"/>
            <a:ext cx="4800600" cy="628500"/>
          </a:xfrm>
          <a:prstGeom prst="rect">
            <a:avLst/>
          </a:prstGeom>
          <a:solidFill>
            <a:schemeClr val="accent1"/>
          </a:solidFill>
          <a:ln cap="flat" cmpd="sng" w="12700">
            <a:solidFill>
              <a:srgbClr val="1248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Arial"/>
                <a:ea typeface="Arial"/>
                <a:cs typeface="Arial"/>
                <a:sym typeface="Arial"/>
              </a:rPr>
              <a:t>Forbes </a:t>
            </a:r>
            <a:r>
              <a:rPr lang="en-US" sz="2400">
                <a:solidFill>
                  <a:schemeClr val="lt1"/>
                </a:solidFill>
              </a:rPr>
              <a:t>Billionaires</a:t>
            </a:r>
            <a:r>
              <a:rPr b="0" i="0" lang="en-US" sz="2400" u="none" cap="none" strike="noStrike">
                <a:solidFill>
                  <a:schemeClr val="lt1"/>
                </a:solidFill>
                <a:latin typeface="Arial"/>
                <a:ea typeface="Arial"/>
                <a:cs typeface="Arial"/>
                <a:sym typeface="Arial"/>
              </a:rPr>
              <a:t> List 2021</a:t>
            </a:r>
            <a:endParaRPr/>
          </a:p>
        </p:txBody>
      </p:sp>
      <p:sp>
        <p:nvSpPr>
          <p:cNvPr id="59" name="Google Shape;59;p1"/>
          <p:cNvSpPr txBox="1"/>
          <p:nvPr/>
        </p:nvSpPr>
        <p:spPr>
          <a:xfrm>
            <a:off x="2019287" y="6242266"/>
            <a:ext cx="8039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F2F2F2"/>
                </a:solidFill>
                <a:latin typeface="Arial"/>
                <a:ea typeface="Arial"/>
                <a:cs typeface="Arial"/>
                <a:sym typeface="Arial"/>
              </a:rPr>
              <a:t>Nivedita Thapa, Ruchira Teli, </a:t>
            </a:r>
            <a:r>
              <a:rPr b="1" lang="en-US" sz="2400">
                <a:solidFill>
                  <a:srgbClr val="F2F2F2"/>
                </a:solidFill>
              </a:rPr>
              <a:t>Shruti Garg,</a:t>
            </a:r>
            <a:r>
              <a:rPr b="1" i="0" lang="en-US" sz="2400" u="none" cap="none" strike="noStrike">
                <a:solidFill>
                  <a:srgbClr val="F2F2F2"/>
                </a:solidFill>
                <a:latin typeface="Arial"/>
                <a:ea typeface="Arial"/>
                <a:cs typeface="Arial"/>
                <a:sym typeface="Arial"/>
              </a:rPr>
              <a:t>Celine Tsai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p:nvPr/>
        </p:nvSpPr>
        <p:spPr>
          <a:xfrm>
            <a:off x="6106651" y="293611"/>
            <a:ext cx="5636534" cy="6270778"/>
          </a:xfrm>
          <a:prstGeom prst="roundRect">
            <a:avLst>
              <a:gd fmla="val 1286" name="adj"/>
            </a:avLst>
          </a:prstGeom>
          <a:solidFill>
            <a:schemeClr val="accen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5" name="Google Shape;65;p2"/>
          <p:cNvGrpSpPr/>
          <p:nvPr/>
        </p:nvGrpSpPr>
        <p:grpSpPr>
          <a:xfrm>
            <a:off x="6305942" y="2033795"/>
            <a:ext cx="5419663" cy="523220"/>
            <a:chOff x="6102442" y="1835656"/>
            <a:chExt cx="5419663" cy="523220"/>
          </a:xfrm>
        </p:grpSpPr>
        <p:sp>
          <p:nvSpPr>
            <p:cNvPr id="66" name="Google Shape;66;p2"/>
            <p:cNvSpPr txBox="1"/>
            <p:nvPr/>
          </p:nvSpPr>
          <p:spPr>
            <a:xfrm>
              <a:off x="6860266" y="1859127"/>
              <a:ext cx="4661840" cy="461665"/>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About the Dataset</a:t>
              </a:r>
              <a:endParaRPr b="1" sz="2400">
                <a:solidFill>
                  <a:schemeClr val="lt1"/>
                </a:solidFill>
                <a:latin typeface="Arial"/>
                <a:ea typeface="Arial"/>
                <a:cs typeface="Arial"/>
                <a:sym typeface="Arial"/>
              </a:endParaRPr>
            </a:p>
          </p:txBody>
        </p:sp>
        <p:sp>
          <p:nvSpPr>
            <p:cNvPr id="67" name="Google Shape;67;p2"/>
            <p:cNvSpPr txBox="1"/>
            <p:nvPr/>
          </p:nvSpPr>
          <p:spPr>
            <a:xfrm>
              <a:off x="6102442" y="1835656"/>
              <a:ext cx="981106" cy="523220"/>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01</a:t>
              </a:r>
              <a:endParaRPr b="1" sz="2800">
                <a:solidFill>
                  <a:schemeClr val="lt1"/>
                </a:solidFill>
                <a:latin typeface="Arial"/>
                <a:ea typeface="Arial"/>
                <a:cs typeface="Arial"/>
                <a:sym typeface="Arial"/>
              </a:endParaRPr>
            </a:p>
          </p:txBody>
        </p:sp>
      </p:grpSp>
      <p:sp>
        <p:nvSpPr>
          <p:cNvPr id="68" name="Google Shape;68;p2"/>
          <p:cNvSpPr txBox="1"/>
          <p:nvPr/>
        </p:nvSpPr>
        <p:spPr>
          <a:xfrm>
            <a:off x="6420242" y="391190"/>
            <a:ext cx="4989896" cy="92333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Agenda</a:t>
            </a:r>
            <a:endParaRPr sz="5400">
              <a:solidFill>
                <a:schemeClr val="lt1"/>
              </a:solidFill>
              <a:latin typeface="Arial"/>
              <a:ea typeface="Arial"/>
              <a:cs typeface="Arial"/>
              <a:sym typeface="Arial"/>
            </a:endParaRPr>
          </a:p>
        </p:txBody>
      </p:sp>
      <p:grpSp>
        <p:nvGrpSpPr>
          <p:cNvPr id="69" name="Google Shape;69;p2"/>
          <p:cNvGrpSpPr/>
          <p:nvPr/>
        </p:nvGrpSpPr>
        <p:grpSpPr>
          <a:xfrm>
            <a:off x="6323521" y="2803317"/>
            <a:ext cx="5419663" cy="523220"/>
            <a:chOff x="6102442" y="1835656"/>
            <a:chExt cx="5419663" cy="523220"/>
          </a:xfrm>
        </p:grpSpPr>
        <p:sp>
          <p:nvSpPr>
            <p:cNvPr id="70" name="Google Shape;70;p2"/>
            <p:cNvSpPr txBox="1"/>
            <p:nvPr/>
          </p:nvSpPr>
          <p:spPr>
            <a:xfrm>
              <a:off x="6860266" y="1849602"/>
              <a:ext cx="4661840" cy="461665"/>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Data Cleaning and Preparation</a:t>
              </a:r>
              <a:endParaRPr b="1" sz="2400">
                <a:solidFill>
                  <a:schemeClr val="lt1"/>
                </a:solidFill>
                <a:latin typeface="Arial"/>
                <a:ea typeface="Arial"/>
                <a:cs typeface="Arial"/>
                <a:sym typeface="Arial"/>
              </a:endParaRPr>
            </a:p>
          </p:txBody>
        </p:sp>
        <p:sp>
          <p:nvSpPr>
            <p:cNvPr id="71" name="Google Shape;71;p2"/>
            <p:cNvSpPr txBox="1"/>
            <p:nvPr/>
          </p:nvSpPr>
          <p:spPr>
            <a:xfrm>
              <a:off x="6102442" y="1835656"/>
              <a:ext cx="981106" cy="523220"/>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02</a:t>
              </a:r>
              <a:endParaRPr b="1" sz="2800">
                <a:solidFill>
                  <a:schemeClr val="lt1"/>
                </a:solidFill>
                <a:latin typeface="Arial"/>
                <a:ea typeface="Arial"/>
                <a:cs typeface="Arial"/>
                <a:sym typeface="Arial"/>
              </a:endParaRPr>
            </a:p>
          </p:txBody>
        </p:sp>
      </p:grpSp>
      <p:grpSp>
        <p:nvGrpSpPr>
          <p:cNvPr id="72" name="Google Shape;72;p2"/>
          <p:cNvGrpSpPr/>
          <p:nvPr/>
        </p:nvGrpSpPr>
        <p:grpSpPr>
          <a:xfrm>
            <a:off x="6323521" y="3449648"/>
            <a:ext cx="5419663" cy="830997"/>
            <a:chOff x="6102442" y="1763877"/>
            <a:chExt cx="5419663" cy="830997"/>
          </a:xfrm>
        </p:grpSpPr>
        <p:sp>
          <p:nvSpPr>
            <p:cNvPr id="73" name="Google Shape;73;p2"/>
            <p:cNvSpPr txBox="1"/>
            <p:nvPr/>
          </p:nvSpPr>
          <p:spPr>
            <a:xfrm>
              <a:off x="6860266" y="1763877"/>
              <a:ext cx="4661840" cy="830997"/>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Data Manipulation and Visualization</a:t>
              </a:r>
              <a:endParaRPr b="1" sz="2400">
                <a:solidFill>
                  <a:schemeClr val="lt1"/>
                </a:solidFill>
                <a:latin typeface="Arial"/>
                <a:ea typeface="Arial"/>
                <a:cs typeface="Arial"/>
                <a:sym typeface="Arial"/>
              </a:endParaRPr>
            </a:p>
          </p:txBody>
        </p:sp>
        <p:sp>
          <p:nvSpPr>
            <p:cNvPr id="74" name="Google Shape;74;p2"/>
            <p:cNvSpPr txBox="1"/>
            <p:nvPr/>
          </p:nvSpPr>
          <p:spPr>
            <a:xfrm>
              <a:off x="6102442" y="1835656"/>
              <a:ext cx="981106" cy="523220"/>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03</a:t>
              </a:r>
              <a:endParaRPr b="1" sz="2800">
                <a:solidFill>
                  <a:schemeClr val="lt1"/>
                </a:solidFill>
                <a:latin typeface="Arial"/>
                <a:ea typeface="Arial"/>
                <a:cs typeface="Arial"/>
                <a:sym typeface="Arial"/>
              </a:endParaRPr>
            </a:p>
          </p:txBody>
        </p:sp>
      </p:grpSp>
      <p:grpSp>
        <p:nvGrpSpPr>
          <p:cNvPr id="75" name="Google Shape;75;p2"/>
          <p:cNvGrpSpPr/>
          <p:nvPr/>
        </p:nvGrpSpPr>
        <p:grpSpPr>
          <a:xfrm>
            <a:off x="6323521" y="4231436"/>
            <a:ext cx="5419663" cy="523220"/>
            <a:chOff x="6102442" y="1835656"/>
            <a:chExt cx="5419663" cy="523220"/>
          </a:xfrm>
        </p:grpSpPr>
        <p:sp>
          <p:nvSpPr>
            <p:cNvPr id="76" name="Google Shape;76;p2"/>
            <p:cNvSpPr txBox="1"/>
            <p:nvPr/>
          </p:nvSpPr>
          <p:spPr>
            <a:xfrm>
              <a:off x="6860266" y="1887702"/>
              <a:ext cx="4661840" cy="461665"/>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Data Regression</a:t>
              </a:r>
              <a:endParaRPr b="1" sz="2400">
                <a:solidFill>
                  <a:schemeClr val="lt1"/>
                </a:solidFill>
                <a:latin typeface="Arial"/>
                <a:ea typeface="Arial"/>
                <a:cs typeface="Arial"/>
                <a:sym typeface="Arial"/>
              </a:endParaRPr>
            </a:p>
          </p:txBody>
        </p:sp>
        <p:sp>
          <p:nvSpPr>
            <p:cNvPr id="77" name="Google Shape;77;p2"/>
            <p:cNvSpPr txBox="1"/>
            <p:nvPr/>
          </p:nvSpPr>
          <p:spPr>
            <a:xfrm>
              <a:off x="6102442" y="1835656"/>
              <a:ext cx="981106" cy="523220"/>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04</a:t>
              </a:r>
              <a:endParaRPr b="1" sz="2800">
                <a:solidFill>
                  <a:schemeClr val="lt1"/>
                </a:solidFill>
                <a:latin typeface="Arial"/>
                <a:ea typeface="Arial"/>
                <a:cs typeface="Arial"/>
                <a:sym typeface="Arial"/>
              </a:endParaRPr>
            </a:p>
          </p:txBody>
        </p:sp>
      </p:grpSp>
      <p:grpSp>
        <p:nvGrpSpPr>
          <p:cNvPr id="78" name="Google Shape;78;p2"/>
          <p:cNvGrpSpPr/>
          <p:nvPr/>
        </p:nvGrpSpPr>
        <p:grpSpPr>
          <a:xfrm>
            <a:off x="6323521" y="4961892"/>
            <a:ext cx="5419663" cy="523220"/>
            <a:chOff x="6102442" y="1835656"/>
            <a:chExt cx="5419663" cy="523220"/>
          </a:xfrm>
        </p:grpSpPr>
        <p:sp>
          <p:nvSpPr>
            <p:cNvPr id="79" name="Google Shape;79;p2"/>
            <p:cNvSpPr txBox="1"/>
            <p:nvPr/>
          </p:nvSpPr>
          <p:spPr>
            <a:xfrm>
              <a:off x="6860266" y="1878177"/>
              <a:ext cx="4661840" cy="461665"/>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Results</a:t>
              </a:r>
              <a:endParaRPr b="1" sz="2400">
                <a:solidFill>
                  <a:schemeClr val="lt1"/>
                </a:solidFill>
                <a:latin typeface="Arial"/>
                <a:ea typeface="Arial"/>
                <a:cs typeface="Arial"/>
                <a:sym typeface="Arial"/>
              </a:endParaRPr>
            </a:p>
          </p:txBody>
        </p:sp>
        <p:sp>
          <p:nvSpPr>
            <p:cNvPr id="80" name="Google Shape;80;p2"/>
            <p:cNvSpPr txBox="1"/>
            <p:nvPr/>
          </p:nvSpPr>
          <p:spPr>
            <a:xfrm>
              <a:off x="6102442" y="1835656"/>
              <a:ext cx="981106" cy="523220"/>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05</a:t>
              </a:r>
              <a:endParaRPr b="1" sz="280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idx="1" type="body"/>
          </p:nvPr>
        </p:nvSpPr>
        <p:spPr>
          <a:xfrm>
            <a:off x="0" y="339509"/>
            <a:ext cx="11588838" cy="724247"/>
          </a:xfrm>
          <a:prstGeom prst="rect">
            <a:avLst/>
          </a:prstGeom>
          <a:solidFill>
            <a:srgbClr val="124B6C"/>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None/>
            </a:pPr>
            <a:r>
              <a:rPr lang="en-US" sz="4400">
                <a:solidFill>
                  <a:schemeClr val="lt1"/>
                </a:solidFill>
                <a:latin typeface="Arial Black"/>
                <a:ea typeface="Arial Black"/>
                <a:cs typeface="Arial Black"/>
                <a:sym typeface="Arial Black"/>
              </a:rPr>
              <a:t>    About</a:t>
            </a:r>
            <a:r>
              <a:rPr lang="en-US" sz="4400">
                <a:solidFill>
                  <a:schemeClr val="lt1"/>
                </a:solidFill>
              </a:rPr>
              <a:t> </a:t>
            </a:r>
            <a:r>
              <a:rPr lang="en-US" sz="4400">
                <a:solidFill>
                  <a:schemeClr val="lt1"/>
                </a:solidFill>
                <a:latin typeface="Arial Black"/>
                <a:ea typeface="Arial Black"/>
                <a:cs typeface="Arial Black"/>
                <a:sym typeface="Arial Black"/>
              </a:rPr>
              <a:t>the Dataset</a:t>
            </a:r>
            <a:endParaRPr/>
          </a:p>
        </p:txBody>
      </p:sp>
      <p:grpSp>
        <p:nvGrpSpPr>
          <p:cNvPr id="86" name="Google Shape;86;p3"/>
          <p:cNvGrpSpPr/>
          <p:nvPr/>
        </p:nvGrpSpPr>
        <p:grpSpPr>
          <a:xfrm>
            <a:off x="434130" y="3983185"/>
            <a:ext cx="11154708" cy="2281267"/>
            <a:chOff x="361080" y="1705866"/>
            <a:chExt cx="11154708" cy="2281267"/>
          </a:xfrm>
        </p:grpSpPr>
        <p:sp>
          <p:nvSpPr>
            <p:cNvPr id="87" name="Google Shape;87;p3"/>
            <p:cNvSpPr/>
            <p:nvPr/>
          </p:nvSpPr>
          <p:spPr>
            <a:xfrm>
              <a:off x="604659" y="1705866"/>
              <a:ext cx="10911129" cy="2281267"/>
            </a:xfrm>
            <a:prstGeom prst="rect">
              <a:avLst/>
            </a:prstGeom>
            <a:solidFill>
              <a:srgbClr val="BCEFFF">
                <a:alpha val="31764"/>
              </a:srgb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8" name="Google Shape;88;p3"/>
            <p:cNvSpPr/>
            <p:nvPr/>
          </p:nvSpPr>
          <p:spPr>
            <a:xfrm rot="10800000">
              <a:off x="361080" y="2421243"/>
              <a:ext cx="260086" cy="208503"/>
            </a:xfrm>
            <a:prstGeom prst="rtTriangle">
              <a:avLst/>
            </a:prstGeom>
            <a:solidFill>
              <a:srgbClr val="124B6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9" name="Google Shape;89;p3"/>
            <p:cNvSpPr/>
            <p:nvPr/>
          </p:nvSpPr>
          <p:spPr>
            <a:xfrm>
              <a:off x="386495" y="1913424"/>
              <a:ext cx="4766530" cy="504971"/>
            </a:xfrm>
            <a:prstGeom prst="homePlate">
              <a:avLst>
                <a:gd fmla="val 50000" name="adj"/>
              </a:avLst>
            </a:prstGeom>
            <a:solidFill>
              <a:schemeClr val="accent6"/>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 name="Google Shape;90;p3"/>
            <p:cNvSpPr/>
            <p:nvPr/>
          </p:nvSpPr>
          <p:spPr>
            <a:xfrm>
              <a:off x="5726448" y="1908082"/>
              <a:ext cx="767358" cy="504971"/>
            </a:xfrm>
            <a:prstGeom prst="chevron">
              <a:avLst>
                <a:gd fmla="val 52447" name="adj"/>
              </a:avLst>
            </a:prstGeom>
            <a:solidFill>
              <a:schemeClr val="accent6"/>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91" name="Google Shape;91;p3"/>
            <p:cNvSpPr/>
            <p:nvPr/>
          </p:nvSpPr>
          <p:spPr>
            <a:xfrm>
              <a:off x="5082449" y="1926439"/>
              <a:ext cx="767358" cy="504971"/>
            </a:xfrm>
            <a:prstGeom prst="chevron">
              <a:avLst>
                <a:gd fmla="val 52447" name="adj"/>
              </a:avLst>
            </a:prstGeom>
            <a:solidFill>
              <a:schemeClr val="accent6"/>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92" name="Google Shape;92;p3"/>
            <p:cNvSpPr txBox="1"/>
            <p:nvPr/>
          </p:nvSpPr>
          <p:spPr>
            <a:xfrm>
              <a:off x="621166" y="2517026"/>
              <a:ext cx="8003100" cy="1077300"/>
            </a:xfrm>
            <a:prstGeom prst="rect">
              <a:avLst/>
            </a:prstGeom>
            <a:noFill/>
            <a:ln>
              <a:noFill/>
            </a:ln>
          </p:spPr>
          <p:txBody>
            <a:bodyPr anchorCtr="0" anchor="t" bIns="45700" lIns="91425" spcFirstLastPara="1" rIns="91425" wrap="square" tIns="45700">
              <a:spAutoFit/>
            </a:bodyPr>
            <a:lstStyle/>
            <a:p>
              <a:pPr indent="-330200" lvl="0" marL="457200" marR="0" rtl="0" algn="l">
                <a:lnSpc>
                  <a:spcPct val="150000"/>
                </a:lnSpc>
                <a:spcBef>
                  <a:spcPts val="0"/>
                </a:spcBef>
                <a:spcAft>
                  <a:spcPts val="0"/>
                </a:spcAft>
                <a:buClr>
                  <a:schemeClr val="dk1"/>
                </a:buClr>
                <a:buSzPts val="1600"/>
                <a:buFont typeface="Georgia"/>
                <a:buChar char="●"/>
              </a:pPr>
              <a:r>
                <a:rPr lang="en-US" sz="1600">
                  <a:solidFill>
                    <a:schemeClr val="dk1"/>
                  </a:solidFill>
                  <a:latin typeface="Georgia"/>
                  <a:ea typeface="Georgia"/>
                  <a:cs typeface="Georgia"/>
                  <a:sym typeface="Georgia"/>
                </a:rPr>
                <a:t>Observe the </a:t>
              </a:r>
              <a:r>
                <a:rPr lang="en-US" sz="1600">
                  <a:solidFill>
                    <a:schemeClr val="dk1"/>
                  </a:solidFill>
                  <a:latin typeface="Georgia"/>
                  <a:ea typeface="Georgia"/>
                  <a:cs typeface="Georgia"/>
                  <a:sym typeface="Georgia"/>
                </a:rPr>
                <a:t>factors</a:t>
              </a:r>
              <a:r>
                <a:rPr lang="en-US" sz="1600">
                  <a:solidFill>
                    <a:schemeClr val="dk1"/>
                  </a:solidFill>
                  <a:latin typeface="Georgia"/>
                  <a:ea typeface="Georgia"/>
                  <a:cs typeface="Georgia"/>
                  <a:sym typeface="Georgia"/>
                </a:rPr>
                <a:t> that affect one’s success </a:t>
              </a:r>
              <a:endParaRPr sz="1600">
                <a:solidFill>
                  <a:schemeClr val="dk1"/>
                </a:solidFill>
                <a:latin typeface="Georgia"/>
                <a:ea typeface="Georgia"/>
                <a:cs typeface="Georgia"/>
                <a:sym typeface="Georgia"/>
              </a:endParaRPr>
            </a:p>
            <a:p>
              <a:pPr indent="-330200" lvl="0" marL="457200" marR="0" rtl="0" algn="l">
                <a:lnSpc>
                  <a:spcPct val="150000"/>
                </a:lnSpc>
                <a:spcBef>
                  <a:spcPts val="0"/>
                </a:spcBef>
                <a:spcAft>
                  <a:spcPts val="0"/>
                </a:spcAft>
                <a:buClr>
                  <a:schemeClr val="dk1"/>
                </a:buClr>
                <a:buSzPts val="1600"/>
                <a:buFont typeface="Georgia"/>
                <a:buChar char="●"/>
              </a:pPr>
              <a:r>
                <a:rPr lang="en-US" sz="1600">
                  <a:solidFill>
                    <a:schemeClr val="dk1"/>
                  </a:solidFill>
                  <a:latin typeface="Georgia"/>
                  <a:ea typeface="Georgia"/>
                  <a:cs typeface="Georgia"/>
                  <a:sym typeface="Georgia"/>
                </a:rPr>
                <a:t>Often told having a more advanced degree opens up more </a:t>
              </a:r>
              <a:r>
                <a:rPr lang="en-US" sz="1600">
                  <a:solidFill>
                    <a:schemeClr val="dk1"/>
                  </a:solidFill>
                  <a:latin typeface="Georgia"/>
                  <a:ea typeface="Georgia"/>
                  <a:cs typeface="Georgia"/>
                  <a:sym typeface="Georgia"/>
                </a:rPr>
                <a:t>opportunities</a:t>
              </a:r>
              <a:r>
                <a:rPr lang="en-US" sz="1600">
                  <a:solidFill>
                    <a:schemeClr val="dk1"/>
                  </a:solidFill>
                  <a:latin typeface="Georgia"/>
                  <a:ea typeface="Georgia"/>
                  <a:cs typeface="Georgia"/>
                  <a:sym typeface="Georgia"/>
                </a:rPr>
                <a:t> </a:t>
              </a:r>
              <a:endParaRPr sz="1600">
                <a:solidFill>
                  <a:schemeClr val="dk1"/>
                </a:solidFill>
                <a:latin typeface="Georgia"/>
                <a:ea typeface="Georgia"/>
                <a:cs typeface="Georgia"/>
                <a:sym typeface="Georgia"/>
              </a:endParaRPr>
            </a:p>
            <a:p>
              <a:pPr indent="-330200" lvl="1" marL="914400" marR="0" rtl="0" algn="l">
                <a:lnSpc>
                  <a:spcPct val="150000"/>
                </a:lnSpc>
                <a:spcBef>
                  <a:spcPts val="0"/>
                </a:spcBef>
                <a:spcAft>
                  <a:spcPts val="0"/>
                </a:spcAft>
                <a:buClr>
                  <a:schemeClr val="dk1"/>
                </a:buClr>
                <a:buSzPts val="1600"/>
                <a:buFont typeface="Georgia"/>
                <a:buChar char="○"/>
              </a:pPr>
              <a:r>
                <a:rPr lang="en-US" sz="1600">
                  <a:solidFill>
                    <a:schemeClr val="dk1"/>
                  </a:solidFill>
                  <a:latin typeface="Georgia"/>
                  <a:ea typeface="Georgia"/>
                  <a:cs typeface="Georgia"/>
                  <a:sym typeface="Georgia"/>
                </a:rPr>
                <a:t>Does having an advanced degree contribute to one’s success?</a:t>
              </a:r>
              <a:endParaRPr sz="1600">
                <a:solidFill>
                  <a:schemeClr val="dk1"/>
                </a:solidFill>
                <a:latin typeface="Georgia"/>
                <a:ea typeface="Georgia"/>
                <a:cs typeface="Georgia"/>
                <a:sym typeface="Georgia"/>
              </a:endParaRPr>
            </a:p>
          </p:txBody>
        </p:sp>
      </p:grpSp>
      <p:grpSp>
        <p:nvGrpSpPr>
          <p:cNvPr id="93" name="Google Shape;93;p3"/>
          <p:cNvGrpSpPr/>
          <p:nvPr/>
        </p:nvGrpSpPr>
        <p:grpSpPr>
          <a:xfrm>
            <a:off x="427755" y="1477266"/>
            <a:ext cx="11154708" cy="2543905"/>
            <a:chOff x="361080" y="1705866"/>
            <a:chExt cx="11154708" cy="2543905"/>
          </a:xfrm>
        </p:grpSpPr>
        <p:sp>
          <p:nvSpPr>
            <p:cNvPr id="94" name="Google Shape;94;p3"/>
            <p:cNvSpPr/>
            <p:nvPr/>
          </p:nvSpPr>
          <p:spPr>
            <a:xfrm>
              <a:off x="604659" y="1705866"/>
              <a:ext cx="10911129" cy="2281267"/>
            </a:xfrm>
            <a:prstGeom prst="rect">
              <a:avLst/>
            </a:prstGeom>
            <a:solidFill>
              <a:srgbClr val="C5E3F5">
                <a:alpha val="24705"/>
              </a:srgb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5" name="Google Shape;95;p3"/>
            <p:cNvSpPr/>
            <p:nvPr/>
          </p:nvSpPr>
          <p:spPr>
            <a:xfrm rot="10800000">
              <a:off x="361080" y="2421243"/>
              <a:ext cx="260086" cy="208503"/>
            </a:xfrm>
            <a:prstGeom prst="rtTriangle">
              <a:avLst/>
            </a:prstGeom>
            <a:solidFill>
              <a:srgbClr val="124B6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6" name="Google Shape;96;p3"/>
            <p:cNvSpPr/>
            <p:nvPr/>
          </p:nvSpPr>
          <p:spPr>
            <a:xfrm>
              <a:off x="386495" y="1913424"/>
              <a:ext cx="4766530" cy="504971"/>
            </a:xfrm>
            <a:prstGeom prst="homePlate">
              <a:avLst>
                <a:gd fmla="val 50000" name="adj"/>
              </a:avLst>
            </a:prstGeom>
            <a:solidFill>
              <a:schemeClr val="accen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7" name="Google Shape;97;p3"/>
            <p:cNvSpPr/>
            <p:nvPr/>
          </p:nvSpPr>
          <p:spPr>
            <a:xfrm>
              <a:off x="5726448" y="1908082"/>
              <a:ext cx="767358" cy="504971"/>
            </a:xfrm>
            <a:prstGeom prst="chevron">
              <a:avLst>
                <a:gd fmla="val 52447" name="adj"/>
              </a:avLst>
            </a:prstGeom>
            <a:solidFill>
              <a:schemeClr val="accen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98" name="Google Shape;98;p3"/>
            <p:cNvSpPr/>
            <p:nvPr/>
          </p:nvSpPr>
          <p:spPr>
            <a:xfrm>
              <a:off x="5082449" y="1926439"/>
              <a:ext cx="767358" cy="504971"/>
            </a:xfrm>
            <a:prstGeom prst="chevron">
              <a:avLst>
                <a:gd fmla="val 52447" name="adj"/>
              </a:avLst>
            </a:prstGeom>
            <a:solidFill>
              <a:schemeClr val="accen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99" name="Google Shape;99;p3"/>
            <p:cNvSpPr txBox="1"/>
            <p:nvPr/>
          </p:nvSpPr>
          <p:spPr>
            <a:xfrm>
              <a:off x="611891" y="2433571"/>
              <a:ext cx="10161000" cy="1816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Arial"/>
                <a:buChar char="•"/>
              </a:pPr>
              <a:r>
                <a:rPr b="0" i="0" lang="en-US" sz="1600">
                  <a:solidFill>
                    <a:srgbClr val="000000"/>
                  </a:solidFill>
                  <a:latin typeface="Georgia"/>
                  <a:ea typeface="Georgia"/>
                  <a:cs typeface="Georgia"/>
                  <a:sym typeface="Georgia"/>
                </a:rPr>
                <a:t>There are </a:t>
              </a:r>
              <a:r>
                <a:rPr b="1" i="0" lang="en-US" sz="1600">
                  <a:solidFill>
                    <a:srgbClr val="000000"/>
                  </a:solidFill>
                  <a:latin typeface="Georgia"/>
                  <a:ea typeface="Georgia"/>
                  <a:cs typeface="Georgia"/>
                  <a:sym typeface="Georgia"/>
                </a:rPr>
                <a:t>2,755 number </a:t>
              </a:r>
              <a:r>
                <a:rPr b="0" i="0" lang="en-US" sz="1600">
                  <a:solidFill>
                    <a:srgbClr val="000000"/>
                  </a:solidFill>
                  <a:latin typeface="Georgia"/>
                  <a:ea typeface="Georgia"/>
                  <a:cs typeface="Georgia"/>
                  <a:sym typeface="Georgia"/>
                </a:rPr>
                <a:t>of billionaires on Forbes’ </a:t>
              </a:r>
              <a:r>
                <a:rPr b="1" i="0" lang="en-US" sz="1600">
                  <a:solidFill>
                    <a:srgbClr val="000000"/>
                  </a:solidFill>
                  <a:latin typeface="Georgia"/>
                  <a:ea typeface="Georgia"/>
                  <a:cs typeface="Georgia"/>
                  <a:sym typeface="Georgia"/>
                </a:rPr>
                <a:t>35th annual </a:t>
              </a:r>
              <a:r>
                <a:rPr b="0" i="0" lang="en-US" sz="1600">
                  <a:solidFill>
                    <a:srgbClr val="000000"/>
                  </a:solidFill>
                  <a:latin typeface="Georgia"/>
                  <a:ea typeface="Georgia"/>
                  <a:cs typeface="Georgia"/>
                  <a:sym typeface="Georgia"/>
                </a:rPr>
                <a:t>world’s wealthiest list.</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a:solidFill>
                    <a:srgbClr val="000000"/>
                  </a:solidFill>
                  <a:latin typeface="Georgia"/>
                  <a:ea typeface="Georgia"/>
                  <a:cs typeface="Georgia"/>
                  <a:sym typeface="Georgia"/>
                </a:rPr>
                <a:t>The net worth in the dataset is </a:t>
              </a:r>
              <a:r>
                <a:rPr b="1" i="0" lang="en-US" sz="1600">
                  <a:solidFill>
                    <a:srgbClr val="000000"/>
                  </a:solidFill>
                  <a:latin typeface="Georgia"/>
                  <a:ea typeface="Georgia"/>
                  <a:cs typeface="Georgia"/>
                  <a:sym typeface="Georgia"/>
                </a:rPr>
                <a:t>based on stock prices and exchange rates from March 5</a:t>
              </a:r>
              <a:r>
                <a:rPr b="0" i="0" lang="en-US" sz="1600">
                  <a:solidFill>
                    <a:srgbClr val="000000"/>
                  </a:solidFill>
                  <a:latin typeface="Georgia"/>
                  <a:ea typeface="Georgia"/>
                  <a:cs typeface="Georgia"/>
                  <a:sym typeface="Georgia"/>
                </a:rPr>
                <a:t>.</a:t>
              </a:r>
              <a:endParaRPr/>
            </a:p>
            <a:p>
              <a:pPr indent="-285750" lvl="0" marL="285750" marR="0" rtl="0" algn="l">
                <a:lnSpc>
                  <a:spcPct val="150000"/>
                </a:lnSpc>
                <a:spcBef>
                  <a:spcPts val="0"/>
                </a:spcBef>
                <a:spcAft>
                  <a:spcPts val="0"/>
                </a:spcAft>
                <a:buClr>
                  <a:srgbClr val="000000"/>
                </a:buClr>
                <a:buSzPts val="1600"/>
                <a:buFont typeface="Arial"/>
                <a:buChar char="•"/>
              </a:pPr>
              <a:r>
                <a:rPr b="1" lang="en-US" sz="1600">
                  <a:solidFill>
                    <a:srgbClr val="000000"/>
                  </a:solidFill>
                  <a:latin typeface="Georgia"/>
                  <a:ea typeface="Georgia"/>
                  <a:cs typeface="Georgia"/>
                  <a:sym typeface="Georgia"/>
                </a:rPr>
                <a:t>Dataset has columns </a:t>
              </a:r>
              <a:r>
                <a:rPr lang="en-US" sz="1600">
                  <a:solidFill>
                    <a:srgbClr val="000000"/>
                  </a:solidFill>
                  <a:latin typeface="Georgia"/>
                  <a:ea typeface="Georgia"/>
                  <a:cs typeface="Georgia"/>
                  <a:sym typeface="Georgia"/>
                </a:rPr>
                <a:t>as follows : </a:t>
              </a:r>
              <a:r>
                <a:rPr b="0" i="0" lang="en-US" sz="1600">
                  <a:solidFill>
                    <a:srgbClr val="000000"/>
                  </a:solidFill>
                  <a:latin typeface="Georgia"/>
                  <a:ea typeface="Georgia"/>
                  <a:cs typeface="Georgia"/>
                  <a:sym typeface="Georgia"/>
                </a:rPr>
                <a:t>Name, </a:t>
              </a:r>
              <a:r>
                <a:rPr lang="en-US" sz="1600">
                  <a:solidFill>
                    <a:srgbClr val="000000"/>
                  </a:solidFill>
                  <a:latin typeface="Georgia"/>
                  <a:ea typeface="Georgia"/>
                  <a:cs typeface="Georgia"/>
                  <a:sym typeface="Georgia"/>
                </a:rPr>
                <a:t>N</a:t>
              </a:r>
              <a:r>
                <a:rPr b="0" i="0" lang="en-US" sz="1600">
                  <a:solidFill>
                    <a:srgbClr val="000000"/>
                  </a:solidFill>
                  <a:latin typeface="Georgia"/>
                  <a:ea typeface="Georgia"/>
                  <a:cs typeface="Georgia"/>
                  <a:sym typeface="Georgia"/>
                </a:rPr>
                <a:t>et Worth, Country, Source, Rank, Age, Residence, Citizenship, (Relationship) Status, Children, Education, </a:t>
              </a:r>
              <a:r>
                <a:rPr lang="en-US" sz="1600">
                  <a:solidFill>
                    <a:srgbClr val="000000"/>
                  </a:solidFill>
                  <a:latin typeface="Georgia"/>
                  <a:ea typeface="Georgia"/>
                  <a:cs typeface="Georgia"/>
                  <a:sym typeface="Georgia"/>
                </a:rPr>
                <a:t>S</a:t>
              </a:r>
              <a:r>
                <a:rPr b="0" i="0" lang="en-US" sz="1600">
                  <a:solidFill>
                    <a:srgbClr val="000000"/>
                  </a:solidFill>
                  <a:latin typeface="Georgia"/>
                  <a:ea typeface="Georgia"/>
                  <a:cs typeface="Georgia"/>
                  <a:sym typeface="Georgia"/>
                </a:rPr>
                <a:t>elf-made</a:t>
              </a:r>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rgbClr val="3F3F3F"/>
                </a:solidFill>
                <a:latin typeface="Arial"/>
                <a:ea typeface="Arial"/>
                <a:cs typeface="Arial"/>
                <a:sym typeface="Arial"/>
              </a:endParaRPr>
            </a:p>
          </p:txBody>
        </p:sp>
        <p:sp>
          <p:nvSpPr>
            <p:cNvPr id="100" name="Google Shape;100;p3"/>
            <p:cNvSpPr txBox="1"/>
            <p:nvPr/>
          </p:nvSpPr>
          <p:spPr>
            <a:xfrm>
              <a:off x="422260" y="1958600"/>
              <a:ext cx="456178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Forbes Billionaires of 2021 Dataset</a:t>
              </a:r>
              <a:endParaRPr b="1" sz="2000">
                <a:solidFill>
                  <a:schemeClr val="lt1"/>
                </a:solidFill>
                <a:latin typeface="Arial"/>
                <a:ea typeface="Arial"/>
                <a:cs typeface="Arial"/>
                <a:sym typeface="Arial"/>
              </a:endParaRPr>
            </a:p>
          </p:txBody>
        </p:sp>
      </p:grpSp>
      <p:sp>
        <p:nvSpPr>
          <p:cNvPr id="101" name="Google Shape;101;p3"/>
          <p:cNvSpPr txBox="1"/>
          <p:nvPr/>
        </p:nvSpPr>
        <p:spPr>
          <a:xfrm>
            <a:off x="613727" y="4149750"/>
            <a:ext cx="43272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Why this Dataset</a:t>
            </a:r>
            <a:endParaRPr b="1" sz="2000">
              <a:solidFill>
                <a:schemeClr val="lt1"/>
              </a:solidFill>
              <a:latin typeface="Arial"/>
              <a:ea typeface="Arial"/>
              <a:cs typeface="Arial"/>
              <a:sym typeface="Arial"/>
            </a:endParaRPr>
          </a:p>
        </p:txBody>
      </p:sp>
      <p:sp>
        <p:nvSpPr>
          <p:cNvPr id="102" name="Google Shape;102;p3"/>
          <p:cNvSpPr txBox="1"/>
          <p:nvPr/>
        </p:nvSpPr>
        <p:spPr>
          <a:xfrm>
            <a:off x="613722" y="6425975"/>
            <a:ext cx="76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800" u="none" strike="noStrike">
                <a:solidFill>
                  <a:schemeClr val="dk2"/>
                </a:solidFill>
                <a:latin typeface="Average"/>
                <a:ea typeface="Average"/>
                <a:cs typeface="Average"/>
                <a:sym typeface="Average"/>
              </a:rPr>
              <a:t>Source: https://www.kaggle.com/roysouravcu/forbes-billionaires-of-2021</a:t>
            </a:r>
            <a:endParaRPr i="1" sz="1800">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cxnSp>
        <p:nvCxnSpPr>
          <p:cNvPr id="108" name="Google Shape;108;p4"/>
          <p:cNvCxnSpPr/>
          <p:nvPr/>
        </p:nvCxnSpPr>
        <p:spPr>
          <a:xfrm rot="10800000">
            <a:off x="470100" y="3921300"/>
            <a:ext cx="2400" cy="1640700"/>
          </a:xfrm>
          <a:prstGeom prst="straightConnector1">
            <a:avLst/>
          </a:prstGeom>
          <a:noFill/>
          <a:ln cap="flat" cmpd="sng" w="25400">
            <a:solidFill>
              <a:schemeClr val="accent1"/>
            </a:solidFill>
            <a:prstDash val="solid"/>
            <a:miter lim="800000"/>
            <a:headEnd len="sm" w="sm" type="none"/>
            <a:tailEnd len="lg" w="lg" type="oval"/>
          </a:ln>
        </p:spPr>
      </p:cxnSp>
      <p:cxnSp>
        <p:nvCxnSpPr>
          <p:cNvPr id="109" name="Google Shape;109;p4"/>
          <p:cNvCxnSpPr/>
          <p:nvPr/>
        </p:nvCxnSpPr>
        <p:spPr>
          <a:xfrm flipH="1" rot="10800000">
            <a:off x="2764537" y="3404133"/>
            <a:ext cx="11363" cy="1800000"/>
          </a:xfrm>
          <a:prstGeom prst="straightConnector1">
            <a:avLst/>
          </a:prstGeom>
          <a:noFill/>
          <a:ln cap="flat" cmpd="sng" w="25400">
            <a:solidFill>
              <a:schemeClr val="accent2"/>
            </a:solidFill>
            <a:prstDash val="solid"/>
            <a:miter lim="800000"/>
            <a:headEnd len="sm" w="sm" type="none"/>
            <a:tailEnd len="lg" w="lg" type="oval"/>
          </a:ln>
        </p:spPr>
      </p:cxnSp>
      <p:cxnSp>
        <p:nvCxnSpPr>
          <p:cNvPr id="110" name="Google Shape;110;p4"/>
          <p:cNvCxnSpPr/>
          <p:nvPr/>
        </p:nvCxnSpPr>
        <p:spPr>
          <a:xfrm flipH="1" rot="10800000">
            <a:off x="4829274" y="2822080"/>
            <a:ext cx="11363" cy="1800000"/>
          </a:xfrm>
          <a:prstGeom prst="straightConnector1">
            <a:avLst/>
          </a:prstGeom>
          <a:noFill/>
          <a:ln cap="flat" cmpd="sng" w="25400">
            <a:solidFill>
              <a:schemeClr val="accent3"/>
            </a:solidFill>
            <a:prstDash val="solid"/>
            <a:miter lim="800000"/>
            <a:headEnd len="sm" w="sm" type="none"/>
            <a:tailEnd len="lg" w="lg" type="oval"/>
          </a:ln>
        </p:spPr>
      </p:cxnSp>
      <p:cxnSp>
        <p:nvCxnSpPr>
          <p:cNvPr id="111" name="Google Shape;111;p4"/>
          <p:cNvCxnSpPr/>
          <p:nvPr/>
        </p:nvCxnSpPr>
        <p:spPr>
          <a:xfrm flipH="1" rot="10800000">
            <a:off x="7065015" y="2262664"/>
            <a:ext cx="11363" cy="1800000"/>
          </a:xfrm>
          <a:prstGeom prst="straightConnector1">
            <a:avLst/>
          </a:prstGeom>
          <a:noFill/>
          <a:ln cap="flat" cmpd="sng" w="25400">
            <a:solidFill>
              <a:schemeClr val="accent4"/>
            </a:solidFill>
            <a:prstDash val="solid"/>
            <a:miter lim="800000"/>
            <a:headEnd len="sm" w="sm" type="none"/>
            <a:tailEnd len="lg" w="lg" type="oval"/>
          </a:ln>
        </p:spPr>
      </p:cxnSp>
      <p:sp>
        <p:nvSpPr>
          <p:cNvPr id="112" name="Google Shape;112;p4"/>
          <p:cNvSpPr/>
          <p:nvPr/>
        </p:nvSpPr>
        <p:spPr>
          <a:xfrm>
            <a:off x="-235080" y="5021561"/>
            <a:ext cx="9963150" cy="1238793"/>
          </a:xfrm>
          <a:custGeom>
            <a:rect b="b" l="l" r="r" t="t"/>
            <a:pathLst>
              <a:path extrusionOk="0" h="890619" w="7028224">
                <a:moveTo>
                  <a:pt x="0" y="516606"/>
                </a:moveTo>
                <a:lnTo>
                  <a:pt x="2031070" y="859867"/>
                </a:lnTo>
                <a:cubicBezTo>
                  <a:pt x="2397613" y="918840"/>
                  <a:pt x="2187777" y="875833"/>
                  <a:pt x="2199260" y="870442"/>
                </a:cubicBezTo>
                <a:lnTo>
                  <a:pt x="7028224" y="150534"/>
                </a:lnTo>
                <a:lnTo>
                  <a:pt x="4835116" y="0"/>
                </a:lnTo>
                <a:lnTo>
                  <a:pt x="0" y="516606"/>
                </a:lnTo>
                <a:close/>
              </a:path>
            </a:pathLst>
          </a:custGeom>
          <a:solidFill>
            <a:srgbClr val="7F7F7F">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3" name="Google Shape;113;p4"/>
          <p:cNvSpPr/>
          <p:nvPr/>
        </p:nvSpPr>
        <p:spPr>
          <a:xfrm>
            <a:off x="1464929" y="5582411"/>
            <a:ext cx="1656300" cy="36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4" name="Google Shape;114;p4"/>
          <p:cNvSpPr/>
          <p:nvPr/>
        </p:nvSpPr>
        <p:spPr>
          <a:xfrm>
            <a:off x="3691968" y="5201907"/>
            <a:ext cx="1656300" cy="360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5" name="Google Shape;115;p4"/>
          <p:cNvSpPr/>
          <p:nvPr/>
        </p:nvSpPr>
        <p:spPr>
          <a:xfrm>
            <a:off x="5827280" y="4631042"/>
            <a:ext cx="16563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6" name="Google Shape;116;p4"/>
          <p:cNvSpPr/>
          <p:nvPr/>
        </p:nvSpPr>
        <p:spPr>
          <a:xfrm>
            <a:off x="8414021" y="4068126"/>
            <a:ext cx="1656184" cy="36004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7" name="Google Shape;117;p4"/>
          <p:cNvSpPr/>
          <p:nvPr/>
        </p:nvSpPr>
        <p:spPr>
          <a:xfrm>
            <a:off x="2231398" y="5600219"/>
            <a:ext cx="2274213" cy="777093"/>
          </a:xfrm>
          <a:prstGeom prst="arc">
            <a:avLst>
              <a:gd fmla="val 20633190" name="adj1"/>
              <a:gd fmla="val 9870224" name="adj2"/>
            </a:avLst>
          </a:prstGeom>
          <a:noFill/>
          <a:ln cap="flat" cmpd="sng" w="12700">
            <a:solidFill>
              <a:srgbClr val="3F3F3F"/>
            </a:solidFill>
            <a:prstDash val="dash"/>
            <a:miter lim="800000"/>
            <a:headEnd len="med" w="med" type="triangl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grpSp>
        <p:nvGrpSpPr>
          <p:cNvPr id="118" name="Google Shape;118;p4"/>
          <p:cNvGrpSpPr/>
          <p:nvPr/>
        </p:nvGrpSpPr>
        <p:grpSpPr>
          <a:xfrm>
            <a:off x="469961" y="4119423"/>
            <a:ext cx="2000618" cy="1200161"/>
            <a:chOff x="4965551" y="1618376"/>
            <a:chExt cx="1374901" cy="458094"/>
          </a:xfrm>
        </p:grpSpPr>
        <p:sp>
          <p:nvSpPr>
            <p:cNvPr id="119" name="Google Shape;119;p4"/>
            <p:cNvSpPr txBox="1"/>
            <p:nvPr/>
          </p:nvSpPr>
          <p:spPr>
            <a:xfrm>
              <a:off x="4965552" y="1759370"/>
              <a:ext cx="1374900" cy="31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rPr>
                <a:t>Converted all columns into upper case</a:t>
              </a:r>
              <a:endParaRPr sz="1600">
                <a:solidFill>
                  <a:srgbClr val="3F3F3F"/>
                </a:solidFill>
                <a:latin typeface="Arial"/>
                <a:ea typeface="Arial"/>
                <a:cs typeface="Arial"/>
                <a:sym typeface="Arial"/>
              </a:endParaRPr>
            </a:p>
          </p:txBody>
        </p:sp>
        <p:sp>
          <p:nvSpPr>
            <p:cNvPr id="120" name="Google Shape;120;p4"/>
            <p:cNvSpPr txBox="1"/>
            <p:nvPr/>
          </p:nvSpPr>
          <p:spPr>
            <a:xfrm>
              <a:off x="4965551" y="1618376"/>
              <a:ext cx="1303500" cy="14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F3F3F"/>
                  </a:solidFill>
                </a:rPr>
                <a:t>Data Format</a:t>
              </a:r>
              <a:endParaRPr b="1" sz="1800">
                <a:solidFill>
                  <a:srgbClr val="3F3F3F"/>
                </a:solidFill>
                <a:latin typeface="Arial"/>
                <a:ea typeface="Arial"/>
                <a:cs typeface="Arial"/>
                <a:sym typeface="Arial"/>
              </a:endParaRPr>
            </a:p>
          </p:txBody>
        </p:sp>
      </p:grpSp>
      <p:grpSp>
        <p:nvGrpSpPr>
          <p:cNvPr id="121" name="Google Shape;121;p4"/>
          <p:cNvGrpSpPr/>
          <p:nvPr/>
        </p:nvGrpSpPr>
        <p:grpSpPr>
          <a:xfrm>
            <a:off x="2760004" y="3809859"/>
            <a:ext cx="2017517" cy="988539"/>
            <a:chOff x="4965552" y="1736224"/>
            <a:chExt cx="1386514" cy="501720"/>
          </a:xfrm>
        </p:grpSpPr>
        <p:sp>
          <p:nvSpPr>
            <p:cNvPr id="122" name="Google Shape;122;p4"/>
            <p:cNvSpPr txBox="1"/>
            <p:nvPr/>
          </p:nvSpPr>
          <p:spPr>
            <a:xfrm>
              <a:off x="4977166" y="1941244"/>
              <a:ext cx="1374900" cy="296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t>Filled values with np.nan</a:t>
              </a:r>
              <a:endParaRPr/>
            </a:p>
          </p:txBody>
        </p:sp>
        <p:sp>
          <p:nvSpPr>
            <p:cNvPr id="123" name="Google Shape;123;p4"/>
            <p:cNvSpPr txBox="1"/>
            <p:nvPr/>
          </p:nvSpPr>
          <p:spPr>
            <a:xfrm>
              <a:off x="4965552" y="1736224"/>
              <a:ext cx="1312499" cy="18744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F3F3F"/>
                  </a:solidFill>
                  <a:latin typeface="Arial"/>
                  <a:ea typeface="Arial"/>
                  <a:cs typeface="Arial"/>
                  <a:sym typeface="Arial"/>
                </a:rPr>
                <a:t>Missing </a:t>
              </a:r>
              <a:r>
                <a:rPr b="1" lang="en-US" sz="1800">
                  <a:solidFill>
                    <a:srgbClr val="3F3F3F"/>
                  </a:solidFill>
                </a:rPr>
                <a:t>V</a:t>
              </a:r>
              <a:r>
                <a:rPr b="1" lang="en-US" sz="1800">
                  <a:solidFill>
                    <a:srgbClr val="3F3F3F"/>
                  </a:solidFill>
                  <a:latin typeface="Arial"/>
                  <a:ea typeface="Arial"/>
                  <a:cs typeface="Arial"/>
                  <a:sym typeface="Arial"/>
                </a:rPr>
                <a:t>alues </a:t>
              </a:r>
              <a:endParaRPr b="1" sz="1800">
                <a:solidFill>
                  <a:srgbClr val="3F3F3F"/>
                </a:solidFill>
                <a:latin typeface="Arial"/>
                <a:ea typeface="Arial"/>
                <a:cs typeface="Arial"/>
                <a:sym typeface="Arial"/>
              </a:endParaRPr>
            </a:p>
          </p:txBody>
        </p:sp>
      </p:grpSp>
      <p:grpSp>
        <p:nvGrpSpPr>
          <p:cNvPr id="124" name="Google Shape;124;p4"/>
          <p:cNvGrpSpPr/>
          <p:nvPr/>
        </p:nvGrpSpPr>
        <p:grpSpPr>
          <a:xfrm>
            <a:off x="4872868" y="3060462"/>
            <a:ext cx="2272297" cy="1243749"/>
            <a:chOff x="4964813" y="1780338"/>
            <a:chExt cx="1374900" cy="294685"/>
          </a:xfrm>
        </p:grpSpPr>
        <p:sp>
          <p:nvSpPr>
            <p:cNvPr id="125" name="Google Shape;125;p4"/>
            <p:cNvSpPr txBox="1"/>
            <p:nvPr/>
          </p:nvSpPr>
          <p:spPr>
            <a:xfrm>
              <a:off x="4964813" y="1994923"/>
              <a:ext cx="1374900" cy="8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rPr>
                <a:t>Replaced with np.nan</a:t>
              </a:r>
              <a:endParaRPr sz="1600">
                <a:solidFill>
                  <a:srgbClr val="3F3F3F"/>
                </a:solidFill>
                <a:latin typeface="Arial"/>
                <a:ea typeface="Arial"/>
                <a:cs typeface="Arial"/>
                <a:sym typeface="Arial"/>
              </a:endParaRPr>
            </a:p>
          </p:txBody>
        </p:sp>
        <p:sp>
          <p:nvSpPr>
            <p:cNvPr id="126" name="Google Shape;126;p4"/>
            <p:cNvSpPr txBox="1"/>
            <p:nvPr/>
          </p:nvSpPr>
          <p:spPr>
            <a:xfrm>
              <a:off x="4970619" y="1780338"/>
              <a:ext cx="1243500" cy="21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F3F3F"/>
                  </a:solidFill>
                </a:rPr>
                <a:t>Dealing with Special Characters</a:t>
              </a:r>
              <a:endParaRPr b="1" sz="1800">
                <a:solidFill>
                  <a:srgbClr val="3F3F3F"/>
                </a:solidFill>
                <a:latin typeface="Arial"/>
                <a:ea typeface="Arial"/>
                <a:cs typeface="Arial"/>
                <a:sym typeface="Arial"/>
              </a:endParaRPr>
            </a:p>
          </p:txBody>
        </p:sp>
      </p:grpSp>
      <p:sp>
        <p:nvSpPr>
          <p:cNvPr id="127" name="Google Shape;127;p4"/>
          <p:cNvSpPr/>
          <p:nvPr/>
        </p:nvSpPr>
        <p:spPr>
          <a:xfrm>
            <a:off x="4691539" y="4993377"/>
            <a:ext cx="2274213" cy="777093"/>
          </a:xfrm>
          <a:prstGeom prst="arc">
            <a:avLst>
              <a:gd fmla="val 20633190" name="adj1"/>
              <a:gd fmla="val 9870224" name="adj2"/>
            </a:avLst>
          </a:prstGeom>
          <a:noFill/>
          <a:ln cap="flat" cmpd="sng" w="12700">
            <a:solidFill>
              <a:srgbClr val="3F3F3F"/>
            </a:solidFill>
            <a:prstDash val="dash"/>
            <a:miter lim="800000"/>
            <a:headEnd len="med" w="med" type="triangl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28" name="Google Shape;128;p4"/>
          <p:cNvSpPr/>
          <p:nvPr/>
        </p:nvSpPr>
        <p:spPr>
          <a:xfrm>
            <a:off x="6816653" y="4391989"/>
            <a:ext cx="2274213" cy="777093"/>
          </a:xfrm>
          <a:prstGeom prst="arc">
            <a:avLst>
              <a:gd fmla="val 20633190" name="adj1"/>
              <a:gd fmla="val 9870224" name="adj2"/>
            </a:avLst>
          </a:prstGeom>
          <a:noFill/>
          <a:ln cap="flat" cmpd="sng" w="12700">
            <a:solidFill>
              <a:srgbClr val="3F3F3F"/>
            </a:solidFill>
            <a:prstDash val="dash"/>
            <a:miter lim="800000"/>
            <a:headEnd len="med" w="med" type="triangl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29" name="Google Shape;129;p4"/>
          <p:cNvSpPr txBox="1"/>
          <p:nvPr/>
        </p:nvSpPr>
        <p:spPr>
          <a:xfrm>
            <a:off x="0" y="364090"/>
            <a:ext cx="11588838" cy="724247"/>
          </a:xfrm>
          <a:prstGeom prst="rect">
            <a:avLst/>
          </a:prstGeom>
          <a:solidFill>
            <a:srgbClr val="124B6C"/>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400"/>
              <a:buFont typeface="Arial"/>
              <a:buNone/>
            </a:pPr>
            <a:r>
              <a:rPr b="0" lang="en-US" sz="4400">
                <a:solidFill>
                  <a:schemeClr val="lt1"/>
                </a:solidFill>
                <a:latin typeface="Arial Black"/>
                <a:ea typeface="Arial Black"/>
                <a:cs typeface="Arial Black"/>
                <a:sym typeface="Arial Black"/>
              </a:rPr>
              <a:t> Data Cleaning and Preparation</a:t>
            </a:r>
            <a:endParaRPr/>
          </a:p>
        </p:txBody>
      </p:sp>
      <p:cxnSp>
        <p:nvCxnSpPr>
          <p:cNvPr id="130" name="Google Shape;130;p4"/>
          <p:cNvCxnSpPr/>
          <p:nvPr/>
        </p:nvCxnSpPr>
        <p:spPr>
          <a:xfrm flipH="1" rot="10800000">
            <a:off x="9296570" y="1666243"/>
            <a:ext cx="11363" cy="1800000"/>
          </a:xfrm>
          <a:prstGeom prst="straightConnector1">
            <a:avLst/>
          </a:prstGeom>
          <a:noFill/>
          <a:ln cap="flat" cmpd="sng" w="25400">
            <a:solidFill>
              <a:schemeClr val="accent4"/>
            </a:solidFill>
            <a:prstDash val="solid"/>
            <a:miter lim="800000"/>
            <a:headEnd len="sm" w="sm" type="none"/>
            <a:tailEnd len="lg" w="lg" type="oval"/>
          </a:ln>
        </p:spPr>
      </p:cxnSp>
      <p:sp>
        <p:nvSpPr>
          <p:cNvPr id="131" name="Google Shape;131;p4"/>
          <p:cNvSpPr/>
          <p:nvPr/>
        </p:nvSpPr>
        <p:spPr>
          <a:xfrm>
            <a:off x="10535699" y="3542077"/>
            <a:ext cx="1656300" cy="360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132" name="Google Shape;132;p4"/>
          <p:cNvGrpSpPr/>
          <p:nvPr/>
        </p:nvGrpSpPr>
        <p:grpSpPr>
          <a:xfrm>
            <a:off x="7077624" y="2477627"/>
            <a:ext cx="2472119" cy="1310574"/>
            <a:chOff x="4936199" y="1698335"/>
            <a:chExt cx="1233592" cy="310518"/>
          </a:xfrm>
        </p:grpSpPr>
        <p:sp>
          <p:nvSpPr>
            <p:cNvPr id="133" name="Google Shape;133;p4"/>
            <p:cNvSpPr txBox="1"/>
            <p:nvPr/>
          </p:nvSpPr>
          <p:spPr>
            <a:xfrm>
              <a:off x="4936199" y="1870254"/>
              <a:ext cx="1098000" cy="13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rPr>
                <a:t>Separated</a:t>
              </a:r>
              <a:r>
                <a:rPr lang="en-US" sz="1600">
                  <a:solidFill>
                    <a:srgbClr val="3F3F3F"/>
                  </a:solidFill>
                </a:rPr>
                <a:t> into CITY and STATE columns</a:t>
              </a:r>
              <a:endParaRPr/>
            </a:p>
          </p:txBody>
        </p:sp>
        <p:sp>
          <p:nvSpPr>
            <p:cNvPr id="134" name="Google Shape;134;p4"/>
            <p:cNvSpPr txBox="1"/>
            <p:nvPr/>
          </p:nvSpPr>
          <p:spPr>
            <a:xfrm>
              <a:off x="4942491" y="1698335"/>
              <a:ext cx="1227300" cy="153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F3F3F"/>
                  </a:solidFill>
                </a:rPr>
                <a:t>Splitting </a:t>
              </a:r>
              <a:endParaRPr b="1" sz="1800">
                <a:solidFill>
                  <a:srgbClr val="3F3F3F"/>
                </a:solidFill>
              </a:endParaRPr>
            </a:p>
            <a:p>
              <a:pPr indent="0" lvl="0" marL="0" marR="0" rtl="0" algn="l">
                <a:spcBef>
                  <a:spcPts val="0"/>
                </a:spcBef>
                <a:spcAft>
                  <a:spcPts val="0"/>
                </a:spcAft>
                <a:buNone/>
              </a:pPr>
              <a:r>
                <a:rPr b="1" lang="en-US" sz="1800">
                  <a:solidFill>
                    <a:srgbClr val="3F3F3F"/>
                  </a:solidFill>
                </a:rPr>
                <a:t>Residence</a:t>
              </a:r>
              <a:endParaRPr b="1" sz="1800">
                <a:solidFill>
                  <a:srgbClr val="3F3F3F"/>
                </a:solidFill>
                <a:latin typeface="Arial"/>
                <a:ea typeface="Arial"/>
                <a:cs typeface="Arial"/>
                <a:sym typeface="Arial"/>
              </a:endParaRPr>
            </a:p>
          </p:txBody>
        </p:sp>
      </p:grpSp>
      <p:sp>
        <p:nvSpPr>
          <p:cNvPr id="135" name="Google Shape;135;p4"/>
          <p:cNvSpPr/>
          <p:nvPr/>
        </p:nvSpPr>
        <p:spPr>
          <a:xfrm>
            <a:off x="9242113" y="3842534"/>
            <a:ext cx="2274300" cy="777000"/>
          </a:xfrm>
          <a:prstGeom prst="arc">
            <a:avLst>
              <a:gd fmla="val 20633190" name="adj1"/>
              <a:gd fmla="val 9870224" name="adj2"/>
            </a:avLst>
          </a:prstGeom>
          <a:noFill/>
          <a:ln cap="flat" cmpd="sng" w="12700">
            <a:solidFill>
              <a:srgbClr val="3F3F3F"/>
            </a:solidFill>
            <a:prstDash val="dash"/>
            <a:miter lim="800000"/>
            <a:headEnd len="med" w="med" type="triangl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36" name="Google Shape;136;p4"/>
          <p:cNvSpPr txBox="1"/>
          <p:nvPr/>
        </p:nvSpPr>
        <p:spPr>
          <a:xfrm>
            <a:off x="9403505" y="1841352"/>
            <a:ext cx="2378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F3F3F"/>
                </a:solidFill>
              </a:rPr>
              <a:t>Splitting Education</a:t>
            </a:r>
            <a:endParaRPr b="1" sz="1800">
              <a:solidFill>
                <a:srgbClr val="3F3F3F"/>
              </a:solidFill>
              <a:latin typeface="Arial"/>
              <a:ea typeface="Arial"/>
              <a:cs typeface="Arial"/>
              <a:sym typeface="Arial"/>
            </a:endParaRPr>
          </a:p>
        </p:txBody>
      </p:sp>
      <p:sp>
        <p:nvSpPr>
          <p:cNvPr id="137" name="Google Shape;137;p4"/>
          <p:cNvSpPr txBox="1"/>
          <p:nvPr/>
        </p:nvSpPr>
        <p:spPr>
          <a:xfrm>
            <a:off x="9403500" y="2237788"/>
            <a:ext cx="25305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rPr>
              <a:t>Separated into DEGREE_1, DEGREE_2, UNIV_1_COMPLETION, UNIV_2_COMPLETION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A group of men in suits&#10;&#10;Description automatically generated with medium confidence" id="143" name="Google Shape;143;p5"/>
          <p:cNvPicPr preferRelativeResize="0"/>
          <p:nvPr>
            <p:ph idx="2" type="pic"/>
          </p:nvPr>
        </p:nvPicPr>
        <p:blipFill rotWithShape="1">
          <a:blip r:embed="rId3">
            <a:alphaModFix/>
          </a:blip>
          <a:srcRect b="6559" l="0" r="0" t="6560"/>
          <a:stretch/>
        </p:blipFill>
        <p:spPr>
          <a:xfrm>
            <a:off x="0" y="0"/>
            <a:ext cx="12192000" cy="3970338"/>
          </a:xfrm>
          <a:prstGeom prst="rect">
            <a:avLst/>
          </a:prstGeom>
          <a:solidFill>
            <a:srgbClr val="F2F2F2"/>
          </a:solidFill>
          <a:ln>
            <a:noFill/>
          </a:ln>
        </p:spPr>
      </p:pic>
      <p:sp>
        <p:nvSpPr>
          <p:cNvPr id="144" name="Google Shape;144;p5"/>
          <p:cNvSpPr txBox="1"/>
          <p:nvPr/>
        </p:nvSpPr>
        <p:spPr>
          <a:xfrm>
            <a:off x="0" y="364090"/>
            <a:ext cx="11588838" cy="724247"/>
          </a:xfrm>
          <a:prstGeom prst="rect">
            <a:avLst/>
          </a:prstGeom>
          <a:solidFill>
            <a:srgbClr val="124B6C"/>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400"/>
              <a:buFont typeface="Arial"/>
              <a:buNone/>
            </a:pPr>
            <a:r>
              <a:rPr b="0" lang="en-US" sz="4400">
                <a:solidFill>
                  <a:schemeClr val="lt1"/>
                </a:solidFill>
                <a:latin typeface="Arial Black"/>
                <a:ea typeface="Arial Black"/>
                <a:cs typeface="Arial Black"/>
                <a:sym typeface="Arial Black"/>
              </a:rPr>
              <a:t>Data Manipulation &amp; Visualizations </a:t>
            </a:r>
            <a:r>
              <a:rPr b="0" lang="en-US" sz="1600">
                <a:solidFill>
                  <a:schemeClr val="lt1"/>
                </a:solidFill>
                <a:latin typeface="Arial Black"/>
                <a:ea typeface="Arial Black"/>
                <a:cs typeface="Arial Black"/>
                <a:sym typeface="Arial Black"/>
              </a:rPr>
              <a:t>(1/2)</a:t>
            </a:r>
            <a:endParaRPr/>
          </a:p>
        </p:txBody>
      </p:sp>
      <p:grpSp>
        <p:nvGrpSpPr>
          <p:cNvPr id="145" name="Google Shape;145;p5"/>
          <p:cNvGrpSpPr/>
          <p:nvPr/>
        </p:nvGrpSpPr>
        <p:grpSpPr>
          <a:xfrm>
            <a:off x="735491" y="1343289"/>
            <a:ext cx="10721017" cy="5353361"/>
            <a:chOff x="735491" y="1343289"/>
            <a:chExt cx="10721017" cy="5353361"/>
          </a:xfrm>
        </p:grpSpPr>
        <p:sp>
          <p:nvSpPr>
            <p:cNvPr id="146" name="Google Shape;146;p5"/>
            <p:cNvSpPr txBox="1"/>
            <p:nvPr/>
          </p:nvSpPr>
          <p:spPr>
            <a:xfrm>
              <a:off x="2100829" y="5219076"/>
              <a:ext cx="8390498" cy="338554"/>
            </a:xfrm>
            <a:prstGeom prst="rect">
              <a:avLst/>
            </a:prstGeom>
            <a:noFill/>
            <a:ln>
              <a:noFill/>
            </a:ln>
          </p:spPr>
          <p:txBody>
            <a:bodyPr anchorCtr="0" anchor="ctr" bIns="45700" lIns="0" spcFirstLastPara="1" rIns="91425" wrap="square" tIns="45700">
              <a:spAutoFit/>
            </a:bodyPr>
            <a:lstStyle/>
            <a:p>
              <a:pPr indent="0" lvl="0" marL="0" marR="0" rtl="0" algn="ctr">
                <a:spcBef>
                  <a:spcPts val="0"/>
                </a:spcBef>
                <a:spcAft>
                  <a:spcPts val="0"/>
                </a:spcAft>
                <a:buNone/>
              </a:pPr>
              <a:r>
                <a:rPr b="1" lang="en-US" sz="1600">
                  <a:solidFill>
                    <a:srgbClr val="FF9900"/>
                  </a:solidFill>
                  <a:latin typeface="Arial"/>
                  <a:ea typeface="Arial"/>
                  <a:cs typeface="Arial"/>
                  <a:sym typeface="Arial"/>
                </a:rPr>
                <a:t>Approach : Value Counts of the ‘Country’ column in the Table followed by the Sum  </a:t>
              </a:r>
              <a:endParaRPr b="1" sz="1600">
                <a:solidFill>
                  <a:srgbClr val="FF9900"/>
                </a:solidFill>
                <a:latin typeface="Arial"/>
                <a:ea typeface="Arial"/>
                <a:cs typeface="Arial"/>
                <a:sym typeface="Arial"/>
              </a:endParaRPr>
            </a:p>
          </p:txBody>
        </p:sp>
        <p:sp>
          <p:nvSpPr>
            <p:cNvPr id="147" name="Google Shape;147;p5"/>
            <p:cNvSpPr txBox="1"/>
            <p:nvPr/>
          </p:nvSpPr>
          <p:spPr>
            <a:xfrm>
              <a:off x="2457445" y="5865653"/>
              <a:ext cx="7919932" cy="830997"/>
            </a:xfrm>
            <a:prstGeom prst="rect">
              <a:avLst/>
            </a:prstGeom>
            <a:noFill/>
            <a:ln>
              <a:noFill/>
            </a:ln>
          </p:spPr>
          <p:txBody>
            <a:bodyPr anchorCtr="0" anchor="t" bIns="45700" lIns="0" spcFirstLastPara="1" rIns="91425" wrap="square" tIns="45700">
              <a:spAutoFit/>
            </a:bodyPr>
            <a:lstStyle/>
            <a:p>
              <a:pPr indent="-228600" lvl="0" marL="228600" marR="0" rtl="0" algn="l">
                <a:spcBef>
                  <a:spcPts val="0"/>
                </a:spcBef>
                <a:spcAft>
                  <a:spcPts val="0"/>
                </a:spcAft>
                <a:buClr>
                  <a:srgbClr val="7F7F7F"/>
                </a:buClr>
                <a:buSzPts val="1600"/>
                <a:buFont typeface="Arial"/>
                <a:buAutoNum type="arabicPeriod"/>
              </a:pPr>
              <a:r>
                <a:rPr lang="en-US" sz="1600">
                  <a:solidFill>
                    <a:srgbClr val="7F7F7F"/>
                  </a:solidFill>
                  <a:latin typeface="Arial"/>
                  <a:ea typeface="Arial"/>
                  <a:cs typeface="Arial"/>
                  <a:sym typeface="Arial"/>
                </a:rPr>
                <a:t>United States has the most number of Billionaires, China is equally challenging US by adding more number of Billionaires to its list followed by India .</a:t>
              </a:r>
              <a:endParaRPr/>
            </a:p>
            <a:p>
              <a:pPr indent="-228600" lvl="0" marL="228600" marR="0" rtl="0" algn="l">
                <a:spcBef>
                  <a:spcPts val="0"/>
                </a:spcBef>
                <a:spcAft>
                  <a:spcPts val="0"/>
                </a:spcAft>
                <a:buClr>
                  <a:srgbClr val="7F7F7F"/>
                </a:buClr>
                <a:buSzPts val="1600"/>
                <a:buFont typeface="Arial"/>
                <a:buAutoNum type="arabicPeriod"/>
              </a:pPr>
              <a:r>
                <a:rPr lang="en-US" sz="1600">
                  <a:solidFill>
                    <a:srgbClr val="7F7F7F"/>
                  </a:solidFill>
                  <a:latin typeface="Arial"/>
                  <a:ea typeface="Arial"/>
                  <a:cs typeface="Arial"/>
                  <a:sym typeface="Arial"/>
                </a:rPr>
                <a:t>There are 2755 people in 2021 billionaires list.</a:t>
              </a:r>
              <a:endParaRPr/>
            </a:p>
          </p:txBody>
        </p:sp>
        <p:cxnSp>
          <p:nvCxnSpPr>
            <p:cNvPr id="148" name="Google Shape;148;p5"/>
            <p:cNvCxnSpPr/>
            <p:nvPr/>
          </p:nvCxnSpPr>
          <p:spPr>
            <a:xfrm>
              <a:off x="1830447" y="5088913"/>
              <a:ext cx="8660880" cy="0"/>
            </a:xfrm>
            <a:prstGeom prst="straightConnector1">
              <a:avLst/>
            </a:prstGeom>
            <a:noFill/>
            <a:ln cap="flat" cmpd="sng" w="19050">
              <a:solidFill>
                <a:srgbClr val="7F7F7F"/>
              </a:solidFill>
              <a:prstDash val="dash"/>
              <a:miter lim="800000"/>
              <a:headEnd len="sm" w="sm" type="none"/>
              <a:tailEnd len="sm" w="sm" type="none"/>
            </a:ln>
          </p:spPr>
        </p:cxnSp>
        <p:sp>
          <p:nvSpPr>
            <p:cNvPr id="149" name="Google Shape;149;p5"/>
            <p:cNvSpPr txBox="1"/>
            <p:nvPr/>
          </p:nvSpPr>
          <p:spPr>
            <a:xfrm>
              <a:off x="735491" y="4680468"/>
              <a:ext cx="10721017" cy="369332"/>
            </a:xfrm>
            <a:prstGeom prst="rect">
              <a:avLst/>
            </a:prstGeom>
            <a:noFill/>
            <a:ln>
              <a:noFill/>
            </a:ln>
          </p:spPr>
          <p:txBody>
            <a:bodyPr anchorCtr="0" anchor="ctr" bIns="45700" lIns="0" spcFirstLastPara="1" rIns="91425" wrap="square" tIns="45700">
              <a:spAutoFit/>
            </a:bodyPr>
            <a:lstStyle/>
            <a:p>
              <a:pPr indent="0" lvl="0" marL="0" marR="0" rtl="0" algn="ctr">
                <a:spcBef>
                  <a:spcPts val="0"/>
                </a:spcBef>
                <a:spcAft>
                  <a:spcPts val="0"/>
                </a:spcAft>
                <a:buNone/>
              </a:pPr>
              <a:r>
                <a:rPr b="1" lang="en-US" sz="1800">
                  <a:solidFill>
                    <a:schemeClr val="accent6"/>
                  </a:solidFill>
                  <a:latin typeface="Arial Black"/>
                  <a:ea typeface="Arial Black"/>
                  <a:cs typeface="Arial Black"/>
                  <a:sym typeface="Arial Black"/>
                </a:rPr>
                <a:t>Top 20 Countries with Maximum Billionaires &amp; Total number of Billionaires in the list</a:t>
              </a:r>
              <a:endParaRPr b="1" sz="1800">
                <a:solidFill>
                  <a:schemeClr val="accent6"/>
                </a:solidFill>
                <a:latin typeface="Arial Black"/>
                <a:ea typeface="Arial Black"/>
                <a:cs typeface="Arial Black"/>
                <a:sym typeface="Arial Black"/>
              </a:endParaRPr>
            </a:p>
          </p:txBody>
        </p:sp>
        <p:pic>
          <p:nvPicPr>
            <p:cNvPr id="150" name="Google Shape;150;p5"/>
            <p:cNvPicPr preferRelativeResize="0"/>
            <p:nvPr/>
          </p:nvPicPr>
          <p:blipFill rotWithShape="1">
            <a:blip r:embed="rId4">
              <a:alphaModFix/>
            </a:blip>
            <a:srcRect b="0" l="0" r="0" t="0"/>
            <a:stretch/>
          </p:blipFill>
          <p:spPr>
            <a:xfrm>
              <a:off x="1830447" y="1343289"/>
              <a:ext cx="8660880" cy="3253930"/>
            </a:xfrm>
            <a:prstGeom prst="rect">
              <a:avLst/>
            </a:prstGeom>
            <a:noFill/>
            <a:ln cap="flat" cmpd="sng" w="38100">
              <a:solidFill>
                <a:schemeClr val="dk2"/>
              </a:solidFill>
              <a:prstDash val="solid"/>
              <a:round/>
              <a:headEnd len="sm" w="sm" type="none"/>
              <a:tailEnd len="sm" w="sm" type="none"/>
            </a:ln>
          </p:spPr>
        </p:pic>
        <p:sp>
          <p:nvSpPr>
            <p:cNvPr id="151" name="Google Shape;151;p5"/>
            <p:cNvSpPr txBox="1"/>
            <p:nvPr/>
          </p:nvSpPr>
          <p:spPr>
            <a:xfrm>
              <a:off x="5199321" y="5557630"/>
              <a:ext cx="205208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36A7E"/>
                  </a:solidFill>
                  <a:latin typeface="Aharoni"/>
                  <a:ea typeface="Aharoni"/>
                  <a:cs typeface="Aharoni"/>
                  <a:sym typeface="Aharoni"/>
                </a:rPr>
                <a:t>Insights</a:t>
              </a:r>
              <a:endParaRPr/>
            </a:p>
          </p:txBody>
        </p:sp>
      </p:grpSp>
      <p:grpSp>
        <p:nvGrpSpPr>
          <p:cNvPr id="152" name="Google Shape;152;p5"/>
          <p:cNvGrpSpPr/>
          <p:nvPr/>
        </p:nvGrpSpPr>
        <p:grpSpPr>
          <a:xfrm>
            <a:off x="219696" y="1881891"/>
            <a:ext cx="11752605" cy="4070931"/>
            <a:chOff x="219696" y="1881891"/>
            <a:chExt cx="11752605" cy="4070931"/>
          </a:xfrm>
        </p:grpSpPr>
        <p:grpSp>
          <p:nvGrpSpPr>
            <p:cNvPr id="153" name="Google Shape;153;p5"/>
            <p:cNvGrpSpPr/>
            <p:nvPr/>
          </p:nvGrpSpPr>
          <p:grpSpPr>
            <a:xfrm>
              <a:off x="735491" y="4103020"/>
              <a:ext cx="10721017" cy="1849802"/>
              <a:chOff x="735491" y="4680468"/>
              <a:chExt cx="10721017" cy="1849802"/>
            </a:xfrm>
          </p:grpSpPr>
          <p:sp>
            <p:nvSpPr>
              <p:cNvPr id="154" name="Google Shape;154;p5"/>
              <p:cNvSpPr txBox="1"/>
              <p:nvPr/>
            </p:nvSpPr>
            <p:spPr>
              <a:xfrm>
                <a:off x="735491" y="5123598"/>
                <a:ext cx="10721017" cy="584775"/>
              </a:xfrm>
              <a:prstGeom prst="rect">
                <a:avLst/>
              </a:prstGeom>
              <a:noFill/>
              <a:ln>
                <a:noFill/>
              </a:ln>
            </p:spPr>
            <p:txBody>
              <a:bodyPr anchorCtr="0" anchor="ctr" bIns="45700" lIns="0" spcFirstLastPara="1" rIns="91425" wrap="square" tIns="45700">
                <a:spAutoFit/>
              </a:bodyPr>
              <a:lstStyle/>
              <a:p>
                <a:pPr indent="0" lvl="0" marL="0" marR="0" rtl="0" algn="ctr">
                  <a:spcBef>
                    <a:spcPts val="0"/>
                  </a:spcBef>
                  <a:spcAft>
                    <a:spcPts val="0"/>
                  </a:spcAft>
                  <a:buNone/>
                </a:pPr>
                <a:r>
                  <a:rPr b="1" lang="en-US" sz="1600">
                    <a:solidFill>
                      <a:srgbClr val="FF9900"/>
                    </a:solidFill>
                    <a:latin typeface="Arial"/>
                    <a:ea typeface="Arial"/>
                    <a:cs typeface="Arial"/>
                    <a:sym typeface="Arial"/>
                  </a:rPr>
                  <a:t>Approach : Pivot Table with index as SELF_MADE, columns as STATUS, values as NAME, aggfunc as len and margin name as ‘GRAND TOTAL’</a:t>
                </a:r>
                <a:endParaRPr b="1" sz="1600">
                  <a:solidFill>
                    <a:srgbClr val="FF9900"/>
                  </a:solidFill>
                  <a:latin typeface="Arial"/>
                  <a:ea typeface="Arial"/>
                  <a:cs typeface="Arial"/>
                  <a:sym typeface="Arial"/>
                </a:endParaRPr>
              </a:p>
            </p:txBody>
          </p:sp>
          <p:sp>
            <p:nvSpPr>
              <p:cNvPr id="155" name="Google Shape;155;p5"/>
              <p:cNvSpPr txBox="1"/>
              <p:nvPr/>
            </p:nvSpPr>
            <p:spPr>
              <a:xfrm>
                <a:off x="735491" y="5945495"/>
                <a:ext cx="10721016" cy="584775"/>
              </a:xfrm>
              <a:prstGeom prst="rect">
                <a:avLst/>
              </a:prstGeom>
              <a:noFill/>
              <a:ln>
                <a:noFill/>
              </a:ln>
            </p:spPr>
            <p:txBody>
              <a:bodyPr anchorCtr="0" anchor="t" bIns="45700" lIns="0" spcFirstLastPara="1" rIns="91425" wrap="square" tIns="45700">
                <a:spAutoFit/>
              </a:bodyPr>
              <a:lstStyle/>
              <a:p>
                <a:pPr indent="-228600" lvl="0" marL="228600" marR="0" rtl="0" algn="l">
                  <a:spcBef>
                    <a:spcPts val="0"/>
                  </a:spcBef>
                  <a:spcAft>
                    <a:spcPts val="0"/>
                  </a:spcAft>
                  <a:buClr>
                    <a:srgbClr val="7F7F7F"/>
                  </a:buClr>
                  <a:buSzPts val="1600"/>
                  <a:buFont typeface="Arial"/>
                  <a:buAutoNum type="arabicPeriod"/>
                </a:pPr>
                <a:r>
                  <a:rPr lang="en-US" sz="1600">
                    <a:solidFill>
                      <a:srgbClr val="7F7F7F"/>
                    </a:solidFill>
                    <a:latin typeface="Arial"/>
                    <a:ea typeface="Arial"/>
                    <a:cs typeface="Arial"/>
                    <a:sym typeface="Arial"/>
                  </a:rPr>
                  <a:t>We can see that there are more self-made billionaires than the ones who are not self-made. So this means that if you put your best effort into your passion, you could also become one of them.</a:t>
                </a:r>
                <a:endParaRPr/>
              </a:p>
            </p:txBody>
          </p:sp>
          <p:cxnSp>
            <p:nvCxnSpPr>
              <p:cNvPr id="156" name="Google Shape;156;p5"/>
              <p:cNvCxnSpPr/>
              <p:nvPr/>
            </p:nvCxnSpPr>
            <p:spPr>
              <a:xfrm>
                <a:off x="1830447" y="5088913"/>
                <a:ext cx="8660880" cy="0"/>
              </a:xfrm>
              <a:prstGeom prst="straightConnector1">
                <a:avLst/>
              </a:prstGeom>
              <a:noFill/>
              <a:ln cap="flat" cmpd="sng" w="19050">
                <a:solidFill>
                  <a:srgbClr val="7F7F7F"/>
                </a:solidFill>
                <a:prstDash val="dash"/>
                <a:miter lim="800000"/>
                <a:headEnd len="sm" w="sm" type="none"/>
                <a:tailEnd len="sm" w="sm" type="none"/>
              </a:ln>
            </p:spPr>
          </p:cxnSp>
          <p:sp>
            <p:nvSpPr>
              <p:cNvPr id="157" name="Google Shape;157;p5"/>
              <p:cNvSpPr txBox="1"/>
              <p:nvPr/>
            </p:nvSpPr>
            <p:spPr>
              <a:xfrm>
                <a:off x="735491" y="4680468"/>
                <a:ext cx="10721017" cy="369332"/>
              </a:xfrm>
              <a:prstGeom prst="rect">
                <a:avLst/>
              </a:prstGeom>
              <a:noFill/>
              <a:ln>
                <a:noFill/>
              </a:ln>
            </p:spPr>
            <p:txBody>
              <a:bodyPr anchorCtr="0" anchor="ctr" bIns="45700" lIns="0" spcFirstLastPara="1" rIns="91425" wrap="square" tIns="45700">
                <a:spAutoFit/>
              </a:bodyPr>
              <a:lstStyle/>
              <a:p>
                <a:pPr indent="0" lvl="0" marL="0" marR="0" rtl="0" algn="ctr">
                  <a:spcBef>
                    <a:spcPts val="0"/>
                  </a:spcBef>
                  <a:spcAft>
                    <a:spcPts val="0"/>
                  </a:spcAft>
                  <a:buNone/>
                </a:pPr>
                <a:r>
                  <a:rPr b="1" lang="en-US" sz="1800">
                    <a:solidFill>
                      <a:schemeClr val="accent6"/>
                    </a:solidFill>
                    <a:latin typeface="Arial Black"/>
                    <a:ea typeface="Arial Black"/>
                    <a:cs typeface="Arial Black"/>
                    <a:sym typeface="Arial Black"/>
                  </a:rPr>
                  <a:t>Count of Billionaires based on their Relationship Status &amp; if they are Self Made</a:t>
                </a:r>
                <a:endParaRPr b="1" sz="1800">
                  <a:solidFill>
                    <a:schemeClr val="accent6"/>
                  </a:solidFill>
                  <a:latin typeface="Arial Black"/>
                  <a:ea typeface="Arial Black"/>
                  <a:cs typeface="Arial Black"/>
                  <a:sym typeface="Arial Black"/>
                </a:endParaRPr>
              </a:p>
            </p:txBody>
          </p:sp>
          <p:sp>
            <p:nvSpPr>
              <p:cNvPr id="158" name="Google Shape;158;p5"/>
              <p:cNvSpPr txBox="1"/>
              <p:nvPr/>
            </p:nvSpPr>
            <p:spPr>
              <a:xfrm>
                <a:off x="5134845" y="5635401"/>
                <a:ext cx="205208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36A7E"/>
                    </a:solidFill>
                    <a:latin typeface="Aharoni"/>
                    <a:ea typeface="Aharoni"/>
                    <a:cs typeface="Aharoni"/>
                    <a:sym typeface="Aharoni"/>
                  </a:rPr>
                  <a:t>Insights</a:t>
                </a:r>
                <a:endParaRPr/>
              </a:p>
            </p:txBody>
          </p:sp>
        </p:grpSp>
        <p:grpSp>
          <p:nvGrpSpPr>
            <p:cNvPr id="159" name="Google Shape;159;p5"/>
            <p:cNvGrpSpPr/>
            <p:nvPr/>
          </p:nvGrpSpPr>
          <p:grpSpPr>
            <a:xfrm>
              <a:off x="219696" y="1881891"/>
              <a:ext cx="11752605" cy="1779570"/>
              <a:chOff x="212181" y="2529458"/>
              <a:chExt cx="11752605" cy="1779570"/>
            </a:xfrm>
          </p:grpSpPr>
          <p:pic>
            <p:nvPicPr>
              <p:cNvPr id="160" name="Google Shape;160;p5"/>
              <p:cNvPicPr preferRelativeResize="0"/>
              <p:nvPr/>
            </p:nvPicPr>
            <p:blipFill rotWithShape="1">
              <a:blip r:embed="rId5">
                <a:alphaModFix/>
              </a:blip>
              <a:srcRect b="0" l="0" r="0" t="0"/>
              <a:stretch/>
            </p:blipFill>
            <p:spPr>
              <a:xfrm>
                <a:off x="212181" y="2529458"/>
                <a:ext cx="9597451" cy="1772413"/>
              </a:xfrm>
              <a:prstGeom prst="rect">
                <a:avLst/>
              </a:prstGeom>
              <a:noFill/>
              <a:ln cap="flat" cmpd="sng" w="38100">
                <a:solidFill>
                  <a:schemeClr val="dk2"/>
                </a:solidFill>
                <a:prstDash val="solid"/>
                <a:round/>
                <a:headEnd len="sm" w="sm" type="none"/>
                <a:tailEnd len="sm" w="sm" type="none"/>
              </a:ln>
            </p:spPr>
          </p:pic>
          <p:pic>
            <p:nvPicPr>
              <p:cNvPr id="161" name="Google Shape;161;p5"/>
              <p:cNvPicPr preferRelativeResize="0"/>
              <p:nvPr/>
            </p:nvPicPr>
            <p:blipFill rotWithShape="1">
              <a:blip r:embed="rId6">
                <a:alphaModFix/>
              </a:blip>
              <a:srcRect b="0" l="0" r="0" t="0"/>
              <a:stretch/>
            </p:blipFill>
            <p:spPr>
              <a:xfrm>
                <a:off x="9911232" y="2536615"/>
                <a:ext cx="2053554" cy="1772413"/>
              </a:xfrm>
              <a:prstGeom prst="rect">
                <a:avLst/>
              </a:prstGeom>
              <a:noFill/>
              <a:ln cap="flat" cmpd="sng" w="38100">
                <a:solidFill>
                  <a:schemeClr val="dk2"/>
                </a:solidFill>
                <a:prstDash val="solid"/>
                <a:round/>
                <a:headEnd len="sm" w="sm" type="none"/>
                <a:tailEnd len="sm" w="sm" type="none"/>
              </a:ln>
            </p:spPr>
          </p:pic>
        </p:grpSp>
      </p:grpSp>
      <p:grpSp>
        <p:nvGrpSpPr>
          <p:cNvPr id="162" name="Google Shape;162;p5"/>
          <p:cNvGrpSpPr/>
          <p:nvPr/>
        </p:nvGrpSpPr>
        <p:grpSpPr>
          <a:xfrm>
            <a:off x="867821" y="1170493"/>
            <a:ext cx="10721017" cy="5599690"/>
            <a:chOff x="3465312" y="3799564"/>
            <a:chExt cx="10721017" cy="5599690"/>
          </a:xfrm>
        </p:grpSpPr>
        <p:grpSp>
          <p:nvGrpSpPr>
            <p:cNvPr id="163" name="Google Shape;163;p5"/>
            <p:cNvGrpSpPr/>
            <p:nvPr/>
          </p:nvGrpSpPr>
          <p:grpSpPr>
            <a:xfrm>
              <a:off x="3465312" y="7303230"/>
              <a:ext cx="10721017" cy="2096024"/>
              <a:chOff x="735491" y="4680468"/>
              <a:chExt cx="10721017" cy="2096024"/>
            </a:xfrm>
          </p:grpSpPr>
          <p:sp>
            <p:nvSpPr>
              <p:cNvPr id="164" name="Google Shape;164;p5"/>
              <p:cNvSpPr txBox="1"/>
              <p:nvPr/>
            </p:nvSpPr>
            <p:spPr>
              <a:xfrm>
                <a:off x="735491" y="5123598"/>
                <a:ext cx="10721017" cy="584775"/>
              </a:xfrm>
              <a:prstGeom prst="rect">
                <a:avLst/>
              </a:prstGeom>
              <a:noFill/>
              <a:ln>
                <a:noFill/>
              </a:ln>
            </p:spPr>
            <p:txBody>
              <a:bodyPr anchorCtr="0" anchor="ctr" bIns="45700" lIns="0" spcFirstLastPara="1" rIns="91425" wrap="square" tIns="45700">
                <a:spAutoFit/>
              </a:bodyPr>
              <a:lstStyle/>
              <a:p>
                <a:pPr indent="0" lvl="0" marL="0" marR="0" rtl="0" algn="ctr">
                  <a:spcBef>
                    <a:spcPts val="0"/>
                  </a:spcBef>
                  <a:spcAft>
                    <a:spcPts val="0"/>
                  </a:spcAft>
                  <a:buNone/>
                </a:pPr>
                <a:r>
                  <a:rPr b="1" lang="en-US" sz="1600">
                    <a:solidFill>
                      <a:srgbClr val="FF9900"/>
                    </a:solidFill>
                    <a:latin typeface="Arial"/>
                    <a:ea typeface="Arial"/>
                    <a:cs typeface="Arial"/>
                    <a:sym typeface="Arial"/>
                  </a:rPr>
                  <a:t>Approach : Group by STATUS and then find the mean net worth , round it to the two decimal value  and  sort the net worth in descending order of preference</a:t>
                </a:r>
                <a:endParaRPr b="1" sz="1600">
                  <a:solidFill>
                    <a:srgbClr val="FF9900"/>
                  </a:solidFill>
                  <a:latin typeface="Arial"/>
                  <a:ea typeface="Arial"/>
                  <a:cs typeface="Arial"/>
                  <a:sym typeface="Arial"/>
                </a:endParaRPr>
              </a:p>
            </p:txBody>
          </p:sp>
          <p:sp>
            <p:nvSpPr>
              <p:cNvPr id="165" name="Google Shape;165;p5"/>
              <p:cNvSpPr txBox="1"/>
              <p:nvPr/>
            </p:nvSpPr>
            <p:spPr>
              <a:xfrm>
                <a:off x="735491" y="5945495"/>
                <a:ext cx="10721016" cy="830997"/>
              </a:xfrm>
              <a:prstGeom prst="rect">
                <a:avLst/>
              </a:prstGeom>
              <a:noFill/>
              <a:ln>
                <a:noFill/>
              </a:ln>
            </p:spPr>
            <p:txBody>
              <a:bodyPr anchorCtr="0" anchor="t" bIns="45700" lIns="0" spcFirstLastPara="1" rIns="91425" wrap="square" tIns="45700">
                <a:spAutoFit/>
              </a:bodyPr>
              <a:lstStyle/>
              <a:p>
                <a:pPr indent="-228600" lvl="0" marL="228600" marR="0" rtl="0" algn="l">
                  <a:spcBef>
                    <a:spcPts val="0"/>
                  </a:spcBef>
                  <a:spcAft>
                    <a:spcPts val="0"/>
                  </a:spcAft>
                  <a:buClr>
                    <a:srgbClr val="7F7F7F"/>
                  </a:buClr>
                  <a:buSzPts val="1600"/>
                  <a:buFont typeface="Arial"/>
                  <a:buAutoNum type="arabicPeriod"/>
                </a:pPr>
                <a:r>
                  <a:rPr lang="en-US" sz="1600">
                    <a:solidFill>
                      <a:srgbClr val="7F7F7F"/>
                    </a:solidFill>
                    <a:latin typeface="Arial"/>
                    <a:ea typeface="Arial"/>
                    <a:cs typeface="Arial"/>
                    <a:sym typeface="Arial"/>
                  </a:rPr>
                  <a:t>The results above show that billionaires that are in a relationship have the highest average net worth. </a:t>
                </a:r>
                <a:endParaRPr/>
              </a:p>
              <a:p>
                <a:pPr indent="-228600" lvl="0" marL="228600" marR="0" rtl="0" algn="l">
                  <a:spcBef>
                    <a:spcPts val="0"/>
                  </a:spcBef>
                  <a:spcAft>
                    <a:spcPts val="0"/>
                  </a:spcAft>
                  <a:buClr>
                    <a:srgbClr val="7F7F7F"/>
                  </a:buClr>
                  <a:buSzPts val="1600"/>
                  <a:buFont typeface="Arial"/>
                  <a:buAutoNum type="arabicPeriod"/>
                </a:pPr>
                <a:r>
                  <a:rPr lang="en-US" sz="1600">
                    <a:solidFill>
                      <a:srgbClr val="7F7F7F"/>
                    </a:solidFill>
                    <a:latin typeface="Arial"/>
                    <a:ea typeface="Arial"/>
                    <a:cs typeface="Arial"/>
                    <a:sym typeface="Arial"/>
                  </a:rPr>
                  <a:t>The average net worth of billionaires who are with someone (whether they are in a relationship, engaged, married or remarried) is higher than those who are not with someone.</a:t>
                </a:r>
                <a:endParaRPr/>
              </a:p>
            </p:txBody>
          </p:sp>
          <p:cxnSp>
            <p:nvCxnSpPr>
              <p:cNvPr id="166" name="Google Shape;166;p5"/>
              <p:cNvCxnSpPr/>
              <p:nvPr/>
            </p:nvCxnSpPr>
            <p:spPr>
              <a:xfrm>
                <a:off x="1830447" y="5088913"/>
                <a:ext cx="8660880" cy="0"/>
              </a:xfrm>
              <a:prstGeom prst="straightConnector1">
                <a:avLst/>
              </a:prstGeom>
              <a:noFill/>
              <a:ln cap="flat" cmpd="sng" w="19050">
                <a:solidFill>
                  <a:srgbClr val="7F7F7F"/>
                </a:solidFill>
                <a:prstDash val="dash"/>
                <a:miter lim="800000"/>
                <a:headEnd len="sm" w="sm" type="none"/>
                <a:tailEnd len="sm" w="sm" type="none"/>
              </a:ln>
            </p:spPr>
          </p:cxnSp>
          <p:sp>
            <p:nvSpPr>
              <p:cNvPr id="167" name="Google Shape;167;p5"/>
              <p:cNvSpPr txBox="1"/>
              <p:nvPr/>
            </p:nvSpPr>
            <p:spPr>
              <a:xfrm>
                <a:off x="735491" y="4680468"/>
                <a:ext cx="10721017" cy="369332"/>
              </a:xfrm>
              <a:prstGeom prst="rect">
                <a:avLst/>
              </a:prstGeom>
              <a:noFill/>
              <a:ln>
                <a:noFill/>
              </a:ln>
            </p:spPr>
            <p:txBody>
              <a:bodyPr anchorCtr="0" anchor="ctr" bIns="45700" lIns="0" spcFirstLastPara="1" rIns="91425" wrap="square" tIns="45700">
                <a:spAutoFit/>
              </a:bodyPr>
              <a:lstStyle/>
              <a:p>
                <a:pPr indent="0" lvl="0" marL="0" marR="0" rtl="0" algn="ctr">
                  <a:spcBef>
                    <a:spcPts val="0"/>
                  </a:spcBef>
                  <a:spcAft>
                    <a:spcPts val="0"/>
                  </a:spcAft>
                  <a:buNone/>
                </a:pPr>
                <a:r>
                  <a:rPr b="1" lang="en-US" sz="1800">
                    <a:solidFill>
                      <a:schemeClr val="accent6"/>
                    </a:solidFill>
                    <a:latin typeface="Arial Black"/>
                    <a:ea typeface="Arial Black"/>
                    <a:cs typeface="Arial Black"/>
                    <a:sym typeface="Arial Black"/>
                  </a:rPr>
                  <a:t>Analysis of the relationship between Net Worth and Relationship Status</a:t>
                </a:r>
                <a:endParaRPr b="1" sz="1800">
                  <a:solidFill>
                    <a:schemeClr val="accent6"/>
                  </a:solidFill>
                  <a:latin typeface="Arial Black"/>
                  <a:ea typeface="Arial Black"/>
                  <a:cs typeface="Arial Black"/>
                  <a:sym typeface="Arial Black"/>
                </a:endParaRPr>
              </a:p>
            </p:txBody>
          </p:sp>
          <p:sp>
            <p:nvSpPr>
              <p:cNvPr id="168" name="Google Shape;168;p5"/>
              <p:cNvSpPr txBox="1"/>
              <p:nvPr/>
            </p:nvSpPr>
            <p:spPr>
              <a:xfrm>
                <a:off x="5134845" y="5635401"/>
                <a:ext cx="205208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36A7E"/>
                    </a:solidFill>
                    <a:latin typeface="Aharoni"/>
                    <a:ea typeface="Aharoni"/>
                    <a:cs typeface="Aharoni"/>
                    <a:sym typeface="Aharoni"/>
                  </a:rPr>
                  <a:t>Insights</a:t>
                </a:r>
                <a:endParaRPr/>
              </a:p>
            </p:txBody>
          </p:sp>
        </p:grpSp>
        <p:pic>
          <p:nvPicPr>
            <p:cNvPr id="169" name="Google Shape;169;p5"/>
            <p:cNvPicPr preferRelativeResize="0"/>
            <p:nvPr/>
          </p:nvPicPr>
          <p:blipFill rotWithShape="1">
            <a:blip r:embed="rId7">
              <a:alphaModFix/>
            </a:blip>
            <a:srcRect b="0" l="0" r="0" t="0"/>
            <a:stretch/>
          </p:blipFill>
          <p:spPr>
            <a:xfrm>
              <a:off x="6335982" y="3799564"/>
              <a:ext cx="4979676" cy="3440619"/>
            </a:xfrm>
            <a:prstGeom prst="rect">
              <a:avLst/>
            </a:prstGeom>
            <a:noFill/>
            <a:ln cap="flat" cmpd="sng" w="38100">
              <a:solidFill>
                <a:schemeClr val="dk2"/>
              </a:solidFill>
              <a:prstDash val="solid"/>
              <a:round/>
              <a:headEnd len="sm" w="sm" type="none"/>
              <a:tailEnd len="sm" w="sm" type="none"/>
            </a:ln>
          </p:spPr>
        </p:pic>
      </p:grpSp>
      <p:grpSp>
        <p:nvGrpSpPr>
          <p:cNvPr id="170" name="Google Shape;170;p5"/>
          <p:cNvGrpSpPr/>
          <p:nvPr/>
        </p:nvGrpSpPr>
        <p:grpSpPr>
          <a:xfrm>
            <a:off x="667348" y="1218656"/>
            <a:ext cx="10721017" cy="5425138"/>
            <a:chOff x="7865881" y="5412903"/>
            <a:chExt cx="10721017" cy="5425138"/>
          </a:xfrm>
        </p:grpSpPr>
        <p:grpSp>
          <p:nvGrpSpPr>
            <p:cNvPr id="171" name="Google Shape;171;p5"/>
            <p:cNvGrpSpPr/>
            <p:nvPr/>
          </p:nvGrpSpPr>
          <p:grpSpPr>
            <a:xfrm>
              <a:off x="7865881" y="8495796"/>
              <a:ext cx="10721017" cy="2342245"/>
              <a:chOff x="735491" y="4680468"/>
              <a:chExt cx="10721017" cy="2342245"/>
            </a:xfrm>
          </p:grpSpPr>
          <p:sp>
            <p:nvSpPr>
              <p:cNvPr id="172" name="Google Shape;172;p5"/>
              <p:cNvSpPr txBox="1"/>
              <p:nvPr/>
            </p:nvSpPr>
            <p:spPr>
              <a:xfrm>
                <a:off x="735491" y="5123598"/>
                <a:ext cx="10721017" cy="584775"/>
              </a:xfrm>
              <a:prstGeom prst="rect">
                <a:avLst/>
              </a:prstGeom>
              <a:noFill/>
              <a:ln>
                <a:noFill/>
              </a:ln>
            </p:spPr>
            <p:txBody>
              <a:bodyPr anchorCtr="0" anchor="ctr" bIns="45700" lIns="0" spcFirstLastPara="1" rIns="91425" wrap="square" tIns="45700">
                <a:spAutoFit/>
              </a:bodyPr>
              <a:lstStyle/>
              <a:p>
                <a:pPr indent="0" lvl="0" marL="0" marR="0" rtl="0" algn="ctr">
                  <a:spcBef>
                    <a:spcPts val="0"/>
                  </a:spcBef>
                  <a:spcAft>
                    <a:spcPts val="0"/>
                  </a:spcAft>
                  <a:buNone/>
                </a:pPr>
                <a:r>
                  <a:rPr b="1" lang="en-US" sz="1600">
                    <a:solidFill>
                      <a:srgbClr val="FF9900"/>
                    </a:solidFill>
                    <a:latin typeface="Arial"/>
                    <a:ea typeface="Arial"/>
                    <a:cs typeface="Arial"/>
                    <a:sym typeface="Arial"/>
                  </a:rPr>
                  <a:t>Approach : Group by RESIDENCE and the count the NAME of these RESIDENCE, sort this data by Name and reset the index  the rename Y – axis as City and X- axis as Number of Billionaires</a:t>
                </a:r>
                <a:endParaRPr b="1" sz="1600">
                  <a:solidFill>
                    <a:srgbClr val="FF9900"/>
                  </a:solidFill>
                  <a:latin typeface="Arial"/>
                  <a:ea typeface="Arial"/>
                  <a:cs typeface="Arial"/>
                  <a:sym typeface="Arial"/>
                </a:endParaRPr>
              </a:p>
            </p:txBody>
          </p:sp>
          <p:sp>
            <p:nvSpPr>
              <p:cNvPr id="173" name="Google Shape;173;p5"/>
              <p:cNvSpPr txBox="1"/>
              <p:nvPr/>
            </p:nvSpPr>
            <p:spPr>
              <a:xfrm>
                <a:off x="735491" y="5945495"/>
                <a:ext cx="10721016" cy="1077218"/>
              </a:xfrm>
              <a:prstGeom prst="rect">
                <a:avLst/>
              </a:prstGeom>
              <a:noFill/>
              <a:ln>
                <a:noFill/>
              </a:ln>
            </p:spPr>
            <p:txBody>
              <a:bodyPr anchorCtr="0" anchor="t" bIns="45700" lIns="0" spcFirstLastPara="1" rIns="91425" wrap="square" tIns="45700">
                <a:spAutoFit/>
              </a:bodyPr>
              <a:lstStyle/>
              <a:p>
                <a:pPr indent="-228600" lvl="0" marL="228600" marR="0" rtl="0" algn="l">
                  <a:spcBef>
                    <a:spcPts val="0"/>
                  </a:spcBef>
                  <a:spcAft>
                    <a:spcPts val="0"/>
                  </a:spcAft>
                  <a:buClr>
                    <a:srgbClr val="7F7F7F"/>
                  </a:buClr>
                  <a:buSzPts val="1600"/>
                  <a:buFont typeface="Arial"/>
                  <a:buAutoNum type="arabicPeriod"/>
                </a:pPr>
                <a:r>
                  <a:rPr lang="en-US" sz="1600">
                    <a:solidFill>
                      <a:srgbClr val="7F7F7F"/>
                    </a:solidFill>
                    <a:latin typeface="Arial"/>
                    <a:ea typeface="Arial"/>
                    <a:cs typeface="Arial"/>
                    <a:sym typeface="Arial"/>
                  </a:rPr>
                  <a:t>China and the US had the highest number of billionaires, it can be expected that the cities of the these countries also have the highest number of billionaires. </a:t>
                </a:r>
                <a:endParaRPr/>
              </a:p>
              <a:p>
                <a:pPr indent="-228600" lvl="0" marL="228600" marR="0" rtl="0" algn="l">
                  <a:spcBef>
                    <a:spcPts val="0"/>
                  </a:spcBef>
                  <a:spcAft>
                    <a:spcPts val="0"/>
                  </a:spcAft>
                  <a:buClr>
                    <a:srgbClr val="7F7F7F"/>
                  </a:buClr>
                  <a:buSzPts val="1600"/>
                  <a:buFont typeface="Arial"/>
                  <a:buAutoNum type="arabicPeriod"/>
                </a:pPr>
                <a:r>
                  <a:rPr lang="en-US" sz="1600">
                    <a:solidFill>
                      <a:srgbClr val="7F7F7F"/>
                    </a:solidFill>
                    <a:latin typeface="Arial"/>
                    <a:ea typeface="Arial"/>
                    <a:cs typeface="Arial"/>
                    <a:sym typeface="Arial"/>
                  </a:rPr>
                  <a:t>Surprisingly, out of the top 15 cities with the most billionaires, China has 6 cities whereas the US has only 2. This shows that billionaires are spread out more across the country in China as opposed to the US..</a:t>
                </a:r>
                <a:endParaRPr/>
              </a:p>
            </p:txBody>
          </p:sp>
          <p:cxnSp>
            <p:nvCxnSpPr>
              <p:cNvPr id="174" name="Google Shape;174;p5"/>
              <p:cNvCxnSpPr/>
              <p:nvPr/>
            </p:nvCxnSpPr>
            <p:spPr>
              <a:xfrm>
                <a:off x="1830447" y="5088913"/>
                <a:ext cx="8660880" cy="0"/>
              </a:xfrm>
              <a:prstGeom prst="straightConnector1">
                <a:avLst/>
              </a:prstGeom>
              <a:noFill/>
              <a:ln cap="flat" cmpd="sng" w="19050">
                <a:solidFill>
                  <a:srgbClr val="7F7F7F"/>
                </a:solidFill>
                <a:prstDash val="dash"/>
                <a:miter lim="800000"/>
                <a:headEnd len="sm" w="sm" type="none"/>
                <a:tailEnd len="sm" w="sm" type="none"/>
              </a:ln>
            </p:spPr>
          </p:cxnSp>
          <p:sp>
            <p:nvSpPr>
              <p:cNvPr id="175" name="Google Shape;175;p5"/>
              <p:cNvSpPr txBox="1"/>
              <p:nvPr/>
            </p:nvSpPr>
            <p:spPr>
              <a:xfrm>
                <a:off x="735491" y="4680468"/>
                <a:ext cx="10721017" cy="369332"/>
              </a:xfrm>
              <a:prstGeom prst="rect">
                <a:avLst/>
              </a:prstGeom>
              <a:noFill/>
              <a:ln>
                <a:noFill/>
              </a:ln>
            </p:spPr>
            <p:txBody>
              <a:bodyPr anchorCtr="0" anchor="ctr" bIns="45700" lIns="0" spcFirstLastPara="1" rIns="91425" wrap="square" tIns="45700">
                <a:spAutoFit/>
              </a:bodyPr>
              <a:lstStyle/>
              <a:p>
                <a:pPr indent="0" lvl="0" marL="0" marR="0" rtl="0" algn="ctr">
                  <a:spcBef>
                    <a:spcPts val="0"/>
                  </a:spcBef>
                  <a:spcAft>
                    <a:spcPts val="0"/>
                  </a:spcAft>
                  <a:buNone/>
                </a:pPr>
                <a:r>
                  <a:rPr b="1" lang="en-US" sz="1800">
                    <a:solidFill>
                      <a:schemeClr val="accent6"/>
                    </a:solidFill>
                    <a:latin typeface="Arial Black"/>
                    <a:ea typeface="Arial Black"/>
                    <a:cs typeface="Arial Black"/>
                    <a:sym typeface="Arial Black"/>
                  </a:rPr>
                  <a:t>Top 15 cities with most number of Billionaires</a:t>
                </a:r>
                <a:endParaRPr b="1" sz="1800">
                  <a:solidFill>
                    <a:schemeClr val="accent6"/>
                  </a:solidFill>
                  <a:latin typeface="Arial Black"/>
                  <a:ea typeface="Arial Black"/>
                  <a:cs typeface="Arial Black"/>
                  <a:sym typeface="Arial Black"/>
                </a:endParaRPr>
              </a:p>
            </p:txBody>
          </p:sp>
          <p:sp>
            <p:nvSpPr>
              <p:cNvPr id="176" name="Google Shape;176;p5"/>
              <p:cNvSpPr txBox="1"/>
              <p:nvPr/>
            </p:nvSpPr>
            <p:spPr>
              <a:xfrm>
                <a:off x="5134845" y="5635401"/>
                <a:ext cx="205208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36A7E"/>
                    </a:solidFill>
                    <a:latin typeface="Aharoni"/>
                    <a:ea typeface="Aharoni"/>
                    <a:cs typeface="Aharoni"/>
                    <a:sym typeface="Aharoni"/>
                  </a:rPr>
                  <a:t>Insights</a:t>
                </a:r>
                <a:endParaRPr/>
              </a:p>
            </p:txBody>
          </p:sp>
        </p:grpSp>
        <p:pic>
          <p:nvPicPr>
            <p:cNvPr id="177" name="Google Shape;177;p5"/>
            <p:cNvPicPr preferRelativeResize="0"/>
            <p:nvPr/>
          </p:nvPicPr>
          <p:blipFill rotWithShape="1">
            <a:blip r:embed="rId8">
              <a:alphaModFix/>
            </a:blip>
            <a:srcRect b="0" l="0" r="0" t="0"/>
            <a:stretch/>
          </p:blipFill>
          <p:spPr>
            <a:xfrm>
              <a:off x="10871395" y="5412903"/>
              <a:ext cx="4709987" cy="2985533"/>
            </a:xfrm>
            <a:prstGeom prst="rect">
              <a:avLst/>
            </a:prstGeom>
            <a:noFill/>
            <a:ln cap="flat" cmpd="sng" w="38100">
              <a:solidFill>
                <a:schemeClr val="dk2"/>
              </a:solidFill>
              <a:prstDash val="solid"/>
              <a:round/>
              <a:headEnd len="sm" w="sm" type="none"/>
              <a:tailEnd len="sm" w="sm" type="none"/>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6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7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descr="A group of men in suits&#10;&#10;Description automatically generated with medium confidence" id="183" name="Google Shape;183;p6"/>
          <p:cNvPicPr preferRelativeResize="0"/>
          <p:nvPr>
            <p:ph idx="2" type="pic"/>
          </p:nvPr>
        </p:nvPicPr>
        <p:blipFill rotWithShape="1">
          <a:blip r:embed="rId3">
            <a:alphaModFix/>
          </a:blip>
          <a:srcRect b="6559" l="0" r="0" t="6560"/>
          <a:stretch/>
        </p:blipFill>
        <p:spPr>
          <a:xfrm>
            <a:off x="0" y="0"/>
            <a:ext cx="12192000" cy="3970338"/>
          </a:xfrm>
          <a:prstGeom prst="rect">
            <a:avLst/>
          </a:prstGeom>
          <a:solidFill>
            <a:srgbClr val="F2F2F2"/>
          </a:solidFill>
          <a:ln>
            <a:noFill/>
          </a:ln>
        </p:spPr>
      </p:pic>
      <p:sp>
        <p:nvSpPr>
          <p:cNvPr id="184" name="Google Shape;184;p6"/>
          <p:cNvSpPr txBox="1"/>
          <p:nvPr/>
        </p:nvSpPr>
        <p:spPr>
          <a:xfrm>
            <a:off x="0" y="364090"/>
            <a:ext cx="11588838" cy="724247"/>
          </a:xfrm>
          <a:prstGeom prst="rect">
            <a:avLst/>
          </a:prstGeom>
          <a:solidFill>
            <a:srgbClr val="124B6C"/>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400"/>
              <a:buFont typeface="Arial"/>
              <a:buNone/>
            </a:pPr>
            <a:r>
              <a:rPr b="0" lang="en-US" sz="4400">
                <a:solidFill>
                  <a:schemeClr val="lt1"/>
                </a:solidFill>
                <a:latin typeface="Arial Black"/>
                <a:ea typeface="Arial Black"/>
                <a:cs typeface="Arial Black"/>
                <a:sym typeface="Arial Black"/>
              </a:rPr>
              <a:t>Data Manipulation &amp; Visualizations </a:t>
            </a:r>
            <a:r>
              <a:rPr b="0" lang="en-US" sz="1600">
                <a:solidFill>
                  <a:schemeClr val="lt1"/>
                </a:solidFill>
                <a:latin typeface="Arial Black"/>
                <a:ea typeface="Arial Black"/>
                <a:cs typeface="Arial Black"/>
                <a:sym typeface="Arial Black"/>
              </a:rPr>
              <a:t>(2/2)</a:t>
            </a:r>
            <a:endParaRPr/>
          </a:p>
        </p:txBody>
      </p:sp>
      <p:grpSp>
        <p:nvGrpSpPr>
          <p:cNvPr id="185" name="Google Shape;185;p6"/>
          <p:cNvGrpSpPr/>
          <p:nvPr/>
        </p:nvGrpSpPr>
        <p:grpSpPr>
          <a:xfrm>
            <a:off x="607383" y="1547792"/>
            <a:ext cx="11209476" cy="5003293"/>
            <a:chOff x="-6033414" y="5497997"/>
            <a:chExt cx="11209476" cy="5003293"/>
          </a:xfrm>
        </p:grpSpPr>
        <p:grpSp>
          <p:nvGrpSpPr>
            <p:cNvPr id="186" name="Google Shape;186;p6"/>
            <p:cNvGrpSpPr/>
            <p:nvPr/>
          </p:nvGrpSpPr>
          <p:grpSpPr>
            <a:xfrm>
              <a:off x="-6033414" y="8651488"/>
              <a:ext cx="10721017" cy="1849802"/>
              <a:chOff x="735491" y="4680468"/>
              <a:chExt cx="10721017" cy="1849802"/>
            </a:xfrm>
          </p:grpSpPr>
          <p:sp>
            <p:nvSpPr>
              <p:cNvPr id="187" name="Google Shape;187;p6"/>
              <p:cNvSpPr txBox="1"/>
              <p:nvPr/>
            </p:nvSpPr>
            <p:spPr>
              <a:xfrm>
                <a:off x="735491" y="5246708"/>
                <a:ext cx="10721017" cy="338554"/>
              </a:xfrm>
              <a:prstGeom prst="rect">
                <a:avLst/>
              </a:prstGeom>
              <a:noFill/>
              <a:ln>
                <a:noFill/>
              </a:ln>
            </p:spPr>
            <p:txBody>
              <a:bodyPr anchorCtr="0" anchor="ctr" bIns="45700" lIns="0" spcFirstLastPara="1" rIns="91425" wrap="square" tIns="45700">
                <a:spAutoFit/>
              </a:bodyPr>
              <a:lstStyle/>
              <a:p>
                <a:pPr indent="0" lvl="0" marL="0" marR="0" rtl="0" algn="ctr">
                  <a:spcBef>
                    <a:spcPts val="0"/>
                  </a:spcBef>
                  <a:spcAft>
                    <a:spcPts val="0"/>
                  </a:spcAft>
                  <a:buNone/>
                </a:pPr>
                <a:r>
                  <a:rPr b="1" lang="en-US" sz="1600">
                    <a:solidFill>
                      <a:srgbClr val="FF9900"/>
                    </a:solidFill>
                    <a:latin typeface="Arial"/>
                    <a:ea typeface="Arial"/>
                    <a:cs typeface="Arial"/>
                    <a:sym typeface="Arial"/>
                  </a:rPr>
                  <a:t>Approach : For Column STATUS find the value counts </a:t>
                </a:r>
                <a:endParaRPr b="1" sz="1600">
                  <a:solidFill>
                    <a:srgbClr val="FF9900"/>
                  </a:solidFill>
                  <a:latin typeface="Arial"/>
                  <a:ea typeface="Arial"/>
                  <a:cs typeface="Arial"/>
                  <a:sym typeface="Arial"/>
                </a:endParaRPr>
              </a:p>
            </p:txBody>
          </p:sp>
          <p:sp>
            <p:nvSpPr>
              <p:cNvPr id="188" name="Google Shape;188;p6"/>
              <p:cNvSpPr txBox="1"/>
              <p:nvPr/>
            </p:nvSpPr>
            <p:spPr>
              <a:xfrm>
                <a:off x="735491" y="5945495"/>
                <a:ext cx="10721016" cy="584775"/>
              </a:xfrm>
              <a:prstGeom prst="rect">
                <a:avLst/>
              </a:prstGeom>
              <a:noFill/>
              <a:ln>
                <a:noFill/>
              </a:ln>
            </p:spPr>
            <p:txBody>
              <a:bodyPr anchorCtr="0" anchor="t" bIns="45700" lIns="0" spcFirstLastPara="1" rIns="91425" wrap="square" tIns="45700">
                <a:spAutoFit/>
              </a:bodyPr>
              <a:lstStyle/>
              <a:p>
                <a:pPr indent="-228600" lvl="0" marL="228600" marR="0" rtl="0" algn="l">
                  <a:spcBef>
                    <a:spcPts val="0"/>
                  </a:spcBef>
                  <a:spcAft>
                    <a:spcPts val="0"/>
                  </a:spcAft>
                  <a:buClr>
                    <a:srgbClr val="7F7F7F"/>
                  </a:buClr>
                  <a:buSzPts val="1600"/>
                  <a:buFont typeface="Arial"/>
                  <a:buAutoNum type="arabicPeriod"/>
                </a:pPr>
                <a:r>
                  <a:rPr lang="en-US" sz="1600">
                    <a:solidFill>
                      <a:srgbClr val="7F7F7F"/>
                    </a:solidFill>
                    <a:latin typeface="Arial"/>
                    <a:ea typeface="Arial"/>
                    <a:cs typeface="Arial"/>
                    <a:sym typeface="Arial"/>
                  </a:rPr>
                  <a:t> Love triumphs even among billionaires as there is a large majority of married billionaires, unfortunately followed by many divorced.</a:t>
                </a:r>
                <a:endParaRPr/>
              </a:p>
            </p:txBody>
          </p:sp>
          <p:cxnSp>
            <p:nvCxnSpPr>
              <p:cNvPr id="189" name="Google Shape;189;p6"/>
              <p:cNvCxnSpPr/>
              <p:nvPr/>
            </p:nvCxnSpPr>
            <p:spPr>
              <a:xfrm>
                <a:off x="1830447" y="5088913"/>
                <a:ext cx="8660880" cy="0"/>
              </a:xfrm>
              <a:prstGeom prst="straightConnector1">
                <a:avLst/>
              </a:prstGeom>
              <a:noFill/>
              <a:ln cap="flat" cmpd="sng" w="19050">
                <a:solidFill>
                  <a:srgbClr val="7F7F7F"/>
                </a:solidFill>
                <a:prstDash val="dash"/>
                <a:miter lim="800000"/>
                <a:headEnd len="sm" w="sm" type="none"/>
                <a:tailEnd len="sm" w="sm" type="none"/>
              </a:ln>
            </p:spPr>
          </p:cxnSp>
          <p:sp>
            <p:nvSpPr>
              <p:cNvPr id="190" name="Google Shape;190;p6"/>
              <p:cNvSpPr txBox="1"/>
              <p:nvPr/>
            </p:nvSpPr>
            <p:spPr>
              <a:xfrm>
                <a:off x="735491" y="4680468"/>
                <a:ext cx="10721017" cy="369332"/>
              </a:xfrm>
              <a:prstGeom prst="rect">
                <a:avLst/>
              </a:prstGeom>
              <a:noFill/>
              <a:ln>
                <a:noFill/>
              </a:ln>
            </p:spPr>
            <p:txBody>
              <a:bodyPr anchorCtr="0" anchor="ctr" bIns="45700" lIns="0" spcFirstLastPara="1" rIns="91425" wrap="square" tIns="45700">
                <a:spAutoFit/>
              </a:bodyPr>
              <a:lstStyle/>
              <a:p>
                <a:pPr indent="0" lvl="0" marL="0" marR="0" rtl="0" algn="ctr">
                  <a:spcBef>
                    <a:spcPts val="0"/>
                  </a:spcBef>
                  <a:spcAft>
                    <a:spcPts val="0"/>
                  </a:spcAft>
                  <a:buNone/>
                </a:pPr>
                <a:r>
                  <a:rPr b="1" lang="en-US" sz="1800">
                    <a:solidFill>
                      <a:schemeClr val="accent6"/>
                    </a:solidFill>
                    <a:latin typeface="Arial Black"/>
                    <a:ea typeface="Arial Black"/>
                    <a:cs typeface="Arial Black"/>
                    <a:sym typeface="Arial Black"/>
                  </a:rPr>
                  <a:t>The most common relationship status among billionaires</a:t>
                </a:r>
                <a:endParaRPr b="1" sz="1800">
                  <a:solidFill>
                    <a:schemeClr val="accent6"/>
                  </a:solidFill>
                  <a:latin typeface="Arial Black"/>
                  <a:ea typeface="Arial Black"/>
                  <a:cs typeface="Arial Black"/>
                  <a:sym typeface="Arial Black"/>
                </a:endParaRPr>
              </a:p>
            </p:txBody>
          </p:sp>
          <p:sp>
            <p:nvSpPr>
              <p:cNvPr id="191" name="Google Shape;191;p6"/>
              <p:cNvSpPr txBox="1"/>
              <p:nvPr/>
            </p:nvSpPr>
            <p:spPr>
              <a:xfrm>
                <a:off x="5134845" y="5635401"/>
                <a:ext cx="205208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36A7E"/>
                    </a:solidFill>
                    <a:latin typeface="Aharoni"/>
                    <a:ea typeface="Aharoni"/>
                    <a:cs typeface="Aharoni"/>
                    <a:sym typeface="Aharoni"/>
                  </a:rPr>
                  <a:t>Insights</a:t>
                </a:r>
                <a:endParaRPr/>
              </a:p>
            </p:txBody>
          </p:sp>
        </p:grpSp>
        <p:pic>
          <p:nvPicPr>
            <p:cNvPr id="192" name="Google Shape;192;p6"/>
            <p:cNvPicPr preferRelativeResize="0"/>
            <p:nvPr/>
          </p:nvPicPr>
          <p:blipFill rotWithShape="1">
            <a:blip r:embed="rId4">
              <a:alphaModFix/>
            </a:blip>
            <a:srcRect b="0" l="0" r="0" t="0"/>
            <a:stretch/>
          </p:blipFill>
          <p:spPr>
            <a:xfrm>
              <a:off x="956467" y="5567711"/>
              <a:ext cx="4219595" cy="2862337"/>
            </a:xfrm>
            <a:prstGeom prst="rect">
              <a:avLst/>
            </a:prstGeom>
            <a:noFill/>
            <a:ln cap="flat" cmpd="sng" w="38100">
              <a:solidFill>
                <a:schemeClr val="dk2"/>
              </a:solidFill>
              <a:prstDash val="solid"/>
              <a:round/>
              <a:headEnd len="sm" w="sm" type="none"/>
              <a:tailEnd len="sm" w="sm" type="none"/>
            </a:ln>
          </p:spPr>
        </p:pic>
        <p:pic>
          <p:nvPicPr>
            <p:cNvPr id="193" name="Google Shape;193;p6"/>
            <p:cNvPicPr preferRelativeResize="0"/>
            <p:nvPr/>
          </p:nvPicPr>
          <p:blipFill rotWithShape="1">
            <a:blip r:embed="rId5">
              <a:alphaModFix/>
            </a:blip>
            <a:srcRect b="0" l="0" r="0" t="0"/>
            <a:stretch/>
          </p:blipFill>
          <p:spPr>
            <a:xfrm>
              <a:off x="-5905545" y="5497997"/>
              <a:ext cx="6729682" cy="2897589"/>
            </a:xfrm>
            <a:prstGeom prst="rect">
              <a:avLst/>
            </a:prstGeom>
            <a:noFill/>
            <a:ln cap="flat" cmpd="sng" w="38100">
              <a:solidFill>
                <a:schemeClr val="dk2"/>
              </a:solidFill>
              <a:prstDash val="solid"/>
              <a:round/>
              <a:headEnd len="sm" w="sm" type="none"/>
              <a:tailEnd len="sm" w="sm" type="none"/>
            </a:ln>
          </p:spPr>
        </p:pic>
      </p:grpSp>
      <p:grpSp>
        <p:nvGrpSpPr>
          <p:cNvPr id="194" name="Google Shape;194;p6"/>
          <p:cNvGrpSpPr/>
          <p:nvPr/>
        </p:nvGrpSpPr>
        <p:grpSpPr>
          <a:xfrm>
            <a:off x="1087322" y="1730996"/>
            <a:ext cx="10721017" cy="5026040"/>
            <a:chOff x="735491" y="1234804"/>
            <a:chExt cx="10721017" cy="5026040"/>
          </a:xfrm>
        </p:grpSpPr>
        <p:grpSp>
          <p:nvGrpSpPr>
            <p:cNvPr id="195" name="Google Shape;195;p6"/>
            <p:cNvGrpSpPr/>
            <p:nvPr/>
          </p:nvGrpSpPr>
          <p:grpSpPr>
            <a:xfrm>
              <a:off x="735491" y="4026321"/>
              <a:ext cx="10721017" cy="2234523"/>
              <a:chOff x="735491" y="4541969"/>
              <a:chExt cx="10721017" cy="2234523"/>
            </a:xfrm>
          </p:grpSpPr>
          <p:sp>
            <p:nvSpPr>
              <p:cNvPr id="196" name="Google Shape;196;p6"/>
              <p:cNvSpPr txBox="1"/>
              <p:nvPr/>
            </p:nvSpPr>
            <p:spPr>
              <a:xfrm>
                <a:off x="735491" y="5246708"/>
                <a:ext cx="10721017" cy="338554"/>
              </a:xfrm>
              <a:prstGeom prst="rect">
                <a:avLst/>
              </a:prstGeom>
              <a:noFill/>
              <a:ln>
                <a:noFill/>
              </a:ln>
            </p:spPr>
            <p:txBody>
              <a:bodyPr anchorCtr="0" anchor="ctr" bIns="45700" lIns="0" spcFirstLastPara="1" rIns="91425" wrap="square" tIns="45700">
                <a:spAutoFit/>
              </a:bodyPr>
              <a:lstStyle/>
              <a:p>
                <a:pPr indent="0" lvl="0" marL="0" marR="0" rtl="0" algn="ctr">
                  <a:spcBef>
                    <a:spcPts val="0"/>
                  </a:spcBef>
                  <a:spcAft>
                    <a:spcPts val="0"/>
                  </a:spcAft>
                  <a:buNone/>
                </a:pPr>
                <a:r>
                  <a:rPr b="1" lang="en-US" sz="1600">
                    <a:solidFill>
                      <a:srgbClr val="FF9900"/>
                    </a:solidFill>
                    <a:latin typeface="Arial"/>
                    <a:ea typeface="Arial"/>
                    <a:cs typeface="Arial"/>
                    <a:sym typeface="Arial"/>
                  </a:rPr>
                  <a:t>Approach : Value Counts for CHILDREN column and Max value in the CHILDREN column &amp; display the result</a:t>
                </a:r>
                <a:endParaRPr b="1" sz="1600">
                  <a:solidFill>
                    <a:srgbClr val="FF9900"/>
                  </a:solidFill>
                  <a:latin typeface="Arial"/>
                  <a:ea typeface="Arial"/>
                  <a:cs typeface="Arial"/>
                  <a:sym typeface="Arial"/>
                </a:endParaRPr>
              </a:p>
            </p:txBody>
          </p:sp>
          <p:sp>
            <p:nvSpPr>
              <p:cNvPr id="197" name="Google Shape;197;p6"/>
              <p:cNvSpPr txBox="1"/>
              <p:nvPr/>
            </p:nvSpPr>
            <p:spPr>
              <a:xfrm>
                <a:off x="735491" y="5945495"/>
                <a:ext cx="10721016" cy="830997"/>
              </a:xfrm>
              <a:prstGeom prst="rect">
                <a:avLst/>
              </a:prstGeom>
              <a:noFill/>
              <a:ln>
                <a:noFill/>
              </a:ln>
            </p:spPr>
            <p:txBody>
              <a:bodyPr anchorCtr="0" anchor="t" bIns="45700" lIns="0" spcFirstLastPara="1" rIns="91425" wrap="square" tIns="45700">
                <a:spAutoFit/>
              </a:bodyPr>
              <a:lstStyle/>
              <a:p>
                <a:pPr indent="-228600" lvl="0" marL="228600" marR="0" rtl="0" algn="l">
                  <a:spcBef>
                    <a:spcPts val="0"/>
                  </a:spcBef>
                  <a:spcAft>
                    <a:spcPts val="0"/>
                  </a:spcAft>
                  <a:buClr>
                    <a:srgbClr val="7F7F7F"/>
                  </a:buClr>
                  <a:buSzPts val="1600"/>
                  <a:buFont typeface="Arial"/>
                  <a:buAutoNum type="arabicPeriod"/>
                </a:pPr>
                <a:r>
                  <a:rPr lang="en-US" sz="1600">
                    <a:solidFill>
                      <a:srgbClr val="7F7F7F"/>
                    </a:solidFill>
                    <a:latin typeface="Arial"/>
                    <a:ea typeface="Arial"/>
                    <a:cs typeface="Arial"/>
                    <a:sym typeface="Arial"/>
                  </a:rPr>
                  <a:t> There are around 533 Billionaires who have 2 children. </a:t>
                </a:r>
                <a:endParaRPr/>
              </a:p>
              <a:p>
                <a:pPr indent="-228600" lvl="0" marL="228600" marR="0" rtl="0" algn="l">
                  <a:spcBef>
                    <a:spcPts val="0"/>
                  </a:spcBef>
                  <a:spcAft>
                    <a:spcPts val="0"/>
                  </a:spcAft>
                  <a:buClr>
                    <a:srgbClr val="7F7F7F"/>
                  </a:buClr>
                  <a:buSzPts val="1600"/>
                  <a:buFont typeface="Arial"/>
                  <a:buAutoNum type="arabicPeriod"/>
                </a:pPr>
                <a:r>
                  <a:rPr lang="en-US" sz="1600">
                    <a:solidFill>
                      <a:srgbClr val="7F7F7F"/>
                    </a:solidFill>
                    <a:latin typeface="Arial"/>
                    <a:ea typeface="Arial"/>
                    <a:cs typeface="Arial"/>
                    <a:sym typeface="Arial"/>
                  </a:rPr>
                  <a:t>It certainly seems strange to hear that a man can have 23 children, in fact, Mr. Roman Avdeev adopted 19. He adopted the first two children in 2002 when he realized that his help with orphanages was ineffective.</a:t>
                </a:r>
                <a:endParaRPr/>
              </a:p>
            </p:txBody>
          </p:sp>
          <p:cxnSp>
            <p:nvCxnSpPr>
              <p:cNvPr id="198" name="Google Shape;198;p6"/>
              <p:cNvCxnSpPr/>
              <p:nvPr/>
            </p:nvCxnSpPr>
            <p:spPr>
              <a:xfrm>
                <a:off x="1830447" y="5088913"/>
                <a:ext cx="8660880" cy="0"/>
              </a:xfrm>
              <a:prstGeom prst="straightConnector1">
                <a:avLst/>
              </a:prstGeom>
              <a:noFill/>
              <a:ln cap="flat" cmpd="sng" w="19050">
                <a:solidFill>
                  <a:srgbClr val="7F7F7F"/>
                </a:solidFill>
                <a:prstDash val="dash"/>
                <a:miter lim="800000"/>
                <a:headEnd len="sm" w="sm" type="none"/>
                <a:tailEnd len="sm" w="sm" type="none"/>
              </a:ln>
            </p:spPr>
          </p:cxnSp>
          <p:sp>
            <p:nvSpPr>
              <p:cNvPr id="199" name="Google Shape;199;p6"/>
              <p:cNvSpPr txBox="1"/>
              <p:nvPr/>
            </p:nvSpPr>
            <p:spPr>
              <a:xfrm>
                <a:off x="735491" y="4541969"/>
                <a:ext cx="10721017" cy="646331"/>
              </a:xfrm>
              <a:prstGeom prst="rect">
                <a:avLst/>
              </a:prstGeom>
              <a:noFill/>
              <a:ln>
                <a:noFill/>
              </a:ln>
            </p:spPr>
            <p:txBody>
              <a:bodyPr anchorCtr="0" anchor="ctr" bIns="45700" lIns="0" spcFirstLastPara="1" rIns="91425" wrap="square" tIns="45700">
                <a:spAutoFit/>
              </a:bodyPr>
              <a:lstStyle/>
              <a:p>
                <a:pPr indent="0" lvl="0" marL="0" marR="0" rtl="0" algn="ctr">
                  <a:spcBef>
                    <a:spcPts val="0"/>
                  </a:spcBef>
                  <a:spcAft>
                    <a:spcPts val="0"/>
                  </a:spcAft>
                  <a:buNone/>
                </a:pPr>
                <a:r>
                  <a:rPr b="1" lang="en-US" sz="1800">
                    <a:solidFill>
                      <a:schemeClr val="accent6"/>
                    </a:solidFill>
                    <a:latin typeface="Arial Black"/>
                    <a:ea typeface="Arial Black"/>
                    <a:cs typeface="Arial Black"/>
                    <a:sym typeface="Arial Black"/>
                  </a:rPr>
                  <a:t>How many children do billionaires have. </a:t>
                </a:r>
                <a:endParaRPr/>
              </a:p>
              <a:p>
                <a:pPr indent="0" lvl="0" marL="0" marR="0" rtl="0" algn="ctr">
                  <a:spcBef>
                    <a:spcPts val="0"/>
                  </a:spcBef>
                  <a:spcAft>
                    <a:spcPts val="0"/>
                  </a:spcAft>
                  <a:buNone/>
                </a:pPr>
                <a:r>
                  <a:rPr b="1" lang="en-US" sz="1800">
                    <a:solidFill>
                      <a:schemeClr val="accent6"/>
                    </a:solidFill>
                    <a:latin typeface="Arial Black"/>
                    <a:ea typeface="Arial Black"/>
                    <a:cs typeface="Arial Black"/>
                    <a:sym typeface="Arial Black"/>
                  </a:rPr>
                  <a:t>Who has the most and least number of children's.</a:t>
                </a:r>
                <a:endParaRPr b="1" sz="1800">
                  <a:solidFill>
                    <a:schemeClr val="accent6"/>
                  </a:solidFill>
                  <a:latin typeface="Arial Black"/>
                  <a:ea typeface="Arial Black"/>
                  <a:cs typeface="Arial Black"/>
                  <a:sym typeface="Arial Black"/>
                </a:endParaRPr>
              </a:p>
            </p:txBody>
          </p:sp>
          <p:sp>
            <p:nvSpPr>
              <p:cNvPr id="200" name="Google Shape;200;p6"/>
              <p:cNvSpPr txBox="1"/>
              <p:nvPr/>
            </p:nvSpPr>
            <p:spPr>
              <a:xfrm>
                <a:off x="5134845" y="5635401"/>
                <a:ext cx="205208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36A7E"/>
                    </a:solidFill>
                    <a:latin typeface="Aharoni"/>
                    <a:ea typeface="Aharoni"/>
                    <a:cs typeface="Aharoni"/>
                    <a:sym typeface="Aharoni"/>
                  </a:rPr>
                  <a:t>Insights</a:t>
                </a:r>
                <a:endParaRPr/>
              </a:p>
            </p:txBody>
          </p:sp>
        </p:grpSp>
        <p:pic>
          <p:nvPicPr>
            <p:cNvPr id="201" name="Google Shape;201;p6"/>
            <p:cNvPicPr preferRelativeResize="0"/>
            <p:nvPr/>
          </p:nvPicPr>
          <p:blipFill rotWithShape="1">
            <a:blip r:embed="rId6">
              <a:alphaModFix/>
            </a:blip>
            <a:srcRect b="0" l="0" r="0" t="0"/>
            <a:stretch/>
          </p:blipFill>
          <p:spPr>
            <a:xfrm>
              <a:off x="2390273" y="1234804"/>
              <a:ext cx="7773676" cy="2265275"/>
            </a:xfrm>
            <a:prstGeom prst="rect">
              <a:avLst/>
            </a:prstGeom>
            <a:noFill/>
            <a:ln cap="flat" cmpd="sng" w="38100">
              <a:solidFill>
                <a:schemeClr val="dk2"/>
              </a:solidFill>
              <a:prstDash val="solid"/>
              <a:round/>
              <a:headEnd len="sm" w="sm" type="none"/>
              <a:tailEnd len="sm" w="sm" type="none"/>
            </a:ln>
          </p:spPr>
        </p:pic>
        <p:pic>
          <p:nvPicPr>
            <p:cNvPr id="202" name="Google Shape;202;p6"/>
            <p:cNvPicPr preferRelativeResize="0"/>
            <p:nvPr/>
          </p:nvPicPr>
          <p:blipFill rotWithShape="1">
            <a:blip r:embed="rId7">
              <a:alphaModFix/>
            </a:blip>
            <a:srcRect b="0" l="0" r="0" t="0"/>
            <a:stretch/>
          </p:blipFill>
          <p:spPr>
            <a:xfrm>
              <a:off x="3465312" y="3556062"/>
              <a:ext cx="5391150" cy="381000"/>
            </a:xfrm>
            <a:prstGeom prst="rect">
              <a:avLst/>
            </a:prstGeom>
            <a:noFill/>
            <a:ln>
              <a:noFill/>
            </a:ln>
          </p:spPr>
        </p:pic>
      </p:grpSp>
      <p:grpSp>
        <p:nvGrpSpPr>
          <p:cNvPr id="203" name="Google Shape;203;p6"/>
          <p:cNvGrpSpPr/>
          <p:nvPr/>
        </p:nvGrpSpPr>
        <p:grpSpPr>
          <a:xfrm>
            <a:off x="899753" y="1448570"/>
            <a:ext cx="10721017" cy="5192169"/>
            <a:chOff x="2272533" y="4011085"/>
            <a:chExt cx="10721017" cy="5192169"/>
          </a:xfrm>
        </p:grpSpPr>
        <p:grpSp>
          <p:nvGrpSpPr>
            <p:cNvPr id="204" name="Google Shape;204;p6"/>
            <p:cNvGrpSpPr/>
            <p:nvPr/>
          </p:nvGrpSpPr>
          <p:grpSpPr>
            <a:xfrm>
              <a:off x="2272533" y="7353452"/>
              <a:ext cx="10721017" cy="1849802"/>
              <a:chOff x="735491" y="4680468"/>
              <a:chExt cx="10721017" cy="1849802"/>
            </a:xfrm>
          </p:grpSpPr>
          <p:sp>
            <p:nvSpPr>
              <p:cNvPr id="205" name="Google Shape;205;p6"/>
              <p:cNvSpPr txBox="1"/>
              <p:nvPr/>
            </p:nvSpPr>
            <p:spPr>
              <a:xfrm>
                <a:off x="735491" y="5123598"/>
                <a:ext cx="10721017" cy="584775"/>
              </a:xfrm>
              <a:prstGeom prst="rect">
                <a:avLst/>
              </a:prstGeom>
              <a:noFill/>
              <a:ln>
                <a:noFill/>
              </a:ln>
            </p:spPr>
            <p:txBody>
              <a:bodyPr anchorCtr="0" anchor="ctr" bIns="45700" lIns="0" spcFirstLastPara="1" rIns="91425" wrap="square" tIns="45700">
                <a:spAutoFit/>
              </a:bodyPr>
              <a:lstStyle/>
              <a:p>
                <a:pPr indent="0" lvl="0" marL="0" marR="0" rtl="0" algn="ctr">
                  <a:spcBef>
                    <a:spcPts val="0"/>
                  </a:spcBef>
                  <a:spcAft>
                    <a:spcPts val="0"/>
                  </a:spcAft>
                  <a:buNone/>
                </a:pPr>
                <a:r>
                  <a:rPr b="1" lang="en-US" sz="1600">
                    <a:solidFill>
                      <a:srgbClr val="FF9900"/>
                    </a:solidFill>
                    <a:latin typeface="Arial"/>
                    <a:ea typeface="Arial"/>
                    <a:cs typeface="Arial"/>
                    <a:sym typeface="Arial"/>
                  </a:rPr>
                  <a:t>Approach : Group by SOURCE and then find the calculate the count of the NAME, sort the values of NAME in the ascending order and rest the index  </a:t>
                </a:r>
                <a:endParaRPr b="1" sz="1600">
                  <a:solidFill>
                    <a:srgbClr val="FF9900"/>
                  </a:solidFill>
                  <a:latin typeface="Arial"/>
                  <a:ea typeface="Arial"/>
                  <a:cs typeface="Arial"/>
                  <a:sym typeface="Arial"/>
                </a:endParaRPr>
              </a:p>
            </p:txBody>
          </p:sp>
          <p:sp>
            <p:nvSpPr>
              <p:cNvPr id="206" name="Google Shape;206;p6"/>
              <p:cNvSpPr txBox="1"/>
              <p:nvPr/>
            </p:nvSpPr>
            <p:spPr>
              <a:xfrm>
                <a:off x="735491" y="5945495"/>
                <a:ext cx="10721016" cy="584775"/>
              </a:xfrm>
              <a:prstGeom prst="rect">
                <a:avLst/>
              </a:prstGeom>
              <a:noFill/>
              <a:ln>
                <a:noFill/>
              </a:ln>
            </p:spPr>
            <p:txBody>
              <a:bodyPr anchorCtr="0" anchor="t" bIns="45700" lIns="0" spcFirstLastPara="1" rIns="91425" wrap="square" tIns="45700">
                <a:spAutoFit/>
              </a:bodyPr>
              <a:lstStyle/>
              <a:p>
                <a:pPr indent="-228600" lvl="0" marL="228600" marR="0" rtl="0" algn="l">
                  <a:spcBef>
                    <a:spcPts val="0"/>
                  </a:spcBef>
                  <a:spcAft>
                    <a:spcPts val="0"/>
                  </a:spcAft>
                  <a:buClr>
                    <a:srgbClr val="7F7F7F"/>
                  </a:buClr>
                  <a:buSzPts val="1600"/>
                  <a:buFont typeface="Arial"/>
                  <a:buAutoNum type="arabicPeriod"/>
                </a:pPr>
                <a:r>
                  <a:rPr lang="en-US" sz="1600">
                    <a:solidFill>
                      <a:srgbClr val="7F7F7F"/>
                    </a:solidFill>
                    <a:latin typeface="Arial"/>
                    <a:ea typeface="Arial"/>
                    <a:cs typeface="Arial"/>
                    <a:sym typeface="Arial"/>
                  </a:rPr>
                  <a:t> Undoubtedly Real - Estate is the most common source of income with 176 billionaires, followed by Pharmaceuticals &amp; Software holds the position 4 with 64 billionaires.</a:t>
                </a:r>
                <a:endParaRPr/>
              </a:p>
            </p:txBody>
          </p:sp>
          <p:cxnSp>
            <p:nvCxnSpPr>
              <p:cNvPr id="207" name="Google Shape;207;p6"/>
              <p:cNvCxnSpPr/>
              <p:nvPr/>
            </p:nvCxnSpPr>
            <p:spPr>
              <a:xfrm>
                <a:off x="1830447" y="5088913"/>
                <a:ext cx="8660880" cy="0"/>
              </a:xfrm>
              <a:prstGeom prst="straightConnector1">
                <a:avLst/>
              </a:prstGeom>
              <a:noFill/>
              <a:ln cap="flat" cmpd="sng" w="19050">
                <a:solidFill>
                  <a:srgbClr val="7F7F7F"/>
                </a:solidFill>
                <a:prstDash val="dash"/>
                <a:miter lim="800000"/>
                <a:headEnd len="sm" w="sm" type="none"/>
                <a:tailEnd len="sm" w="sm" type="none"/>
              </a:ln>
            </p:spPr>
          </p:cxnSp>
          <p:sp>
            <p:nvSpPr>
              <p:cNvPr id="208" name="Google Shape;208;p6"/>
              <p:cNvSpPr txBox="1"/>
              <p:nvPr/>
            </p:nvSpPr>
            <p:spPr>
              <a:xfrm>
                <a:off x="735491" y="4680468"/>
                <a:ext cx="10721017" cy="369332"/>
              </a:xfrm>
              <a:prstGeom prst="rect">
                <a:avLst/>
              </a:prstGeom>
              <a:noFill/>
              <a:ln>
                <a:noFill/>
              </a:ln>
            </p:spPr>
            <p:txBody>
              <a:bodyPr anchorCtr="0" anchor="ctr" bIns="45700" lIns="0" spcFirstLastPara="1" rIns="91425" wrap="square" tIns="45700">
                <a:spAutoFit/>
              </a:bodyPr>
              <a:lstStyle/>
              <a:p>
                <a:pPr indent="0" lvl="0" marL="0" marR="0" rtl="0" algn="ctr">
                  <a:spcBef>
                    <a:spcPts val="0"/>
                  </a:spcBef>
                  <a:spcAft>
                    <a:spcPts val="0"/>
                  </a:spcAft>
                  <a:buNone/>
                </a:pPr>
                <a:r>
                  <a:rPr b="1" lang="en-US" sz="1800">
                    <a:solidFill>
                      <a:schemeClr val="accent6"/>
                    </a:solidFill>
                    <a:latin typeface="Arial Black"/>
                    <a:ea typeface="Arial Black"/>
                    <a:cs typeface="Arial Black"/>
                    <a:sym typeface="Arial Black"/>
                  </a:rPr>
                  <a:t>Analysis of the most common sources of income</a:t>
                </a:r>
                <a:endParaRPr b="1" sz="1800">
                  <a:solidFill>
                    <a:schemeClr val="accent6"/>
                  </a:solidFill>
                  <a:latin typeface="Arial Black"/>
                  <a:ea typeface="Arial Black"/>
                  <a:cs typeface="Arial Black"/>
                  <a:sym typeface="Arial Black"/>
                </a:endParaRPr>
              </a:p>
            </p:txBody>
          </p:sp>
          <p:sp>
            <p:nvSpPr>
              <p:cNvPr id="209" name="Google Shape;209;p6"/>
              <p:cNvSpPr txBox="1"/>
              <p:nvPr/>
            </p:nvSpPr>
            <p:spPr>
              <a:xfrm>
                <a:off x="5134845" y="5635401"/>
                <a:ext cx="205208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36A7E"/>
                    </a:solidFill>
                    <a:latin typeface="Aharoni"/>
                    <a:ea typeface="Aharoni"/>
                    <a:cs typeface="Aharoni"/>
                    <a:sym typeface="Aharoni"/>
                  </a:rPr>
                  <a:t>Insights</a:t>
                </a:r>
                <a:endParaRPr/>
              </a:p>
            </p:txBody>
          </p:sp>
        </p:grpSp>
        <p:pic>
          <p:nvPicPr>
            <p:cNvPr id="210" name="Google Shape;210;p6"/>
            <p:cNvPicPr preferRelativeResize="0"/>
            <p:nvPr/>
          </p:nvPicPr>
          <p:blipFill rotWithShape="1">
            <a:blip r:embed="rId8">
              <a:alphaModFix/>
            </a:blip>
            <a:srcRect b="0" l="0" r="0" t="0"/>
            <a:stretch/>
          </p:blipFill>
          <p:spPr>
            <a:xfrm>
              <a:off x="4999521" y="4011085"/>
              <a:ext cx="5230418" cy="3279543"/>
            </a:xfrm>
            <a:prstGeom prst="rect">
              <a:avLst/>
            </a:prstGeom>
            <a:noFill/>
            <a:ln cap="flat" cmpd="sng" w="38100">
              <a:solidFill>
                <a:schemeClr val="dk2"/>
              </a:solidFill>
              <a:prstDash val="solid"/>
              <a:round/>
              <a:headEnd len="sm" w="sm" type="none"/>
              <a:tailEnd len="sm" w="sm" type="none"/>
            </a:ln>
          </p:spPr>
        </p:pic>
      </p:grpSp>
      <p:grpSp>
        <p:nvGrpSpPr>
          <p:cNvPr id="211" name="Google Shape;211;p6"/>
          <p:cNvGrpSpPr/>
          <p:nvPr/>
        </p:nvGrpSpPr>
        <p:grpSpPr>
          <a:xfrm>
            <a:off x="817504" y="1354031"/>
            <a:ext cx="10721017" cy="5310045"/>
            <a:chOff x="8487394" y="853270"/>
            <a:chExt cx="10721017" cy="5310045"/>
          </a:xfrm>
        </p:grpSpPr>
        <p:grpSp>
          <p:nvGrpSpPr>
            <p:cNvPr id="212" name="Google Shape;212;p6"/>
            <p:cNvGrpSpPr/>
            <p:nvPr/>
          </p:nvGrpSpPr>
          <p:grpSpPr>
            <a:xfrm>
              <a:off x="8487394" y="3821070"/>
              <a:ext cx="10721017" cy="2342245"/>
              <a:chOff x="735491" y="4680468"/>
              <a:chExt cx="10721017" cy="2342245"/>
            </a:xfrm>
          </p:grpSpPr>
          <p:sp>
            <p:nvSpPr>
              <p:cNvPr id="213" name="Google Shape;213;p6"/>
              <p:cNvSpPr txBox="1"/>
              <p:nvPr/>
            </p:nvSpPr>
            <p:spPr>
              <a:xfrm>
                <a:off x="735491" y="5246708"/>
                <a:ext cx="10721017" cy="338554"/>
              </a:xfrm>
              <a:prstGeom prst="rect">
                <a:avLst/>
              </a:prstGeom>
              <a:noFill/>
              <a:ln>
                <a:noFill/>
              </a:ln>
            </p:spPr>
            <p:txBody>
              <a:bodyPr anchorCtr="0" anchor="ctr" bIns="45700" lIns="0" spcFirstLastPara="1" rIns="91425" wrap="square" tIns="45700">
                <a:spAutoFit/>
              </a:bodyPr>
              <a:lstStyle/>
              <a:p>
                <a:pPr indent="0" lvl="0" marL="0" marR="0" rtl="0" algn="ctr">
                  <a:spcBef>
                    <a:spcPts val="0"/>
                  </a:spcBef>
                  <a:spcAft>
                    <a:spcPts val="0"/>
                  </a:spcAft>
                  <a:buNone/>
                </a:pPr>
                <a:r>
                  <a:rPr b="1" lang="en-US" sz="1600">
                    <a:solidFill>
                      <a:srgbClr val="FF9900"/>
                    </a:solidFill>
                    <a:latin typeface="Arial"/>
                    <a:ea typeface="Arial"/>
                    <a:cs typeface="Arial"/>
                    <a:sym typeface="Arial"/>
                  </a:rPr>
                  <a:t>Approach : Find the max and min AGE in the column and then append these to display in a single table  </a:t>
                </a:r>
                <a:endParaRPr b="1" sz="1600">
                  <a:solidFill>
                    <a:srgbClr val="FF9900"/>
                  </a:solidFill>
                  <a:latin typeface="Arial"/>
                  <a:ea typeface="Arial"/>
                  <a:cs typeface="Arial"/>
                  <a:sym typeface="Arial"/>
                </a:endParaRPr>
              </a:p>
            </p:txBody>
          </p:sp>
          <p:sp>
            <p:nvSpPr>
              <p:cNvPr id="214" name="Google Shape;214;p6"/>
              <p:cNvSpPr txBox="1"/>
              <p:nvPr/>
            </p:nvSpPr>
            <p:spPr>
              <a:xfrm>
                <a:off x="735491" y="5945495"/>
                <a:ext cx="10721016" cy="1077218"/>
              </a:xfrm>
              <a:prstGeom prst="rect">
                <a:avLst/>
              </a:prstGeom>
              <a:noFill/>
              <a:ln>
                <a:noFill/>
              </a:ln>
            </p:spPr>
            <p:txBody>
              <a:bodyPr anchorCtr="0" anchor="t" bIns="45700" lIns="0" spcFirstLastPara="1" rIns="91425" wrap="square" tIns="45700">
                <a:spAutoFit/>
              </a:bodyPr>
              <a:lstStyle/>
              <a:p>
                <a:pPr indent="-228600" lvl="0" marL="228600" marR="0" rtl="0" algn="l">
                  <a:spcBef>
                    <a:spcPts val="0"/>
                  </a:spcBef>
                  <a:spcAft>
                    <a:spcPts val="0"/>
                  </a:spcAft>
                  <a:buClr>
                    <a:srgbClr val="7F7F7F"/>
                  </a:buClr>
                  <a:buSzPts val="1600"/>
                  <a:buFont typeface="Arial"/>
                  <a:buAutoNum type="arabicPeriod"/>
                </a:pPr>
                <a:r>
                  <a:rPr lang="en-US" sz="1600">
                    <a:solidFill>
                      <a:srgbClr val="7F7F7F"/>
                    </a:solidFill>
                    <a:latin typeface="Arial"/>
                    <a:ea typeface="Arial"/>
                    <a:cs typeface="Arial"/>
                    <a:sym typeface="Arial"/>
                  </a:rPr>
                  <a:t>The oldest billionaire is George Joseph (born September 11, 1921), that is the founder of Mercury Insurance Group of Los Angeles.</a:t>
                </a:r>
                <a:endParaRPr/>
              </a:p>
              <a:p>
                <a:pPr indent="-228600" lvl="0" marL="228600" marR="0" rtl="0" algn="l">
                  <a:spcBef>
                    <a:spcPts val="0"/>
                  </a:spcBef>
                  <a:spcAft>
                    <a:spcPts val="0"/>
                  </a:spcAft>
                  <a:buClr>
                    <a:srgbClr val="7F7F7F"/>
                  </a:buClr>
                  <a:buSzPts val="1600"/>
                  <a:buFont typeface="Arial"/>
                  <a:buAutoNum type="arabicPeriod"/>
                </a:pPr>
                <a:r>
                  <a:rPr lang="en-US" sz="1600">
                    <a:solidFill>
                      <a:srgbClr val="7F7F7F"/>
                    </a:solidFill>
                    <a:latin typeface="Arial"/>
                    <a:ea typeface="Arial"/>
                    <a:cs typeface="Arial"/>
                    <a:sym typeface="Arial"/>
                  </a:rPr>
                  <a:t>The youngest billionaire is Kevin David Lehmann, billionaire since he was 14.He is now eighteen, he has inherited from his father the "dm" grocery chain, the largest in Europe.</a:t>
                </a:r>
                <a:endParaRPr/>
              </a:p>
            </p:txBody>
          </p:sp>
          <p:cxnSp>
            <p:nvCxnSpPr>
              <p:cNvPr id="215" name="Google Shape;215;p6"/>
              <p:cNvCxnSpPr/>
              <p:nvPr/>
            </p:nvCxnSpPr>
            <p:spPr>
              <a:xfrm>
                <a:off x="1830447" y="5088913"/>
                <a:ext cx="8660880" cy="0"/>
              </a:xfrm>
              <a:prstGeom prst="straightConnector1">
                <a:avLst/>
              </a:prstGeom>
              <a:noFill/>
              <a:ln cap="flat" cmpd="sng" w="19050">
                <a:solidFill>
                  <a:srgbClr val="7F7F7F"/>
                </a:solidFill>
                <a:prstDash val="dash"/>
                <a:miter lim="800000"/>
                <a:headEnd len="sm" w="sm" type="none"/>
                <a:tailEnd len="sm" w="sm" type="none"/>
              </a:ln>
            </p:spPr>
          </p:cxnSp>
          <p:sp>
            <p:nvSpPr>
              <p:cNvPr id="216" name="Google Shape;216;p6"/>
              <p:cNvSpPr txBox="1"/>
              <p:nvPr/>
            </p:nvSpPr>
            <p:spPr>
              <a:xfrm>
                <a:off x="735491" y="4680468"/>
                <a:ext cx="10721017" cy="369332"/>
              </a:xfrm>
              <a:prstGeom prst="rect">
                <a:avLst/>
              </a:prstGeom>
              <a:noFill/>
              <a:ln>
                <a:noFill/>
              </a:ln>
            </p:spPr>
            <p:txBody>
              <a:bodyPr anchorCtr="0" anchor="ctr" bIns="45700" lIns="0" spcFirstLastPara="1" rIns="91425" wrap="square" tIns="45700">
                <a:spAutoFit/>
              </a:bodyPr>
              <a:lstStyle/>
              <a:p>
                <a:pPr indent="0" lvl="0" marL="0" marR="0" rtl="0" algn="ctr">
                  <a:spcBef>
                    <a:spcPts val="0"/>
                  </a:spcBef>
                  <a:spcAft>
                    <a:spcPts val="0"/>
                  </a:spcAft>
                  <a:buNone/>
                </a:pPr>
                <a:r>
                  <a:rPr b="1" lang="en-US" sz="1800">
                    <a:solidFill>
                      <a:schemeClr val="accent6"/>
                    </a:solidFill>
                    <a:latin typeface="Arial Black"/>
                    <a:ea typeface="Arial Black"/>
                    <a:cs typeface="Arial Black"/>
                    <a:sym typeface="Arial Black"/>
                  </a:rPr>
                  <a:t>Find the Oldest and the Youngest Billionaire’s Age</a:t>
                </a:r>
                <a:endParaRPr b="1" sz="1800">
                  <a:solidFill>
                    <a:schemeClr val="accent6"/>
                  </a:solidFill>
                  <a:latin typeface="Arial Black"/>
                  <a:ea typeface="Arial Black"/>
                  <a:cs typeface="Arial Black"/>
                  <a:sym typeface="Arial Black"/>
                </a:endParaRPr>
              </a:p>
            </p:txBody>
          </p:sp>
          <p:sp>
            <p:nvSpPr>
              <p:cNvPr id="217" name="Google Shape;217;p6"/>
              <p:cNvSpPr txBox="1"/>
              <p:nvPr/>
            </p:nvSpPr>
            <p:spPr>
              <a:xfrm>
                <a:off x="5134845" y="5635401"/>
                <a:ext cx="205208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36A7E"/>
                    </a:solidFill>
                    <a:latin typeface="Aharoni"/>
                    <a:ea typeface="Aharoni"/>
                    <a:cs typeface="Aharoni"/>
                    <a:sym typeface="Aharoni"/>
                  </a:rPr>
                  <a:t>Insights</a:t>
                </a:r>
                <a:endParaRPr/>
              </a:p>
            </p:txBody>
          </p:sp>
        </p:grpSp>
        <p:pic>
          <p:nvPicPr>
            <p:cNvPr id="218" name="Google Shape;218;p6"/>
            <p:cNvPicPr preferRelativeResize="0"/>
            <p:nvPr/>
          </p:nvPicPr>
          <p:blipFill rotWithShape="1">
            <a:blip r:embed="rId9">
              <a:alphaModFix/>
            </a:blip>
            <a:srcRect b="0" l="0" r="0" t="0"/>
            <a:stretch/>
          </p:blipFill>
          <p:spPr>
            <a:xfrm>
              <a:off x="11216623" y="853270"/>
              <a:ext cx="5367599" cy="2888903"/>
            </a:xfrm>
            <a:prstGeom prst="rect">
              <a:avLst/>
            </a:prstGeom>
            <a:noFill/>
            <a:ln cap="flat" cmpd="sng" w="38100">
              <a:solidFill>
                <a:schemeClr val="dk2"/>
              </a:solidFill>
              <a:prstDash val="solid"/>
              <a:round/>
              <a:headEnd len="sm" w="sm" type="none"/>
              <a:tailEnd len="sm" w="sm" type="none"/>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8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0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9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1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7"/>
          <p:cNvSpPr txBox="1"/>
          <p:nvPr/>
        </p:nvSpPr>
        <p:spPr>
          <a:xfrm>
            <a:off x="0" y="364090"/>
            <a:ext cx="11588838" cy="724247"/>
          </a:xfrm>
          <a:prstGeom prst="rect">
            <a:avLst/>
          </a:prstGeom>
          <a:solidFill>
            <a:srgbClr val="124B6C"/>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0" lang="en-US" sz="4400">
                <a:solidFill>
                  <a:schemeClr val="lt1"/>
                </a:solidFill>
                <a:latin typeface="Arial Black"/>
                <a:ea typeface="Arial Black"/>
                <a:cs typeface="Arial Black"/>
                <a:sym typeface="Arial Black"/>
              </a:rPr>
              <a:t>Data Analysis - Regression</a:t>
            </a:r>
            <a:endParaRPr b="0" sz="1600">
              <a:solidFill>
                <a:schemeClr val="lt1"/>
              </a:solidFill>
              <a:latin typeface="Arial Black"/>
              <a:ea typeface="Arial Black"/>
              <a:cs typeface="Arial Black"/>
              <a:sym typeface="Arial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8"/>
          <p:cNvSpPr/>
          <p:nvPr/>
        </p:nvSpPr>
        <p:spPr>
          <a:xfrm rot="-5400000">
            <a:off x="5410905" y="-3666096"/>
            <a:ext cx="1062000" cy="11024322"/>
          </a:xfrm>
          <a:prstGeom prst="round2SameRect">
            <a:avLst>
              <a:gd fmla="val 50000" name="adj1"/>
              <a:gd fmla="val 10574"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29" name="Google Shape;229;p8"/>
          <p:cNvSpPr/>
          <p:nvPr/>
        </p:nvSpPr>
        <p:spPr>
          <a:xfrm rot="-5400000">
            <a:off x="5410904" y="-2606184"/>
            <a:ext cx="1062000" cy="11024325"/>
          </a:xfrm>
          <a:prstGeom prst="round2SameRect">
            <a:avLst>
              <a:gd fmla="val 50000" name="adj1"/>
              <a:gd fmla="val 16616"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30" name="Google Shape;230;p8"/>
          <p:cNvSpPr/>
          <p:nvPr/>
        </p:nvSpPr>
        <p:spPr>
          <a:xfrm rot="-5400000">
            <a:off x="5416403" y="-1551770"/>
            <a:ext cx="1062000" cy="11035326"/>
          </a:xfrm>
          <a:prstGeom prst="round2SameRect">
            <a:avLst>
              <a:gd fmla="val 50000" name="adj1"/>
              <a:gd fmla="val 15106" name="adj2"/>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31" name="Google Shape;231;p8"/>
          <p:cNvSpPr/>
          <p:nvPr/>
        </p:nvSpPr>
        <p:spPr>
          <a:xfrm rot="-5400000">
            <a:off x="5416406" y="-491856"/>
            <a:ext cx="1062000" cy="11035325"/>
          </a:xfrm>
          <a:prstGeom prst="round2SameRect">
            <a:avLst>
              <a:gd fmla="val 50000" name="adj1"/>
              <a:gd fmla="val 9063"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32" name="Google Shape;232;p8"/>
          <p:cNvSpPr/>
          <p:nvPr/>
        </p:nvSpPr>
        <p:spPr>
          <a:xfrm>
            <a:off x="548316" y="1414063"/>
            <a:ext cx="956437" cy="864000"/>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33" name="Google Shape;233;p8"/>
          <p:cNvSpPr/>
          <p:nvPr/>
        </p:nvSpPr>
        <p:spPr>
          <a:xfrm>
            <a:off x="548316" y="2473978"/>
            <a:ext cx="956437" cy="864000"/>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34" name="Google Shape;234;p8"/>
          <p:cNvSpPr/>
          <p:nvPr/>
        </p:nvSpPr>
        <p:spPr>
          <a:xfrm>
            <a:off x="548316" y="3533891"/>
            <a:ext cx="956437" cy="864000"/>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35" name="Google Shape;235;p8"/>
          <p:cNvSpPr/>
          <p:nvPr/>
        </p:nvSpPr>
        <p:spPr>
          <a:xfrm>
            <a:off x="548316" y="4593805"/>
            <a:ext cx="956437" cy="864000"/>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nvGrpSpPr>
          <p:cNvPr id="236" name="Google Shape;236;p8"/>
          <p:cNvGrpSpPr/>
          <p:nvPr/>
        </p:nvGrpSpPr>
        <p:grpSpPr>
          <a:xfrm>
            <a:off x="1550955" y="1519445"/>
            <a:ext cx="3964686" cy="668638"/>
            <a:chOff x="1280970" y="2069669"/>
            <a:chExt cx="3198831" cy="668638"/>
          </a:xfrm>
        </p:grpSpPr>
        <p:sp>
          <p:nvSpPr>
            <p:cNvPr id="237" name="Google Shape;237;p8"/>
            <p:cNvSpPr txBox="1"/>
            <p:nvPr/>
          </p:nvSpPr>
          <p:spPr>
            <a:xfrm>
              <a:off x="1280970" y="2069669"/>
              <a:ext cx="3198831"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Content  Here</a:t>
              </a:r>
              <a:endParaRPr b="1" sz="1200">
                <a:solidFill>
                  <a:schemeClr val="lt1"/>
                </a:solidFill>
                <a:latin typeface="Arial"/>
                <a:ea typeface="Arial"/>
                <a:cs typeface="Arial"/>
                <a:sym typeface="Arial"/>
              </a:endParaRPr>
            </a:p>
          </p:txBody>
        </p:sp>
        <p:sp>
          <p:nvSpPr>
            <p:cNvPr id="238" name="Google Shape;238;p8"/>
            <p:cNvSpPr txBox="1"/>
            <p:nvPr/>
          </p:nvSpPr>
          <p:spPr>
            <a:xfrm>
              <a:off x="1280970" y="2276642"/>
              <a:ext cx="317596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Get a modern PowerPoint  Presentation that is beautifully designed. </a:t>
              </a:r>
              <a:endParaRPr sz="1200">
                <a:solidFill>
                  <a:schemeClr val="lt1"/>
                </a:solidFill>
                <a:latin typeface="Arial"/>
                <a:ea typeface="Arial"/>
                <a:cs typeface="Arial"/>
                <a:sym typeface="Arial"/>
              </a:endParaRPr>
            </a:p>
          </p:txBody>
        </p:sp>
      </p:grpSp>
      <p:grpSp>
        <p:nvGrpSpPr>
          <p:cNvPr id="239" name="Google Shape;239;p8"/>
          <p:cNvGrpSpPr/>
          <p:nvPr/>
        </p:nvGrpSpPr>
        <p:grpSpPr>
          <a:xfrm>
            <a:off x="1550958" y="2579358"/>
            <a:ext cx="3974130" cy="668638"/>
            <a:chOff x="1273350" y="2938497"/>
            <a:chExt cx="3206451" cy="668638"/>
          </a:xfrm>
        </p:grpSpPr>
        <p:sp>
          <p:nvSpPr>
            <p:cNvPr id="240" name="Google Shape;240;p8"/>
            <p:cNvSpPr txBox="1"/>
            <p:nvPr/>
          </p:nvSpPr>
          <p:spPr>
            <a:xfrm>
              <a:off x="1273350" y="2938497"/>
              <a:ext cx="3198831"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Content  Here</a:t>
              </a:r>
              <a:endParaRPr b="1" sz="1200">
                <a:solidFill>
                  <a:schemeClr val="lt1"/>
                </a:solidFill>
                <a:latin typeface="Arial"/>
                <a:ea typeface="Arial"/>
                <a:cs typeface="Arial"/>
                <a:sym typeface="Arial"/>
              </a:endParaRPr>
            </a:p>
          </p:txBody>
        </p:sp>
        <p:sp>
          <p:nvSpPr>
            <p:cNvPr id="241" name="Google Shape;241;p8"/>
            <p:cNvSpPr txBox="1"/>
            <p:nvPr/>
          </p:nvSpPr>
          <p:spPr>
            <a:xfrm>
              <a:off x="1273350" y="3145470"/>
              <a:ext cx="320645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Get a modern PowerPoint  Presentation that is beautifully designed. </a:t>
              </a:r>
              <a:endParaRPr sz="1200">
                <a:solidFill>
                  <a:schemeClr val="lt1"/>
                </a:solidFill>
                <a:latin typeface="Arial"/>
                <a:ea typeface="Arial"/>
                <a:cs typeface="Arial"/>
                <a:sym typeface="Arial"/>
              </a:endParaRPr>
            </a:p>
          </p:txBody>
        </p:sp>
      </p:grpSp>
      <p:grpSp>
        <p:nvGrpSpPr>
          <p:cNvPr id="242" name="Google Shape;242;p8"/>
          <p:cNvGrpSpPr/>
          <p:nvPr/>
        </p:nvGrpSpPr>
        <p:grpSpPr>
          <a:xfrm>
            <a:off x="1550955" y="3639266"/>
            <a:ext cx="3964686" cy="668639"/>
            <a:chOff x="1265730" y="3788973"/>
            <a:chExt cx="3198831" cy="668639"/>
          </a:xfrm>
        </p:grpSpPr>
        <p:sp>
          <p:nvSpPr>
            <p:cNvPr id="243" name="Google Shape;243;p8"/>
            <p:cNvSpPr txBox="1"/>
            <p:nvPr/>
          </p:nvSpPr>
          <p:spPr>
            <a:xfrm>
              <a:off x="1265730" y="3788973"/>
              <a:ext cx="3198831"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Content  Here</a:t>
              </a:r>
              <a:endParaRPr b="1" sz="1200">
                <a:solidFill>
                  <a:schemeClr val="lt1"/>
                </a:solidFill>
                <a:latin typeface="Arial"/>
                <a:ea typeface="Arial"/>
                <a:cs typeface="Arial"/>
                <a:sym typeface="Arial"/>
              </a:endParaRPr>
            </a:p>
          </p:txBody>
        </p:sp>
        <p:sp>
          <p:nvSpPr>
            <p:cNvPr id="244" name="Google Shape;244;p8"/>
            <p:cNvSpPr txBox="1"/>
            <p:nvPr/>
          </p:nvSpPr>
          <p:spPr>
            <a:xfrm>
              <a:off x="1265730" y="3995947"/>
              <a:ext cx="31988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Get a modern PowerPoint  Presentation that is beautifully designed. </a:t>
              </a:r>
              <a:endParaRPr sz="1200">
                <a:solidFill>
                  <a:schemeClr val="lt1"/>
                </a:solidFill>
                <a:latin typeface="Arial"/>
                <a:ea typeface="Arial"/>
                <a:cs typeface="Arial"/>
                <a:sym typeface="Arial"/>
              </a:endParaRPr>
            </a:p>
          </p:txBody>
        </p:sp>
      </p:grpSp>
      <p:grpSp>
        <p:nvGrpSpPr>
          <p:cNvPr id="245" name="Google Shape;245;p8"/>
          <p:cNvGrpSpPr/>
          <p:nvPr/>
        </p:nvGrpSpPr>
        <p:grpSpPr>
          <a:xfrm>
            <a:off x="1550954" y="4699190"/>
            <a:ext cx="3197095" cy="668638"/>
            <a:chOff x="1258110" y="4650181"/>
            <a:chExt cx="3221691" cy="668638"/>
          </a:xfrm>
        </p:grpSpPr>
        <p:sp>
          <p:nvSpPr>
            <p:cNvPr id="246" name="Google Shape;246;p8"/>
            <p:cNvSpPr txBox="1"/>
            <p:nvPr/>
          </p:nvSpPr>
          <p:spPr>
            <a:xfrm>
              <a:off x="1258110" y="4650181"/>
              <a:ext cx="3198831"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Content  Here</a:t>
              </a:r>
              <a:endParaRPr b="1" sz="1200">
                <a:solidFill>
                  <a:schemeClr val="lt1"/>
                </a:solidFill>
                <a:latin typeface="Arial"/>
                <a:ea typeface="Arial"/>
                <a:cs typeface="Arial"/>
                <a:sym typeface="Arial"/>
              </a:endParaRPr>
            </a:p>
          </p:txBody>
        </p:sp>
        <p:sp>
          <p:nvSpPr>
            <p:cNvPr id="247" name="Google Shape;247;p8"/>
            <p:cNvSpPr txBox="1"/>
            <p:nvPr/>
          </p:nvSpPr>
          <p:spPr>
            <a:xfrm>
              <a:off x="1258110" y="4857154"/>
              <a:ext cx="32216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Get a modern PowerPoint  Presentation that is beautifully designed. </a:t>
              </a:r>
              <a:endParaRPr sz="1200">
                <a:solidFill>
                  <a:schemeClr val="lt1"/>
                </a:solidFill>
                <a:latin typeface="Arial"/>
                <a:ea typeface="Arial"/>
                <a:cs typeface="Arial"/>
                <a:sym typeface="Arial"/>
              </a:endParaRPr>
            </a:p>
          </p:txBody>
        </p:sp>
      </p:grpSp>
      <p:sp>
        <p:nvSpPr>
          <p:cNvPr id="248" name="Google Shape;248;p8"/>
          <p:cNvSpPr txBox="1"/>
          <p:nvPr/>
        </p:nvSpPr>
        <p:spPr>
          <a:xfrm>
            <a:off x="0" y="364090"/>
            <a:ext cx="11588838" cy="724247"/>
          </a:xfrm>
          <a:prstGeom prst="rect">
            <a:avLst/>
          </a:prstGeom>
          <a:solidFill>
            <a:srgbClr val="124B6C"/>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0" lang="en-US" sz="4400">
                <a:solidFill>
                  <a:schemeClr val="lt1"/>
                </a:solidFill>
                <a:latin typeface="Arial Black"/>
                <a:ea typeface="Arial Black"/>
                <a:cs typeface="Arial Black"/>
                <a:sym typeface="Arial Black"/>
              </a:rPr>
              <a:t>  Conclusion</a:t>
            </a:r>
            <a:endParaRPr b="0" sz="1600">
              <a:solidFill>
                <a:schemeClr val="lt1"/>
              </a:solidFill>
              <a:latin typeface="Arial Black"/>
              <a:ea typeface="Arial Black"/>
              <a:cs typeface="Arial Black"/>
              <a:sym typeface="Arial Black"/>
            </a:endParaRPr>
          </a:p>
        </p:txBody>
      </p:sp>
      <p:sp>
        <p:nvSpPr>
          <p:cNvPr id="249" name="Google Shape;249;p8"/>
          <p:cNvSpPr/>
          <p:nvPr/>
        </p:nvSpPr>
        <p:spPr>
          <a:xfrm rot="-5400000">
            <a:off x="5410903" y="568055"/>
            <a:ext cx="1062000" cy="11035325"/>
          </a:xfrm>
          <a:prstGeom prst="round2SameRect">
            <a:avLst>
              <a:gd fmla="val 50000" name="adj1"/>
              <a:gd fmla="val 9063"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50" name="Google Shape;250;p8"/>
          <p:cNvSpPr/>
          <p:nvPr/>
        </p:nvSpPr>
        <p:spPr>
          <a:xfrm>
            <a:off x="526166" y="5629910"/>
            <a:ext cx="956437" cy="864000"/>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51" name="Google Shape;251;p8"/>
          <p:cNvSpPr txBox="1"/>
          <p:nvPr/>
        </p:nvSpPr>
        <p:spPr>
          <a:xfrm>
            <a:off x="1584529" y="5801159"/>
            <a:ext cx="319709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Get a modern PowerPoint  Presentation that is beautifully designed. </a:t>
            </a:r>
            <a:endParaRPr sz="12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9"/>
          <p:cNvSpPr/>
          <p:nvPr/>
        </p:nvSpPr>
        <p:spPr>
          <a:xfrm>
            <a:off x="-9524" y="2836196"/>
            <a:ext cx="12196763" cy="1360392"/>
          </a:xfrm>
          <a:prstGeom prst="rect">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9"/>
          <p:cNvSpPr/>
          <p:nvPr/>
        </p:nvSpPr>
        <p:spPr>
          <a:xfrm>
            <a:off x="-4762" y="2938634"/>
            <a:ext cx="12196763" cy="1155517"/>
          </a:xfrm>
          <a:prstGeom prst="rect">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9"/>
          <p:cNvSpPr txBox="1"/>
          <p:nvPr/>
        </p:nvSpPr>
        <p:spPr>
          <a:xfrm>
            <a:off x="-4762" y="2888660"/>
            <a:ext cx="12192000" cy="101566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6000">
                <a:solidFill>
                  <a:schemeClr val="lt1"/>
                </a:solidFill>
                <a:latin typeface="Arial"/>
                <a:ea typeface="Arial"/>
                <a:cs typeface="Arial"/>
                <a:sym typeface="Arial"/>
              </a:rPr>
              <a:t>Any Questions?</a:t>
            </a:r>
            <a:endParaRPr sz="6000">
              <a:solidFill>
                <a:schemeClr val="lt1"/>
              </a:solidFill>
              <a:latin typeface="Arial"/>
              <a:ea typeface="Arial"/>
              <a:cs typeface="Arial"/>
              <a:sym typeface="Arial"/>
            </a:endParaRPr>
          </a:p>
        </p:txBody>
      </p:sp>
      <p:sp>
        <p:nvSpPr>
          <p:cNvPr id="259" name="Google Shape;259;p9"/>
          <p:cNvSpPr txBox="1"/>
          <p:nvPr/>
        </p:nvSpPr>
        <p:spPr>
          <a:xfrm>
            <a:off x="63" y="3733808"/>
            <a:ext cx="12192000" cy="379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67">
                <a:solidFill>
                  <a:schemeClr val="lt1"/>
                </a:solidFill>
                <a:latin typeface="Arial"/>
                <a:ea typeface="Arial"/>
                <a:cs typeface="Arial"/>
                <a:sym typeface="Arial"/>
              </a:rPr>
              <a:t>Thanks for listening !</a:t>
            </a:r>
            <a:endParaRPr sz="1867">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over and End Slide Master">
  <a:themeElements>
    <a:clrScheme name="ALLPPT COLOR - 104">
      <a:dk1>
        <a:srgbClr val="000000"/>
      </a:dk1>
      <a:lt1>
        <a:srgbClr val="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ALLPPT COLOR - 104">
      <a:dk1>
        <a:srgbClr val="000000"/>
      </a:dk1>
      <a:lt1>
        <a:srgbClr val="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ection Break Slide Master">
  <a:themeElements>
    <a:clrScheme name="ALLPPT-COLOR">
      <a:dk1>
        <a:srgbClr val="000000"/>
      </a:dk1>
      <a:lt1>
        <a:srgbClr val="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2019-01-14T06:35:35Z</dcterms:created>
  <dc:creator>Allppt.com</dc:creator>
</cp:coreProperties>
</file>