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Proxima Nov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B39392-CA3C-451C-B41F-9467182724F5}">
  <a:tblStyle styleId="{84B39392-CA3C-451C-B41F-9467182724F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italic.fntdata"/><Relationship Id="rId14" Type="http://schemas.openxmlformats.org/officeDocument/2006/relationships/slide" Target="slides/slide8.xml"/><Relationship Id="rId36" Type="http://schemas.openxmlformats.org/officeDocument/2006/relationships/font" Target="fonts/ProximaNova-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ProximaNova-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e7ae8891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e7ae8891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e7ae8891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e7ae8891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e7ae8891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e7ae8891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e7ae8891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e7ae8891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e7ae8891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e7ae8891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3d7387c0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3d7387c0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3d7387c0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3d7387c0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3d7387c0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3d7387c0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3d7387c0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3d7387c0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3d7387c0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3d7387c0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3d7387c0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3d7387c0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3d7387c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3d7387c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Barry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3ff32b5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3ff32b5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3ff32b5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3ff32b5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3ff32b5b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3ff32b5b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41bad4f63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a41bad4f63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Shruti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41bad4f63_4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a41bad4f63_4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Shruti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41bad4f63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a41bad4f63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9e9a5ce9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9e9a5ce9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3d7387c0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3d7387c0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3d7387c0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3d7387c0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rgbClr val="202729"/>
                </a:solidFill>
                <a:latin typeface="Proxima Nova"/>
                <a:ea typeface="Proxima Nova"/>
                <a:cs typeface="Proxima Nova"/>
                <a:sym typeface="Proxima Nova"/>
              </a:rPr>
              <a:t>Celine Tsai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3fb4f2edb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3fb4f2edb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Celine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475ebd1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475ebd1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Celine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3d7387c0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3d7387c0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rgbClr val="202729"/>
                </a:solidFill>
                <a:latin typeface="Proxima Nova"/>
                <a:ea typeface="Proxima Nova"/>
                <a:cs typeface="Proxima Nova"/>
                <a:sym typeface="Proxima Nova"/>
              </a:rPr>
              <a:t>Nivedita Thapa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3e13244e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3e13244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e7ae88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e7ae88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e7ae889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e7ae889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0.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36.png"/><Relationship Id="rId5" Type="http://schemas.openxmlformats.org/officeDocument/2006/relationships/image" Target="../media/image32.png"/><Relationship Id="rId6" Type="http://schemas.openxmlformats.org/officeDocument/2006/relationships/image" Target="../media/image33.jpg"/><Relationship Id="rId7"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34.png"/><Relationship Id="rId5" Type="http://schemas.openxmlformats.org/officeDocument/2006/relationships/image" Target="../media/image41.png"/><Relationship Id="rId6" Type="http://schemas.openxmlformats.org/officeDocument/2006/relationships/image" Target="../media/image35.png"/><Relationship Id="rId7"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39.png"/><Relationship Id="rId5" Type="http://schemas.openxmlformats.org/officeDocument/2006/relationships/image" Target="../media/image42.png"/><Relationship Id="rId6" Type="http://schemas.openxmlformats.org/officeDocument/2006/relationships/image" Target="../media/image43.jpg"/><Relationship Id="rId7"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52.png"/><Relationship Id="rId7" Type="http://schemas.openxmlformats.org/officeDocument/2006/relationships/image" Target="../media/image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57.png"/><Relationship Id="rId5" Type="http://schemas.openxmlformats.org/officeDocument/2006/relationships/image" Target="../media/image48.png"/><Relationship Id="rId6" Type="http://schemas.openxmlformats.org/officeDocument/2006/relationships/image" Target="../media/image51.png"/><Relationship Id="rId7"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6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7.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53.png"/><Relationship Id="rId4" Type="http://schemas.openxmlformats.org/officeDocument/2006/relationships/image" Target="../media/image58.png"/><Relationship Id="rId5" Type="http://schemas.openxmlformats.org/officeDocument/2006/relationships/image" Target="../media/image55.png"/><Relationship Id="rId6"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61.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6.png"/><Relationship Id="rId4" Type="http://schemas.openxmlformats.org/officeDocument/2006/relationships/image" Target="../media/image62.png"/><Relationship Id="rId5" Type="http://schemas.openxmlformats.org/officeDocument/2006/relationships/image" Target="../media/image6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6.png"/><Relationship Id="rId4" Type="http://schemas.openxmlformats.org/officeDocument/2006/relationships/image" Target="../media/image63.png"/><Relationship Id="rId5" Type="http://schemas.openxmlformats.org/officeDocument/2006/relationships/image" Target="../media/image59.png"/><Relationship Id="rId6" Type="http://schemas.openxmlformats.org/officeDocument/2006/relationships/image" Target="../media/image66.jpg"/><Relationship Id="rId7" Type="http://schemas.openxmlformats.org/officeDocument/2006/relationships/image" Target="../media/image6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4.png"/><Relationship Id="rId4" Type="http://schemas.openxmlformats.org/officeDocument/2006/relationships/image" Target="../media/image69.png"/><Relationship Id="rId5" Type="http://schemas.openxmlformats.org/officeDocument/2006/relationships/image" Target="../media/image65.png"/><Relationship Id="rId6"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9.png"/><Relationship Id="rId11" Type="http://schemas.openxmlformats.org/officeDocument/2006/relationships/image" Target="../media/image12.png"/><Relationship Id="rId10" Type="http://schemas.openxmlformats.org/officeDocument/2006/relationships/image" Target="../media/image16.png"/><Relationship Id="rId9" Type="http://schemas.openxmlformats.org/officeDocument/2006/relationships/image" Target="../media/image10.png"/><Relationship Id="rId5" Type="http://schemas.openxmlformats.org/officeDocument/2006/relationships/image" Target="../media/image7.jpg"/><Relationship Id="rId6" Type="http://schemas.openxmlformats.org/officeDocument/2006/relationships/image" Target="../media/image8.png"/><Relationship Id="rId7" Type="http://schemas.openxmlformats.org/officeDocument/2006/relationships/image" Target="../media/image13.jpg"/><Relationship Id="rId8"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8.png"/><Relationship Id="rId7"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24.png"/><Relationship Id="rId6"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52400" y="88855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SQL Project</a:t>
            </a:r>
            <a:endParaRPr/>
          </a:p>
        </p:txBody>
      </p:sp>
      <p:sp>
        <p:nvSpPr>
          <p:cNvPr id="60" name="Google Shape;60;p13"/>
          <p:cNvSpPr txBox="1"/>
          <p:nvPr>
            <p:ph idx="1" type="subTitle"/>
          </p:nvPr>
        </p:nvSpPr>
        <p:spPr>
          <a:xfrm>
            <a:off x="114825" y="3165725"/>
            <a:ext cx="8392800" cy="1151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900"/>
              <a:t>Group 3</a:t>
            </a:r>
            <a:r>
              <a:rPr lang="en" sz="1900"/>
              <a:t> </a:t>
            </a:r>
            <a:endParaRPr sz="1900"/>
          </a:p>
          <a:p>
            <a:pPr indent="0" lvl="0" marL="0" rtl="0" algn="r">
              <a:spcBef>
                <a:spcPts val="0"/>
              </a:spcBef>
              <a:spcAft>
                <a:spcPts val="0"/>
              </a:spcAft>
              <a:buNone/>
            </a:pPr>
            <a:r>
              <a:rPr lang="en" sz="1900"/>
              <a:t>Celine Tsai, Nivedita Thapa, Jessica Yuan, Barry Shen, </a:t>
            </a:r>
            <a:r>
              <a:rPr lang="en" sz="1900"/>
              <a:t>Shruti Garg</a:t>
            </a:r>
            <a:endParaRPr sz="1900"/>
          </a:p>
          <a:p>
            <a:pPr indent="0" lvl="0" marL="0" rtl="0" algn="l">
              <a:spcBef>
                <a:spcPts val="0"/>
              </a:spcBef>
              <a:spcAft>
                <a:spcPts val="0"/>
              </a:spcAft>
              <a:buNone/>
            </a:pPr>
            <a:r>
              <a:t/>
            </a:r>
            <a:endParaRPr sz="100"/>
          </a:p>
          <a:p>
            <a:pPr indent="0" lvl="0" marL="0" rtl="0" algn="l">
              <a:spcBef>
                <a:spcPts val="0"/>
              </a:spcBef>
              <a:spcAft>
                <a:spcPts val="0"/>
              </a:spcAft>
              <a:buNone/>
            </a:pPr>
            <a:r>
              <a:t/>
            </a:r>
            <a:endParaRPr sz="1900"/>
          </a:p>
          <a:p>
            <a:pPr indent="0" lvl="0" marL="0" rtl="0" algn="r">
              <a:spcBef>
                <a:spcPts val="0"/>
              </a:spcBef>
              <a:spcAft>
                <a:spcPts val="0"/>
              </a:spcAft>
              <a:buNone/>
            </a:pPr>
            <a:r>
              <a:rPr lang="en" sz="1900"/>
              <a:t>Fall 2020</a:t>
            </a:r>
            <a:endParaRPr sz="1900"/>
          </a:p>
        </p:txBody>
      </p:sp>
      <p:pic>
        <p:nvPicPr>
          <p:cNvPr id="61" name="Google Shape;61;p13"/>
          <p:cNvPicPr preferRelativeResize="0"/>
          <p:nvPr/>
        </p:nvPicPr>
        <p:blipFill rotWithShape="1">
          <a:blip r:embed="rId3">
            <a:alphaModFix/>
          </a:blip>
          <a:srcRect b="26251" l="35010" r="35010" t="24292"/>
          <a:stretch/>
        </p:blipFill>
        <p:spPr>
          <a:xfrm>
            <a:off x="6197025" y="473650"/>
            <a:ext cx="2310600" cy="2003400"/>
          </a:xfrm>
          <a:prstGeom prst="roundRect">
            <a:avLst>
              <a:gd fmla="val 16667" name="adj"/>
            </a:avLst>
          </a:prstGeom>
          <a:noFill/>
          <a:ln>
            <a:noFill/>
          </a:ln>
        </p:spPr>
      </p:pic>
      <p:pic>
        <p:nvPicPr>
          <p:cNvPr id="62" name="Google Shape;62;p13"/>
          <p:cNvPicPr preferRelativeResize="0"/>
          <p:nvPr/>
        </p:nvPicPr>
        <p:blipFill>
          <a:blip r:embed="rId4">
            <a:alphaModFix/>
          </a:blip>
          <a:stretch>
            <a:fillRect/>
          </a:stretch>
        </p:blipFill>
        <p:spPr>
          <a:xfrm>
            <a:off x="510450" y="574675"/>
            <a:ext cx="3409124" cy="507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22"/>
          <p:cNvPicPr preferRelativeResize="0"/>
          <p:nvPr/>
        </p:nvPicPr>
        <p:blipFill>
          <a:blip r:embed="rId3">
            <a:alphaModFix/>
          </a:blip>
          <a:stretch>
            <a:fillRect/>
          </a:stretch>
        </p:blipFill>
        <p:spPr>
          <a:xfrm>
            <a:off x="152400" y="423300"/>
            <a:ext cx="8839198" cy="2091266"/>
          </a:xfrm>
          <a:prstGeom prst="rect">
            <a:avLst/>
          </a:prstGeom>
          <a:noFill/>
          <a:ln>
            <a:noFill/>
          </a:ln>
        </p:spPr>
      </p:pic>
      <p:pic>
        <p:nvPicPr>
          <p:cNvPr id="167" name="Google Shape;167;p22"/>
          <p:cNvPicPr preferRelativeResize="0"/>
          <p:nvPr/>
        </p:nvPicPr>
        <p:blipFill>
          <a:blip r:embed="rId4">
            <a:alphaModFix/>
          </a:blip>
          <a:stretch>
            <a:fillRect/>
          </a:stretch>
        </p:blipFill>
        <p:spPr>
          <a:xfrm>
            <a:off x="28575" y="2632125"/>
            <a:ext cx="9086850" cy="2266950"/>
          </a:xfrm>
          <a:prstGeom prst="rect">
            <a:avLst/>
          </a:prstGeom>
          <a:noFill/>
          <a:ln>
            <a:noFill/>
          </a:ln>
        </p:spPr>
      </p:pic>
      <p:pic>
        <p:nvPicPr>
          <p:cNvPr id="168" name="Google Shape;168;p22"/>
          <p:cNvPicPr preferRelativeResize="0"/>
          <p:nvPr/>
        </p:nvPicPr>
        <p:blipFill>
          <a:blip r:embed="rId5">
            <a:alphaModFix/>
          </a:blip>
          <a:stretch>
            <a:fillRect/>
          </a:stretch>
        </p:blipFill>
        <p:spPr>
          <a:xfrm>
            <a:off x="109375" y="4899075"/>
            <a:ext cx="1222200" cy="197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4" name="Google Shape;174;p23"/>
          <p:cNvPicPr preferRelativeResize="0"/>
          <p:nvPr/>
        </p:nvPicPr>
        <p:blipFill>
          <a:blip r:embed="rId3">
            <a:alphaModFix/>
          </a:blip>
          <a:stretch>
            <a:fillRect/>
          </a:stretch>
        </p:blipFill>
        <p:spPr>
          <a:xfrm>
            <a:off x="76200" y="436400"/>
            <a:ext cx="8991599" cy="1923959"/>
          </a:xfrm>
          <a:prstGeom prst="rect">
            <a:avLst/>
          </a:prstGeom>
          <a:noFill/>
          <a:ln>
            <a:noFill/>
          </a:ln>
        </p:spPr>
      </p:pic>
      <p:pic>
        <p:nvPicPr>
          <p:cNvPr id="175" name="Google Shape;175;p23"/>
          <p:cNvPicPr preferRelativeResize="0"/>
          <p:nvPr/>
        </p:nvPicPr>
        <p:blipFill>
          <a:blip r:embed="rId4">
            <a:alphaModFix/>
          </a:blip>
          <a:stretch>
            <a:fillRect/>
          </a:stretch>
        </p:blipFill>
        <p:spPr>
          <a:xfrm>
            <a:off x="152400" y="2571750"/>
            <a:ext cx="8839199" cy="2366246"/>
          </a:xfrm>
          <a:prstGeom prst="rect">
            <a:avLst/>
          </a:prstGeom>
          <a:noFill/>
          <a:ln>
            <a:noFill/>
          </a:ln>
        </p:spPr>
      </p:pic>
      <p:pic>
        <p:nvPicPr>
          <p:cNvPr id="176" name="Google Shape;176;p23"/>
          <p:cNvPicPr preferRelativeResize="0"/>
          <p:nvPr/>
        </p:nvPicPr>
        <p:blipFill>
          <a:blip r:embed="rId5">
            <a:alphaModFix/>
          </a:blip>
          <a:stretch>
            <a:fillRect/>
          </a:stretch>
        </p:blipFill>
        <p:spPr>
          <a:xfrm>
            <a:off x="266000" y="4938000"/>
            <a:ext cx="1222200" cy="197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24"/>
          <p:cNvPicPr preferRelativeResize="0"/>
          <p:nvPr/>
        </p:nvPicPr>
        <p:blipFill>
          <a:blip r:embed="rId3">
            <a:alphaModFix/>
          </a:blip>
          <a:stretch>
            <a:fillRect/>
          </a:stretch>
        </p:blipFill>
        <p:spPr>
          <a:xfrm>
            <a:off x="311700" y="4703625"/>
            <a:ext cx="1222200" cy="197299"/>
          </a:xfrm>
          <a:prstGeom prst="rect">
            <a:avLst/>
          </a:prstGeom>
          <a:noFill/>
          <a:ln>
            <a:noFill/>
          </a:ln>
        </p:spPr>
      </p:pic>
      <p:pic>
        <p:nvPicPr>
          <p:cNvPr id="183" name="Google Shape;183;p24"/>
          <p:cNvPicPr preferRelativeResize="0"/>
          <p:nvPr/>
        </p:nvPicPr>
        <p:blipFill>
          <a:blip r:embed="rId4">
            <a:alphaModFix/>
          </a:blip>
          <a:stretch>
            <a:fillRect/>
          </a:stretch>
        </p:blipFill>
        <p:spPr>
          <a:xfrm>
            <a:off x="152400" y="1458763"/>
            <a:ext cx="8839199" cy="22259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9" name="Google Shape;189;p25"/>
          <p:cNvPicPr preferRelativeResize="0"/>
          <p:nvPr/>
        </p:nvPicPr>
        <p:blipFill>
          <a:blip r:embed="rId3">
            <a:alphaModFix/>
          </a:blip>
          <a:stretch>
            <a:fillRect/>
          </a:stretch>
        </p:blipFill>
        <p:spPr>
          <a:xfrm>
            <a:off x="848550" y="43350"/>
            <a:ext cx="7614250" cy="4948076"/>
          </a:xfrm>
          <a:prstGeom prst="rect">
            <a:avLst/>
          </a:prstGeom>
          <a:noFill/>
          <a:ln>
            <a:noFill/>
          </a:ln>
        </p:spPr>
      </p:pic>
      <p:pic>
        <p:nvPicPr>
          <p:cNvPr id="190" name="Google Shape;190;p25"/>
          <p:cNvPicPr preferRelativeResize="0"/>
          <p:nvPr/>
        </p:nvPicPr>
        <p:blipFill>
          <a:blip r:embed="rId4">
            <a:alphaModFix/>
          </a:blip>
          <a:stretch>
            <a:fillRect/>
          </a:stretch>
        </p:blipFill>
        <p:spPr>
          <a:xfrm>
            <a:off x="233375" y="4919025"/>
            <a:ext cx="1222200" cy="197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6"/>
          <p:cNvPicPr preferRelativeResize="0"/>
          <p:nvPr/>
        </p:nvPicPr>
        <p:blipFill>
          <a:blip r:embed="rId3">
            <a:alphaModFix/>
          </a:blip>
          <a:stretch>
            <a:fillRect/>
          </a:stretch>
        </p:blipFill>
        <p:spPr>
          <a:xfrm>
            <a:off x="305175" y="4859525"/>
            <a:ext cx="1222200" cy="197299"/>
          </a:xfrm>
          <a:prstGeom prst="rect">
            <a:avLst/>
          </a:prstGeom>
          <a:noFill/>
          <a:ln>
            <a:noFill/>
          </a:ln>
        </p:spPr>
      </p:pic>
      <p:pic>
        <p:nvPicPr>
          <p:cNvPr id="197" name="Google Shape;197;p26"/>
          <p:cNvPicPr preferRelativeResize="0"/>
          <p:nvPr/>
        </p:nvPicPr>
        <p:blipFill>
          <a:blip r:embed="rId4">
            <a:alphaModFix/>
          </a:blip>
          <a:stretch>
            <a:fillRect/>
          </a:stretch>
        </p:blipFill>
        <p:spPr>
          <a:xfrm>
            <a:off x="898851" y="106276"/>
            <a:ext cx="7662757" cy="47532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268200" y="14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Queries </a:t>
            </a:r>
            <a:br>
              <a:rPr lang="en"/>
            </a:br>
            <a:r>
              <a:rPr lang="en"/>
              <a:t>- </a:t>
            </a:r>
            <a:r>
              <a:rPr i="1" lang="en" sz="2200"/>
              <a:t>Without Joins</a:t>
            </a:r>
            <a:endParaRPr i="1" sz="2200"/>
          </a:p>
        </p:txBody>
      </p:sp>
      <p:sp>
        <p:nvSpPr>
          <p:cNvPr id="203" name="Google Shape;203;p27"/>
          <p:cNvSpPr txBox="1"/>
          <p:nvPr>
            <p:ph idx="1" type="body"/>
          </p:nvPr>
        </p:nvSpPr>
        <p:spPr>
          <a:xfrm>
            <a:off x="311700" y="1294775"/>
            <a:ext cx="3257100" cy="94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How many credit/debit card orders were made </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in total?</a:t>
            </a:r>
            <a:endParaRPr>
              <a:solidFill>
                <a:srgbClr val="434343"/>
              </a:solidFill>
            </a:endParaRPr>
          </a:p>
        </p:txBody>
      </p:sp>
      <p:sp>
        <p:nvSpPr>
          <p:cNvPr id="204" name="Google Shape;20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27"/>
          <p:cNvPicPr preferRelativeResize="0"/>
          <p:nvPr/>
        </p:nvPicPr>
        <p:blipFill>
          <a:blip r:embed="rId3">
            <a:alphaModFix/>
          </a:blip>
          <a:stretch>
            <a:fillRect/>
          </a:stretch>
        </p:blipFill>
        <p:spPr>
          <a:xfrm>
            <a:off x="311700" y="4761375"/>
            <a:ext cx="1222200" cy="197299"/>
          </a:xfrm>
          <a:prstGeom prst="rect">
            <a:avLst/>
          </a:prstGeom>
          <a:noFill/>
          <a:ln>
            <a:noFill/>
          </a:ln>
        </p:spPr>
      </p:pic>
      <p:pic>
        <p:nvPicPr>
          <p:cNvPr id="206" name="Google Shape;206;p27"/>
          <p:cNvPicPr preferRelativeResize="0"/>
          <p:nvPr/>
        </p:nvPicPr>
        <p:blipFill>
          <a:blip r:embed="rId4">
            <a:alphaModFix/>
          </a:blip>
          <a:stretch>
            <a:fillRect/>
          </a:stretch>
        </p:blipFill>
        <p:spPr>
          <a:xfrm>
            <a:off x="4854200" y="641050"/>
            <a:ext cx="3800675" cy="1952325"/>
          </a:xfrm>
          <a:prstGeom prst="rect">
            <a:avLst/>
          </a:prstGeom>
          <a:noFill/>
          <a:ln>
            <a:noFill/>
          </a:ln>
        </p:spPr>
      </p:pic>
      <p:pic>
        <p:nvPicPr>
          <p:cNvPr id="207" name="Google Shape;207;p27"/>
          <p:cNvPicPr preferRelativeResize="0"/>
          <p:nvPr/>
        </p:nvPicPr>
        <p:blipFill>
          <a:blip r:embed="rId5">
            <a:alphaModFix/>
          </a:blip>
          <a:stretch>
            <a:fillRect/>
          </a:stretch>
        </p:blipFill>
        <p:spPr>
          <a:xfrm>
            <a:off x="4854200" y="2784614"/>
            <a:ext cx="3800674" cy="2192361"/>
          </a:xfrm>
          <a:prstGeom prst="rect">
            <a:avLst/>
          </a:prstGeom>
          <a:noFill/>
          <a:ln>
            <a:noFill/>
          </a:ln>
        </p:spPr>
      </p:pic>
      <p:cxnSp>
        <p:nvCxnSpPr>
          <p:cNvPr id="208" name="Google Shape;208;p27"/>
          <p:cNvCxnSpPr/>
          <p:nvPr/>
        </p:nvCxnSpPr>
        <p:spPr>
          <a:xfrm flipH="1" rot="10800000">
            <a:off x="311700" y="2702300"/>
            <a:ext cx="8433600" cy="6600"/>
          </a:xfrm>
          <a:prstGeom prst="straightConnector1">
            <a:avLst/>
          </a:prstGeom>
          <a:noFill/>
          <a:ln cap="flat" cmpd="sng" w="9525">
            <a:solidFill>
              <a:schemeClr val="dk2"/>
            </a:solidFill>
            <a:prstDash val="solid"/>
            <a:round/>
            <a:headEnd len="med" w="med" type="none"/>
            <a:tailEnd len="med" w="med" type="none"/>
          </a:ln>
        </p:spPr>
      </p:cxnSp>
      <p:pic>
        <p:nvPicPr>
          <p:cNvPr id="209" name="Google Shape;209;p27"/>
          <p:cNvPicPr preferRelativeResize="0"/>
          <p:nvPr/>
        </p:nvPicPr>
        <p:blipFill rotWithShape="1">
          <a:blip r:embed="rId6">
            <a:alphaModFix/>
          </a:blip>
          <a:srcRect b="24411" l="13465" r="15703" t="15521"/>
          <a:stretch/>
        </p:blipFill>
        <p:spPr>
          <a:xfrm>
            <a:off x="3349798" y="1209684"/>
            <a:ext cx="1222200" cy="1119390"/>
          </a:xfrm>
          <a:prstGeom prst="rect">
            <a:avLst/>
          </a:prstGeom>
          <a:noFill/>
          <a:ln>
            <a:noFill/>
          </a:ln>
        </p:spPr>
      </p:pic>
      <p:sp>
        <p:nvSpPr>
          <p:cNvPr id="210" name="Google Shape;210;p27"/>
          <p:cNvSpPr txBox="1"/>
          <p:nvPr>
            <p:ph idx="1" type="body"/>
          </p:nvPr>
        </p:nvSpPr>
        <p:spPr>
          <a:xfrm>
            <a:off x="311700" y="3436300"/>
            <a:ext cx="3257100" cy="94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What chicken related foods were available?</a:t>
            </a:r>
            <a:endParaRPr>
              <a:solidFill>
                <a:srgbClr val="434343"/>
              </a:solidFill>
              <a:latin typeface="Arial"/>
              <a:ea typeface="Arial"/>
              <a:cs typeface="Arial"/>
              <a:sym typeface="Arial"/>
            </a:endParaRPr>
          </a:p>
        </p:txBody>
      </p:sp>
      <p:pic>
        <p:nvPicPr>
          <p:cNvPr id="211" name="Google Shape;211;p27"/>
          <p:cNvPicPr preferRelativeResize="0"/>
          <p:nvPr/>
        </p:nvPicPr>
        <p:blipFill>
          <a:blip r:embed="rId7">
            <a:alphaModFix/>
          </a:blip>
          <a:stretch>
            <a:fillRect/>
          </a:stretch>
        </p:blipFill>
        <p:spPr>
          <a:xfrm>
            <a:off x="3453225" y="3332400"/>
            <a:ext cx="1157000" cy="115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idx="1" type="body"/>
          </p:nvPr>
        </p:nvSpPr>
        <p:spPr>
          <a:xfrm>
            <a:off x="311700" y="1294775"/>
            <a:ext cx="3257100" cy="94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What is the most expensive food item?</a:t>
            </a:r>
            <a:endParaRPr>
              <a:solidFill>
                <a:srgbClr val="434343"/>
              </a:solidFill>
            </a:endParaRPr>
          </a:p>
        </p:txBody>
      </p:sp>
      <p:sp>
        <p:nvSpPr>
          <p:cNvPr id="217" name="Google Shape;21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8" name="Google Shape;218;p28"/>
          <p:cNvPicPr preferRelativeResize="0"/>
          <p:nvPr/>
        </p:nvPicPr>
        <p:blipFill>
          <a:blip r:embed="rId3">
            <a:alphaModFix/>
          </a:blip>
          <a:stretch>
            <a:fillRect/>
          </a:stretch>
        </p:blipFill>
        <p:spPr>
          <a:xfrm>
            <a:off x="311700" y="4761375"/>
            <a:ext cx="1222200" cy="197299"/>
          </a:xfrm>
          <a:prstGeom prst="rect">
            <a:avLst/>
          </a:prstGeom>
          <a:noFill/>
          <a:ln>
            <a:noFill/>
          </a:ln>
        </p:spPr>
      </p:pic>
      <p:cxnSp>
        <p:nvCxnSpPr>
          <p:cNvPr id="219" name="Google Shape;219;p28"/>
          <p:cNvCxnSpPr/>
          <p:nvPr/>
        </p:nvCxnSpPr>
        <p:spPr>
          <a:xfrm flipH="1" rot="10800000">
            <a:off x="311700" y="2702300"/>
            <a:ext cx="8433600" cy="66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28"/>
          <p:cNvSpPr txBox="1"/>
          <p:nvPr>
            <p:ph idx="1" type="body"/>
          </p:nvPr>
        </p:nvSpPr>
        <p:spPr>
          <a:xfrm>
            <a:off x="311700" y="3436300"/>
            <a:ext cx="3257100" cy="94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How many purchases were made on October 9th, 2020</a:t>
            </a:r>
            <a:r>
              <a:rPr lang="en">
                <a:solidFill>
                  <a:srgbClr val="434343"/>
                </a:solidFill>
                <a:latin typeface="Arial"/>
                <a:ea typeface="Arial"/>
                <a:cs typeface="Arial"/>
                <a:sym typeface="Arial"/>
              </a:rPr>
              <a:t>?</a:t>
            </a:r>
            <a:endParaRPr>
              <a:solidFill>
                <a:srgbClr val="434343"/>
              </a:solidFill>
              <a:latin typeface="Arial"/>
              <a:ea typeface="Arial"/>
              <a:cs typeface="Arial"/>
              <a:sym typeface="Arial"/>
            </a:endParaRPr>
          </a:p>
        </p:txBody>
      </p:sp>
      <p:pic>
        <p:nvPicPr>
          <p:cNvPr id="221" name="Google Shape;221;p28"/>
          <p:cNvPicPr preferRelativeResize="0"/>
          <p:nvPr/>
        </p:nvPicPr>
        <p:blipFill>
          <a:blip r:embed="rId4">
            <a:alphaModFix/>
          </a:blip>
          <a:stretch>
            <a:fillRect/>
          </a:stretch>
        </p:blipFill>
        <p:spPr>
          <a:xfrm>
            <a:off x="4758975" y="535949"/>
            <a:ext cx="3871901" cy="2098801"/>
          </a:xfrm>
          <a:prstGeom prst="rect">
            <a:avLst/>
          </a:prstGeom>
          <a:noFill/>
          <a:ln>
            <a:noFill/>
          </a:ln>
        </p:spPr>
      </p:pic>
      <p:pic>
        <p:nvPicPr>
          <p:cNvPr id="222" name="Google Shape;222;p28"/>
          <p:cNvPicPr preferRelativeResize="0"/>
          <p:nvPr/>
        </p:nvPicPr>
        <p:blipFill>
          <a:blip r:embed="rId5">
            <a:alphaModFix/>
          </a:blip>
          <a:stretch>
            <a:fillRect/>
          </a:stretch>
        </p:blipFill>
        <p:spPr>
          <a:xfrm>
            <a:off x="4758985" y="2904375"/>
            <a:ext cx="3871890" cy="1814725"/>
          </a:xfrm>
          <a:prstGeom prst="rect">
            <a:avLst/>
          </a:prstGeom>
          <a:noFill/>
          <a:ln>
            <a:noFill/>
          </a:ln>
        </p:spPr>
      </p:pic>
      <p:pic>
        <p:nvPicPr>
          <p:cNvPr id="223" name="Google Shape;223;p28"/>
          <p:cNvPicPr preferRelativeResize="0"/>
          <p:nvPr/>
        </p:nvPicPr>
        <p:blipFill>
          <a:blip r:embed="rId6">
            <a:alphaModFix/>
          </a:blip>
          <a:stretch>
            <a:fillRect/>
          </a:stretch>
        </p:blipFill>
        <p:spPr>
          <a:xfrm>
            <a:off x="3261875" y="1158275"/>
            <a:ext cx="1222200" cy="1222200"/>
          </a:xfrm>
          <a:prstGeom prst="rect">
            <a:avLst/>
          </a:prstGeom>
          <a:noFill/>
          <a:ln>
            <a:noFill/>
          </a:ln>
        </p:spPr>
      </p:pic>
      <p:pic>
        <p:nvPicPr>
          <p:cNvPr id="224" name="Google Shape;224;p28"/>
          <p:cNvPicPr preferRelativeResize="0"/>
          <p:nvPr/>
        </p:nvPicPr>
        <p:blipFill>
          <a:blip r:embed="rId7">
            <a:alphaModFix/>
          </a:blip>
          <a:stretch>
            <a:fillRect/>
          </a:stretch>
        </p:blipFill>
        <p:spPr>
          <a:xfrm>
            <a:off x="3457450" y="3513475"/>
            <a:ext cx="831031" cy="949201"/>
          </a:xfrm>
          <a:prstGeom prst="rect">
            <a:avLst/>
          </a:prstGeom>
          <a:noFill/>
          <a:ln>
            <a:noFill/>
          </a:ln>
        </p:spPr>
      </p:pic>
      <p:sp>
        <p:nvSpPr>
          <p:cNvPr id="225" name="Google Shape;225;p28"/>
          <p:cNvSpPr txBox="1"/>
          <p:nvPr>
            <p:ph type="title"/>
          </p:nvPr>
        </p:nvSpPr>
        <p:spPr>
          <a:xfrm>
            <a:off x="268200" y="14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Queries </a:t>
            </a:r>
            <a:br>
              <a:rPr lang="en"/>
            </a:br>
            <a:r>
              <a:rPr i="1" lang="en" sz="2000"/>
              <a:t>- Without Joins</a:t>
            </a:r>
            <a:endParaRPr i="1"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idx="1" type="body"/>
          </p:nvPr>
        </p:nvSpPr>
        <p:spPr>
          <a:xfrm>
            <a:off x="311700" y="1294775"/>
            <a:ext cx="3257100" cy="94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How many restaurants of each cuisine are there</a:t>
            </a:r>
            <a:r>
              <a:rPr lang="en">
                <a:solidFill>
                  <a:srgbClr val="434343"/>
                </a:solidFill>
                <a:latin typeface="Arial"/>
                <a:ea typeface="Arial"/>
                <a:cs typeface="Arial"/>
                <a:sym typeface="Arial"/>
              </a:rPr>
              <a:t>?</a:t>
            </a:r>
            <a:endParaRPr>
              <a:solidFill>
                <a:srgbClr val="434343"/>
              </a:solidFill>
            </a:endParaRPr>
          </a:p>
        </p:txBody>
      </p:sp>
      <p:sp>
        <p:nvSpPr>
          <p:cNvPr id="231" name="Google Shape;23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29"/>
          <p:cNvPicPr preferRelativeResize="0"/>
          <p:nvPr/>
        </p:nvPicPr>
        <p:blipFill>
          <a:blip r:embed="rId3">
            <a:alphaModFix/>
          </a:blip>
          <a:stretch>
            <a:fillRect/>
          </a:stretch>
        </p:blipFill>
        <p:spPr>
          <a:xfrm>
            <a:off x="311700" y="4761375"/>
            <a:ext cx="1222200" cy="197299"/>
          </a:xfrm>
          <a:prstGeom prst="rect">
            <a:avLst/>
          </a:prstGeom>
          <a:noFill/>
          <a:ln>
            <a:noFill/>
          </a:ln>
        </p:spPr>
      </p:pic>
      <p:cxnSp>
        <p:nvCxnSpPr>
          <p:cNvPr id="233" name="Google Shape;233;p29"/>
          <p:cNvCxnSpPr/>
          <p:nvPr/>
        </p:nvCxnSpPr>
        <p:spPr>
          <a:xfrm flipH="1" rot="10800000">
            <a:off x="311700" y="2702300"/>
            <a:ext cx="8433600" cy="6600"/>
          </a:xfrm>
          <a:prstGeom prst="straightConnector1">
            <a:avLst/>
          </a:prstGeom>
          <a:noFill/>
          <a:ln cap="flat" cmpd="sng" w="9525">
            <a:solidFill>
              <a:schemeClr val="dk2"/>
            </a:solidFill>
            <a:prstDash val="solid"/>
            <a:round/>
            <a:headEnd len="med" w="med" type="none"/>
            <a:tailEnd len="med" w="med" type="none"/>
          </a:ln>
        </p:spPr>
      </p:cxnSp>
      <p:sp>
        <p:nvSpPr>
          <p:cNvPr id="234" name="Google Shape;234;p29"/>
          <p:cNvSpPr txBox="1"/>
          <p:nvPr>
            <p:ph idx="1" type="body"/>
          </p:nvPr>
        </p:nvSpPr>
        <p:spPr>
          <a:xfrm>
            <a:off x="311700" y="3436300"/>
            <a:ext cx="3257100" cy="94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Which day had the most orders</a:t>
            </a:r>
            <a:r>
              <a:rPr lang="en">
                <a:solidFill>
                  <a:srgbClr val="434343"/>
                </a:solidFill>
                <a:latin typeface="Arial"/>
                <a:ea typeface="Arial"/>
                <a:cs typeface="Arial"/>
                <a:sym typeface="Arial"/>
              </a:rPr>
              <a:t>?</a:t>
            </a:r>
            <a:endParaRPr>
              <a:solidFill>
                <a:srgbClr val="434343"/>
              </a:solidFill>
              <a:latin typeface="Arial"/>
              <a:ea typeface="Arial"/>
              <a:cs typeface="Arial"/>
              <a:sym typeface="Arial"/>
            </a:endParaRPr>
          </a:p>
        </p:txBody>
      </p:sp>
      <p:pic>
        <p:nvPicPr>
          <p:cNvPr id="235" name="Google Shape;235;p29"/>
          <p:cNvPicPr preferRelativeResize="0"/>
          <p:nvPr/>
        </p:nvPicPr>
        <p:blipFill>
          <a:blip r:embed="rId4">
            <a:alphaModFix/>
          </a:blip>
          <a:stretch>
            <a:fillRect/>
          </a:stretch>
        </p:blipFill>
        <p:spPr>
          <a:xfrm>
            <a:off x="5215350" y="445025"/>
            <a:ext cx="3257100" cy="2182073"/>
          </a:xfrm>
          <a:prstGeom prst="rect">
            <a:avLst/>
          </a:prstGeom>
          <a:noFill/>
          <a:ln>
            <a:noFill/>
          </a:ln>
        </p:spPr>
      </p:pic>
      <p:pic>
        <p:nvPicPr>
          <p:cNvPr id="236" name="Google Shape;236;p29"/>
          <p:cNvPicPr preferRelativeResize="0"/>
          <p:nvPr/>
        </p:nvPicPr>
        <p:blipFill>
          <a:blip r:embed="rId5">
            <a:alphaModFix/>
          </a:blip>
          <a:stretch>
            <a:fillRect/>
          </a:stretch>
        </p:blipFill>
        <p:spPr>
          <a:xfrm>
            <a:off x="5215350" y="2768625"/>
            <a:ext cx="3257100" cy="2182073"/>
          </a:xfrm>
          <a:prstGeom prst="rect">
            <a:avLst/>
          </a:prstGeom>
          <a:noFill/>
          <a:ln>
            <a:noFill/>
          </a:ln>
        </p:spPr>
      </p:pic>
      <p:pic>
        <p:nvPicPr>
          <p:cNvPr id="237" name="Google Shape;237;p29"/>
          <p:cNvPicPr preferRelativeResize="0"/>
          <p:nvPr/>
        </p:nvPicPr>
        <p:blipFill>
          <a:blip r:embed="rId6">
            <a:alphaModFix/>
          </a:blip>
          <a:stretch>
            <a:fillRect/>
          </a:stretch>
        </p:blipFill>
        <p:spPr>
          <a:xfrm>
            <a:off x="3699725" y="1248262"/>
            <a:ext cx="1042224" cy="1042224"/>
          </a:xfrm>
          <a:prstGeom prst="rect">
            <a:avLst/>
          </a:prstGeom>
          <a:noFill/>
          <a:ln>
            <a:noFill/>
          </a:ln>
        </p:spPr>
      </p:pic>
      <p:pic>
        <p:nvPicPr>
          <p:cNvPr id="238" name="Google Shape;238;p29"/>
          <p:cNvPicPr preferRelativeResize="0"/>
          <p:nvPr/>
        </p:nvPicPr>
        <p:blipFill>
          <a:blip r:embed="rId7">
            <a:alphaModFix/>
          </a:blip>
          <a:stretch>
            <a:fillRect/>
          </a:stretch>
        </p:blipFill>
        <p:spPr>
          <a:xfrm>
            <a:off x="3746237" y="3385062"/>
            <a:ext cx="949200" cy="949200"/>
          </a:xfrm>
          <a:prstGeom prst="rect">
            <a:avLst/>
          </a:prstGeom>
          <a:noFill/>
          <a:ln>
            <a:noFill/>
          </a:ln>
        </p:spPr>
      </p:pic>
      <p:sp>
        <p:nvSpPr>
          <p:cNvPr id="239" name="Google Shape;239;p29"/>
          <p:cNvSpPr txBox="1"/>
          <p:nvPr>
            <p:ph type="title"/>
          </p:nvPr>
        </p:nvSpPr>
        <p:spPr>
          <a:xfrm>
            <a:off x="268200" y="14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Queries </a:t>
            </a:r>
            <a:br>
              <a:rPr lang="en"/>
            </a:br>
            <a:r>
              <a:rPr i="1" lang="en" sz="2000"/>
              <a:t>- Without Joins</a:t>
            </a:r>
            <a:endParaRPr i="1"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idx="1" type="body"/>
          </p:nvPr>
        </p:nvSpPr>
        <p:spPr>
          <a:xfrm>
            <a:off x="199325" y="1011400"/>
            <a:ext cx="3257100" cy="94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How many cities are served by UberEats</a:t>
            </a:r>
            <a:r>
              <a:rPr lang="en">
                <a:solidFill>
                  <a:srgbClr val="434343"/>
                </a:solidFill>
                <a:latin typeface="Arial"/>
                <a:ea typeface="Arial"/>
                <a:cs typeface="Arial"/>
                <a:sym typeface="Arial"/>
              </a:rPr>
              <a:t>?</a:t>
            </a:r>
            <a:endParaRPr>
              <a:solidFill>
                <a:srgbClr val="434343"/>
              </a:solidFill>
            </a:endParaRPr>
          </a:p>
        </p:txBody>
      </p:sp>
      <p:sp>
        <p:nvSpPr>
          <p:cNvPr id="245" name="Google Shape;24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6" name="Google Shape;246;p30"/>
          <p:cNvPicPr preferRelativeResize="0"/>
          <p:nvPr/>
        </p:nvPicPr>
        <p:blipFill>
          <a:blip r:embed="rId3">
            <a:alphaModFix/>
          </a:blip>
          <a:stretch>
            <a:fillRect/>
          </a:stretch>
        </p:blipFill>
        <p:spPr>
          <a:xfrm>
            <a:off x="322225" y="4761375"/>
            <a:ext cx="1222200" cy="197299"/>
          </a:xfrm>
          <a:prstGeom prst="rect">
            <a:avLst/>
          </a:prstGeom>
          <a:noFill/>
          <a:ln>
            <a:noFill/>
          </a:ln>
        </p:spPr>
      </p:pic>
      <p:cxnSp>
        <p:nvCxnSpPr>
          <p:cNvPr id="247" name="Google Shape;247;p30"/>
          <p:cNvCxnSpPr/>
          <p:nvPr/>
        </p:nvCxnSpPr>
        <p:spPr>
          <a:xfrm flipH="1">
            <a:off x="5048875" y="265275"/>
            <a:ext cx="8100" cy="4741500"/>
          </a:xfrm>
          <a:prstGeom prst="straightConnector1">
            <a:avLst/>
          </a:prstGeom>
          <a:noFill/>
          <a:ln cap="flat" cmpd="sng" w="9525">
            <a:solidFill>
              <a:schemeClr val="dk2"/>
            </a:solidFill>
            <a:prstDash val="solid"/>
            <a:round/>
            <a:headEnd len="med" w="med" type="none"/>
            <a:tailEnd len="med" w="med" type="none"/>
          </a:ln>
        </p:spPr>
      </p:cxnSp>
      <p:sp>
        <p:nvSpPr>
          <p:cNvPr id="248" name="Google Shape;248;p30"/>
          <p:cNvSpPr txBox="1"/>
          <p:nvPr>
            <p:ph idx="1" type="body"/>
          </p:nvPr>
        </p:nvSpPr>
        <p:spPr>
          <a:xfrm>
            <a:off x="5068100" y="965725"/>
            <a:ext cx="2900700" cy="94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Which restaurant had the most orders</a:t>
            </a:r>
            <a:r>
              <a:rPr lang="en">
                <a:solidFill>
                  <a:srgbClr val="434343"/>
                </a:solidFill>
                <a:latin typeface="Arial"/>
                <a:ea typeface="Arial"/>
                <a:cs typeface="Arial"/>
                <a:sym typeface="Arial"/>
              </a:rPr>
              <a:t>?</a:t>
            </a:r>
            <a:endParaRPr>
              <a:solidFill>
                <a:srgbClr val="434343"/>
              </a:solidFill>
              <a:latin typeface="Arial"/>
              <a:ea typeface="Arial"/>
              <a:cs typeface="Arial"/>
              <a:sym typeface="Arial"/>
            </a:endParaRPr>
          </a:p>
        </p:txBody>
      </p:sp>
      <p:pic>
        <p:nvPicPr>
          <p:cNvPr id="249" name="Google Shape;249;p30"/>
          <p:cNvPicPr preferRelativeResize="0"/>
          <p:nvPr/>
        </p:nvPicPr>
        <p:blipFill>
          <a:blip r:embed="rId4">
            <a:alphaModFix/>
          </a:blip>
          <a:stretch>
            <a:fillRect/>
          </a:stretch>
        </p:blipFill>
        <p:spPr>
          <a:xfrm>
            <a:off x="199325" y="2460588"/>
            <a:ext cx="4598857" cy="1983662"/>
          </a:xfrm>
          <a:prstGeom prst="rect">
            <a:avLst/>
          </a:prstGeom>
          <a:noFill/>
          <a:ln>
            <a:noFill/>
          </a:ln>
        </p:spPr>
      </p:pic>
      <p:pic>
        <p:nvPicPr>
          <p:cNvPr id="250" name="Google Shape;250;p30"/>
          <p:cNvPicPr preferRelativeResize="0"/>
          <p:nvPr/>
        </p:nvPicPr>
        <p:blipFill>
          <a:blip r:embed="rId5">
            <a:alphaModFix/>
          </a:blip>
          <a:stretch>
            <a:fillRect/>
          </a:stretch>
        </p:blipFill>
        <p:spPr>
          <a:xfrm>
            <a:off x="5307675" y="1869250"/>
            <a:ext cx="3568675" cy="3166357"/>
          </a:xfrm>
          <a:prstGeom prst="rect">
            <a:avLst/>
          </a:prstGeom>
          <a:noFill/>
          <a:ln>
            <a:noFill/>
          </a:ln>
        </p:spPr>
      </p:pic>
      <p:pic>
        <p:nvPicPr>
          <p:cNvPr id="251" name="Google Shape;251;p30"/>
          <p:cNvPicPr preferRelativeResize="0"/>
          <p:nvPr/>
        </p:nvPicPr>
        <p:blipFill>
          <a:blip r:embed="rId6">
            <a:alphaModFix/>
          </a:blip>
          <a:stretch>
            <a:fillRect/>
          </a:stretch>
        </p:blipFill>
        <p:spPr>
          <a:xfrm>
            <a:off x="3456425" y="874901"/>
            <a:ext cx="1115575" cy="1115575"/>
          </a:xfrm>
          <a:prstGeom prst="rect">
            <a:avLst/>
          </a:prstGeom>
          <a:noFill/>
          <a:ln>
            <a:noFill/>
          </a:ln>
        </p:spPr>
      </p:pic>
      <p:sp>
        <p:nvSpPr>
          <p:cNvPr id="252" name="Google Shape;252;p30"/>
          <p:cNvSpPr txBox="1"/>
          <p:nvPr>
            <p:ph type="title"/>
          </p:nvPr>
        </p:nvSpPr>
        <p:spPr>
          <a:xfrm>
            <a:off x="268200" y="142100"/>
            <a:ext cx="470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Queries </a:t>
            </a:r>
            <a:r>
              <a:rPr i="1" lang="en" sz="2000"/>
              <a:t>- With</a:t>
            </a:r>
            <a:r>
              <a:rPr i="1" lang="en" sz="2000"/>
              <a:t>out</a:t>
            </a:r>
            <a:r>
              <a:rPr i="1" lang="en" sz="2000"/>
              <a:t> Joins</a:t>
            </a:r>
            <a:endParaRPr i="1" sz="2000"/>
          </a:p>
        </p:txBody>
      </p:sp>
      <p:pic>
        <p:nvPicPr>
          <p:cNvPr id="253" name="Google Shape;253;p30"/>
          <p:cNvPicPr preferRelativeResize="0"/>
          <p:nvPr/>
        </p:nvPicPr>
        <p:blipFill>
          <a:blip r:embed="rId7">
            <a:alphaModFix/>
          </a:blip>
          <a:stretch>
            <a:fillRect/>
          </a:stretch>
        </p:blipFill>
        <p:spPr>
          <a:xfrm>
            <a:off x="8018518" y="1011393"/>
            <a:ext cx="857825" cy="857850"/>
          </a:xfrm>
          <a:prstGeom prst="rect">
            <a:avLst/>
          </a:prstGeom>
          <a:noFill/>
          <a:ln>
            <a:noFill/>
          </a:ln>
        </p:spPr>
      </p:pic>
      <p:sp>
        <p:nvSpPr>
          <p:cNvPr id="254" name="Google Shape;254;p30"/>
          <p:cNvSpPr txBox="1"/>
          <p:nvPr>
            <p:ph type="title"/>
          </p:nvPr>
        </p:nvSpPr>
        <p:spPr>
          <a:xfrm>
            <a:off x="6353050" y="201975"/>
            <a:ext cx="2523300" cy="572700"/>
          </a:xfrm>
          <a:prstGeom prst="rect">
            <a:avLst/>
          </a:prstGeom>
        </p:spPr>
        <p:txBody>
          <a:bodyPr anchorCtr="0" anchor="t" bIns="91425" lIns="91425" spcFirstLastPara="1" rIns="91425" wrap="square" tIns="91425">
            <a:noAutofit/>
          </a:bodyPr>
          <a:lstStyle/>
          <a:p>
            <a:pPr indent="-355600" lvl="0" marL="457200" rtl="0" algn="r">
              <a:spcBef>
                <a:spcPts val="0"/>
              </a:spcBef>
              <a:spcAft>
                <a:spcPts val="0"/>
              </a:spcAft>
              <a:buSzPts val="2000"/>
              <a:buChar char="-"/>
            </a:pPr>
            <a:r>
              <a:rPr i="1" lang="en" sz="2000"/>
              <a:t>With Joins</a:t>
            </a:r>
            <a:endParaRPr i="1"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idx="1" type="body"/>
          </p:nvPr>
        </p:nvSpPr>
        <p:spPr>
          <a:xfrm>
            <a:off x="5048300" y="902838"/>
            <a:ext cx="2843100" cy="94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Which customer made the most expensive order</a:t>
            </a:r>
            <a:r>
              <a:rPr lang="en">
                <a:solidFill>
                  <a:srgbClr val="434343"/>
                </a:solidFill>
                <a:latin typeface="Arial"/>
                <a:ea typeface="Arial"/>
                <a:cs typeface="Arial"/>
                <a:sym typeface="Arial"/>
              </a:rPr>
              <a:t>?</a:t>
            </a:r>
            <a:endParaRPr>
              <a:solidFill>
                <a:srgbClr val="434343"/>
              </a:solidFill>
            </a:endParaRPr>
          </a:p>
        </p:txBody>
      </p:sp>
      <p:sp>
        <p:nvSpPr>
          <p:cNvPr id="260" name="Google Shape;260;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31"/>
          <p:cNvPicPr preferRelativeResize="0"/>
          <p:nvPr/>
        </p:nvPicPr>
        <p:blipFill>
          <a:blip r:embed="rId3">
            <a:alphaModFix/>
          </a:blip>
          <a:stretch>
            <a:fillRect/>
          </a:stretch>
        </p:blipFill>
        <p:spPr>
          <a:xfrm>
            <a:off x="311700" y="4761375"/>
            <a:ext cx="1222200" cy="197299"/>
          </a:xfrm>
          <a:prstGeom prst="rect">
            <a:avLst/>
          </a:prstGeom>
          <a:noFill/>
          <a:ln>
            <a:noFill/>
          </a:ln>
        </p:spPr>
      </p:pic>
      <p:cxnSp>
        <p:nvCxnSpPr>
          <p:cNvPr id="262" name="Google Shape;262;p31"/>
          <p:cNvCxnSpPr/>
          <p:nvPr/>
        </p:nvCxnSpPr>
        <p:spPr>
          <a:xfrm flipH="1">
            <a:off x="5001075" y="848575"/>
            <a:ext cx="4200" cy="4260900"/>
          </a:xfrm>
          <a:prstGeom prst="straightConnector1">
            <a:avLst/>
          </a:prstGeom>
          <a:noFill/>
          <a:ln cap="flat" cmpd="sng" w="9525">
            <a:solidFill>
              <a:schemeClr val="dk2"/>
            </a:solidFill>
            <a:prstDash val="solid"/>
            <a:round/>
            <a:headEnd len="med" w="med" type="none"/>
            <a:tailEnd len="med" w="med" type="none"/>
          </a:ln>
        </p:spPr>
      </p:cxnSp>
      <p:sp>
        <p:nvSpPr>
          <p:cNvPr id="263" name="Google Shape;263;p31"/>
          <p:cNvSpPr txBox="1"/>
          <p:nvPr>
            <p:ph idx="1" type="body"/>
          </p:nvPr>
        </p:nvSpPr>
        <p:spPr>
          <a:xfrm>
            <a:off x="65575" y="902838"/>
            <a:ext cx="2843100" cy="94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Who made the deliveries on </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Oct. 2nd, 2020</a:t>
            </a:r>
            <a:r>
              <a:rPr lang="en">
                <a:solidFill>
                  <a:srgbClr val="434343"/>
                </a:solidFill>
                <a:latin typeface="Arial"/>
                <a:ea typeface="Arial"/>
                <a:cs typeface="Arial"/>
                <a:sym typeface="Arial"/>
              </a:rPr>
              <a:t>?</a:t>
            </a:r>
            <a:endParaRPr>
              <a:solidFill>
                <a:srgbClr val="434343"/>
              </a:solidFill>
              <a:latin typeface="Arial"/>
              <a:ea typeface="Arial"/>
              <a:cs typeface="Arial"/>
              <a:sym typeface="Arial"/>
            </a:endParaRPr>
          </a:p>
        </p:txBody>
      </p:sp>
      <p:sp>
        <p:nvSpPr>
          <p:cNvPr id="264" name="Google Shape;264;p31"/>
          <p:cNvSpPr txBox="1"/>
          <p:nvPr>
            <p:ph type="title"/>
          </p:nvPr>
        </p:nvSpPr>
        <p:spPr>
          <a:xfrm>
            <a:off x="268200" y="142100"/>
            <a:ext cx="470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Queries </a:t>
            </a:r>
            <a:r>
              <a:rPr i="1" lang="en" sz="2000"/>
              <a:t>- With Joins</a:t>
            </a:r>
            <a:endParaRPr i="1" sz="2000"/>
          </a:p>
        </p:txBody>
      </p:sp>
      <p:pic>
        <p:nvPicPr>
          <p:cNvPr id="265" name="Google Shape;265;p31"/>
          <p:cNvPicPr preferRelativeResize="0"/>
          <p:nvPr/>
        </p:nvPicPr>
        <p:blipFill>
          <a:blip r:embed="rId4">
            <a:alphaModFix/>
          </a:blip>
          <a:stretch>
            <a:fillRect/>
          </a:stretch>
        </p:blipFill>
        <p:spPr>
          <a:xfrm>
            <a:off x="5106325" y="1937775"/>
            <a:ext cx="3914833" cy="2871830"/>
          </a:xfrm>
          <a:prstGeom prst="rect">
            <a:avLst/>
          </a:prstGeom>
          <a:noFill/>
          <a:ln>
            <a:noFill/>
          </a:ln>
        </p:spPr>
      </p:pic>
      <p:pic>
        <p:nvPicPr>
          <p:cNvPr id="266" name="Google Shape;266;p31"/>
          <p:cNvPicPr preferRelativeResize="0"/>
          <p:nvPr/>
        </p:nvPicPr>
        <p:blipFill>
          <a:blip r:embed="rId5">
            <a:alphaModFix/>
          </a:blip>
          <a:stretch>
            <a:fillRect/>
          </a:stretch>
        </p:blipFill>
        <p:spPr>
          <a:xfrm>
            <a:off x="7934425" y="962900"/>
            <a:ext cx="829100" cy="829100"/>
          </a:xfrm>
          <a:prstGeom prst="rect">
            <a:avLst/>
          </a:prstGeom>
          <a:noFill/>
          <a:ln>
            <a:noFill/>
          </a:ln>
        </p:spPr>
      </p:pic>
      <p:pic>
        <p:nvPicPr>
          <p:cNvPr id="267" name="Google Shape;267;p31"/>
          <p:cNvPicPr preferRelativeResize="0"/>
          <p:nvPr/>
        </p:nvPicPr>
        <p:blipFill>
          <a:blip r:embed="rId6">
            <a:alphaModFix/>
          </a:blip>
          <a:stretch>
            <a:fillRect/>
          </a:stretch>
        </p:blipFill>
        <p:spPr>
          <a:xfrm>
            <a:off x="65575" y="2189275"/>
            <a:ext cx="4834449" cy="2349381"/>
          </a:xfrm>
          <a:prstGeom prst="rect">
            <a:avLst/>
          </a:prstGeom>
          <a:noFill/>
          <a:ln>
            <a:noFill/>
          </a:ln>
        </p:spPr>
      </p:pic>
      <p:pic>
        <p:nvPicPr>
          <p:cNvPr id="268" name="Google Shape;268;p31"/>
          <p:cNvPicPr preferRelativeResize="0"/>
          <p:nvPr/>
        </p:nvPicPr>
        <p:blipFill>
          <a:blip r:embed="rId7">
            <a:alphaModFix/>
          </a:blip>
          <a:stretch>
            <a:fillRect/>
          </a:stretch>
        </p:blipFill>
        <p:spPr>
          <a:xfrm>
            <a:off x="3429393" y="977436"/>
            <a:ext cx="1156220" cy="94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8" name="Google Shape;68;p1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434343"/>
              </a:buClr>
              <a:buSzPts val="2000"/>
              <a:buChar char="●"/>
            </a:pPr>
            <a:r>
              <a:rPr lang="en" sz="2000">
                <a:solidFill>
                  <a:srgbClr val="434343"/>
                </a:solidFill>
              </a:rPr>
              <a:t>Business Scenario</a:t>
            </a:r>
            <a:endParaRPr sz="2000">
              <a:solidFill>
                <a:srgbClr val="434343"/>
              </a:solidFill>
            </a:endParaRPr>
          </a:p>
          <a:p>
            <a:pPr indent="-355600" lvl="0" marL="457200" rtl="0" algn="l">
              <a:lnSpc>
                <a:spcPct val="150000"/>
              </a:lnSpc>
              <a:spcBef>
                <a:spcPts val="0"/>
              </a:spcBef>
              <a:spcAft>
                <a:spcPts val="0"/>
              </a:spcAft>
              <a:buClr>
                <a:srgbClr val="434343"/>
              </a:buClr>
              <a:buSzPts val="2000"/>
              <a:buChar char="●"/>
            </a:pPr>
            <a:r>
              <a:rPr lang="en" sz="2000">
                <a:solidFill>
                  <a:srgbClr val="434343"/>
                </a:solidFill>
              </a:rPr>
              <a:t>Diagrams and Tables</a:t>
            </a:r>
            <a:endParaRPr sz="2000">
              <a:solidFill>
                <a:srgbClr val="434343"/>
              </a:solidFill>
            </a:endParaRPr>
          </a:p>
          <a:p>
            <a:pPr indent="-355600" lvl="0" marL="457200" rtl="0" algn="l">
              <a:lnSpc>
                <a:spcPct val="150000"/>
              </a:lnSpc>
              <a:spcBef>
                <a:spcPts val="0"/>
              </a:spcBef>
              <a:spcAft>
                <a:spcPts val="0"/>
              </a:spcAft>
              <a:buClr>
                <a:srgbClr val="434343"/>
              </a:buClr>
              <a:buSzPts val="2000"/>
              <a:buChar char="●"/>
            </a:pPr>
            <a:r>
              <a:rPr lang="en" sz="2000">
                <a:solidFill>
                  <a:srgbClr val="434343"/>
                </a:solidFill>
              </a:rPr>
              <a:t>SQL Queries</a:t>
            </a:r>
            <a:endParaRPr sz="2000">
              <a:solidFill>
                <a:srgbClr val="434343"/>
              </a:solidFill>
            </a:endParaRPr>
          </a:p>
          <a:p>
            <a:pPr indent="-355600" lvl="0" marL="457200" rtl="0" algn="l">
              <a:lnSpc>
                <a:spcPct val="150000"/>
              </a:lnSpc>
              <a:spcBef>
                <a:spcPts val="0"/>
              </a:spcBef>
              <a:spcAft>
                <a:spcPts val="0"/>
              </a:spcAft>
              <a:buClr>
                <a:srgbClr val="434343"/>
              </a:buClr>
              <a:buSzPts val="2000"/>
              <a:buChar char="●"/>
            </a:pPr>
            <a:r>
              <a:rPr lang="en" sz="2000">
                <a:solidFill>
                  <a:srgbClr val="434343"/>
                </a:solidFill>
              </a:rPr>
              <a:t>Visualization</a:t>
            </a:r>
            <a:endParaRPr sz="2000">
              <a:solidFill>
                <a:srgbClr val="434343"/>
              </a:solidFill>
            </a:endParaRPr>
          </a:p>
          <a:p>
            <a:pPr indent="-355600" lvl="0" marL="457200" rtl="0" algn="l">
              <a:lnSpc>
                <a:spcPct val="150000"/>
              </a:lnSpc>
              <a:spcBef>
                <a:spcPts val="0"/>
              </a:spcBef>
              <a:spcAft>
                <a:spcPts val="0"/>
              </a:spcAft>
              <a:buClr>
                <a:srgbClr val="434343"/>
              </a:buClr>
              <a:buSzPts val="2000"/>
              <a:buChar char="●"/>
            </a:pPr>
            <a:r>
              <a:rPr lang="en" sz="2000">
                <a:solidFill>
                  <a:srgbClr val="434343"/>
                </a:solidFill>
              </a:rPr>
              <a:t>Advanced SQL Queries</a:t>
            </a:r>
            <a:endParaRPr sz="2000">
              <a:solidFill>
                <a:srgbClr val="434343"/>
              </a:solidFill>
            </a:endParaRPr>
          </a:p>
          <a:p>
            <a:pPr indent="-355600" lvl="0" marL="457200" rtl="0" algn="l">
              <a:lnSpc>
                <a:spcPct val="150000"/>
              </a:lnSpc>
              <a:spcBef>
                <a:spcPts val="0"/>
              </a:spcBef>
              <a:spcAft>
                <a:spcPts val="0"/>
              </a:spcAft>
              <a:buClr>
                <a:srgbClr val="434343"/>
              </a:buClr>
              <a:buSzPts val="2000"/>
              <a:buChar char="●"/>
            </a:pPr>
            <a:r>
              <a:rPr lang="en" sz="2000">
                <a:solidFill>
                  <a:srgbClr val="434343"/>
                </a:solidFill>
              </a:rPr>
              <a:t>Conclusion</a:t>
            </a:r>
            <a:endParaRPr sz="2000">
              <a:solidFill>
                <a:srgbClr val="434343"/>
              </a:solidFill>
            </a:endParaRPr>
          </a:p>
        </p:txBody>
      </p:sp>
      <p:pic>
        <p:nvPicPr>
          <p:cNvPr id="69" name="Google Shape;69;p14"/>
          <p:cNvPicPr preferRelativeResize="0"/>
          <p:nvPr/>
        </p:nvPicPr>
        <p:blipFill>
          <a:blip r:embed="rId3">
            <a:alphaModFix/>
          </a:blip>
          <a:stretch>
            <a:fillRect/>
          </a:stretch>
        </p:blipFill>
        <p:spPr>
          <a:xfrm>
            <a:off x="311700" y="4703625"/>
            <a:ext cx="1222200" cy="197299"/>
          </a:xfrm>
          <a:prstGeom prst="rect">
            <a:avLst/>
          </a:prstGeom>
          <a:noFill/>
          <a:ln>
            <a:noFill/>
          </a:ln>
        </p:spPr>
      </p:pic>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 name="Google Shape;71;p14"/>
          <p:cNvPicPr preferRelativeResize="0"/>
          <p:nvPr/>
        </p:nvPicPr>
        <p:blipFill rotWithShape="1">
          <a:blip r:embed="rId4">
            <a:alphaModFix/>
          </a:blip>
          <a:srcRect b="0" l="6918" r="12162" t="0"/>
          <a:stretch/>
        </p:blipFill>
        <p:spPr>
          <a:xfrm>
            <a:off x="3739903" y="445025"/>
            <a:ext cx="5005473" cy="4123850"/>
          </a:xfrm>
          <a:prstGeom prst="rect">
            <a:avLst/>
          </a:prstGeom>
          <a:noFill/>
          <a:ln>
            <a:noFill/>
          </a:ln>
          <a:effectLst>
            <a:outerShdw blurRad="214313" rotWithShape="0" algn="bl" dir="5400000" dist="571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idx="4294967295" type="title"/>
          </p:nvPr>
        </p:nvSpPr>
        <p:spPr>
          <a:xfrm>
            <a:off x="311700" y="199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Visualization_food_price</a:t>
            </a:r>
            <a:endParaRPr/>
          </a:p>
        </p:txBody>
      </p:sp>
      <p:sp>
        <p:nvSpPr>
          <p:cNvPr id="274" name="Google Shape;27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5" name="Google Shape;275;p32"/>
          <p:cNvPicPr preferRelativeResize="0"/>
          <p:nvPr/>
        </p:nvPicPr>
        <p:blipFill>
          <a:blip r:embed="rId3">
            <a:alphaModFix/>
          </a:blip>
          <a:stretch>
            <a:fillRect/>
          </a:stretch>
        </p:blipFill>
        <p:spPr>
          <a:xfrm>
            <a:off x="311700" y="4761375"/>
            <a:ext cx="1222200" cy="197299"/>
          </a:xfrm>
          <a:prstGeom prst="rect">
            <a:avLst/>
          </a:prstGeom>
          <a:noFill/>
          <a:ln>
            <a:noFill/>
          </a:ln>
        </p:spPr>
      </p:pic>
      <p:pic>
        <p:nvPicPr>
          <p:cNvPr id="276" name="Google Shape;276;p32"/>
          <p:cNvPicPr preferRelativeResize="0"/>
          <p:nvPr/>
        </p:nvPicPr>
        <p:blipFill>
          <a:blip r:embed="rId4">
            <a:alphaModFix/>
          </a:blip>
          <a:stretch>
            <a:fillRect/>
          </a:stretch>
        </p:blipFill>
        <p:spPr>
          <a:xfrm>
            <a:off x="0" y="1538425"/>
            <a:ext cx="6232899" cy="3203224"/>
          </a:xfrm>
          <a:prstGeom prst="rect">
            <a:avLst/>
          </a:prstGeom>
          <a:noFill/>
          <a:ln>
            <a:noFill/>
          </a:ln>
        </p:spPr>
      </p:pic>
      <p:graphicFrame>
        <p:nvGraphicFramePr>
          <p:cNvPr id="277" name="Google Shape;277;p32"/>
          <p:cNvGraphicFramePr/>
          <p:nvPr/>
        </p:nvGraphicFramePr>
        <p:xfrm>
          <a:off x="5880525" y="0"/>
          <a:ext cx="3000000" cy="3000000"/>
        </p:xfrm>
        <a:graphic>
          <a:graphicData uri="http://schemas.openxmlformats.org/drawingml/2006/table">
            <a:tbl>
              <a:tblPr>
                <a:noFill/>
                <a:tableStyleId>{84B39392-CA3C-451C-B41F-9467182724F5}</a:tableStyleId>
              </a:tblPr>
              <a:tblGrid>
                <a:gridCol w="434800"/>
                <a:gridCol w="689675"/>
                <a:gridCol w="1209425"/>
                <a:gridCol w="434800"/>
                <a:gridCol w="494775"/>
              </a:tblGrid>
              <a:tr h="286625">
                <a:tc>
                  <a:txBody>
                    <a:bodyPr/>
                    <a:lstStyle/>
                    <a:p>
                      <a:pPr indent="0" lvl="0" marL="0" rtl="0" algn="ctr">
                        <a:lnSpc>
                          <a:spcPct val="115000"/>
                        </a:lnSpc>
                        <a:spcBef>
                          <a:spcPts val="0"/>
                        </a:spcBef>
                        <a:spcAft>
                          <a:spcPts val="0"/>
                        </a:spcAft>
                        <a:buNone/>
                      </a:pPr>
                      <a:r>
                        <a:rPr lang="en" sz="900"/>
                        <a:t>Food_ID</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Food_Name</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Food_Description</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Food_Price</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Restaurant_ID</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286625">
                <a:tc>
                  <a:txBody>
                    <a:bodyPr/>
                    <a:lstStyle/>
                    <a:p>
                      <a:pPr indent="0" lvl="0" marL="0" rtl="0" algn="ctr">
                        <a:lnSpc>
                          <a:spcPct val="115000"/>
                        </a:lnSpc>
                        <a:spcBef>
                          <a:spcPts val="0"/>
                        </a:spcBef>
                        <a:spcAft>
                          <a:spcPts val="0"/>
                        </a:spcAft>
                        <a:buNone/>
                      </a:pPr>
                      <a:r>
                        <a:rPr lang="en" sz="900"/>
                        <a:t>12</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Fettuccine Alfredo </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Fettucine tossed in creamy alfredo sauce </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US$29.00</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5</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393500">
                <a:tc>
                  <a:txBody>
                    <a:bodyPr/>
                    <a:lstStyle/>
                    <a:p>
                      <a:pPr indent="0" lvl="0" marL="0" rtl="0" algn="ctr">
                        <a:lnSpc>
                          <a:spcPct val="115000"/>
                        </a:lnSpc>
                        <a:spcBef>
                          <a:spcPts val="0"/>
                        </a:spcBef>
                        <a:spcAft>
                          <a:spcPts val="0"/>
                        </a:spcAft>
                        <a:buNone/>
                      </a:pPr>
                      <a:r>
                        <a:rPr lang="en" sz="900"/>
                        <a:t>15</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Deluxe Okonomiyaki </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Everything okonomiyaki including pork, squid, shrimp, and scallops </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US$19.00</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8</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286625">
                <a:tc>
                  <a:txBody>
                    <a:bodyPr/>
                    <a:lstStyle/>
                    <a:p>
                      <a:pPr indent="0" lvl="0" marL="0" rtl="0" algn="ctr">
                        <a:lnSpc>
                          <a:spcPct val="115000"/>
                        </a:lnSpc>
                        <a:spcBef>
                          <a:spcPts val="0"/>
                        </a:spcBef>
                        <a:spcAft>
                          <a:spcPts val="0"/>
                        </a:spcAft>
                        <a:buNone/>
                      </a:pPr>
                      <a:r>
                        <a:rPr lang="en" sz="900"/>
                        <a:t>11</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Seafood Pancake </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Squid, clam, imitation crab, and grilled onions fried in batter </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US$18.81</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4</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179775">
                <a:tc>
                  <a:txBody>
                    <a:bodyPr/>
                    <a:lstStyle/>
                    <a:p>
                      <a:pPr indent="0" lvl="0" marL="0" rtl="0" algn="ctr">
                        <a:lnSpc>
                          <a:spcPct val="115000"/>
                        </a:lnSpc>
                        <a:spcBef>
                          <a:spcPts val="0"/>
                        </a:spcBef>
                        <a:spcAft>
                          <a:spcPts val="0"/>
                        </a:spcAft>
                        <a:buNone/>
                      </a:pPr>
                      <a:r>
                        <a:rPr lang="en" sz="900"/>
                        <a:t>17</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Taco Party Pack </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Choice of 12 tacos</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US$17.99</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10</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286625">
                <a:tc>
                  <a:txBody>
                    <a:bodyPr/>
                    <a:lstStyle/>
                    <a:p>
                      <a:pPr indent="0" lvl="0" marL="0" rtl="0" algn="ctr">
                        <a:lnSpc>
                          <a:spcPct val="115000"/>
                        </a:lnSpc>
                        <a:spcBef>
                          <a:spcPts val="0"/>
                        </a:spcBef>
                        <a:spcAft>
                          <a:spcPts val="0"/>
                        </a:spcAft>
                        <a:buNone/>
                      </a:pPr>
                      <a:r>
                        <a:rPr lang="en" sz="900"/>
                        <a:t>10</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Combination Soft Tofu </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Tofu boilled with beef, shrimp, and clams; served with rice </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US$15.85</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4</a:t>
                      </a:r>
                      <a:endParaRPr sz="900"/>
                    </a:p>
                  </a:txBody>
                  <a:tcPr marT="91425" marB="19050" marR="19050" marL="19050">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3" name="Google Shape;283;p33"/>
          <p:cNvPicPr preferRelativeResize="0"/>
          <p:nvPr/>
        </p:nvPicPr>
        <p:blipFill>
          <a:blip r:embed="rId3">
            <a:alphaModFix/>
          </a:blip>
          <a:stretch>
            <a:fillRect/>
          </a:stretch>
        </p:blipFill>
        <p:spPr>
          <a:xfrm>
            <a:off x="5492625" y="0"/>
            <a:ext cx="3528525" cy="1829975"/>
          </a:xfrm>
          <a:prstGeom prst="rect">
            <a:avLst/>
          </a:prstGeom>
          <a:noFill/>
          <a:ln>
            <a:noFill/>
          </a:ln>
        </p:spPr>
      </p:pic>
      <p:pic>
        <p:nvPicPr>
          <p:cNvPr id="284" name="Google Shape;284;p33"/>
          <p:cNvPicPr preferRelativeResize="0"/>
          <p:nvPr/>
        </p:nvPicPr>
        <p:blipFill>
          <a:blip r:embed="rId4">
            <a:alphaModFix/>
          </a:blip>
          <a:stretch>
            <a:fillRect/>
          </a:stretch>
        </p:blipFill>
        <p:spPr>
          <a:xfrm>
            <a:off x="-1" y="1907775"/>
            <a:ext cx="6611526" cy="3235726"/>
          </a:xfrm>
          <a:prstGeom prst="rect">
            <a:avLst/>
          </a:prstGeom>
          <a:noFill/>
          <a:ln>
            <a:noFill/>
          </a:ln>
        </p:spPr>
      </p:pic>
      <p:sp>
        <p:nvSpPr>
          <p:cNvPr id="285" name="Google Shape;285;p33"/>
          <p:cNvSpPr txBox="1"/>
          <p:nvPr/>
        </p:nvSpPr>
        <p:spPr>
          <a:xfrm>
            <a:off x="81325" y="0"/>
            <a:ext cx="5266500" cy="684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800">
                <a:solidFill>
                  <a:schemeClr val="dk1"/>
                </a:solidFill>
                <a:latin typeface="Proxima Nova"/>
                <a:ea typeface="Proxima Nova"/>
                <a:cs typeface="Proxima Nova"/>
                <a:sym typeface="Proxima Nova"/>
              </a:rPr>
              <a:t>Visualization_Food_description</a:t>
            </a:r>
            <a:endParaRPr sz="2800">
              <a:solidFill>
                <a:schemeClr val="dk1"/>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1" name="Google Shape;291;p34"/>
          <p:cNvSpPr txBox="1"/>
          <p:nvPr/>
        </p:nvSpPr>
        <p:spPr>
          <a:xfrm>
            <a:off x="0" y="0"/>
            <a:ext cx="5987400" cy="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Proxima Nova"/>
                <a:ea typeface="Proxima Nova"/>
                <a:cs typeface="Proxima Nova"/>
                <a:sym typeface="Proxima Nova"/>
              </a:rPr>
              <a:t>Visualization_Feedback_Message</a:t>
            </a:r>
            <a:endParaRPr/>
          </a:p>
        </p:txBody>
      </p:sp>
      <p:pic>
        <p:nvPicPr>
          <p:cNvPr id="292" name="Google Shape;292;p34"/>
          <p:cNvPicPr preferRelativeResize="0"/>
          <p:nvPr/>
        </p:nvPicPr>
        <p:blipFill>
          <a:blip r:embed="rId3">
            <a:alphaModFix/>
          </a:blip>
          <a:stretch>
            <a:fillRect/>
          </a:stretch>
        </p:blipFill>
        <p:spPr>
          <a:xfrm>
            <a:off x="5615700" y="223350"/>
            <a:ext cx="3324225" cy="1724025"/>
          </a:xfrm>
          <a:prstGeom prst="rect">
            <a:avLst/>
          </a:prstGeom>
          <a:noFill/>
          <a:ln>
            <a:noFill/>
          </a:ln>
        </p:spPr>
      </p:pic>
      <p:pic>
        <p:nvPicPr>
          <p:cNvPr id="293" name="Google Shape;293;p34"/>
          <p:cNvPicPr preferRelativeResize="0"/>
          <p:nvPr/>
        </p:nvPicPr>
        <p:blipFill>
          <a:blip r:embed="rId4">
            <a:alphaModFix/>
          </a:blip>
          <a:stretch>
            <a:fillRect/>
          </a:stretch>
        </p:blipFill>
        <p:spPr>
          <a:xfrm>
            <a:off x="3658575" y="2086050"/>
            <a:ext cx="5362574" cy="2577187"/>
          </a:xfrm>
          <a:prstGeom prst="rect">
            <a:avLst/>
          </a:prstGeom>
          <a:noFill/>
          <a:ln>
            <a:noFill/>
          </a:ln>
        </p:spPr>
      </p:pic>
      <p:pic>
        <p:nvPicPr>
          <p:cNvPr id="294" name="Google Shape;294;p34" title="Chart"/>
          <p:cNvPicPr preferRelativeResize="0"/>
          <p:nvPr/>
        </p:nvPicPr>
        <p:blipFill>
          <a:blip r:embed="rId5">
            <a:alphaModFix/>
          </a:blip>
          <a:stretch>
            <a:fillRect/>
          </a:stretch>
        </p:blipFill>
        <p:spPr>
          <a:xfrm>
            <a:off x="152400" y="898500"/>
            <a:ext cx="3353775" cy="1960081"/>
          </a:xfrm>
          <a:prstGeom prst="rect">
            <a:avLst/>
          </a:prstGeom>
          <a:noFill/>
          <a:ln>
            <a:noFill/>
          </a:ln>
        </p:spPr>
      </p:pic>
      <p:pic>
        <p:nvPicPr>
          <p:cNvPr id="295" name="Google Shape;295;p34"/>
          <p:cNvPicPr preferRelativeResize="0"/>
          <p:nvPr/>
        </p:nvPicPr>
        <p:blipFill>
          <a:blip r:embed="rId6">
            <a:alphaModFix/>
          </a:blip>
          <a:stretch>
            <a:fillRect/>
          </a:stretch>
        </p:blipFill>
        <p:spPr>
          <a:xfrm>
            <a:off x="311700" y="4761375"/>
            <a:ext cx="1222200" cy="1972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35" title="Chart"/>
          <p:cNvPicPr preferRelativeResize="0"/>
          <p:nvPr/>
        </p:nvPicPr>
        <p:blipFill>
          <a:blip r:embed="rId3">
            <a:alphaModFix/>
          </a:blip>
          <a:stretch>
            <a:fillRect/>
          </a:stretch>
        </p:blipFill>
        <p:spPr>
          <a:xfrm>
            <a:off x="0" y="692875"/>
            <a:ext cx="4409676" cy="2726650"/>
          </a:xfrm>
          <a:prstGeom prst="rect">
            <a:avLst/>
          </a:prstGeom>
          <a:noFill/>
          <a:ln>
            <a:noFill/>
          </a:ln>
        </p:spPr>
      </p:pic>
      <p:sp>
        <p:nvSpPr>
          <p:cNvPr id="302" name="Google Shape;302;p35"/>
          <p:cNvSpPr txBox="1"/>
          <p:nvPr/>
        </p:nvSpPr>
        <p:spPr>
          <a:xfrm>
            <a:off x="0" y="0"/>
            <a:ext cx="5934000" cy="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Proxima Nova"/>
                <a:ea typeface="Proxima Nova"/>
                <a:cs typeface="Proxima Nova"/>
                <a:sym typeface="Proxima Nova"/>
              </a:rPr>
              <a:t>Visualization_Payment</a:t>
            </a:r>
            <a:endParaRPr/>
          </a:p>
        </p:txBody>
      </p:sp>
      <p:graphicFrame>
        <p:nvGraphicFramePr>
          <p:cNvPr id="303" name="Google Shape;303;p35"/>
          <p:cNvGraphicFramePr/>
          <p:nvPr/>
        </p:nvGraphicFramePr>
        <p:xfrm>
          <a:off x="4869500" y="387925"/>
          <a:ext cx="3000000" cy="3000000"/>
        </p:xfrm>
        <a:graphic>
          <a:graphicData uri="http://schemas.openxmlformats.org/drawingml/2006/table">
            <a:tbl>
              <a:tblPr>
                <a:noFill/>
                <a:tableStyleId>{84B39392-CA3C-451C-B41F-9467182724F5}</a:tableStyleId>
              </a:tblPr>
              <a:tblGrid>
                <a:gridCol w="738700"/>
                <a:gridCol w="738700"/>
                <a:gridCol w="805175"/>
                <a:gridCol w="738700"/>
                <a:gridCol w="738700"/>
              </a:tblGrid>
              <a:tr h="165300">
                <a:tc>
                  <a:txBody>
                    <a:bodyPr/>
                    <a:lstStyle/>
                    <a:p>
                      <a:pPr indent="0" lvl="0" marL="0" rtl="0" algn="l">
                        <a:lnSpc>
                          <a:spcPct val="115000"/>
                        </a:lnSpc>
                        <a:spcBef>
                          <a:spcPts val="0"/>
                        </a:spcBef>
                        <a:spcAft>
                          <a:spcPts val="0"/>
                        </a:spcAft>
                        <a:buNone/>
                      </a:pPr>
                      <a:r>
                        <a:rPr lang="en" sz="1000"/>
                        <a:t>Pay_id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Pay_date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Pay_method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Pay_total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Cust_id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2975">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2020/09/27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Credit/Debit Card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25.99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2975">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2020/10/03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Credit/Debit Card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30.25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2975">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2020/10/02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Credit/Debit Card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18.45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2975">
                <a:tc>
                  <a:txBody>
                    <a:bodyPr/>
                    <a:lstStyle/>
                    <a:p>
                      <a:pPr indent="0" lvl="0" marL="0" rtl="0" algn="r">
                        <a:lnSpc>
                          <a:spcPct val="115000"/>
                        </a:lnSpc>
                        <a:spcBef>
                          <a:spcPts val="0"/>
                        </a:spcBef>
                        <a:spcAft>
                          <a:spcPts val="0"/>
                        </a:spcAft>
                        <a:buNone/>
                      </a:pPr>
                      <a:r>
                        <a:rPr lang="en" sz="1000"/>
                        <a:t>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2020/10/09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Credit/Debit Card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35.75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2975">
                <a:tc>
                  <a:txBody>
                    <a:bodyPr/>
                    <a:lstStyle/>
                    <a:p>
                      <a:pPr indent="0" lvl="0" marL="0" rtl="0" algn="r">
                        <a:lnSpc>
                          <a:spcPct val="115000"/>
                        </a:lnSpc>
                        <a:spcBef>
                          <a:spcPts val="0"/>
                        </a:spcBef>
                        <a:spcAft>
                          <a:spcPts val="0"/>
                        </a:spcAft>
                        <a:buNone/>
                      </a:pPr>
                      <a:r>
                        <a:rPr lang="en" sz="1000"/>
                        <a:t>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2020/10/10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Credit/Debit Card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45.99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5300">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2020/10/02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Paypal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18.45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5300">
                <a:tc>
                  <a:txBody>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2020/10/14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Paypal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29.55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5300">
                <a:tc>
                  <a:txBody>
                    <a:bodyPr/>
                    <a:lstStyle/>
                    <a:p>
                      <a:pPr indent="0" lvl="0" marL="0" rtl="0" algn="r">
                        <a:lnSpc>
                          <a:spcPct val="115000"/>
                        </a:lnSpc>
                        <a:spcBef>
                          <a:spcPts val="0"/>
                        </a:spcBef>
                        <a:spcAft>
                          <a:spcPts val="0"/>
                        </a:spcAft>
                        <a:buNone/>
                      </a:pPr>
                      <a:r>
                        <a:rPr lang="en" sz="1000"/>
                        <a:t>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2020/10/09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Uber Cash</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26.45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5300">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2020/10/9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Uber Cash</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49.75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5300">
                <a:tc>
                  <a:txBody>
                    <a:bodyPr/>
                    <a:lstStyle/>
                    <a:p>
                      <a:pPr indent="0" lvl="0" marL="0" rtl="0" algn="r">
                        <a:lnSpc>
                          <a:spcPct val="115000"/>
                        </a:lnSpc>
                        <a:spcBef>
                          <a:spcPts val="0"/>
                        </a:spcBef>
                        <a:spcAft>
                          <a:spcPts val="0"/>
                        </a:spcAft>
                        <a:buNone/>
                      </a:pPr>
                      <a:r>
                        <a:rPr lang="en" sz="1000"/>
                        <a:t>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2020/10/9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Uber Cash</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pic>
        <p:nvPicPr>
          <p:cNvPr id="304" name="Google Shape;304;p35"/>
          <p:cNvPicPr preferRelativeResize="0"/>
          <p:nvPr/>
        </p:nvPicPr>
        <p:blipFill>
          <a:blip r:embed="rId4">
            <a:alphaModFix/>
          </a:blip>
          <a:stretch>
            <a:fillRect/>
          </a:stretch>
        </p:blipFill>
        <p:spPr>
          <a:xfrm>
            <a:off x="311700" y="4761375"/>
            <a:ext cx="1222200" cy="1972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97211" y="8668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i="0" lang="en" sz="1800" u="none" strike="noStrike">
                <a:solidFill>
                  <a:srgbClr val="387755"/>
                </a:solidFill>
                <a:latin typeface="Verdana"/>
                <a:ea typeface="Verdana"/>
                <a:cs typeface="Verdana"/>
                <a:sym typeface="Verdana"/>
              </a:rPr>
              <a:t>Stored Procedure and Subqueries</a:t>
            </a:r>
            <a:endParaRPr/>
          </a:p>
        </p:txBody>
      </p:sp>
      <p:sp>
        <p:nvSpPr>
          <p:cNvPr id="310" name="Google Shape;310;p36"/>
          <p:cNvSpPr txBox="1"/>
          <p:nvPr>
            <p:ph idx="1" type="body"/>
          </p:nvPr>
        </p:nvSpPr>
        <p:spPr>
          <a:xfrm>
            <a:off x="311711" y="580433"/>
            <a:ext cx="8222700" cy="375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Stored Procedure</a:t>
            </a:r>
            <a:endParaRPr/>
          </a:p>
          <a:p>
            <a:pPr indent="0" lvl="0" marL="0" rtl="0" algn="l">
              <a:lnSpc>
                <a:spcPct val="115000"/>
              </a:lnSpc>
              <a:spcBef>
                <a:spcPts val="1600"/>
              </a:spcBef>
              <a:spcAft>
                <a:spcPts val="0"/>
              </a:spcAft>
              <a:buSzPts val="1800"/>
              <a:buNone/>
            </a:pPr>
            <a:r>
              <a:rPr b="1" i="0" lang="en" sz="1600" u="none" strike="noStrike">
                <a:solidFill>
                  <a:srgbClr val="555555"/>
                </a:solidFill>
                <a:latin typeface="Arial"/>
                <a:ea typeface="Arial"/>
                <a:cs typeface="Arial"/>
                <a:sym typeface="Arial"/>
              </a:rPr>
              <a:t>Using a stored procedure that returns the average food price</a:t>
            </a:r>
            <a:r>
              <a:rPr b="1" i="0" lang="en" sz="1800" u="none" strike="noStrike">
                <a:solidFill>
                  <a:srgbClr val="555555"/>
                </a:solidFill>
                <a:latin typeface="Arial"/>
                <a:ea typeface="Arial"/>
                <a:cs typeface="Arial"/>
                <a:sym typeface="Arial"/>
              </a:rPr>
              <a:t>.</a:t>
            </a:r>
            <a:endParaRPr/>
          </a:p>
          <a:p>
            <a:pPr indent="0" lvl="0" marL="114300" rtl="0" algn="l">
              <a:lnSpc>
                <a:spcPct val="115000"/>
              </a:lnSpc>
              <a:spcBef>
                <a:spcPts val="1600"/>
              </a:spcBef>
              <a:spcAft>
                <a:spcPts val="0"/>
              </a:spcAft>
              <a:buSzPts val="1800"/>
              <a:buNone/>
            </a:pPr>
            <a:r>
              <a:rPr b="0" i="0" lang="en" sz="1200" u="none" strike="noStrike">
                <a:solidFill>
                  <a:srgbClr val="555555"/>
                </a:solidFill>
                <a:latin typeface="Arial"/>
                <a:ea typeface="Arial"/>
                <a:cs typeface="Arial"/>
                <a:sym typeface="Arial"/>
              </a:rPr>
              <a:t>DELIMITER $$</a:t>
            </a:r>
            <a:endParaRPr b="0" sz="1200"/>
          </a:p>
          <a:p>
            <a:pPr indent="0" lvl="0" marL="114300" rtl="0" algn="l">
              <a:lnSpc>
                <a:spcPct val="115000"/>
              </a:lnSpc>
              <a:spcBef>
                <a:spcPts val="0"/>
              </a:spcBef>
              <a:spcAft>
                <a:spcPts val="0"/>
              </a:spcAft>
              <a:buSzPts val="1800"/>
              <a:buNone/>
            </a:pPr>
            <a:r>
              <a:rPr b="0" i="0" lang="en" sz="1200" u="none" strike="noStrike">
                <a:solidFill>
                  <a:srgbClr val="555555"/>
                </a:solidFill>
                <a:latin typeface="Arial"/>
                <a:ea typeface="Arial"/>
                <a:cs typeface="Arial"/>
                <a:sym typeface="Arial"/>
              </a:rPr>
              <a:t>CREATE PROCEDURE foodpricing() </a:t>
            </a:r>
            <a:endParaRPr b="0" sz="1200"/>
          </a:p>
          <a:p>
            <a:pPr indent="0" lvl="0" marL="114300" rtl="0" algn="l">
              <a:lnSpc>
                <a:spcPct val="115000"/>
              </a:lnSpc>
              <a:spcBef>
                <a:spcPts val="0"/>
              </a:spcBef>
              <a:spcAft>
                <a:spcPts val="0"/>
              </a:spcAft>
              <a:buSzPts val="1800"/>
              <a:buNone/>
            </a:pPr>
            <a:r>
              <a:rPr b="0" i="0" lang="en" sz="1200" u="none" strike="noStrike">
                <a:solidFill>
                  <a:srgbClr val="555555"/>
                </a:solidFill>
                <a:latin typeface="Arial"/>
                <a:ea typeface="Arial"/>
                <a:cs typeface="Arial"/>
                <a:sym typeface="Arial"/>
              </a:rPr>
              <a:t>BEGIN </a:t>
            </a:r>
            <a:endParaRPr b="0" sz="1200"/>
          </a:p>
          <a:p>
            <a:pPr indent="0" lvl="0" marL="114300" rtl="0" algn="l">
              <a:lnSpc>
                <a:spcPct val="115000"/>
              </a:lnSpc>
              <a:spcBef>
                <a:spcPts val="0"/>
              </a:spcBef>
              <a:spcAft>
                <a:spcPts val="0"/>
              </a:spcAft>
              <a:buSzPts val="1800"/>
              <a:buNone/>
            </a:pPr>
            <a:r>
              <a:rPr b="0" i="0" lang="en" sz="1200" u="none" strike="noStrike">
                <a:solidFill>
                  <a:srgbClr val="555555"/>
                </a:solidFill>
                <a:latin typeface="Arial"/>
                <a:ea typeface="Arial"/>
                <a:cs typeface="Arial"/>
                <a:sym typeface="Arial"/>
              </a:rPr>
              <a:t>SELECT Avg(food_price) AS priceaverage</a:t>
            </a:r>
            <a:endParaRPr sz="1200"/>
          </a:p>
          <a:p>
            <a:pPr indent="0" lvl="0" marL="114300" rtl="0" algn="l">
              <a:lnSpc>
                <a:spcPct val="115000"/>
              </a:lnSpc>
              <a:spcBef>
                <a:spcPts val="0"/>
              </a:spcBef>
              <a:spcAft>
                <a:spcPts val="0"/>
              </a:spcAft>
              <a:buSzPts val="1800"/>
              <a:buNone/>
            </a:pPr>
            <a:r>
              <a:rPr i="0" lang="en" sz="1200" u="none" strike="noStrike">
                <a:solidFill>
                  <a:srgbClr val="555555"/>
                </a:solidFill>
                <a:latin typeface="Arial"/>
                <a:ea typeface="Arial"/>
                <a:cs typeface="Arial"/>
                <a:sym typeface="Arial"/>
              </a:rPr>
              <a:t>FROM food;</a:t>
            </a:r>
            <a:endParaRPr sz="1200"/>
          </a:p>
          <a:p>
            <a:pPr indent="0" lvl="0" marL="114300" rtl="0" algn="l">
              <a:lnSpc>
                <a:spcPct val="115000"/>
              </a:lnSpc>
              <a:spcBef>
                <a:spcPts val="0"/>
              </a:spcBef>
              <a:spcAft>
                <a:spcPts val="0"/>
              </a:spcAft>
              <a:buSzPts val="1800"/>
              <a:buNone/>
            </a:pPr>
            <a:r>
              <a:rPr b="0" i="0" lang="en" sz="1200" u="none" strike="noStrike">
                <a:solidFill>
                  <a:srgbClr val="555555"/>
                </a:solidFill>
                <a:latin typeface="Arial"/>
                <a:ea typeface="Arial"/>
                <a:cs typeface="Arial"/>
                <a:sym typeface="Arial"/>
              </a:rPr>
              <a:t>END $$</a:t>
            </a:r>
            <a:endParaRPr b="0" sz="1200"/>
          </a:p>
          <a:p>
            <a:pPr indent="0" lvl="0" marL="114300" rtl="0" algn="l">
              <a:lnSpc>
                <a:spcPct val="115000"/>
              </a:lnSpc>
              <a:spcBef>
                <a:spcPts val="0"/>
              </a:spcBef>
              <a:spcAft>
                <a:spcPts val="0"/>
              </a:spcAft>
              <a:buSzPts val="1800"/>
              <a:buNone/>
            </a:pPr>
            <a:r>
              <a:rPr b="0" i="0" lang="en" sz="1200" u="none" strike="noStrike">
                <a:solidFill>
                  <a:srgbClr val="555555"/>
                </a:solidFill>
                <a:latin typeface="Arial"/>
                <a:ea typeface="Arial"/>
                <a:cs typeface="Arial"/>
                <a:sym typeface="Arial"/>
              </a:rPr>
              <a:t>DELIMITER ; </a:t>
            </a:r>
            <a:endParaRPr b="0" sz="1200"/>
          </a:p>
          <a:p>
            <a:pPr indent="0" lvl="0" marL="114300" rtl="0" algn="l">
              <a:lnSpc>
                <a:spcPct val="115000"/>
              </a:lnSpc>
              <a:spcBef>
                <a:spcPts val="0"/>
              </a:spcBef>
              <a:spcAft>
                <a:spcPts val="0"/>
              </a:spcAft>
              <a:buSzPts val="1800"/>
              <a:buNone/>
            </a:pPr>
            <a:r>
              <a:rPr b="0" i="0" lang="en" sz="1200" u="none" strike="noStrike">
                <a:solidFill>
                  <a:srgbClr val="555555"/>
                </a:solidFill>
                <a:latin typeface="Arial"/>
                <a:ea typeface="Arial"/>
                <a:cs typeface="Arial"/>
                <a:sym typeface="Arial"/>
              </a:rPr>
              <a:t>call foodpricing();</a:t>
            </a:r>
            <a:endParaRPr b="0" sz="1200"/>
          </a:p>
          <a:p>
            <a:pPr indent="0" lvl="0" marL="114300" rtl="0" algn="l">
              <a:lnSpc>
                <a:spcPct val="115000"/>
              </a:lnSpc>
              <a:spcBef>
                <a:spcPts val="0"/>
              </a:spcBef>
              <a:spcAft>
                <a:spcPts val="0"/>
              </a:spcAft>
              <a:buSzPts val="1800"/>
              <a:buNone/>
            </a:pPr>
            <a:br>
              <a:rPr lang="en"/>
            </a:br>
            <a:endParaRPr/>
          </a:p>
        </p:txBody>
      </p:sp>
      <p:sp>
        <p:nvSpPr>
          <p:cNvPr id="311" name="Google Shape;31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2" name="Google Shape;312;p36"/>
          <p:cNvPicPr preferRelativeResize="0"/>
          <p:nvPr/>
        </p:nvPicPr>
        <p:blipFill rotWithShape="1">
          <a:blip r:embed="rId3">
            <a:alphaModFix/>
          </a:blip>
          <a:srcRect b="0" l="0" r="0" t="0"/>
          <a:stretch/>
        </p:blipFill>
        <p:spPr>
          <a:xfrm>
            <a:off x="311700" y="4761375"/>
            <a:ext cx="1222200" cy="197299"/>
          </a:xfrm>
          <a:prstGeom prst="rect">
            <a:avLst/>
          </a:prstGeom>
          <a:noFill/>
          <a:ln>
            <a:noFill/>
          </a:ln>
        </p:spPr>
      </p:pic>
      <p:pic>
        <p:nvPicPr>
          <p:cNvPr id="313" name="Google Shape;313;p36"/>
          <p:cNvPicPr preferRelativeResize="0"/>
          <p:nvPr/>
        </p:nvPicPr>
        <p:blipFill rotWithShape="1">
          <a:blip r:embed="rId4">
            <a:alphaModFix/>
          </a:blip>
          <a:srcRect b="0" l="0" r="0" t="0"/>
          <a:stretch/>
        </p:blipFill>
        <p:spPr>
          <a:xfrm>
            <a:off x="4979261" y="1675845"/>
            <a:ext cx="3638550" cy="2659089"/>
          </a:xfrm>
          <a:prstGeom prst="rect">
            <a:avLst/>
          </a:prstGeom>
          <a:noFill/>
          <a:ln>
            <a:noFill/>
          </a:ln>
        </p:spPr>
      </p:pic>
      <p:pic>
        <p:nvPicPr>
          <p:cNvPr id="314" name="Google Shape;314;p36"/>
          <p:cNvPicPr preferRelativeResize="0"/>
          <p:nvPr/>
        </p:nvPicPr>
        <p:blipFill rotWithShape="1">
          <a:blip r:embed="rId5">
            <a:alphaModFix/>
          </a:blip>
          <a:srcRect b="0" l="0" r="0" t="0"/>
          <a:stretch/>
        </p:blipFill>
        <p:spPr>
          <a:xfrm>
            <a:off x="2902622" y="2752373"/>
            <a:ext cx="1669377" cy="1085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226208" y="197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SubQueries </a:t>
            </a:r>
            <a:endParaRPr/>
          </a:p>
        </p:txBody>
      </p:sp>
      <p:sp>
        <p:nvSpPr>
          <p:cNvPr id="320" name="Google Shape;320;p37"/>
          <p:cNvSpPr txBox="1"/>
          <p:nvPr>
            <p:ph idx="1" type="body"/>
          </p:nvPr>
        </p:nvSpPr>
        <p:spPr>
          <a:xfrm>
            <a:off x="130207" y="580534"/>
            <a:ext cx="8910600" cy="426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i="0" lang="en" sz="1200" u="none" strike="noStrike">
                <a:solidFill>
                  <a:srgbClr val="000000"/>
                </a:solidFill>
                <a:latin typeface="Arial"/>
                <a:ea typeface="Arial"/>
                <a:cs typeface="Arial"/>
                <a:sym typeface="Arial"/>
              </a:rPr>
              <a:t>Using a Subquery, display the feedback message given by customer which has custid=2</a:t>
            </a:r>
            <a:endParaRPr/>
          </a:p>
          <a:p>
            <a:pPr indent="0" lvl="0" marL="0" rtl="0" algn="l">
              <a:lnSpc>
                <a:spcPct val="115000"/>
              </a:lnSpc>
              <a:spcBef>
                <a:spcPts val="1600"/>
              </a:spcBef>
              <a:spcAft>
                <a:spcPts val="0"/>
              </a:spcAft>
              <a:buSzPts val="1800"/>
              <a:buNone/>
            </a:pPr>
            <a:r>
              <a:rPr b="0" i="0" lang="en" sz="1050" u="none" strike="noStrike">
                <a:solidFill>
                  <a:srgbClr val="000000"/>
                </a:solidFill>
                <a:latin typeface="Arial"/>
                <a:ea typeface="Arial"/>
                <a:cs typeface="Arial"/>
                <a:sym typeface="Arial"/>
              </a:rPr>
              <a:t>select * from </a:t>
            </a:r>
            <a:endParaRPr/>
          </a:p>
          <a:p>
            <a:pPr indent="0" lvl="0" marL="0" rtl="0" algn="l">
              <a:lnSpc>
                <a:spcPct val="115000"/>
              </a:lnSpc>
              <a:spcBef>
                <a:spcPts val="1600"/>
              </a:spcBef>
              <a:spcAft>
                <a:spcPts val="0"/>
              </a:spcAft>
              <a:buSzPts val="1800"/>
              <a:buNone/>
            </a:pPr>
            <a:r>
              <a:rPr b="0" i="0" lang="en" sz="1050" u="none" strike="noStrike">
                <a:solidFill>
                  <a:srgbClr val="000000"/>
                </a:solidFill>
                <a:latin typeface="Arial"/>
                <a:ea typeface="Arial"/>
                <a:cs typeface="Arial"/>
                <a:sym typeface="Arial"/>
              </a:rPr>
              <a:t>(select cust_id,fbk_message,fbk_rating</a:t>
            </a:r>
            <a:endParaRPr b="0" i="0" sz="1050" u="none" strike="noStrike">
              <a:solidFill>
                <a:srgbClr val="000000"/>
              </a:solidFill>
              <a:latin typeface="Arial"/>
              <a:ea typeface="Arial"/>
              <a:cs typeface="Arial"/>
              <a:sym typeface="Arial"/>
            </a:endParaRPr>
          </a:p>
          <a:p>
            <a:pPr indent="0" lvl="0" marL="0" rtl="0" algn="l">
              <a:lnSpc>
                <a:spcPct val="115000"/>
              </a:lnSpc>
              <a:spcBef>
                <a:spcPts val="1600"/>
              </a:spcBef>
              <a:spcAft>
                <a:spcPts val="0"/>
              </a:spcAft>
              <a:buSzPts val="1800"/>
              <a:buNone/>
            </a:pPr>
            <a:r>
              <a:rPr b="0" i="0" lang="en" sz="1050" u="none" strike="noStrike">
                <a:solidFill>
                  <a:srgbClr val="000000"/>
                </a:solidFill>
                <a:latin typeface="Arial"/>
                <a:ea typeface="Arial"/>
                <a:cs typeface="Arial"/>
                <a:sym typeface="Arial"/>
              </a:rPr>
              <a:t> from feedback where cust_id='2')customer;</a:t>
            </a:r>
            <a:endParaRPr/>
          </a:p>
          <a:p>
            <a:pPr indent="0" lvl="0" marL="0" rtl="0" algn="l">
              <a:lnSpc>
                <a:spcPct val="115000"/>
              </a:lnSpc>
              <a:spcBef>
                <a:spcPts val="1600"/>
              </a:spcBef>
              <a:spcAft>
                <a:spcPts val="0"/>
              </a:spcAft>
              <a:buSzPts val="1800"/>
              <a:buNone/>
            </a:pPr>
            <a:r>
              <a:t/>
            </a:r>
            <a:endParaRPr sz="1050">
              <a:solidFill>
                <a:srgbClr val="000000"/>
              </a:solidFill>
              <a:latin typeface="Arial"/>
              <a:ea typeface="Arial"/>
              <a:cs typeface="Arial"/>
              <a:sym typeface="Arial"/>
            </a:endParaRPr>
          </a:p>
          <a:p>
            <a:pPr indent="0" lvl="0" marL="0" rtl="0" algn="l">
              <a:lnSpc>
                <a:spcPct val="115000"/>
              </a:lnSpc>
              <a:spcBef>
                <a:spcPts val="1600"/>
              </a:spcBef>
              <a:spcAft>
                <a:spcPts val="0"/>
              </a:spcAft>
              <a:buSzPts val="1800"/>
              <a:buNone/>
            </a:pPr>
            <a:r>
              <a:rPr b="1" i="0" lang="en" sz="1200" u="none" strike="noStrike">
                <a:solidFill>
                  <a:srgbClr val="000000"/>
                </a:solidFill>
                <a:latin typeface="Arial"/>
                <a:ea typeface="Arial"/>
                <a:cs typeface="Arial"/>
                <a:sym typeface="Arial"/>
              </a:rPr>
              <a:t>Using Subquery returns the customer who has the maximum payment.</a:t>
            </a:r>
            <a:endParaRPr/>
          </a:p>
          <a:p>
            <a:pPr indent="0" lvl="0" marL="114300" rtl="0" algn="l">
              <a:lnSpc>
                <a:spcPct val="115000"/>
              </a:lnSpc>
              <a:spcBef>
                <a:spcPts val="1600"/>
              </a:spcBef>
              <a:spcAft>
                <a:spcPts val="0"/>
              </a:spcAft>
              <a:buSzPts val="1800"/>
              <a:buNone/>
            </a:pPr>
            <a:r>
              <a:rPr b="0" i="0" lang="en" sz="1050" u="none" strike="noStrike">
                <a:solidFill>
                  <a:srgbClr val="000000"/>
                </a:solidFill>
                <a:latin typeface="Arial"/>
                <a:ea typeface="Arial"/>
                <a:cs typeface="Arial"/>
                <a:sym typeface="Arial"/>
              </a:rPr>
              <a:t>select cust_id,pay_id,pay_total,pay_method </a:t>
            </a:r>
            <a:endParaRPr/>
          </a:p>
          <a:p>
            <a:pPr indent="0" lvl="0" marL="114300" rtl="0" algn="l">
              <a:lnSpc>
                <a:spcPct val="115000"/>
              </a:lnSpc>
              <a:spcBef>
                <a:spcPts val="0"/>
              </a:spcBef>
              <a:spcAft>
                <a:spcPts val="0"/>
              </a:spcAft>
              <a:buSzPts val="1800"/>
              <a:buNone/>
            </a:pPr>
            <a:r>
              <a:rPr b="0" i="0" lang="en" sz="1050" u="none" strike="noStrike">
                <a:solidFill>
                  <a:srgbClr val="000000"/>
                </a:solidFill>
                <a:latin typeface="Arial"/>
                <a:ea typeface="Arial"/>
                <a:cs typeface="Arial"/>
                <a:sym typeface="Arial"/>
              </a:rPr>
              <a:t>from payments</a:t>
            </a:r>
            <a:endParaRPr b="0" sz="1050">
              <a:latin typeface="Arial"/>
              <a:ea typeface="Arial"/>
              <a:cs typeface="Arial"/>
              <a:sym typeface="Arial"/>
            </a:endParaRPr>
          </a:p>
          <a:p>
            <a:pPr indent="0" lvl="0" marL="114300" rtl="0" algn="l">
              <a:lnSpc>
                <a:spcPct val="115000"/>
              </a:lnSpc>
              <a:spcBef>
                <a:spcPts val="0"/>
              </a:spcBef>
              <a:spcAft>
                <a:spcPts val="0"/>
              </a:spcAft>
              <a:buSzPts val="1800"/>
              <a:buNone/>
            </a:pPr>
            <a:r>
              <a:rPr b="0" i="0" lang="en" sz="1050" u="none" strike="noStrike">
                <a:solidFill>
                  <a:srgbClr val="000000"/>
                </a:solidFill>
                <a:latin typeface="Arial"/>
                <a:ea typeface="Arial"/>
                <a:cs typeface="Arial"/>
                <a:sym typeface="Arial"/>
              </a:rPr>
              <a:t>where pay_total = (select max(pay_total)</a:t>
            </a:r>
            <a:endParaRPr/>
          </a:p>
          <a:p>
            <a:pPr indent="0" lvl="0" marL="114300" rtl="0" algn="l">
              <a:lnSpc>
                <a:spcPct val="115000"/>
              </a:lnSpc>
              <a:spcBef>
                <a:spcPts val="0"/>
              </a:spcBef>
              <a:spcAft>
                <a:spcPts val="0"/>
              </a:spcAft>
              <a:buSzPts val="1800"/>
              <a:buNone/>
            </a:pPr>
            <a:r>
              <a:rPr b="0" i="0" lang="en" sz="1050" u="none" strike="noStrike">
                <a:solidFill>
                  <a:srgbClr val="000000"/>
                </a:solidFill>
                <a:latin typeface="Arial"/>
                <a:ea typeface="Arial"/>
                <a:cs typeface="Arial"/>
                <a:sym typeface="Arial"/>
              </a:rPr>
              <a:t>from payments);</a:t>
            </a:r>
            <a:endParaRPr b="0" sz="1050">
              <a:latin typeface="Arial"/>
              <a:ea typeface="Arial"/>
              <a:cs typeface="Arial"/>
              <a:sym typeface="Arial"/>
            </a:endParaRPr>
          </a:p>
          <a:p>
            <a:pPr indent="0" lvl="0" marL="114300" rtl="0" algn="l">
              <a:lnSpc>
                <a:spcPct val="115000"/>
              </a:lnSpc>
              <a:spcBef>
                <a:spcPts val="0"/>
              </a:spcBef>
              <a:spcAft>
                <a:spcPts val="0"/>
              </a:spcAft>
              <a:buSzPts val="1800"/>
              <a:buNone/>
            </a:pPr>
            <a:br>
              <a:rPr lang="en" sz="1200"/>
            </a:br>
            <a:endParaRPr sz="1200"/>
          </a:p>
        </p:txBody>
      </p:sp>
      <p:sp>
        <p:nvSpPr>
          <p:cNvPr id="321" name="Google Shape;32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2" name="Google Shape;322;p37"/>
          <p:cNvPicPr preferRelativeResize="0"/>
          <p:nvPr/>
        </p:nvPicPr>
        <p:blipFill rotWithShape="1">
          <a:blip r:embed="rId3">
            <a:alphaModFix/>
          </a:blip>
          <a:srcRect b="0" l="0" r="0" t="0"/>
          <a:stretch/>
        </p:blipFill>
        <p:spPr>
          <a:xfrm>
            <a:off x="311700" y="4761375"/>
            <a:ext cx="1222200" cy="197299"/>
          </a:xfrm>
          <a:prstGeom prst="rect">
            <a:avLst/>
          </a:prstGeom>
          <a:noFill/>
          <a:ln>
            <a:noFill/>
          </a:ln>
        </p:spPr>
      </p:pic>
      <p:pic>
        <p:nvPicPr>
          <p:cNvPr id="323" name="Google Shape;323;p37"/>
          <p:cNvPicPr preferRelativeResize="0"/>
          <p:nvPr/>
        </p:nvPicPr>
        <p:blipFill rotWithShape="1">
          <a:blip r:embed="rId4">
            <a:alphaModFix/>
          </a:blip>
          <a:srcRect b="0" l="0" r="0" t="0"/>
          <a:stretch/>
        </p:blipFill>
        <p:spPr>
          <a:xfrm>
            <a:off x="5000978" y="970844"/>
            <a:ext cx="2889955" cy="1505185"/>
          </a:xfrm>
          <a:prstGeom prst="rect">
            <a:avLst/>
          </a:prstGeom>
          <a:noFill/>
          <a:ln>
            <a:noFill/>
          </a:ln>
        </p:spPr>
      </p:pic>
      <p:pic>
        <p:nvPicPr>
          <p:cNvPr id="324" name="Google Shape;324;p37"/>
          <p:cNvPicPr preferRelativeResize="0"/>
          <p:nvPr/>
        </p:nvPicPr>
        <p:blipFill rotWithShape="1">
          <a:blip r:embed="rId5">
            <a:alphaModFix/>
          </a:blip>
          <a:srcRect b="0" l="0" r="0" t="0"/>
          <a:stretch/>
        </p:blipFill>
        <p:spPr>
          <a:xfrm>
            <a:off x="5000977" y="2924272"/>
            <a:ext cx="2889955" cy="1976531"/>
          </a:xfrm>
          <a:prstGeom prst="rect">
            <a:avLst/>
          </a:prstGeom>
          <a:noFill/>
          <a:ln>
            <a:noFill/>
          </a:ln>
        </p:spPr>
      </p:pic>
      <p:pic>
        <p:nvPicPr>
          <p:cNvPr id="325" name="Google Shape;325;p37"/>
          <p:cNvPicPr preferRelativeResize="0"/>
          <p:nvPr/>
        </p:nvPicPr>
        <p:blipFill rotWithShape="1">
          <a:blip r:embed="rId6">
            <a:alphaModFix/>
          </a:blip>
          <a:srcRect b="24411" l="13465" r="15703" t="15521"/>
          <a:stretch/>
        </p:blipFill>
        <p:spPr>
          <a:xfrm>
            <a:off x="3363257" y="3192783"/>
            <a:ext cx="1222200" cy="1119390"/>
          </a:xfrm>
          <a:prstGeom prst="rect">
            <a:avLst/>
          </a:prstGeom>
          <a:noFill/>
          <a:ln>
            <a:noFill/>
          </a:ln>
        </p:spPr>
      </p:pic>
      <p:pic>
        <p:nvPicPr>
          <p:cNvPr id="326" name="Google Shape;326;p37"/>
          <p:cNvPicPr preferRelativeResize="0"/>
          <p:nvPr/>
        </p:nvPicPr>
        <p:blipFill rotWithShape="1">
          <a:blip r:embed="rId7">
            <a:alphaModFix/>
          </a:blip>
          <a:srcRect b="0" l="0" r="0" t="0"/>
          <a:stretch/>
        </p:blipFill>
        <p:spPr>
          <a:xfrm>
            <a:off x="3363258" y="981807"/>
            <a:ext cx="1275972" cy="127597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226208" y="1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Conclusion</a:t>
            </a:r>
            <a:endParaRPr/>
          </a:p>
        </p:txBody>
      </p:sp>
      <p:sp>
        <p:nvSpPr>
          <p:cNvPr id="332" name="Google Shape;332;p38"/>
          <p:cNvSpPr txBox="1"/>
          <p:nvPr>
            <p:ph idx="1" type="body"/>
          </p:nvPr>
        </p:nvSpPr>
        <p:spPr>
          <a:xfrm>
            <a:off x="226208" y="597705"/>
            <a:ext cx="8606100" cy="349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0" i="0" lang="en" sz="1200" u="none" strike="noStrike">
                <a:solidFill>
                  <a:srgbClr val="333333"/>
                </a:solidFill>
                <a:latin typeface="Arial"/>
                <a:ea typeface="Arial"/>
                <a:cs typeface="Arial"/>
                <a:sym typeface="Arial"/>
              </a:rPr>
              <a:t>In our project we have three simple steps – browse, order, and track; then you are ready to go</a:t>
            </a:r>
            <a:endParaRPr/>
          </a:p>
          <a:p>
            <a:pPr indent="0" lvl="0" marL="114300" rtl="0" algn="l">
              <a:lnSpc>
                <a:spcPct val="115000"/>
              </a:lnSpc>
              <a:spcBef>
                <a:spcPts val="0"/>
              </a:spcBef>
              <a:spcAft>
                <a:spcPts val="1900"/>
              </a:spcAft>
              <a:buSzPts val="1800"/>
              <a:buNone/>
            </a:pPr>
            <a:br>
              <a:rPr lang="en" sz="1200"/>
            </a:br>
            <a:endParaRPr sz="1200"/>
          </a:p>
        </p:txBody>
      </p:sp>
      <p:sp>
        <p:nvSpPr>
          <p:cNvPr id="333" name="Google Shape;333;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4" name="Google Shape;334;p38"/>
          <p:cNvPicPr preferRelativeResize="0"/>
          <p:nvPr/>
        </p:nvPicPr>
        <p:blipFill rotWithShape="1">
          <a:blip r:embed="rId3">
            <a:alphaModFix/>
          </a:blip>
          <a:srcRect b="0" l="0" r="0" t="0"/>
          <a:stretch/>
        </p:blipFill>
        <p:spPr>
          <a:xfrm>
            <a:off x="486304" y="1001324"/>
            <a:ext cx="1071563" cy="1071563"/>
          </a:xfrm>
          <a:prstGeom prst="rect">
            <a:avLst/>
          </a:prstGeom>
          <a:noFill/>
          <a:ln>
            <a:noFill/>
          </a:ln>
        </p:spPr>
      </p:pic>
      <p:pic>
        <p:nvPicPr>
          <p:cNvPr id="335" name="Google Shape;335;p38"/>
          <p:cNvPicPr preferRelativeResize="0"/>
          <p:nvPr/>
        </p:nvPicPr>
        <p:blipFill rotWithShape="1">
          <a:blip r:embed="rId4">
            <a:alphaModFix/>
          </a:blip>
          <a:srcRect b="0" l="0" r="0" t="0"/>
          <a:stretch/>
        </p:blipFill>
        <p:spPr>
          <a:xfrm>
            <a:off x="3781778" y="1003520"/>
            <a:ext cx="1207910" cy="1163180"/>
          </a:xfrm>
          <a:prstGeom prst="rect">
            <a:avLst/>
          </a:prstGeom>
          <a:noFill/>
          <a:ln>
            <a:noFill/>
          </a:ln>
        </p:spPr>
      </p:pic>
      <p:pic>
        <p:nvPicPr>
          <p:cNvPr id="336" name="Google Shape;336;p38"/>
          <p:cNvPicPr preferRelativeResize="0"/>
          <p:nvPr/>
        </p:nvPicPr>
        <p:blipFill rotWithShape="1">
          <a:blip r:embed="rId5">
            <a:alphaModFix/>
          </a:blip>
          <a:srcRect b="0" l="0" r="0" t="0"/>
          <a:stretch/>
        </p:blipFill>
        <p:spPr>
          <a:xfrm>
            <a:off x="6833306" y="933149"/>
            <a:ext cx="1207911" cy="1207911"/>
          </a:xfrm>
          <a:prstGeom prst="rect">
            <a:avLst/>
          </a:prstGeom>
          <a:noFill/>
          <a:ln>
            <a:noFill/>
          </a:ln>
        </p:spPr>
      </p:pic>
      <p:sp>
        <p:nvSpPr>
          <p:cNvPr id="337" name="Google Shape;337;p38"/>
          <p:cNvSpPr txBox="1"/>
          <p:nvPr/>
        </p:nvSpPr>
        <p:spPr>
          <a:xfrm>
            <a:off x="226208" y="2709388"/>
            <a:ext cx="2528400" cy="1600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1" i="0" lang="en" sz="1400" u="none" cap="none" strike="noStrike">
                <a:solidFill>
                  <a:srgbClr val="333333"/>
                </a:solidFill>
                <a:latin typeface="Arial"/>
                <a:ea typeface="Arial"/>
                <a:cs typeface="Arial"/>
                <a:sym typeface="Arial"/>
              </a:rPr>
              <a:t>Customers </a:t>
            </a:r>
            <a:r>
              <a:rPr b="0" i="0" lang="en" sz="1400" u="none" cap="none" strike="noStrike">
                <a:solidFill>
                  <a:srgbClr val="333333"/>
                </a:solidFill>
                <a:latin typeface="Arial"/>
                <a:ea typeface="Arial"/>
                <a:cs typeface="Arial"/>
                <a:sym typeface="Arial"/>
              </a:rPr>
              <a:t>simply place an order and make sure the address is correct and pay for the order. After placing the order, the customer verifies their address, estimated delivery time and the price</a:t>
            </a:r>
            <a:endParaRPr b="0" i="0" sz="1400" u="none" cap="none" strike="noStrike">
              <a:solidFill>
                <a:srgbClr val="000000"/>
              </a:solidFill>
              <a:latin typeface="Arial"/>
              <a:ea typeface="Arial"/>
              <a:cs typeface="Arial"/>
              <a:sym typeface="Arial"/>
            </a:endParaRPr>
          </a:p>
        </p:txBody>
      </p:sp>
      <p:sp>
        <p:nvSpPr>
          <p:cNvPr id="338" name="Google Shape;338;p38"/>
          <p:cNvSpPr txBox="1"/>
          <p:nvPr/>
        </p:nvSpPr>
        <p:spPr>
          <a:xfrm>
            <a:off x="2978541" y="2709388"/>
            <a:ext cx="2641500" cy="1600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 sz="1400" u="none" cap="none" strike="noStrike">
                <a:solidFill>
                  <a:srgbClr val="333333"/>
                </a:solidFill>
                <a:latin typeface="Arial"/>
                <a:ea typeface="Arial"/>
                <a:cs typeface="Arial"/>
                <a:sym typeface="Arial"/>
              </a:rPr>
              <a:t>When someone orders from a </a:t>
            </a:r>
            <a:r>
              <a:rPr b="1" i="0" lang="en" sz="1400" u="none" cap="none" strike="noStrike">
                <a:solidFill>
                  <a:srgbClr val="333333"/>
                </a:solidFill>
                <a:latin typeface="Arial"/>
                <a:ea typeface="Arial"/>
                <a:cs typeface="Arial"/>
                <a:sym typeface="Arial"/>
              </a:rPr>
              <a:t>restaurant</a:t>
            </a:r>
            <a:r>
              <a:rPr b="0" i="0" lang="en" sz="1400" u="none" cap="none" strike="noStrike">
                <a:solidFill>
                  <a:srgbClr val="333333"/>
                </a:solidFill>
                <a:latin typeface="Arial"/>
                <a:ea typeface="Arial"/>
                <a:cs typeface="Arial"/>
                <a:sym typeface="Arial"/>
              </a:rPr>
              <a:t> through Uber Eats, restaurants simply need to prepare the food for delivery, and an </a:t>
            </a:r>
            <a:r>
              <a:rPr lang="en">
                <a:solidFill>
                  <a:srgbClr val="333333"/>
                </a:solidFill>
              </a:rPr>
              <a:t>UberEats</a:t>
            </a:r>
            <a:r>
              <a:rPr b="0" i="0" lang="en" sz="1400" u="none" cap="none" strike="noStrike">
                <a:solidFill>
                  <a:srgbClr val="333333"/>
                </a:solidFill>
                <a:latin typeface="Arial"/>
                <a:ea typeface="Arial"/>
                <a:cs typeface="Arial"/>
                <a:sym typeface="Arial"/>
              </a:rPr>
              <a:t> driver will deliver the food to the customer.  </a:t>
            </a:r>
            <a:endParaRPr b="0" i="0" sz="1400" u="none" cap="none" strike="noStrike">
              <a:solidFill>
                <a:srgbClr val="000000"/>
              </a:solidFill>
              <a:latin typeface="Arial"/>
              <a:ea typeface="Arial"/>
              <a:cs typeface="Arial"/>
              <a:sym typeface="Arial"/>
            </a:endParaRPr>
          </a:p>
        </p:txBody>
      </p:sp>
      <p:sp>
        <p:nvSpPr>
          <p:cNvPr id="339" name="Google Shape;339;p38"/>
          <p:cNvSpPr txBox="1"/>
          <p:nvPr/>
        </p:nvSpPr>
        <p:spPr>
          <a:xfrm>
            <a:off x="5844194" y="2709388"/>
            <a:ext cx="2641500" cy="1815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 sz="1400" u="none" cap="none" strike="noStrike">
                <a:solidFill>
                  <a:srgbClr val="333333"/>
                </a:solidFill>
                <a:latin typeface="Arial"/>
                <a:ea typeface="Arial"/>
                <a:cs typeface="Arial"/>
                <a:sym typeface="Arial"/>
              </a:rPr>
              <a:t>The whole process allows the customer to track everything. And once the food is delivered </a:t>
            </a:r>
            <a:r>
              <a:rPr b="0" i="0" lang="en" sz="1400" u="none" cap="none" strike="noStrike">
                <a:solidFill>
                  <a:schemeClr val="accent2"/>
                </a:solidFill>
                <a:latin typeface="Arial"/>
                <a:ea typeface="Arial"/>
                <a:cs typeface="Arial"/>
                <a:sym typeface="Arial"/>
              </a:rPr>
              <a:t>it sends push notifications to the customer about their experience about the order placement and delivery. </a:t>
            </a:r>
            <a:endParaRPr b="0" i="0" sz="105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0" name="Google Shape;340;p38"/>
          <p:cNvSpPr txBox="1"/>
          <p:nvPr/>
        </p:nvSpPr>
        <p:spPr>
          <a:xfrm>
            <a:off x="605945" y="2197411"/>
            <a:ext cx="10182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 sz="1800" u="none" cap="none" strike="noStrike">
                <a:solidFill>
                  <a:srgbClr val="33B36F"/>
                </a:solidFill>
                <a:latin typeface="Arial"/>
                <a:ea typeface="Arial"/>
                <a:cs typeface="Arial"/>
                <a:sym typeface="Arial"/>
              </a:rPr>
              <a:t>Browse</a:t>
            </a:r>
            <a:endParaRPr/>
          </a:p>
        </p:txBody>
      </p:sp>
      <p:sp>
        <p:nvSpPr>
          <p:cNvPr id="341" name="Google Shape;341;p38"/>
          <p:cNvSpPr txBox="1"/>
          <p:nvPr/>
        </p:nvSpPr>
        <p:spPr>
          <a:xfrm>
            <a:off x="3883201" y="2197411"/>
            <a:ext cx="813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 sz="1800" u="none" cap="none" strike="noStrike">
                <a:solidFill>
                  <a:srgbClr val="33B36F"/>
                </a:solidFill>
                <a:latin typeface="Arial"/>
                <a:ea typeface="Arial"/>
                <a:cs typeface="Arial"/>
                <a:sym typeface="Arial"/>
              </a:rPr>
              <a:t>Order</a:t>
            </a:r>
            <a:endParaRPr/>
          </a:p>
        </p:txBody>
      </p:sp>
      <p:sp>
        <p:nvSpPr>
          <p:cNvPr id="342" name="Google Shape;342;p38"/>
          <p:cNvSpPr txBox="1"/>
          <p:nvPr/>
        </p:nvSpPr>
        <p:spPr>
          <a:xfrm>
            <a:off x="7021121" y="2197411"/>
            <a:ext cx="800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 sz="1800" u="none" cap="none" strike="noStrike">
                <a:solidFill>
                  <a:srgbClr val="33B36F"/>
                </a:solidFill>
                <a:latin typeface="Arial"/>
                <a:ea typeface="Arial"/>
                <a:cs typeface="Arial"/>
                <a:sym typeface="Arial"/>
              </a:rPr>
              <a:t>Track</a:t>
            </a:r>
            <a:endParaRPr b="1" i="1" sz="1600" u="none" cap="none" strike="noStrike">
              <a:solidFill>
                <a:srgbClr val="33B36F"/>
              </a:solidFill>
              <a:latin typeface="Arial"/>
              <a:ea typeface="Arial"/>
              <a:cs typeface="Arial"/>
              <a:sym typeface="Arial"/>
            </a:endParaRPr>
          </a:p>
        </p:txBody>
      </p:sp>
      <p:cxnSp>
        <p:nvCxnSpPr>
          <p:cNvPr id="343" name="Google Shape;343;p38"/>
          <p:cNvCxnSpPr/>
          <p:nvPr/>
        </p:nvCxnSpPr>
        <p:spPr>
          <a:xfrm>
            <a:off x="2844800" y="1049988"/>
            <a:ext cx="0" cy="3430200"/>
          </a:xfrm>
          <a:prstGeom prst="straightConnector1">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50"/>
              </a:srgbClr>
            </a:outerShdw>
          </a:effectLst>
        </p:spPr>
      </p:cxnSp>
      <p:cxnSp>
        <p:nvCxnSpPr>
          <p:cNvPr id="344" name="Google Shape;344;p38"/>
          <p:cNvCxnSpPr/>
          <p:nvPr/>
        </p:nvCxnSpPr>
        <p:spPr>
          <a:xfrm>
            <a:off x="5734756" y="1049988"/>
            <a:ext cx="0" cy="3430200"/>
          </a:xfrm>
          <a:prstGeom prst="straightConnector1">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650"/>
              </a:srgbClr>
            </a:outerShdw>
          </a:effectLst>
        </p:spPr>
      </p:cxnSp>
      <p:pic>
        <p:nvPicPr>
          <p:cNvPr id="345" name="Google Shape;345;p38"/>
          <p:cNvPicPr preferRelativeResize="0"/>
          <p:nvPr/>
        </p:nvPicPr>
        <p:blipFill>
          <a:blip r:embed="rId6">
            <a:alphaModFix/>
          </a:blip>
          <a:stretch>
            <a:fillRect/>
          </a:stretch>
        </p:blipFill>
        <p:spPr>
          <a:xfrm>
            <a:off x="311700" y="4703625"/>
            <a:ext cx="1222200" cy="1972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Conclusion &amp; Learning</a:t>
            </a:r>
            <a:endParaRPr/>
          </a:p>
        </p:txBody>
      </p:sp>
      <p:sp>
        <p:nvSpPr>
          <p:cNvPr id="351" name="Google Shape;351;p39"/>
          <p:cNvSpPr txBox="1"/>
          <p:nvPr>
            <p:ph idx="1" type="body"/>
          </p:nvPr>
        </p:nvSpPr>
        <p:spPr>
          <a:xfrm>
            <a:off x="226208" y="940427"/>
            <a:ext cx="8520600" cy="37227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
              <a:t>This Project helps us to understand user's empathy and connect with the real-world scenarios. We have used the following concepts of SQL:</a:t>
            </a:r>
            <a:endParaRPr/>
          </a:p>
          <a:p>
            <a:pPr indent="0" lvl="0" marL="114300" rtl="0" algn="just">
              <a:lnSpc>
                <a:spcPct val="115000"/>
              </a:lnSpc>
              <a:spcBef>
                <a:spcPts val="0"/>
              </a:spcBef>
              <a:spcAft>
                <a:spcPts val="0"/>
              </a:spcAft>
              <a:buSzPts val="1800"/>
              <a:buNone/>
            </a:pPr>
            <a:r>
              <a:t/>
            </a:r>
            <a:endParaRPr/>
          </a:p>
          <a:p>
            <a:pPr indent="-342900" lvl="0" marL="457200" rtl="0" algn="just">
              <a:lnSpc>
                <a:spcPct val="115000"/>
              </a:lnSpc>
              <a:spcBef>
                <a:spcPts val="0"/>
              </a:spcBef>
              <a:spcAft>
                <a:spcPts val="0"/>
              </a:spcAft>
              <a:buSzPts val="1800"/>
              <a:buChar char="●"/>
            </a:pPr>
            <a:r>
              <a:rPr lang="en" sz="1400"/>
              <a:t>Table Creation: Customer, Food, Restaurant, Order, Driver, Payments and Feedback.</a:t>
            </a:r>
            <a:endParaRPr/>
          </a:p>
          <a:p>
            <a:pPr indent="-228600" lvl="0" marL="457200" rtl="0" algn="just">
              <a:lnSpc>
                <a:spcPct val="115000"/>
              </a:lnSpc>
              <a:spcBef>
                <a:spcPts val="0"/>
              </a:spcBef>
              <a:spcAft>
                <a:spcPts val="0"/>
              </a:spcAft>
              <a:buSzPts val="1800"/>
              <a:buNone/>
            </a:pPr>
            <a:r>
              <a:t/>
            </a:r>
            <a:endParaRPr sz="1400"/>
          </a:p>
          <a:p>
            <a:pPr indent="-342900" lvl="0" marL="457200" rtl="0" algn="just">
              <a:lnSpc>
                <a:spcPct val="115000"/>
              </a:lnSpc>
              <a:spcBef>
                <a:spcPts val="0"/>
              </a:spcBef>
              <a:spcAft>
                <a:spcPts val="0"/>
              </a:spcAft>
              <a:buSzPts val="1800"/>
              <a:buChar char="●"/>
            </a:pPr>
            <a:r>
              <a:rPr lang="en" sz="1400"/>
              <a:t>Swim Lane Diagram: to understand the customer journey maps.</a:t>
            </a:r>
            <a:endParaRPr/>
          </a:p>
          <a:p>
            <a:pPr indent="-228600" lvl="0" marL="457200" rtl="0" algn="just">
              <a:lnSpc>
                <a:spcPct val="115000"/>
              </a:lnSpc>
              <a:spcBef>
                <a:spcPts val="0"/>
              </a:spcBef>
              <a:spcAft>
                <a:spcPts val="0"/>
              </a:spcAft>
              <a:buSzPts val="1800"/>
              <a:buNone/>
            </a:pPr>
            <a:r>
              <a:t/>
            </a:r>
            <a:endParaRPr sz="1400"/>
          </a:p>
          <a:p>
            <a:pPr indent="-342900" lvl="0" marL="457200" rtl="0" algn="just">
              <a:lnSpc>
                <a:spcPct val="115000"/>
              </a:lnSpc>
              <a:spcBef>
                <a:spcPts val="0"/>
              </a:spcBef>
              <a:spcAft>
                <a:spcPts val="0"/>
              </a:spcAft>
              <a:buSzPts val="1800"/>
              <a:buChar char="●"/>
            </a:pPr>
            <a:r>
              <a:rPr lang="en" sz="1400"/>
              <a:t>ER Diagram: to understand the relationship between the tables.</a:t>
            </a:r>
            <a:endParaRPr/>
          </a:p>
          <a:p>
            <a:pPr indent="-228600" lvl="0" marL="457200" rtl="0" algn="just">
              <a:lnSpc>
                <a:spcPct val="115000"/>
              </a:lnSpc>
              <a:spcBef>
                <a:spcPts val="0"/>
              </a:spcBef>
              <a:spcAft>
                <a:spcPts val="0"/>
              </a:spcAft>
              <a:buSzPts val="1800"/>
              <a:buNone/>
            </a:pPr>
            <a:r>
              <a:t/>
            </a:r>
            <a:endParaRPr sz="1400"/>
          </a:p>
          <a:p>
            <a:pPr indent="-342900" lvl="0" marL="457200" rtl="0" algn="just">
              <a:lnSpc>
                <a:spcPct val="115000"/>
              </a:lnSpc>
              <a:spcBef>
                <a:spcPts val="0"/>
              </a:spcBef>
              <a:spcAft>
                <a:spcPts val="0"/>
              </a:spcAft>
              <a:buSzPts val="1800"/>
              <a:buChar char="●"/>
            </a:pPr>
            <a:r>
              <a:rPr lang="en" sz="1400"/>
              <a:t>SQL JOINS, Subqueries and Stored Procedures: to understand the advanced SQL concepts.</a:t>
            </a:r>
            <a:endParaRPr/>
          </a:p>
        </p:txBody>
      </p:sp>
      <p:sp>
        <p:nvSpPr>
          <p:cNvPr id="352" name="Google Shape;35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type="title"/>
          </p:nvPr>
        </p:nvSpPr>
        <p:spPr>
          <a:xfrm>
            <a:off x="510450" y="336285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358" name="Google Shape;358;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9" name="Google Shape;359;p40"/>
          <p:cNvPicPr preferRelativeResize="0"/>
          <p:nvPr/>
        </p:nvPicPr>
        <p:blipFill rotWithShape="1">
          <a:blip r:embed="rId3">
            <a:alphaModFix/>
          </a:blip>
          <a:srcRect b="26251" l="35010" r="35010" t="24292"/>
          <a:stretch/>
        </p:blipFill>
        <p:spPr>
          <a:xfrm>
            <a:off x="3368075" y="490425"/>
            <a:ext cx="2400600" cy="2081400"/>
          </a:xfrm>
          <a:prstGeom prst="roundRect">
            <a:avLst>
              <a:gd fmla="val 16667"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Scenario</a:t>
            </a:r>
            <a:endParaRPr/>
          </a:p>
          <a:p>
            <a:pPr indent="0" lvl="0" marL="0" rtl="0" algn="l">
              <a:spcBef>
                <a:spcPts val="0"/>
              </a:spcBef>
              <a:spcAft>
                <a:spcPts val="0"/>
              </a:spcAft>
              <a:buNone/>
            </a:pPr>
            <a:r>
              <a:t/>
            </a:r>
            <a:endParaRPr/>
          </a:p>
        </p:txBody>
      </p:sp>
      <p:sp>
        <p:nvSpPr>
          <p:cNvPr id="77" name="Google Shape;77;p15"/>
          <p:cNvSpPr txBox="1"/>
          <p:nvPr>
            <p:ph idx="1" type="body"/>
          </p:nvPr>
        </p:nvSpPr>
        <p:spPr>
          <a:xfrm>
            <a:off x="311700" y="1175300"/>
            <a:ext cx="8520600" cy="32337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sz="1200">
                <a:solidFill>
                  <a:srgbClr val="000000"/>
                </a:solidFill>
              </a:rPr>
              <a:t>Christina orders tofu soup and seafood pancakes from the restaurant Tofu Plus at 5:30pm via the UberEats app. She makes her order, enters her home address and mobile number, credit card information, and additional notes for the restaurant and the driver at time of delivery. At 5:35pm, she receives a text that her food is being prepared from the restaurant. At 6:00pm, Christina receives another text from the restaurant stating that her food is ready and is being picked up by Fred, the Uber Eats driver. If the restaurant didn’t respond to Christina’s order for up to 10 mins, Christina’s order will be canceled automatically and get a refund. </a:t>
            </a:r>
            <a:endParaRPr sz="1200">
              <a:solidFill>
                <a:srgbClr val="000000"/>
              </a:solidFill>
            </a:endParaRPr>
          </a:p>
          <a:p>
            <a:pPr indent="457200" lvl="0" marL="0" rtl="0" algn="l">
              <a:lnSpc>
                <a:spcPct val="150000"/>
              </a:lnSpc>
              <a:spcBef>
                <a:spcPts val="0"/>
              </a:spcBef>
              <a:spcAft>
                <a:spcPts val="0"/>
              </a:spcAft>
              <a:buNone/>
            </a:pPr>
            <a:r>
              <a:rPr lang="en" sz="1200">
                <a:solidFill>
                  <a:srgbClr val="000000"/>
                </a:solidFill>
              </a:rPr>
              <a:t>Fred indicates via the app that he has picked up Christina’s order and is making his way to his destination. He chooses his destination and the navigation starts. As Fred is driving, Christina can track the location of the driver via the UberEats app. The app also shows the ETA of her driver. When the driver is near Christina’s neighborhood, she receives a notification from the UberEats app that the driver is nearby. The driver drops her food at Christina's front door and she receives another notification that her food has arrived. Christina picks up her food and she receives another notification asking for her experience with today’s food delivery service. </a:t>
            </a:r>
            <a:endParaRPr sz="1700">
              <a:solidFill>
                <a:srgbClr val="000000"/>
              </a:solidFill>
            </a:endParaRPr>
          </a:p>
          <a:p>
            <a:pPr indent="0" lvl="0" marL="0" rtl="0" algn="l">
              <a:spcBef>
                <a:spcPts val="0"/>
              </a:spcBef>
              <a:spcAft>
                <a:spcPts val="1600"/>
              </a:spcAft>
              <a:buNone/>
            </a:pPr>
            <a:r>
              <a:t/>
            </a:r>
            <a:endParaRPr sz="2100"/>
          </a:p>
        </p:txBody>
      </p:sp>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5"/>
          <p:cNvPicPr preferRelativeResize="0"/>
          <p:nvPr/>
        </p:nvPicPr>
        <p:blipFill>
          <a:blip r:embed="rId3">
            <a:alphaModFix/>
          </a:blip>
          <a:stretch>
            <a:fillRect/>
          </a:stretch>
        </p:blipFill>
        <p:spPr>
          <a:xfrm>
            <a:off x="311700" y="4703625"/>
            <a:ext cx="1222200" cy="197299"/>
          </a:xfrm>
          <a:prstGeom prst="rect">
            <a:avLst/>
          </a:prstGeom>
          <a:noFill/>
          <a:ln>
            <a:noFill/>
          </a:ln>
        </p:spPr>
      </p:pic>
      <p:pic>
        <p:nvPicPr>
          <p:cNvPr id="80" name="Google Shape;80;p15"/>
          <p:cNvPicPr preferRelativeResize="0"/>
          <p:nvPr/>
        </p:nvPicPr>
        <p:blipFill rotWithShape="1">
          <a:blip r:embed="rId4">
            <a:alphaModFix/>
          </a:blip>
          <a:srcRect b="10562" l="20132" r="18074" t="0"/>
          <a:stretch/>
        </p:blipFill>
        <p:spPr>
          <a:xfrm>
            <a:off x="7293662" y="54288"/>
            <a:ext cx="1178788" cy="112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136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Food Order Process</a:t>
            </a:r>
            <a:endParaRPr/>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7" name="Google Shape;87;p16"/>
          <p:cNvPicPr preferRelativeResize="0"/>
          <p:nvPr/>
        </p:nvPicPr>
        <p:blipFill rotWithShape="1">
          <a:blip r:embed="rId3">
            <a:alphaModFix/>
          </a:blip>
          <a:srcRect b="18765" l="0" r="0" t="0"/>
          <a:stretch/>
        </p:blipFill>
        <p:spPr>
          <a:xfrm>
            <a:off x="1645075" y="737575"/>
            <a:ext cx="6192324" cy="4006501"/>
          </a:xfrm>
          <a:prstGeom prst="rect">
            <a:avLst/>
          </a:prstGeom>
          <a:noFill/>
          <a:ln>
            <a:noFill/>
          </a:ln>
        </p:spPr>
      </p:pic>
      <p:pic>
        <p:nvPicPr>
          <p:cNvPr id="88" name="Google Shape;88;p16"/>
          <p:cNvPicPr preferRelativeResize="0"/>
          <p:nvPr/>
        </p:nvPicPr>
        <p:blipFill>
          <a:blip r:embed="rId4">
            <a:alphaModFix/>
          </a:blip>
          <a:stretch>
            <a:fillRect/>
          </a:stretch>
        </p:blipFill>
        <p:spPr>
          <a:xfrm>
            <a:off x="311700" y="4703625"/>
            <a:ext cx="1222200" cy="197299"/>
          </a:xfrm>
          <a:prstGeom prst="rect">
            <a:avLst/>
          </a:prstGeom>
          <a:noFill/>
          <a:ln>
            <a:noFill/>
          </a:ln>
        </p:spPr>
      </p:pic>
      <p:sp>
        <p:nvSpPr>
          <p:cNvPr id="89" name="Google Shape;89;p16"/>
          <p:cNvSpPr/>
          <p:nvPr/>
        </p:nvSpPr>
        <p:spPr>
          <a:xfrm flipH="1">
            <a:off x="1925225" y="3986925"/>
            <a:ext cx="646500" cy="524400"/>
          </a:xfrm>
          <a:prstGeom prst="bentUpArrow">
            <a:avLst>
              <a:gd fmla="val 12328" name="adj1"/>
              <a:gd fmla="val 25000" name="adj2"/>
              <a:gd fmla="val 30139"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flipH="1" rot="5400000">
            <a:off x="1925225" y="978550"/>
            <a:ext cx="646500" cy="524400"/>
          </a:xfrm>
          <a:prstGeom prst="bentUpArrow">
            <a:avLst>
              <a:gd fmla="val 12328" name="adj1"/>
              <a:gd fmla="val 25000" name="adj2"/>
              <a:gd fmla="val 30139"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flipH="1" rot="10800000">
            <a:off x="7150825" y="1339225"/>
            <a:ext cx="646500" cy="524400"/>
          </a:xfrm>
          <a:prstGeom prst="bentUpArrow">
            <a:avLst>
              <a:gd fmla="val 12328" name="adj1"/>
              <a:gd fmla="val 25000" name="adj2"/>
              <a:gd fmla="val 30139"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flipH="1" rot="-5400000">
            <a:off x="7150825" y="3804775"/>
            <a:ext cx="646500" cy="524400"/>
          </a:xfrm>
          <a:prstGeom prst="bentUpArrow">
            <a:avLst>
              <a:gd fmla="val 12328" name="adj1"/>
              <a:gd fmla="val 25000" name="adj2"/>
              <a:gd fmla="val 30139"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p:nvPr/>
        </p:nvSpPr>
        <p:spPr>
          <a:xfrm>
            <a:off x="1455575" y="509125"/>
            <a:ext cx="4223400" cy="903300"/>
          </a:xfrm>
          <a:prstGeom prst="rect">
            <a:avLst/>
          </a:prstGeom>
          <a:gradFill>
            <a:gsLst>
              <a:gs pos="0">
                <a:srgbClr val="DCECD5"/>
              </a:gs>
              <a:gs pos="100000">
                <a:srgbClr val="93BC81"/>
              </a:gs>
            </a:gsLst>
            <a:lin ang="5400012" scaled="0"/>
          </a:gra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ph type="title"/>
          </p:nvPr>
        </p:nvSpPr>
        <p:spPr>
          <a:xfrm>
            <a:off x="1807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Swim Lane</a:t>
            </a:r>
            <a:r>
              <a:rPr lang="en"/>
              <a:t> Diagram</a:t>
            </a:r>
            <a:endParaRPr/>
          </a:p>
        </p:txBody>
      </p:sp>
      <p:sp>
        <p:nvSpPr>
          <p:cNvPr id="99" name="Google Shape;9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 name="Google Shape;100;p17"/>
          <p:cNvPicPr preferRelativeResize="0"/>
          <p:nvPr/>
        </p:nvPicPr>
        <p:blipFill>
          <a:blip r:embed="rId3">
            <a:alphaModFix/>
          </a:blip>
          <a:stretch>
            <a:fillRect/>
          </a:stretch>
        </p:blipFill>
        <p:spPr>
          <a:xfrm>
            <a:off x="311700" y="4703625"/>
            <a:ext cx="1222200" cy="197299"/>
          </a:xfrm>
          <a:prstGeom prst="rect">
            <a:avLst/>
          </a:prstGeom>
          <a:noFill/>
          <a:ln>
            <a:noFill/>
          </a:ln>
        </p:spPr>
      </p:pic>
      <p:pic>
        <p:nvPicPr>
          <p:cNvPr id="101" name="Google Shape;101;p17"/>
          <p:cNvPicPr preferRelativeResize="0"/>
          <p:nvPr/>
        </p:nvPicPr>
        <p:blipFill>
          <a:blip r:embed="rId4">
            <a:alphaModFix/>
          </a:blip>
          <a:stretch>
            <a:fillRect/>
          </a:stretch>
        </p:blipFill>
        <p:spPr>
          <a:xfrm>
            <a:off x="3015100" y="1412350"/>
            <a:ext cx="5875520" cy="3400274"/>
          </a:xfrm>
          <a:prstGeom prst="rect">
            <a:avLst/>
          </a:prstGeom>
          <a:noFill/>
          <a:ln>
            <a:noFill/>
          </a:ln>
        </p:spPr>
      </p:pic>
      <p:pic>
        <p:nvPicPr>
          <p:cNvPr id="102" name="Google Shape;102;p17"/>
          <p:cNvPicPr preferRelativeResize="0"/>
          <p:nvPr/>
        </p:nvPicPr>
        <p:blipFill>
          <a:blip r:embed="rId5">
            <a:alphaModFix/>
          </a:blip>
          <a:stretch>
            <a:fillRect/>
          </a:stretch>
        </p:blipFill>
        <p:spPr>
          <a:xfrm>
            <a:off x="1610025" y="1412349"/>
            <a:ext cx="843700" cy="3400274"/>
          </a:xfrm>
          <a:prstGeom prst="rect">
            <a:avLst/>
          </a:prstGeom>
          <a:noFill/>
          <a:ln>
            <a:noFill/>
          </a:ln>
        </p:spPr>
      </p:pic>
      <p:sp>
        <p:nvSpPr>
          <p:cNvPr id="103" name="Google Shape;103;p17"/>
          <p:cNvSpPr/>
          <p:nvPr/>
        </p:nvSpPr>
        <p:spPr>
          <a:xfrm flipH="1" rot="3275061">
            <a:off x="2407029" y="786863"/>
            <a:ext cx="884205" cy="1228241"/>
          </a:xfrm>
          <a:prstGeom prst="rtTriangle">
            <a:avLst/>
          </a:prstGeom>
          <a:gradFill>
            <a:gsLst>
              <a:gs pos="0">
                <a:srgbClr val="DCECD5"/>
              </a:gs>
              <a:gs pos="100000">
                <a:srgbClr val="93BC81"/>
              </a:gs>
            </a:gsLst>
            <a:path path="circle">
              <a:fillToRect b="50%" l="50%" r="50%" t="50%"/>
            </a:path>
            <a:tileRect/>
          </a:gra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7"/>
          <p:cNvPicPr preferRelativeResize="0"/>
          <p:nvPr/>
        </p:nvPicPr>
        <p:blipFill>
          <a:blip r:embed="rId6">
            <a:alphaModFix/>
          </a:blip>
          <a:stretch>
            <a:fillRect/>
          </a:stretch>
        </p:blipFill>
        <p:spPr>
          <a:xfrm>
            <a:off x="1755825" y="572700"/>
            <a:ext cx="3700897" cy="766650"/>
          </a:xfrm>
          <a:prstGeom prst="rect">
            <a:avLst/>
          </a:prstGeom>
          <a:noFill/>
          <a:ln>
            <a:noFill/>
          </a:ln>
        </p:spPr>
      </p:pic>
      <p:grpSp>
        <p:nvGrpSpPr>
          <p:cNvPr id="105" name="Google Shape;105;p17"/>
          <p:cNvGrpSpPr/>
          <p:nvPr/>
        </p:nvGrpSpPr>
        <p:grpSpPr>
          <a:xfrm>
            <a:off x="2463093" y="1814608"/>
            <a:ext cx="740697" cy="527157"/>
            <a:chOff x="319825" y="1612250"/>
            <a:chExt cx="872331" cy="567873"/>
          </a:xfrm>
        </p:grpSpPr>
        <p:sp>
          <p:nvSpPr>
            <p:cNvPr id="106" name="Google Shape;106;p17"/>
            <p:cNvSpPr/>
            <p:nvPr/>
          </p:nvSpPr>
          <p:spPr>
            <a:xfrm>
              <a:off x="319825" y="1612250"/>
              <a:ext cx="470100" cy="424200"/>
            </a:xfrm>
            <a:prstGeom prst="ellipse">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469975" y="1703625"/>
              <a:ext cx="248100" cy="241500"/>
            </a:xfrm>
            <a:prstGeom prst="arc">
              <a:avLst>
                <a:gd fmla="val 16200000" name="adj1"/>
                <a:gd fmla="val 0" name="adj2"/>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rot="1613870">
              <a:off x="777116" y="1995359"/>
              <a:ext cx="415781" cy="95930"/>
            </a:xfrm>
            <a:prstGeom prst="round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Tables </a:t>
            </a:r>
            <a:endParaRPr/>
          </a:p>
        </p:txBody>
      </p:sp>
      <p:sp>
        <p:nvSpPr>
          <p:cNvPr id="114" name="Google Shape;114;p18"/>
          <p:cNvSpPr txBox="1"/>
          <p:nvPr>
            <p:ph idx="1" type="body"/>
          </p:nvPr>
        </p:nvSpPr>
        <p:spPr>
          <a:xfrm>
            <a:off x="311700" y="1181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
        <p:nvSpPr>
          <p:cNvPr id="115" name="Google Shape;11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18"/>
          <p:cNvPicPr preferRelativeResize="0"/>
          <p:nvPr/>
        </p:nvPicPr>
        <p:blipFill>
          <a:blip r:embed="rId3">
            <a:alphaModFix/>
          </a:blip>
          <a:stretch>
            <a:fillRect/>
          </a:stretch>
        </p:blipFill>
        <p:spPr>
          <a:xfrm>
            <a:off x="311700" y="4761375"/>
            <a:ext cx="1222200" cy="197299"/>
          </a:xfrm>
          <a:prstGeom prst="rect">
            <a:avLst/>
          </a:prstGeom>
          <a:noFill/>
          <a:ln>
            <a:noFill/>
          </a:ln>
        </p:spPr>
      </p:pic>
      <p:pic>
        <p:nvPicPr>
          <p:cNvPr id="117" name="Google Shape;117;p18"/>
          <p:cNvPicPr preferRelativeResize="0"/>
          <p:nvPr/>
        </p:nvPicPr>
        <p:blipFill rotWithShape="1">
          <a:blip r:embed="rId4">
            <a:alphaModFix/>
          </a:blip>
          <a:srcRect b="15602" l="21451" r="15603" t="20869"/>
          <a:stretch/>
        </p:blipFill>
        <p:spPr>
          <a:xfrm>
            <a:off x="648312" y="1120456"/>
            <a:ext cx="1094725" cy="1104843"/>
          </a:xfrm>
          <a:prstGeom prst="rect">
            <a:avLst/>
          </a:prstGeom>
          <a:noFill/>
          <a:ln>
            <a:noFill/>
          </a:ln>
        </p:spPr>
      </p:pic>
      <p:pic>
        <p:nvPicPr>
          <p:cNvPr id="118" name="Google Shape;118;p18"/>
          <p:cNvPicPr preferRelativeResize="0"/>
          <p:nvPr/>
        </p:nvPicPr>
        <p:blipFill>
          <a:blip r:embed="rId5">
            <a:alphaModFix/>
          </a:blip>
          <a:stretch>
            <a:fillRect/>
          </a:stretch>
        </p:blipFill>
        <p:spPr>
          <a:xfrm>
            <a:off x="1172150" y="3034588"/>
            <a:ext cx="1094724" cy="1094724"/>
          </a:xfrm>
          <a:prstGeom prst="rect">
            <a:avLst/>
          </a:prstGeom>
          <a:noFill/>
          <a:ln>
            <a:noFill/>
          </a:ln>
        </p:spPr>
      </p:pic>
      <p:pic>
        <p:nvPicPr>
          <p:cNvPr id="119" name="Google Shape;119;p18"/>
          <p:cNvPicPr preferRelativeResize="0"/>
          <p:nvPr/>
        </p:nvPicPr>
        <p:blipFill rotWithShape="1">
          <a:blip r:embed="rId6">
            <a:alphaModFix/>
          </a:blip>
          <a:srcRect b="-17420" l="130100" r="-130100" t="17420"/>
          <a:stretch/>
        </p:blipFill>
        <p:spPr>
          <a:xfrm>
            <a:off x="4911588" y="3268188"/>
            <a:ext cx="971050" cy="971050"/>
          </a:xfrm>
          <a:prstGeom prst="rect">
            <a:avLst/>
          </a:prstGeom>
          <a:noFill/>
          <a:ln>
            <a:noFill/>
          </a:ln>
        </p:spPr>
      </p:pic>
      <p:pic>
        <p:nvPicPr>
          <p:cNvPr id="120" name="Google Shape;120;p18"/>
          <p:cNvPicPr preferRelativeResize="0"/>
          <p:nvPr/>
        </p:nvPicPr>
        <p:blipFill rotWithShape="1">
          <a:blip r:embed="rId7">
            <a:alphaModFix/>
          </a:blip>
          <a:srcRect b="18307" l="17877" r="17722" t="20070"/>
          <a:stretch/>
        </p:blipFill>
        <p:spPr>
          <a:xfrm>
            <a:off x="2764775" y="1017725"/>
            <a:ext cx="1222200" cy="1170331"/>
          </a:xfrm>
          <a:prstGeom prst="rect">
            <a:avLst/>
          </a:prstGeom>
          <a:noFill/>
          <a:ln>
            <a:noFill/>
          </a:ln>
        </p:spPr>
      </p:pic>
      <p:pic>
        <p:nvPicPr>
          <p:cNvPr id="121" name="Google Shape;121;p18"/>
          <p:cNvPicPr preferRelativeResize="0"/>
          <p:nvPr/>
        </p:nvPicPr>
        <p:blipFill>
          <a:blip r:embed="rId8">
            <a:alphaModFix/>
          </a:blip>
          <a:stretch>
            <a:fillRect/>
          </a:stretch>
        </p:blipFill>
        <p:spPr>
          <a:xfrm>
            <a:off x="6294875" y="3096436"/>
            <a:ext cx="971050" cy="971028"/>
          </a:xfrm>
          <a:prstGeom prst="rect">
            <a:avLst/>
          </a:prstGeom>
          <a:noFill/>
          <a:ln>
            <a:noFill/>
          </a:ln>
        </p:spPr>
      </p:pic>
      <p:pic>
        <p:nvPicPr>
          <p:cNvPr id="122" name="Google Shape;122;p18"/>
          <p:cNvPicPr preferRelativeResize="0"/>
          <p:nvPr/>
        </p:nvPicPr>
        <p:blipFill>
          <a:blip r:embed="rId9">
            <a:alphaModFix/>
          </a:blip>
          <a:stretch>
            <a:fillRect/>
          </a:stretch>
        </p:blipFill>
        <p:spPr>
          <a:xfrm>
            <a:off x="5028963" y="1081813"/>
            <a:ext cx="1170325" cy="1170325"/>
          </a:xfrm>
          <a:prstGeom prst="rect">
            <a:avLst/>
          </a:prstGeom>
          <a:noFill/>
          <a:ln>
            <a:noFill/>
          </a:ln>
        </p:spPr>
      </p:pic>
      <p:pic>
        <p:nvPicPr>
          <p:cNvPr id="123" name="Google Shape;123;p18"/>
          <p:cNvPicPr preferRelativeResize="0"/>
          <p:nvPr/>
        </p:nvPicPr>
        <p:blipFill>
          <a:blip r:embed="rId10">
            <a:alphaModFix/>
          </a:blip>
          <a:stretch>
            <a:fillRect/>
          </a:stretch>
        </p:blipFill>
        <p:spPr>
          <a:xfrm>
            <a:off x="7378912" y="1119625"/>
            <a:ext cx="1094725" cy="1094725"/>
          </a:xfrm>
          <a:prstGeom prst="rect">
            <a:avLst/>
          </a:prstGeom>
          <a:noFill/>
          <a:ln>
            <a:noFill/>
          </a:ln>
        </p:spPr>
      </p:pic>
      <p:sp>
        <p:nvSpPr>
          <p:cNvPr id="124" name="Google Shape;124;p18"/>
          <p:cNvSpPr/>
          <p:nvPr/>
        </p:nvSpPr>
        <p:spPr>
          <a:xfrm>
            <a:off x="462475" y="2328025"/>
            <a:ext cx="1466400" cy="393600"/>
          </a:xfrm>
          <a:prstGeom prst="horizontalScroll">
            <a:avLst>
              <a:gd fmla="val 125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RESTAURANT</a:t>
            </a:r>
            <a:endParaRPr sz="1300"/>
          </a:p>
        </p:txBody>
      </p:sp>
      <p:sp>
        <p:nvSpPr>
          <p:cNvPr id="125" name="Google Shape;125;p18"/>
          <p:cNvSpPr/>
          <p:nvPr/>
        </p:nvSpPr>
        <p:spPr>
          <a:xfrm>
            <a:off x="2828525" y="2328025"/>
            <a:ext cx="1094700" cy="393600"/>
          </a:xfrm>
          <a:prstGeom prst="horizontalScroll">
            <a:avLst>
              <a:gd fmla="val 125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FOOD</a:t>
            </a:r>
            <a:endParaRPr sz="1300"/>
          </a:p>
        </p:txBody>
      </p:sp>
      <p:sp>
        <p:nvSpPr>
          <p:cNvPr id="126" name="Google Shape;126;p18"/>
          <p:cNvSpPr/>
          <p:nvPr/>
        </p:nvSpPr>
        <p:spPr>
          <a:xfrm>
            <a:off x="5028975" y="2316250"/>
            <a:ext cx="1094700" cy="393600"/>
          </a:xfrm>
          <a:prstGeom prst="horizontalScroll">
            <a:avLst>
              <a:gd fmla="val 125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ORDER</a:t>
            </a:r>
            <a:endParaRPr sz="1300"/>
          </a:p>
        </p:txBody>
      </p:sp>
      <p:sp>
        <p:nvSpPr>
          <p:cNvPr id="127" name="Google Shape;127;p18"/>
          <p:cNvSpPr/>
          <p:nvPr/>
        </p:nvSpPr>
        <p:spPr>
          <a:xfrm>
            <a:off x="7315175" y="2316250"/>
            <a:ext cx="1222200" cy="393600"/>
          </a:xfrm>
          <a:prstGeom prst="horizontalScroll">
            <a:avLst>
              <a:gd fmla="val 125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PAYMENTS</a:t>
            </a:r>
            <a:endParaRPr sz="1300"/>
          </a:p>
        </p:txBody>
      </p:sp>
      <p:sp>
        <p:nvSpPr>
          <p:cNvPr id="128" name="Google Shape;128;p18"/>
          <p:cNvSpPr/>
          <p:nvPr/>
        </p:nvSpPr>
        <p:spPr>
          <a:xfrm>
            <a:off x="1044675" y="4156875"/>
            <a:ext cx="1222200" cy="393600"/>
          </a:xfrm>
          <a:prstGeom prst="horizontalScroll">
            <a:avLst>
              <a:gd fmla="val 125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CUSTOMER</a:t>
            </a:r>
            <a:endParaRPr sz="1300"/>
          </a:p>
        </p:txBody>
      </p:sp>
      <p:sp>
        <p:nvSpPr>
          <p:cNvPr id="129" name="Google Shape;129;p18"/>
          <p:cNvSpPr/>
          <p:nvPr/>
        </p:nvSpPr>
        <p:spPr>
          <a:xfrm>
            <a:off x="3761775" y="4156875"/>
            <a:ext cx="1094700" cy="393600"/>
          </a:xfrm>
          <a:prstGeom prst="horizontalScroll">
            <a:avLst>
              <a:gd fmla="val 125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DRIVER</a:t>
            </a:r>
            <a:endParaRPr sz="1300"/>
          </a:p>
        </p:txBody>
      </p:sp>
      <p:sp>
        <p:nvSpPr>
          <p:cNvPr id="130" name="Google Shape;130;p18"/>
          <p:cNvSpPr/>
          <p:nvPr/>
        </p:nvSpPr>
        <p:spPr>
          <a:xfrm>
            <a:off x="6169300" y="4156875"/>
            <a:ext cx="1222200" cy="393600"/>
          </a:xfrm>
          <a:prstGeom prst="horizontalScroll">
            <a:avLst>
              <a:gd fmla="val 125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FEEDBACK</a:t>
            </a:r>
            <a:endParaRPr sz="1300"/>
          </a:p>
        </p:txBody>
      </p:sp>
      <p:pic>
        <p:nvPicPr>
          <p:cNvPr id="131" name="Google Shape;131;p18"/>
          <p:cNvPicPr preferRelativeResize="0"/>
          <p:nvPr/>
        </p:nvPicPr>
        <p:blipFill>
          <a:blip r:embed="rId11">
            <a:alphaModFix/>
          </a:blip>
          <a:stretch>
            <a:fillRect/>
          </a:stretch>
        </p:blipFill>
        <p:spPr>
          <a:xfrm>
            <a:off x="3823598" y="3096413"/>
            <a:ext cx="971050" cy="97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22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Relationship Diagram</a:t>
            </a:r>
            <a:endParaRPr/>
          </a:p>
        </p:txBody>
      </p:sp>
      <p:sp>
        <p:nvSpPr>
          <p:cNvPr id="137" name="Google Shape;13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19"/>
          <p:cNvPicPr preferRelativeResize="0"/>
          <p:nvPr/>
        </p:nvPicPr>
        <p:blipFill>
          <a:blip r:embed="rId3">
            <a:alphaModFix/>
          </a:blip>
          <a:stretch>
            <a:fillRect/>
          </a:stretch>
        </p:blipFill>
        <p:spPr>
          <a:xfrm>
            <a:off x="311700" y="4703625"/>
            <a:ext cx="1222200" cy="197299"/>
          </a:xfrm>
          <a:prstGeom prst="rect">
            <a:avLst/>
          </a:prstGeom>
          <a:noFill/>
          <a:ln>
            <a:noFill/>
          </a:ln>
        </p:spPr>
      </p:pic>
      <p:pic>
        <p:nvPicPr>
          <p:cNvPr id="139" name="Google Shape;139;p19"/>
          <p:cNvPicPr preferRelativeResize="0"/>
          <p:nvPr/>
        </p:nvPicPr>
        <p:blipFill>
          <a:blip r:embed="rId4">
            <a:alphaModFix/>
          </a:blip>
          <a:stretch>
            <a:fillRect/>
          </a:stretch>
        </p:blipFill>
        <p:spPr>
          <a:xfrm>
            <a:off x="1713450" y="796725"/>
            <a:ext cx="6489931" cy="404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Creation</a:t>
            </a:r>
            <a:endParaRPr/>
          </a:p>
        </p:txBody>
      </p:sp>
      <p:sp>
        <p:nvSpPr>
          <p:cNvPr id="145" name="Google Shape;14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6" name="Google Shape;146;p20"/>
          <p:cNvPicPr preferRelativeResize="0"/>
          <p:nvPr/>
        </p:nvPicPr>
        <p:blipFill>
          <a:blip r:embed="rId3">
            <a:alphaModFix/>
          </a:blip>
          <a:stretch>
            <a:fillRect/>
          </a:stretch>
        </p:blipFill>
        <p:spPr>
          <a:xfrm>
            <a:off x="215500" y="1438350"/>
            <a:ext cx="3905250" cy="1362075"/>
          </a:xfrm>
          <a:prstGeom prst="rect">
            <a:avLst/>
          </a:prstGeom>
          <a:noFill/>
          <a:ln>
            <a:noFill/>
          </a:ln>
        </p:spPr>
      </p:pic>
      <p:pic>
        <p:nvPicPr>
          <p:cNvPr id="147" name="Google Shape;147;p20"/>
          <p:cNvPicPr preferRelativeResize="0"/>
          <p:nvPr/>
        </p:nvPicPr>
        <p:blipFill>
          <a:blip r:embed="rId4">
            <a:alphaModFix/>
          </a:blip>
          <a:stretch>
            <a:fillRect/>
          </a:stretch>
        </p:blipFill>
        <p:spPr>
          <a:xfrm>
            <a:off x="120850" y="3221050"/>
            <a:ext cx="3905250" cy="1190625"/>
          </a:xfrm>
          <a:prstGeom prst="rect">
            <a:avLst/>
          </a:prstGeom>
          <a:noFill/>
          <a:ln>
            <a:noFill/>
          </a:ln>
        </p:spPr>
      </p:pic>
      <p:pic>
        <p:nvPicPr>
          <p:cNvPr id="148" name="Google Shape;148;p20"/>
          <p:cNvPicPr preferRelativeResize="0"/>
          <p:nvPr/>
        </p:nvPicPr>
        <p:blipFill>
          <a:blip r:embed="rId5">
            <a:alphaModFix/>
          </a:blip>
          <a:stretch>
            <a:fillRect/>
          </a:stretch>
        </p:blipFill>
        <p:spPr>
          <a:xfrm>
            <a:off x="4673425" y="1419300"/>
            <a:ext cx="4095750" cy="1400175"/>
          </a:xfrm>
          <a:prstGeom prst="rect">
            <a:avLst/>
          </a:prstGeom>
          <a:noFill/>
          <a:ln>
            <a:noFill/>
          </a:ln>
        </p:spPr>
      </p:pic>
      <p:pic>
        <p:nvPicPr>
          <p:cNvPr id="149" name="Google Shape;149;p20"/>
          <p:cNvPicPr preferRelativeResize="0"/>
          <p:nvPr/>
        </p:nvPicPr>
        <p:blipFill>
          <a:blip r:embed="rId6">
            <a:alphaModFix/>
          </a:blip>
          <a:stretch>
            <a:fillRect/>
          </a:stretch>
        </p:blipFill>
        <p:spPr>
          <a:xfrm>
            <a:off x="4572000" y="3115050"/>
            <a:ext cx="4088982" cy="1548167"/>
          </a:xfrm>
          <a:prstGeom prst="rect">
            <a:avLst/>
          </a:prstGeom>
          <a:noFill/>
          <a:ln>
            <a:noFill/>
          </a:ln>
        </p:spPr>
      </p:pic>
      <p:pic>
        <p:nvPicPr>
          <p:cNvPr id="150" name="Google Shape;150;p20"/>
          <p:cNvPicPr preferRelativeResize="0"/>
          <p:nvPr/>
        </p:nvPicPr>
        <p:blipFill>
          <a:blip r:embed="rId7">
            <a:alphaModFix/>
          </a:blip>
          <a:stretch>
            <a:fillRect/>
          </a:stretch>
        </p:blipFill>
        <p:spPr>
          <a:xfrm>
            <a:off x="311700" y="4703625"/>
            <a:ext cx="1222200" cy="197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Creation (conti.)</a:t>
            </a:r>
            <a:endParaRPr/>
          </a:p>
        </p:txBody>
      </p:sp>
      <p:sp>
        <p:nvSpPr>
          <p:cNvPr id="156" name="Google Shape;15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1"/>
          <p:cNvPicPr preferRelativeResize="0"/>
          <p:nvPr/>
        </p:nvPicPr>
        <p:blipFill>
          <a:blip r:embed="rId3">
            <a:alphaModFix/>
          </a:blip>
          <a:stretch>
            <a:fillRect/>
          </a:stretch>
        </p:blipFill>
        <p:spPr>
          <a:xfrm>
            <a:off x="152400" y="1170125"/>
            <a:ext cx="4200525" cy="1609725"/>
          </a:xfrm>
          <a:prstGeom prst="rect">
            <a:avLst/>
          </a:prstGeom>
          <a:noFill/>
          <a:ln>
            <a:noFill/>
          </a:ln>
        </p:spPr>
      </p:pic>
      <p:pic>
        <p:nvPicPr>
          <p:cNvPr id="158" name="Google Shape;158;p21"/>
          <p:cNvPicPr preferRelativeResize="0"/>
          <p:nvPr/>
        </p:nvPicPr>
        <p:blipFill>
          <a:blip r:embed="rId4">
            <a:alphaModFix/>
          </a:blip>
          <a:stretch>
            <a:fillRect/>
          </a:stretch>
        </p:blipFill>
        <p:spPr>
          <a:xfrm>
            <a:off x="311700" y="4703625"/>
            <a:ext cx="1222200" cy="197299"/>
          </a:xfrm>
          <a:prstGeom prst="rect">
            <a:avLst/>
          </a:prstGeom>
          <a:noFill/>
          <a:ln>
            <a:noFill/>
          </a:ln>
        </p:spPr>
      </p:pic>
      <p:pic>
        <p:nvPicPr>
          <p:cNvPr id="159" name="Google Shape;159;p21"/>
          <p:cNvPicPr preferRelativeResize="0"/>
          <p:nvPr/>
        </p:nvPicPr>
        <p:blipFill>
          <a:blip r:embed="rId5">
            <a:alphaModFix/>
          </a:blip>
          <a:stretch>
            <a:fillRect/>
          </a:stretch>
        </p:blipFill>
        <p:spPr>
          <a:xfrm>
            <a:off x="138113" y="2932250"/>
            <a:ext cx="4229100" cy="1438275"/>
          </a:xfrm>
          <a:prstGeom prst="rect">
            <a:avLst/>
          </a:prstGeom>
          <a:noFill/>
          <a:ln>
            <a:noFill/>
          </a:ln>
        </p:spPr>
      </p:pic>
      <p:pic>
        <p:nvPicPr>
          <p:cNvPr id="160" name="Google Shape;160;p21"/>
          <p:cNvPicPr preferRelativeResize="0"/>
          <p:nvPr/>
        </p:nvPicPr>
        <p:blipFill>
          <a:blip r:embed="rId6">
            <a:alphaModFix/>
          </a:blip>
          <a:stretch>
            <a:fillRect/>
          </a:stretch>
        </p:blipFill>
        <p:spPr>
          <a:xfrm>
            <a:off x="4498488" y="1343025"/>
            <a:ext cx="4257675" cy="245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