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25" roundtripDataSignature="AMtx7mg9aQAVIBJb02Nv2+rTlH802GiK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recisely.com/glossary/enterprise-data-warehous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54" name="Google Shape;5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8a9bb7727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g118a9bb7727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8a9bb7727_0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118a9bb7727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4306fce27_0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g114306fce27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4306fce27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g114306fce27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4306fce27_0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114306fce27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4306fce27_0_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g114306fce27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8a9bb7727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118a9bb7727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94855f5d4_1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RNO- Reno</a:t>
            </a:r>
            <a:endParaRPr/>
          </a:p>
          <a:p>
            <a:pPr indent="0" lvl="0" marL="0" rtl="0" algn="l">
              <a:lnSpc>
                <a:spcPct val="100000"/>
              </a:lnSpc>
              <a:spcBef>
                <a:spcPts val="0"/>
              </a:spcBef>
              <a:spcAft>
                <a:spcPts val="0"/>
              </a:spcAft>
              <a:buSzPts val="1400"/>
              <a:buNone/>
            </a:pPr>
            <a:r>
              <a:rPr lang="en-US"/>
              <a:t>OAK-Oakland</a:t>
            </a:r>
            <a:endParaRPr/>
          </a:p>
          <a:p>
            <a:pPr indent="0" lvl="0" marL="0" rtl="0" algn="l">
              <a:lnSpc>
                <a:spcPct val="100000"/>
              </a:lnSpc>
              <a:spcBef>
                <a:spcPts val="0"/>
              </a:spcBef>
              <a:spcAft>
                <a:spcPts val="0"/>
              </a:spcAft>
              <a:buSzPts val="1100"/>
              <a:buNone/>
            </a:pPr>
            <a:r>
              <a:rPr lang="en-US"/>
              <a:t>BHM - Birmingham</a:t>
            </a:r>
            <a:endParaRPr/>
          </a:p>
          <a:p>
            <a:pPr indent="0" lvl="0" marL="0" rtl="0" algn="l">
              <a:spcBef>
                <a:spcPts val="0"/>
              </a:spcBef>
              <a:spcAft>
                <a:spcPts val="0"/>
              </a:spcAft>
              <a:buSzPts val="1100"/>
              <a:buNone/>
            </a:pPr>
            <a:r>
              <a:rPr lang="en-US"/>
              <a:t>CLE - Cleveland</a:t>
            </a:r>
            <a:endParaRPr/>
          </a:p>
          <a:p>
            <a:pPr indent="0" lvl="0" marL="0" rtl="0" algn="l">
              <a:spcBef>
                <a:spcPts val="0"/>
              </a:spcBef>
              <a:spcAft>
                <a:spcPts val="0"/>
              </a:spcAft>
              <a:buSzPts val="1100"/>
              <a:buNone/>
            </a:pPr>
            <a:r>
              <a:rPr lang="en-US"/>
              <a:t>ABE - Allentown</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The MODEL_QUANTILE function takes a given quantile and predicts values based on the predictors you input. In this case, the quantile = 0.5, which predicts the median. We want to predict profit, so the target expression is SUM([Profit]). And since we want to base the prediction on past performance, we need to include date as a predictor.</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
        <p:nvSpPr>
          <p:cNvPr id="168" name="Google Shape;168;g1194855f5d4_1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8a9bb7727_0_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Most important learning was to have good(clean, consistent) data. </a:t>
            </a:r>
            <a:endParaRPr/>
          </a:p>
        </p:txBody>
      </p:sp>
      <p:sp>
        <p:nvSpPr>
          <p:cNvPr id="174" name="Google Shape;174;g118a9bb7727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 name="Google Shape;6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 name="Google Shape;6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94855f5d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94855f5d4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g1194855f5d4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94855f5d4_0_1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94855f5d4_0_1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900">
                <a:solidFill>
                  <a:srgbClr val="454545"/>
                </a:solidFill>
                <a:latin typeface="Arial"/>
                <a:ea typeface="Arial"/>
                <a:cs typeface="Arial"/>
                <a:sym typeface="Arial"/>
              </a:rPr>
              <a:t>For gathering key business insights for our Airline, we followed the below steps:</a:t>
            </a:r>
            <a:endParaRPr sz="900">
              <a:solidFill>
                <a:srgbClr val="454545"/>
              </a:solidFill>
              <a:latin typeface="Arial"/>
              <a:ea typeface="Arial"/>
              <a:cs typeface="Arial"/>
              <a:sym typeface="Arial"/>
            </a:endParaRPr>
          </a:p>
          <a:p>
            <a:pPr indent="-285750" lvl="0" marL="457200" rtl="0" algn="l">
              <a:lnSpc>
                <a:spcPct val="115000"/>
              </a:lnSpc>
              <a:spcBef>
                <a:spcPts val="1200"/>
              </a:spcBef>
              <a:spcAft>
                <a:spcPts val="0"/>
              </a:spcAft>
              <a:buClr>
                <a:srgbClr val="454545"/>
              </a:buClr>
              <a:buSzPts val="900"/>
              <a:buAutoNum type="arabicPeriod"/>
            </a:pPr>
            <a:r>
              <a:rPr b="1" lang="en-US" sz="900">
                <a:solidFill>
                  <a:srgbClr val="454545"/>
                </a:solidFill>
                <a:latin typeface="Arial"/>
                <a:ea typeface="Arial"/>
                <a:cs typeface="Arial"/>
                <a:sym typeface="Arial"/>
              </a:rPr>
              <a:t>Data Collection &amp; Profiling:</a:t>
            </a:r>
            <a:r>
              <a:rPr lang="en-US" sz="900">
                <a:solidFill>
                  <a:srgbClr val="454545"/>
                </a:solidFill>
                <a:latin typeface="Arial"/>
                <a:ea typeface="Arial"/>
                <a:cs typeface="Arial"/>
                <a:sym typeface="Arial"/>
              </a:rPr>
              <a:t> Before we collected any data, we focused on the business scenario and the users of such data. The types of methods we used for data collection were - Observations, Documents and records, and creating questionnaires. Once all the information gathering was done, we performed</a:t>
            </a:r>
            <a:r>
              <a:rPr b="1" lang="en-US" sz="900">
                <a:solidFill>
                  <a:srgbClr val="454545"/>
                </a:solidFill>
                <a:latin typeface="Arial"/>
                <a:ea typeface="Arial"/>
                <a:cs typeface="Arial"/>
                <a:sym typeface="Arial"/>
              </a:rPr>
              <a:t> data profiling</a:t>
            </a:r>
            <a:r>
              <a:rPr lang="en-US" sz="900">
                <a:solidFill>
                  <a:srgbClr val="454545"/>
                </a:solidFill>
                <a:latin typeface="Arial"/>
                <a:ea typeface="Arial"/>
                <a:cs typeface="Arial"/>
                <a:sym typeface="Arial"/>
              </a:rPr>
              <a:t> by reviewing source data, understanding structure, content and interrelationships, and identifying potential for data projects. Data profiling which is a crucial part of </a:t>
            </a:r>
            <a:r>
              <a:rPr b="1" lang="en-US" sz="900">
                <a:solidFill>
                  <a:srgbClr val="454545"/>
                </a:solidFill>
                <a:latin typeface="Arial"/>
                <a:ea typeface="Arial"/>
                <a:cs typeface="Arial"/>
                <a:sym typeface="Arial"/>
              </a:rPr>
              <a:t>Data warehouse and business intelligence (DW/BI) projects</a:t>
            </a:r>
            <a:r>
              <a:rPr lang="en-US" sz="900">
                <a:solidFill>
                  <a:srgbClr val="454545"/>
                </a:solidFill>
                <a:latin typeface="Arial"/>
                <a:ea typeface="Arial"/>
                <a:cs typeface="Arial"/>
                <a:sym typeface="Arial"/>
              </a:rPr>
              <a:t> in the sense that data profiling can uncover</a:t>
            </a:r>
            <a:r>
              <a:rPr b="1" lang="en-US" sz="900">
                <a:solidFill>
                  <a:srgbClr val="454545"/>
                </a:solidFill>
                <a:latin typeface="Arial"/>
                <a:ea typeface="Arial"/>
                <a:cs typeface="Arial"/>
                <a:sym typeface="Arial"/>
              </a:rPr>
              <a:t> data quality</a:t>
            </a:r>
            <a:r>
              <a:rPr lang="en-US" sz="900">
                <a:solidFill>
                  <a:srgbClr val="454545"/>
                </a:solidFill>
                <a:latin typeface="Arial"/>
                <a:ea typeface="Arial"/>
                <a:cs typeface="Arial"/>
                <a:sym typeface="Arial"/>
              </a:rPr>
              <a:t> issues in data sources, and what needs to be corrected in ETL.</a:t>
            </a:r>
            <a:endParaRPr sz="900">
              <a:solidFill>
                <a:srgbClr val="454545"/>
              </a:solidFill>
              <a:latin typeface="Arial"/>
              <a:ea typeface="Arial"/>
              <a:cs typeface="Arial"/>
              <a:sym typeface="Arial"/>
            </a:endParaRPr>
          </a:p>
          <a:p>
            <a:pPr indent="-285750" lvl="0" marL="457200" rtl="0" algn="l">
              <a:lnSpc>
                <a:spcPct val="115000"/>
              </a:lnSpc>
              <a:spcBef>
                <a:spcPts val="0"/>
              </a:spcBef>
              <a:spcAft>
                <a:spcPts val="0"/>
              </a:spcAft>
              <a:buClr>
                <a:srgbClr val="454545"/>
              </a:buClr>
              <a:buSzPts val="900"/>
              <a:buAutoNum type="arabicPeriod"/>
            </a:pPr>
            <a:r>
              <a:rPr b="1" lang="en-US" sz="900">
                <a:solidFill>
                  <a:srgbClr val="454545"/>
                </a:solidFill>
                <a:latin typeface="Arial"/>
                <a:ea typeface="Arial"/>
                <a:cs typeface="Arial"/>
                <a:sym typeface="Arial"/>
              </a:rPr>
              <a:t>Data Cleansing: </a:t>
            </a:r>
            <a:r>
              <a:rPr lang="en-US" sz="900">
                <a:solidFill>
                  <a:srgbClr val="454545"/>
                </a:solidFill>
                <a:latin typeface="Arial"/>
                <a:ea typeface="Arial"/>
                <a:cs typeface="Arial"/>
                <a:sym typeface="Arial"/>
              </a:rPr>
              <a:t>Next we performed Data cleansing. We had data from multiple sources. When combining multiple data sources, we observed that some data was duplicated, mislabeled. So we had to fix the data and remove incorrect, corrupt, incorrectly formatted, duplicate, or incomplete data within a dataset. </a:t>
            </a:r>
            <a:endParaRPr sz="900">
              <a:solidFill>
                <a:srgbClr val="454545"/>
              </a:solidFill>
              <a:latin typeface="Arial"/>
              <a:ea typeface="Arial"/>
              <a:cs typeface="Arial"/>
              <a:sym typeface="Arial"/>
            </a:endParaRPr>
          </a:p>
          <a:p>
            <a:pPr indent="-285750" lvl="0" marL="457200" rtl="0" algn="l">
              <a:lnSpc>
                <a:spcPct val="115000"/>
              </a:lnSpc>
              <a:spcBef>
                <a:spcPts val="0"/>
              </a:spcBef>
              <a:spcAft>
                <a:spcPts val="0"/>
              </a:spcAft>
              <a:buClr>
                <a:srgbClr val="454545"/>
              </a:buClr>
              <a:buSzPts val="900"/>
              <a:buAutoNum type="arabicPeriod"/>
            </a:pPr>
            <a:r>
              <a:rPr b="1" lang="en-US" sz="900">
                <a:solidFill>
                  <a:srgbClr val="454545"/>
                </a:solidFill>
                <a:latin typeface="Arial"/>
                <a:ea typeface="Arial"/>
                <a:cs typeface="Arial"/>
                <a:sym typeface="Arial"/>
              </a:rPr>
              <a:t>Data Modeling:</a:t>
            </a:r>
            <a:r>
              <a:rPr lang="en-US" sz="900">
                <a:solidFill>
                  <a:srgbClr val="454545"/>
                </a:solidFill>
                <a:latin typeface="Arial"/>
                <a:ea typeface="Arial"/>
                <a:cs typeface="Arial"/>
                <a:sym typeface="Arial"/>
              </a:rPr>
              <a:t>Once the data was cleaned, we performed data modeling where we identified entities, their properties, the relationship, mapped the attributes, decided upon the degree of normalization and finally finalized upon the data models. We created an OLTP and a Dimensional Model for our airline system</a:t>
            </a:r>
            <a:endParaRPr sz="900">
              <a:solidFill>
                <a:srgbClr val="454545"/>
              </a:solidFill>
              <a:latin typeface="Arial"/>
              <a:ea typeface="Arial"/>
              <a:cs typeface="Arial"/>
              <a:sym typeface="Arial"/>
            </a:endParaRPr>
          </a:p>
          <a:p>
            <a:pPr indent="-285750" lvl="0" marL="457200" rtl="0" algn="l">
              <a:lnSpc>
                <a:spcPct val="115000"/>
              </a:lnSpc>
              <a:spcBef>
                <a:spcPts val="0"/>
              </a:spcBef>
              <a:spcAft>
                <a:spcPts val="0"/>
              </a:spcAft>
              <a:buClr>
                <a:srgbClr val="454545"/>
              </a:buClr>
              <a:buSzPts val="900"/>
              <a:buAutoNum type="arabicPeriod"/>
            </a:pPr>
            <a:r>
              <a:rPr b="1" lang="en-US" sz="900">
                <a:solidFill>
                  <a:srgbClr val="454545"/>
                </a:solidFill>
                <a:latin typeface="Arial"/>
                <a:ea typeface="Arial"/>
                <a:cs typeface="Arial"/>
                <a:sym typeface="Arial"/>
              </a:rPr>
              <a:t>Data Integration</a:t>
            </a:r>
            <a:r>
              <a:rPr lang="en-US" sz="900">
                <a:solidFill>
                  <a:srgbClr val="454545"/>
                </a:solidFill>
                <a:latin typeface="Arial"/>
                <a:ea typeface="Arial"/>
                <a:cs typeface="Arial"/>
                <a:sym typeface="Arial"/>
              </a:rPr>
              <a:t>: Once the data was cleaned and we could now make sense out of that data and have a data model ready, we performed Data Integration. We had data from multiple sources, and of various types like JSON, EXCEL, MySQL Table formats.</a:t>
            </a:r>
            <a:r>
              <a:rPr b="1" lang="en-US" sz="900">
                <a:solidFill>
                  <a:srgbClr val="454545"/>
                </a:solidFill>
                <a:latin typeface="Arial"/>
                <a:ea typeface="Arial"/>
                <a:cs typeface="Arial"/>
                <a:sym typeface="Arial"/>
              </a:rPr>
              <a:t> </a:t>
            </a:r>
            <a:r>
              <a:rPr lang="en-US" sz="900">
                <a:solidFill>
                  <a:srgbClr val="454545"/>
                </a:solidFill>
                <a:latin typeface="Arial"/>
                <a:ea typeface="Arial"/>
                <a:cs typeface="Arial"/>
                <a:sym typeface="Arial"/>
              </a:rPr>
              <a:t>Hence, there was a requirement to combine this data from multiple separate business systems into a single unified view, called </a:t>
            </a:r>
            <a:r>
              <a:rPr lang="en-US" sz="900" u="sng">
                <a:solidFill>
                  <a:srgbClr val="E4AF09"/>
                </a:solidFill>
                <a:latin typeface="Arial"/>
                <a:ea typeface="Arial"/>
                <a:cs typeface="Arial"/>
                <a:sym typeface="Arial"/>
                <a:hlinkClick r:id="rId2">
                  <a:extLst>
                    <a:ext uri="{A12FA001-AC4F-418D-AE19-62706E023703}">
                      <ahyp:hlinkClr val="tx"/>
                    </a:ext>
                  </a:extLst>
                </a:hlinkClick>
              </a:rPr>
              <a:t>data warehouse</a:t>
            </a:r>
            <a:r>
              <a:rPr lang="en-US" sz="900">
                <a:solidFill>
                  <a:srgbClr val="454545"/>
                </a:solidFill>
                <a:latin typeface="Arial"/>
                <a:ea typeface="Arial"/>
                <a:cs typeface="Arial"/>
                <a:sym typeface="Arial"/>
              </a:rPr>
              <a:t>. We used Pentaho Data Integration tool for it</a:t>
            </a:r>
            <a:endParaRPr sz="900">
              <a:solidFill>
                <a:srgbClr val="454545"/>
              </a:solidFill>
              <a:latin typeface="Arial"/>
              <a:ea typeface="Arial"/>
              <a:cs typeface="Arial"/>
              <a:sym typeface="Arial"/>
            </a:endParaRPr>
          </a:p>
          <a:p>
            <a:pPr indent="-285750" lvl="0" marL="457200" rtl="0" algn="l">
              <a:lnSpc>
                <a:spcPct val="115000"/>
              </a:lnSpc>
              <a:spcBef>
                <a:spcPts val="0"/>
              </a:spcBef>
              <a:spcAft>
                <a:spcPts val="0"/>
              </a:spcAft>
              <a:buClr>
                <a:srgbClr val="454545"/>
              </a:buClr>
              <a:buSzPts val="900"/>
              <a:buAutoNum type="arabicPeriod"/>
            </a:pPr>
            <a:r>
              <a:rPr b="1" lang="en-US" sz="900">
                <a:solidFill>
                  <a:srgbClr val="454545"/>
                </a:solidFill>
                <a:latin typeface="Arial"/>
                <a:ea typeface="Arial"/>
                <a:cs typeface="Arial"/>
                <a:sym typeface="Arial"/>
              </a:rPr>
              <a:t>Data Analytics: </a:t>
            </a:r>
            <a:r>
              <a:rPr lang="en-US" sz="900">
                <a:solidFill>
                  <a:srgbClr val="454545"/>
                </a:solidFill>
                <a:latin typeface="Arial"/>
                <a:ea typeface="Arial"/>
                <a:cs typeface="Arial"/>
                <a:sym typeface="Arial"/>
              </a:rPr>
              <a:t>Next was to perform data analytics where we analyzed the data from the warehouse to find trends and answer questions. We focused on the Lead, lag measures and Descriptive and predictive analytics question which would be necessary by different teams in our company and how they will utilize these for getting insights for our organization.</a:t>
            </a:r>
            <a:endParaRPr sz="900">
              <a:solidFill>
                <a:srgbClr val="454545"/>
              </a:solidFill>
              <a:latin typeface="Arial"/>
              <a:ea typeface="Arial"/>
              <a:cs typeface="Arial"/>
              <a:sym typeface="Arial"/>
            </a:endParaRPr>
          </a:p>
          <a:p>
            <a:pPr indent="-285750" lvl="0" marL="457200" rtl="0" algn="l">
              <a:lnSpc>
                <a:spcPct val="115000"/>
              </a:lnSpc>
              <a:spcBef>
                <a:spcPts val="0"/>
              </a:spcBef>
              <a:spcAft>
                <a:spcPts val="0"/>
              </a:spcAft>
              <a:buClr>
                <a:srgbClr val="454545"/>
              </a:buClr>
              <a:buSzPts val="900"/>
              <a:buAutoNum type="arabicPeriod"/>
            </a:pPr>
            <a:r>
              <a:rPr b="1" lang="en-US" sz="900">
                <a:solidFill>
                  <a:srgbClr val="454545"/>
                </a:solidFill>
                <a:latin typeface="Arial"/>
                <a:ea typeface="Arial"/>
                <a:cs typeface="Arial"/>
                <a:sym typeface="Arial"/>
              </a:rPr>
              <a:t>Data Insights:</a:t>
            </a:r>
            <a:r>
              <a:rPr lang="en-US" sz="900">
                <a:solidFill>
                  <a:srgbClr val="454545"/>
                </a:solidFill>
                <a:latin typeface="Arial"/>
                <a:ea typeface="Arial"/>
                <a:cs typeface="Arial"/>
                <a:sym typeface="Arial"/>
              </a:rPr>
              <a:t> we used the data visualization tool Tableau for this step where we Graphically represented the information and data depending on the data analytics we performed in the earlier steps. We utilized various charts such as bar chart, stacked bar chart, trend lines, maps, etc and also performed forecasts for predictive analytics. This provided an accessible way to see and understand trends, outliers, and patterns in data for our users.</a:t>
            </a:r>
            <a:endParaRPr sz="1300">
              <a:latin typeface="Arial"/>
              <a:ea typeface="Arial"/>
              <a:cs typeface="Arial"/>
              <a:sym typeface="Arial"/>
            </a:endParaRPr>
          </a:p>
        </p:txBody>
      </p:sp>
      <p:sp>
        <p:nvSpPr>
          <p:cNvPr id="80" name="Google Shape;80;g1194855f5d4_0_19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94855f5d4_0_2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94855f5d4_0_2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g1194855f5d4_0_20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94855f5d4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94855f5d4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1194855f5d4_0_2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8a9bb7727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g118a9bb7727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p:cSld name="제목 슬라이드">
    <p:spTree>
      <p:nvGrpSpPr>
        <p:cNvPr id="15" name="Shape 15"/>
        <p:cNvGrpSpPr/>
        <p:nvPr/>
      </p:nvGrpSpPr>
      <p:grpSpPr>
        <a:xfrm>
          <a:off x="0" y="0"/>
          <a:ext cx="0" cy="0"/>
          <a:chOff x="0" y="0"/>
          <a:chExt cx="0" cy="0"/>
        </a:xfrm>
      </p:grpSpPr>
      <p:pic>
        <p:nvPicPr>
          <p:cNvPr id="16" name="Google Shape;16;p8"/>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7" name="Google Shape;17;p8"/>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8"/>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20" name="Google Shape;20;p8"/>
          <p:cNvSpPr txBox="1"/>
          <p:nvPr>
            <p:ph type="ctrTitle"/>
          </p:nvPr>
        </p:nvSpPr>
        <p:spPr>
          <a:xfrm>
            <a:off x="0" y="836712"/>
            <a:ext cx="9144000" cy="136471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hlink"/>
              </a:buClr>
              <a:buSzPts val="5400"/>
              <a:buFont typeface="Gulimche"/>
              <a:buNone/>
              <a:defRPr sz="5400">
                <a:solidFill>
                  <a:srgbClr val="06266B"/>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bg>
      <p:bgPr>
        <a:solidFill>
          <a:schemeClr val="lt1"/>
        </a:solidFill>
      </p:bgPr>
    </p:bg>
    <p:spTree>
      <p:nvGrpSpPr>
        <p:cNvPr id="21" name="Shape 21"/>
        <p:cNvGrpSpPr/>
        <p:nvPr/>
      </p:nvGrpSpPr>
      <p:grpSpPr>
        <a:xfrm>
          <a:off x="0" y="0"/>
          <a:ext cx="0" cy="0"/>
          <a:chOff x="0" y="0"/>
          <a:chExt cx="0" cy="0"/>
        </a:xfrm>
      </p:grpSpPr>
      <p:pic>
        <p:nvPicPr>
          <p:cNvPr id="22" name="Google Shape;22;p9"/>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3" name="Google Shape;23;p9"/>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9"/>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p:cSld name="구역 머리글">
    <p:bg>
      <p:bgPr>
        <a:solidFill>
          <a:schemeClr val="lt1"/>
        </a:solidFill>
      </p:bgPr>
    </p:bg>
    <p:spTree>
      <p:nvGrpSpPr>
        <p:cNvPr id="26" name="Shape 26"/>
        <p:cNvGrpSpPr/>
        <p:nvPr/>
      </p:nvGrpSpPr>
      <p:grpSpPr>
        <a:xfrm>
          <a:off x="0" y="0"/>
          <a:ext cx="0" cy="0"/>
          <a:chOff x="0" y="0"/>
          <a:chExt cx="0" cy="0"/>
        </a:xfrm>
      </p:grpSpPr>
      <p:pic>
        <p:nvPicPr>
          <p:cNvPr id="27" name="Google Shape;27;p10"/>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8" name="Google Shape;28;p10"/>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0"/>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0"/>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bg>
      <p:bgPr>
        <a:solidFill>
          <a:schemeClr val="lt1"/>
        </a:solidFill>
      </p:bgPr>
    </p:bg>
    <p:spTree>
      <p:nvGrpSpPr>
        <p:cNvPr id="31" name="Shape 31"/>
        <p:cNvGrpSpPr/>
        <p:nvPr/>
      </p:nvGrpSpPr>
      <p:grpSpPr>
        <a:xfrm>
          <a:off x="0" y="0"/>
          <a:ext cx="0" cy="0"/>
          <a:chOff x="0" y="0"/>
          <a:chExt cx="0" cy="0"/>
        </a:xfrm>
      </p:grpSpPr>
      <p:pic>
        <p:nvPicPr>
          <p:cNvPr id="32" name="Google Shape;32;p11"/>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33" name="Google Shape;33;p11"/>
          <p:cNvSpPr txBox="1"/>
          <p:nvPr>
            <p:ph type="title"/>
          </p:nvPr>
        </p:nvSpPr>
        <p:spPr>
          <a:xfrm>
            <a:off x="179512" y="87429"/>
            <a:ext cx="7661196" cy="79690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2500"/>
              <a:buFont typeface="Calibri"/>
              <a:buNone/>
              <a:defRPr b="1" sz="250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1"/>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1"/>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1"/>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11"/>
          <p:cNvSpPr txBox="1"/>
          <p:nvPr>
            <p:ph idx="1" type="body"/>
          </p:nvPr>
        </p:nvSpPr>
        <p:spPr>
          <a:xfrm>
            <a:off x="395536" y="1412776"/>
            <a:ext cx="8402525" cy="495369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Clr>
                <a:srgbClr val="595959"/>
              </a:buClr>
              <a:buSzPts val="1600"/>
              <a:buNone/>
              <a:defRPr i="1" sz="1600">
                <a:solidFill>
                  <a:srgbClr val="595959"/>
                </a:solidFill>
                <a:latin typeface="Calibri"/>
                <a:ea typeface="Calibri"/>
                <a:cs typeface="Calibri"/>
                <a:sym typeface="Calibri"/>
              </a:defRPr>
            </a:lvl1pPr>
            <a:lvl2pPr indent="-228600" lvl="1" marL="914400" algn="l">
              <a:lnSpc>
                <a:spcPct val="100000"/>
              </a:lnSpc>
              <a:spcBef>
                <a:spcPts val="320"/>
              </a:spcBef>
              <a:spcAft>
                <a:spcPts val="0"/>
              </a:spcAft>
              <a:buClr>
                <a:srgbClr val="595959"/>
              </a:buClr>
              <a:buSzPts val="1600"/>
              <a:buNone/>
              <a:defRPr i="1" sz="1600">
                <a:solidFill>
                  <a:srgbClr val="595959"/>
                </a:solidFill>
                <a:latin typeface="Calibri"/>
                <a:ea typeface="Calibri"/>
                <a:cs typeface="Calibri"/>
                <a:sym typeface="Calibri"/>
              </a:defRPr>
            </a:lvl2pPr>
            <a:lvl3pPr indent="-228600" lvl="2" marL="1371600" algn="l">
              <a:lnSpc>
                <a:spcPct val="100000"/>
              </a:lnSpc>
              <a:spcBef>
                <a:spcPts val="320"/>
              </a:spcBef>
              <a:spcAft>
                <a:spcPts val="0"/>
              </a:spcAft>
              <a:buClr>
                <a:srgbClr val="595959"/>
              </a:buClr>
              <a:buSzPts val="1600"/>
              <a:buNone/>
              <a:defRPr i="1" sz="1600">
                <a:solidFill>
                  <a:srgbClr val="595959"/>
                </a:solidFill>
                <a:latin typeface="Calibri"/>
                <a:ea typeface="Calibri"/>
                <a:cs typeface="Calibri"/>
                <a:sym typeface="Calibri"/>
              </a:defRPr>
            </a:lvl3pPr>
            <a:lvl4pPr indent="-228600" lvl="3" marL="1828800" algn="l">
              <a:lnSpc>
                <a:spcPct val="100000"/>
              </a:lnSpc>
              <a:spcBef>
                <a:spcPts val="320"/>
              </a:spcBef>
              <a:spcAft>
                <a:spcPts val="0"/>
              </a:spcAft>
              <a:buClr>
                <a:srgbClr val="595959"/>
              </a:buClr>
              <a:buSzPts val="1600"/>
              <a:buNone/>
              <a:defRPr i="1" sz="1600">
                <a:solidFill>
                  <a:srgbClr val="595959"/>
                </a:solidFill>
                <a:latin typeface="Calibri"/>
                <a:ea typeface="Calibri"/>
                <a:cs typeface="Calibri"/>
                <a:sym typeface="Calibri"/>
              </a:defRPr>
            </a:lvl4pPr>
            <a:lvl5pPr indent="-228600" lvl="4" marL="2286000" algn="l">
              <a:lnSpc>
                <a:spcPct val="100000"/>
              </a:lnSpc>
              <a:spcBef>
                <a:spcPts val="320"/>
              </a:spcBef>
              <a:spcAft>
                <a:spcPts val="0"/>
              </a:spcAft>
              <a:buClr>
                <a:srgbClr val="595959"/>
              </a:buClr>
              <a:buSzPts val="1600"/>
              <a:buNone/>
              <a:defRPr i="1" sz="1600">
                <a:solidFill>
                  <a:srgbClr val="595959"/>
                </a:solidFill>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p:cSld name="제목 및 내용">
    <p:bg>
      <p:bgPr>
        <a:solidFill>
          <a:schemeClr val="lt1"/>
        </a:solidFill>
      </p:bgPr>
    </p:bg>
    <p:spTree>
      <p:nvGrpSpPr>
        <p:cNvPr id="38" name="Shape 38"/>
        <p:cNvGrpSpPr/>
        <p:nvPr/>
      </p:nvGrpSpPr>
      <p:grpSpPr>
        <a:xfrm>
          <a:off x="0" y="0"/>
          <a:ext cx="0" cy="0"/>
          <a:chOff x="0" y="0"/>
          <a:chExt cx="0" cy="0"/>
        </a:xfrm>
      </p:grpSpPr>
      <p:pic>
        <p:nvPicPr>
          <p:cNvPr id="39" name="Google Shape;39;p12"/>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40" name="Google Shape;40;p12"/>
          <p:cNvSpPr txBox="1"/>
          <p:nvPr>
            <p:ph idx="10" type="dt"/>
          </p:nvPr>
        </p:nvSpPr>
        <p:spPr>
          <a:xfrm>
            <a:off x="457200" y="6500834"/>
            <a:ext cx="2133600" cy="22064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2"/>
          <p:cNvSpPr txBox="1"/>
          <p:nvPr>
            <p:ph idx="11" type="ftr"/>
          </p:nvPr>
        </p:nvSpPr>
        <p:spPr>
          <a:xfrm>
            <a:off x="3124200" y="6500834"/>
            <a:ext cx="2895600" cy="22064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2"/>
          <p:cNvSpPr txBox="1"/>
          <p:nvPr>
            <p:ph idx="12" type="sldNum"/>
          </p:nvPr>
        </p:nvSpPr>
        <p:spPr>
          <a:xfrm>
            <a:off x="6553200" y="6500834"/>
            <a:ext cx="2133600" cy="22064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12"/>
          <p:cNvSpPr txBox="1"/>
          <p:nvPr>
            <p:ph idx="1" type="body"/>
          </p:nvPr>
        </p:nvSpPr>
        <p:spPr>
          <a:xfrm>
            <a:off x="395536" y="1412776"/>
            <a:ext cx="8402525" cy="495369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Clr>
                <a:srgbClr val="595959"/>
              </a:buClr>
              <a:buSzPts val="1600"/>
              <a:buNone/>
              <a:defRPr i="1" sz="1600">
                <a:solidFill>
                  <a:srgbClr val="595959"/>
                </a:solidFill>
                <a:latin typeface="Calibri"/>
                <a:ea typeface="Calibri"/>
                <a:cs typeface="Calibri"/>
                <a:sym typeface="Calibri"/>
              </a:defRPr>
            </a:lvl1pPr>
            <a:lvl2pPr indent="-228600" lvl="1" marL="914400" algn="l">
              <a:lnSpc>
                <a:spcPct val="100000"/>
              </a:lnSpc>
              <a:spcBef>
                <a:spcPts val="320"/>
              </a:spcBef>
              <a:spcAft>
                <a:spcPts val="0"/>
              </a:spcAft>
              <a:buClr>
                <a:srgbClr val="595959"/>
              </a:buClr>
              <a:buSzPts val="1600"/>
              <a:buNone/>
              <a:defRPr i="1" sz="1600">
                <a:solidFill>
                  <a:srgbClr val="595959"/>
                </a:solidFill>
                <a:latin typeface="Calibri"/>
                <a:ea typeface="Calibri"/>
                <a:cs typeface="Calibri"/>
                <a:sym typeface="Calibri"/>
              </a:defRPr>
            </a:lvl2pPr>
            <a:lvl3pPr indent="-228600" lvl="2" marL="1371600" algn="l">
              <a:lnSpc>
                <a:spcPct val="100000"/>
              </a:lnSpc>
              <a:spcBef>
                <a:spcPts val="320"/>
              </a:spcBef>
              <a:spcAft>
                <a:spcPts val="0"/>
              </a:spcAft>
              <a:buClr>
                <a:srgbClr val="595959"/>
              </a:buClr>
              <a:buSzPts val="1600"/>
              <a:buNone/>
              <a:defRPr i="1" sz="1600">
                <a:solidFill>
                  <a:srgbClr val="595959"/>
                </a:solidFill>
                <a:latin typeface="Calibri"/>
                <a:ea typeface="Calibri"/>
                <a:cs typeface="Calibri"/>
                <a:sym typeface="Calibri"/>
              </a:defRPr>
            </a:lvl3pPr>
            <a:lvl4pPr indent="-228600" lvl="3" marL="1828800" algn="l">
              <a:lnSpc>
                <a:spcPct val="100000"/>
              </a:lnSpc>
              <a:spcBef>
                <a:spcPts val="320"/>
              </a:spcBef>
              <a:spcAft>
                <a:spcPts val="0"/>
              </a:spcAft>
              <a:buClr>
                <a:srgbClr val="595959"/>
              </a:buClr>
              <a:buSzPts val="1600"/>
              <a:buNone/>
              <a:defRPr i="1" sz="1600">
                <a:solidFill>
                  <a:srgbClr val="595959"/>
                </a:solidFill>
                <a:latin typeface="Calibri"/>
                <a:ea typeface="Calibri"/>
                <a:cs typeface="Calibri"/>
                <a:sym typeface="Calibri"/>
              </a:defRPr>
            </a:lvl4pPr>
            <a:lvl5pPr indent="-228600" lvl="4" marL="2286000" algn="l">
              <a:lnSpc>
                <a:spcPct val="100000"/>
              </a:lnSpc>
              <a:spcBef>
                <a:spcPts val="320"/>
              </a:spcBef>
              <a:spcAft>
                <a:spcPts val="0"/>
              </a:spcAft>
              <a:buClr>
                <a:srgbClr val="595959"/>
              </a:buClr>
              <a:buSzPts val="1600"/>
              <a:buNone/>
              <a:defRPr i="1" sz="1600">
                <a:solidFill>
                  <a:srgbClr val="595959"/>
                </a:solidFill>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12"/>
          <p:cNvSpPr txBox="1"/>
          <p:nvPr>
            <p:ph type="title"/>
          </p:nvPr>
        </p:nvSpPr>
        <p:spPr>
          <a:xfrm>
            <a:off x="179512" y="87429"/>
            <a:ext cx="7661196" cy="79690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06266B"/>
              </a:buClr>
              <a:buSzPts val="2500"/>
              <a:buFont typeface="Calibri"/>
              <a:buNone/>
              <a:defRPr b="1" sz="2500">
                <a:solidFill>
                  <a:srgbClr val="06266B"/>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사용자 지정 레이아웃">
  <p:cSld name="1_사용자 지정 레이아웃">
    <p:bg>
      <p:bgPr>
        <a:solidFill>
          <a:schemeClr val="lt1"/>
        </a:solidFill>
      </p:bgPr>
    </p:bg>
    <p:spTree>
      <p:nvGrpSpPr>
        <p:cNvPr id="45" name="Shape 45"/>
        <p:cNvGrpSpPr/>
        <p:nvPr/>
      </p:nvGrpSpPr>
      <p:grpSpPr>
        <a:xfrm>
          <a:off x="0" y="0"/>
          <a:ext cx="0" cy="0"/>
          <a:chOff x="0" y="0"/>
          <a:chExt cx="0" cy="0"/>
        </a:xfrm>
      </p:grpSpPr>
      <p:pic>
        <p:nvPicPr>
          <p:cNvPr id="46" name="Google Shape;46;p13"/>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47" name="Google Shape;47;p13"/>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3"/>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13"/>
          <p:cNvSpPr txBox="1"/>
          <p:nvPr>
            <p:ph type="ctrTitle"/>
          </p:nvPr>
        </p:nvSpPr>
        <p:spPr>
          <a:xfrm>
            <a:off x="1927148" y="2708919"/>
            <a:ext cx="5741195" cy="144016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hlink"/>
              </a:buClr>
              <a:buSzPts val="7000"/>
              <a:buFont typeface="Gulimche"/>
              <a:buNone/>
              <a:defRPr sz="7000">
                <a:solidFill>
                  <a:srgbClr val="06266B"/>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457200" y="19026"/>
            <a:ext cx="8229600" cy="796908"/>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rgbClr val="000000"/>
              </a:buClr>
              <a:buSzPts val="3500"/>
              <a:buFont typeface="Malgun Gothic"/>
              <a:buNone/>
              <a:defRPr b="0" i="0" sz="3500" u="none" cap="none" strike="noStrike">
                <a:solidFill>
                  <a:srgbClr val="000000"/>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
          <p:cNvSpPr txBox="1"/>
          <p:nvPr>
            <p:ph idx="1" type="body"/>
          </p:nvPr>
        </p:nvSpPr>
        <p:spPr>
          <a:xfrm>
            <a:off x="457200" y="1062021"/>
            <a:ext cx="8229600" cy="5286412"/>
          </a:xfrm>
          <a:prstGeom prst="rect">
            <a:avLst/>
          </a:prstGeom>
          <a:noFill/>
          <a:ln>
            <a:noFill/>
          </a:ln>
        </p:spPr>
        <p:txBody>
          <a:bodyPr anchorCtr="0" anchor="t" bIns="45700" lIns="91425" spcFirstLastPara="1" rIns="91425" wrap="square" tIns="45700">
            <a:normAutofit/>
          </a:bodyPr>
          <a:lstStyle>
            <a:lvl1pPr indent="-387350" lvl="0" marL="4572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Malgun Gothic"/>
                <a:ea typeface="Malgun Gothic"/>
                <a:cs typeface="Malgun Gothic"/>
                <a:sym typeface="Malgun Gothic"/>
              </a:defRPr>
            </a:lvl1pPr>
            <a:lvl2pPr indent="-342900" lvl="1" marL="914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3.png"/><Relationship Id="rId6" Type="http://schemas.openxmlformats.org/officeDocument/2006/relationships/image" Target="../media/image9.png"/><Relationship Id="rId7" Type="http://schemas.openxmlformats.org/officeDocument/2006/relationships/image" Target="../media/image21.png"/><Relationship Id="rId8"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2323375" y="361925"/>
            <a:ext cx="4324500" cy="870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hlink"/>
              </a:buClr>
              <a:buSzPts val="5400"/>
              <a:buFont typeface="Gulimche"/>
              <a:buNone/>
            </a:pPr>
            <a:r>
              <a:rPr lang="en-US" sz="6400"/>
              <a:t>AeroUS</a:t>
            </a:r>
            <a:endParaRPr b="1" sz="6400"/>
          </a:p>
        </p:txBody>
      </p:sp>
      <p:sp>
        <p:nvSpPr>
          <p:cNvPr id="57" name="Google Shape;57;p1"/>
          <p:cNvSpPr/>
          <p:nvPr/>
        </p:nvSpPr>
        <p:spPr>
          <a:xfrm>
            <a:off x="6450250" y="1388300"/>
            <a:ext cx="3073800" cy="208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US" sz="2000">
                <a:latin typeface="Calibri"/>
                <a:ea typeface="Calibri"/>
                <a:cs typeface="Calibri"/>
                <a:sym typeface="Calibri"/>
              </a:rPr>
              <a:t>Group 4-</a:t>
            </a:r>
            <a:endParaRPr b="1" sz="2000">
              <a:latin typeface="Calibri"/>
              <a:ea typeface="Calibri"/>
              <a:cs typeface="Calibri"/>
              <a:sym typeface="Calibri"/>
            </a:endParaRPr>
          </a:p>
          <a:p>
            <a:pPr indent="45720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Calibri"/>
                <a:ea typeface="Calibri"/>
                <a:cs typeface="Calibri"/>
                <a:sym typeface="Calibri"/>
              </a:rPr>
              <a:t>Aishwarya Chaubal</a:t>
            </a:r>
            <a:endParaRPr b="1" i="0" sz="20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Calibri"/>
                <a:ea typeface="Calibri"/>
                <a:cs typeface="Calibri"/>
                <a:sym typeface="Calibri"/>
              </a:rPr>
              <a:t>Bhupinder </a:t>
            </a:r>
            <a:r>
              <a:rPr b="1" lang="en-US" sz="2000">
                <a:latin typeface="Calibri"/>
                <a:ea typeface="Calibri"/>
                <a:cs typeface="Calibri"/>
                <a:sym typeface="Calibri"/>
              </a:rPr>
              <a:t>J</a:t>
            </a:r>
            <a:r>
              <a:rPr b="1" i="0" lang="en-US" sz="2000" u="none" cap="none" strike="noStrike">
                <a:solidFill>
                  <a:srgbClr val="000000"/>
                </a:solidFill>
                <a:latin typeface="Calibri"/>
                <a:ea typeface="Calibri"/>
                <a:cs typeface="Calibri"/>
                <a:sym typeface="Calibri"/>
              </a:rPr>
              <a:t>agwani Nivedita Thapa</a:t>
            </a:r>
            <a:endParaRPr b="1" i="0" sz="2000" u="none" cap="none" strike="noStrike">
              <a:solidFill>
                <a:srgbClr val="000000"/>
              </a:solidFill>
              <a:latin typeface="Calibri"/>
              <a:ea typeface="Calibri"/>
              <a:cs typeface="Calibri"/>
              <a:sym typeface="Calibri"/>
            </a:endParaRPr>
          </a:p>
          <a:p>
            <a:pPr indent="45720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Calibri"/>
                <a:ea typeface="Calibri"/>
                <a:cs typeface="Calibri"/>
                <a:sym typeface="Calibri"/>
              </a:rPr>
              <a:t>Shruti Garg</a:t>
            </a:r>
            <a:endParaRPr b="1" i="0" sz="20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18a9bb7727_0_15"/>
          <p:cNvSpPr txBox="1"/>
          <p:nvPr>
            <p:ph type="title"/>
          </p:nvPr>
        </p:nvSpPr>
        <p:spPr>
          <a:xfrm>
            <a:off x="179512" y="87429"/>
            <a:ext cx="7661100" cy="796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06266B"/>
              </a:buClr>
              <a:buSzPts val="2500"/>
              <a:buFont typeface="Calibri"/>
              <a:buNone/>
            </a:pPr>
            <a:r>
              <a:rPr lang="en-US"/>
              <a:t>Airline Modeling System - Dimensional </a:t>
            </a:r>
            <a:r>
              <a:rPr lang="en-US"/>
              <a:t>Data Model</a:t>
            </a:r>
            <a:endParaRPr/>
          </a:p>
        </p:txBody>
      </p:sp>
      <p:pic>
        <p:nvPicPr>
          <p:cNvPr id="121" name="Google Shape;121;g118a9bb7727_0_15"/>
          <p:cNvPicPr preferRelativeResize="0"/>
          <p:nvPr/>
        </p:nvPicPr>
        <p:blipFill>
          <a:blip r:embed="rId3">
            <a:alphaModFix/>
          </a:blip>
          <a:stretch>
            <a:fillRect/>
          </a:stretch>
        </p:blipFill>
        <p:spPr>
          <a:xfrm>
            <a:off x="2041975" y="1049754"/>
            <a:ext cx="5060049" cy="566897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18a9bb7727_0_20"/>
          <p:cNvSpPr txBox="1"/>
          <p:nvPr>
            <p:ph type="title"/>
          </p:nvPr>
        </p:nvSpPr>
        <p:spPr>
          <a:xfrm>
            <a:off x="179500" y="87425"/>
            <a:ext cx="6017400" cy="796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2500"/>
              <a:buFont typeface="Calibri"/>
              <a:buNone/>
            </a:pPr>
            <a:r>
              <a:rPr lang="en-US"/>
              <a:t>ETL : Extract &amp; Transform</a:t>
            </a:r>
            <a:endParaRPr/>
          </a:p>
        </p:txBody>
      </p:sp>
      <p:sp>
        <p:nvSpPr>
          <p:cNvPr id="127" name="Google Shape;127;g118a9bb7727_0_20"/>
          <p:cNvSpPr txBox="1"/>
          <p:nvPr>
            <p:ph idx="1" type="body"/>
          </p:nvPr>
        </p:nvSpPr>
        <p:spPr>
          <a:xfrm>
            <a:off x="395536" y="1412776"/>
            <a:ext cx="8402400" cy="4953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595959"/>
              </a:buClr>
              <a:buSzPts val="1600"/>
              <a:buNone/>
            </a:pPr>
            <a:r>
              <a:rPr lang="en-US"/>
              <a:t>OLTP to ods</a:t>
            </a:r>
            <a:endParaRPr/>
          </a:p>
        </p:txBody>
      </p:sp>
      <p:pic>
        <p:nvPicPr>
          <p:cNvPr id="128" name="Google Shape;128;g118a9bb7727_0_20"/>
          <p:cNvPicPr preferRelativeResize="0"/>
          <p:nvPr/>
        </p:nvPicPr>
        <p:blipFill>
          <a:blip r:embed="rId3">
            <a:alphaModFix/>
          </a:blip>
          <a:stretch>
            <a:fillRect/>
          </a:stretch>
        </p:blipFill>
        <p:spPr>
          <a:xfrm>
            <a:off x="0" y="1008550"/>
            <a:ext cx="9143999" cy="57837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14306fce27_0_3"/>
          <p:cNvSpPr txBox="1"/>
          <p:nvPr>
            <p:ph type="title"/>
          </p:nvPr>
        </p:nvSpPr>
        <p:spPr>
          <a:xfrm>
            <a:off x="179500" y="87425"/>
            <a:ext cx="6017400" cy="796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2500"/>
              <a:buFont typeface="Calibri"/>
              <a:buNone/>
            </a:pPr>
            <a:r>
              <a:rPr lang="en-US"/>
              <a:t>ETL : Load</a:t>
            </a:r>
            <a:endParaRPr/>
          </a:p>
        </p:txBody>
      </p:sp>
      <p:sp>
        <p:nvSpPr>
          <p:cNvPr id="134" name="Google Shape;134;g114306fce27_0_3"/>
          <p:cNvSpPr txBox="1"/>
          <p:nvPr>
            <p:ph idx="1" type="body"/>
          </p:nvPr>
        </p:nvSpPr>
        <p:spPr>
          <a:xfrm>
            <a:off x="395536" y="1412776"/>
            <a:ext cx="8402400" cy="4953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595959"/>
              </a:buClr>
              <a:buSzPts val="1600"/>
              <a:buNone/>
            </a:pPr>
            <a:r>
              <a:rPr lang="en-US"/>
              <a:t>Ods to WH</a:t>
            </a:r>
            <a:endParaRPr/>
          </a:p>
        </p:txBody>
      </p:sp>
      <p:pic>
        <p:nvPicPr>
          <p:cNvPr id="135" name="Google Shape;135;g114306fce27_0_3"/>
          <p:cNvPicPr preferRelativeResize="0"/>
          <p:nvPr/>
        </p:nvPicPr>
        <p:blipFill>
          <a:blip r:embed="rId3">
            <a:alphaModFix/>
          </a:blip>
          <a:stretch>
            <a:fillRect/>
          </a:stretch>
        </p:blipFill>
        <p:spPr>
          <a:xfrm>
            <a:off x="60625" y="985350"/>
            <a:ext cx="9083377" cy="578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14306fce27_0_12"/>
          <p:cNvSpPr txBox="1"/>
          <p:nvPr>
            <p:ph type="title"/>
          </p:nvPr>
        </p:nvSpPr>
        <p:spPr>
          <a:xfrm>
            <a:off x="179500" y="87425"/>
            <a:ext cx="6017400" cy="796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2500"/>
              <a:buFont typeface="Calibri"/>
              <a:buNone/>
            </a:pPr>
            <a:r>
              <a:rPr lang="en-US"/>
              <a:t>ETL : Transform &amp; Load</a:t>
            </a:r>
            <a:endParaRPr/>
          </a:p>
        </p:txBody>
      </p:sp>
      <p:sp>
        <p:nvSpPr>
          <p:cNvPr id="141" name="Google Shape;141;g114306fce27_0_12"/>
          <p:cNvSpPr txBox="1"/>
          <p:nvPr>
            <p:ph idx="1" type="body"/>
          </p:nvPr>
        </p:nvSpPr>
        <p:spPr>
          <a:xfrm>
            <a:off x="395536" y="1412776"/>
            <a:ext cx="8402400" cy="4953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595959"/>
              </a:buClr>
              <a:buSzPts val="1600"/>
              <a:buNone/>
            </a:pPr>
            <a:r>
              <a:rPr lang="en-US"/>
              <a:t>Ods to WH</a:t>
            </a:r>
            <a:endParaRPr/>
          </a:p>
        </p:txBody>
      </p:sp>
      <p:pic>
        <p:nvPicPr>
          <p:cNvPr id="142" name="Google Shape;142;g114306fce27_0_12"/>
          <p:cNvPicPr preferRelativeResize="0"/>
          <p:nvPr/>
        </p:nvPicPr>
        <p:blipFill>
          <a:blip r:embed="rId3">
            <a:alphaModFix/>
          </a:blip>
          <a:stretch>
            <a:fillRect/>
          </a:stretch>
        </p:blipFill>
        <p:spPr>
          <a:xfrm>
            <a:off x="152400" y="1116725"/>
            <a:ext cx="8912776" cy="5636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14306fce27_0_20"/>
          <p:cNvSpPr txBox="1"/>
          <p:nvPr>
            <p:ph type="title"/>
          </p:nvPr>
        </p:nvSpPr>
        <p:spPr>
          <a:xfrm>
            <a:off x="179500" y="87425"/>
            <a:ext cx="6017400" cy="796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2500"/>
              <a:buFont typeface="Calibri"/>
              <a:buNone/>
            </a:pPr>
            <a:r>
              <a:rPr lang="en-US"/>
              <a:t>ETL : Transform &amp; Load</a:t>
            </a:r>
            <a:endParaRPr/>
          </a:p>
        </p:txBody>
      </p:sp>
      <p:pic>
        <p:nvPicPr>
          <p:cNvPr id="148" name="Google Shape;148;g114306fce27_0_20"/>
          <p:cNvPicPr preferRelativeResize="0"/>
          <p:nvPr/>
        </p:nvPicPr>
        <p:blipFill>
          <a:blip r:embed="rId3">
            <a:alphaModFix/>
          </a:blip>
          <a:stretch>
            <a:fillRect/>
          </a:stretch>
        </p:blipFill>
        <p:spPr>
          <a:xfrm>
            <a:off x="96650" y="2618850"/>
            <a:ext cx="4314500" cy="1519750"/>
          </a:xfrm>
          <a:prstGeom prst="rect">
            <a:avLst/>
          </a:prstGeom>
          <a:noFill/>
          <a:ln cap="flat" cmpd="sng" w="19050">
            <a:solidFill>
              <a:schemeClr val="dk2"/>
            </a:solidFill>
            <a:prstDash val="solid"/>
            <a:round/>
            <a:headEnd len="sm" w="sm" type="none"/>
            <a:tailEnd len="sm" w="sm" type="none"/>
          </a:ln>
        </p:spPr>
      </p:pic>
      <p:pic>
        <p:nvPicPr>
          <p:cNvPr id="149" name="Google Shape;149;g114306fce27_0_20"/>
          <p:cNvPicPr preferRelativeResize="0"/>
          <p:nvPr/>
        </p:nvPicPr>
        <p:blipFill>
          <a:blip r:embed="rId4">
            <a:alphaModFix/>
          </a:blip>
          <a:stretch>
            <a:fillRect/>
          </a:stretch>
        </p:blipFill>
        <p:spPr>
          <a:xfrm>
            <a:off x="96650" y="4138600"/>
            <a:ext cx="4314499" cy="1621075"/>
          </a:xfrm>
          <a:prstGeom prst="rect">
            <a:avLst/>
          </a:prstGeom>
          <a:noFill/>
          <a:ln cap="flat" cmpd="sng" w="19050">
            <a:solidFill>
              <a:schemeClr val="dk2"/>
            </a:solidFill>
            <a:prstDash val="solid"/>
            <a:round/>
            <a:headEnd len="sm" w="sm" type="none"/>
            <a:tailEnd len="sm" w="sm" type="none"/>
          </a:ln>
        </p:spPr>
      </p:pic>
      <p:pic>
        <p:nvPicPr>
          <p:cNvPr id="150" name="Google Shape;150;g114306fce27_0_20"/>
          <p:cNvPicPr preferRelativeResize="0"/>
          <p:nvPr/>
        </p:nvPicPr>
        <p:blipFill>
          <a:blip r:embed="rId5">
            <a:alphaModFix/>
          </a:blip>
          <a:stretch>
            <a:fillRect/>
          </a:stretch>
        </p:blipFill>
        <p:spPr>
          <a:xfrm>
            <a:off x="96650" y="1036625"/>
            <a:ext cx="4314500" cy="1569800"/>
          </a:xfrm>
          <a:prstGeom prst="rect">
            <a:avLst/>
          </a:prstGeom>
          <a:noFill/>
          <a:ln cap="flat" cmpd="sng" w="19050">
            <a:solidFill>
              <a:schemeClr val="dk2"/>
            </a:solidFill>
            <a:prstDash val="solid"/>
            <a:round/>
            <a:headEnd len="sm" w="sm" type="none"/>
            <a:tailEnd len="sm" w="sm" type="none"/>
          </a:ln>
        </p:spPr>
      </p:pic>
      <p:pic>
        <p:nvPicPr>
          <p:cNvPr id="151" name="Google Shape;151;g114306fce27_0_20"/>
          <p:cNvPicPr preferRelativeResize="0"/>
          <p:nvPr/>
        </p:nvPicPr>
        <p:blipFill>
          <a:blip r:embed="rId6">
            <a:alphaModFix/>
          </a:blip>
          <a:stretch>
            <a:fillRect/>
          </a:stretch>
        </p:blipFill>
        <p:spPr>
          <a:xfrm>
            <a:off x="4445275" y="1036625"/>
            <a:ext cx="4663375" cy="1569800"/>
          </a:xfrm>
          <a:prstGeom prst="rect">
            <a:avLst/>
          </a:prstGeom>
          <a:noFill/>
          <a:ln cap="flat" cmpd="sng" w="19050">
            <a:solidFill>
              <a:schemeClr val="dk2"/>
            </a:solidFill>
            <a:prstDash val="solid"/>
            <a:round/>
            <a:headEnd len="sm" w="sm" type="none"/>
            <a:tailEnd len="sm" w="sm" type="none"/>
          </a:ln>
        </p:spPr>
      </p:pic>
      <p:pic>
        <p:nvPicPr>
          <p:cNvPr id="152" name="Google Shape;152;g114306fce27_0_20"/>
          <p:cNvPicPr preferRelativeResize="0"/>
          <p:nvPr/>
        </p:nvPicPr>
        <p:blipFill>
          <a:blip r:embed="rId7">
            <a:alphaModFix/>
          </a:blip>
          <a:stretch>
            <a:fillRect/>
          </a:stretch>
        </p:blipFill>
        <p:spPr>
          <a:xfrm>
            <a:off x="4445275" y="2607625"/>
            <a:ext cx="4663376" cy="1569800"/>
          </a:xfrm>
          <a:prstGeom prst="rect">
            <a:avLst/>
          </a:prstGeom>
          <a:noFill/>
          <a:ln cap="flat" cmpd="sng" w="19050">
            <a:solidFill>
              <a:schemeClr val="dk2"/>
            </a:solidFill>
            <a:prstDash val="solid"/>
            <a:round/>
            <a:headEnd len="sm" w="sm" type="none"/>
            <a:tailEnd len="sm" w="sm" type="none"/>
          </a:ln>
        </p:spPr>
      </p:pic>
      <p:pic>
        <p:nvPicPr>
          <p:cNvPr id="153" name="Google Shape;153;g114306fce27_0_20"/>
          <p:cNvPicPr preferRelativeResize="0"/>
          <p:nvPr/>
        </p:nvPicPr>
        <p:blipFill>
          <a:blip r:embed="rId8">
            <a:alphaModFix/>
          </a:blip>
          <a:stretch>
            <a:fillRect/>
          </a:stretch>
        </p:blipFill>
        <p:spPr>
          <a:xfrm>
            <a:off x="4445275" y="4126150"/>
            <a:ext cx="4663375" cy="16210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14306fce27_0_33"/>
          <p:cNvSpPr txBox="1"/>
          <p:nvPr>
            <p:ph type="title"/>
          </p:nvPr>
        </p:nvSpPr>
        <p:spPr>
          <a:xfrm>
            <a:off x="179500" y="87425"/>
            <a:ext cx="6017400" cy="796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2500"/>
              <a:buFont typeface="Calibri"/>
              <a:buNone/>
            </a:pPr>
            <a:r>
              <a:rPr lang="en-US"/>
              <a:t>ETL : Transform &amp; Load</a:t>
            </a:r>
            <a:endParaRPr/>
          </a:p>
        </p:txBody>
      </p:sp>
      <p:pic>
        <p:nvPicPr>
          <p:cNvPr id="159" name="Google Shape;159;g114306fce27_0_33"/>
          <p:cNvPicPr preferRelativeResize="0"/>
          <p:nvPr/>
        </p:nvPicPr>
        <p:blipFill>
          <a:blip r:embed="rId3">
            <a:alphaModFix/>
          </a:blip>
          <a:stretch>
            <a:fillRect/>
          </a:stretch>
        </p:blipFill>
        <p:spPr>
          <a:xfrm>
            <a:off x="152400" y="1125125"/>
            <a:ext cx="8839199" cy="55980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18a9bb7727_0_30"/>
          <p:cNvSpPr txBox="1"/>
          <p:nvPr>
            <p:ph type="title"/>
          </p:nvPr>
        </p:nvSpPr>
        <p:spPr>
          <a:xfrm>
            <a:off x="179500" y="87425"/>
            <a:ext cx="6017400" cy="796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2500"/>
              <a:buFont typeface="Calibri"/>
              <a:buNone/>
            </a:pPr>
            <a:r>
              <a:rPr lang="en-US"/>
              <a:t>Tableau Demo - Descriptive Analysis</a:t>
            </a:r>
            <a:endParaRPr/>
          </a:p>
        </p:txBody>
      </p:sp>
      <p:pic>
        <p:nvPicPr>
          <p:cNvPr id="165" name="Google Shape;165;g118a9bb7727_0_30"/>
          <p:cNvPicPr preferRelativeResize="0"/>
          <p:nvPr/>
        </p:nvPicPr>
        <p:blipFill>
          <a:blip r:embed="rId3">
            <a:alphaModFix/>
          </a:blip>
          <a:stretch>
            <a:fillRect/>
          </a:stretch>
        </p:blipFill>
        <p:spPr>
          <a:xfrm>
            <a:off x="152400" y="1473825"/>
            <a:ext cx="8839199" cy="45493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194855f5d4_1_1"/>
          <p:cNvSpPr txBox="1"/>
          <p:nvPr>
            <p:ph type="title"/>
          </p:nvPr>
        </p:nvSpPr>
        <p:spPr>
          <a:xfrm>
            <a:off x="179500" y="87425"/>
            <a:ext cx="6017400" cy="796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2500"/>
              <a:buFont typeface="Calibri"/>
              <a:buNone/>
            </a:pPr>
            <a:r>
              <a:rPr lang="en-US"/>
              <a:t>Tableau Demo - Predictive Analysis</a:t>
            </a:r>
            <a:endParaRPr/>
          </a:p>
        </p:txBody>
      </p:sp>
      <p:pic>
        <p:nvPicPr>
          <p:cNvPr id="171" name="Google Shape;171;g1194855f5d4_1_1"/>
          <p:cNvPicPr preferRelativeResize="0"/>
          <p:nvPr/>
        </p:nvPicPr>
        <p:blipFill>
          <a:blip r:embed="rId3">
            <a:alphaModFix/>
          </a:blip>
          <a:stretch>
            <a:fillRect/>
          </a:stretch>
        </p:blipFill>
        <p:spPr>
          <a:xfrm>
            <a:off x="152400" y="1658850"/>
            <a:ext cx="8839201" cy="44767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18a9bb7727_0_50"/>
          <p:cNvSpPr txBox="1"/>
          <p:nvPr>
            <p:ph type="title"/>
          </p:nvPr>
        </p:nvSpPr>
        <p:spPr>
          <a:xfrm>
            <a:off x="179500" y="87425"/>
            <a:ext cx="6017400" cy="796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2500"/>
              <a:buFont typeface="Calibri"/>
              <a:buNone/>
            </a:pPr>
            <a:r>
              <a:rPr lang="en-US"/>
              <a:t>Key Learnings &amp; Future Scope</a:t>
            </a:r>
            <a:endParaRPr/>
          </a:p>
        </p:txBody>
      </p:sp>
      <p:sp>
        <p:nvSpPr>
          <p:cNvPr id="177" name="Google Shape;177;g118a9bb7727_0_50"/>
          <p:cNvSpPr txBox="1"/>
          <p:nvPr>
            <p:ph idx="1" type="body"/>
          </p:nvPr>
        </p:nvSpPr>
        <p:spPr>
          <a:xfrm>
            <a:off x="395536" y="1412776"/>
            <a:ext cx="8402400" cy="4953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595959"/>
              </a:buClr>
              <a:buSzPts val="1360"/>
              <a:buNone/>
            </a:pPr>
            <a:r>
              <a:rPr b="1" i="0" lang="en-US" sz="1560">
                <a:solidFill>
                  <a:schemeClr val="dk1"/>
                </a:solidFill>
                <a:latin typeface="Arial"/>
                <a:ea typeface="Arial"/>
                <a:cs typeface="Arial"/>
                <a:sym typeface="Arial"/>
              </a:rPr>
              <a:t>Key Learnings: </a:t>
            </a:r>
            <a:endParaRPr b="1" i="0" sz="1560">
              <a:solidFill>
                <a:schemeClr val="dk1"/>
              </a:solidFill>
              <a:latin typeface="Arial"/>
              <a:ea typeface="Arial"/>
              <a:cs typeface="Arial"/>
              <a:sym typeface="Arial"/>
            </a:endParaRPr>
          </a:p>
          <a:p>
            <a:pPr indent="-342900" lvl="0" marL="342900" rtl="0" algn="l">
              <a:lnSpc>
                <a:spcPct val="80000"/>
              </a:lnSpc>
              <a:spcBef>
                <a:spcPts val="0"/>
              </a:spcBef>
              <a:spcAft>
                <a:spcPts val="0"/>
              </a:spcAft>
              <a:buClr>
                <a:srgbClr val="595959"/>
              </a:buClr>
              <a:buSzPts val="1360"/>
              <a:buNone/>
            </a:pPr>
            <a:r>
              <a:t/>
            </a:r>
            <a:endParaRPr b="1" i="0" sz="1560">
              <a:solidFill>
                <a:schemeClr val="dk1"/>
              </a:solidFill>
              <a:latin typeface="Arial"/>
              <a:ea typeface="Arial"/>
              <a:cs typeface="Arial"/>
              <a:sym typeface="Arial"/>
            </a:endParaRPr>
          </a:p>
          <a:p>
            <a:pPr indent="0" lvl="0" marL="457200" rtl="0" algn="l">
              <a:lnSpc>
                <a:spcPct val="80000"/>
              </a:lnSpc>
              <a:spcBef>
                <a:spcPts val="0"/>
              </a:spcBef>
              <a:spcAft>
                <a:spcPts val="0"/>
              </a:spcAft>
              <a:buSzPts val="935"/>
              <a:buNone/>
            </a:pPr>
            <a:r>
              <a:rPr i="0" lang="en-US" sz="1560">
                <a:solidFill>
                  <a:schemeClr val="dk1"/>
                </a:solidFill>
                <a:latin typeface="Arial"/>
                <a:ea typeface="Arial"/>
                <a:cs typeface="Arial"/>
                <a:sym typeface="Arial"/>
              </a:rPr>
              <a:t>Importance of good (clean, consistent) data</a:t>
            </a:r>
            <a:endParaRPr i="0" sz="1560">
              <a:solidFill>
                <a:schemeClr val="dk1"/>
              </a:solidFill>
              <a:latin typeface="Arial"/>
              <a:ea typeface="Arial"/>
              <a:cs typeface="Arial"/>
              <a:sym typeface="Arial"/>
            </a:endParaRPr>
          </a:p>
          <a:p>
            <a:pPr indent="0" lvl="0" marL="457200" rtl="0" algn="l">
              <a:lnSpc>
                <a:spcPct val="80000"/>
              </a:lnSpc>
              <a:spcBef>
                <a:spcPts val="0"/>
              </a:spcBef>
              <a:spcAft>
                <a:spcPts val="0"/>
              </a:spcAft>
              <a:buSzPts val="935"/>
              <a:buNone/>
            </a:pPr>
            <a:r>
              <a:t/>
            </a:r>
            <a:endParaRPr i="0" sz="1560">
              <a:solidFill>
                <a:schemeClr val="dk1"/>
              </a:solidFill>
              <a:latin typeface="Arial"/>
              <a:ea typeface="Arial"/>
              <a:cs typeface="Arial"/>
              <a:sym typeface="Arial"/>
            </a:endParaRPr>
          </a:p>
          <a:p>
            <a:pPr indent="0" lvl="0" marL="457200" rtl="0" algn="l">
              <a:lnSpc>
                <a:spcPct val="80000"/>
              </a:lnSpc>
              <a:spcBef>
                <a:spcPts val="0"/>
              </a:spcBef>
              <a:spcAft>
                <a:spcPts val="0"/>
              </a:spcAft>
              <a:buSzPts val="935"/>
              <a:buNone/>
            </a:pPr>
            <a:r>
              <a:t/>
            </a:r>
            <a:endParaRPr i="0" sz="1560">
              <a:solidFill>
                <a:schemeClr val="dk1"/>
              </a:solidFill>
              <a:latin typeface="Arial"/>
              <a:ea typeface="Arial"/>
              <a:cs typeface="Arial"/>
              <a:sym typeface="Arial"/>
            </a:endParaRPr>
          </a:p>
          <a:p>
            <a:pPr indent="0" lvl="0" marL="457200" rtl="0" algn="l">
              <a:lnSpc>
                <a:spcPct val="80000"/>
              </a:lnSpc>
              <a:spcBef>
                <a:spcPts val="0"/>
              </a:spcBef>
              <a:spcAft>
                <a:spcPts val="0"/>
              </a:spcAft>
              <a:buSzPts val="935"/>
              <a:buNone/>
            </a:pPr>
            <a:r>
              <a:rPr i="0" lang="en-US" sz="1560">
                <a:solidFill>
                  <a:schemeClr val="dk1"/>
                </a:solidFill>
                <a:latin typeface="Arial"/>
                <a:ea typeface="Arial"/>
                <a:cs typeface="Arial"/>
                <a:sym typeface="Arial"/>
              </a:rPr>
              <a:t>Ease that Data Transformation tools like Pentaho and Tableau have brought</a:t>
            </a:r>
            <a:endParaRPr i="0" sz="1560">
              <a:solidFill>
                <a:schemeClr val="dk1"/>
              </a:solidFill>
              <a:latin typeface="Arial"/>
              <a:ea typeface="Arial"/>
              <a:cs typeface="Arial"/>
              <a:sym typeface="Arial"/>
            </a:endParaRPr>
          </a:p>
          <a:p>
            <a:pPr indent="0" lvl="0" marL="457200" rtl="0" algn="l">
              <a:lnSpc>
                <a:spcPct val="80000"/>
              </a:lnSpc>
              <a:spcBef>
                <a:spcPts val="0"/>
              </a:spcBef>
              <a:spcAft>
                <a:spcPts val="0"/>
              </a:spcAft>
              <a:buSzPts val="935"/>
              <a:buNone/>
            </a:pPr>
            <a:r>
              <a:t/>
            </a:r>
            <a:endParaRPr i="0" sz="1560">
              <a:solidFill>
                <a:schemeClr val="dk1"/>
              </a:solidFill>
              <a:latin typeface="Arial"/>
              <a:ea typeface="Arial"/>
              <a:cs typeface="Arial"/>
              <a:sym typeface="Arial"/>
            </a:endParaRPr>
          </a:p>
          <a:p>
            <a:pPr indent="0" lvl="0" marL="457200" rtl="0" algn="l">
              <a:lnSpc>
                <a:spcPct val="80000"/>
              </a:lnSpc>
              <a:spcBef>
                <a:spcPts val="0"/>
              </a:spcBef>
              <a:spcAft>
                <a:spcPts val="0"/>
              </a:spcAft>
              <a:buSzPts val="935"/>
              <a:buNone/>
            </a:pPr>
            <a:r>
              <a:t/>
            </a:r>
            <a:endParaRPr i="0" sz="1560">
              <a:solidFill>
                <a:schemeClr val="dk1"/>
              </a:solidFill>
              <a:latin typeface="Arial"/>
              <a:ea typeface="Arial"/>
              <a:cs typeface="Arial"/>
              <a:sym typeface="Arial"/>
            </a:endParaRPr>
          </a:p>
          <a:p>
            <a:pPr indent="0" lvl="0" marL="457200" rtl="0" algn="l">
              <a:lnSpc>
                <a:spcPct val="80000"/>
              </a:lnSpc>
              <a:spcBef>
                <a:spcPts val="0"/>
              </a:spcBef>
              <a:spcAft>
                <a:spcPts val="0"/>
              </a:spcAft>
              <a:buSzPts val="935"/>
              <a:buNone/>
            </a:pPr>
            <a:r>
              <a:rPr i="0" lang="en-US" sz="1560">
                <a:solidFill>
                  <a:schemeClr val="dk1"/>
                </a:solidFill>
                <a:latin typeface="Arial"/>
                <a:ea typeface="Arial"/>
                <a:cs typeface="Arial"/>
                <a:sym typeface="Arial"/>
              </a:rPr>
              <a:t>Data Visualization helps in comprehending data at a glance and also brings focus to the quality of data </a:t>
            </a:r>
            <a:endParaRPr i="0" sz="1560">
              <a:solidFill>
                <a:schemeClr val="dk1"/>
              </a:solidFill>
              <a:latin typeface="Arial"/>
              <a:ea typeface="Arial"/>
              <a:cs typeface="Arial"/>
              <a:sym typeface="Arial"/>
            </a:endParaRPr>
          </a:p>
          <a:p>
            <a:pPr indent="0" lvl="0" marL="0" rtl="0" algn="l">
              <a:lnSpc>
                <a:spcPct val="80000"/>
              </a:lnSpc>
              <a:spcBef>
                <a:spcPts val="0"/>
              </a:spcBef>
              <a:spcAft>
                <a:spcPts val="0"/>
              </a:spcAft>
              <a:buSzPts val="935"/>
              <a:buNone/>
            </a:pPr>
            <a:r>
              <a:t/>
            </a:r>
            <a:endParaRPr i="0" sz="1560">
              <a:solidFill>
                <a:schemeClr val="dk1"/>
              </a:solidFill>
              <a:latin typeface="Arial"/>
              <a:ea typeface="Arial"/>
              <a:cs typeface="Arial"/>
              <a:sym typeface="Arial"/>
            </a:endParaRPr>
          </a:p>
          <a:p>
            <a:pPr indent="0" lvl="0" marL="0" rtl="0" algn="l">
              <a:lnSpc>
                <a:spcPct val="80000"/>
              </a:lnSpc>
              <a:spcBef>
                <a:spcPts val="0"/>
              </a:spcBef>
              <a:spcAft>
                <a:spcPts val="0"/>
              </a:spcAft>
              <a:buSzPts val="935"/>
              <a:buNone/>
            </a:pPr>
            <a:r>
              <a:t/>
            </a:r>
            <a:endParaRPr b="1" i="0" sz="1560">
              <a:solidFill>
                <a:schemeClr val="dk1"/>
              </a:solidFill>
              <a:latin typeface="Arial"/>
              <a:ea typeface="Arial"/>
              <a:cs typeface="Arial"/>
              <a:sym typeface="Arial"/>
            </a:endParaRPr>
          </a:p>
          <a:p>
            <a:pPr indent="0" lvl="0" marL="0" rtl="0" algn="l">
              <a:lnSpc>
                <a:spcPct val="80000"/>
              </a:lnSpc>
              <a:spcBef>
                <a:spcPts val="0"/>
              </a:spcBef>
              <a:spcAft>
                <a:spcPts val="0"/>
              </a:spcAft>
              <a:buSzPts val="935"/>
              <a:buNone/>
            </a:pPr>
            <a:r>
              <a:rPr b="1" i="0" lang="en-US" sz="1560">
                <a:solidFill>
                  <a:schemeClr val="dk1"/>
                </a:solidFill>
                <a:latin typeface="Arial"/>
                <a:ea typeface="Arial"/>
                <a:cs typeface="Arial"/>
                <a:sym typeface="Arial"/>
              </a:rPr>
              <a:t>Future Scope: </a:t>
            </a:r>
            <a:endParaRPr b="1" i="0" sz="1560">
              <a:solidFill>
                <a:schemeClr val="dk1"/>
              </a:solidFill>
              <a:latin typeface="Arial"/>
              <a:ea typeface="Arial"/>
              <a:cs typeface="Arial"/>
              <a:sym typeface="Arial"/>
            </a:endParaRPr>
          </a:p>
          <a:p>
            <a:pPr indent="0" lvl="0" marL="0" rtl="0" algn="l">
              <a:lnSpc>
                <a:spcPct val="80000"/>
              </a:lnSpc>
              <a:spcBef>
                <a:spcPts val="0"/>
              </a:spcBef>
              <a:spcAft>
                <a:spcPts val="0"/>
              </a:spcAft>
              <a:buSzPts val="935"/>
              <a:buNone/>
            </a:pPr>
            <a:r>
              <a:t/>
            </a:r>
            <a:endParaRPr b="1" i="0" sz="1560">
              <a:solidFill>
                <a:schemeClr val="dk1"/>
              </a:solidFill>
              <a:latin typeface="Arial"/>
              <a:ea typeface="Arial"/>
              <a:cs typeface="Arial"/>
              <a:sym typeface="Arial"/>
            </a:endParaRPr>
          </a:p>
          <a:p>
            <a:pPr indent="0" lvl="0" marL="0" rtl="0" algn="l">
              <a:lnSpc>
                <a:spcPct val="80000"/>
              </a:lnSpc>
              <a:spcBef>
                <a:spcPts val="0"/>
              </a:spcBef>
              <a:spcAft>
                <a:spcPts val="0"/>
              </a:spcAft>
              <a:buSzPts val="935"/>
              <a:buNone/>
            </a:pPr>
            <a:r>
              <a:rPr i="0" lang="en-US" sz="1560">
                <a:solidFill>
                  <a:schemeClr val="dk1"/>
                </a:solidFill>
                <a:latin typeface="Arial"/>
                <a:ea typeface="Arial"/>
                <a:cs typeface="Arial"/>
                <a:sym typeface="Arial"/>
              </a:rPr>
              <a:t>More data would help us answer the following business questions: </a:t>
            </a:r>
            <a:endParaRPr i="0" sz="1560">
              <a:solidFill>
                <a:schemeClr val="dk1"/>
              </a:solidFill>
              <a:latin typeface="Arial"/>
              <a:ea typeface="Arial"/>
              <a:cs typeface="Arial"/>
              <a:sym typeface="Arial"/>
            </a:endParaRPr>
          </a:p>
          <a:p>
            <a:pPr indent="0" lvl="0" marL="914400" rtl="0" algn="l">
              <a:lnSpc>
                <a:spcPct val="95000"/>
              </a:lnSpc>
              <a:spcBef>
                <a:spcPts val="1200"/>
              </a:spcBef>
              <a:spcAft>
                <a:spcPts val="0"/>
              </a:spcAft>
              <a:buSzPts val="935"/>
              <a:buNone/>
            </a:pPr>
            <a:r>
              <a:rPr i="0" lang="en-US" sz="1560">
                <a:solidFill>
                  <a:schemeClr val="dk1"/>
                </a:solidFill>
                <a:latin typeface="Arial"/>
                <a:ea typeface="Arial"/>
                <a:cs typeface="Arial"/>
                <a:sym typeface="Arial"/>
              </a:rPr>
              <a:t>Number of booking cancellations 24 hrs before departure (Lead Measure)</a:t>
            </a:r>
            <a:endParaRPr i="0" sz="1560">
              <a:solidFill>
                <a:schemeClr val="dk1"/>
              </a:solidFill>
              <a:latin typeface="Arial"/>
              <a:ea typeface="Arial"/>
              <a:cs typeface="Arial"/>
              <a:sym typeface="Arial"/>
            </a:endParaRPr>
          </a:p>
          <a:p>
            <a:pPr indent="0" lvl="0" marL="914400" rtl="0" algn="l">
              <a:lnSpc>
                <a:spcPct val="95000"/>
              </a:lnSpc>
              <a:spcBef>
                <a:spcPts val="1200"/>
              </a:spcBef>
              <a:spcAft>
                <a:spcPts val="0"/>
              </a:spcAft>
              <a:buSzPts val="935"/>
              <a:buNone/>
            </a:pPr>
            <a:r>
              <a:rPr i="0" lang="en-US" sz="1560">
                <a:solidFill>
                  <a:schemeClr val="dk1"/>
                </a:solidFill>
                <a:latin typeface="Arial"/>
                <a:ea typeface="Arial"/>
                <a:cs typeface="Arial"/>
                <a:sym typeface="Arial"/>
              </a:rPr>
              <a:t>Customer/Employee Satisfaction (Lag Measure)</a:t>
            </a:r>
            <a:endParaRPr i="0" sz="1560">
              <a:solidFill>
                <a:schemeClr val="dk1"/>
              </a:solidFill>
              <a:latin typeface="Arial"/>
              <a:ea typeface="Arial"/>
              <a:cs typeface="Arial"/>
              <a:sym typeface="Arial"/>
            </a:endParaRPr>
          </a:p>
          <a:p>
            <a:pPr indent="0" lvl="0" marL="914400" rtl="0" algn="l">
              <a:lnSpc>
                <a:spcPct val="95000"/>
              </a:lnSpc>
              <a:spcBef>
                <a:spcPts val="1200"/>
              </a:spcBef>
              <a:spcAft>
                <a:spcPts val="0"/>
              </a:spcAft>
              <a:buSzPts val="935"/>
              <a:buNone/>
            </a:pPr>
            <a:r>
              <a:rPr i="0" lang="en-US" sz="1560">
                <a:solidFill>
                  <a:schemeClr val="dk1"/>
                </a:solidFill>
                <a:latin typeface="Arial"/>
                <a:ea typeface="Arial"/>
                <a:cs typeface="Arial"/>
                <a:sym typeface="Arial"/>
              </a:rPr>
              <a:t>Offers or upgrades based on customer history (Predictive)</a:t>
            </a:r>
            <a:endParaRPr i="0" sz="1560">
              <a:solidFill>
                <a:schemeClr val="dk1"/>
              </a:solidFill>
              <a:latin typeface="Arial"/>
              <a:ea typeface="Arial"/>
              <a:cs typeface="Arial"/>
              <a:sym typeface="Arial"/>
            </a:endParaRPr>
          </a:p>
          <a:p>
            <a:pPr indent="0" lvl="0" marL="914400" rtl="0" algn="l">
              <a:lnSpc>
                <a:spcPct val="95000"/>
              </a:lnSpc>
              <a:spcBef>
                <a:spcPts val="0"/>
              </a:spcBef>
              <a:spcAft>
                <a:spcPts val="0"/>
              </a:spcAft>
              <a:buSzPts val="935"/>
              <a:buNone/>
            </a:pPr>
            <a:r>
              <a:t/>
            </a:r>
            <a:endParaRPr i="0" sz="1560">
              <a:solidFill>
                <a:schemeClr val="dk1"/>
              </a:solidFill>
              <a:latin typeface="Arial"/>
              <a:ea typeface="Arial"/>
              <a:cs typeface="Arial"/>
              <a:sym typeface="Arial"/>
            </a:endParaRPr>
          </a:p>
          <a:p>
            <a:pPr indent="0" lvl="0" marL="914400" rtl="0" algn="l">
              <a:lnSpc>
                <a:spcPct val="95000"/>
              </a:lnSpc>
              <a:spcBef>
                <a:spcPts val="0"/>
              </a:spcBef>
              <a:spcAft>
                <a:spcPts val="0"/>
              </a:spcAft>
              <a:buSzPts val="935"/>
              <a:buNone/>
            </a:pPr>
            <a:r>
              <a:rPr i="0" lang="en-US" sz="1560">
                <a:solidFill>
                  <a:schemeClr val="dk1"/>
                </a:solidFill>
                <a:latin typeface="Arial"/>
                <a:ea typeface="Arial"/>
                <a:cs typeface="Arial"/>
                <a:sym typeface="Arial"/>
              </a:rPr>
              <a:t>Top 5 fully-booked flight routes in the last year (Descriptive)</a:t>
            </a:r>
            <a:endParaRPr i="0" sz="1560">
              <a:solidFill>
                <a:schemeClr val="dk1"/>
              </a:solidFill>
              <a:latin typeface="Arial"/>
              <a:ea typeface="Arial"/>
              <a:cs typeface="Arial"/>
              <a:sym typeface="Arial"/>
            </a:endParaRPr>
          </a:p>
          <a:p>
            <a:pPr indent="0" lvl="0" marL="0" rtl="0" algn="l">
              <a:lnSpc>
                <a:spcPct val="95000"/>
              </a:lnSpc>
              <a:spcBef>
                <a:spcPts val="1200"/>
              </a:spcBef>
              <a:spcAft>
                <a:spcPts val="0"/>
              </a:spcAft>
              <a:buSzPts val="935"/>
              <a:buNone/>
            </a:pPr>
            <a:r>
              <a:t/>
            </a:r>
            <a:endParaRPr i="0" sz="1135">
              <a:solidFill>
                <a:schemeClr val="dk1"/>
              </a:solidFill>
              <a:latin typeface="Arial"/>
              <a:ea typeface="Arial"/>
              <a:cs typeface="Arial"/>
              <a:sym typeface="Arial"/>
            </a:endParaRPr>
          </a:p>
          <a:p>
            <a:pPr indent="0" lvl="0" marL="457200" rtl="0" algn="l">
              <a:lnSpc>
                <a:spcPct val="80000"/>
              </a:lnSpc>
              <a:spcBef>
                <a:spcPts val="1200"/>
              </a:spcBef>
              <a:spcAft>
                <a:spcPts val="0"/>
              </a:spcAft>
              <a:buSzPts val="935"/>
              <a:buNone/>
            </a:pPr>
            <a:r>
              <a:t/>
            </a:r>
            <a:endParaRPr i="0" sz="1560">
              <a:solidFill>
                <a:schemeClr val="dk1"/>
              </a:solidFill>
              <a:latin typeface="Arial"/>
              <a:ea typeface="Arial"/>
              <a:cs typeface="Arial"/>
              <a:sym typeface="Arial"/>
            </a:endParaRPr>
          </a:p>
        </p:txBody>
      </p:sp>
      <p:grpSp>
        <p:nvGrpSpPr>
          <p:cNvPr id="178" name="Google Shape;178;g118a9bb7727_0_50"/>
          <p:cNvGrpSpPr/>
          <p:nvPr/>
        </p:nvGrpSpPr>
        <p:grpSpPr>
          <a:xfrm>
            <a:off x="556697" y="1807114"/>
            <a:ext cx="351024" cy="347301"/>
            <a:chOff x="946175" y="3619500"/>
            <a:chExt cx="296975" cy="293825"/>
          </a:xfrm>
        </p:grpSpPr>
        <p:sp>
          <p:nvSpPr>
            <p:cNvPr id="179" name="Google Shape;179;g118a9bb7727_0_50"/>
            <p:cNvSpPr/>
            <p:nvPr/>
          </p:nvSpPr>
          <p:spPr>
            <a:xfrm>
              <a:off x="963525" y="3619500"/>
              <a:ext cx="207950" cy="293825"/>
            </a:xfrm>
            <a:custGeom>
              <a:rect b="b" l="l" r="r" t="t"/>
              <a:pathLst>
                <a:path extrusionOk="0" h="11753" w="8318">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80" name="Google Shape;180;g118a9bb7727_0_50"/>
            <p:cNvSpPr/>
            <p:nvPr/>
          </p:nvSpPr>
          <p:spPr>
            <a:xfrm>
              <a:off x="1185625" y="3688025"/>
              <a:ext cx="57525" cy="55950"/>
            </a:xfrm>
            <a:custGeom>
              <a:rect b="b" l="l" r="r" t="t"/>
              <a:pathLst>
                <a:path extrusionOk="0" h="2238" w="2301">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81" name="Google Shape;181;g118a9bb7727_0_50"/>
            <p:cNvSpPr/>
            <p:nvPr/>
          </p:nvSpPr>
          <p:spPr>
            <a:xfrm>
              <a:off x="1088075" y="3795925"/>
              <a:ext cx="46375" cy="45025"/>
            </a:xfrm>
            <a:custGeom>
              <a:rect b="b" l="l" r="r" t="t"/>
              <a:pathLst>
                <a:path extrusionOk="0" h="1801" w="1855">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82" name="Google Shape;182;g118a9bb7727_0_50"/>
            <p:cNvSpPr/>
            <p:nvPr/>
          </p:nvSpPr>
          <p:spPr>
            <a:xfrm>
              <a:off x="1112375" y="3720325"/>
              <a:ext cx="97700" cy="97700"/>
            </a:xfrm>
            <a:custGeom>
              <a:rect b="b" l="l" r="r" t="t"/>
              <a:pathLst>
                <a:path extrusionOk="0" h="3908" w="3908">
                  <a:moveTo>
                    <a:pt x="2426" y="1"/>
                  </a:moveTo>
                  <a:lnTo>
                    <a:pt x="1" y="2458"/>
                  </a:lnTo>
                  <a:lnTo>
                    <a:pt x="1450" y="3907"/>
                  </a:lnTo>
                  <a:lnTo>
                    <a:pt x="3907" y="1481"/>
                  </a:lnTo>
                  <a:lnTo>
                    <a:pt x="24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83" name="Google Shape;183;g118a9bb7727_0_50"/>
            <p:cNvSpPr/>
            <p:nvPr/>
          </p:nvSpPr>
          <p:spPr>
            <a:xfrm>
              <a:off x="1120250" y="3623450"/>
              <a:ext cx="47275" cy="47275"/>
            </a:xfrm>
            <a:custGeom>
              <a:rect b="b" l="l" r="r" t="t"/>
              <a:pathLst>
                <a:path extrusionOk="0" h="1891" w="1891">
                  <a:moveTo>
                    <a:pt x="1" y="0"/>
                  </a:moveTo>
                  <a:lnTo>
                    <a:pt x="1" y="1891"/>
                  </a:lnTo>
                  <a:lnTo>
                    <a:pt x="1891" y="1891"/>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84" name="Google Shape;184;g118a9bb7727_0_50"/>
            <p:cNvSpPr/>
            <p:nvPr/>
          </p:nvSpPr>
          <p:spPr>
            <a:xfrm>
              <a:off x="946175" y="3879425"/>
              <a:ext cx="166225" cy="33900"/>
            </a:xfrm>
            <a:custGeom>
              <a:rect b="b" l="l" r="r" t="t"/>
              <a:pathLst>
                <a:path extrusionOk="0" h="1356" w="6649">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185" name="Google Shape;185;g118a9bb7727_0_50"/>
          <p:cNvGrpSpPr/>
          <p:nvPr/>
        </p:nvGrpSpPr>
        <p:grpSpPr>
          <a:xfrm>
            <a:off x="584227" y="2307134"/>
            <a:ext cx="295967" cy="347263"/>
            <a:chOff x="-65145700" y="3727425"/>
            <a:chExt cx="317425" cy="317425"/>
          </a:xfrm>
        </p:grpSpPr>
        <p:sp>
          <p:nvSpPr>
            <p:cNvPr id="186" name="Google Shape;186;g118a9bb7727_0_50"/>
            <p:cNvSpPr/>
            <p:nvPr/>
          </p:nvSpPr>
          <p:spPr>
            <a:xfrm>
              <a:off x="-65145700" y="3769150"/>
              <a:ext cx="275675" cy="275700"/>
            </a:xfrm>
            <a:custGeom>
              <a:rect b="b" l="l" r="r" t="t"/>
              <a:pathLst>
                <a:path extrusionOk="0" h="11028" w="11027">
                  <a:moveTo>
                    <a:pt x="5514" y="1"/>
                  </a:moveTo>
                  <a:cubicBezTo>
                    <a:pt x="2489" y="1"/>
                    <a:pt x="0" y="2458"/>
                    <a:pt x="0" y="5514"/>
                  </a:cubicBezTo>
                  <a:cubicBezTo>
                    <a:pt x="0" y="8539"/>
                    <a:pt x="2489" y="11027"/>
                    <a:pt x="5514" y="11027"/>
                  </a:cubicBezTo>
                  <a:cubicBezTo>
                    <a:pt x="8538" y="11027"/>
                    <a:pt x="11027" y="8539"/>
                    <a:pt x="11027" y="5514"/>
                  </a:cubicBezTo>
                  <a:cubicBezTo>
                    <a:pt x="11027" y="5294"/>
                    <a:pt x="10869" y="5105"/>
                    <a:pt x="10649" y="5105"/>
                  </a:cubicBezTo>
                  <a:lnTo>
                    <a:pt x="5955" y="5105"/>
                  </a:lnTo>
                  <a:lnTo>
                    <a:pt x="5955" y="410"/>
                  </a:lnTo>
                  <a:cubicBezTo>
                    <a:pt x="5955" y="190"/>
                    <a:pt x="5766" y="1"/>
                    <a:pt x="55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118a9bb7727_0_50"/>
            <p:cNvSpPr/>
            <p:nvPr/>
          </p:nvSpPr>
          <p:spPr>
            <a:xfrm>
              <a:off x="-64977150" y="3727425"/>
              <a:ext cx="148875" cy="147300"/>
            </a:xfrm>
            <a:custGeom>
              <a:rect b="b" l="l" r="r" t="t"/>
              <a:pathLst>
                <a:path extrusionOk="0" h="5892" w="5955">
                  <a:moveTo>
                    <a:pt x="441" y="0"/>
                  </a:moveTo>
                  <a:cubicBezTo>
                    <a:pt x="189" y="0"/>
                    <a:pt x="0" y="158"/>
                    <a:pt x="0" y="378"/>
                  </a:cubicBezTo>
                  <a:lnTo>
                    <a:pt x="0" y="5513"/>
                  </a:lnTo>
                  <a:cubicBezTo>
                    <a:pt x="0" y="5702"/>
                    <a:pt x="189" y="5891"/>
                    <a:pt x="441" y="5891"/>
                  </a:cubicBezTo>
                  <a:lnTo>
                    <a:pt x="5514" y="5891"/>
                  </a:lnTo>
                  <a:cubicBezTo>
                    <a:pt x="5734" y="5891"/>
                    <a:pt x="5955" y="5702"/>
                    <a:pt x="5955" y="5513"/>
                  </a:cubicBezTo>
                  <a:cubicBezTo>
                    <a:pt x="5955" y="2489"/>
                    <a:pt x="3466" y="0"/>
                    <a:pt x="4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g118a9bb7727_0_50"/>
          <p:cNvGrpSpPr/>
          <p:nvPr/>
        </p:nvGrpSpPr>
        <p:grpSpPr>
          <a:xfrm>
            <a:off x="555766" y="2974187"/>
            <a:ext cx="352886" cy="350049"/>
            <a:chOff x="946175" y="3253275"/>
            <a:chExt cx="298550" cy="296150"/>
          </a:xfrm>
        </p:grpSpPr>
        <p:sp>
          <p:nvSpPr>
            <p:cNvPr id="189" name="Google Shape;189;g118a9bb7727_0_50"/>
            <p:cNvSpPr/>
            <p:nvPr/>
          </p:nvSpPr>
          <p:spPr>
            <a:xfrm>
              <a:off x="946175" y="3253275"/>
              <a:ext cx="209550" cy="261500"/>
            </a:xfrm>
            <a:custGeom>
              <a:rect b="b" l="l" r="r" t="t"/>
              <a:pathLst>
                <a:path extrusionOk="0" h="10460" w="8382">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118a9bb7727_0_50"/>
            <p:cNvSpPr/>
            <p:nvPr/>
          </p:nvSpPr>
          <p:spPr>
            <a:xfrm>
              <a:off x="986350" y="3293425"/>
              <a:ext cx="47300" cy="48075"/>
            </a:xfrm>
            <a:custGeom>
              <a:rect b="b" l="l" r="r" t="t"/>
              <a:pathLst>
                <a:path extrusionOk="0" h="1923" w="1892">
                  <a:moveTo>
                    <a:pt x="1891" y="1"/>
                  </a:moveTo>
                  <a:lnTo>
                    <a:pt x="1" y="1923"/>
                  </a:lnTo>
                  <a:lnTo>
                    <a:pt x="1891" y="1923"/>
                  </a:lnTo>
                  <a:lnTo>
                    <a:pt x="18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118a9bb7727_0_50"/>
            <p:cNvSpPr/>
            <p:nvPr/>
          </p:nvSpPr>
          <p:spPr>
            <a:xfrm>
              <a:off x="1051725" y="3359600"/>
              <a:ext cx="122100" cy="121325"/>
            </a:xfrm>
            <a:custGeom>
              <a:rect b="b" l="l" r="r" t="t"/>
              <a:pathLst>
                <a:path extrusionOk="0" h="4853" w="4884">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118a9bb7727_0_50"/>
            <p:cNvSpPr/>
            <p:nvPr/>
          </p:nvSpPr>
          <p:spPr>
            <a:xfrm>
              <a:off x="980050" y="3289500"/>
              <a:ext cx="192200" cy="242600"/>
            </a:xfrm>
            <a:custGeom>
              <a:rect b="b" l="l" r="r" t="t"/>
              <a:pathLst>
                <a:path extrusionOk="0" h="9704" w="7688">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118a9bb7727_0_50"/>
            <p:cNvSpPr/>
            <p:nvPr/>
          </p:nvSpPr>
          <p:spPr>
            <a:xfrm>
              <a:off x="1154125" y="3460400"/>
              <a:ext cx="90600" cy="89025"/>
            </a:xfrm>
            <a:custGeom>
              <a:rect b="b" l="l" r="r" t="t"/>
              <a:pathLst>
                <a:path extrusionOk="0" h="3561" w="3624">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g118a9bb7727_0_50"/>
          <p:cNvGrpSpPr/>
          <p:nvPr/>
        </p:nvGrpSpPr>
        <p:grpSpPr>
          <a:xfrm>
            <a:off x="990195" y="4698969"/>
            <a:ext cx="295973" cy="347275"/>
            <a:chOff x="580725" y="3617925"/>
            <a:chExt cx="299325" cy="297375"/>
          </a:xfrm>
        </p:grpSpPr>
        <p:sp>
          <p:nvSpPr>
            <p:cNvPr id="195" name="Google Shape;195;g118a9bb7727_0_50"/>
            <p:cNvSpPr/>
            <p:nvPr/>
          </p:nvSpPr>
          <p:spPr>
            <a:xfrm>
              <a:off x="609075" y="3662050"/>
              <a:ext cx="51225" cy="51200"/>
            </a:xfrm>
            <a:custGeom>
              <a:rect b="b" l="l" r="r" t="t"/>
              <a:pathLst>
                <a:path extrusionOk="0" h="2048" w="2049">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118a9bb7727_0_50"/>
            <p:cNvSpPr/>
            <p:nvPr/>
          </p:nvSpPr>
          <p:spPr>
            <a:xfrm>
              <a:off x="668950" y="3617925"/>
              <a:ext cx="122875" cy="104475"/>
            </a:xfrm>
            <a:custGeom>
              <a:rect b="b" l="l" r="r" t="t"/>
              <a:pathLst>
                <a:path extrusionOk="0" h="4179" w="4915">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118a9bb7727_0_50"/>
            <p:cNvSpPr/>
            <p:nvPr/>
          </p:nvSpPr>
          <p:spPr>
            <a:xfrm>
              <a:off x="580725" y="3721900"/>
              <a:ext cx="141800" cy="192025"/>
            </a:xfrm>
            <a:custGeom>
              <a:rect b="b" l="l" r="r" t="t"/>
              <a:pathLst>
                <a:path extrusionOk="0" h="7681" w="5672">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118a9bb7727_0_50"/>
            <p:cNvSpPr/>
            <p:nvPr/>
          </p:nvSpPr>
          <p:spPr>
            <a:xfrm>
              <a:off x="800475" y="3662050"/>
              <a:ext cx="51225" cy="51200"/>
            </a:xfrm>
            <a:custGeom>
              <a:rect b="b" l="l" r="r" t="t"/>
              <a:pathLst>
                <a:path extrusionOk="0" h="2048" w="2049">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118a9bb7727_0_50"/>
            <p:cNvSpPr/>
            <p:nvPr/>
          </p:nvSpPr>
          <p:spPr>
            <a:xfrm>
              <a:off x="738250" y="3722700"/>
              <a:ext cx="141800" cy="192600"/>
            </a:xfrm>
            <a:custGeom>
              <a:rect b="b" l="l" r="r" t="t"/>
              <a:pathLst>
                <a:path extrusionOk="0" h="7704" w="5672">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g118a9bb7727_0_50"/>
          <p:cNvSpPr/>
          <p:nvPr/>
        </p:nvSpPr>
        <p:spPr>
          <a:xfrm>
            <a:off x="990200" y="4357949"/>
            <a:ext cx="295980" cy="272070"/>
          </a:xfrm>
          <a:custGeom>
            <a:rect b="b" l="l" r="r" t="t"/>
            <a:pathLst>
              <a:path extrusionOk="0" h="19265" w="21149">
                <a:moveTo>
                  <a:pt x="10580" y="3417"/>
                </a:moveTo>
                <a:cubicBezTo>
                  <a:pt x="12186" y="3417"/>
                  <a:pt x="13773" y="4040"/>
                  <a:pt x="14967" y="5236"/>
                </a:cubicBezTo>
                <a:cubicBezTo>
                  <a:pt x="16933" y="7199"/>
                  <a:pt x="17352" y="10231"/>
                  <a:pt x="15997" y="12655"/>
                </a:cubicBezTo>
                <a:lnTo>
                  <a:pt x="7550" y="4209"/>
                </a:lnTo>
                <a:cubicBezTo>
                  <a:pt x="8500" y="3676"/>
                  <a:pt x="9544" y="3417"/>
                  <a:pt x="10580" y="3417"/>
                </a:cubicBezTo>
                <a:close/>
                <a:moveTo>
                  <a:pt x="5156" y="6603"/>
                </a:moveTo>
                <a:lnTo>
                  <a:pt x="13600" y="15049"/>
                </a:lnTo>
                <a:cubicBezTo>
                  <a:pt x="12650" y="15584"/>
                  <a:pt x="11607" y="15844"/>
                  <a:pt x="10570" y="15844"/>
                </a:cubicBezTo>
                <a:cubicBezTo>
                  <a:pt x="8964" y="15844"/>
                  <a:pt x="7375" y="15218"/>
                  <a:pt x="6183" y="14019"/>
                </a:cubicBezTo>
                <a:cubicBezTo>
                  <a:pt x="4210" y="12059"/>
                  <a:pt x="3789" y="9024"/>
                  <a:pt x="5156" y="6603"/>
                </a:cubicBezTo>
                <a:close/>
                <a:moveTo>
                  <a:pt x="10574" y="0"/>
                </a:moveTo>
                <a:cubicBezTo>
                  <a:pt x="8127" y="0"/>
                  <a:pt x="5681" y="948"/>
                  <a:pt x="3789" y="2842"/>
                </a:cubicBezTo>
                <a:cubicBezTo>
                  <a:pt x="1" y="6630"/>
                  <a:pt x="1" y="12628"/>
                  <a:pt x="3789" y="16413"/>
                </a:cubicBezTo>
                <a:cubicBezTo>
                  <a:pt x="5662" y="18289"/>
                  <a:pt x="8113" y="19265"/>
                  <a:pt x="10576" y="19265"/>
                </a:cubicBezTo>
                <a:cubicBezTo>
                  <a:pt x="13036" y="19265"/>
                  <a:pt x="15488" y="18289"/>
                  <a:pt x="17361" y="16413"/>
                </a:cubicBezTo>
                <a:cubicBezTo>
                  <a:pt x="21149" y="12625"/>
                  <a:pt x="21149" y="6630"/>
                  <a:pt x="17361" y="2842"/>
                </a:cubicBezTo>
                <a:cubicBezTo>
                  <a:pt x="15467" y="948"/>
                  <a:pt x="13020" y="0"/>
                  <a:pt x="105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201" name="Google Shape;201;g118a9bb7727_0_50"/>
          <p:cNvGrpSpPr/>
          <p:nvPr/>
        </p:nvGrpSpPr>
        <p:grpSpPr>
          <a:xfrm>
            <a:off x="990192" y="5643862"/>
            <a:ext cx="295982" cy="339095"/>
            <a:chOff x="3858100" y="1435075"/>
            <a:chExt cx="487775" cy="481875"/>
          </a:xfrm>
        </p:grpSpPr>
        <p:sp>
          <p:nvSpPr>
            <p:cNvPr id="202" name="Google Shape;202;g118a9bb7727_0_50"/>
            <p:cNvSpPr/>
            <p:nvPr/>
          </p:nvSpPr>
          <p:spPr>
            <a:xfrm>
              <a:off x="3858100" y="1868750"/>
              <a:ext cx="55575" cy="48200"/>
            </a:xfrm>
            <a:custGeom>
              <a:rect b="b" l="l" r="r" t="t"/>
              <a:pathLst>
                <a:path extrusionOk="0" h="1928" w="2223">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3" name="Google Shape;203;g118a9bb7727_0_50"/>
            <p:cNvSpPr/>
            <p:nvPr/>
          </p:nvSpPr>
          <p:spPr>
            <a:xfrm>
              <a:off x="3917950" y="1808500"/>
              <a:ext cx="60350" cy="48525"/>
            </a:xfrm>
            <a:custGeom>
              <a:rect b="b" l="l" r="r" t="t"/>
              <a:pathLst>
                <a:path extrusionOk="0" h="1941" w="2414">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4" name="Google Shape;204;g118a9bb7727_0_50"/>
            <p:cNvSpPr/>
            <p:nvPr/>
          </p:nvSpPr>
          <p:spPr>
            <a:xfrm>
              <a:off x="3876450" y="1435075"/>
              <a:ext cx="450375" cy="251250"/>
            </a:xfrm>
            <a:custGeom>
              <a:rect b="b" l="l" r="r" t="t"/>
              <a:pathLst>
                <a:path extrusionOk="0" h="10050" w="18015">
                  <a:moveTo>
                    <a:pt x="18014" y="1"/>
                  </a:moveTo>
                  <a:lnTo>
                    <a:pt x="561" y="4762"/>
                  </a:lnTo>
                  <a:cubicBezTo>
                    <a:pt x="121" y="4882"/>
                    <a:pt x="1" y="5448"/>
                    <a:pt x="350" y="5740"/>
                  </a:cubicBezTo>
                  <a:lnTo>
                    <a:pt x="5584" y="10049"/>
                  </a:lnTo>
                  <a:lnTo>
                    <a:pt x="180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5" name="Google Shape;205;g118a9bb7727_0_50"/>
            <p:cNvSpPr/>
            <p:nvPr/>
          </p:nvSpPr>
          <p:spPr>
            <a:xfrm>
              <a:off x="4094925" y="1456025"/>
              <a:ext cx="250950" cy="445250"/>
            </a:xfrm>
            <a:custGeom>
              <a:rect b="b" l="l" r="r" t="t"/>
              <a:pathLst>
                <a:path extrusionOk="0" h="17810" w="10038">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6" name="Google Shape;206;g118a9bb7727_0_50"/>
            <p:cNvSpPr/>
            <p:nvPr/>
          </p:nvSpPr>
          <p:spPr>
            <a:xfrm>
              <a:off x="3993575" y="1542825"/>
              <a:ext cx="245025" cy="242525"/>
            </a:xfrm>
            <a:custGeom>
              <a:rect b="b" l="l" r="r" t="t"/>
              <a:pathLst>
                <a:path extrusionOk="0" h="9701" w="9801">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07" name="Google Shape;207;g118a9bb7727_0_50"/>
          <p:cNvSpPr/>
          <p:nvPr/>
        </p:nvSpPr>
        <p:spPr>
          <a:xfrm>
            <a:off x="990199" y="5175500"/>
            <a:ext cx="295967" cy="339100"/>
          </a:xfrm>
          <a:custGeom>
            <a:rect b="b" l="l" r="r" t="t"/>
            <a:pathLst>
              <a:path extrusionOk="0" h="12666" w="12697">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6"/>
          <p:cNvSpPr txBox="1"/>
          <p:nvPr>
            <p:ph type="ctrTitle"/>
          </p:nvPr>
        </p:nvSpPr>
        <p:spPr>
          <a:xfrm>
            <a:off x="1927148" y="2708919"/>
            <a:ext cx="5741195" cy="144016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hlink"/>
              </a:buClr>
              <a:buSzPts val="7000"/>
              <a:buFont typeface="Gulimche"/>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nvSpPr>
        <p:spPr>
          <a:xfrm rot="-1083377">
            <a:off x="-512035" y="2858336"/>
            <a:ext cx="2983409" cy="553998"/>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lt1"/>
                </a:solidFill>
                <a:latin typeface="Calibri"/>
                <a:ea typeface="Calibri"/>
                <a:cs typeface="Calibri"/>
                <a:sym typeface="Calibri"/>
              </a:rPr>
              <a:t>CONTENTS</a:t>
            </a:r>
            <a:endParaRPr b="1" i="0" sz="3000" u="none" cap="none" strike="noStrike">
              <a:solidFill>
                <a:schemeClr val="lt1"/>
              </a:solidFill>
              <a:latin typeface="Calibri"/>
              <a:ea typeface="Calibri"/>
              <a:cs typeface="Calibri"/>
              <a:sym typeface="Calibri"/>
            </a:endParaRPr>
          </a:p>
        </p:txBody>
      </p:sp>
      <p:sp>
        <p:nvSpPr>
          <p:cNvPr id="63" name="Google Shape;63;p2"/>
          <p:cNvSpPr txBox="1"/>
          <p:nvPr/>
        </p:nvSpPr>
        <p:spPr>
          <a:xfrm>
            <a:off x="5320550" y="1451975"/>
            <a:ext cx="4077000" cy="375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solidFill>
                  <a:srgbClr val="06266B"/>
                </a:solidFill>
                <a:latin typeface="Calibri"/>
                <a:ea typeface="Calibri"/>
                <a:cs typeface="Calibri"/>
                <a:sym typeface="Calibri"/>
              </a:rPr>
              <a:t>01</a:t>
            </a:r>
            <a:r>
              <a:rPr b="1" lang="en-US" sz="2100">
                <a:solidFill>
                  <a:srgbClr val="212529"/>
                </a:solidFill>
              </a:rPr>
              <a:t> 	 Business Case Scenario</a:t>
            </a:r>
            <a:endParaRPr b="1" sz="2100">
              <a:solidFill>
                <a:srgbClr val="212529"/>
              </a:solidFill>
            </a:endParaRPr>
          </a:p>
          <a:p>
            <a:pPr indent="0" lvl="0" marL="0" rtl="0" algn="l">
              <a:spcBef>
                <a:spcPts val="0"/>
              </a:spcBef>
              <a:spcAft>
                <a:spcPts val="0"/>
              </a:spcAft>
              <a:buNone/>
            </a:pPr>
            <a:r>
              <a:rPr b="1" lang="en-US" sz="2900">
                <a:solidFill>
                  <a:srgbClr val="06266B"/>
                </a:solidFill>
                <a:latin typeface="Calibri"/>
                <a:ea typeface="Calibri"/>
                <a:cs typeface="Calibri"/>
                <a:sym typeface="Calibri"/>
              </a:rPr>
              <a:t>02</a:t>
            </a:r>
            <a:r>
              <a:rPr b="1" lang="en-US" sz="2100">
                <a:solidFill>
                  <a:srgbClr val="212529"/>
                </a:solidFill>
              </a:rPr>
              <a:t>   Swim Lane Diagram</a:t>
            </a:r>
            <a:endParaRPr b="1" sz="2100">
              <a:solidFill>
                <a:srgbClr val="212529"/>
              </a:solidFill>
            </a:endParaRPr>
          </a:p>
          <a:p>
            <a:pPr indent="0" lvl="0" marL="0" rtl="0" algn="l">
              <a:spcBef>
                <a:spcPts val="0"/>
              </a:spcBef>
              <a:spcAft>
                <a:spcPts val="0"/>
              </a:spcAft>
              <a:buNone/>
            </a:pPr>
            <a:r>
              <a:rPr b="1" lang="en-US" sz="2900">
                <a:solidFill>
                  <a:srgbClr val="06266B"/>
                </a:solidFill>
                <a:latin typeface="Calibri"/>
                <a:ea typeface="Calibri"/>
                <a:cs typeface="Calibri"/>
                <a:sym typeface="Calibri"/>
              </a:rPr>
              <a:t>03</a:t>
            </a:r>
            <a:r>
              <a:rPr b="1" lang="en-US" sz="2100">
                <a:solidFill>
                  <a:srgbClr val="212529"/>
                </a:solidFill>
              </a:rPr>
              <a:t>   Our Approach</a:t>
            </a:r>
            <a:endParaRPr b="1" sz="2100">
              <a:solidFill>
                <a:srgbClr val="212529"/>
              </a:solidFill>
            </a:endParaRPr>
          </a:p>
          <a:p>
            <a:pPr indent="0" lvl="0" marL="0" rtl="0" algn="l">
              <a:spcBef>
                <a:spcPts val="0"/>
              </a:spcBef>
              <a:spcAft>
                <a:spcPts val="0"/>
              </a:spcAft>
              <a:buNone/>
            </a:pPr>
            <a:r>
              <a:rPr b="1" lang="en-US" sz="2900">
                <a:solidFill>
                  <a:srgbClr val="06266B"/>
                </a:solidFill>
                <a:latin typeface="Calibri"/>
                <a:ea typeface="Calibri"/>
                <a:cs typeface="Calibri"/>
                <a:sym typeface="Calibri"/>
              </a:rPr>
              <a:t>04</a:t>
            </a:r>
            <a:r>
              <a:rPr b="1" lang="en-US" sz="2100">
                <a:solidFill>
                  <a:srgbClr val="212529"/>
                </a:solidFill>
              </a:rPr>
              <a:t>   Technology Overview</a:t>
            </a:r>
            <a:endParaRPr b="1" sz="2100">
              <a:solidFill>
                <a:srgbClr val="212529"/>
              </a:solidFill>
            </a:endParaRPr>
          </a:p>
          <a:p>
            <a:pPr indent="0" lvl="0" marL="0" rtl="0" algn="l">
              <a:spcBef>
                <a:spcPts val="0"/>
              </a:spcBef>
              <a:spcAft>
                <a:spcPts val="0"/>
              </a:spcAft>
              <a:buNone/>
            </a:pPr>
            <a:r>
              <a:rPr b="1" lang="en-US" sz="2900">
                <a:solidFill>
                  <a:srgbClr val="06266B"/>
                </a:solidFill>
                <a:latin typeface="Calibri"/>
                <a:ea typeface="Calibri"/>
                <a:cs typeface="Calibri"/>
                <a:sym typeface="Calibri"/>
              </a:rPr>
              <a:t>05</a:t>
            </a:r>
            <a:r>
              <a:rPr b="1" lang="en-US" sz="2100">
                <a:solidFill>
                  <a:srgbClr val="212529"/>
                </a:solidFill>
              </a:rPr>
              <a:t>   Analytics</a:t>
            </a:r>
            <a:endParaRPr b="1" sz="2100">
              <a:solidFill>
                <a:srgbClr val="212529"/>
              </a:solidFill>
            </a:endParaRPr>
          </a:p>
          <a:p>
            <a:pPr indent="0" lvl="0" marL="0" rtl="0" algn="l">
              <a:spcBef>
                <a:spcPts val="0"/>
              </a:spcBef>
              <a:spcAft>
                <a:spcPts val="0"/>
              </a:spcAft>
              <a:buNone/>
            </a:pPr>
            <a:r>
              <a:rPr b="1" lang="en-US" sz="2900">
                <a:solidFill>
                  <a:srgbClr val="06266B"/>
                </a:solidFill>
                <a:latin typeface="Calibri"/>
                <a:ea typeface="Calibri"/>
                <a:cs typeface="Calibri"/>
                <a:sym typeface="Calibri"/>
              </a:rPr>
              <a:t>06</a:t>
            </a:r>
            <a:r>
              <a:rPr b="1" lang="en-US" sz="2100">
                <a:solidFill>
                  <a:srgbClr val="212529"/>
                </a:solidFill>
              </a:rPr>
              <a:t>   Airline Modeling System</a:t>
            </a:r>
            <a:endParaRPr b="1" sz="2100">
              <a:solidFill>
                <a:srgbClr val="212529"/>
              </a:solidFill>
            </a:endParaRPr>
          </a:p>
          <a:p>
            <a:pPr indent="0" lvl="0" marL="0" rtl="0" algn="l">
              <a:spcBef>
                <a:spcPts val="0"/>
              </a:spcBef>
              <a:spcAft>
                <a:spcPts val="0"/>
              </a:spcAft>
              <a:buNone/>
            </a:pPr>
            <a:r>
              <a:rPr b="1" lang="en-US" sz="2900">
                <a:solidFill>
                  <a:srgbClr val="06266B"/>
                </a:solidFill>
                <a:latin typeface="Calibri"/>
                <a:ea typeface="Calibri"/>
                <a:cs typeface="Calibri"/>
                <a:sym typeface="Calibri"/>
              </a:rPr>
              <a:t>07</a:t>
            </a:r>
            <a:r>
              <a:rPr b="1" lang="en-US" sz="2100">
                <a:solidFill>
                  <a:srgbClr val="212529"/>
                </a:solidFill>
              </a:rPr>
              <a:t>   ETL Process</a:t>
            </a:r>
            <a:endParaRPr b="1" sz="2100">
              <a:solidFill>
                <a:srgbClr val="212529"/>
              </a:solidFill>
            </a:endParaRPr>
          </a:p>
          <a:p>
            <a:pPr indent="0" lvl="0" marL="0" rtl="0" algn="l">
              <a:spcBef>
                <a:spcPts val="0"/>
              </a:spcBef>
              <a:spcAft>
                <a:spcPts val="0"/>
              </a:spcAft>
              <a:buNone/>
            </a:pPr>
            <a:r>
              <a:rPr b="1" lang="en-US" sz="2900">
                <a:solidFill>
                  <a:srgbClr val="06266B"/>
                </a:solidFill>
                <a:latin typeface="Calibri"/>
                <a:ea typeface="Calibri"/>
                <a:cs typeface="Calibri"/>
                <a:sym typeface="Calibri"/>
              </a:rPr>
              <a:t>08</a:t>
            </a:r>
            <a:r>
              <a:rPr b="1" lang="en-US" sz="2100">
                <a:solidFill>
                  <a:srgbClr val="212529"/>
                </a:solidFill>
              </a:rPr>
              <a:t>   Tableau Demo</a:t>
            </a:r>
            <a:endParaRPr b="1" sz="2100">
              <a:solidFill>
                <a:srgbClr val="21252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4"/>
          <p:cNvSpPr txBox="1"/>
          <p:nvPr>
            <p:ph type="title"/>
          </p:nvPr>
        </p:nvSpPr>
        <p:spPr>
          <a:xfrm>
            <a:off x="179500" y="87425"/>
            <a:ext cx="6017400" cy="796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2500"/>
              <a:buFont typeface="Calibri"/>
              <a:buNone/>
            </a:pPr>
            <a:r>
              <a:rPr lang="en-US"/>
              <a:t>Business Case Scenario</a:t>
            </a:r>
            <a:endParaRPr/>
          </a:p>
        </p:txBody>
      </p:sp>
      <p:sp>
        <p:nvSpPr>
          <p:cNvPr id="69" name="Google Shape;69;p4"/>
          <p:cNvSpPr txBox="1"/>
          <p:nvPr>
            <p:ph idx="1" type="body"/>
          </p:nvPr>
        </p:nvSpPr>
        <p:spPr>
          <a:xfrm>
            <a:off x="122100" y="1490075"/>
            <a:ext cx="8899800" cy="43593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chemeClr val="dk1"/>
              </a:buClr>
              <a:buSzPts val="1100"/>
              <a:buFont typeface="Arial"/>
              <a:buNone/>
            </a:pPr>
            <a:r>
              <a:rPr i="0" lang="en-US" sz="1500">
                <a:solidFill>
                  <a:schemeClr val="dk1"/>
                </a:solidFill>
                <a:latin typeface="Arial"/>
                <a:ea typeface="Arial"/>
                <a:cs typeface="Arial"/>
                <a:sym typeface="Arial"/>
              </a:rPr>
              <a:t>“John wanted to book a flight from San Francisco to New York to visit his parents for Christmas. He knew that AeroUS Airlines was having a sale for Christmas and decided to book the flight 4 months in advance. He logged on to the site, signed in with his email ID and password, and started searching for the flights. He entered the source and destination, the required travel date, the number of passengers, and the class he wanted to travel in. He found a few flights departing at night(which he preferred), was within his budget and seemed like a good option for him. However, he had a few doubts regarding baggage allowance and decided to use the AeroUS chatbot to resolve his doubts. He asked the agent about the check-in baggage allowance and the charges for an extra bag. After getting all his queries answered from the chatbot, John selected the preferred flight. He navigated to check-out, entered his personal information, billing and mailing address, credit card details, and finally purchased the ticket. His ticket details were emailed to him. Satisfied with the services provided and the ease of the entire process, he logged off. </a:t>
            </a:r>
            <a:endParaRPr i="0" sz="1500">
              <a:solidFill>
                <a:schemeClr val="dk1"/>
              </a:solidFill>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t/>
            </a:r>
            <a:endParaRPr i="0" sz="1500">
              <a:solidFill>
                <a:schemeClr val="dk1"/>
              </a:solidFill>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rPr i="0" lang="en-US" sz="1500">
                <a:solidFill>
                  <a:schemeClr val="dk1"/>
                </a:solidFill>
                <a:latin typeface="Arial"/>
                <a:ea typeface="Arial"/>
                <a:cs typeface="Arial"/>
                <a:sym typeface="Arial"/>
              </a:rPr>
              <a:t>On the day of his flight departure, he received an email update from AeroUS stating that the flight would be delayed by 3 hours due to bad weather. John went on AeroUS’s website to confirm the delay, and decided to leave for the airport at a later time than previously planned</a:t>
            </a:r>
            <a:r>
              <a:rPr i="0" lang="en-US" sz="1100">
                <a:solidFill>
                  <a:schemeClr val="dk1"/>
                </a:solidFill>
                <a:latin typeface="Arial"/>
                <a:ea typeface="Arial"/>
                <a:cs typeface="Arial"/>
                <a:sym typeface="Arial"/>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1194855f5d4_0_0"/>
          <p:cNvSpPr txBox="1"/>
          <p:nvPr>
            <p:ph type="title"/>
          </p:nvPr>
        </p:nvSpPr>
        <p:spPr>
          <a:xfrm>
            <a:off x="179512" y="87429"/>
            <a:ext cx="7661100" cy="796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Swimlane Diagram</a:t>
            </a:r>
            <a:endParaRPr/>
          </a:p>
        </p:txBody>
      </p:sp>
      <p:pic>
        <p:nvPicPr>
          <p:cNvPr id="76" name="Google Shape;76;g1194855f5d4_0_0"/>
          <p:cNvPicPr preferRelativeResize="0"/>
          <p:nvPr/>
        </p:nvPicPr>
        <p:blipFill>
          <a:blip r:embed="rId3">
            <a:alphaModFix/>
          </a:blip>
          <a:stretch>
            <a:fillRect/>
          </a:stretch>
        </p:blipFill>
        <p:spPr>
          <a:xfrm>
            <a:off x="94000" y="1848525"/>
            <a:ext cx="8956000" cy="421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1194855f5d4_0_194"/>
          <p:cNvSpPr txBox="1"/>
          <p:nvPr>
            <p:ph type="title"/>
          </p:nvPr>
        </p:nvSpPr>
        <p:spPr>
          <a:xfrm>
            <a:off x="179512" y="87429"/>
            <a:ext cx="7661100" cy="796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Our Approach</a:t>
            </a:r>
            <a:endParaRPr/>
          </a:p>
        </p:txBody>
      </p:sp>
      <p:pic>
        <p:nvPicPr>
          <p:cNvPr id="83" name="Google Shape;83;g1194855f5d4_0_194"/>
          <p:cNvPicPr preferRelativeResize="0"/>
          <p:nvPr/>
        </p:nvPicPr>
        <p:blipFill>
          <a:blip r:embed="rId3">
            <a:alphaModFix/>
          </a:blip>
          <a:stretch>
            <a:fillRect/>
          </a:stretch>
        </p:blipFill>
        <p:spPr>
          <a:xfrm>
            <a:off x="152400" y="1036634"/>
            <a:ext cx="8572024" cy="5668965"/>
          </a:xfrm>
          <a:prstGeom prst="rect">
            <a:avLst/>
          </a:prstGeom>
          <a:noFill/>
          <a:ln>
            <a:noFill/>
          </a:ln>
        </p:spPr>
      </p:pic>
      <p:sp>
        <p:nvSpPr>
          <p:cNvPr id="84" name="Google Shape;84;g1194855f5d4_0_194"/>
          <p:cNvSpPr/>
          <p:nvPr/>
        </p:nvSpPr>
        <p:spPr>
          <a:xfrm>
            <a:off x="1051350" y="4464175"/>
            <a:ext cx="1132200" cy="339600"/>
          </a:xfrm>
          <a:prstGeom prst="rect">
            <a:avLst/>
          </a:prstGeom>
          <a:solidFill>
            <a:srgbClr val="F3F3F3"/>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highlight>
                  <a:srgbClr val="F3F3F3"/>
                </a:highlight>
                <a:latin typeface="Georgia"/>
                <a:ea typeface="Georgia"/>
                <a:cs typeface="Georgia"/>
                <a:sym typeface="Georgia"/>
              </a:rPr>
              <a:t>Modeling</a:t>
            </a:r>
            <a:endParaRPr b="1">
              <a:highlight>
                <a:srgbClr val="F3F3F3"/>
              </a:highlight>
              <a:latin typeface="Georgia"/>
              <a:ea typeface="Georgia"/>
              <a:cs typeface="Georgia"/>
              <a:sym typeface="Georgia"/>
            </a:endParaRPr>
          </a:p>
        </p:txBody>
      </p:sp>
      <p:sp>
        <p:nvSpPr>
          <p:cNvPr id="85" name="Google Shape;85;g1194855f5d4_0_194"/>
          <p:cNvSpPr/>
          <p:nvPr/>
        </p:nvSpPr>
        <p:spPr>
          <a:xfrm>
            <a:off x="4454850" y="3516700"/>
            <a:ext cx="1368000" cy="339600"/>
          </a:xfrm>
          <a:prstGeom prst="rect">
            <a:avLst/>
          </a:prstGeom>
          <a:solidFill>
            <a:srgbClr val="F3F3F3"/>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highlight>
                  <a:srgbClr val="F3F3F3"/>
                </a:highlight>
                <a:latin typeface="Georgia"/>
                <a:ea typeface="Georgia"/>
                <a:cs typeface="Georgia"/>
                <a:sym typeface="Georgia"/>
              </a:rPr>
              <a:t>Integration</a:t>
            </a:r>
            <a:endParaRPr b="1">
              <a:highlight>
                <a:srgbClr val="F3F3F3"/>
              </a:highlight>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90" name="Shape 90"/>
        <p:cNvGrpSpPr/>
        <p:nvPr/>
      </p:nvGrpSpPr>
      <p:grpSpPr>
        <a:xfrm>
          <a:off x="0" y="0"/>
          <a:ext cx="0" cy="0"/>
          <a:chOff x="0" y="0"/>
          <a:chExt cx="0" cy="0"/>
        </a:xfrm>
      </p:grpSpPr>
      <p:sp>
        <p:nvSpPr>
          <p:cNvPr id="91" name="Google Shape;91;g1194855f5d4_0_200"/>
          <p:cNvSpPr txBox="1"/>
          <p:nvPr>
            <p:ph type="title"/>
          </p:nvPr>
        </p:nvSpPr>
        <p:spPr>
          <a:xfrm>
            <a:off x="179512" y="87429"/>
            <a:ext cx="7661100" cy="796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Technology Overview</a:t>
            </a:r>
            <a:endParaRPr/>
          </a:p>
        </p:txBody>
      </p:sp>
      <p:pic>
        <p:nvPicPr>
          <p:cNvPr id="92" name="Google Shape;92;g1194855f5d4_0_200"/>
          <p:cNvPicPr preferRelativeResize="0"/>
          <p:nvPr/>
        </p:nvPicPr>
        <p:blipFill>
          <a:blip r:embed="rId3">
            <a:alphaModFix/>
          </a:blip>
          <a:stretch>
            <a:fillRect/>
          </a:stretch>
        </p:blipFill>
        <p:spPr>
          <a:xfrm>
            <a:off x="566738" y="1831254"/>
            <a:ext cx="8010525" cy="4276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5"/>
          <p:cNvSpPr txBox="1"/>
          <p:nvPr>
            <p:ph idx="1" type="body"/>
          </p:nvPr>
        </p:nvSpPr>
        <p:spPr>
          <a:xfrm>
            <a:off x="284200" y="1865650"/>
            <a:ext cx="2748600" cy="3337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i="0" lang="en-US" sz="1500">
                <a:solidFill>
                  <a:schemeClr val="dk1"/>
                </a:solidFill>
                <a:latin typeface="Arial"/>
                <a:ea typeface="Arial"/>
                <a:cs typeface="Arial"/>
                <a:sym typeface="Arial"/>
              </a:rPr>
              <a:t>Lead Measures:</a:t>
            </a:r>
            <a:endParaRPr i="0" sz="1500">
              <a:solidFill>
                <a:schemeClr val="dk1"/>
              </a:solidFill>
              <a:latin typeface="Arial"/>
              <a:ea typeface="Arial"/>
              <a:cs typeface="Arial"/>
              <a:sym typeface="Arial"/>
            </a:endParaRPr>
          </a:p>
          <a:p>
            <a:pPr indent="-323850" lvl="0" marL="457200" rtl="0" algn="l">
              <a:lnSpc>
                <a:spcPct val="115000"/>
              </a:lnSpc>
              <a:spcBef>
                <a:spcPts val="1200"/>
              </a:spcBef>
              <a:spcAft>
                <a:spcPts val="0"/>
              </a:spcAft>
              <a:buClr>
                <a:schemeClr val="dk1"/>
              </a:buClr>
              <a:buSzPts val="1500"/>
              <a:buAutoNum type="arabicPeriod"/>
            </a:pPr>
            <a:r>
              <a:rPr i="0" lang="en-US" sz="1500">
                <a:solidFill>
                  <a:schemeClr val="dk1"/>
                </a:solidFill>
                <a:latin typeface="Arial"/>
                <a:ea typeface="Arial"/>
                <a:cs typeface="Arial"/>
                <a:sym typeface="Arial"/>
              </a:rPr>
              <a:t>How many left on time in a day?</a:t>
            </a:r>
            <a:endParaRPr i="0" sz="1500">
              <a:solidFill>
                <a:schemeClr val="dk1"/>
              </a:solidFill>
              <a:latin typeface="Arial"/>
              <a:ea typeface="Arial"/>
              <a:cs typeface="Arial"/>
              <a:sym typeface="Arial"/>
            </a:endParaRPr>
          </a:p>
          <a:p>
            <a:pPr indent="-323850" lvl="0" marL="457200" rtl="0" algn="l">
              <a:lnSpc>
                <a:spcPct val="115000"/>
              </a:lnSpc>
              <a:spcBef>
                <a:spcPts val="0"/>
              </a:spcBef>
              <a:spcAft>
                <a:spcPts val="0"/>
              </a:spcAft>
              <a:buClr>
                <a:schemeClr val="dk1"/>
              </a:buClr>
              <a:buSzPts val="1500"/>
              <a:buAutoNum type="arabicPeriod"/>
            </a:pPr>
            <a:r>
              <a:rPr i="0" lang="en-US" sz="1500">
                <a:solidFill>
                  <a:schemeClr val="dk1"/>
                </a:solidFill>
                <a:latin typeface="Arial"/>
                <a:ea typeface="Arial"/>
                <a:cs typeface="Arial"/>
                <a:sym typeface="Arial"/>
              </a:rPr>
              <a:t>What are the causes of delay per day?</a:t>
            </a:r>
            <a:endParaRPr i="0" sz="1500">
              <a:solidFill>
                <a:schemeClr val="dk1"/>
              </a:solidFill>
              <a:latin typeface="Arial"/>
              <a:ea typeface="Arial"/>
              <a:cs typeface="Arial"/>
              <a:sym typeface="Arial"/>
            </a:endParaRPr>
          </a:p>
          <a:p>
            <a:pPr indent="-323850" lvl="0" marL="457200" rtl="0" algn="l">
              <a:lnSpc>
                <a:spcPct val="115000"/>
              </a:lnSpc>
              <a:spcBef>
                <a:spcPts val="0"/>
              </a:spcBef>
              <a:spcAft>
                <a:spcPts val="0"/>
              </a:spcAft>
              <a:buClr>
                <a:schemeClr val="dk1"/>
              </a:buClr>
              <a:buSzPts val="1500"/>
              <a:buAutoNum type="arabicPeriod"/>
            </a:pPr>
            <a:r>
              <a:rPr i="0" lang="en-US" sz="1500">
                <a:solidFill>
                  <a:schemeClr val="dk1"/>
                </a:solidFill>
                <a:latin typeface="Arial"/>
                <a:ea typeface="Arial"/>
                <a:cs typeface="Arial"/>
                <a:sym typeface="Arial"/>
              </a:rPr>
              <a:t>What are the airports where delays were caused?</a:t>
            </a:r>
            <a:endParaRPr i="0" sz="1500">
              <a:solidFill>
                <a:schemeClr val="dk1"/>
              </a:solidFill>
              <a:latin typeface="Arial"/>
              <a:ea typeface="Arial"/>
              <a:cs typeface="Arial"/>
              <a:sym typeface="Arial"/>
            </a:endParaRPr>
          </a:p>
          <a:p>
            <a:pPr indent="-323850" lvl="0" marL="457200" rtl="0" algn="l">
              <a:lnSpc>
                <a:spcPct val="115000"/>
              </a:lnSpc>
              <a:spcBef>
                <a:spcPts val="0"/>
              </a:spcBef>
              <a:spcAft>
                <a:spcPts val="0"/>
              </a:spcAft>
              <a:buClr>
                <a:schemeClr val="dk1"/>
              </a:buClr>
              <a:buSzPts val="1500"/>
              <a:buFont typeface="Arial"/>
              <a:buAutoNum type="arabicPeriod"/>
            </a:pPr>
            <a:r>
              <a:rPr i="0" lang="en-US" sz="1500">
                <a:solidFill>
                  <a:schemeClr val="dk1"/>
                </a:solidFill>
                <a:latin typeface="Arial"/>
                <a:ea typeface="Arial"/>
                <a:cs typeface="Arial"/>
                <a:sym typeface="Arial"/>
              </a:rPr>
              <a:t>Maximum and Minimum Total Sales per Week</a:t>
            </a:r>
            <a:endParaRPr i="0" sz="15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i="0" sz="1500">
              <a:solidFill>
                <a:schemeClr val="dk1"/>
              </a:solidFill>
              <a:latin typeface="Arial"/>
              <a:ea typeface="Arial"/>
              <a:cs typeface="Arial"/>
              <a:sym typeface="Arial"/>
            </a:endParaRPr>
          </a:p>
          <a:p>
            <a:pPr indent="0" lvl="0" marL="457200" rtl="0" algn="l">
              <a:lnSpc>
                <a:spcPct val="115000"/>
              </a:lnSpc>
              <a:spcBef>
                <a:spcPts val="1200"/>
              </a:spcBef>
              <a:spcAft>
                <a:spcPts val="0"/>
              </a:spcAft>
              <a:buNone/>
            </a:pPr>
            <a:r>
              <a:t/>
            </a:r>
            <a:endParaRPr i="0" sz="1300">
              <a:solidFill>
                <a:schemeClr val="dk1"/>
              </a:solidFill>
              <a:latin typeface="Arial"/>
              <a:ea typeface="Arial"/>
              <a:cs typeface="Arial"/>
              <a:sym typeface="Arial"/>
            </a:endParaRPr>
          </a:p>
          <a:p>
            <a:pPr indent="0" lvl="0" marL="457200" rtl="0" algn="l">
              <a:lnSpc>
                <a:spcPct val="115000"/>
              </a:lnSpc>
              <a:spcBef>
                <a:spcPts val="1200"/>
              </a:spcBef>
              <a:spcAft>
                <a:spcPts val="1200"/>
              </a:spcAft>
              <a:buNone/>
            </a:pPr>
            <a:r>
              <a:t/>
            </a:r>
            <a:endParaRPr sz="1800"/>
          </a:p>
        </p:txBody>
      </p:sp>
      <p:sp>
        <p:nvSpPr>
          <p:cNvPr id="98" name="Google Shape;98;p5"/>
          <p:cNvSpPr txBox="1"/>
          <p:nvPr>
            <p:ph type="title"/>
          </p:nvPr>
        </p:nvSpPr>
        <p:spPr>
          <a:xfrm>
            <a:off x="179512" y="87429"/>
            <a:ext cx="7661100" cy="796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06266B"/>
              </a:buClr>
              <a:buSzPts val="2500"/>
              <a:buFont typeface="Calibri"/>
              <a:buNone/>
            </a:pPr>
            <a:r>
              <a:rPr lang="en-US"/>
              <a:t>Analytics - Lead and Lag</a:t>
            </a:r>
            <a:endParaRPr/>
          </a:p>
        </p:txBody>
      </p:sp>
      <p:pic>
        <p:nvPicPr>
          <p:cNvPr id="99" name="Google Shape;99;p5"/>
          <p:cNvPicPr preferRelativeResize="0"/>
          <p:nvPr/>
        </p:nvPicPr>
        <p:blipFill>
          <a:blip r:embed="rId3">
            <a:alphaModFix/>
          </a:blip>
          <a:stretch>
            <a:fillRect/>
          </a:stretch>
        </p:blipFill>
        <p:spPr>
          <a:xfrm>
            <a:off x="3032800" y="2530050"/>
            <a:ext cx="2529600" cy="1391275"/>
          </a:xfrm>
          <a:prstGeom prst="rect">
            <a:avLst/>
          </a:prstGeom>
          <a:noFill/>
          <a:ln>
            <a:noFill/>
          </a:ln>
        </p:spPr>
      </p:pic>
      <p:sp>
        <p:nvSpPr>
          <p:cNvPr id="100" name="Google Shape;100;p5"/>
          <p:cNvSpPr txBox="1"/>
          <p:nvPr/>
        </p:nvSpPr>
        <p:spPr>
          <a:xfrm>
            <a:off x="5700600" y="1865650"/>
            <a:ext cx="3230400" cy="415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1500">
                <a:solidFill>
                  <a:schemeClr val="dk1"/>
                </a:solidFill>
              </a:rPr>
              <a:t>Lag Measures:</a:t>
            </a:r>
            <a:endParaRPr b="1" sz="1500">
              <a:solidFill>
                <a:schemeClr val="dk1"/>
              </a:solidFill>
            </a:endParaRPr>
          </a:p>
          <a:p>
            <a:pPr indent="-323850" lvl="0" marL="457200" rtl="0" algn="l">
              <a:lnSpc>
                <a:spcPct val="115000"/>
              </a:lnSpc>
              <a:spcBef>
                <a:spcPts val="1200"/>
              </a:spcBef>
              <a:spcAft>
                <a:spcPts val="0"/>
              </a:spcAft>
              <a:buClr>
                <a:schemeClr val="dk1"/>
              </a:buClr>
              <a:buSzPts val="1500"/>
              <a:buAutoNum type="arabicPeriod"/>
            </a:pPr>
            <a:r>
              <a:rPr lang="en-US" sz="1500">
                <a:solidFill>
                  <a:schemeClr val="dk1"/>
                </a:solidFill>
              </a:rPr>
              <a:t>Increase in the number of flights in the last 1 year? </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US" sz="1500">
                <a:solidFill>
                  <a:schemeClr val="dk1"/>
                </a:solidFill>
              </a:rPr>
              <a:t>How many left on time in a month?</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US" sz="1500">
                <a:solidFill>
                  <a:schemeClr val="dk1"/>
                </a:solidFill>
              </a:rPr>
              <a:t>Cause of delay per year? </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US" sz="1500">
                <a:solidFill>
                  <a:schemeClr val="dk1"/>
                </a:solidFill>
              </a:rPr>
              <a:t>Top 10 Airport names where delays were in a month? </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US" sz="1500">
                <a:solidFill>
                  <a:schemeClr val="dk1"/>
                </a:solidFill>
              </a:rPr>
              <a:t>Number of bookings via third-party website in the past month</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US" sz="1500">
                <a:solidFill>
                  <a:schemeClr val="dk1"/>
                </a:solidFill>
              </a:rPr>
              <a:t>Total yearly sales </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US" sz="1500">
                <a:solidFill>
                  <a:schemeClr val="dk1"/>
                </a:solidFill>
              </a:rPr>
              <a:t>Total sales per quarter</a:t>
            </a:r>
            <a:endParaRPr sz="1500">
              <a:solidFill>
                <a:schemeClr val="dk1"/>
              </a:solidFill>
            </a:endParaRPr>
          </a:p>
          <a:p>
            <a:pPr indent="0" lvl="0" marL="0" rtl="0" algn="l">
              <a:spcBef>
                <a:spcPts val="1200"/>
              </a:spcBef>
              <a:spcAft>
                <a:spcPts val="0"/>
              </a:spcAft>
              <a:buNone/>
            </a:pPr>
            <a:r>
              <a:t/>
            </a:r>
            <a:endParaRPr>
              <a:latin typeface="Malgun Gothic"/>
              <a:ea typeface="Malgun Gothic"/>
              <a:cs typeface="Malgun Gothic"/>
              <a:sym typeface="Malgun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194855f5d4_0_26"/>
          <p:cNvSpPr txBox="1"/>
          <p:nvPr>
            <p:ph type="title"/>
          </p:nvPr>
        </p:nvSpPr>
        <p:spPr>
          <a:xfrm>
            <a:off x="179512" y="87429"/>
            <a:ext cx="7661100" cy="796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Analytics - Descriptive and Predictive</a:t>
            </a:r>
            <a:endParaRPr/>
          </a:p>
        </p:txBody>
      </p:sp>
      <p:sp>
        <p:nvSpPr>
          <p:cNvPr id="107" name="Google Shape;107;g1194855f5d4_0_26"/>
          <p:cNvSpPr txBox="1"/>
          <p:nvPr/>
        </p:nvSpPr>
        <p:spPr>
          <a:xfrm>
            <a:off x="179500" y="1200750"/>
            <a:ext cx="2710500" cy="504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600">
                <a:solidFill>
                  <a:schemeClr val="dk1"/>
                </a:solidFill>
              </a:rPr>
              <a:t>Descriptive Analytics:</a:t>
            </a:r>
            <a:endParaRPr b="1"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US">
                <a:solidFill>
                  <a:schemeClr val="dk1"/>
                </a:solidFill>
              </a:rPr>
              <a:t>Revenue increase/decrease over the period of 1 year</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US">
                <a:solidFill>
                  <a:schemeClr val="dk1"/>
                </a:solidFill>
              </a:rPr>
              <a:t>Increase in the number of flights in the last 1 year</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US">
                <a:solidFill>
                  <a:schemeClr val="dk1"/>
                </a:solidFill>
              </a:rPr>
              <a:t>Increase in the number of new routes </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US">
                <a:solidFill>
                  <a:schemeClr val="dk1"/>
                </a:solidFill>
              </a:rPr>
              <a:t>Top 5 fully-booked flight routes in the last year</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US">
                <a:solidFill>
                  <a:schemeClr val="dk1"/>
                </a:solidFill>
              </a:rPr>
              <a:t>Revenue generated by each airline service category (cargo/passenger) in the past 1 year.</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b="1" sz="1700">
              <a:solidFill>
                <a:schemeClr val="dk1"/>
              </a:solidFill>
            </a:endParaRPr>
          </a:p>
          <a:p>
            <a:pPr indent="0" lvl="0" marL="0" rtl="0" algn="l">
              <a:spcBef>
                <a:spcPts val="0"/>
              </a:spcBef>
              <a:spcAft>
                <a:spcPts val="0"/>
              </a:spcAft>
              <a:buNone/>
            </a:pPr>
            <a:r>
              <a:t/>
            </a:r>
            <a:endParaRPr sz="1800">
              <a:latin typeface="Malgun Gothic"/>
              <a:ea typeface="Malgun Gothic"/>
              <a:cs typeface="Malgun Gothic"/>
              <a:sym typeface="Malgun Gothic"/>
            </a:endParaRPr>
          </a:p>
        </p:txBody>
      </p:sp>
      <p:sp>
        <p:nvSpPr>
          <p:cNvPr id="108" name="Google Shape;108;g1194855f5d4_0_26"/>
          <p:cNvSpPr txBox="1"/>
          <p:nvPr/>
        </p:nvSpPr>
        <p:spPr>
          <a:xfrm>
            <a:off x="5512125" y="1200750"/>
            <a:ext cx="3480600" cy="5451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b="1" lang="en-US" sz="1600">
                <a:solidFill>
                  <a:schemeClr val="dk1"/>
                </a:solidFill>
              </a:rPr>
              <a:t>Predictive Analytics:</a:t>
            </a:r>
            <a:endParaRPr b="1"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3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US">
                <a:solidFill>
                  <a:schemeClr val="dk1"/>
                </a:solidFill>
              </a:rPr>
              <a:t>Cost prediction based on average aircraft delay projections</a:t>
            </a:r>
            <a:endParaRPr b="1">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US">
                <a:solidFill>
                  <a:schemeClr val="dk1"/>
                </a:solidFill>
              </a:rPr>
              <a:t>Offers or upgrades based on customer history</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US">
                <a:solidFill>
                  <a:schemeClr val="dk1"/>
                </a:solidFill>
              </a:rPr>
              <a:t>Increase in the flight frequency based on analysing overbooked flights for certain routes.</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US">
                <a:solidFill>
                  <a:schemeClr val="dk1"/>
                </a:solidFill>
              </a:rPr>
              <a:t>Forecast sales based on past promotions (Eg: sales during Christmas,Thanksgiving promotion)</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US">
                <a:solidFill>
                  <a:schemeClr val="dk1"/>
                </a:solidFill>
              </a:rPr>
              <a:t>Reduction in expenses by analysing past marketing costs ( Eg: targeted marketing based on demographics/ economic status)</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US">
                <a:solidFill>
                  <a:schemeClr val="dk1"/>
                </a:solidFill>
              </a:rPr>
              <a:t>Analyze flight data based on aircraft type &amp; weight, weather and the route, etc. to predict the optimal amount of fuel needed for the flight</a:t>
            </a:r>
            <a:endParaRPr>
              <a:solidFill>
                <a:schemeClr val="dk1"/>
              </a:solidFill>
            </a:endParaRPr>
          </a:p>
          <a:p>
            <a:pPr indent="0" lvl="0" marL="0" rtl="0" algn="l">
              <a:spcBef>
                <a:spcPts val="0"/>
              </a:spcBef>
              <a:spcAft>
                <a:spcPts val="0"/>
              </a:spcAft>
              <a:buNone/>
            </a:pPr>
            <a:r>
              <a:t/>
            </a:r>
            <a:endParaRPr sz="1900">
              <a:latin typeface="Malgun Gothic"/>
              <a:ea typeface="Malgun Gothic"/>
              <a:cs typeface="Malgun Gothic"/>
              <a:sym typeface="Malgun Gothic"/>
            </a:endParaRPr>
          </a:p>
        </p:txBody>
      </p:sp>
      <p:pic>
        <p:nvPicPr>
          <p:cNvPr id="109" name="Google Shape;109;g1194855f5d4_0_26"/>
          <p:cNvPicPr preferRelativeResize="0"/>
          <p:nvPr/>
        </p:nvPicPr>
        <p:blipFill>
          <a:blip r:embed="rId3">
            <a:alphaModFix/>
          </a:blip>
          <a:stretch>
            <a:fillRect/>
          </a:stretch>
        </p:blipFill>
        <p:spPr>
          <a:xfrm>
            <a:off x="3205625" y="2744850"/>
            <a:ext cx="2265750" cy="1368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18a9bb7727_0_10"/>
          <p:cNvSpPr txBox="1"/>
          <p:nvPr>
            <p:ph type="title"/>
          </p:nvPr>
        </p:nvSpPr>
        <p:spPr>
          <a:xfrm>
            <a:off x="179500" y="87425"/>
            <a:ext cx="8561400" cy="796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2500"/>
              <a:buFont typeface="Calibri"/>
              <a:buNone/>
            </a:pPr>
            <a:r>
              <a:rPr lang="en-US"/>
              <a:t>Airline Modeling System -  </a:t>
            </a:r>
            <a:r>
              <a:rPr lang="en-US"/>
              <a:t>OLTP </a:t>
            </a:r>
            <a:r>
              <a:rPr lang="en-US"/>
              <a:t>Data Model</a:t>
            </a:r>
            <a:endParaRPr/>
          </a:p>
        </p:txBody>
      </p:sp>
      <p:pic>
        <p:nvPicPr>
          <p:cNvPr id="115" name="Google Shape;115;g118a9bb7727_0_10"/>
          <p:cNvPicPr preferRelativeResize="0"/>
          <p:nvPr/>
        </p:nvPicPr>
        <p:blipFill>
          <a:blip r:embed="rId3">
            <a:alphaModFix/>
          </a:blip>
          <a:stretch>
            <a:fillRect/>
          </a:stretch>
        </p:blipFill>
        <p:spPr>
          <a:xfrm>
            <a:off x="2436425" y="1036625"/>
            <a:ext cx="4271145" cy="5668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2010-02-01T08:03:16Z</dcterms:created>
  <dc:creator>Slide Members by HS.SEO</dc:creator>
</cp:coreProperties>
</file>