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1" r:id="rId1"/>
  </p:sldMasterIdLst>
  <p:notesMasterIdLst>
    <p:notesMasterId r:id="rId32"/>
  </p:notesMasterIdLst>
  <p:sldIdLst>
    <p:sldId id="256" r:id="rId2"/>
    <p:sldId id="359" r:id="rId3"/>
    <p:sldId id="437" r:id="rId4"/>
    <p:sldId id="534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64" r:id="rId17"/>
    <p:sldId id="465" r:id="rId18"/>
    <p:sldId id="466" r:id="rId19"/>
    <p:sldId id="439" r:id="rId20"/>
    <p:sldId id="468" r:id="rId21"/>
    <p:sldId id="441" r:id="rId22"/>
    <p:sldId id="442" r:id="rId23"/>
    <p:sldId id="446" r:id="rId24"/>
    <p:sldId id="447" r:id="rId25"/>
    <p:sldId id="448" r:id="rId26"/>
    <p:sldId id="454" r:id="rId27"/>
    <p:sldId id="467" r:id="rId28"/>
    <p:sldId id="471" r:id="rId29"/>
    <p:sldId id="462" r:id="rId30"/>
    <p:sldId id="39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7887" autoAdjust="0"/>
  </p:normalViewPr>
  <p:slideViewPr>
    <p:cSldViewPr snapToGrid="0">
      <p:cViewPr varScale="1">
        <p:scale>
          <a:sx n="75" d="100"/>
          <a:sy n="75" d="100"/>
        </p:scale>
        <p:origin x="201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1, 2, 3, 4, 5, 6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2727" custLinFactNeighborY="2893">
        <dgm:presLayoutVars>
          <dgm:chPref val="3"/>
        </dgm:presLayoutVars>
      </dgm:prSet>
      <dgm:spPr/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ScaleY="120636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506805"/>
          <a:ext cx="1379537" cy="68976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0203" y="2527008"/>
        <a:ext cx="1339131" cy="649362"/>
      </dsp:txXfrm>
    </dsp:sp>
    <dsp:sp modelId="{0F100F55-7DFF-40CD-95EF-C419D3D82EF1}">
      <dsp:nvSpPr>
        <dsp:cNvPr id="0" name=""/>
        <dsp:cNvSpPr/>
      </dsp:nvSpPr>
      <dsp:spPr>
        <a:xfrm rot="20214853">
          <a:off x="1353213" y="2711710"/>
          <a:ext cx="657437" cy="22170"/>
        </a:xfrm>
        <a:custGeom>
          <a:avLst/>
          <a:gdLst/>
          <a:ahLst/>
          <a:cxnLst/>
          <a:rect l="0" t="0" r="0" b="0"/>
          <a:pathLst>
            <a:path>
              <a:moveTo>
                <a:pt x="0" y="11085"/>
              </a:moveTo>
              <a:lnTo>
                <a:pt x="657437" y="110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665495" y="2706360"/>
        <a:ext cx="32871" cy="32871"/>
      </dsp:txXfrm>
    </dsp:sp>
    <dsp:sp modelId="{2134026E-3E69-44D2-B5CF-A3F57395C2DF}">
      <dsp:nvSpPr>
        <dsp:cNvPr id="0" name=""/>
        <dsp:cNvSpPr/>
      </dsp:nvSpPr>
      <dsp:spPr>
        <a:xfrm>
          <a:off x="1984326" y="2249018"/>
          <a:ext cx="1379537" cy="68976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04529" y="2269221"/>
        <a:ext cx="1339131" cy="649362"/>
      </dsp:txXfrm>
    </dsp:sp>
    <dsp:sp modelId="{5BBAFC3C-264E-4707-82B8-E775B3336497}">
      <dsp:nvSpPr>
        <dsp:cNvPr id="0" name=""/>
        <dsp:cNvSpPr/>
      </dsp:nvSpPr>
      <dsp:spPr>
        <a:xfrm rot="17634132">
          <a:off x="2640123" y="1470434"/>
          <a:ext cx="2433463" cy="22170"/>
        </a:xfrm>
        <a:custGeom>
          <a:avLst/>
          <a:gdLst/>
          <a:ahLst/>
          <a:cxnLst/>
          <a:rect l="0" t="0" r="0" b="0"/>
          <a:pathLst>
            <a:path>
              <a:moveTo>
                <a:pt x="0" y="11085"/>
              </a:moveTo>
              <a:lnTo>
                <a:pt x="2433463" y="110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96018" y="1420682"/>
        <a:ext cx="121673" cy="121673"/>
      </dsp:txXfrm>
    </dsp:sp>
    <dsp:sp modelId="{F84F2CF0-7374-41A0-91A4-469B641C6B37}">
      <dsp:nvSpPr>
        <dsp:cNvPr id="0" name=""/>
        <dsp:cNvSpPr/>
      </dsp:nvSpPr>
      <dsp:spPr>
        <a:xfrm>
          <a:off x="4349846" y="24252"/>
          <a:ext cx="3762370" cy="68976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1, 2, 3, 4, 5, 6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Servlet, JDBC</a:t>
          </a:r>
        </a:p>
      </dsp:txBody>
      <dsp:txXfrm>
        <a:off x="4370049" y="44455"/>
        <a:ext cx="3721964" cy="649362"/>
      </dsp:txXfrm>
    </dsp:sp>
    <dsp:sp modelId="{217D920D-8794-4A2C-9EDF-E0A1421ECAFC}">
      <dsp:nvSpPr>
        <dsp:cNvPr id="0" name=""/>
        <dsp:cNvSpPr/>
      </dsp:nvSpPr>
      <dsp:spPr>
        <a:xfrm rot="18293948">
          <a:off x="2995183" y="1876107"/>
          <a:ext cx="1723343" cy="22170"/>
        </a:xfrm>
        <a:custGeom>
          <a:avLst/>
          <a:gdLst/>
          <a:ahLst/>
          <a:cxnLst/>
          <a:rect l="0" t="0" r="0" b="0"/>
          <a:pathLst>
            <a:path>
              <a:moveTo>
                <a:pt x="0" y="11085"/>
              </a:moveTo>
              <a:lnTo>
                <a:pt x="1723343" y="110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13771" y="1844109"/>
        <a:ext cx="86167" cy="86167"/>
      </dsp:txXfrm>
    </dsp:sp>
    <dsp:sp modelId="{FFEF549B-6708-4C9D-9C35-D64F152DE1CA}">
      <dsp:nvSpPr>
        <dsp:cNvPr id="0" name=""/>
        <dsp:cNvSpPr/>
      </dsp:nvSpPr>
      <dsp:spPr>
        <a:xfrm>
          <a:off x="4349846" y="835599"/>
          <a:ext cx="3784415" cy="68976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370049" y="855802"/>
        <a:ext cx="3744009" cy="649362"/>
      </dsp:txXfrm>
    </dsp:sp>
    <dsp:sp modelId="{862C1B45-A08E-41CF-977B-5C1075B5A742}">
      <dsp:nvSpPr>
        <dsp:cNvPr id="0" name=""/>
        <dsp:cNvSpPr/>
      </dsp:nvSpPr>
      <dsp:spPr>
        <a:xfrm rot="19669803">
          <a:off x="3274448" y="2272724"/>
          <a:ext cx="1164813" cy="22170"/>
        </a:xfrm>
        <a:custGeom>
          <a:avLst/>
          <a:gdLst/>
          <a:ahLst/>
          <a:cxnLst/>
          <a:rect l="0" t="0" r="0" b="0"/>
          <a:pathLst>
            <a:path>
              <a:moveTo>
                <a:pt x="0" y="11085"/>
              </a:moveTo>
              <a:lnTo>
                <a:pt x="1164813" y="110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7734" y="2254689"/>
        <a:ext cx="58240" cy="58240"/>
      </dsp:txXfrm>
    </dsp:sp>
    <dsp:sp modelId="{0CF05F64-2A98-4F0F-9AC8-065F65BFC66E}">
      <dsp:nvSpPr>
        <dsp:cNvPr id="0" name=""/>
        <dsp:cNvSpPr/>
      </dsp:nvSpPr>
      <dsp:spPr>
        <a:xfrm>
          <a:off x="4349846" y="1628833"/>
          <a:ext cx="3789506" cy="68976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</a:p>
      </dsp:txBody>
      <dsp:txXfrm>
        <a:off x="4370049" y="1649036"/>
        <a:ext cx="3749100" cy="649362"/>
      </dsp:txXfrm>
    </dsp:sp>
    <dsp:sp modelId="{F1A39FF7-D184-4029-9ACB-884CFBAF31EA}">
      <dsp:nvSpPr>
        <dsp:cNvPr id="0" name=""/>
        <dsp:cNvSpPr/>
      </dsp:nvSpPr>
      <dsp:spPr>
        <a:xfrm rot="834701">
          <a:off x="3348966" y="2704926"/>
          <a:ext cx="1015778" cy="22170"/>
        </a:xfrm>
        <a:custGeom>
          <a:avLst/>
          <a:gdLst/>
          <a:ahLst/>
          <a:cxnLst/>
          <a:rect l="0" t="0" r="0" b="0"/>
          <a:pathLst>
            <a:path>
              <a:moveTo>
                <a:pt x="0" y="11085"/>
              </a:moveTo>
              <a:lnTo>
                <a:pt x="1015778" y="110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1460" y="2690617"/>
        <a:ext cx="50788" cy="50788"/>
      </dsp:txXfrm>
    </dsp:sp>
    <dsp:sp modelId="{F5D1E02A-DC05-4D32-9025-EEFA03D59424}">
      <dsp:nvSpPr>
        <dsp:cNvPr id="0" name=""/>
        <dsp:cNvSpPr/>
      </dsp:nvSpPr>
      <dsp:spPr>
        <a:xfrm>
          <a:off x="4349846" y="2422067"/>
          <a:ext cx="3784415" cy="832109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</a:p>
      </dsp:txBody>
      <dsp:txXfrm>
        <a:off x="4374218" y="2446439"/>
        <a:ext cx="3735671" cy="783365"/>
      </dsp:txXfrm>
    </dsp:sp>
    <dsp:sp modelId="{943E3EFD-52E8-4882-AC9F-15AE8A74F7FA}">
      <dsp:nvSpPr>
        <dsp:cNvPr id="0" name=""/>
        <dsp:cNvSpPr/>
      </dsp:nvSpPr>
      <dsp:spPr>
        <a:xfrm rot="2901053">
          <a:off x="3115031" y="3137128"/>
          <a:ext cx="1483647" cy="22170"/>
        </a:xfrm>
        <a:custGeom>
          <a:avLst/>
          <a:gdLst/>
          <a:ahLst/>
          <a:cxnLst/>
          <a:rect l="0" t="0" r="0" b="0"/>
          <a:pathLst>
            <a:path>
              <a:moveTo>
                <a:pt x="0" y="11085"/>
              </a:moveTo>
              <a:lnTo>
                <a:pt x="1483647" y="110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19764" y="3111123"/>
        <a:ext cx="74182" cy="74182"/>
      </dsp:txXfrm>
    </dsp:sp>
    <dsp:sp modelId="{B2F82A37-B133-4909-B918-7AEA048CB870}">
      <dsp:nvSpPr>
        <dsp:cNvPr id="0" name=""/>
        <dsp:cNvSpPr/>
      </dsp:nvSpPr>
      <dsp:spPr>
        <a:xfrm>
          <a:off x="4349846" y="3357641"/>
          <a:ext cx="3821732" cy="68976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</a:p>
      </dsp:txBody>
      <dsp:txXfrm>
        <a:off x="4370049" y="3377844"/>
        <a:ext cx="3781326" cy="649362"/>
      </dsp:txXfrm>
    </dsp:sp>
    <dsp:sp modelId="{AE51605E-796F-4756-8FE6-E0971E14E031}">
      <dsp:nvSpPr>
        <dsp:cNvPr id="0" name=""/>
        <dsp:cNvSpPr/>
      </dsp:nvSpPr>
      <dsp:spPr>
        <a:xfrm rot="3755781">
          <a:off x="2785731" y="3533745"/>
          <a:ext cx="2142247" cy="22170"/>
        </a:xfrm>
        <a:custGeom>
          <a:avLst/>
          <a:gdLst/>
          <a:ahLst/>
          <a:cxnLst/>
          <a:rect l="0" t="0" r="0" b="0"/>
          <a:pathLst>
            <a:path>
              <a:moveTo>
                <a:pt x="0" y="11085"/>
              </a:moveTo>
              <a:lnTo>
                <a:pt x="2142247" y="110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803299" y="3491274"/>
        <a:ext cx="107112" cy="107112"/>
      </dsp:txXfrm>
    </dsp:sp>
    <dsp:sp modelId="{68E50797-BC72-4EF3-8593-FD0ECC494BA2}">
      <dsp:nvSpPr>
        <dsp:cNvPr id="0" name=""/>
        <dsp:cNvSpPr/>
      </dsp:nvSpPr>
      <dsp:spPr>
        <a:xfrm>
          <a:off x="4349846" y="4150875"/>
          <a:ext cx="3767461" cy="68976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370049" y="4171078"/>
        <a:ext cx="3727055" cy="649362"/>
      </dsp:txXfrm>
    </dsp:sp>
    <dsp:sp modelId="{BA83D13F-AE0E-4F18-8A9F-471BFD5D70D9}">
      <dsp:nvSpPr>
        <dsp:cNvPr id="0" name=""/>
        <dsp:cNvSpPr/>
      </dsp:nvSpPr>
      <dsp:spPr>
        <a:xfrm rot="4180261">
          <a:off x="2437807" y="3913477"/>
          <a:ext cx="2838095" cy="22170"/>
        </a:xfrm>
        <a:custGeom>
          <a:avLst/>
          <a:gdLst/>
          <a:ahLst/>
          <a:cxnLst/>
          <a:rect l="0" t="0" r="0" b="0"/>
          <a:pathLst>
            <a:path>
              <a:moveTo>
                <a:pt x="0" y="11085"/>
              </a:moveTo>
              <a:lnTo>
                <a:pt x="2838095" y="110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85902" y="3853610"/>
        <a:ext cx="141904" cy="141904"/>
      </dsp:txXfrm>
    </dsp:sp>
    <dsp:sp modelId="{1A21D977-A654-40BF-BC59-E7B25818CC25}">
      <dsp:nvSpPr>
        <dsp:cNvPr id="0" name=""/>
        <dsp:cNvSpPr/>
      </dsp:nvSpPr>
      <dsp:spPr>
        <a:xfrm>
          <a:off x="4349846" y="4910338"/>
          <a:ext cx="3789506" cy="68976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</a:p>
      </dsp:txBody>
      <dsp:txXfrm>
        <a:off x="4370049" y="4930541"/>
        <a:ext cx="3749100" cy="64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4119BE-6DAC-481A-A1FE-AF92ACD1CEF4}" type="datetimeFigureOut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C1CC5-64B2-4556-BE03-0B68F3995C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44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00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671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081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299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7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71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34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1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69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64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F22633-4C09-8B2F-9B67-6C890C22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B12868F-7C07-4E9F-923A-A2D16FAD30BC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FB7196-4416-50F7-01E2-E6860188B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4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6335509-1BA6-46D5-555D-AD95D7CF7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1D8DB72-F4A4-4603-B614-75BDD7F50D05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82076D-1AA6-0342-01F2-858EAC1EA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9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457B972-CCD8-E4DF-C984-F2697F27B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B270E37-320C-4B8C-B9CD-07F1D5B31F06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804111-1E50-86B1-7496-ACA655E55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5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A22A-8486-88E6-C499-3BD31431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80964-605A-444D-1D3C-CD8326B7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/>
          <a:p>
            <a:fld id="{606D6BA9-B3E8-4A13-A567-3419B807EDBB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61D89-1E72-1287-3D39-DEADBB9F8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/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8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81BD-D874-01F4-5CE8-DF788542B64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75775" y="22396"/>
            <a:ext cx="824704" cy="661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6C0BE-C95C-6C56-12B8-AB87A8C0FB7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937" y="70884"/>
            <a:ext cx="1738911" cy="446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93D286-34B8-FB92-C77E-3A5531CA4180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331C-1A16-27C4-0DBB-94B1AB47343A}"/>
              </a:ext>
            </a:extLst>
          </p:cNvPr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8" r:id="rId3"/>
    <p:sldLayoutId id="2147483839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books24x7.com/toc.aspx?bookid=62587" TargetMode="External"/><Relationship Id="rId7" Type="http://schemas.openxmlformats.org/officeDocument/2006/relationships/hyperlink" Target="https://www.facebook.com/TrongKhanh.Kie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ava.sun.com/" TargetMode="External"/><Relationship Id="rId5" Type="http://schemas.openxmlformats.org/officeDocument/2006/relationships/hyperlink" Target="https://docs.oracle.com/cd/B14099_19/web.1012/b14017/filters.htm" TargetMode="External"/><Relationship Id="rId4" Type="http://schemas.openxmlformats.org/officeDocument/2006/relationships/hyperlink" Target="http://java.sun.com/docs/books/tutorial/jdbc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lms-undergrad.fpt.edu.vn/mod/resource/view.php?id=4566" TargetMode="External"/><Relationship Id="rId3" Type="http://schemas.openxmlformats.org/officeDocument/2006/relationships/hyperlink" Target="https://www.oracle.com/java/technologies/downloads/" TargetMode="External"/><Relationship Id="rId7" Type="http://schemas.openxmlformats.org/officeDocument/2006/relationships/hyperlink" Target="http://www.microsoft.com/sqlserver/2008/en/us/default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omcat.apache.org/" TargetMode="External"/><Relationship Id="rId5" Type="http://schemas.openxmlformats.org/officeDocument/2006/relationships/hyperlink" Target="https://netbeans.apache.org/" TargetMode="External"/><Relationship Id="rId4" Type="http://schemas.openxmlformats.org/officeDocument/2006/relationships/hyperlink" Target="https://www.oracle.com/java/technologies/javase/javase8u211-later-archive-downloads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b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Java Applications</a:t>
            </a:r>
            <a:b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5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PRJ301</a:t>
            </a: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E7DDC-D7F0-1B3D-AA2D-EC86A0A4B49B}"/>
              </a:ext>
            </a:extLst>
          </p:cNvPr>
          <p:cNvSpPr txBox="1">
            <a:spLocks/>
          </p:cNvSpPr>
          <p:nvPr/>
        </p:nvSpPr>
        <p:spPr bwMode="auto">
          <a:xfrm>
            <a:off x="796413" y="4729316"/>
            <a:ext cx="781664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Lecturer : Hồ Hoàn Kiếm (KiemHH)</a:t>
            </a:r>
          </a:p>
          <a:p>
            <a:pPr algn="l"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Pass enroll LMS :  SE1843_SU24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620D5-8701-1604-B75A-67E3BCABE8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392C6A-74C2-40BB-8661-9A21B99D301E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A0F3C-BD4B-C1BB-9038-AC30EB01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1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81C30-8129-8157-B5D3-459B2E3F2E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2249CB-CF67-4148-9E36-623EB6B175CF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9DF7-442F-C259-43B3-7AC84A305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F1816-9250-E86B-1207-1570E74470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62F5E5-713F-4610-810A-8364AD110F56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003AE-B672-A59E-5572-30802C715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4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6306CAE8-3E0E-4C6B-BC38-DD3289D834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292475" y="3884613"/>
            <a:ext cx="312738" cy="30321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BBEBF-95B7-ABE7-E90C-4F87997E2E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829D6F-28F9-456D-8DE8-96C5DB533A69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52069-4157-12E9-5619-231799386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4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6306CAE8-3E0E-4C6B-BC38-DD3289D834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292475" y="3884613"/>
            <a:ext cx="312738" cy="30321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1">
            <a:extLst>
              <a:ext uri="{FF2B5EF4-FFF2-40B4-BE49-F238E27FC236}">
                <a16:creationId xmlns:a16="http://schemas.microsoft.com/office/drawing/2014/main" id="{623BCE5A-6065-4502-9303-D1A9AC536F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6588" y="3863975"/>
            <a:ext cx="0" cy="9286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8B836C-EAEE-47B6-918E-16D82FA8072E}"/>
              </a:ext>
            </a:extLst>
          </p:cNvPr>
          <p:cNvSpPr txBox="1"/>
          <p:nvPr/>
        </p:nvSpPr>
        <p:spPr>
          <a:xfrm>
            <a:off x="2932284" y="41671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0" name="AutoShape 12">
            <a:extLst>
              <a:ext uri="{FF2B5EF4-FFF2-40B4-BE49-F238E27FC236}">
                <a16:creationId xmlns:a16="http://schemas.microsoft.com/office/drawing/2014/main" id="{D21A774D-FB09-48B6-B01E-06CE70983FCB}"/>
              </a:ext>
            </a:extLst>
          </p:cNvPr>
          <p:cNvCxnSpPr>
            <a:cxnSpLocks noChangeShapeType="1"/>
            <a:stCxn id="40970" idx="7"/>
            <a:endCxn id="40968" idx="3"/>
          </p:cNvCxnSpPr>
          <p:nvPr/>
        </p:nvCxnSpPr>
        <p:spPr bwMode="auto">
          <a:xfrm flipV="1">
            <a:off x="3385379" y="4618866"/>
            <a:ext cx="172968" cy="2602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55454-8BA7-ED62-AC1D-CBC142D7B2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34FEEA-B5C3-4D75-96B5-8355FFCBC034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5326-FB3C-3624-6005-D48983D1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9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6306CAE8-3E0E-4C6B-BC38-DD3289D834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292475" y="3884613"/>
            <a:ext cx="312738" cy="30321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1">
            <a:extLst>
              <a:ext uri="{FF2B5EF4-FFF2-40B4-BE49-F238E27FC236}">
                <a16:creationId xmlns:a16="http://schemas.microsoft.com/office/drawing/2014/main" id="{623BCE5A-6065-4502-9303-D1A9AC536F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6588" y="3863975"/>
            <a:ext cx="0" cy="9286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8B836C-EAEE-47B6-918E-16D82FA8072E}"/>
              </a:ext>
            </a:extLst>
          </p:cNvPr>
          <p:cNvSpPr txBox="1"/>
          <p:nvPr/>
        </p:nvSpPr>
        <p:spPr>
          <a:xfrm>
            <a:off x="2932284" y="41671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0" name="AutoShape 13">
            <a:extLst>
              <a:ext uri="{FF2B5EF4-FFF2-40B4-BE49-F238E27FC236}">
                <a16:creationId xmlns:a16="http://schemas.microsoft.com/office/drawing/2014/main" id="{8342DD07-01C9-4CC4-9BB4-A5B9FD575BB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547813" y="4214813"/>
            <a:ext cx="1333500" cy="873125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4">
            <a:extLst>
              <a:ext uri="{FF2B5EF4-FFF2-40B4-BE49-F238E27FC236}">
                <a16:creationId xmlns:a16="http://schemas.microsoft.com/office/drawing/2014/main" id="{66AA981B-A13F-4DC7-99B4-B5A0FA558B9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547813" y="3778250"/>
            <a:ext cx="1419225" cy="436563"/>
          </a:xfrm>
          <a:prstGeom prst="straightConnector1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7F514A-A487-4FF3-A937-D3727F2F432A}"/>
              </a:ext>
            </a:extLst>
          </p:cNvPr>
          <p:cNvSpPr txBox="1"/>
          <p:nvPr/>
        </p:nvSpPr>
        <p:spPr>
          <a:xfrm>
            <a:off x="1899444" y="413781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23" name="AutoShape 12">
            <a:extLst>
              <a:ext uri="{FF2B5EF4-FFF2-40B4-BE49-F238E27FC236}">
                <a16:creationId xmlns:a16="http://schemas.microsoft.com/office/drawing/2014/main" id="{CBFFB21E-AA0E-41D1-A395-DA7761A1CDA8}"/>
              </a:ext>
            </a:extLst>
          </p:cNvPr>
          <p:cNvCxnSpPr>
            <a:cxnSpLocks noChangeShapeType="1"/>
            <a:endCxn id="40966" idx="3"/>
          </p:cNvCxnSpPr>
          <p:nvPr/>
        </p:nvCxnSpPr>
        <p:spPr bwMode="auto">
          <a:xfrm flipH="1" flipV="1">
            <a:off x="2967797" y="3777491"/>
            <a:ext cx="111968" cy="1019552"/>
          </a:xfrm>
          <a:prstGeom prst="straightConnector1">
            <a:avLst/>
          </a:prstGeom>
          <a:noFill/>
          <a:ln w="28575">
            <a:solidFill>
              <a:srgbClr val="00B05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2">
            <a:extLst>
              <a:ext uri="{FF2B5EF4-FFF2-40B4-BE49-F238E27FC236}">
                <a16:creationId xmlns:a16="http://schemas.microsoft.com/office/drawing/2014/main" id="{DDC8DF54-3F56-4E79-B255-EE6203B8C7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85379" y="4618866"/>
            <a:ext cx="172968" cy="2602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CEA29-5319-6225-18F0-4AFFB1E3E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3A17B4-22DD-4EF4-A2B9-84A4C43FA7A5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E6BE-12E7-4283-4C5B-622D76182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5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138237"/>
            <a:ext cx="8067675" cy="45815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973E0-2F4D-3E88-4690-E014C55CCE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BC0387-C5D4-45DC-8DA5-B324F18E051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1584E-FDA8-E9EE-03D1-F970262EF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71" name="Content Placeholder 2"/>
          <p:cNvSpPr>
            <a:spLocks/>
          </p:cNvSpPr>
          <p:nvPr/>
        </p:nvSpPr>
        <p:spPr bwMode="auto">
          <a:xfrm>
            <a:off x="228600" y="763588"/>
            <a:ext cx="891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b="1">
                <a:latin typeface="Times New Roman" panose="02020603050405020304" pitchFamily="18" charset="0"/>
                <a:cs typeface="Arial" panose="020B0604020202020204" pitchFamily="34" charset="0"/>
              </a:rPr>
              <a:t>J2EE 1.4/ JavaEE5</a:t>
            </a:r>
            <a:r>
              <a:rPr lang="en-US" altLang="en-US" sz="3000">
                <a:latin typeface="Times New Roman" panose="02020603050405020304" pitchFamily="18" charset="0"/>
                <a:cs typeface="Arial" panose="020B0604020202020204" pitchFamily="34" charset="0"/>
              </a:rPr>
              <a:t>/ JavaEE6 Platform API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1593851"/>
            <a:ext cx="7934325" cy="448627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25979-13D7-A116-CADA-2338A8E867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1A7DE1-6BB6-4404-9180-5C51DAF77067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0029D-A730-3B10-8303-5720DA883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5" name="Content Placeholder 2"/>
          <p:cNvSpPr>
            <a:spLocks/>
          </p:cNvSpPr>
          <p:nvPr/>
        </p:nvSpPr>
        <p:spPr bwMode="auto">
          <a:xfrm>
            <a:off x="228600" y="763588"/>
            <a:ext cx="35544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>
                <a:latin typeface="Times New Roman" panose="02020603050405020304" pitchFamily="18" charset="0"/>
                <a:cs typeface="Arial" panose="020B0604020202020204" pitchFamily="34" charset="0"/>
              </a:rPr>
              <a:t>J2EE/JavaEE Technologies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3392487" y="1090024"/>
            <a:ext cx="2167655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392487" y="1583761"/>
            <a:ext cx="2034919" cy="210781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3392487" y="1794542"/>
            <a:ext cx="2801836" cy="24163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3CA64-F6A1-F2B9-AA1D-BAE278EB2146}"/>
              </a:ext>
            </a:extLst>
          </p:cNvPr>
          <p:cNvGrpSpPr/>
          <p:nvPr/>
        </p:nvGrpSpPr>
        <p:grpSpPr>
          <a:xfrm>
            <a:off x="2991156" y="731942"/>
            <a:ext cx="4638675" cy="5727854"/>
            <a:chOff x="2991156" y="667724"/>
            <a:chExt cx="5049483" cy="619442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A1B313-CE9D-4F91-B87B-CF91E50A4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1156" y="667724"/>
              <a:ext cx="5049483" cy="6194424"/>
            </a:xfrm>
            <a:prstGeom prst="rect">
              <a:avLst/>
            </a:prstGeom>
          </p:spPr>
        </p:pic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3392487" y="5069423"/>
              <a:ext cx="2359384" cy="24163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CA1CDC7B-0358-4DE4-B499-EF52957F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83" y="5496846"/>
              <a:ext cx="2521617" cy="24163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4CBD1-4E3D-75B1-A62E-82F97F2CD1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E47D24-A60D-47BA-8606-7F9F113D8440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A2A1D-17BC-2B8A-43BA-5E442CF28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8229600" cy="7604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534988" y="914400"/>
            <a:ext cx="8609012" cy="5845175"/>
          </a:xfrm>
        </p:spPr>
        <p:txBody>
          <a:bodyPr/>
          <a:lstStyle/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 Model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Interacting with Database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&amp; Web Container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(JSP)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Tag Libraries – Custom Tags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  <a:p>
            <a:pPr marL="514350" indent="-514350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3F9AD-8A0C-AE54-0BAF-1493321B31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6CDEB0-EB44-4856-B0F3-ACB215B491F0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4F520-8708-D097-D6CF-AAEE2255E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368710" y="1648235"/>
            <a:ext cx="8686800" cy="2454275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Completed:</a:t>
            </a:r>
          </a:p>
          <a:p>
            <a:pPr marL="342900" lvl="1" indent="-342900"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DBI202 (Database Systems)</a:t>
            </a:r>
          </a:p>
          <a:p>
            <a:pPr marL="342900" lvl="1" indent="-342900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PRO192 (Object Oriented Programming)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325EF-AB60-023E-9FEB-FA60A6224A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EEBF8-1273-4CB1-99F7-4F38EE1620D6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F847E5-9354-6F7D-00E7-49B2010A9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Plan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09380508"/>
              </p:ext>
            </p:extLst>
          </p:nvPr>
        </p:nvGraphicFramePr>
        <p:xfrm>
          <a:off x="209976" y="841263"/>
          <a:ext cx="8658721" cy="5600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76D87-271C-9A7F-87B4-C8D27D64B2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5B0CED-CF78-4E48-8CD0-0E06E36E660C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701FC-F281-1D64-772C-3868C0FA4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E37FC1-BDBB-4C43-AAAB-3A26587CE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9E37FC1-BDBB-4C43-AAAB-3A26587CE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00F55-7DFF-40CD-95EF-C419D3D82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F100F55-7DFF-40CD-95EF-C419D3D82E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34026E-3E69-44D2-B5CF-A3F57395C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134026E-3E69-44D2-B5CF-A3F57395C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BAFC3C-264E-4707-82B8-E775B3336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BBAFC3C-264E-4707-82B8-E775B33364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4F2CF0-7374-41A0-91A4-469B641C6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84F2CF0-7374-41A0-91A4-469B641C6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D920D-8794-4A2C-9EDF-E0A1421EC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217D920D-8794-4A2C-9EDF-E0A1421EC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EF549B-6708-4C9D-9C35-D64F152DE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FFEF549B-6708-4C9D-9C35-D64F152DE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2C1B45-A08E-41CF-977B-5C1075B5A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862C1B45-A08E-41CF-977B-5C1075B5A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F05F64-2A98-4F0F-9AC8-065F65BFC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CF05F64-2A98-4F0F-9AC8-065F65BFC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A39FF7-D184-4029-9ACB-884CFBAF3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F1A39FF7-D184-4029-9ACB-884CFBAF3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D1E02A-DC05-4D32-9025-EEFA03D59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F5D1E02A-DC05-4D32-9025-EEFA03D594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3E3EFD-52E8-4882-AC9F-15AE8A74F7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43E3EFD-52E8-4882-AC9F-15AE8A74F7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F82A37-B133-4909-B918-7AEA048CB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B2F82A37-B133-4909-B918-7AEA048CB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51605E-796F-4756-8FE6-E0971E14E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AE51605E-796F-4756-8FE6-E0971E14E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E50797-BC72-4EF3-8593-FD0ECC494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68E50797-BC72-4EF3-8593-FD0ECC494B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83D13F-AE0E-4F18-8A9F-471BFD5D7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BA83D13F-AE0E-4F18-8A9F-471BFD5D70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21D977-A654-40BF-BC59-E7B25818C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1A21D977-A654-40BF-BC59-E7B25818C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Plan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404813" y="898991"/>
            <a:ext cx="8739187" cy="61991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material of the course on LMS (link shared by Google Drive)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Servlet Model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Interacting with Database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 Application &amp; Web Container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 Server Pages (JSP)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Session Management,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 &amp; Listener (self-study)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JavaBeans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JSP Tag Libraries – Custom Tags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Filters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Practical test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Project Presentation </a:t>
            </a:r>
          </a:p>
          <a:p>
            <a:pPr eaLnBrk="1" hangingPunct="1">
              <a:lnSpc>
                <a:spcPct val="125000"/>
              </a:lnSpc>
              <a:spcBef>
                <a:spcPct val="40000"/>
              </a:spcBef>
              <a:buFont typeface="Arial" charset="0"/>
              <a:buChar char="•"/>
              <a:defRPr/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5CF81-547C-402E-54D8-AAC6A1CC60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38950B-15A3-46CB-850E-507B47D751B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C325-7ECA-D731-A7B6-EFD638E9C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398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Materials/ References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265113" y="942976"/>
            <a:ext cx="8878887" cy="4808896"/>
          </a:xfrm>
        </p:spPr>
        <p:txBody>
          <a:bodyPr/>
          <a:lstStyle/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Textbook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Text book: Nicholas S. Williams, 2014, Professional Java® for Web Applications,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Wrox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Press</a:t>
            </a:r>
          </a:p>
          <a:p>
            <a:pPr lvl="1" algn="just" eaLnBrk="1" hangingPunct="1"/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http://library.books24x7.com/toc.aspx?bookid=62587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References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http://java.sun.com/docs/books/tutorial/jdbc/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https://docs.oracle.com/cd/B14099_19/web.1012/b14017/filters.htm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http://java.sun.com/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Page: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https://www.facebook.com/TrongKhanh.Kieu/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B4291-E9B5-08E6-E0E9-3B8E0E7876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069A78-263A-4F01-90BB-04CB4F4C6290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A1AD5-F4EB-B827-21F8-384C5418C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0586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Environments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>
          <a:xfrm>
            <a:off x="266700" y="805865"/>
            <a:ext cx="8877300" cy="55387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8 (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https://www.oracle.com/java/technologies/downloads/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JDK 8 Update 172/321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i="0" u="none" strike="noStrike" dirty="0">
                <a:solidFill>
                  <a:srgbClr val="51666C"/>
                </a:solidFill>
                <a:effectLst/>
                <a:latin typeface="Open Sans" panose="020B0606030504020204" pitchFamily="34" charset="0"/>
                <a:hlinkClick r:id="rId4"/>
              </a:rPr>
              <a:t>https://www.oracle.com/java/technologies/javase/javase8u211-later-archive-downloads.html</a:t>
            </a:r>
            <a:r>
              <a:rPr lang="en-US" sz="2000" b="0" i="0" u="none" strike="noStrike" dirty="0">
                <a:solidFill>
                  <a:srgbClr val="51666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8 Documentation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J2EE 1.4/JavaEE7 Core Patterns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NetBeans IDE 8.2/13 with supporting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https://netbeans.apache.org/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Tomcat 8.0 / 8.5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http://tomcat.apache.org/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SQL Server 2017/2019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http://www.microsoft.com/sqlserver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 ≥ 8.x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Type 4/6 for MS. SQL Server: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sqlserver4.jar/sqlserver42.jar 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http://lms-undergrad.fpt.edu.vn/mod/resource/view.php?id=4566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83F95-E777-EC67-D661-FB38B3782A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0D37CA-5472-4CFC-BE16-548D0855203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29579-61AE-6E7D-4344-F1477979B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048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Rules</a:t>
            </a:r>
            <a:endParaRPr lang="en-US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-16166" y="1152884"/>
            <a:ext cx="9144000" cy="608488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conduct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contents of the next session/ topic at home 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lessons in classrooms (take note yourself to understand) and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previous session in lecture on class every day (penalty marks on workshops)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chapter assessments in time and Quizzes (via LMS)</a:t>
            </a:r>
          </a:p>
          <a:p>
            <a:pPr algn="just">
              <a:spcBef>
                <a:spcPts val="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 by FU-HCM LMS, Forum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Discussing actively in your teams and in classrooms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to question and answer</a:t>
            </a:r>
          </a:p>
          <a:p>
            <a:pPr algn="just">
              <a:spcBef>
                <a:spcPts val="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 phone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laptops under teacher’s instruction (No game, no chat in class)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D6194-BB3D-E65E-4A28-E6AB625FB5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211048-3042-48DF-B2D9-3377300C7B64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7AE18-1465-7A98-EA66-C77B5272D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4159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Strategy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211308" y="682552"/>
            <a:ext cx="8820150" cy="5888037"/>
          </a:xfrm>
        </p:spPr>
        <p:txBody>
          <a:bodyPr/>
          <a:lstStyle/>
          <a:p>
            <a:pPr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attend more than 80% of contact hours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not, not allow to take exam).</a:t>
            </a:r>
          </a:p>
          <a:p>
            <a:pPr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</a:p>
          <a:p>
            <a:pPr lvl="1"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Progress Test (Q)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10 %</a:t>
            </a:r>
          </a:p>
          <a:p>
            <a:pPr lvl="1"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Workshop (Lab)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10 %</a:t>
            </a:r>
          </a:p>
          <a:p>
            <a:pPr lvl="1"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Assignment (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Prj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40 %</a:t>
            </a:r>
          </a:p>
          <a:p>
            <a:pPr lvl="1"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Practical Exam (P)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20 %</a:t>
            </a:r>
          </a:p>
          <a:p>
            <a:pPr lvl="1"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(FE)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20 %</a:t>
            </a:r>
          </a:p>
          <a:p>
            <a:pPr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score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(Q) + 10% (Lab) + 40%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+ 20% (P) + 20% (FE)</a:t>
            </a:r>
          </a:p>
          <a:p>
            <a:pPr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score ≥ 5 and Final Examination ≥ 4 (of 10)</a:t>
            </a:r>
          </a:p>
          <a:p>
            <a:pPr lvl="1" algn="just"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components  &gt; 0</a:t>
            </a:r>
          </a:p>
          <a:p>
            <a:pPr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Retake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the Final Exam when not passed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Coursera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( 20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of ASM)</a:t>
            </a:r>
          </a:p>
          <a:p>
            <a:pPr lvl="1" algn="just" eaLnBrk="1" hangingPunct="1"/>
            <a:r>
              <a:rPr lang="en-US" sz="2000"/>
              <a:t>https://www.coursera.org/specializations/java-database-connectivity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C8EC7-1233-D533-FA10-FB33742E1E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B5B6A-B994-44E4-ABAE-812D30302D4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AD031-F9B5-870C-F6DC-5BAACC9A3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5540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study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0" y="1435983"/>
            <a:ext cx="9144000" cy="5044716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knowledge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it’s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 and exciting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so you need to keep tight grip on it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lvl="2" algn="just"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books to get the general concept</a:t>
            </a:r>
          </a:p>
          <a:p>
            <a:pPr lvl="2" algn="just"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Reference, study, collection from internet, your classmates, forum …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 lectures</a:t>
            </a:r>
          </a:p>
          <a:p>
            <a:pPr lvl="2" algn="just"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Listens, understand, then make your own notes</a:t>
            </a:r>
          </a:p>
          <a:p>
            <a:pPr lvl="2" algn="just"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your explanation about some topic in lectures</a:t>
            </a:r>
          </a:p>
          <a:p>
            <a:pPr lvl="2" algn="just"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</a:t>
            </a:r>
          </a:p>
          <a:p>
            <a:pPr lvl="2" algn="just"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some examples that are not existed in your book</a:t>
            </a:r>
          </a:p>
          <a:p>
            <a:pPr lvl="2" algn="just"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all the exercises, demo to make your sense 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classes</a:t>
            </a:r>
          </a:p>
          <a:p>
            <a:pPr lvl="2" algn="just"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your classmate in directly, on forum</a:t>
            </a:r>
          </a:p>
          <a:p>
            <a:pPr lvl="2" algn="just"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lab, assignments to submit via LMS, and do more exercises</a:t>
            </a:r>
          </a:p>
          <a:p>
            <a:pPr lvl="2" algn="just"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your teams in yourselves to support together in studying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41065-39C4-7814-C52A-AB63B13F58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DC75C8-57D9-472B-991D-5D9F4E78BF3C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80C90-C0D1-0023-2EEC-BF8154384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5540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exam/test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-39328" y="1217009"/>
            <a:ext cx="9144000" cy="5303018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following rules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you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focus and practice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exercises and homework in try your best everyday (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 deadline and submit on LMS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Tests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students violate, they take 0 marks)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books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conversations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Exam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students violate, they take 0 marks)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Obey requirements and lecturer’s recommended in his lecture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internets,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emails,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chats,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conversation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copy or paste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available/previous code.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are try it yourselves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Nothing else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only work with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configuring 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Workshop/Assignment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students violate, they take 0 marks)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Obey requirements and lecturer’s recommended in his lecture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(copy code, contents, style)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of all source code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delete anything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50442-4D34-0188-45BF-A096CAD5A1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A82554-11FB-49DD-A6B6-00E38A077A35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C6BF6-C7A1-25F9-D0C1-3F22D2748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815262" cy="54334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policy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-98474" y="742407"/>
            <a:ext cx="9242474" cy="5723816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during a test, making a project, or an exam is construed as talking, peeking at another student’s paper, or any other clandestine method of transmitting information.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during in making lab and assignment as copy source code, copy style, same meaning in progress, …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verify, student’s code in project can be deleted, then he/she must be retyped to make the program running correctly. Or/And make new required functions (Otherwise, he/she takes 0 marks for his/her project/quiz)</a:t>
            </a:r>
          </a:p>
          <a:p>
            <a:pPr lvl="1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 is using the work of others without citing it; that is, holding the work of others out as your own work. 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verify, student must be described functionality dataflow and how it work (Otherwise, he/she takes 0 marks for his/her project)</a:t>
            </a:r>
          </a:p>
          <a:p>
            <a:pPr lvl="1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FDAD-A94C-4388-B1EC-C4C23F176E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608ACA-4E33-4FA4-8E91-4CA22960A3B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0D3DF-E3A0-E3CD-1CE2-BA1C7DB58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1382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Enjoy the Course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16166" y="1610185"/>
            <a:ext cx="9127834" cy="4446485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enthusiastic about the material because it is interesting, useful and an important part of your training as a software engineer. 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job is to help you learn and enjoy the experience. 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let’s all have fun together with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Web-Based Java Applications!!!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3520B-1269-220F-4BD7-28C856CD9D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A6543B-22D3-407D-8688-DF32025437B2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80792C-5E72-D863-4A13-064FBC4A2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645164"/>
            <a:ext cx="9144000" cy="284817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the features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(J2EE)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technologies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web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(Servlets, JSP, JavaBeans, Custom Tags, Filtering)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be able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MVC architecture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web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with framework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(Struts 2)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(Servlets, JSP)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91064-781D-173F-BB48-42F4BA32FC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3742D7-86A3-47E6-9C23-88D3C39205E1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79BAD-4384-3CCC-82B8-38F11D00F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7CD09-CAB9-A4D6-CCDC-DBB3521C816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BEF906-F3F3-4A9D-B5F7-6AACD7D42D3B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45BEE-4BBE-4C5E-4357-3770774FA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4164013" y="25050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6279" name="Line 13"/>
          <p:cNvSpPr>
            <a:spLocks noChangeShapeType="1"/>
          </p:cNvSpPr>
          <p:nvPr/>
        </p:nvSpPr>
        <p:spPr bwMode="auto">
          <a:xfrm>
            <a:off x="5092700" y="2392363"/>
            <a:ext cx="1073150" cy="1030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1" name="Picture 18" descr="C:\My Documents\images\couch-t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93788"/>
            <a:ext cx="11604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5562600" y="43338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6283" name="Line 15"/>
          <p:cNvSpPr>
            <a:spLocks noChangeShapeType="1"/>
          </p:cNvSpPr>
          <p:nvPr/>
        </p:nvSpPr>
        <p:spPr bwMode="auto">
          <a:xfrm flipH="1">
            <a:off x="4876800" y="4105275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4" name="Picture 19" descr="C:\My Documents\images\remo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86075"/>
            <a:ext cx="11334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3810000" y="5476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6287" name="Line 16"/>
          <p:cNvSpPr>
            <a:spLocks noChangeShapeType="1"/>
          </p:cNvSpPr>
          <p:nvPr/>
        </p:nvSpPr>
        <p:spPr bwMode="auto">
          <a:xfrm flipH="1" flipV="1">
            <a:off x="2971800" y="4029075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7" name="Picture 20" descr="C:\My Documents\images\vc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91075"/>
            <a:ext cx="190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905000" y="43338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6291" name="Line 17"/>
          <p:cNvSpPr>
            <a:spLocks noChangeShapeType="1"/>
          </p:cNvSpPr>
          <p:nvPr/>
        </p:nvSpPr>
        <p:spPr bwMode="auto">
          <a:xfrm flipV="1">
            <a:off x="2971800" y="2413000"/>
            <a:ext cx="1062038" cy="715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30" name="Picture 22" descr="C:\My Documents\images\tv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86075"/>
            <a:ext cx="11874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93" name="Text Box 149"/>
          <p:cNvSpPr txBox="1">
            <a:spLocks noChangeArrowheads="1"/>
          </p:cNvSpPr>
          <p:nvPr/>
        </p:nvSpPr>
        <p:spPr bwMode="auto">
          <a:xfrm>
            <a:off x="1263650" y="5803900"/>
            <a:ext cx="672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</a:rPr>
              <a:t>This is a MVC Model</a:t>
            </a:r>
          </a:p>
        </p:txBody>
      </p:sp>
      <p:cxnSp>
        <p:nvCxnSpPr>
          <p:cNvPr id="17" name="Straight Arrow Connector 16"/>
          <p:cNvCxnSpPr>
            <a:endCxn id="56334" idx="3"/>
          </p:cNvCxnSpPr>
          <p:nvPr/>
        </p:nvCxnSpPr>
        <p:spPr>
          <a:xfrm rot="10800000">
            <a:off x="2940050" y="3548063"/>
            <a:ext cx="3044825" cy="5397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7" name="Text Box 10"/>
          <p:cNvSpPr txBox="1">
            <a:spLocks noChangeArrowheads="1"/>
          </p:cNvSpPr>
          <p:nvPr/>
        </p:nvSpPr>
        <p:spPr bwMode="auto">
          <a:xfrm rot="2527738">
            <a:off x="5119688" y="239395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sp>
        <p:nvSpPr>
          <p:cNvPr id="56338" name="Text Box 10"/>
          <p:cNvSpPr txBox="1">
            <a:spLocks noChangeArrowheads="1"/>
          </p:cNvSpPr>
          <p:nvPr/>
        </p:nvSpPr>
        <p:spPr bwMode="auto">
          <a:xfrm rot="-2374083">
            <a:off x="2389188" y="2214563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Sees</a:t>
            </a:r>
          </a:p>
        </p:txBody>
      </p:sp>
      <p:sp>
        <p:nvSpPr>
          <p:cNvPr id="56339" name="Text Box 10"/>
          <p:cNvSpPr txBox="1">
            <a:spLocks noChangeArrowheads="1"/>
          </p:cNvSpPr>
          <p:nvPr/>
        </p:nvSpPr>
        <p:spPr bwMode="auto">
          <a:xfrm rot="-2372124">
            <a:off x="4217988" y="40290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Manipulates</a:t>
            </a:r>
          </a:p>
        </p:txBody>
      </p:sp>
      <p:sp>
        <p:nvSpPr>
          <p:cNvPr id="56340" name="Text Box 10"/>
          <p:cNvSpPr txBox="1">
            <a:spLocks noChangeArrowheads="1"/>
          </p:cNvSpPr>
          <p:nvPr/>
        </p:nvSpPr>
        <p:spPr bwMode="auto">
          <a:xfrm rot="2052344">
            <a:off x="2778125" y="40020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007F1-6005-3C5A-BDCB-E21F31435C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299631-D96D-490E-87C2-90D684980890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2DBDB-5B0A-116B-2605-D5FDDD3D2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3" grpId="0"/>
      <p:bldP spid="56337" grpId="0"/>
      <p:bldP spid="56338" grpId="0"/>
      <p:bldP spid="56339" grpId="0"/>
      <p:bldP spid="563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7A396-366C-F96D-597E-3F86630258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F29173-92C4-41F9-B632-01966DA6C6B0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46358-1369-1FF1-2E5C-FE3910B69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762C9-FC61-FC77-BEA5-6C945553BF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036422-9945-4574-8CE1-F066EEB4572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8CC75-58CD-58B1-0757-ECB885B89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5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5E70B-C640-163C-03A6-FB2FA50241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11F48D-487B-43A7-9573-147B73012D6C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FEBBE-5D64-3E56-7B9A-38976E7BD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3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EF0EC-5611-45BA-8029-8E1A2B5A3B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B9EEF8-1B8B-4AB2-9BE9-6CC5E5C65AAB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10C31-3818-63B3-EC20-D0526E599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6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83E5A-7563-8EC8-DA3A-6AFB08BCAA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310265-512F-4AC0-AD9D-D9C822123A75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612CA-A0E0-8E9F-8376-80CDCA58C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5129</TotalTime>
  <Words>1607</Words>
  <Application>Microsoft Office PowerPoint</Application>
  <PresentationFormat>On-screen Show (4:3)</PresentationFormat>
  <Paragraphs>380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Open Sans</vt:lpstr>
      <vt:lpstr>Tahoma</vt:lpstr>
      <vt:lpstr>Times New Roman</vt:lpstr>
      <vt:lpstr>Wingdings</vt:lpstr>
      <vt:lpstr>Office Theme</vt:lpstr>
      <vt:lpstr>Photo Editor Photo</vt:lpstr>
      <vt:lpstr>Introduction to  Web-Based Java Applications (PRJ301)</vt:lpstr>
      <vt:lpstr>Prerequisites</vt:lpstr>
      <vt:lpstr>Course Objectives </vt:lpstr>
      <vt:lpstr>MVC Design Pattern   Model – View – Controller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Description</vt:lpstr>
      <vt:lpstr>Course Plan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How to exam/test</vt:lpstr>
      <vt:lpstr>Academic policy</vt:lpstr>
      <vt:lpstr>Enjoy the Course</vt:lpstr>
      <vt:lpstr>PowerPoint Presentation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Kiem Ho Hoan</cp:lastModifiedBy>
  <cp:revision>2108</cp:revision>
  <dcterms:created xsi:type="dcterms:W3CDTF">2007-08-21T04:43:22Z</dcterms:created>
  <dcterms:modified xsi:type="dcterms:W3CDTF">2024-05-06T06:43:46Z</dcterms:modified>
</cp:coreProperties>
</file>