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92"/>
  </p:notesMasterIdLst>
  <p:handoutMasterIdLst>
    <p:handoutMasterId r:id="rId93"/>
  </p:handoutMasterIdLst>
  <p:sldIdLst>
    <p:sldId id="256" r:id="rId2"/>
    <p:sldId id="359" r:id="rId3"/>
    <p:sldId id="535" r:id="rId4"/>
    <p:sldId id="536" r:id="rId5"/>
    <p:sldId id="537" r:id="rId6"/>
    <p:sldId id="538" r:id="rId7"/>
    <p:sldId id="539" r:id="rId8"/>
    <p:sldId id="540" r:id="rId9"/>
    <p:sldId id="546" r:id="rId10"/>
    <p:sldId id="547" r:id="rId11"/>
    <p:sldId id="548" r:id="rId12"/>
    <p:sldId id="552" r:id="rId13"/>
    <p:sldId id="553" r:id="rId14"/>
    <p:sldId id="554" r:id="rId15"/>
    <p:sldId id="555" r:id="rId16"/>
    <p:sldId id="556" r:id="rId17"/>
    <p:sldId id="633" r:id="rId18"/>
    <p:sldId id="637" r:id="rId19"/>
    <p:sldId id="557" r:id="rId20"/>
    <p:sldId id="654" r:id="rId21"/>
    <p:sldId id="655" r:id="rId22"/>
    <p:sldId id="656" r:id="rId23"/>
    <p:sldId id="559" r:id="rId24"/>
    <p:sldId id="561" r:id="rId25"/>
    <p:sldId id="657" r:id="rId26"/>
    <p:sldId id="562" r:id="rId27"/>
    <p:sldId id="563" r:id="rId28"/>
    <p:sldId id="565" r:id="rId29"/>
    <p:sldId id="566" r:id="rId30"/>
    <p:sldId id="567" r:id="rId31"/>
    <p:sldId id="568" r:id="rId32"/>
    <p:sldId id="569" r:id="rId33"/>
    <p:sldId id="658" r:id="rId34"/>
    <p:sldId id="570" r:id="rId35"/>
    <p:sldId id="571" r:id="rId36"/>
    <p:sldId id="713" r:id="rId37"/>
    <p:sldId id="714" r:id="rId38"/>
    <p:sldId id="649" r:id="rId39"/>
    <p:sldId id="650" r:id="rId40"/>
    <p:sldId id="651" r:id="rId41"/>
    <p:sldId id="715" r:id="rId42"/>
    <p:sldId id="653" r:id="rId43"/>
    <p:sldId id="698" r:id="rId44"/>
    <p:sldId id="701" r:id="rId45"/>
    <p:sldId id="700" r:id="rId46"/>
    <p:sldId id="572" r:id="rId47"/>
    <p:sldId id="703" r:id="rId48"/>
    <p:sldId id="707" r:id="rId49"/>
    <p:sldId id="716" r:id="rId50"/>
    <p:sldId id="704" r:id="rId51"/>
    <p:sldId id="706" r:id="rId52"/>
    <p:sldId id="573" r:id="rId53"/>
    <p:sldId id="574" r:id="rId54"/>
    <p:sldId id="691" r:id="rId55"/>
    <p:sldId id="692" r:id="rId56"/>
    <p:sldId id="693" r:id="rId57"/>
    <p:sldId id="694" r:id="rId58"/>
    <p:sldId id="695" r:id="rId59"/>
    <p:sldId id="696" r:id="rId60"/>
    <p:sldId id="697" r:id="rId61"/>
    <p:sldId id="394" r:id="rId62"/>
    <p:sldId id="503" r:id="rId63"/>
    <p:sldId id="708" r:id="rId64"/>
    <p:sldId id="709" r:id="rId65"/>
    <p:sldId id="710" r:id="rId66"/>
    <p:sldId id="509" r:id="rId67"/>
    <p:sldId id="717" r:id="rId68"/>
    <p:sldId id="711" r:id="rId69"/>
    <p:sldId id="712" r:id="rId70"/>
    <p:sldId id="620" r:id="rId71"/>
    <p:sldId id="683" r:id="rId72"/>
    <p:sldId id="669" r:id="rId73"/>
    <p:sldId id="667" r:id="rId74"/>
    <p:sldId id="670" r:id="rId75"/>
    <p:sldId id="671" r:id="rId76"/>
    <p:sldId id="672" r:id="rId77"/>
    <p:sldId id="673" r:id="rId78"/>
    <p:sldId id="674" r:id="rId79"/>
    <p:sldId id="675" r:id="rId80"/>
    <p:sldId id="676" r:id="rId81"/>
    <p:sldId id="678" r:id="rId82"/>
    <p:sldId id="679" r:id="rId83"/>
    <p:sldId id="684" r:id="rId84"/>
    <p:sldId id="685" r:id="rId85"/>
    <p:sldId id="688" r:id="rId86"/>
    <p:sldId id="680" r:id="rId87"/>
    <p:sldId id="681" r:id="rId88"/>
    <p:sldId id="682" r:id="rId89"/>
    <p:sldId id="689" r:id="rId90"/>
    <p:sldId id="690" r:id="rId91"/>
  </p:sldIdLst>
  <p:sldSz cx="9144000" cy="6858000" type="screen4x3"/>
  <p:notesSz cx="6858000" cy="9144000"/>
  <p:custDataLst>
    <p:tags r:id="rId9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93026" autoAdjust="0"/>
  </p:normalViewPr>
  <p:slideViewPr>
    <p:cSldViewPr snapToGrid="0">
      <p:cViewPr>
        <p:scale>
          <a:sx n="100" d="100"/>
          <a:sy n="100" d="100"/>
        </p:scale>
        <p:origin x="1291" y="-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4191BD-87D7-DD04-C07B-67A94804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C9F88-13C2-04DB-9E66-562FB53C0E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7AAAF-40CA-482A-97C1-2D297165356D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7A89-BF7A-1BD2-FF84-84B7CA3E75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59CFB-61D6-9D9D-ED6B-DEE93118B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B7721-019B-481A-8455-AF18BB473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5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746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928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Dispatch : </a:t>
            </a:r>
            <a:r>
              <a:rPr lang="en-US" altLang="en-US" dirty="0" err="1"/>
              <a:t>gửi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80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Comply : </a:t>
            </a:r>
            <a:r>
              <a:rPr lang="en-US" altLang="en-US" dirty="0" err="1"/>
              <a:t>tuân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Idempotency and Safety : Bình </a:t>
            </a:r>
            <a:r>
              <a:rPr lang="en-US" altLang="en-US" dirty="0" err="1"/>
              <a:t>đẳng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An </a:t>
            </a:r>
            <a:r>
              <a:rPr lang="en-US" altLang="en-US" dirty="0" err="1"/>
              <a:t>toàn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6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Interactive :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-</a:t>
            </a:r>
            <a:r>
              <a:rPr lang="vi-VN" altLang="en-US" dirty="0"/>
              <a:t>Tài liệu HTML cấp thấp (Tính ổn định tĩnh không được duy trì)</a:t>
            </a:r>
            <a:endParaRPr lang="en-US" altLang="en-US" dirty="0"/>
          </a:p>
          <a:p>
            <a:r>
              <a:rPr lang="en-US" altLang="en-US" dirty="0"/>
              <a:t>-</a:t>
            </a:r>
            <a:r>
              <a:rPr lang="vi-VN" altLang="en-US" dirty="0"/>
              <a:t>Quản lý phiên không rõ ràng (luồng kiểm soát trong mã rất không rõ ràng)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792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375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71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242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7289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3851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1549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6503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143000" lvl="2" indent="-228600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4920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1665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866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30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58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22635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25604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3655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146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5133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D:\Training\JavaWeb\Demo\IntroductionJSP\build\web&gt;jar -</a:t>
            </a:r>
            <a:r>
              <a:rPr lang="en-US" altLang="en-US" dirty="0" err="1"/>
              <a:t>cvf</a:t>
            </a:r>
            <a:r>
              <a:rPr lang="en-US" altLang="en-US" dirty="0"/>
              <a:t> </a:t>
            </a:r>
            <a:r>
              <a:rPr lang="en-US" altLang="en-US" dirty="0" err="1"/>
              <a:t>introjsp.war</a:t>
            </a:r>
            <a:r>
              <a:rPr lang="en-US" altLang="en-US" dirty="0"/>
              <a:t> *.</a:t>
            </a:r>
            <a:r>
              <a:rPr lang="en-US" altLang="en-US" dirty="0" err="1"/>
              <a:t>jsp</a:t>
            </a:r>
            <a:r>
              <a:rPr lang="en-US" altLang="en-US" dirty="0"/>
              <a:t> WEB-INF/*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7221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8955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6163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87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4673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34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9058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8467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12196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5212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106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856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4107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23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1311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7166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5373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2952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59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61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32E5529-6204-B089-7DB7-D98D7F68E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1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320774-D83E-4A24-B2C0-04A6A90CA62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437BDDB-1815-7C1B-497B-88541D3A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4BC01-CA38-E6D1-5B0A-B4E298176C49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7084FC4-54BF-8793-2368-DE75B065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1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60C78A64-000A-4C8D-9D9F-3F10219C9F0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98F566-95FE-45F6-47AB-35C0D56CA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EF8D-CE3B-1B95-196D-029371815EAD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A2A2C2-BA4A-273B-D933-E217A01B0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1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41AF2AC-4C04-4F47-BEE1-9725DAD36C4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C3585-0E0F-3DA6-12B8-B84F5971A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AEB81-47A0-1B84-C6AB-C1F6F23E7D41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53FE9D-9D8E-0473-0E8D-B56788406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1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3BB7-E5C2-F989-39F3-42581F84E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297C1-5DAA-51FC-E948-4C10708402C2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55DA3-EE37-340A-FDBB-453A9B5413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F951D-809F-B8BA-DF58-153276DFF5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775EA-B558-292F-8F27-A67297F1467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776" y="22398"/>
            <a:ext cx="824704" cy="661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13C10-F068-845D-9623-E136CBFFA8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938" y="70884"/>
            <a:ext cx="1738911" cy="446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499177-3339-E637-3CDF-85A4061F3974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4C7A-7178-D43E-F919-41366BFE3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1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320774-D83E-4A24-B2C0-04A6A90CA62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4696C5-BA77-0C74-4695-31B0F0DCF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EEFE7-1CB5-B3DD-6265-FBFDF5E0AACE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7" r:id="rId3"/>
    <p:sldLayoutId id="2147483838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ost:por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6/targetServle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microsoft.com/" TargetMode="External"/><Relationship Id="rId5" Type="http://schemas.openxmlformats.org/officeDocument/2006/relationships/image" Target="../media/image13.wmf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8.png"/><Relationship Id="rId5" Type="http://schemas.openxmlformats.org/officeDocument/2006/relationships/image" Target="../media/image86.png"/><Relationship Id="rId4" Type="http://schemas.openxmlformats.org/officeDocument/2006/relationships/image" Target="../media/image8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Methods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19037-79A2-B551-2A4E-5C4D88D0B2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DCF177B-1AF6-434A-884D-B0D904EB538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1961E6-7715-1525-B50B-B9547C3D4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4176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0" y="1398590"/>
            <a:ext cx="9144000" cy="5316537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HTML markup tags are usually called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tags are keywords surrounded by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angle brackets, that begin “&lt;”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finish with “&gt;”,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like &lt;html&gt;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come in pairs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like &lt;b&gt; and &lt;/b&gt;</a:t>
            </a: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tag in a pair 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 tag,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tag is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tag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Start and end tags are also called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opening tags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closing tags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 web browser (like Internet Explorer, or Firefox, etc) is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read HTML documents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them as web pages. </a:t>
            </a:r>
          </a:p>
          <a:p>
            <a:pPr lvl="1"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does not display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HTML tags, but uses the tags to </a:t>
            </a:r>
            <a:r>
              <a:rPr lang="en-US" altLang="en-US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interpret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content of the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E09A9-F34B-2994-AAB4-A8BCC3162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A7CEA5-93E9-4B4E-8E07-E50D720EC46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64B69-C053-D7CD-E12E-10B6A3D51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0779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B0A17B-E4AC-0391-8D49-ACA0BB9E59A3}"/>
              </a:ext>
            </a:extLst>
          </p:cNvPr>
          <p:cNvGrpSpPr/>
          <p:nvPr/>
        </p:nvGrpSpPr>
        <p:grpSpPr>
          <a:xfrm>
            <a:off x="32277" y="630236"/>
            <a:ext cx="7035281" cy="3473885"/>
            <a:chOff x="62338" y="364226"/>
            <a:chExt cx="6933524" cy="352799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8" y="364226"/>
              <a:ext cx="6876595" cy="3527992"/>
            </a:xfrm>
            <a:prstGeom prst="rect">
              <a:avLst/>
            </a:prstGeom>
          </p:spPr>
        </p:pic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1223202" y="2098330"/>
              <a:ext cx="1587500" cy="183064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23"/>
            <p:cNvSpPr>
              <a:spLocks noChangeArrowheads="1"/>
            </p:cNvSpPr>
            <p:nvPr/>
          </p:nvSpPr>
          <p:spPr bwMode="auto">
            <a:xfrm>
              <a:off x="1223202" y="2782957"/>
              <a:ext cx="2403475" cy="194020"/>
            </a:xfrm>
            <a:prstGeom prst="rect">
              <a:avLst/>
            </a:prstGeom>
            <a:noFill/>
            <a:ln w="25400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3"/>
            <p:cNvSpPr>
              <a:spLocks noChangeArrowheads="1"/>
            </p:cNvSpPr>
            <p:nvPr/>
          </p:nvSpPr>
          <p:spPr bwMode="auto">
            <a:xfrm>
              <a:off x="1223202" y="2976977"/>
              <a:ext cx="2403475" cy="16121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1249706" y="3172690"/>
              <a:ext cx="5746156" cy="392144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1223202" y="2294043"/>
              <a:ext cx="5445125" cy="16525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1EDE199-5053-8020-7A0E-E8AE98DBEE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25E44B-B0C9-4CC6-84FC-587F116104D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6625CD-2299-5467-C6BA-C3364EFA7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9CA06B-A128-59E6-A420-D871C03A5C40}"/>
              </a:ext>
            </a:extLst>
          </p:cNvPr>
          <p:cNvGrpSpPr/>
          <p:nvPr/>
        </p:nvGrpSpPr>
        <p:grpSpPr>
          <a:xfrm>
            <a:off x="3088893" y="4082965"/>
            <a:ext cx="5955761" cy="2387364"/>
            <a:chOff x="2258467" y="3924244"/>
            <a:chExt cx="6801283" cy="260623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B5C7A3-DBDB-1907-5068-3AC1BDD9AF0F}"/>
                </a:ext>
              </a:extLst>
            </p:cNvPr>
            <p:cNvGrpSpPr/>
            <p:nvPr/>
          </p:nvGrpSpPr>
          <p:grpSpPr>
            <a:xfrm>
              <a:off x="2258467" y="3924244"/>
              <a:ext cx="6801283" cy="2544627"/>
              <a:chOff x="1410714" y="3758084"/>
              <a:chExt cx="7772573" cy="305106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715" y="3758084"/>
                <a:ext cx="7719572" cy="3051069"/>
              </a:xfrm>
              <a:prstGeom prst="rect">
                <a:avLst/>
              </a:prstGeom>
            </p:spPr>
          </p:pic>
          <p:sp>
            <p:nvSpPr>
              <p:cNvPr id="5" name="Rectangle 23"/>
              <p:cNvSpPr>
                <a:spLocks noChangeArrowheads="1"/>
              </p:cNvSpPr>
              <p:nvPr/>
            </p:nvSpPr>
            <p:spPr bwMode="auto">
              <a:xfrm>
                <a:off x="1410714" y="4606942"/>
                <a:ext cx="3121025" cy="534988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Rectangle 23"/>
              <p:cNvSpPr>
                <a:spLocks noChangeArrowheads="1"/>
              </p:cNvSpPr>
              <p:nvPr/>
            </p:nvSpPr>
            <p:spPr bwMode="auto">
              <a:xfrm>
                <a:off x="1476422" y="5343560"/>
                <a:ext cx="1547812" cy="290513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23"/>
              <p:cNvSpPr>
                <a:spLocks noChangeArrowheads="1"/>
              </p:cNvSpPr>
              <p:nvPr/>
            </p:nvSpPr>
            <p:spPr bwMode="auto">
              <a:xfrm>
                <a:off x="1472626" y="5713585"/>
                <a:ext cx="1079500" cy="30480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2323526" y="6031085"/>
                <a:ext cx="487178" cy="53443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23"/>
              <p:cNvSpPr>
                <a:spLocks noChangeArrowheads="1"/>
              </p:cNvSpPr>
              <p:nvPr/>
            </p:nvSpPr>
            <p:spPr bwMode="auto">
              <a:xfrm>
                <a:off x="7042082" y="4047641"/>
                <a:ext cx="829709" cy="365125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C5CAE25E-EF5E-8F91-2F84-71B578E66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468" y="6276273"/>
              <a:ext cx="2743200" cy="254207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8577"/>
            <a:ext cx="8229600" cy="10191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HTML Form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0" y="1036638"/>
            <a:ext cx="9144000" cy="5478462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form is defined on a web page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opening tag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with closing tag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action=“target” [method=“HTTP method”]&gt;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some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resource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the web application (e.g. Servlet or JSP)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method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to execute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is submitted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obeys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action=“targetServlet”: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that targetServlet resides in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place the default page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index.jsp or index.html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action=“/targetServlet”: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browser will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asume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specified host (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http://host:port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3" algn="just">
              <a:lnSpc>
                <a:spcPct val="9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http://localhost:8086/targetServlet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action=“target?queryString”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:the request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 the data in queryString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the URL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A50C7-9221-8BBA-5BD7-CEB114E9D8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420D5E-6C3D-4A39-9ABA-A34F4662580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37DEE1-E832-0338-13A9-2BCD3E62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74613"/>
            <a:ext cx="7639050" cy="1065212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Tag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0" y="895863"/>
            <a:ext cx="9144000" cy="546417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input data</a:t>
            </a:r>
          </a:p>
          <a:p>
            <a:pPr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type=“…” [value=“…” name=“…”] /&gt;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Dedicates to holding a single line of text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width of text field in characters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controls the maximum number of characters that a user can type into the text field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should mask the character typed in by the user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 hidden field – is invisible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one or more small boxes that can be clicked to tick or check the corresponding value denote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checked=“checked”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up the checkbox as already selected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made is mutual exclusive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attribute is crucial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tying together a group of radio buttons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URL designated by the action attribute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to the client browser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all the values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form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“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button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which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soft of script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supplies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name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supplies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value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62424-722C-C5D9-7586-8DC8237A37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E652E-CE30-4C4E-B398-581CC5FE4419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3D6E4B-7FF9-36D8-B80F-DCD80A3F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1699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Select &amp; Text Area Tag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281115"/>
            <a:ext cx="9144000" cy="5293423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Forms – select tag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Sets up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 of values to choose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(combo box or pop-up menu, or list box)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 name=“…” [size=“…” multiple] 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&lt;option value=“…” [selected]&gt;…&lt;/option&gt;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…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&lt;/select&gt;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tag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user-visible text goes between opening and closing option tag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attribute passes the value in the parameter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multiple attribute presents the control that can choose more than one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 Forms – textarea tag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Presents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of text</a:t>
            </a:r>
          </a:p>
          <a:p>
            <a:pPr lvl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&lt;textarea name=“…” rows=“…” cols=“…”&gt;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…</a:t>
            </a:r>
            <a:b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&lt;/textarea&gt;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text value put in opening and closing tag is passed as the parameter value to server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present the number of visible lines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present the number of characters to displayed across the width of the area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2232C-64E1-F035-276F-2BE233FAC8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2779A9-0FEF-4984-AD79-021316DC770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91709-3BDB-DB31-0450-946CDAB72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7" y="1025639"/>
            <a:ext cx="7455159" cy="544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4452"/>
            <a:ext cx="8229600" cy="974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2C53-FFCA-43AC-A154-0A7771FE9A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D45AFC-2E0A-407A-97BE-DF4F6C518BC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FC564-B81B-066B-5A80-9611EB8C7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4" y="950913"/>
            <a:ext cx="4074579" cy="552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63"/>
            <a:ext cx="8229600" cy="9080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Form Parameters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24EBF-E403-8111-9808-95701D9845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B41FB1-5134-42B2-A00C-9021A2490A2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FF6F-3822-2050-9F4F-F0CB40E21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Views </a:t>
            </a:r>
          </a:p>
        </p:txBody>
      </p:sp>
      <p:pic>
        <p:nvPicPr>
          <p:cNvPr id="389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20" y="1272010"/>
            <a:ext cx="2847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60" y="4184652"/>
            <a:ext cx="47339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10" y="4184650"/>
            <a:ext cx="3571875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368D7-2863-2A03-95EC-E741AB739BB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9C321-B0DF-41EE-9D41-36FCF751454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C822-5FEC-0065-5F0B-16F599112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2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40966" name="TextBox 11"/>
          <p:cNvSpPr txBox="1">
            <a:spLocks noChangeArrowheads="1"/>
          </p:cNvSpPr>
          <p:nvPr/>
        </p:nvSpPr>
        <p:spPr bwMode="auto">
          <a:xfrm>
            <a:off x="3317456" y="1131177"/>
            <a:ext cx="2561059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Send   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0968" name="Straight Arrow Connector 13"/>
          <p:cNvCxnSpPr>
            <a:cxnSpLocks noChangeShapeType="1"/>
          </p:cNvCxnSpPr>
          <p:nvPr/>
        </p:nvCxnSpPr>
        <p:spPr bwMode="auto">
          <a:xfrm>
            <a:off x="7810500" y="2166940"/>
            <a:ext cx="458788" cy="9175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Arrow Connector 15"/>
          <p:cNvCxnSpPr>
            <a:cxnSpLocks noChangeShapeType="1"/>
          </p:cNvCxnSpPr>
          <p:nvPr/>
        </p:nvCxnSpPr>
        <p:spPr bwMode="auto">
          <a:xfrm>
            <a:off x="7391402" y="2411126"/>
            <a:ext cx="428625" cy="806739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7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2" name="TextBox 21"/>
          <p:cNvSpPr txBox="1">
            <a:spLocks noChangeArrowheads="1"/>
          </p:cNvSpPr>
          <p:nvPr/>
        </p:nvSpPr>
        <p:spPr bwMode="auto">
          <a:xfrm>
            <a:off x="2168527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40973" name="TextBox 22"/>
          <p:cNvSpPr txBox="1">
            <a:spLocks noChangeArrowheads="1"/>
          </p:cNvSpPr>
          <p:nvPr/>
        </p:nvSpPr>
        <p:spPr bwMode="auto">
          <a:xfrm>
            <a:off x="6032502" y="5603877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5" y="2271715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6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40977" name="TextBox 32"/>
          <p:cNvSpPr txBox="1">
            <a:spLocks noChangeArrowheads="1"/>
          </p:cNvSpPr>
          <p:nvPr/>
        </p:nvSpPr>
        <p:spPr bwMode="auto">
          <a:xfrm>
            <a:off x="6354763" y="2549527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90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6005248" y="2183464"/>
            <a:ext cx="712795" cy="38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5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4" y="2245521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40985" name="Straight Arrow Connector 13"/>
          <p:cNvCxnSpPr>
            <a:cxnSpLocks noChangeShapeType="1"/>
          </p:cNvCxnSpPr>
          <p:nvPr/>
        </p:nvCxnSpPr>
        <p:spPr bwMode="auto">
          <a:xfrm>
            <a:off x="8485188" y="4011615"/>
            <a:ext cx="209550" cy="90357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Straight Arrow Connector 15"/>
          <p:cNvCxnSpPr>
            <a:cxnSpLocks noChangeShapeType="1"/>
          </p:cNvCxnSpPr>
          <p:nvPr/>
        </p:nvCxnSpPr>
        <p:spPr bwMode="auto">
          <a:xfrm>
            <a:off x="7939088" y="3905252"/>
            <a:ext cx="188912" cy="971551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7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01850" y="1541463"/>
            <a:ext cx="2033588" cy="2921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192338" y="45196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CE4C22-2290-EF79-2A96-1DC6BFD2D5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A26620-5CA3-43C0-BEDF-0A7314BD23D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CA868-6DAF-6BFC-3E2B-ED4C77E26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265115" y="5140325"/>
            <a:ext cx="8878887" cy="1511300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Request – Response</a:t>
            </a:r>
            <a:r>
              <a:rPr lang="en-US" altLang="en-US" sz="2800">
                <a:latin typeface="Times New Roman" panose="02020603050405020304" pitchFamily="18" charset="0"/>
              </a:rPr>
              <a:t> pairs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>
                <a:latin typeface="Times New Roman" panose="02020603050405020304" pitchFamily="18" charset="0"/>
              </a:rPr>
              <a:t>Stateless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Port </a:t>
            </a:r>
            <a:r>
              <a:rPr lang="en-US" altLang="en-US" sz="2800" b="1">
                <a:latin typeface="Times New Roman" panose="02020603050405020304" pitchFamily="18" charset="0"/>
              </a:rPr>
              <a:t>80</a:t>
            </a:r>
            <a:r>
              <a:rPr lang="en-US" altLang="en-US" sz="2800">
                <a:latin typeface="Times New Roman" panose="02020603050405020304" pitchFamily="18" charset="0"/>
              </a:rPr>
              <a:t> is default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55615" y="1511300"/>
          <a:ext cx="244792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7621064" imgH="5714286" progId="MSPhotoEd.3">
                  <p:embed/>
                </p:oleObj>
              </mc:Choice>
              <mc:Fallback>
                <p:oleObj name="Photo Editor Photo" r:id="rId3" imgW="7621064" imgH="5714286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5" y="1511300"/>
                        <a:ext cx="244792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003" name="Picture 11" descr="Comp05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177" y="1366840"/>
            <a:ext cx="13747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53277" y="381476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192.168.54.3:80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239713" y="3527427"/>
            <a:ext cx="3529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http://microsoft.com/index.html</a:t>
            </a:r>
          </a:p>
        </p:txBody>
      </p:sp>
      <p:sp>
        <p:nvSpPr>
          <p:cNvPr id="85006" name="AutoShape 14"/>
          <p:cNvSpPr>
            <a:spLocks noChangeArrowheads="1"/>
          </p:cNvSpPr>
          <p:nvPr/>
        </p:nvSpPr>
        <p:spPr bwMode="auto">
          <a:xfrm>
            <a:off x="3048002" y="1655765"/>
            <a:ext cx="4321175" cy="3587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vi-VN" altLang="en-US" sz="1800">
                <a:latin typeface="Times New Roman" panose="02020603050405020304" pitchFamily="18" charset="0"/>
                <a:cs typeface="Arial" panose="020B0604020202020204" pitchFamily="34" charset="0"/>
              </a:rPr>
              <a:t>Connect</a:t>
            </a:r>
          </a:p>
        </p:txBody>
      </p:sp>
      <p:sp>
        <p:nvSpPr>
          <p:cNvPr id="85007" name="Text Box 15"/>
          <p:cNvSpPr txBox="1">
            <a:spLocks noChangeArrowheads="1"/>
          </p:cNvSpPr>
          <p:nvPr/>
        </p:nvSpPr>
        <p:spPr bwMode="auto">
          <a:xfrm>
            <a:off x="1679577" y="1006477"/>
            <a:ext cx="6048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1. Convert </a:t>
            </a: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  <a:hlinkClick r:id="rId6"/>
              </a:rPr>
              <a:t>http://microsoft.com/</a:t>
            </a: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 to 192.168.54.3:80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11377" y="2087563"/>
            <a:ext cx="6048375" cy="431800"/>
            <a:chOff x="1292" y="1752"/>
            <a:chExt cx="3810" cy="272"/>
          </a:xfrm>
        </p:grpSpPr>
        <p:sp>
          <p:nvSpPr>
            <p:cNvPr id="43024" name="Text Box 17"/>
            <p:cNvSpPr txBox="1">
              <a:spLocks noChangeArrowheads="1"/>
            </p:cNvSpPr>
            <p:nvPr/>
          </p:nvSpPr>
          <p:spPr bwMode="auto">
            <a:xfrm>
              <a:off x="1292" y="1752"/>
              <a:ext cx="3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2. Send a </a:t>
              </a:r>
              <a:r>
                <a:rPr lang="vi-VN" altLang="en-US" sz="18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request</a:t>
              </a: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 to Web Server (index.html)</a:t>
              </a:r>
            </a:p>
          </p:txBody>
        </p:sp>
        <p:sp>
          <p:nvSpPr>
            <p:cNvPr id="43025" name="Line 18"/>
            <p:cNvSpPr>
              <a:spLocks noChangeShapeType="1"/>
            </p:cNvSpPr>
            <p:nvPr/>
          </p:nvSpPr>
          <p:spPr bwMode="auto">
            <a:xfrm>
              <a:off x="1791" y="2024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650038" y="4014788"/>
            <a:ext cx="2303462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3. Web Server processes a request</a:t>
            </a:r>
            <a:r>
              <a:rPr lang="en-US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 (connecting DB, calculating, call service …)</a:t>
            </a:r>
            <a:endParaRPr lang="vi-VN" altLang="en-US" sz="1800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111377" y="2519363"/>
            <a:ext cx="6048375" cy="431800"/>
            <a:chOff x="1292" y="2024"/>
            <a:chExt cx="3810" cy="272"/>
          </a:xfrm>
        </p:grpSpPr>
        <p:sp>
          <p:nvSpPr>
            <p:cNvPr id="43022" name="Text Box 21"/>
            <p:cNvSpPr txBox="1">
              <a:spLocks noChangeArrowheads="1"/>
            </p:cNvSpPr>
            <p:nvPr/>
          </p:nvSpPr>
          <p:spPr bwMode="auto">
            <a:xfrm>
              <a:off x="1292" y="2024"/>
              <a:ext cx="3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4. The result is </a:t>
              </a:r>
              <a:r>
                <a:rPr lang="vi-VN" altLang="en-US" sz="180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responsed</a:t>
              </a:r>
              <a:r>
                <a:rPr lang="vi-VN" altLang="en-US" sz="1800" b="1">
                  <a:latin typeface="Times New Roman" panose="02020603050405020304" pitchFamily="18" charset="0"/>
                  <a:cs typeface="Arial" panose="020B0604020202020204" pitchFamily="34" charset="0"/>
                </a:rPr>
                <a:t> to Browser</a:t>
              </a:r>
            </a:p>
          </p:txBody>
        </p:sp>
        <p:sp>
          <p:nvSpPr>
            <p:cNvPr id="43023" name="Line 22"/>
            <p:cNvSpPr>
              <a:spLocks noChangeShapeType="1"/>
            </p:cNvSpPr>
            <p:nvPr/>
          </p:nvSpPr>
          <p:spPr bwMode="auto">
            <a:xfrm>
              <a:off x="1791" y="229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455615" y="3959227"/>
            <a:ext cx="25923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vi-VN" altLang="en-US" sz="1800" b="1">
                <a:latin typeface="Times New Roman" panose="02020603050405020304" pitchFamily="18" charset="0"/>
                <a:cs typeface="Arial" panose="020B0604020202020204" pitchFamily="34" charset="0"/>
              </a:rPr>
              <a:t>5. Web Browser views the result which contains a markup language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F060-568B-2849-9BFC-326084243D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25F69B-72AB-41CF-960E-E0BA6AD26BB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CF27C-1219-C16A-8349-11B79DB7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5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85004" grpId="0"/>
      <p:bldP spid="85005" grpId="0"/>
      <p:bldP spid="85006" grpId="0" animBg="1"/>
      <p:bldP spid="85007" grpId="0"/>
      <p:bldP spid="85011" grpId="0"/>
      <p:bldP spid="850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59488" y="1562136"/>
            <a:ext cx="8825024" cy="4278755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combining html and servlet?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and Methods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Servlet?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Variables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2FCE0-F061-C07E-35F9-C171998D77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59AEEC-AE5D-40E8-B728-E16D58ECACDD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49A60-D14E-4A6D-C807-857F80C8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667592" y="1217613"/>
            <a:ext cx="7799388" cy="1687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HTTP method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pointer to the resource requested, in the form of a URI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version of HTTP protocol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Ex: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/</a:t>
            </a:r>
            <a:r>
              <a:rPr lang="en-US" altLang="en-US" sz="24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index.html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HTTP/1.1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E123D6-B9CE-975D-DD25-328E45884F42}"/>
              </a:ext>
            </a:extLst>
          </p:cNvPr>
          <p:cNvGrpSpPr/>
          <p:nvPr/>
        </p:nvGrpSpPr>
        <p:grpSpPr>
          <a:xfrm>
            <a:off x="1150615" y="3187878"/>
            <a:ext cx="6575133" cy="2994251"/>
            <a:chOff x="1897063" y="2627313"/>
            <a:chExt cx="5334000" cy="2066925"/>
          </a:xfrm>
        </p:grpSpPr>
        <p:pic>
          <p:nvPicPr>
            <p:cNvPr id="45059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63" y="2627313"/>
              <a:ext cx="533400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1" name="Text Box 8"/>
            <p:cNvSpPr txBox="1">
              <a:spLocks noChangeArrowheads="1"/>
            </p:cNvSpPr>
            <p:nvPr/>
          </p:nvSpPr>
          <p:spPr bwMode="auto">
            <a:xfrm>
              <a:off x="4294188" y="3830638"/>
              <a:ext cx="2581275" cy="2337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carriage return/ line feed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AAD1E-DC0C-7A3B-7960-CC14BE43B1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245B1F-9847-48F3-9EB3-0C0C7ECDEB7F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FB7C-FCC0-FE39-3391-0311B1732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0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505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26" y="1293038"/>
            <a:ext cx="533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 Box 8"/>
          <p:cNvSpPr txBox="1">
            <a:spLocks noChangeArrowheads="1"/>
          </p:cNvSpPr>
          <p:nvPr/>
        </p:nvSpPr>
        <p:spPr bwMode="auto">
          <a:xfrm>
            <a:off x="4294190" y="3830640"/>
            <a:ext cx="2581275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 carriage return/ line feed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25965" y="3753628"/>
            <a:ext cx="8859417" cy="2109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Return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User-Agent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(the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browser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along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 header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 the form </a:t>
            </a:r>
            <a:r>
              <a:rPr lang="en-US" altLang="en-US" sz="2400" b="1" dirty="0" err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name:value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(provides information on what media types the client can accept) 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Ex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fr-FR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User-Agent: Mozilla/4.0 (compatible: MSIE 4.0 : Windows 95) </a:t>
            </a:r>
            <a:r>
              <a:rPr lang="fr-FR" alt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</a:t>
            </a:r>
            <a:r>
              <a:rPr lang="fr-FR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 : image/gif, image/jpeg, </a:t>
            </a:r>
            <a:r>
              <a:rPr lang="fr-FR" alt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fr-FR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/*, */*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101F8-0A49-D268-014E-B308ABE6F8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325220B-FBC0-41D6-AAF6-D2122E29D2FF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E9DC-FB8B-45FB-14DC-3CA54395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5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7796BC-618D-38D7-EE49-BAD5C7F19597}"/>
              </a:ext>
            </a:extLst>
          </p:cNvPr>
          <p:cNvGrpSpPr/>
          <p:nvPr/>
        </p:nvGrpSpPr>
        <p:grpSpPr>
          <a:xfrm>
            <a:off x="1065859" y="1405760"/>
            <a:ext cx="7012285" cy="3054275"/>
            <a:chOff x="1897063" y="2627313"/>
            <a:chExt cx="5334000" cy="2066925"/>
          </a:xfrm>
        </p:grpSpPr>
        <p:pic>
          <p:nvPicPr>
            <p:cNvPr id="45059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7063" y="2627313"/>
              <a:ext cx="533400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1" name="Text Box 8"/>
            <p:cNvSpPr txBox="1">
              <a:spLocks noChangeArrowheads="1"/>
            </p:cNvSpPr>
            <p:nvPr/>
          </p:nvSpPr>
          <p:spPr bwMode="auto">
            <a:xfrm>
              <a:off x="4294188" y="3830638"/>
              <a:ext cx="2581275" cy="229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A carriage return/ line feed</a:t>
              </a:r>
            </a:p>
          </p:txBody>
        </p:sp>
      </p:grp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36538" y="4757716"/>
            <a:ext cx="8670925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Contain pretty much any thing (a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parameters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values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an </a:t>
            </a:r>
            <a:r>
              <a:rPr lang="en-US" altLang="en-US" sz="2400" b="1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image</a:t>
            </a:r>
            <a:r>
              <a: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file intending to upload)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94687E-48D6-88E8-9F90-B13CB4C0F7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332083-DF66-41E7-B542-7F2B994D1365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1DD73-81F2-C188-5775-B404ED3FA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27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1275"/>
            <a:ext cx="8229600" cy="939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– Example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710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5" y="1048564"/>
            <a:ext cx="8159750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99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64002"/>
            <a:ext cx="9144000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D3475-00DC-75C7-23DC-E360871460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742022-5FC9-485B-92F4-02495594314F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DE63-85DE-279B-8745-181C7DD62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 Objects</a:t>
            </a:r>
          </a:p>
        </p:txBody>
      </p:sp>
      <p:pic>
        <p:nvPicPr>
          <p:cNvPr id="13326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90" y="1184277"/>
            <a:ext cx="8588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miley Face 16"/>
          <p:cNvSpPr/>
          <p:nvPr/>
        </p:nvSpPr>
        <p:spPr>
          <a:xfrm>
            <a:off x="168277" y="1276350"/>
            <a:ext cx="588963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84302" y="3698876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6" name="TextBox 21"/>
          <p:cNvSpPr txBox="1">
            <a:spLocks noChangeArrowheads="1"/>
          </p:cNvSpPr>
          <p:nvPr/>
        </p:nvSpPr>
        <p:spPr bwMode="auto">
          <a:xfrm>
            <a:off x="2168527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1207" name="TextBox 22"/>
          <p:cNvSpPr txBox="1">
            <a:spLocks noChangeArrowheads="1"/>
          </p:cNvSpPr>
          <p:nvPr/>
        </p:nvSpPr>
        <p:spPr bwMode="auto">
          <a:xfrm>
            <a:off x="4859340" y="57134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42950" y="1460502"/>
            <a:ext cx="1741488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93727" y="820738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5" name="Cloud 24"/>
          <p:cNvSpPr/>
          <p:nvPr/>
        </p:nvSpPr>
        <p:spPr>
          <a:xfrm>
            <a:off x="3001963" y="3957638"/>
            <a:ext cx="1270000" cy="64135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</a:p>
        </p:txBody>
      </p:sp>
      <p:cxnSp>
        <p:nvCxnSpPr>
          <p:cNvPr id="26" name="Straight Arrow Connector 25"/>
          <p:cNvCxnSpPr>
            <a:endCxn id="13326" idx="3"/>
          </p:cNvCxnSpPr>
          <p:nvPr/>
        </p:nvCxnSpPr>
        <p:spPr>
          <a:xfrm rot="16200000" flipV="1">
            <a:off x="2094707" y="2736058"/>
            <a:ext cx="2519362" cy="60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208090" y="2157413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9" name="Straight Arrow Connector 28"/>
          <p:cNvCxnSpPr>
            <a:stCxn id="13326" idx="3"/>
          </p:cNvCxnSpPr>
          <p:nvPr/>
        </p:nvCxnSpPr>
        <p:spPr>
          <a:xfrm>
            <a:off x="3324227" y="150653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be 29"/>
          <p:cNvSpPr/>
          <p:nvPr/>
        </p:nvSpPr>
        <p:spPr>
          <a:xfrm>
            <a:off x="4241800" y="1633540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387725" y="1238250"/>
            <a:ext cx="1766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589590" y="1746250"/>
            <a:ext cx="428625" cy="7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186365" y="1252540"/>
            <a:ext cx="39576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45200" y="1582738"/>
            <a:ext cx="2908300" cy="2647950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075365" y="1857375"/>
            <a:ext cx="1266825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 Object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445375" y="1866902"/>
            <a:ext cx="17668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Container create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615240" y="3248025"/>
            <a:ext cx="1323975" cy="7508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cxnSp>
        <p:nvCxnSpPr>
          <p:cNvPr id="41" name="Straight Arrow Connector 40"/>
          <p:cNvCxnSpPr>
            <a:stCxn id="38" idx="5"/>
            <a:endCxn id="40" idx="0"/>
          </p:cNvCxnSpPr>
          <p:nvPr/>
        </p:nvCxnSpPr>
        <p:spPr>
          <a:xfrm rot="16200000" flipH="1">
            <a:off x="7411246" y="2382046"/>
            <a:ext cx="611187" cy="112077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775575" y="2617788"/>
            <a:ext cx="1285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</a:t>
            </a:r>
          </a:p>
        </p:txBody>
      </p:sp>
      <p:sp>
        <p:nvSpPr>
          <p:cNvPr id="44" name="Can 43"/>
          <p:cNvSpPr/>
          <p:nvPr/>
        </p:nvSpPr>
        <p:spPr>
          <a:xfrm>
            <a:off x="6765925" y="4892675"/>
            <a:ext cx="1296988" cy="9080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45" name="Straight Arrow Connector 44"/>
          <p:cNvCxnSpPr>
            <a:cxnSpLocks/>
          </p:cNvCxnSpPr>
          <p:nvPr/>
        </p:nvCxnSpPr>
        <p:spPr>
          <a:xfrm flipH="1">
            <a:off x="7587460" y="3968273"/>
            <a:ext cx="550863" cy="9112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775577" y="4349752"/>
            <a:ext cx="1382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7.retrieve data (if any)</a:t>
            </a:r>
          </a:p>
        </p:txBody>
      </p:sp>
      <p:cxnSp>
        <p:nvCxnSpPr>
          <p:cNvPr id="49" name="Straight Arrow Connector 48"/>
          <p:cNvCxnSpPr>
            <a:stCxn id="40" idx="3"/>
          </p:cNvCxnSpPr>
          <p:nvPr/>
        </p:nvCxnSpPr>
        <p:spPr>
          <a:xfrm rot="5400000">
            <a:off x="6964363" y="4081464"/>
            <a:ext cx="1036638" cy="652463"/>
          </a:xfrm>
          <a:prstGeom prst="straightConnector1">
            <a:avLst/>
          </a:prstGeom>
          <a:ln w="38100">
            <a:solidFill>
              <a:srgbClr val="FF330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065047" y="2843289"/>
            <a:ext cx="1417637" cy="8032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Response Object</a:t>
            </a:r>
          </a:p>
        </p:txBody>
      </p:sp>
      <p:cxnSp>
        <p:nvCxnSpPr>
          <p:cNvPr id="57" name="Straight Arrow Connector 56"/>
          <p:cNvCxnSpPr>
            <a:cxnSpLocks/>
            <a:stCxn id="56" idx="5"/>
          </p:cNvCxnSpPr>
          <p:nvPr/>
        </p:nvCxnSpPr>
        <p:spPr>
          <a:xfrm>
            <a:off x="7275074" y="3528927"/>
            <a:ext cx="408426" cy="21122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6350000" y="3681415"/>
            <a:ext cx="1252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Set Val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445125" y="2333625"/>
            <a:ext cx="573088" cy="382588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3302002" y="1719263"/>
            <a:ext cx="969169" cy="519906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465640" y="3736977"/>
            <a:ext cx="1766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Response Msg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3835400" y="3262315"/>
            <a:ext cx="2019300" cy="7508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455988" y="2439990"/>
            <a:ext cx="1935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10. Send response</a:t>
            </a:r>
          </a:p>
        </p:txBody>
      </p:sp>
      <p:cxnSp>
        <p:nvCxnSpPr>
          <p:cNvPr id="73" name="Straight Arrow Connector 72"/>
          <p:cNvCxnSpPr>
            <a:cxnSpLocks/>
          </p:cNvCxnSpPr>
          <p:nvPr/>
        </p:nvCxnSpPr>
        <p:spPr>
          <a:xfrm flipV="1">
            <a:off x="634211" y="1719265"/>
            <a:ext cx="1835941" cy="650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2C076-362F-8842-94E1-C246D92B55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A7FEC-257C-4E98-AEFC-CF3650A1914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8E78-3B6F-6C1B-5666-6AEED9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  <p:bldP spid="25" grpId="0" animBg="1"/>
      <p:bldP spid="28" grpId="0"/>
      <p:bldP spid="30" grpId="0" animBg="1"/>
      <p:bldP spid="31" grpId="0"/>
      <p:bldP spid="35" grpId="0"/>
      <p:bldP spid="37" grpId="0" animBg="1"/>
      <p:bldP spid="38" grpId="0" animBg="1"/>
      <p:bldP spid="39" grpId="0"/>
      <p:bldP spid="40" grpId="0" animBg="1"/>
      <p:bldP spid="43" grpId="0"/>
      <p:bldP spid="44" grpId="0" animBg="1"/>
      <p:bldP spid="46" grpId="0"/>
      <p:bldP spid="56" grpId="0" animBg="1"/>
      <p:bldP spid="59" grpId="0"/>
      <p:bldP spid="68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</a:t>
            </a:r>
          </a:p>
        </p:txBody>
      </p:sp>
      <p:pic>
        <p:nvPicPr>
          <p:cNvPr id="53251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39" y="1769584"/>
            <a:ext cx="8527322" cy="331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2901952" y="3787777"/>
            <a:ext cx="11223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Blank 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A5B9A-D337-B402-E2A6-5DF83CD222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A290F9-B974-4B40-AE18-3E64CDD31ED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7B3F-3EEA-5328-2E65-4410F0C46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3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</a:t>
            </a:r>
          </a:p>
        </p:txBody>
      </p:sp>
      <p:sp>
        <p:nvSpPr>
          <p:cNvPr id="53252" name="Text Box 8"/>
          <p:cNvSpPr txBox="1">
            <a:spLocks noChangeArrowheads="1"/>
          </p:cNvSpPr>
          <p:nvPr/>
        </p:nvSpPr>
        <p:spPr bwMode="auto">
          <a:xfrm>
            <a:off x="2901952" y="3787777"/>
            <a:ext cx="1122363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Blank line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21AEB9-DC7F-2A46-6702-A1BCBE904F71}"/>
              </a:ext>
            </a:extLst>
          </p:cNvPr>
          <p:cNvGrpSpPr/>
          <p:nvPr/>
        </p:nvGrpSpPr>
        <p:grpSpPr>
          <a:xfrm>
            <a:off x="557252" y="1408380"/>
            <a:ext cx="8023225" cy="4321175"/>
            <a:chOff x="1120775" y="1238250"/>
            <a:chExt cx="8023225" cy="4321175"/>
          </a:xfrm>
        </p:grpSpPr>
        <p:pic>
          <p:nvPicPr>
            <p:cNvPr id="53251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75" y="2146300"/>
              <a:ext cx="7085013" cy="2757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46" name="Text Box 10"/>
            <p:cNvSpPr txBox="1">
              <a:spLocks noChangeArrowheads="1"/>
            </p:cNvSpPr>
            <p:nvPr/>
          </p:nvSpPr>
          <p:spPr bwMode="auto">
            <a:xfrm>
              <a:off x="1781175" y="1238250"/>
              <a:ext cx="7180263" cy="11969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Indicates status of request process (</a:t>
              </a:r>
              <a:r>
                <a:rPr lang="en-US" altLang="en-US" sz="2400" b="1">
                  <a:solidFill>
                    <a:srgbClr val="7030A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HTTP version</a:t>
              </a:r>
              <a:r>
                <a:rPr lang="en-US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response code</a:t>
              </a:r>
              <a:r>
                <a:rPr lang="en-US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altLang="en-US" sz="2400" b="1">
                  <a:solidFill>
                    <a:srgbClr val="00206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status</a:t>
              </a:r>
              <a:r>
                <a:rPr lang="en-US" altLang="en-US" sz="2400" b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Ex: </a:t>
              </a:r>
              <a:r>
                <a:rPr lang="en-US" altLang="en-US" sz="2400">
                  <a:solidFill>
                    <a:srgbClr val="7030A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HTTP/1.1</a:t>
              </a:r>
              <a:r>
                <a:rPr lang="en-US" altLang="en-US" sz="240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400">
                  <a:solidFill>
                    <a:srgbClr val="00B05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200</a:t>
              </a:r>
              <a:r>
                <a:rPr lang="en-US" altLang="en-US" sz="240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en-US" sz="2400">
                  <a:solidFill>
                    <a:srgbClr val="00206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OK</a:t>
              </a:r>
              <a:r>
                <a:rPr lang="en-US" altLang="en-US" sz="240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91147" name="Text Box 11"/>
            <p:cNvSpPr txBox="1">
              <a:spLocks noChangeArrowheads="1"/>
            </p:cNvSpPr>
            <p:nvPr/>
          </p:nvSpPr>
          <p:spPr bwMode="auto">
            <a:xfrm>
              <a:off x="1741488" y="3692525"/>
              <a:ext cx="7402512" cy="18669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465138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Server</a:t>
              </a:r>
              <a:r>
                <a:rPr lang="en-US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. Ex: Server: </a:t>
              </a:r>
              <a:r>
                <a:rPr lang="en-US" altLang="en-US" sz="2400" dirty="0" err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JavaWebServer</a:t>
              </a:r>
              <a:endParaRPr lang="en-US" altLang="en-US" sz="2400" dirty="0">
                <a:solidFill>
                  <a:srgbClr val="3366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Last modified date. </a:t>
              </a:r>
            </a:p>
            <a:p>
              <a:pPr lvl="1"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0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Ex: Last-modified: Tuesday, 24-Mar-09 8:30:34 GMT</a:t>
              </a:r>
            </a:p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Content length</a:t>
              </a:r>
              <a:r>
                <a:rPr lang="en-US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. Ex: Content-length: 100</a:t>
              </a:r>
            </a:p>
            <a:p>
              <a:pPr eaLnBrk="1" hangingPunct="1">
                <a:spcBef>
                  <a:spcPct val="0"/>
                </a:spcBef>
                <a:buFontTx/>
                <a:buChar char="•"/>
              </a:pPr>
              <a:r>
                <a:rPr lang="en-US" altLang="en-US" sz="2400" b="1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Content type</a:t>
              </a:r>
              <a:r>
                <a:rPr lang="en-US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r>
                <a:rPr lang="fr-FR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Ex: Content-type: </a:t>
              </a:r>
              <a:r>
                <a:rPr lang="fr-FR" altLang="en-US" sz="2400" dirty="0" err="1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text</a:t>
              </a:r>
              <a:r>
                <a:rPr lang="fr-FR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/plain</a:t>
              </a:r>
              <a:r>
                <a:rPr lang="en-US" altLang="en-US" sz="2400" dirty="0">
                  <a:solidFill>
                    <a:srgbClr val="3366FF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A258-254A-1132-EDC0-946839758C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72C394-0E46-4108-9281-0BD54ABA242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B226-000A-A81B-7080-C925C4E87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Responses – Example </a:t>
            </a:r>
          </a:p>
        </p:txBody>
      </p:sp>
      <p:pic>
        <p:nvPicPr>
          <p:cNvPr id="5529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5" y="1150940"/>
            <a:ext cx="88217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444875"/>
            <a:ext cx="6958012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2DF2C-92E2-0DCE-12FB-005423CBF1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C98F20-BC5C-4F3D-B986-E6B1BAF03BF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FFFA-3362-823D-CB73-BCC383C1F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46150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Status codes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05B6-0CF5-4D9A-5D9B-E89CD0C386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0EEE15-06D0-4AA9-88B9-85B6813D0EB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5950-5A50-9D79-DD8E-5A2653EF3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FEA30-5EC4-F248-5B6E-9F20713DE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8" y="1107643"/>
            <a:ext cx="8238686" cy="537305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108075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Status codes</a:t>
            </a:r>
          </a:p>
        </p:txBody>
      </p:sp>
      <p:graphicFrame>
        <p:nvGraphicFramePr>
          <p:cNvPr id="1950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685048"/>
              </p:ext>
            </p:extLst>
          </p:nvPr>
        </p:nvGraphicFramePr>
        <p:xfrm>
          <a:off x="228600" y="1190625"/>
          <a:ext cx="8674100" cy="5583340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2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 code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 Message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Bad Request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placed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syntactically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incorrect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401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Unauthorized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Authorization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given to access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password protected page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403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Permission denied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Authentication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 authorization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given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access protected resource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404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Found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Resource not found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the specified address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 Timeout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taken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by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client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very long to send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(only available in HTTP 1.1)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8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Internal Server Error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Server is unable to locate the requested file. The servlet has been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deleted or crashed or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had been moved to a new location with out informing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Indicates that the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 server is temporarily overloaded,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unable to handle the request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6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601D3-6A1C-2F1A-C12D-C0BDB574F8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EC6D40-F7B7-4774-970C-9DEFFB957C5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A0F7-C57C-FCD8-B6A3-C1140227B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96044" y="1348250"/>
            <a:ext cx="8951912" cy="4919501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can do some following functions as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The user </a:t>
            </a:r>
            <a:r>
              <a:rPr lang="en-US" altLang="en-US" b="1" dirty="0">
                <a:latin typeface="Times New Roman" panose="02020603050405020304" pitchFamily="18" charset="0"/>
              </a:rPr>
              <a:t>must be authenticated </a:t>
            </a:r>
            <a:r>
              <a:rPr lang="en-US" altLang="en-US" dirty="0">
                <a:latin typeface="Times New Roman" panose="02020603050405020304" pitchFamily="18" charset="0"/>
              </a:rPr>
              <a:t>before they want to use this web site </a:t>
            </a:r>
            <a:r>
              <a:rPr lang="en-US" altLang="en-US" b="1" dirty="0">
                <a:latin typeface="Times New Roman" panose="02020603050405020304" pitchFamily="18" charset="0"/>
              </a:rPr>
              <a:t>using the DB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If the user is invalid, the </a:t>
            </a:r>
            <a:r>
              <a:rPr lang="en-US" altLang="en-US" b="1" dirty="0">
                <a:latin typeface="Times New Roman" panose="02020603050405020304" pitchFamily="18" charset="0"/>
              </a:rPr>
              <a:t>message “Invalid username and password” is presented</a:t>
            </a:r>
            <a:r>
              <a:rPr lang="en-US" altLang="en-US" dirty="0">
                <a:latin typeface="Times New Roman" panose="02020603050405020304" pitchFamily="18" charset="0"/>
              </a:rPr>
              <a:t>, then the </a:t>
            </a:r>
            <a:r>
              <a:rPr lang="en-US" altLang="en-US" b="1" dirty="0">
                <a:latin typeface="Times New Roman" panose="02020603050405020304" pitchFamily="18" charset="0"/>
              </a:rPr>
              <a:t>link “Click here to try again” is shown </a:t>
            </a:r>
            <a:r>
              <a:rPr lang="en-US" altLang="en-US" dirty="0">
                <a:latin typeface="Times New Roman" panose="02020603050405020304" pitchFamily="18" charset="0"/>
              </a:rPr>
              <a:t>that </a:t>
            </a:r>
            <a:r>
              <a:rPr lang="en-US" altLang="en-US" b="1" dirty="0">
                <a:latin typeface="Times New Roman" panose="02020603050405020304" pitchFamily="18" charset="0"/>
              </a:rPr>
              <a:t>redirect the user to the login page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Otherwise, </a:t>
            </a:r>
            <a:r>
              <a:rPr lang="en-US" altLang="en-US" b="1" dirty="0">
                <a:latin typeface="Times New Roman" panose="02020603050405020304" pitchFamily="18" charset="0"/>
              </a:rPr>
              <a:t>the search page </a:t>
            </a:r>
            <a:r>
              <a:rPr lang="en-US" altLang="en-US" dirty="0">
                <a:latin typeface="Times New Roman" panose="02020603050405020304" pitchFamily="18" charset="0"/>
              </a:rPr>
              <a:t>is redirected. 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</a:rPr>
              <a:t>The GUI of web application is present as following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A5F77-8753-6F1C-01EF-4BF11389FF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09B60D-D5E4-49F8-9B0D-E650BD7474CD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A99EE-5B5E-62DE-0948-3D1BBBB58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– Basic 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0" y="922712"/>
            <a:ext cx="9144000" cy="5541888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method commonly used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 resource/ get information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 static resource such as HTML doc and images or retrieve dynamic information such as query parameters)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server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restricted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query string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introduced by the question mark “?”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address line of the browser and pressing GO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web page</a:t>
            </a: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HTML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method</a:t>
            </a:r>
          </a:p>
          <a:p>
            <a:pPr algn="just"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of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length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web server.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method commonly used for passing user input / sending information to the server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dynamic resources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data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HTTP request because the request parameters are passed in the body of request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booked mark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emailed</a:t>
            </a: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8DDD7-A368-90A0-F2C7-EA5378812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A7EAAB-01F1-4CA8-B1A9-5E95F908D6A4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72D75C-46FB-4FE7-A493-AF33F6B45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– Extends 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0" y="1204254"/>
            <a:ext cx="9144000" cy="5270979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by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identical to the GET method but it doesn’t return a message body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economical way of checking that a resource is valid and accessible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methods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supports.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server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enclosed in the HTTP message body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location provided in the request URL.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server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request URL. 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 to the server. 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 to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reaches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proxies.</a:t>
            </a:r>
          </a:p>
          <a:p>
            <a:pPr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Idempotency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GET, TRACE, OPTIONS, and HEAD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A9B7D-D138-46E7-1C02-8E25418F45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CD3670-951A-4A48-AAFD-9CA480365FC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CC9A4-F447-8C22-D118-10778C97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42532"/>
            <a:ext cx="8229600" cy="100488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 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4294967295"/>
          </p:nvPr>
        </p:nvSpPr>
        <p:spPr>
          <a:xfrm>
            <a:off x="0" y="969665"/>
            <a:ext cx="4541838" cy="5522912"/>
          </a:xfrm>
          <a:prstGeom prst="rect">
            <a:avLst/>
          </a:prstGeom>
        </p:spPr>
        <p:txBody>
          <a:bodyPr/>
          <a:lstStyle/>
          <a:p>
            <a:pPr marL="265113" indent="-265113" algn="just" eaLnBrk="1" hangingPunct="1">
              <a:lnSpc>
                <a:spcPct val="80000"/>
              </a:lnSpc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program (*.exe)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C/C++, Perl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for the gateway programs.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complex applications, such as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standards followed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applications form client side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Web Server </a:t>
            </a:r>
            <a:endParaRPr lang="vi-V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Web server to send information to other files and Web browsers 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inputs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form on the Web page</a:t>
            </a:r>
            <a:endParaRPr lang="vi-V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information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it on the server machine (server side)</a:t>
            </a:r>
          </a:p>
          <a:p>
            <a:pPr marL="265113" indent="-265113" algn="just" eaLnBrk="1" hangingPunct="1">
              <a:lnSpc>
                <a:spcPct val="80000"/>
              </a:lnSpc>
            </a:pP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sends request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server,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CGI instantaties 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vi-V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and process</a:t>
            </a:r>
            <a:r>
              <a:rPr lang="vi-V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559" name="Picture 47" descr="Image005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715" y="1141117"/>
            <a:ext cx="4459287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01985-50A8-4CE5-A39A-809DD7E29A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4CAD69-446C-47AE-8FDF-319B258D3F2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CEC53-E344-CEF7-8C53-13D9C4B5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5522912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efficiency</a:t>
            </a:r>
          </a:p>
        </p:txBody>
      </p:sp>
      <p:pic>
        <p:nvPicPr>
          <p:cNvPr id="115717" name="Picture 5" descr="Image005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9" y="2269137"/>
            <a:ext cx="5413633" cy="417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B34DC-6428-619F-3B05-A6D0B21588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1DB8B1-B5A6-4216-AE74-C5D8367180C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3A106-7EBC-0294-BA3B-8CF7E54DE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23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Common Gateway Interface (CGI)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5522912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efficiency</a:t>
            </a:r>
          </a:p>
          <a:p>
            <a:pPr lvl="1"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Reloading Perl interpreter</a:t>
            </a:r>
          </a:p>
          <a:p>
            <a:pPr lvl="2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widely accepted platform for writing CGI script is Perl. Each time the server receives are quest, the Perl interpreter needs to be reloaded.</a:t>
            </a:r>
          </a:p>
          <a:p>
            <a:pPr lvl="1" algn="just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suitable for graphical or highly interactive programs</a:t>
            </a:r>
          </a:p>
          <a:p>
            <a:pPr lvl="1" algn="just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and more memory consumed</a:t>
            </a:r>
          </a:p>
          <a:p>
            <a:pPr lvl="1" algn="just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error detection is difficult</a:t>
            </a:r>
          </a:p>
          <a:p>
            <a:pPr lvl="1" algn="just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support Session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587A4-9932-6814-353D-5B392159FA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816C-5412-4ADB-A324-AC4CCC8B770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6F5AC-2022-75CB-6091-BC3D60C32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020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16167" y="1465424"/>
            <a:ext cx="9127834" cy="5094875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process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codes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dynamic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to Web server.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single instance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Servlet created on the Web server. </a:t>
            </a:r>
          </a:p>
          <a:p>
            <a:pPr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clients’ 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Web server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multiple threads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same Servlet instance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vi-VN" altLang="en-US" sz="2000" b="1" dirty="0">
                <a:latin typeface="Times New Roman" panose="02020603050405020304" pitchFamily="18" charset="0"/>
              </a:rPr>
              <a:t>Overcome CGI’s consumed more memory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Gets </a:t>
            </a:r>
            <a:r>
              <a:rPr lang="en-US" altLang="en-US" sz="2000" b="1" dirty="0">
                <a:latin typeface="Times New Roman" panose="02020603050405020304" pitchFamily="18" charset="0"/>
              </a:rPr>
              <a:t>auto refreshed</a:t>
            </a:r>
            <a:r>
              <a:rPr lang="en-US" altLang="en-US" sz="2000" dirty="0">
                <a:latin typeface="Times New Roman" panose="02020603050405020304" pitchFamily="18" charset="0"/>
              </a:rPr>
              <a:t> on receiving a request each time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 Servlet’s </a:t>
            </a:r>
            <a:r>
              <a:rPr lang="en-US" altLang="en-US" sz="2000" b="1" dirty="0">
                <a:latin typeface="Times New Roman" panose="02020603050405020304" pitchFamily="18" charset="0"/>
              </a:rPr>
              <a:t>initializing code</a:t>
            </a:r>
            <a:r>
              <a:rPr lang="en-US" altLang="en-US" sz="2000" dirty="0">
                <a:latin typeface="Times New Roman" panose="02020603050405020304" pitchFamily="18" charset="0"/>
              </a:rPr>
              <a:t> is used </a:t>
            </a:r>
            <a:r>
              <a:rPr lang="en-US" altLang="en-US" sz="2000" b="1" dirty="0">
                <a:latin typeface="Times New Roman" panose="02020603050405020304" pitchFamily="18" charset="0"/>
              </a:rPr>
              <a:t>only</a:t>
            </a:r>
            <a:r>
              <a:rPr lang="en-US" altLang="en-US" sz="2000" dirty="0">
                <a:latin typeface="Times New Roman" panose="02020603050405020304" pitchFamily="18" charset="0"/>
              </a:rPr>
              <a:t> for initializing </a:t>
            </a:r>
            <a:r>
              <a:rPr lang="en-US" altLang="en-US" sz="2000" b="1" dirty="0">
                <a:latin typeface="Times New Roman" panose="02020603050405020304" pitchFamily="18" charset="0"/>
              </a:rPr>
              <a:t>in the 1</a:t>
            </a:r>
            <a:r>
              <a:rPr lang="en-US" altLang="en-US" sz="2000" b="1" baseline="30000" dirty="0">
                <a:latin typeface="Times New Roman" panose="02020603050405020304" pitchFamily="18" charset="0"/>
              </a:rPr>
              <a:t>st</a:t>
            </a:r>
            <a:r>
              <a:rPr lang="en-US" altLang="en-US" sz="2000" b="1" dirty="0">
                <a:latin typeface="Times New Roman" panose="02020603050405020304" pitchFamily="18" charset="0"/>
              </a:rPr>
              <a:t> time</a:t>
            </a: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Merits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Enhanced efficiency (initializing only once, auto refresh)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Ease to use (using Java combining HTML)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Powerful (using Java)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Portable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Safe and cheap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Demerits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Low-level HTML documentation</a:t>
            </a:r>
            <a:r>
              <a:rPr lang="en-US" altLang="en-US" sz="2000" dirty="0">
                <a:latin typeface="Times New Roman" panose="02020603050405020304" pitchFamily="18" charset="0"/>
              </a:rPr>
              <a:t> (Static well-formed-ness is not maintained)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Unclear-session management</a:t>
            </a:r>
            <a:r>
              <a:rPr lang="en-US" altLang="en-US" sz="2000" dirty="0">
                <a:latin typeface="Times New Roman" panose="02020603050405020304" pitchFamily="18" charset="0"/>
              </a:rPr>
              <a:t> (flow of control within the codes is very unclear)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A11AE-7899-AECF-1FD1-05836E8614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11514D-DE00-40ED-B989-D60353C25095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E8CD4-DEBC-A727-E540-CB02323EB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6E76-1173-45D8-1FAA-B2E5DCB678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741A2-56CA-E7F7-BF66-F6EA20489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5A11E-F714-0BBE-FA5E-62A4F76A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5" y="1054906"/>
            <a:ext cx="3712694" cy="179766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DDE979F-811A-9771-85D4-0FC0BFCEC37A}"/>
              </a:ext>
            </a:extLst>
          </p:cNvPr>
          <p:cNvSpPr txBox="1">
            <a:spLocks/>
          </p:cNvSpPr>
          <p:nvPr/>
        </p:nvSpPr>
        <p:spPr bwMode="auto">
          <a:xfrm>
            <a:off x="914400" y="2"/>
            <a:ext cx="822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A2CC50-681B-3950-A16B-93716EA6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83" y="1020765"/>
            <a:ext cx="4102261" cy="21494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149AA3-F06D-2684-F160-D1CFC3AE6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291" y="3429002"/>
            <a:ext cx="2667841" cy="2904231"/>
          </a:xfrm>
          <a:prstGeom prst="rect">
            <a:avLst/>
          </a:prstGeom>
        </p:spPr>
      </p:pic>
      <p:sp>
        <p:nvSpPr>
          <p:cNvPr id="17" name="Heptagon 16">
            <a:extLst>
              <a:ext uri="{FF2B5EF4-FFF2-40B4-BE49-F238E27FC236}">
                <a16:creationId xmlns:a16="http://schemas.microsoft.com/office/drawing/2014/main" id="{BDEFB813-B6DA-8017-15B8-B75871B82159}"/>
              </a:ext>
            </a:extLst>
          </p:cNvPr>
          <p:cNvSpPr/>
          <p:nvPr/>
        </p:nvSpPr>
        <p:spPr>
          <a:xfrm>
            <a:off x="1655066" y="180447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2FE43AC8-2A65-B20B-D621-B2A9B6DAC052}"/>
              </a:ext>
            </a:extLst>
          </p:cNvPr>
          <p:cNvSpPr/>
          <p:nvPr/>
        </p:nvSpPr>
        <p:spPr>
          <a:xfrm>
            <a:off x="8212973" y="1465949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56EA16EC-D7E3-B878-2BDC-E5D5D528081C}"/>
              </a:ext>
            </a:extLst>
          </p:cNvPr>
          <p:cNvSpPr/>
          <p:nvPr/>
        </p:nvSpPr>
        <p:spPr>
          <a:xfrm>
            <a:off x="3307082" y="5678446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A70D9C8E-3C4F-98E2-BB33-305A425E61AD}"/>
              </a:ext>
            </a:extLst>
          </p:cNvPr>
          <p:cNvSpPr/>
          <p:nvPr/>
        </p:nvSpPr>
        <p:spPr>
          <a:xfrm>
            <a:off x="7300669" y="4968262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D4FF5E-FCE0-C915-2BC3-B549A4C09919}"/>
              </a:ext>
            </a:extLst>
          </p:cNvPr>
          <p:cNvGrpSpPr/>
          <p:nvPr/>
        </p:nvGrpSpPr>
        <p:grpSpPr>
          <a:xfrm>
            <a:off x="372457" y="2920976"/>
            <a:ext cx="4199545" cy="3559725"/>
            <a:chOff x="372457" y="2920976"/>
            <a:chExt cx="4199545" cy="35597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3C1857-CD7C-E307-C7E7-D609C77DDDA7}"/>
                </a:ext>
              </a:extLst>
            </p:cNvPr>
            <p:cNvGrpSpPr/>
            <p:nvPr/>
          </p:nvGrpSpPr>
          <p:grpSpPr>
            <a:xfrm>
              <a:off x="372457" y="2920976"/>
              <a:ext cx="4199545" cy="3559725"/>
              <a:chOff x="372457" y="2920976"/>
              <a:chExt cx="4199545" cy="355972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1DAE9A8-4D9A-B500-B2D6-ED3B9F962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457" y="2920976"/>
                <a:ext cx="4199545" cy="35597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2CF5472-10D9-D0A0-5C87-1C33E5D5B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8409" y="3806011"/>
                <a:ext cx="2365877" cy="201351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EDA78-8865-604A-EDF3-43B174096848}"/>
                </a:ext>
              </a:extLst>
            </p:cNvPr>
            <p:cNvSpPr/>
            <p:nvPr/>
          </p:nvSpPr>
          <p:spPr>
            <a:xfrm>
              <a:off x="1868524" y="3812463"/>
              <a:ext cx="2361117" cy="2013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Heptagon 14">
            <a:extLst>
              <a:ext uri="{FF2B5EF4-FFF2-40B4-BE49-F238E27FC236}">
                <a16:creationId xmlns:a16="http://schemas.microsoft.com/office/drawing/2014/main" id="{25404645-3DF9-68B5-E4E4-F41A322C6C76}"/>
              </a:ext>
            </a:extLst>
          </p:cNvPr>
          <p:cNvSpPr/>
          <p:nvPr/>
        </p:nvSpPr>
        <p:spPr>
          <a:xfrm>
            <a:off x="3081347" y="3345113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67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66E76-1173-45D8-1FAA-B2E5DCB678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741A2-56CA-E7F7-BF66-F6EA20489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DE979F-811A-9771-85D4-0FC0BFCEC37A}"/>
              </a:ext>
            </a:extLst>
          </p:cNvPr>
          <p:cNvSpPr txBox="1">
            <a:spLocks/>
          </p:cNvSpPr>
          <p:nvPr/>
        </p:nvSpPr>
        <p:spPr bwMode="auto">
          <a:xfrm>
            <a:off x="914400" y="2"/>
            <a:ext cx="82296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D8363B-5B00-0606-B3D5-A6E5954A40C2}"/>
              </a:ext>
            </a:extLst>
          </p:cNvPr>
          <p:cNvGrpSpPr/>
          <p:nvPr/>
        </p:nvGrpSpPr>
        <p:grpSpPr>
          <a:xfrm>
            <a:off x="782029" y="1121349"/>
            <a:ext cx="7616521" cy="5233733"/>
            <a:chOff x="763739" y="1020763"/>
            <a:chExt cx="7616521" cy="52337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AA299-E78B-6615-9412-52A3309D2033}"/>
                </a:ext>
              </a:extLst>
            </p:cNvPr>
            <p:cNvGrpSpPr/>
            <p:nvPr/>
          </p:nvGrpSpPr>
          <p:grpSpPr>
            <a:xfrm>
              <a:off x="763739" y="1020763"/>
              <a:ext cx="7616521" cy="5233733"/>
              <a:chOff x="750239" y="1057339"/>
              <a:chExt cx="7616521" cy="523373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72A66C1-674E-0A8B-3982-112124D2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0239" y="1057339"/>
                <a:ext cx="7616521" cy="523373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F6BEBB7-DE53-D6FF-9574-2D625B524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0794" y="2432988"/>
                <a:ext cx="4298606" cy="1790855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EE2CB5-0947-B115-47E5-65A1ACB854CF}"/>
                </a:ext>
              </a:extLst>
            </p:cNvPr>
            <p:cNvSpPr/>
            <p:nvPr/>
          </p:nvSpPr>
          <p:spPr>
            <a:xfrm>
              <a:off x="2344295" y="2372504"/>
              <a:ext cx="4298606" cy="179085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eptagon 3">
            <a:extLst>
              <a:ext uri="{FF2B5EF4-FFF2-40B4-BE49-F238E27FC236}">
                <a16:creationId xmlns:a16="http://schemas.microsoft.com/office/drawing/2014/main" id="{7EB6361E-05FC-F72C-FBD9-12AD95030134}"/>
              </a:ext>
            </a:extLst>
          </p:cNvPr>
          <p:cNvSpPr/>
          <p:nvPr/>
        </p:nvSpPr>
        <p:spPr>
          <a:xfrm>
            <a:off x="7317419" y="934388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2020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2"/>
            <a:ext cx="8229600" cy="1020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3731" name="Rectangle 3"/>
          <p:cNvSpPr>
            <a:spLocks noGrp="1"/>
          </p:cNvSpPr>
          <p:nvPr>
            <p:ph type="body" idx="4294967295"/>
          </p:nvPr>
        </p:nvSpPr>
        <p:spPr>
          <a:xfrm>
            <a:off x="16166" y="1512740"/>
            <a:ext cx="9127834" cy="3144320"/>
          </a:xfrm>
          <a:prstGeom prst="rect">
            <a:avLst/>
          </a:prstGeo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server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(difference from Java class), then, </a:t>
            </a:r>
            <a:r>
              <a:rPr lang="en-US" altLang="en-US" sz="4000" b="1" dirty="0">
                <a:latin typeface="Times New Roman" panose="02020603050405020304" pitchFamily="18" charset="0"/>
              </a:rPr>
              <a:t>initializing</a:t>
            </a:r>
            <a:r>
              <a:rPr lang="en-US" altLang="en-US" sz="4000" dirty="0">
                <a:latin typeface="Times New Roman" panose="02020603050405020304" pitchFamily="18" charset="0"/>
              </a:rPr>
              <a:t> </a:t>
            </a:r>
            <a:r>
              <a:rPr lang="en-US" altLang="en-US" sz="4000" b="1" dirty="0">
                <a:latin typeface="Times New Roman" panose="02020603050405020304" pitchFamily="18" charset="0"/>
              </a:rPr>
              <a:t>in the 1</a:t>
            </a:r>
            <a:r>
              <a:rPr lang="en-US" altLang="en-US" sz="4000" b="1" baseline="30000" dirty="0">
                <a:latin typeface="Times New Roman" panose="02020603050405020304" pitchFamily="18" charset="0"/>
              </a:rPr>
              <a:t>st</a:t>
            </a:r>
            <a:r>
              <a:rPr lang="en-US" altLang="en-US" sz="4000" b="1" dirty="0">
                <a:latin typeface="Times New Roman" panose="02020603050405020304" pitchFamily="18" charset="0"/>
              </a:rPr>
              <a:t> time?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Web deployment descriptors (web.xml)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Annotations</a:t>
            </a:r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69725-7BCD-A361-44A1-3775EE86F4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4276B3-0396-4D1A-BC90-E99A0DA40DA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377A1-38CB-E737-2093-2F167882E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214438"/>
            <a:ext cx="9144000" cy="564356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Web Deployment Descriptor file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XML file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Given that the name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web.xml.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2500313"/>
            <a:ext cx="39052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7AFED-844B-D454-2C7B-421458B216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223623-B212-4DCB-BE85-AB0EFBDC1F08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7A83E-676C-3A72-1040-6401DCA04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4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1229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7" y="1293814"/>
            <a:ext cx="28479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7" y="4184652"/>
            <a:ext cx="4733925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7" y="4184650"/>
            <a:ext cx="3571875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4FFA-3360-30C6-F198-5A0C7BCD48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2A62CF-E1E9-4D0D-B6A9-78DF7532D0B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C04D8-2EDE-0A08-C140-5593A2213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20827" y="0"/>
            <a:ext cx="7623175" cy="11382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web.xml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257175" y="1116014"/>
            <a:ext cx="9144000" cy="536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&lt;?xml version="1.0" encoding="UTF-8"?&gt;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de-DE" altLang="en-US" sz="1900" dirty="0">
                <a:latin typeface="Times New Roman" panose="02020603050405020304" pitchFamily="18" charset="0"/>
              </a:rPr>
              <a:t>&lt;web-app version="2.5" xmlns="http://java.sun.com/xml/ns/javaee" xmlns:xsi="http://www.w3.org/2001/XMLSchema-instance" xsi:schemaLocation="http://java.sun.com/xml/ns/javaee                  http://java.sun.com/xml/ns/javaee/web-app_2_5.xsd"&gt;</a:t>
            </a:r>
            <a:endParaRPr lang="en-US" altLang="en-US" sz="19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</a:t>
            </a: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&lt;servlet-name&gt;servlet name&lt;/servlet-name&gt;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	&lt;servlet-class&gt;</a:t>
            </a:r>
            <a:r>
              <a:rPr lang="en-US" altLang="en-US" sz="19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package.classname</a:t>
            </a: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&lt;/servlet-class&gt;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	&lt;/servlet&gt;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</a:t>
            </a: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&lt;servlet-name&gt;servlet name&lt;/servlet-name&gt;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	&lt;</a:t>
            </a:r>
            <a:r>
              <a:rPr lang="en-US" altLang="en-US" sz="19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-pattern&gt;/context Path/root&lt;/</a:t>
            </a:r>
            <a:r>
              <a:rPr lang="en-US" altLang="en-US" sz="1900" b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url</a:t>
            </a: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-pattern&gt;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	&lt;/servlet-mapping&gt;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&lt;session-</a:t>
            </a:r>
            <a:r>
              <a:rPr lang="en-US" altLang="en-US" sz="1900" dirty="0" err="1">
                <a:latin typeface="Times New Roman" panose="02020603050405020304" pitchFamily="18" charset="0"/>
              </a:rPr>
              <a:t>config</a:t>
            </a:r>
            <a:r>
              <a:rPr lang="en-US" altLang="en-US" sz="19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        &lt;session-timeout&gt;30&lt;/session-timeout&gt;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      &lt;/session-</a:t>
            </a:r>
            <a:r>
              <a:rPr lang="en-US" altLang="en-US" sz="1900" dirty="0" err="1">
                <a:latin typeface="Times New Roman" panose="02020603050405020304" pitchFamily="18" charset="0"/>
              </a:rPr>
              <a:t>config</a:t>
            </a:r>
            <a:r>
              <a:rPr lang="en-US" altLang="en-US" sz="1900" dirty="0"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&lt;welcome-file-list&gt;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	&lt;welcome-file&gt;</a:t>
            </a:r>
            <a:r>
              <a:rPr lang="en-US" altLang="en-US" sz="1900" b="1" dirty="0">
                <a:latin typeface="Times New Roman" panose="02020603050405020304" pitchFamily="18" charset="0"/>
              </a:rPr>
              <a:t>default page to show</a:t>
            </a:r>
            <a:r>
              <a:rPr lang="en-US" altLang="en-US" sz="1900" dirty="0">
                <a:latin typeface="Times New Roman" panose="02020603050405020304" pitchFamily="18" charset="0"/>
              </a:rPr>
              <a:t>&lt;/welcome-file&gt;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1900" dirty="0">
                <a:latin typeface="Times New Roman" panose="02020603050405020304" pitchFamily="18" charset="0"/>
              </a:rPr>
              <a:t>	&lt;/welcome-file-list&gt;&lt;/web-app&gt;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13113" y="2332070"/>
            <a:ext cx="6705600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 Declaration is same as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package.classname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servlet_name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1" y="3501248"/>
            <a:ext cx="3660529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access path to the servlet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54BF4-67F2-83ED-F579-E2BCD338C5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CB4D1D-66EA-4C6A-8A8D-DC561C29E5A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99D3E-1DDD-2AC7-7E98-2E9227107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93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93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93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  <p:bldP spid="2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BAAC6-5C2C-8373-54B9-97C88A4EE5C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7D605-BF2F-8459-AB4F-8F1111EF9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045169B-CD8B-FBDE-1EF2-19EEC6206F79}"/>
              </a:ext>
            </a:extLst>
          </p:cNvPr>
          <p:cNvSpPr txBox="1">
            <a:spLocks/>
          </p:cNvSpPr>
          <p:nvPr/>
        </p:nvSpPr>
        <p:spPr bwMode="auto">
          <a:xfrm>
            <a:off x="1520827" y="0"/>
            <a:ext cx="76231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Example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6BE24A-15C0-6D69-AE64-B47945DBA425}"/>
              </a:ext>
            </a:extLst>
          </p:cNvPr>
          <p:cNvGrpSpPr/>
          <p:nvPr/>
        </p:nvGrpSpPr>
        <p:grpSpPr>
          <a:xfrm>
            <a:off x="951874" y="1454860"/>
            <a:ext cx="7064827" cy="4585805"/>
            <a:chOff x="1046954" y="1349492"/>
            <a:chExt cx="6524278" cy="464743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46BA99-4791-C2C6-5555-725CE30D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6954" y="1349492"/>
              <a:ext cx="6524278" cy="464743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8B2FBC-622B-4825-C374-82F5590FEC4C}"/>
                </a:ext>
              </a:extLst>
            </p:cNvPr>
            <p:cNvSpPr/>
            <p:nvPr/>
          </p:nvSpPr>
          <p:spPr>
            <a:xfrm>
              <a:off x="1974186" y="4994100"/>
              <a:ext cx="4892958" cy="7786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Heptagon 3">
            <a:extLst>
              <a:ext uri="{FF2B5EF4-FFF2-40B4-BE49-F238E27FC236}">
                <a16:creationId xmlns:a16="http://schemas.microsoft.com/office/drawing/2014/main" id="{4C5F0AD5-69B4-F2E2-43D2-20ED098AE686}"/>
              </a:ext>
            </a:extLst>
          </p:cNvPr>
          <p:cNvSpPr/>
          <p:nvPr/>
        </p:nvSpPr>
        <p:spPr>
          <a:xfrm>
            <a:off x="7368431" y="2998626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134F-3EB9-703C-2D15-0C0D5C3F1FD5}"/>
              </a:ext>
            </a:extLst>
          </p:cNvPr>
          <p:cNvSpPr txBox="1"/>
          <p:nvPr/>
        </p:nvSpPr>
        <p:spPr>
          <a:xfrm>
            <a:off x="16166" y="1067062"/>
            <a:ext cx="8997205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-Open the web.xml in the WEB-INF then update as follows: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1216F-24E7-C159-8836-1C1BDBB1551D}"/>
              </a:ext>
            </a:extLst>
          </p:cNvPr>
          <p:cNvSpPr txBox="1"/>
          <p:nvPr/>
        </p:nvSpPr>
        <p:spPr>
          <a:xfrm>
            <a:off x="73397" y="6040665"/>
            <a:ext cx="8997205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rgbClr val="00B050"/>
              </a:buClr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-Right-click on the project , select Run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86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520827" y="0"/>
            <a:ext cx="7623175" cy="1123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 – Example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4B994E-0E73-0734-C0D2-06A2B27987D2}"/>
              </a:ext>
            </a:extLst>
          </p:cNvPr>
          <p:cNvGrpSpPr/>
          <p:nvPr/>
        </p:nvGrpSpPr>
        <p:grpSpPr>
          <a:xfrm>
            <a:off x="2" y="1705197"/>
            <a:ext cx="9096375" cy="4692810"/>
            <a:chOff x="23812" y="1428750"/>
            <a:chExt cx="9096375" cy="46928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A604D65-ED64-450B-95EC-50941042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12" y="1428750"/>
              <a:ext cx="9096375" cy="40005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83096" y="3366052"/>
              <a:ext cx="343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User types </a:t>
              </a:r>
              <a:r>
                <a:rPr lang="en-US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url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200" y="1847922"/>
              <a:ext cx="343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Send Request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67959" y="2430153"/>
              <a:ext cx="3432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Dispatch to Application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0767" y="3399200"/>
              <a:ext cx="246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Find web.xml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71233" y="5475229"/>
              <a:ext cx="4634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Look up the servlet class from mapping to find the servlet instance web.xml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80591" y="3868315"/>
              <a:ext cx="312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 Access the servlet instance</a:t>
              </a: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B9A4F-AA76-1635-0889-A05D141A391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22AEE1-797D-4E32-A453-F687B37EC54F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5DEC18-63FB-04B4-5FB6-71015FA85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9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0" y="1639076"/>
            <a:ext cx="9144000" cy="4676664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one of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advancement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Java EE 5.0 that makes the standard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 deployment descriptors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writing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kind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codes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annotations are used </a:t>
            </a:r>
            <a:endParaRPr lang="vi-V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element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code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characterize it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developer’s 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great extent by significantly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moving the metadata information into the source code itself 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executed 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code containing it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 or interpreted by compilers, deployment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</a:t>
            </a:r>
          </a:p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annotation type takes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‘at (@)’ 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the interface keyword and the annotation name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7F7FE-C74F-E66A-5005-5DCFAC2BB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99D7DF-E1F9-4907-991C-0240637E8CE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AEDEC9-876F-9E0A-0134-EDD7C5F6F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44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– Servlets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1179512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WebServlet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provide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information of the Servlet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processed by the servlet container at the time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26"/>
          <p:cNvGraphicFramePr>
            <a:graphicFrameLocks/>
          </p:cNvGraphicFramePr>
          <p:nvPr/>
        </p:nvGraphicFramePr>
        <p:xfrm>
          <a:off x="0" y="2300078"/>
          <a:ext cx="9144000" cy="4145002"/>
        </p:xfrm>
        <a:graphic>
          <a:graphicData uri="http://schemas.openxmlformats.org/drawingml/2006/table">
            <a:tbl>
              <a:tblPr/>
              <a:tblGrid>
                <a:gridCol w="227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5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15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Specifies the Servlet name. This attribute is optional.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938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urlPatterns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array of 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patterns use for accessing the Servlet, this attribute is required and should register one 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pattern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938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initParams</a:t>
                      </a:r>
                      <a:endParaRPr kumimoji="0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 array of @</a:t>
                      </a:r>
                      <a:r>
                        <a:rPr kumimoji="0" lang="en-US" sz="2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WebInitParam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that can be used to pass servlet configuration parameters. This attribute is optional</a:t>
                      </a:r>
                      <a:r>
                        <a:rPr lang="en-US" sz="2400" b="0" i="0" dirty="0">
                          <a:solidFill>
                            <a:srgbClr val="231F20"/>
                          </a:solidFill>
                          <a:effectLst/>
                          <a:latin typeface="ZurichBT-RomanCondensed"/>
                        </a:rPr>
                        <a:t>.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14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…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37419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621D3-BF5A-FE73-94A0-0B5562EE9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8B938F-73A7-4483-BF94-3CE60444E5C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BF48C-5135-056D-9EDE-A5E65F5A7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4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  <a:prstGeom prst="rect">
            <a:avLst/>
          </a:prstGeo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– Servlets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8713"/>
            <a:ext cx="8820150" cy="1179512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annotations to declare Servlets by specifying metadata information in the Servlet class 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29" y="2190546"/>
            <a:ext cx="6422065" cy="19017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213576"/>
            <a:ext cx="781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4.9: Servlet with Annotations, Web Component Development Using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C734-FFEB-C050-0371-D19CE268E1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00C95D-65A2-452F-BFE2-9AEC0C65DB0D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42D3C-9C27-8865-AB66-30E753B35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49134C-5D2F-375E-06EF-4D9E1EBD181C}"/>
              </a:ext>
            </a:extLst>
          </p:cNvPr>
          <p:cNvGrpSpPr/>
          <p:nvPr/>
        </p:nvGrpSpPr>
        <p:grpSpPr>
          <a:xfrm>
            <a:off x="304430" y="4704212"/>
            <a:ext cx="8535140" cy="1699407"/>
            <a:chOff x="304430" y="4704210"/>
            <a:chExt cx="8535140" cy="16994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4EF93D-22E9-F07C-0CED-63A7A1131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430" y="4704210"/>
              <a:ext cx="8535140" cy="1699407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1C30BE-56BC-8882-46EA-8F3822D9FAF8}"/>
                </a:ext>
              </a:extLst>
            </p:cNvPr>
            <p:cNvSpPr/>
            <p:nvPr/>
          </p:nvSpPr>
          <p:spPr>
            <a:xfrm>
              <a:off x="367539" y="4777536"/>
              <a:ext cx="6554255" cy="392463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135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5779" name="Oval 14"/>
          <p:cNvSpPr>
            <a:spLocks noChangeArrowheads="1"/>
          </p:cNvSpPr>
          <p:nvPr/>
        </p:nvSpPr>
        <p:spPr bwMode="auto">
          <a:xfrm>
            <a:off x="7315200" y="3552825"/>
            <a:ext cx="4572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780" name="AutoShape 15"/>
          <p:cNvSpPr>
            <a:spLocks noChangeArrowheads="1"/>
          </p:cNvSpPr>
          <p:nvPr/>
        </p:nvSpPr>
        <p:spPr bwMode="auto">
          <a:xfrm>
            <a:off x="609600" y="809625"/>
            <a:ext cx="8534400" cy="3200400"/>
          </a:xfrm>
          <a:prstGeom prst="irregularSeal1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1" name="AutoShape 16"/>
          <p:cNvSpPr>
            <a:spLocks noChangeArrowheads="1"/>
          </p:cNvSpPr>
          <p:nvPr/>
        </p:nvSpPr>
        <p:spPr bwMode="auto">
          <a:xfrm>
            <a:off x="838200" y="1876425"/>
            <a:ext cx="2209800" cy="1295400"/>
          </a:xfrm>
          <a:prstGeom prst="flowChartMultidocument">
            <a:avLst/>
          </a:prstGeom>
          <a:solidFill>
            <a:srgbClr val="FFCC00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5782" name="AutoShape 17"/>
          <p:cNvSpPr>
            <a:spLocks noChangeArrowheads="1"/>
          </p:cNvSpPr>
          <p:nvPr/>
        </p:nvSpPr>
        <p:spPr bwMode="auto">
          <a:xfrm>
            <a:off x="5943600" y="1266825"/>
            <a:ext cx="2362200" cy="3200400"/>
          </a:xfrm>
          <a:prstGeom prst="bevel">
            <a:avLst>
              <a:gd name="adj" fmla="val 18208"/>
            </a:avLst>
          </a:prstGeom>
          <a:solidFill>
            <a:srgbClr val="FFFF00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127000" dir="5400000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3" name="Line 18"/>
          <p:cNvSpPr>
            <a:spLocks noChangeShapeType="1"/>
          </p:cNvSpPr>
          <p:nvPr/>
        </p:nvSpPr>
        <p:spPr bwMode="auto">
          <a:xfrm>
            <a:off x="2743200" y="2257425"/>
            <a:ext cx="36576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 type="diamond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4" name="Line 19"/>
          <p:cNvSpPr>
            <a:spLocks noChangeShapeType="1"/>
          </p:cNvSpPr>
          <p:nvPr/>
        </p:nvSpPr>
        <p:spPr bwMode="auto">
          <a:xfrm flipH="1">
            <a:off x="2743200" y="2638425"/>
            <a:ext cx="3581400" cy="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 type="diamond" w="med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65" name="Text Box 20"/>
          <p:cNvSpPr txBox="1">
            <a:spLocks noChangeArrowheads="1"/>
          </p:cNvSpPr>
          <p:nvPr/>
        </p:nvSpPr>
        <p:spPr bwMode="auto">
          <a:xfrm>
            <a:off x="3113090" y="1800227"/>
            <a:ext cx="22812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</a:t>
            </a:r>
          </a:p>
        </p:txBody>
      </p:sp>
      <p:sp>
        <p:nvSpPr>
          <p:cNvPr id="19466" name="Text Box 21"/>
          <p:cNvSpPr txBox="1">
            <a:spLocks noChangeArrowheads="1"/>
          </p:cNvSpPr>
          <p:nvPr/>
        </p:nvSpPr>
        <p:spPr bwMode="auto">
          <a:xfrm>
            <a:off x="3657602" y="2638427"/>
            <a:ext cx="1725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Response</a:t>
            </a:r>
          </a:p>
        </p:txBody>
      </p:sp>
      <p:sp>
        <p:nvSpPr>
          <p:cNvPr id="75787" name="AutoShape 22"/>
          <p:cNvSpPr>
            <a:spLocks noChangeArrowheads="1"/>
          </p:cNvSpPr>
          <p:nvPr/>
        </p:nvSpPr>
        <p:spPr bwMode="auto">
          <a:xfrm>
            <a:off x="6324600" y="4929190"/>
            <a:ext cx="1828800" cy="1443037"/>
          </a:xfrm>
          <a:prstGeom prst="can">
            <a:avLst>
              <a:gd name="adj" fmla="val 25000"/>
            </a:avLst>
          </a:prstGeom>
          <a:solidFill>
            <a:srgbClr val="FF9900"/>
          </a:solidFill>
          <a:ln w="9525">
            <a:solidFill>
              <a:srgbClr val="000080"/>
            </a:solidFill>
            <a:round/>
            <a:headEnd/>
            <a:tailEnd/>
          </a:ln>
          <a:effectLst>
            <a:outerShdw dist="127633" dir="5742636" algn="ctr" rotWithShape="0">
              <a:srgbClr val="993300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9468" name="Text Box 23"/>
          <p:cNvSpPr txBox="1">
            <a:spLocks noChangeArrowheads="1"/>
          </p:cNvSpPr>
          <p:nvPr/>
        </p:nvSpPr>
        <p:spPr bwMode="auto">
          <a:xfrm>
            <a:off x="3048000" y="2243138"/>
            <a:ext cx="2286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HTTP Protocol</a:t>
            </a:r>
          </a:p>
        </p:txBody>
      </p:sp>
      <p:sp>
        <p:nvSpPr>
          <p:cNvPr id="75789" name="Rectangle 24"/>
          <p:cNvSpPr>
            <a:spLocks noChangeArrowheads="1"/>
          </p:cNvSpPr>
          <p:nvPr/>
        </p:nvSpPr>
        <p:spPr bwMode="auto">
          <a:xfrm>
            <a:off x="6400800" y="2867025"/>
            <a:ext cx="144780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ServletContainer</a:t>
            </a:r>
          </a:p>
          <a:p>
            <a:pPr algn="ctr"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90" name="Oval 25"/>
          <p:cNvSpPr>
            <a:spLocks noChangeArrowheads="1"/>
          </p:cNvSpPr>
          <p:nvPr/>
        </p:nvSpPr>
        <p:spPr bwMode="auto">
          <a:xfrm>
            <a:off x="6477000" y="3400425"/>
            <a:ext cx="457200" cy="3810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</a:p>
        </p:txBody>
      </p:sp>
      <p:sp>
        <p:nvSpPr>
          <p:cNvPr id="75791" name="Oval 26"/>
          <p:cNvSpPr>
            <a:spLocks noChangeArrowheads="1"/>
          </p:cNvSpPr>
          <p:nvPr/>
        </p:nvSpPr>
        <p:spPr bwMode="auto">
          <a:xfrm>
            <a:off x="7162800" y="3248025"/>
            <a:ext cx="4572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5792" name="Oval 27"/>
          <p:cNvSpPr>
            <a:spLocks noChangeArrowheads="1"/>
          </p:cNvSpPr>
          <p:nvPr/>
        </p:nvSpPr>
        <p:spPr bwMode="auto">
          <a:xfrm>
            <a:off x="7391400" y="3705225"/>
            <a:ext cx="381000" cy="228600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73" name="Line 28"/>
          <p:cNvSpPr>
            <a:spLocks noChangeShapeType="1"/>
          </p:cNvSpPr>
          <p:nvPr/>
        </p:nvSpPr>
        <p:spPr bwMode="auto">
          <a:xfrm>
            <a:off x="6400800" y="2333625"/>
            <a:ext cx="831850" cy="546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4" name="Line 29"/>
          <p:cNvSpPr>
            <a:spLocks noChangeShapeType="1"/>
          </p:cNvSpPr>
          <p:nvPr/>
        </p:nvSpPr>
        <p:spPr bwMode="auto">
          <a:xfrm>
            <a:off x="7391400" y="3552825"/>
            <a:ext cx="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475" name="Line 30"/>
          <p:cNvSpPr>
            <a:spLocks noChangeShapeType="1"/>
          </p:cNvSpPr>
          <p:nvPr/>
        </p:nvSpPr>
        <p:spPr bwMode="auto">
          <a:xfrm flipH="1" flipV="1">
            <a:off x="6932615" y="2865440"/>
            <a:ext cx="458787" cy="534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1" name="Straight Arrow Connector 20"/>
          <p:cNvCxnSpPr>
            <a:endCxn id="75791" idx="3"/>
          </p:cNvCxnSpPr>
          <p:nvPr/>
        </p:nvCxnSpPr>
        <p:spPr>
          <a:xfrm rot="5400000" flipH="1" flipV="1">
            <a:off x="6440489" y="4292601"/>
            <a:ext cx="1573213" cy="47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7205665" y="2865438"/>
            <a:ext cx="300037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 flipH="1" flipV="1">
            <a:off x="6373815" y="2579688"/>
            <a:ext cx="566737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601237" y="2483954"/>
            <a:ext cx="248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Choose Servlet Instance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7481888" y="4525965"/>
            <a:ext cx="1636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Query (if any)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B7D3E-A4A8-AA54-A9AF-8207562AD2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01CBBA-D408-45A9-A16D-B389E756B96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27787-BE12-769E-A25B-034B5912B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/>
      <p:bldP spid="19466" grpId="0"/>
      <p:bldP spid="19468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A827-23EA-6B72-1DB3-D7FCC43149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E4E35-E443-F45A-0781-8984051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7EE984-9C95-FF79-93E9-5BB2408D6C1A}"/>
              </a:ext>
            </a:extLst>
          </p:cNvPr>
          <p:cNvSpPr txBox="1">
            <a:spLocks/>
          </p:cNvSpPr>
          <p:nvPr/>
        </p:nvSpPr>
        <p:spPr bwMode="auto">
          <a:xfrm>
            <a:off x="1520827" y="0"/>
            <a:ext cx="6740673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: Create a Servlet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C092EF-20CB-1CD6-6599-3DAFB4FE8E45}"/>
              </a:ext>
            </a:extLst>
          </p:cNvPr>
          <p:cNvSpPr txBox="1">
            <a:spLocks/>
          </p:cNvSpPr>
          <p:nvPr/>
        </p:nvSpPr>
        <p:spPr bwMode="auto">
          <a:xfrm>
            <a:off x="89102" y="662132"/>
            <a:ext cx="8965796" cy="22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  Create Java Web Application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File | New Project, select Java with Ant | Java Web | Web Application, click Next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New Web Application dialog, enter the Project Name is 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TheFirstWebApp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and enter the path to store project to the Project Location then click Next.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3C93C0-B50E-22E2-E9E1-540A96C8FDAB}"/>
              </a:ext>
            </a:extLst>
          </p:cNvPr>
          <p:cNvSpPr txBox="1">
            <a:spLocks/>
          </p:cNvSpPr>
          <p:nvPr/>
        </p:nvSpPr>
        <p:spPr bwMode="auto">
          <a:xfrm>
            <a:off x="167571" y="3808783"/>
            <a:ext cx="8965796" cy="61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Tomcat Server and Java EE version , then click Finish to create the web project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132202-A059-ED4D-C6F7-D994B18897EA}"/>
              </a:ext>
            </a:extLst>
          </p:cNvPr>
          <p:cNvGrpSpPr/>
          <p:nvPr/>
        </p:nvGrpSpPr>
        <p:grpSpPr>
          <a:xfrm>
            <a:off x="1775227" y="4402385"/>
            <a:ext cx="5593546" cy="2066366"/>
            <a:chOff x="1775227" y="4402385"/>
            <a:chExt cx="5593546" cy="2066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60794E-FCF7-FA1F-B309-F6BB045B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227" y="4402385"/>
              <a:ext cx="5593546" cy="206636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992A0-CB24-53CA-1644-1A4172C4D6D0}"/>
                </a:ext>
              </a:extLst>
            </p:cNvPr>
            <p:cNvSpPr/>
            <p:nvPr/>
          </p:nvSpPr>
          <p:spPr>
            <a:xfrm>
              <a:off x="5571460" y="6195868"/>
              <a:ext cx="574159" cy="2728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0F5F4A-17DF-05D3-6963-6993CF8E2A3B}"/>
              </a:ext>
            </a:extLst>
          </p:cNvPr>
          <p:cNvGrpSpPr/>
          <p:nvPr/>
        </p:nvGrpSpPr>
        <p:grpSpPr>
          <a:xfrm>
            <a:off x="1066221" y="2690278"/>
            <a:ext cx="6706181" cy="1089754"/>
            <a:chOff x="1066219" y="2690278"/>
            <a:chExt cx="6706181" cy="10897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4965E9-338F-560F-0CE8-420FA66B0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219" y="2690278"/>
              <a:ext cx="6706181" cy="10897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9E25CA-BDBD-BCBA-E4F7-8B69B0F49752}"/>
                </a:ext>
              </a:extLst>
            </p:cNvPr>
            <p:cNvSpPr/>
            <p:nvPr/>
          </p:nvSpPr>
          <p:spPr>
            <a:xfrm>
              <a:off x="2884967" y="3270669"/>
              <a:ext cx="4121889" cy="5093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512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A827-23EA-6B72-1DB3-D7FCC43149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E4E35-E443-F45A-0781-8984051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7EE984-9C95-FF79-93E9-5BB2408D6C1A}"/>
              </a:ext>
            </a:extLst>
          </p:cNvPr>
          <p:cNvSpPr txBox="1">
            <a:spLocks/>
          </p:cNvSpPr>
          <p:nvPr/>
        </p:nvSpPr>
        <p:spPr bwMode="auto">
          <a:xfrm>
            <a:off x="1531097" y="0"/>
            <a:ext cx="7028113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Demo:Create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Servlet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C092EF-20CB-1CD6-6599-3DAFB4FE8E45}"/>
              </a:ext>
            </a:extLst>
          </p:cNvPr>
          <p:cNvSpPr txBox="1">
            <a:spLocks/>
          </p:cNvSpPr>
          <p:nvPr/>
        </p:nvSpPr>
        <p:spPr bwMode="auto">
          <a:xfrm>
            <a:off x="89102" y="662132"/>
            <a:ext cx="8965796" cy="22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  Create a Servlet named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MyServlet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project, right-click on the Source Packages | New | Servlet, enter Class Name is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Package is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MyPkg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click Next, and follow the instructions as shown below, click Finish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D9510CD-A49A-57B0-7EB2-CBA2FEC184F0}"/>
              </a:ext>
            </a:extLst>
          </p:cNvPr>
          <p:cNvGrpSpPr/>
          <p:nvPr/>
        </p:nvGrpSpPr>
        <p:grpSpPr>
          <a:xfrm>
            <a:off x="1191873" y="2430410"/>
            <a:ext cx="6972904" cy="4038950"/>
            <a:chOff x="1191873" y="2430410"/>
            <a:chExt cx="6972904" cy="40389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97CB4AD-1DCE-5329-7552-2E70F71E3130}"/>
                </a:ext>
              </a:extLst>
            </p:cNvPr>
            <p:cNvGrpSpPr/>
            <p:nvPr/>
          </p:nvGrpSpPr>
          <p:grpSpPr>
            <a:xfrm>
              <a:off x="1191873" y="2430410"/>
              <a:ext cx="6972904" cy="4038950"/>
              <a:chOff x="1191873" y="2430410"/>
              <a:chExt cx="6972904" cy="40389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BA249E6-1FBC-AAB7-5CE2-A58C37151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91873" y="2430410"/>
                <a:ext cx="6972904" cy="403895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035500-52A0-3572-04B3-C3FEFB9BA893}"/>
                  </a:ext>
                </a:extLst>
              </p:cNvPr>
              <p:cNvSpPr/>
              <p:nvPr/>
            </p:nvSpPr>
            <p:spPr>
              <a:xfrm>
                <a:off x="3079899" y="3543552"/>
                <a:ext cx="3320901" cy="31606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172CF-2359-7065-7B7F-0AABF00C4252}"/>
                </a:ext>
              </a:extLst>
            </p:cNvPr>
            <p:cNvSpPr/>
            <p:nvPr/>
          </p:nvSpPr>
          <p:spPr>
            <a:xfrm>
              <a:off x="5911702" y="6152686"/>
              <a:ext cx="765545" cy="3160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554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5FD96-A0B2-4372-5FE2-562E972709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E29DA-E1DA-CD50-2480-692E68FD2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13A17-59DF-06C0-9CAE-A4C8189EDDE1}"/>
              </a:ext>
            </a:extLst>
          </p:cNvPr>
          <p:cNvSpPr txBox="1">
            <a:spLocks/>
          </p:cNvSpPr>
          <p:nvPr/>
        </p:nvSpPr>
        <p:spPr bwMode="auto">
          <a:xfrm>
            <a:off x="178204" y="850606"/>
            <a:ext cx="8965796" cy="535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 Open the index.html then write codes as follows: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E01ABD-C0A1-A513-0BC7-983B14114B20}"/>
              </a:ext>
            </a:extLst>
          </p:cNvPr>
          <p:cNvSpPr txBox="1">
            <a:spLocks/>
          </p:cNvSpPr>
          <p:nvPr/>
        </p:nvSpPr>
        <p:spPr bwMode="auto">
          <a:xfrm>
            <a:off x="1531097" y="0"/>
            <a:ext cx="7028113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Demo:Create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Servlet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2C59C3-1AF7-F3EB-12B4-0B4BAAA78733}"/>
              </a:ext>
            </a:extLst>
          </p:cNvPr>
          <p:cNvGrpSpPr/>
          <p:nvPr/>
        </p:nvGrpSpPr>
        <p:grpSpPr>
          <a:xfrm>
            <a:off x="438813" y="1782621"/>
            <a:ext cx="8440379" cy="3608086"/>
            <a:chOff x="438811" y="1782621"/>
            <a:chExt cx="8440379" cy="36080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3BC179-CB90-C18E-15DE-53CACFCC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811" y="1782621"/>
              <a:ext cx="8440379" cy="360808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E049FE-7600-0B40-E747-E9619299D1DB}"/>
                </a:ext>
              </a:extLst>
            </p:cNvPr>
            <p:cNvSpPr/>
            <p:nvPr/>
          </p:nvSpPr>
          <p:spPr>
            <a:xfrm>
              <a:off x="1816717" y="3782728"/>
              <a:ext cx="7062473" cy="11367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09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5C8C85-4A06-C919-851E-82098BDE6987}"/>
              </a:ext>
            </a:extLst>
          </p:cNvPr>
          <p:cNvGrpSpPr/>
          <p:nvPr/>
        </p:nvGrpSpPr>
        <p:grpSpPr>
          <a:xfrm>
            <a:off x="710048" y="1110344"/>
            <a:ext cx="6960637" cy="5370357"/>
            <a:chOff x="280988" y="738188"/>
            <a:chExt cx="7423150" cy="5826125"/>
          </a:xfrm>
        </p:grpSpPr>
        <p:pic>
          <p:nvPicPr>
            <p:cNvPr id="143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988" y="738188"/>
              <a:ext cx="2894012" cy="582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7"/>
            <p:cNvSpPr/>
            <p:nvPr/>
          </p:nvSpPr>
          <p:spPr>
            <a:xfrm>
              <a:off x="1038225" y="2193925"/>
              <a:ext cx="1757363" cy="720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Line 51"/>
            <p:cNvSpPr>
              <a:spLocks noChangeShapeType="1"/>
            </p:cNvSpPr>
            <p:nvPr/>
          </p:nvSpPr>
          <p:spPr bwMode="auto">
            <a:xfrm flipV="1">
              <a:off x="2803525" y="2297112"/>
              <a:ext cx="2744788" cy="2254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49"/>
            <p:cNvSpPr txBox="1">
              <a:spLocks noChangeArrowheads="1"/>
            </p:cNvSpPr>
            <p:nvPr/>
          </p:nvSpPr>
          <p:spPr bwMode="auto">
            <a:xfrm>
              <a:off x="5510214" y="2074863"/>
              <a:ext cx="2127250" cy="36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HTML</a:t>
              </a:r>
            </a:p>
          </p:txBody>
        </p:sp>
        <p:sp>
          <p:nvSpPr>
            <p:cNvPr id="2" name="Rectangle 7"/>
            <p:cNvSpPr/>
            <p:nvPr/>
          </p:nvSpPr>
          <p:spPr>
            <a:xfrm>
              <a:off x="1104900" y="3605213"/>
              <a:ext cx="1905000" cy="7207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" name="Line 51"/>
            <p:cNvSpPr>
              <a:spLocks noChangeShapeType="1"/>
            </p:cNvSpPr>
            <p:nvPr/>
          </p:nvSpPr>
          <p:spPr bwMode="auto">
            <a:xfrm flipV="1">
              <a:off x="3028950" y="3694110"/>
              <a:ext cx="2571750" cy="2254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 Box 49"/>
            <p:cNvSpPr txBox="1">
              <a:spLocks noChangeArrowheads="1"/>
            </p:cNvSpPr>
            <p:nvPr/>
          </p:nvSpPr>
          <p:spPr bwMode="auto">
            <a:xfrm>
              <a:off x="5576888" y="3486151"/>
              <a:ext cx="2127250" cy="36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</a:t>
              </a:r>
            </a:p>
          </p:txBody>
        </p:sp>
        <p:sp>
          <p:nvSpPr>
            <p:cNvPr id="6" name="Rectangle 7"/>
            <p:cNvSpPr/>
            <p:nvPr/>
          </p:nvSpPr>
          <p:spPr>
            <a:xfrm>
              <a:off x="1077913" y="4559300"/>
              <a:ext cx="1905000" cy="250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flipV="1">
              <a:off x="2976563" y="4560888"/>
              <a:ext cx="2571750" cy="1381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5535613" y="4386263"/>
              <a:ext cx="2127250" cy="36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DB Connection Lib</a:t>
              </a:r>
            </a:p>
          </p:txBody>
        </p:sp>
        <p:sp>
          <p:nvSpPr>
            <p:cNvPr id="11" name="Rectangle 7"/>
            <p:cNvSpPr/>
            <p:nvPr/>
          </p:nvSpPr>
          <p:spPr>
            <a:xfrm>
              <a:off x="876300" y="5245100"/>
              <a:ext cx="1905000" cy="250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Line 51"/>
            <p:cNvSpPr>
              <a:spLocks noChangeShapeType="1"/>
            </p:cNvSpPr>
            <p:nvPr/>
          </p:nvSpPr>
          <p:spPr bwMode="auto">
            <a:xfrm flipV="1">
              <a:off x="2774950" y="5246688"/>
              <a:ext cx="2571750" cy="1381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5334000" y="5072063"/>
              <a:ext cx="2127250" cy="367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JDBC Driver</a:t>
              </a:r>
            </a:p>
          </p:txBody>
        </p:sp>
      </p:grp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8A02BAE-35EE-1D71-1ABE-91B629794A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97B269-3A51-4267-9499-38A3D48D98B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EE6E27-C76F-938D-DDAC-310181CC6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A827-23EA-6B72-1DB3-D7FCC43149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E4E35-E443-F45A-0781-8984051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7EE984-9C95-FF79-93E9-5BB2408D6C1A}"/>
              </a:ext>
            </a:extLst>
          </p:cNvPr>
          <p:cNvSpPr txBox="1">
            <a:spLocks/>
          </p:cNvSpPr>
          <p:nvPr/>
        </p:nvSpPr>
        <p:spPr bwMode="auto">
          <a:xfrm>
            <a:off x="1531097" y="0"/>
            <a:ext cx="7028113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Demo:Create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Servlet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C092EF-20CB-1CD6-6599-3DAFB4FE8E45}"/>
              </a:ext>
            </a:extLst>
          </p:cNvPr>
          <p:cNvSpPr txBox="1">
            <a:spLocks/>
          </p:cNvSpPr>
          <p:nvPr/>
        </p:nvSpPr>
        <p:spPr bwMode="auto">
          <a:xfrm>
            <a:off x="89102" y="662132"/>
            <a:ext cx="8965796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Update codes of the MyServlet.java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MyServlet.java, and update the codes as the follows:</a:t>
            </a:r>
          </a:p>
          <a:p>
            <a:pPr marL="457200" lvl="1" indent="0" algn="just">
              <a:lnSpc>
                <a:spcPct val="80000"/>
              </a:lnSpc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BA093B-F8F7-58F4-0220-DCA062FB418E}"/>
              </a:ext>
            </a:extLst>
          </p:cNvPr>
          <p:cNvGrpSpPr/>
          <p:nvPr/>
        </p:nvGrpSpPr>
        <p:grpSpPr>
          <a:xfrm>
            <a:off x="1168736" y="1487457"/>
            <a:ext cx="6680604" cy="4959064"/>
            <a:chOff x="1168736" y="1487457"/>
            <a:chExt cx="6680604" cy="49590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02ABF2-CBF6-DFCC-BB38-AFA106A23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8736" y="1487457"/>
              <a:ext cx="6680604" cy="495906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46F18C-C6AF-EEE0-866C-87352844B400}"/>
                </a:ext>
              </a:extLst>
            </p:cNvPr>
            <p:cNvSpPr/>
            <p:nvPr/>
          </p:nvSpPr>
          <p:spPr>
            <a:xfrm>
              <a:off x="2485579" y="4502151"/>
              <a:ext cx="4921061" cy="8958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2089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A827-23EA-6B72-1DB3-D7FCC43149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FD298A-7873-441D-A2D7-A5C48ECE76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E4E35-E443-F45A-0781-898405148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7EE984-9C95-FF79-93E9-5BB2408D6C1A}"/>
              </a:ext>
            </a:extLst>
          </p:cNvPr>
          <p:cNvSpPr txBox="1">
            <a:spLocks/>
          </p:cNvSpPr>
          <p:nvPr/>
        </p:nvSpPr>
        <p:spPr bwMode="auto">
          <a:xfrm>
            <a:off x="1531097" y="0"/>
            <a:ext cx="7028113" cy="85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Demo:Create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Servlet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C092EF-20CB-1CD6-6599-3DAFB4FE8E45}"/>
              </a:ext>
            </a:extLst>
          </p:cNvPr>
          <p:cNvSpPr txBox="1">
            <a:spLocks/>
          </p:cNvSpPr>
          <p:nvPr/>
        </p:nvSpPr>
        <p:spPr bwMode="auto">
          <a:xfrm>
            <a:off x="89102" y="991260"/>
            <a:ext cx="8965796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:  Right-click on the project | Run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990BE-79FB-F751-BEF3-E1C20490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" y="2188652"/>
            <a:ext cx="4395182" cy="214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022884-A07A-EBAF-9F82-DE1C17421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426" y="4095495"/>
            <a:ext cx="404657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24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95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the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packages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0" y="1065215"/>
            <a:ext cx="9144000" cy="3189287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package provides interfaces and classes for writing servlets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interface is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When a servlet accepts a call from a client, it receives two objects: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encapsulates the communication from the client to the server. 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which encapsulates the communication from the servlet to the client.</a:t>
            </a:r>
          </a:p>
        </p:txBody>
      </p:sp>
      <p:pic>
        <p:nvPicPr>
          <p:cNvPr id="778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2" y="3190877"/>
            <a:ext cx="6226101" cy="3291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DFB51-B023-D108-40C5-0A2D2BC72D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36BB60-D120-4921-A789-E1DB2F27DEB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F474F-1D17-4C4D-B8FA-2055DDFAA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4450"/>
            <a:ext cx="7815262" cy="9715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GenericServlet class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0" y="1206502"/>
            <a:ext cx="9144000" cy="1719263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Defines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is not protocol dependent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the j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ava.io.Serializable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Retrieves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information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 ServletObject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graphicFrame>
        <p:nvGraphicFramePr>
          <p:cNvPr id="4714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7725"/>
              </p:ext>
            </p:extLst>
          </p:nvPr>
        </p:nvGraphicFramePr>
        <p:xfrm>
          <a:off x="221360" y="3470275"/>
          <a:ext cx="8731250" cy="2743200"/>
        </p:xfrm>
        <a:graphic>
          <a:graphicData uri="http://schemas.openxmlformats.org/drawingml/2006/table">
            <a:tbl>
              <a:tblPr/>
              <a:tblGrid>
                <a:gridCol w="210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init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init() throws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ServletException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Initializes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service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abstract void service(ServletRequest req, ServletResponse res) throws ServletException,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Called by the container to respond to a servlet request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destroy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destroy():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cleaning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8340" y="3932239"/>
            <a:ext cx="1913862" cy="2202748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</a:rPr>
              <a:t>             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Servlet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Life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Cycle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defined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	in Generic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847B8-DECD-88F9-B88D-74D3017F52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2CCF40-3E2B-4B1B-82A1-A3808A6F044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C76D5-2339-4227-8203-D7443637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</a:t>
            </a:r>
          </a:p>
        </p:txBody>
      </p:sp>
      <p:grpSp>
        <p:nvGrpSpPr>
          <p:cNvPr id="141315" name="Group 99"/>
          <p:cNvGrpSpPr>
            <a:grpSpLocks/>
          </p:cNvGrpSpPr>
          <p:nvPr/>
        </p:nvGrpSpPr>
        <p:grpSpPr bwMode="auto">
          <a:xfrm>
            <a:off x="901700" y="1193800"/>
            <a:ext cx="7696200" cy="2286000"/>
            <a:chOff x="567" y="8874"/>
            <a:chExt cx="9723" cy="1980"/>
          </a:xfrm>
        </p:grpSpPr>
        <p:sp>
          <p:nvSpPr>
            <p:cNvPr id="141320" name="AutoShape 100"/>
            <p:cNvSpPr>
              <a:spLocks noChangeArrowheads="1"/>
            </p:cNvSpPr>
            <p:nvPr/>
          </p:nvSpPr>
          <p:spPr bwMode="auto">
            <a:xfrm>
              <a:off x="56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Uninstantiated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1" name="AutoShape 101"/>
            <p:cNvSpPr>
              <a:spLocks noChangeArrowheads="1"/>
            </p:cNvSpPr>
            <p:nvPr/>
          </p:nvSpPr>
          <p:spPr bwMode="auto">
            <a:xfrm>
              <a:off x="704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request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2" name="AutoShape 102"/>
            <p:cNvSpPr>
              <a:spLocks noChangeArrowheads="1"/>
            </p:cNvSpPr>
            <p:nvPr/>
          </p:nvSpPr>
          <p:spPr bwMode="auto">
            <a:xfrm>
              <a:off x="488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Initialization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3" name="AutoShape 103"/>
            <p:cNvSpPr>
              <a:spLocks noChangeArrowheads="1"/>
            </p:cNvSpPr>
            <p:nvPr/>
          </p:nvSpPr>
          <p:spPr bwMode="auto">
            <a:xfrm>
              <a:off x="2727" y="8874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Instantiation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4" name="AutoShape 104"/>
            <p:cNvSpPr>
              <a:spLocks noChangeArrowheads="1"/>
            </p:cNvSpPr>
            <p:nvPr/>
          </p:nvSpPr>
          <p:spPr bwMode="auto">
            <a:xfrm>
              <a:off x="7047" y="10137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destroy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5" name="AutoShape 105"/>
            <p:cNvSpPr>
              <a:spLocks noChangeArrowheads="1"/>
            </p:cNvSpPr>
            <p:nvPr/>
          </p:nvSpPr>
          <p:spPr bwMode="auto">
            <a:xfrm>
              <a:off x="4887" y="10137"/>
              <a:ext cx="1440" cy="71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Unload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Unavailable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6" name="Line 106"/>
            <p:cNvSpPr>
              <a:spLocks noChangeShapeType="1"/>
            </p:cNvSpPr>
            <p:nvPr/>
          </p:nvSpPr>
          <p:spPr bwMode="auto">
            <a:xfrm>
              <a:off x="4167" y="923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7" name="Rectangle 107"/>
            <p:cNvSpPr>
              <a:spLocks noChangeArrowheads="1"/>
            </p:cNvSpPr>
            <p:nvPr/>
          </p:nvSpPr>
          <p:spPr bwMode="auto">
            <a:xfrm>
              <a:off x="4170" y="918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28" name="Line 108"/>
            <p:cNvSpPr>
              <a:spLocks noChangeShapeType="1"/>
            </p:cNvSpPr>
            <p:nvPr/>
          </p:nvSpPr>
          <p:spPr bwMode="auto">
            <a:xfrm>
              <a:off x="6315" y="92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29" name="Rectangle 109"/>
            <p:cNvSpPr>
              <a:spLocks noChangeArrowheads="1"/>
            </p:cNvSpPr>
            <p:nvPr/>
          </p:nvSpPr>
          <p:spPr bwMode="auto">
            <a:xfrm>
              <a:off x="6318" y="918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success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0" name="Line 110"/>
            <p:cNvSpPr>
              <a:spLocks noChangeShapeType="1"/>
            </p:cNvSpPr>
            <p:nvPr/>
          </p:nvSpPr>
          <p:spPr bwMode="auto">
            <a:xfrm>
              <a:off x="2007" y="923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1" name="Line 111"/>
            <p:cNvSpPr>
              <a:spLocks noChangeShapeType="1"/>
            </p:cNvSpPr>
            <p:nvPr/>
          </p:nvSpPr>
          <p:spPr bwMode="auto">
            <a:xfrm>
              <a:off x="6327" y="10494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2" name="Line 112"/>
            <p:cNvSpPr>
              <a:spLocks noChangeShapeType="1"/>
            </p:cNvSpPr>
            <p:nvPr/>
          </p:nvSpPr>
          <p:spPr bwMode="auto">
            <a:xfrm>
              <a:off x="7767" y="9594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3" name="Freeform 113"/>
            <p:cNvSpPr>
              <a:spLocks/>
            </p:cNvSpPr>
            <p:nvPr/>
          </p:nvSpPr>
          <p:spPr bwMode="auto">
            <a:xfrm>
              <a:off x="3420" y="9600"/>
              <a:ext cx="1455" cy="894"/>
            </a:xfrm>
            <a:custGeom>
              <a:avLst/>
              <a:gdLst>
                <a:gd name="T0" fmla="*/ 0 w 1455"/>
                <a:gd name="T1" fmla="*/ 0 h 660"/>
                <a:gd name="T2" fmla="*/ 0 w 1455"/>
                <a:gd name="T3" fmla="*/ 10879423 h 660"/>
                <a:gd name="T4" fmla="*/ 1455 w 1455"/>
                <a:gd name="T5" fmla="*/ 10879423 h 660"/>
                <a:gd name="T6" fmla="*/ 0 60000 65536"/>
                <a:gd name="T7" fmla="*/ 0 60000 65536"/>
                <a:gd name="T8" fmla="*/ 0 60000 65536"/>
                <a:gd name="T9" fmla="*/ 0 w 1455"/>
                <a:gd name="T10" fmla="*/ 0 h 660"/>
                <a:gd name="T11" fmla="*/ 1455 w 1455"/>
                <a:gd name="T12" fmla="*/ 660 h 6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5" h="660">
                  <a:moveTo>
                    <a:pt x="0" y="0"/>
                  </a:moveTo>
                  <a:lnTo>
                    <a:pt x="0" y="660"/>
                  </a:lnTo>
                  <a:lnTo>
                    <a:pt x="1455" y="66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4" name="Line 114"/>
            <p:cNvSpPr>
              <a:spLocks noChangeShapeType="1"/>
            </p:cNvSpPr>
            <p:nvPr/>
          </p:nvSpPr>
          <p:spPr bwMode="auto">
            <a:xfrm>
              <a:off x="5607" y="9594"/>
              <a:ext cx="0" cy="5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5" name="Rectangle 115"/>
            <p:cNvSpPr>
              <a:spLocks noChangeArrowheads="1"/>
            </p:cNvSpPr>
            <p:nvPr/>
          </p:nvSpPr>
          <p:spPr bwMode="auto">
            <a:xfrm>
              <a:off x="3708" y="10179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6" name="Rectangle 116"/>
            <p:cNvSpPr>
              <a:spLocks noChangeArrowheads="1"/>
            </p:cNvSpPr>
            <p:nvPr/>
          </p:nvSpPr>
          <p:spPr bwMode="auto">
            <a:xfrm>
              <a:off x="5547" y="9684"/>
              <a:ext cx="7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failure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7" name="Arc 117"/>
            <p:cNvSpPr>
              <a:spLocks/>
            </p:cNvSpPr>
            <p:nvPr/>
          </p:nvSpPr>
          <p:spPr bwMode="auto">
            <a:xfrm>
              <a:off x="8479" y="8926"/>
              <a:ext cx="631" cy="642"/>
            </a:xfrm>
            <a:custGeom>
              <a:avLst/>
              <a:gdLst>
                <a:gd name="T0" fmla="*/ 0 w 42449"/>
                <a:gd name="T1" fmla="*/ 0 h 43200"/>
                <a:gd name="T2" fmla="*/ 0 w 42449"/>
                <a:gd name="T3" fmla="*/ 0 h 43200"/>
                <a:gd name="T4" fmla="*/ 0 w 42449"/>
                <a:gd name="T5" fmla="*/ 0 h 43200"/>
                <a:gd name="T6" fmla="*/ 0 60000 65536"/>
                <a:gd name="T7" fmla="*/ 0 60000 65536"/>
                <a:gd name="T8" fmla="*/ 0 60000 65536"/>
                <a:gd name="T9" fmla="*/ 0 w 42449"/>
                <a:gd name="T10" fmla="*/ 0 h 43200"/>
                <a:gd name="T11" fmla="*/ 42449 w 4244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449" h="43200" fill="none" extrusionOk="0">
                  <a:moveTo>
                    <a:pt x="770" y="13637"/>
                  </a:moveTo>
                  <a:cubicBezTo>
                    <a:pt x="4034" y="5405"/>
                    <a:pt x="11993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3529"/>
                    <a:pt x="32778" y="43200"/>
                    <a:pt x="20849" y="43200"/>
                  </a:cubicBezTo>
                  <a:cubicBezTo>
                    <a:pt x="11093" y="43200"/>
                    <a:pt x="2549" y="36661"/>
                    <a:pt x="-1" y="27245"/>
                  </a:cubicBezTo>
                </a:path>
                <a:path w="42449" h="43200" stroke="0" extrusionOk="0">
                  <a:moveTo>
                    <a:pt x="770" y="13637"/>
                  </a:moveTo>
                  <a:cubicBezTo>
                    <a:pt x="4034" y="5405"/>
                    <a:pt x="11993" y="-1"/>
                    <a:pt x="20849" y="0"/>
                  </a:cubicBezTo>
                  <a:cubicBezTo>
                    <a:pt x="32778" y="0"/>
                    <a:pt x="42449" y="9670"/>
                    <a:pt x="42449" y="21600"/>
                  </a:cubicBezTo>
                  <a:cubicBezTo>
                    <a:pt x="42449" y="33529"/>
                    <a:pt x="32778" y="43200"/>
                    <a:pt x="20849" y="43200"/>
                  </a:cubicBezTo>
                  <a:cubicBezTo>
                    <a:pt x="11093" y="43200"/>
                    <a:pt x="2549" y="36661"/>
                    <a:pt x="-1" y="27245"/>
                  </a:cubicBezTo>
                  <a:lnTo>
                    <a:pt x="20849" y="21600"/>
                  </a:lnTo>
                  <a:lnTo>
                    <a:pt x="770" y="13637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338" name="Rectangle 118"/>
            <p:cNvSpPr>
              <a:spLocks noChangeArrowheads="1"/>
            </p:cNvSpPr>
            <p:nvPr/>
          </p:nvSpPr>
          <p:spPr bwMode="auto">
            <a:xfrm>
              <a:off x="7821" y="9660"/>
              <a:ext cx="199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Detroy received request and using thread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339" name="Rectangle 119"/>
            <p:cNvSpPr>
              <a:spLocks noChangeArrowheads="1"/>
            </p:cNvSpPr>
            <p:nvPr/>
          </p:nvSpPr>
          <p:spPr bwMode="auto">
            <a:xfrm>
              <a:off x="9162" y="8997"/>
              <a:ext cx="1128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Meet multi request</a:t>
              </a:r>
              <a:endPara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1316" name="Rectangle 120"/>
          <p:cNvSpPr>
            <a:spLocks noChangeArrowheads="1"/>
          </p:cNvSpPr>
          <p:nvPr/>
        </p:nvSpPr>
        <p:spPr bwMode="auto">
          <a:xfrm>
            <a:off x="4471988" y="1533525"/>
            <a:ext cx="8382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init()</a:t>
            </a:r>
          </a:p>
        </p:txBody>
      </p:sp>
      <p:sp>
        <p:nvSpPr>
          <p:cNvPr id="141317" name="Rectangle 121"/>
          <p:cNvSpPr>
            <a:spLocks noChangeArrowheads="1"/>
          </p:cNvSpPr>
          <p:nvPr/>
        </p:nvSpPr>
        <p:spPr bwMode="auto">
          <a:xfrm>
            <a:off x="6148388" y="1609725"/>
            <a:ext cx="914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service()</a:t>
            </a:r>
          </a:p>
        </p:txBody>
      </p:sp>
      <p:sp>
        <p:nvSpPr>
          <p:cNvPr id="141318" name="Rectangle 122"/>
          <p:cNvSpPr>
            <a:spLocks noChangeArrowheads="1"/>
          </p:cNvSpPr>
          <p:nvPr/>
        </p:nvSpPr>
        <p:spPr bwMode="auto">
          <a:xfrm>
            <a:off x="6148388" y="3057525"/>
            <a:ext cx="9144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destroy()</a:t>
            </a:r>
          </a:p>
        </p:txBody>
      </p:sp>
      <p:sp>
        <p:nvSpPr>
          <p:cNvPr id="62587" name="Text Box 14"/>
          <p:cNvSpPr txBox="1">
            <a:spLocks noChangeArrowheads="1"/>
          </p:cNvSpPr>
          <p:nvPr/>
        </p:nvSpPr>
        <p:spPr bwMode="auto">
          <a:xfrm>
            <a:off x="467833" y="4000502"/>
            <a:ext cx="8185630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Arial" panose="020B0604020202020204" pitchFamily="34" charset="0"/>
              </a:rPr>
              <a:t>The life cycle is defined by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init()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called only one by the server in the first request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service()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process the client’s request, dispatch to doXXX() methods</a:t>
            </a:r>
          </a:p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Arial" panose="020B0604020202020204" pitchFamily="34" charset="0"/>
              </a:rPr>
              <a:t>destroy() </a:t>
            </a:r>
            <a:r>
              <a:rPr lang="en-US" altLang="en-US" sz="2000">
                <a:latin typeface="Times New Roman" panose="02020603050405020304" pitchFamily="18" charset="0"/>
                <a:cs typeface="Arial" panose="020B0604020202020204" pitchFamily="34" charset="0"/>
              </a:rPr>
              <a:t>– called after all requests have been processed or a server-specific number of seconds have passed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1700" y="1438427"/>
            <a:ext cx="1046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begin to deploy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52601" y="1477857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deploying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09840" y="2037684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deployed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64715" y="1813170"/>
            <a:ext cx="1200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first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21420" y="938820"/>
            <a:ext cx="1837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first to n</a:t>
            </a:r>
            <a:r>
              <a:rPr lang="en-US" sz="14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50012" y="2608774"/>
            <a:ext cx="12002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undeploy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server is crashed, unload servlet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C6C5CA-521F-564E-67B7-8881F489EA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79B848-FAEE-47CF-9847-0719C93B744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8F499-18BF-2711-DADC-C5D30043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87" grpId="0" animBg="1"/>
      <p:bldP spid="2" grpId="0"/>
      <p:bldP spid="29" grpId="0"/>
      <p:bldP spid="30" grpId="0"/>
      <p:bldP spid="31" grpId="0"/>
      <p:bldP spid="32" grpId="0"/>
      <p:bldP spid="3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B1D949-EEAB-71EC-8A7C-DB7CEE9B2876}"/>
              </a:ext>
            </a:extLst>
          </p:cNvPr>
          <p:cNvGrpSpPr/>
          <p:nvPr/>
        </p:nvGrpSpPr>
        <p:grpSpPr>
          <a:xfrm>
            <a:off x="723014" y="1137685"/>
            <a:ext cx="7815262" cy="5343015"/>
            <a:chOff x="452438" y="1011238"/>
            <a:chExt cx="7888287" cy="5748337"/>
          </a:xfrm>
        </p:grpSpPr>
        <p:pic>
          <p:nvPicPr>
            <p:cNvPr id="14336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438" y="1011238"/>
              <a:ext cx="7888287" cy="574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1160463" y="2239963"/>
              <a:ext cx="4529137" cy="10604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1846263" y="5683250"/>
              <a:ext cx="2259012" cy="36036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6A9AE-9184-0C1B-89D6-6171400D09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2D96E1-8164-4565-B335-6687B8481354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F337DE-FED1-1039-CA95-2DE5064C8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4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pic>
        <p:nvPicPr>
          <p:cNvPr id="1454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117"/>
            <a:ext cx="91440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A03F4-0841-5D10-BC78-CD1289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C1F22E-7AC9-431E-ADA9-FD5CCB4516E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50F0-3F41-AB70-65EB-05DEA8B14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16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69F90F-0C95-2D74-D7DD-3F8C74179459}"/>
              </a:ext>
            </a:extLst>
          </p:cNvPr>
          <p:cNvGrpSpPr/>
          <p:nvPr/>
        </p:nvGrpSpPr>
        <p:grpSpPr>
          <a:xfrm>
            <a:off x="1323347" y="3848612"/>
            <a:ext cx="6837362" cy="2597150"/>
            <a:chOff x="1344613" y="3965575"/>
            <a:chExt cx="6837362" cy="2597150"/>
          </a:xfrm>
        </p:grpSpPr>
        <p:pic>
          <p:nvPicPr>
            <p:cNvPr id="18433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613" y="3965575"/>
              <a:ext cx="6837362" cy="259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1778000" y="4948238"/>
              <a:ext cx="2259013" cy="19208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1847850" y="5445125"/>
              <a:ext cx="2259013" cy="8350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4746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10" y="1076202"/>
            <a:ext cx="3585254" cy="275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3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50" y="1070203"/>
            <a:ext cx="3936371" cy="27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4C750-3D61-3F7F-F54E-EC5815EFC9C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A1B2A5-665E-4822-853F-2F8244A10AC6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4B7991-C0A2-8AFF-E49F-9591311D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DBB467-B1A9-8E1D-9AB9-84316E00552B}"/>
              </a:ext>
            </a:extLst>
          </p:cNvPr>
          <p:cNvGrpSpPr/>
          <p:nvPr/>
        </p:nvGrpSpPr>
        <p:grpSpPr>
          <a:xfrm>
            <a:off x="53164" y="1783458"/>
            <a:ext cx="9037675" cy="3928430"/>
            <a:chOff x="0" y="1079500"/>
            <a:chExt cx="9144000" cy="3963988"/>
          </a:xfrm>
        </p:grpSpPr>
        <p:pic>
          <p:nvPicPr>
            <p:cNvPr id="1495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79500"/>
              <a:ext cx="9144000" cy="3944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962025" y="3556000"/>
              <a:ext cx="7502525" cy="148748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E20B49-D9F9-E4B1-9CAA-9628599410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F5538F-9517-4B59-9B6F-24CE36BBC5E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B6426-5C3D-F14D-9E21-F8E472C8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430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75C14D-3B81-22F0-68A7-9E5EF7CE2A8D}"/>
              </a:ext>
            </a:extLst>
          </p:cNvPr>
          <p:cNvGrpSpPr/>
          <p:nvPr/>
        </p:nvGrpSpPr>
        <p:grpSpPr>
          <a:xfrm>
            <a:off x="3588804" y="4428685"/>
            <a:ext cx="4549775" cy="1976438"/>
            <a:chOff x="2282825" y="3994150"/>
            <a:chExt cx="4549775" cy="19764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EEBE93-2410-58BE-7E59-B8D7E6E68F10}"/>
                </a:ext>
              </a:extLst>
            </p:cNvPr>
            <p:cNvGrpSpPr/>
            <p:nvPr/>
          </p:nvGrpSpPr>
          <p:grpSpPr>
            <a:xfrm>
              <a:off x="2282825" y="3994150"/>
              <a:ext cx="4549775" cy="1976438"/>
              <a:chOff x="2282825" y="3994150"/>
              <a:chExt cx="4549775" cy="1976438"/>
            </a:xfrm>
          </p:grpSpPr>
          <p:pic>
            <p:nvPicPr>
              <p:cNvPr id="186379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2825" y="3994150"/>
                <a:ext cx="4549775" cy="1976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1"/>
              <p:cNvSpPr>
                <a:spLocks noChangeArrowheads="1"/>
              </p:cNvSpPr>
              <p:nvPr/>
            </p:nvSpPr>
            <p:spPr bwMode="auto">
              <a:xfrm>
                <a:off x="2757488" y="4921250"/>
                <a:ext cx="2259012" cy="300038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2803525" y="5627688"/>
              <a:ext cx="2259013" cy="30003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5155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50" y="1808349"/>
            <a:ext cx="4379912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8F955-87E6-88B6-51AA-EC986B9E91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1EABB9-7CE3-4627-AABA-4F48C433B545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FA884F-B90A-7CC1-222C-4EDABD851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847852"/>
            <a:ext cx="15176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0" y="1962150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0" y="1579565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55550" y="1263168"/>
            <a:ext cx="2364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Send   request </a:t>
            </a:r>
          </a:p>
        </p:txBody>
      </p:sp>
      <p:sp>
        <p:nvSpPr>
          <p:cNvPr id="13" name="Can 12"/>
          <p:cNvSpPr/>
          <p:nvPr/>
        </p:nvSpPr>
        <p:spPr>
          <a:xfrm>
            <a:off x="7581900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  <a:stCxn id="35" idx="5"/>
          </p:cNvCxnSpPr>
          <p:nvPr/>
        </p:nvCxnSpPr>
        <p:spPr bwMode="auto">
          <a:xfrm>
            <a:off x="7704120" y="2255277"/>
            <a:ext cx="565168" cy="82923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5" idx="4"/>
          </p:cNvCxnSpPr>
          <p:nvPr/>
        </p:nvCxnSpPr>
        <p:spPr bwMode="auto">
          <a:xfrm>
            <a:off x="7256463" y="2401890"/>
            <a:ext cx="563562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sys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576763" y="2668588"/>
            <a:ext cx="17399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27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6" name="TextBox 21"/>
          <p:cNvSpPr txBox="1">
            <a:spLocks noChangeArrowheads="1"/>
          </p:cNvSpPr>
          <p:nvPr/>
        </p:nvSpPr>
        <p:spPr bwMode="auto">
          <a:xfrm>
            <a:off x="2168527" y="5662613"/>
            <a:ext cx="162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6397" name="TextBox 22"/>
          <p:cNvSpPr txBox="1">
            <a:spLocks noChangeArrowheads="1"/>
          </p:cNvSpPr>
          <p:nvPr/>
        </p:nvSpPr>
        <p:spPr bwMode="auto">
          <a:xfrm>
            <a:off x="6032502" y="5603877"/>
            <a:ext cx="162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0"/>
            <a:ext cx="588962" cy="515938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5" y="2271715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5" y="2403475"/>
            <a:ext cx="1773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Login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538244" y="2296598"/>
            <a:ext cx="20367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Check Login</a:t>
            </a:r>
          </a:p>
        </p:txBody>
      </p:sp>
      <p:cxnSp>
        <p:nvCxnSpPr>
          <p:cNvPr id="34" name="Straight Arrow Connector 33"/>
          <p:cNvCxnSpPr>
            <a:cxnSpLocks/>
            <a:endCxn id="35" idx="2"/>
          </p:cNvCxnSpPr>
          <p:nvPr/>
        </p:nvCxnSpPr>
        <p:spPr>
          <a:xfrm flipV="1">
            <a:off x="6076952" y="1931988"/>
            <a:ext cx="544513" cy="18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3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6076950" y="2175671"/>
            <a:ext cx="622430" cy="87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88"/>
            <a:ext cx="1517650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rot="5400000" flipH="1" flipV="1">
            <a:off x="3658395" y="2494757"/>
            <a:ext cx="1236663" cy="908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208213" y="4291013"/>
            <a:ext cx="17399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Browser displays Welcome page/ invalid page</a:t>
            </a:r>
          </a:p>
        </p:txBody>
      </p:sp>
      <p:cxnSp>
        <p:nvCxnSpPr>
          <p:cNvPr id="25" name="Straight Arrow Connector 24"/>
          <p:cNvCxnSpPr>
            <a:stCxn id="27" idx="4"/>
          </p:cNvCxnSpPr>
          <p:nvPr/>
        </p:nvCxnSpPr>
        <p:spPr>
          <a:xfrm rot="16200000" flipH="1">
            <a:off x="719934" y="2245521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34"/>
          <p:cNvSpPr/>
          <p:nvPr/>
        </p:nvSpPr>
        <p:spPr>
          <a:xfrm>
            <a:off x="7634288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>
            <a:off x="8475663" y="4011615"/>
            <a:ext cx="80962" cy="8794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88" y="3905252"/>
            <a:ext cx="190500" cy="976313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88" y="4116388"/>
            <a:ext cx="180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Query DB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C41C47-44BC-4F44-0605-C679A1F6F2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31E50D-D62C-4BD0-A335-52BB06F2F57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436F188-AE45-CA48-ADB1-BC325B1F1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 animBg="1"/>
      <p:bldP spid="18" grpId="0"/>
      <p:bldP spid="27" grpId="0" animBg="1"/>
      <p:bldP spid="29" grpId="0"/>
      <p:bldP spid="33" grpId="0"/>
      <p:bldP spid="35" grpId="0" animBg="1"/>
      <p:bldP spid="24" grpId="0"/>
      <p:bldP spid="2" grpId="0" animBg="1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Life Cycle – Example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Addition the destroy method (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comment service method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 project again, then undeploy or clean and Build the current project on Tomcat Server</a:t>
            </a:r>
          </a:p>
        </p:txBody>
      </p:sp>
      <p:pic>
        <p:nvPicPr>
          <p:cNvPr id="1536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40" y="1216025"/>
            <a:ext cx="6340475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2608265" y="2601135"/>
            <a:ext cx="3768725" cy="3556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EC344E-B2F3-A780-C0FB-0BB33CB4C1BC}"/>
              </a:ext>
            </a:extLst>
          </p:cNvPr>
          <p:cNvGrpSpPr/>
          <p:nvPr/>
        </p:nvGrpSpPr>
        <p:grpSpPr>
          <a:xfrm>
            <a:off x="2511612" y="5640397"/>
            <a:ext cx="5133199" cy="739132"/>
            <a:chOff x="2352675" y="5614436"/>
            <a:chExt cx="6791325" cy="1243564"/>
          </a:xfrm>
        </p:grpSpPr>
        <p:pic>
          <p:nvPicPr>
            <p:cNvPr id="8090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675" y="5726113"/>
              <a:ext cx="6791325" cy="113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867027" y="5614436"/>
              <a:ext cx="1508232" cy="47545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8090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951288"/>
            <a:ext cx="3887788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3879852"/>
            <a:ext cx="2924175" cy="197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AA23-0F48-D947-DF8D-B4ACB9D953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EB4EAB-DC94-44E5-BA6F-E68E444E884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B22363-E72F-B341-FDF6-F297C4341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the simple web site using html and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and Methods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is Servlet?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Variables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Servlet Life Cycle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building web application</a:t>
            </a:r>
          </a:p>
          <a:p>
            <a:pPr lvl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7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F4C1F-D9E4-5123-CF94-7D7C3A04CA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6D263D-C57B-4AB0-BD9F-81A91B6B0D5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F55C1-4AEB-173A-9285-9F5B705BE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-15733" y="1674815"/>
            <a:ext cx="9021508" cy="4805885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 and servlet to write the programs as the following requirement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named Login.html with title Login, header h1 – Login Page, 02 textbox with named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txtUserName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txtPassword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01 button named Login (type Submit) and 01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Reset (type : Reset)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ColorServlet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presents “Welcome to Servlet course” with yellow in background and red in foreground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2C89-F0FA-83E4-4E8D-1D5D624A77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4A813-66FB-43DA-AF04-CDC1AA053C7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68AD-E8AC-725B-434E-07191C0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Exercises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2C89-F0FA-83E4-4E8D-1D5D624A77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4A813-66FB-43DA-AF04-CDC1AA053C7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68AD-E8AC-725B-434E-07191C0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777E53-C9FB-0326-AF96-36739B55A45D}"/>
              </a:ext>
            </a:extLst>
          </p:cNvPr>
          <p:cNvGrpSpPr/>
          <p:nvPr/>
        </p:nvGrpSpPr>
        <p:grpSpPr>
          <a:xfrm>
            <a:off x="16166" y="914930"/>
            <a:ext cx="9111668" cy="5529762"/>
            <a:chOff x="16166" y="914930"/>
            <a:chExt cx="9111668" cy="55297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B696CDA-2B20-28C6-65C9-071D0830494B}"/>
                </a:ext>
              </a:extLst>
            </p:cNvPr>
            <p:cNvGrpSpPr/>
            <p:nvPr/>
          </p:nvGrpSpPr>
          <p:grpSpPr>
            <a:xfrm>
              <a:off x="16166" y="914930"/>
              <a:ext cx="8992995" cy="4043182"/>
              <a:chOff x="16166" y="914930"/>
              <a:chExt cx="8992995" cy="40431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1BDE02F-76AD-500D-8B3F-E8641476A97F}"/>
                  </a:ext>
                </a:extLst>
              </p:cNvPr>
              <p:cNvGrpSpPr/>
              <p:nvPr/>
            </p:nvGrpSpPr>
            <p:grpSpPr>
              <a:xfrm>
                <a:off x="16166" y="914930"/>
                <a:ext cx="8992995" cy="4043182"/>
                <a:chOff x="16166" y="914930"/>
                <a:chExt cx="8992995" cy="404318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611D670-3F30-408E-DA64-86DF1C75D608}"/>
                    </a:ext>
                  </a:extLst>
                </p:cNvPr>
                <p:cNvGrpSpPr/>
                <p:nvPr/>
              </p:nvGrpSpPr>
              <p:grpSpPr>
                <a:xfrm>
                  <a:off x="16166" y="914930"/>
                  <a:ext cx="8992995" cy="4043182"/>
                  <a:chOff x="16166" y="914930"/>
                  <a:chExt cx="8992995" cy="4043182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CD878C05-B02B-420B-BA15-7E8B666C71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6166" y="1538379"/>
                    <a:ext cx="2832150" cy="3419733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DF99A728-3873-AE8F-4F3E-1A6CE167BF77}"/>
                      </a:ext>
                    </a:extLst>
                  </p:cNvPr>
                  <p:cNvGrpSpPr/>
                  <p:nvPr/>
                </p:nvGrpSpPr>
                <p:grpSpPr>
                  <a:xfrm>
                    <a:off x="2132551" y="914930"/>
                    <a:ext cx="6876610" cy="2897596"/>
                    <a:chOff x="2164449" y="914930"/>
                    <a:chExt cx="6876610" cy="2897596"/>
                  </a:xfrm>
                </p:grpSpPr>
                <p:grpSp>
                  <p:nvGrpSpPr>
                    <p:cNvPr id="9" name="Group 8">
                      <a:extLst>
                        <a:ext uri="{FF2B5EF4-FFF2-40B4-BE49-F238E27FC236}">
                          <a16:creationId xmlns:a16="http://schemas.microsoft.com/office/drawing/2014/main" id="{56EF0919-BECB-6526-76E4-462EE93E46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88959" y="914930"/>
                      <a:ext cx="4352100" cy="2897596"/>
                      <a:chOff x="4688959" y="836928"/>
                      <a:chExt cx="4352100" cy="2897596"/>
                    </a:xfrm>
                  </p:grpSpPr>
                  <p:pic>
                    <p:nvPicPr>
                      <p:cNvPr id="7" name="Picture 6">
                        <a:extLst>
                          <a:ext uri="{FF2B5EF4-FFF2-40B4-BE49-F238E27FC236}">
                            <a16:creationId xmlns:a16="http://schemas.microsoft.com/office/drawing/2014/main" id="{93704350-34B5-9A43-DD4C-5C3C21B601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8959" y="836928"/>
                        <a:ext cx="4352099" cy="289759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" name="Rectangle 11">
                        <a:extLst>
                          <a:ext uri="{FF2B5EF4-FFF2-40B4-BE49-F238E27FC236}">
                            <a16:creationId xmlns:a16="http://schemas.microsoft.com/office/drawing/2014/main" id="{995DA6A2-E502-5602-BE2C-73F328D6BAB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18299" y="3000653"/>
                        <a:ext cx="3522760" cy="53162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eaLnBrk="1" hangingPunct="1">
                          <a:spcBef>
                            <a:spcPct val="0"/>
                          </a:spcBef>
                          <a:buFontTx/>
                          <a:buNone/>
                        </a:pPr>
                        <a:endParaRPr lang="en-US" altLang="en-US" sz="1800">
                          <a:latin typeface="Times New Roman" panose="02020603050405020304" pitchFamily="18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6CEFC30A-C400-F223-BD60-5F683EED37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64449" y="2726740"/>
                      <a:ext cx="3353850" cy="489606"/>
                    </a:xfrm>
                    <a:prstGeom prst="straightConnector1">
                      <a:avLst/>
                    </a:prstGeom>
                    <a:ln w="28575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5" name="Rectangle 11">
                  <a:extLst>
                    <a:ext uri="{FF2B5EF4-FFF2-40B4-BE49-F238E27FC236}">
                      <a16:creationId xmlns:a16="http://schemas.microsoft.com/office/drawing/2014/main" id="{401082CB-117F-034E-FC3E-AC50DE501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4522" y="2574162"/>
                  <a:ext cx="1038606" cy="305157"/>
                </a:xfrm>
                <a:prstGeom prst="rect">
                  <a:avLst/>
                </a:prstGeom>
                <a:noFill/>
                <a:ln w="25400">
                  <a:solidFill>
                    <a:srgbClr val="FF33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51CD1DB3-A8B4-6DDB-F6FA-D0321E10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522" y="2911189"/>
                <a:ext cx="1049238" cy="305157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C927FD5-BC71-BBDD-8B44-A074F1F61536}"/>
                </a:ext>
              </a:extLst>
            </p:cNvPr>
            <p:cNvGrpSpPr/>
            <p:nvPr/>
          </p:nvGrpSpPr>
          <p:grpSpPr>
            <a:xfrm>
              <a:off x="3034503" y="3956582"/>
              <a:ext cx="6093331" cy="2488110"/>
              <a:chOff x="3034503" y="3956582"/>
              <a:chExt cx="6093331" cy="248811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15CFB5F1-E2A2-0D3A-C422-32A7CC637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503" y="3956582"/>
                <a:ext cx="6093331" cy="2488110"/>
              </a:xfrm>
              <a:prstGeom prst="rect">
                <a:avLst/>
              </a:prstGeom>
            </p:spPr>
          </p:pic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3224E4FA-4E4C-552B-797E-97BCC2857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180" y="5022153"/>
                <a:ext cx="5041387" cy="1144732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7199D3-69B8-B2E7-E252-0E7C333C0DDB}"/>
                </a:ext>
              </a:extLst>
            </p:cNvPr>
            <p:cNvCxnSpPr>
              <a:cxnSpLocks/>
            </p:cNvCxnSpPr>
            <p:nvPr/>
          </p:nvCxnSpPr>
          <p:spPr>
            <a:xfrm>
              <a:off x="2132551" y="3078655"/>
              <a:ext cx="4183190" cy="193274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97862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Exercises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2C89-F0FA-83E4-4E8D-1D5D624A77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4A813-66FB-43DA-AF04-CDC1AA053C7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68AD-E8AC-725B-434E-07191C0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32D34-05D1-D27F-4BD9-E52C3A0A4098}"/>
              </a:ext>
            </a:extLst>
          </p:cNvPr>
          <p:cNvGrpSpPr/>
          <p:nvPr/>
        </p:nvGrpSpPr>
        <p:grpSpPr>
          <a:xfrm>
            <a:off x="331356" y="843249"/>
            <a:ext cx="8525567" cy="5582359"/>
            <a:chOff x="331354" y="843247"/>
            <a:chExt cx="8525567" cy="55823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82225A-6771-9560-7EE7-DC241ACEB214}"/>
                </a:ext>
              </a:extLst>
            </p:cNvPr>
            <p:cNvGrpSpPr/>
            <p:nvPr/>
          </p:nvGrpSpPr>
          <p:grpSpPr>
            <a:xfrm>
              <a:off x="331354" y="843247"/>
              <a:ext cx="8525567" cy="5582359"/>
              <a:chOff x="331354" y="843247"/>
              <a:chExt cx="8525567" cy="558235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A71D518-CD9A-AE09-A186-83EB10A81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354" y="843247"/>
                <a:ext cx="8525567" cy="5582359"/>
              </a:xfrm>
              <a:prstGeom prst="rect">
                <a:avLst/>
              </a:prstGeom>
            </p:spPr>
          </p:pic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0E89D23D-FAB0-0F86-3611-8DC76775A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549" y="2375133"/>
                <a:ext cx="4576172" cy="378700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51E9588-DED5-4407-B26E-22CB37523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233" y="4128979"/>
                <a:ext cx="6943688" cy="751366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3E8A1493-FF74-FD5B-2979-FBF6DEDF7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1283789"/>
              <a:ext cx="5571460" cy="26856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352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Exercises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52C89-F0FA-83E4-4E8D-1D5D624A77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24A813-66FB-43DA-AF04-CDC1AA053C7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668AD-E8AC-725B-434E-07191C0C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A54831-A79A-A12B-6B62-49A7F260D88C}"/>
              </a:ext>
            </a:extLst>
          </p:cNvPr>
          <p:cNvGrpSpPr/>
          <p:nvPr/>
        </p:nvGrpSpPr>
        <p:grpSpPr>
          <a:xfrm>
            <a:off x="301473" y="1266797"/>
            <a:ext cx="8541054" cy="5182005"/>
            <a:chOff x="374203" y="1143000"/>
            <a:chExt cx="8541054" cy="5182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1E4E38-4224-F8BD-E04E-A26A1FF27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198" y="1143000"/>
              <a:ext cx="4190802" cy="25837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FC41B0-F433-9360-A9F3-2BED94C5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882429"/>
              <a:ext cx="4343257" cy="2442576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DF096BF-1BA4-48D6-C929-2223FC0A3303}"/>
                </a:ext>
              </a:extLst>
            </p:cNvPr>
            <p:cNvCxnSpPr/>
            <p:nvPr/>
          </p:nvCxnSpPr>
          <p:spPr>
            <a:xfrm>
              <a:off x="710046" y="3680264"/>
              <a:ext cx="3861954" cy="1860697"/>
            </a:xfrm>
            <a:prstGeom prst="bentConnector3">
              <a:avLst>
                <a:gd name="adj1" fmla="val -383"/>
              </a:avLst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626FAAA-9F54-977F-FED0-CC4C14169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03" y="3336049"/>
              <a:ext cx="720951" cy="33358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70815B3-CF75-CD2E-5CB1-0F1BC59D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828" y="4732975"/>
              <a:ext cx="2268907" cy="1592029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584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259558" y="1668684"/>
            <a:ext cx="8624887" cy="3520632"/>
          </a:xfrm>
          <a:prstGeom prst="rect">
            <a:avLst/>
          </a:prstGeo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159D4-2238-BCE0-6086-37EC367581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AD1AC6-10B2-49F0-9FE1-E71B5BC35C4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BCCFC8-3672-AE49-52CE-747C28AD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887113" y="0"/>
            <a:ext cx="5369774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B1886-7A70-973C-026E-A7495BD2CC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58E45-7184-4AA8-BD97-7AA9CDF7A2A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3BCD-94FE-4627-79C8-22B102B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B21EB9-3DA0-0B9B-9332-0CB99DB4DCF3}"/>
              </a:ext>
            </a:extLst>
          </p:cNvPr>
          <p:cNvSpPr txBox="1"/>
          <p:nvPr/>
        </p:nvSpPr>
        <p:spPr>
          <a:xfrm>
            <a:off x="2275611" y="2782671"/>
            <a:ext cx="4790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Do Lab01_Servlet.pdf</a:t>
            </a:r>
          </a:p>
        </p:txBody>
      </p:sp>
    </p:spTree>
    <p:extLst>
      <p:ext uri="{BB962C8B-B14F-4D97-AF65-F5344CB8AC3E}">
        <p14:creationId xmlns:p14="http://schemas.microsoft.com/office/powerpoint/2010/main" val="23847121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887113" y="0"/>
            <a:ext cx="5369774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01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B1886-7A70-973C-026E-A7495BD2CC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58E45-7184-4AA8-BD97-7AA9CDF7A2A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3BCD-94FE-4627-79C8-22B102B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6871D-11DA-E379-9CD3-A9FE276AA383}"/>
              </a:ext>
            </a:extLst>
          </p:cNvPr>
          <p:cNvSpPr txBox="1"/>
          <p:nvPr/>
        </p:nvSpPr>
        <p:spPr>
          <a:xfrm>
            <a:off x="318977" y="965836"/>
            <a:ext cx="8708067" cy="208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Java web application contains the web page as the follows (use Html and Servlet):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-Login page: If user name is “admin” and password is “admin” the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redirect to the CreateBook.html , otherwise redirect to the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LoginFailed.html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BBE221-9C6E-DCFC-0193-769A2EE15DC1}"/>
              </a:ext>
            </a:extLst>
          </p:cNvPr>
          <p:cNvGrpSpPr/>
          <p:nvPr/>
        </p:nvGrpSpPr>
        <p:grpSpPr>
          <a:xfrm>
            <a:off x="85059" y="2473390"/>
            <a:ext cx="8597184" cy="3906147"/>
            <a:chOff x="85059" y="2473388"/>
            <a:chExt cx="8597184" cy="39061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BB22FC-265E-2310-4374-3341836A2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59" y="3521427"/>
              <a:ext cx="3780747" cy="208672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75A5787-530A-5FE8-4258-269D32481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5284" y="2473388"/>
              <a:ext cx="3886959" cy="18551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810E10D-B401-07FA-4D79-657B5B198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5284" y="4622179"/>
              <a:ext cx="3886959" cy="175735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A47EEF-C8F0-597B-0C46-2D1EAFA52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1181" y="3805442"/>
              <a:ext cx="2254103" cy="126145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61F813-9EAA-7CB4-ACCC-2867CCEC6D27}"/>
                </a:ext>
              </a:extLst>
            </p:cNvPr>
            <p:cNvCxnSpPr>
              <a:cxnSpLocks/>
            </p:cNvCxnSpPr>
            <p:nvPr/>
          </p:nvCxnSpPr>
          <p:spPr>
            <a:xfrm>
              <a:off x="2541181" y="5092995"/>
              <a:ext cx="2254103" cy="650366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9181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1887113" y="0"/>
            <a:ext cx="5369774" cy="1136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01 (cont.)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B1886-7A70-973C-026E-A7495BD2CC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258E45-7184-4AA8-BD97-7AA9CDF7A2A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3BCD-94FE-4627-79C8-22B102B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6871D-11DA-E379-9CD3-A9FE276AA383}"/>
              </a:ext>
            </a:extLst>
          </p:cNvPr>
          <p:cNvSpPr txBox="1"/>
          <p:nvPr/>
        </p:nvSpPr>
        <p:spPr>
          <a:xfrm>
            <a:off x="318977" y="965836"/>
            <a:ext cx="8708067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CreateBook.html page : The user enters all information of the book and presses the create button to view detailed information of the created book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9C568B-B187-B404-930D-ECB9BA9DBA64}"/>
              </a:ext>
            </a:extLst>
          </p:cNvPr>
          <p:cNvGrpSpPr/>
          <p:nvPr/>
        </p:nvGrpSpPr>
        <p:grpSpPr>
          <a:xfrm>
            <a:off x="139914" y="2479116"/>
            <a:ext cx="8922653" cy="3223540"/>
            <a:chOff x="104389" y="1756102"/>
            <a:chExt cx="8922653" cy="32235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A7F6AB-DC04-B54B-47DE-7BEE71CB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89" y="1756103"/>
              <a:ext cx="3810330" cy="32235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A61C06-D864-CCC1-6D1D-46B72D9DE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3399" y="1756102"/>
              <a:ext cx="4683643" cy="3092345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A4ED60-B3DD-B09D-8148-B36224B32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340" y="3795823"/>
              <a:ext cx="3514059" cy="79744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146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417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9FBF8B-06F9-A25B-4199-71A8FC2590C8}"/>
              </a:ext>
            </a:extLst>
          </p:cNvPr>
          <p:cNvGrpSpPr/>
          <p:nvPr/>
        </p:nvGrpSpPr>
        <p:grpSpPr>
          <a:xfrm>
            <a:off x="432513" y="1850201"/>
            <a:ext cx="8278974" cy="4065409"/>
            <a:chOff x="781050" y="1839913"/>
            <a:chExt cx="6262688" cy="3008312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3842886"/>
                </p:ext>
              </p:extLst>
            </p:nvPr>
          </p:nvGraphicFramePr>
          <p:xfrm>
            <a:off x="781050" y="2928938"/>
            <a:ext cx="1393825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7621064" imgH="5714286" progId="MSPhotoEd.3">
                    <p:embed/>
                  </p:oleObj>
                </mc:Choice>
                <mc:Fallback>
                  <p:oleObj name="Photo Editor Photo" r:id="rId3" imgW="7621064" imgH="5714286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050" y="2928938"/>
                          <a:ext cx="1393825" cy="984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75013" y="1839913"/>
              <a:ext cx="2238375" cy="300831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 Server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Container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427413" y="2479675"/>
              <a:ext cx="627062" cy="5905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8" name="AutoShape 7"/>
            <p:cNvCxnSpPr>
              <a:cxnSpLocks noChangeShapeType="1"/>
              <a:endCxn id="7" idx="2"/>
            </p:cNvCxnSpPr>
            <p:nvPr/>
          </p:nvCxnSpPr>
          <p:spPr bwMode="auto">
            <a:xfrm flipV="1">
              <a:off x="2093913" y="2774950"/>
              <a:ext cx="1333500" cy="64611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427413" y="3998913"/>
              <a:ext cx="627062" cy="5905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7" idx="4"/>
              <a:endCxn id="10" idx="0"/>
            </p:cNvCxnSpPr>
            <p:nvPr/>
          </p:nvCxnSpPr>
          <p:spPr bwMode="auto">
            <a:xfrm rot="5400000">
              <a:off x="3276600" y="3535363"/>
              <a:ext cx="928687" cy="158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10" idx="1"/>
              <a:endCxn id="7" idx="3"/>
            </p:cNvCxnSpPr>
            <p:nvPr/>
          </p:nvCxnSpPr>
          <p:spPr bwMode="auto">
            <a:xfrm flipV="1">
              <a:off x="3519244" y="2983741"/>
              <a:ext cx="0" cy="110165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7" idx="3"/>
            </p:cNvCxnSpPr>
            <p:nvPr/>
          </p:nvCxnSpPr>
          <p:spPr bwMode="auto">
            <a:xfrm flipH="1">
              <a:off x="2170112" y="2983741"/>
              <a:ext cx="1349132" cy="64210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Can 11"/>
            <p:cNvSpPr/>
            <p:nvPr/>
          </p:nvSpPr>
          <p:spPr>
            <a:xfrm>
              <a:off x="6272213" y="2970213"/>
              <a:ext cx="701675" cy="914400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DB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627563" y="3121025"/>
              <a:ext cx="627062" cy="59055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DAO</a:t>
              </a:r>
            </a:p>
          </p:txBody>
        </p:sp>
        <p:cxnSp>
          <p:nvCxnSpPr>
            <p:cNvPr id="17" name="AutoShape 7"/>
            <p:cNvCxnSpPr>
              <a:cxnSpLocks noChangeShapeType="1"/>
              <a:endCxn id="16" idx="1"/>
            </p:cNvCxnSpPr>
            <p:nvPr/>
          </p:nvCxnSpPr>
          <p:spPr bwMode="auto">
            <a:xfrm>
              <a:off x="4032250" y="2820988"/>
              <a:ext cx="687388" cy="387350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7"/>
            <p:cNvCxnSpPr>
              <a:cxnSpLocks noChangeShapeType="1"/>
              <a:stCxn id="16" idx="6"/>
              <a:endCxn id="12" idx="2"/>
            </p:cNvCxnSpPr>
            <p:nvPr/>
          </p:nvCxnSpPr>
          <p:spPr bwMode="auto">
            <a:xfrm>
              <a:off x="5254625" y="3416300"/>
              <a:ext cx="1017588" cy="1111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3"/>
            <p:cNvCxnSpPr>
              <a:cxnSpLocks noChangeShapeType="1"/>
              <a:endCxn id="16" idx="5"/>
            </p:cNvCxnSpPr>
            <p:nvPr/>
          </p:nvCxnSpPr>
          <p:spPr bwMode="auto">
            <a:xfrm flipH="1">
              <a:off x="5162794" y="3619500"/>
              <a:ext cx="1109419" cy="559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3"/>
            <p:cNvCxnSpPr>
              <a:cxnSpLocks noChangeShapeType="1"/>
              <a:endCxn id="7" idx="5"/>
            </p:cNvCxnSpPr>
            <p:nvPr/>
          </p:nvCxnSpPr>
          <p:spPr bwMode="auto">
            <a:xfrm flipH="1" flipV="1">
              <a:off x="3962644" y="2983741"/>
              <a:ext cx="664919" cy="34762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1812925" y="2532063"/>
              <a:ext cx="1711325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1. Send request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4206875" y="2532063"/>
              <a:ext cx="1711325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2. Call</a:t>
              </a:r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5332413" y="2901950"/>
              <a:ext cx="1711325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3. Query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/>
          </p:nvSpPr>
          <p:spPr bwMode="auto">
            <a:xfrm>
              <a:off x="3743325" y="3619500"/>
              <a:ext cx="1711325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Render/Send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2376488" y="3313113"/>
              <a:ext cx="1709737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Response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889000" y="4071938"/>
              <a:ext cx="1711325" cy="27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6. Display</a:t>
              </a:r>
            </a:p>
          </p:txBody>
        </p:sp>
        <p:cxnSp>
          <p:nvCxnSpPr>
            <p:cNvPr id="24" name="AutoShape 7">
              <a:extLst>
                <a:ext uri="{FF2B5EF4-FFF2-40B4-BE49-F238E27FC236}">
                  <a16:creationId xmlns:a16="http://schemas.microsoft.com/office/drawing/2014/main" id="{BAAD4DD2-4761-4438-B93D-BDBDEA8128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032250" y="3625850"/>
              <a:ext cx="740569" cy="631031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2C678B-0CA2-8201-4B5D-48325F0539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6D55F9-7004-48ED-A642-11A5CAAF0DCD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F119591-2CDE-51F6-AD75-81AFB146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89015" y="0"/>
            <a:ext cx="8154987" cy="11112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Appendix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Build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083" name="Rectangle 7"/>
          <p:cNvSpPr>
            <a:spLocks noChangeArrowheads="1"/>
          </p:cNvSpPr>
          <p:nvPr/>
        </p:nvSpPr>
        <p:spPr bwMode="auto">
          <a:xfrm>
            <a:off x="250827" y="1104900"/>
            <a:ext cx="8893175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vi-V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325812" y="2617013"/>
            <a:ext cx="5818188" cy="13589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Package War file</a:t>
            </a:r>
            <a:r>
              <a:rPr lang="en-US" altLang="en-US" sz="2400" dirty="0">
                <a:latin typeface="Times New Roman" panose="02020603050405020304" pitchFamily="18" charset="0"/>
              </a:rPr>
              <a:t> with </a:t>
            </a:r>
            <a:r>
              <a:rPr lang="en-US" altLang="en-US" sz="2400" b="1" dirty="0">
                <a:latin typeface="Times New Roman" panose="02020603050405020304" pitchFamily="18" charset="0"/>
              </a:rPr>
              <a:t>command prompt</a:t>
            </a: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jar –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cvf</a:t>
            </a: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fileName.war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directoryOrFile</a:t>
            </a:r>
            <a:endParaRPr lang="en-US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000" b="1" dirty="0">
                <a:latin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</a:rPr>
              <a:t>: jar –</a:t>
            </a:r>
            <a:r>
              <a:rPr lang="en-US" altLang="en-US" sz="2000" dirty="0" err="1">
                <a:latin typeface="Times New Roman" panose="02020603050405020304" pitchFamily="18" charset="0"/>
              </a:rPr>
              <a:t>cvf</a:t>
            </a: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AJDay1_7.war  </a:t>
            </a:r>
            <a:r>
              <a:rPr lang="en-US" altLang="en-US" sz="2000" dirty="0">
                <a:latin typeface="Times New Roman" panose="02020603050405020304" pitchFamily="18" charset="0"/>
              </a:rPr>
              <a:t>*.</a:t>
            </a:r>
            <a:r>
              <a:rPr lang="en-US" altLang="en-US" sz="2000" dirty="0" err="1">
                <a:latin typeface="Times New Roman" panose="02020603050405020304" pitchFamily="18" charset="0"/>
              </a:rPr>
              <a:t>jsp</a:t>
            </a:r>
            <a:r>
              <a:rPr lang="en-US" altLang="en-US" sz="2000" dirty="0">
                <a:latin typeface="Times New Roman" panose="02020603050405020304" pitchFamily="18" charset="0"/>
              </a:rPr>
              <a:t>  WEB-INF/*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pic>
        <p:nvPicPr>
          <p:cNvPr id="1740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146761"/>
            <a:ext cx="370013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412" y="1139378"/>
            <a:ext cx="403225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5590"/>
            <a:ext cx="370013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2B07D-1ACE-93EF-0441-502F6FFF5E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ADCEC2-DBA9-4153-BFDC-9A48F239FE00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B649-FDCC-12AB-BAE1-EA831199A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5EC6E-DF33-A5A1-5325-FB6C403AF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95" y="4346643"/>
            <a:ext cx="8789210" cy="2098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44452"/>
            <a:ext cx="7815262" cy="9445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4000" b="1">
                <a:latin typeface="Times New Roman" pitchFamily="18" charset="0"/>
                <a:cs typeface="Times New Roman" pitchFamily="18" charset="0"/>
              </a:rPr>
              <a:t>Appendix -</a:t>
            </a: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Model</a:t>
            </a: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 interface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49313"/>
            <a:ext cx="8951912" cy="2233612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specific information about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Defines object (ServletRequest object)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actual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(ex: protocol, URL, and type)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raw request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(ex: headers and input stream)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client specific request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as an argument to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altLang="en-US" sz="180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8062-E2A5-2A95-DDF8-D6B5E4CE49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FFBCDF-2F8E-4E38-88EE-DEFC5D88874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CBE998-F9F4-8DCB-B46E-D4A8759BB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5D839-3E8F-6EF0-D6E1-2AE2E3C6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8" y="2801818"/>
            <a:ext cx="8579772" cy="37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239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Ex01  </a:t>
            </a:r>
          </a:p>
        </p:txBody>
      </p:sp>
      <p:pic>
        <p:nvPicPr>
          <p:cNvPr id="1085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" y="1025526"/>
            <a:ext cx="38496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701" y="2569352"/>
            <a:ext cx="54864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0034-F3B2-9F2A-F37A-98A2F7E29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D384A4-7A2C-49FE-B853-D9FB9BE1324C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4D12-1C1A-BA3F-DCAB-0B2980A92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Ex01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6D112-A155-F488-CA2C-608D45C24EA4}"/>
              </a:ext>
            </a:extLst>
          </p:cNvPr>
          <p:cNvGrpSpPr/>
          <p:nvPr/>
        </p:nvGrpSpPr>
        <p:grpSpPr>
          <a:xfrm>
            <a:off x="205583" y="1702910"/>
            <a:ext cx="8732837" cy="4479925"/>
            <a:chOff x="217488" y="1235075"/>
            <a:chExt cx="8732837" cy="4479925"/>
          </a:xfrm>
        </p:grpSpPr>
        <p:pic>
          <p:nvPicPr>
            <p:cNvPr id="1044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488" y="1235075"/>
              <a:ext cx="8732837" cy="447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1711325" y="4052888"/>
              <a:ext cx="4754563" cy="2286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1712913" y="4983163"/>
              <a:ext cx="838200" cy="2286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1622425" y="4008438"/>
              <a:ext cx="6354763" cy="12493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6F31BE-30AC-45BB-560F-C2FFC78B8B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C16C15-383F-423A-B7D2-F6B96AA1069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F278C-7B35-DBF9-D908-E92EDCFA4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389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40"/>
            <a:ext cx="8050212" cy="8080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Ex01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243DDF-5F14-FCD7-6A91-7B4F757E760B}"/>
              </a:ext>
            </a:extLst>
          </p:cNvPr>
          <p:cNvGrpSpPr/>
          <p:nvPr/>
        </p:nvGrpSpPr>
        <p:grpSpPr>
          <a:xfrm>
            <a:off x="788988" y="975686"/>
            <a:ext cx="7408714" cy="5483749"/>
            <a:chOff x="788988" y="996950"/>
            <a:chExt cx="7505700" cy="5781675"/>
          </a:xfrm>
        </p:grpSpPr>
        <p:pic>
          <p:nvPicPr>
            <p:cNvPr id="110595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988" y="996950"/>
              <a:ext cx="7505700" cy="578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2101850" y="3375025"/>
              <a:ext cx="4405313" cy="173831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2146300" y="3375025"/>
              <a:ext cx="4237038" cy="21431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2420938" y="4030663"/>
              <a:ext cx="3870325" cy="4127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2451100" y="4548188"/>
              <a:ext cx="3870325" cy="4127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087563" y="5127625"/>
              <a:ext cx="4724400" cy="3365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2055813" y="5462588"/>
              <a:ext cx="4724400" cy="3365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DC21B0F-6C14-065F-30A4-8AB45937AA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F12637-9BF2-434A-A334-7930487A26B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C9F547-EF87-BD99-223D-45D332DF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412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Ex02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4959B-44B1-1EB2-661B-093E8DDFE316}"/>
              </a:ext>
            </a:extLst>
          </p:cNvPr>
          <p:cNvGrpSpPr/>
          <p:nvPr/>
        </p:nvGrpSpPr>
        <p:grpSpPr>
          <a:xfrm>
            <a:off x="4033435" y="2891509"/>
            <a:ext cx="5030603" cy="3493496"/>
            <a:chOff x="3273425" y="2779713"/>
            <a:chExt cx="5870575" cy="3767137"/>
          </a:xfrm>
        </p:grpSpPr>
        <p:pic>
          <p:nvPicPr>
            <p:cNvPr id="6247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425" y="2779713"/>
              <a:ext cx="5870575" cy="366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7115175" y="3160713"/>
              <a:ext cx="2028825" cy="2921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284538" y="5708650"/>
              <a:ext cx="3611562" cy="8382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1264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" y="1590825"/>
            <a:ext cx="3849688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6AA5A1-50A7-B087-D015-4DD140CE6D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1F0BA5-1E24-4A3C-BE96-BF72916D14D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5C7C-170C-B756-214A-0D3A2428B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558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Ex02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520B5-CB50-D2DC-DE35-BE0403BCE9F0}"/>
              </a:ext>
            </a:extLst>
          </p:cNvPr>
          <p:cNvGrpSpPr/>
          <p:nvPr/>
        </p:nvGrpSpPr>
        <p:grpSpPr>
          <a:xfrm>
            <a:off x="130969" y="1753230"/>
            <a:ext cx="8882062" cy="4441825"/>
            <a:chOff x="261938" y="1274763"/>
            <a:chExt cx="8882062" cy="4441825"/>
          </a:xfrm>
        </p:grpSpPr>
        <p:pic>
          <p:nvPicPr>
            <p:cNvPr id="11469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38" y="1274763"/>
              <a:ext cx="8882062" cy="444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1598613" y="4014788"/>
              <a:ext cx="3352800" cy="3365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19EDE-D64C-8417-E4D7-48022C33A9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8D875-C942-49A8-B3C2-2F6F14624C39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55ED9-3FBB-8FEF-FAC0-86B0D29B2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254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Ex02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298CAC-3968-B1B8-4D99-9FDA63DC4410}"/>
              </a:ext>
            </a:extLst>
          </p:cNvPr>
          <p:cNvGrpSpPr/>
          <p:nvPr/>
        </p:nvGrpSpPr>
        <p:grpSpPr>
          <a:xfrm>
            <a:off x="793161" y="1060303"/>
            <a:ext cx="7330115" cy="5388499"/>
            <a:chOff x="463550" y="1092200"/>
            <a:chExt cx="7610475" cy="5686425"/>
          </a:xfrm>
        </p:grpSpPr>
        <p:pic>
          <p:nvPicPr>
            <p:cNvPr id="11673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50" y="1092200"/>
              <a:ext cx="7610475" cy="568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1811338" y="5418138"/>
              <a:ext cx="4283075" cy="10064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8DEC-288B-8D93-621B-380E9C542D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F81C7E-7CFE-4891-9712-F1FD833FA8C2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5C14-2614-CF13-96F0-83F3BDA1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313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Ex03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11F25D-10F9-CF40-703A-912D5002BABD}"/>
              </a:ext>
            </a:extLst>
          </p:cNvPr>
          <p:cNvGrpSpPr/>
          <p:nvPr/>
        </p:nvGrpSpPr>
        <p:grpSpPr>
          <a:xfrm>
            <a:off x="1470730" y="2775099"/>
            <a:ext cx="7598841" cy="3549162"/>
            <a:chOff x="1157288" y="3122613"/>
            <a:chExt cx="7986712" cy="3735387"/>
          </a:xfrm>
        </p:grpSpPr>
        <p:pic>
          <p:nvPicPr>
            <p:cNvPr id="6554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7288" y="3122613"/>
              <a:ext cx="7986712" cy="3735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6034088" y="3694113"/>
              <a:ext cx="3109912" cy="2587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1277938" y="5888038"/>
              <a:ext cx="2635250" cy="9699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1879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" y="1123950"/>
            <a:ext cx="3971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3A0A8D-B82C-9C5A-F805-761161159B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142C68-E103-4E61-AE47-243C35FAFBD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A9B70-AE2B-5B79-DEFC-B2513EA3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393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Ex03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153104-1093-9DEF-2859-D88C6A8EDFB4}"/>
              </a:ext>
            </a:extLst>
          </p:cNvPr>
          <p:cNvGrpSpPr/>
          <p:nvPr/>
        </p:nvGrpSpPr>
        <p:grpSpPr>
          <a:xfrm>
            <a:off x="385765" y="1110772"/>
            <a:ext cx="8375465" cy="5258132"/>
            <a:chOff x="385763" y="1100138"/>
            <a:chExt cx="8448675" cy="5521325"/>
          </a:xfrm>
        </p:grpSpPr>
        <p:pic>
          <p:nvPicPr>
            <p:cNvPr id="12083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763" y="1100138"/>
              <a:ext cx="8448675" cy="552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4371975" y="4303713"/>
              <a:ext cx="1187450" cy="13430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883CD-8351-D18B-F05E-D698352E09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E37893-9863-4C81-AED1-6CDB419762E5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B081-D4FD-15B0-2848-409E6ABFC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4176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Web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Web Application Project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206377" y="1462090"/>
            <a:ext cx="8937625" cy="4556157"/>
          </a:xfrm>
          <a:prstGeom prst="rect">
            <a:avLst/>
          </a:prstGeom>
        </p:spPr>
        <p:txBody>
          <a:bodyPr/>
          <a:lstStyle/>
          <a:p>
            <a:pPr algn="just" eaLnBrk="1" hangingPunct="1"/>
            <a:r>
              <a:rPr lang="en-US" altLang="en-US" b="1" dirty="0">
                <a:latin typeface="Times New Roman" panose="02020603050405020304" pitchFamily="18" charset="0"/>
              </a:rPr>
              <a:t>Requirement tools: NetBeans IDE 8.x ,  Java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</a:rPr>
              <a:t>Create a new Web application project</a:t>
            </a:r>
          </a:p>
          <a:p>
            <a:pPr lvl="1" algn="just" eaLnBrk="1" hangingPunct="1"/>
            <a:r>
              <a:rPr lang="en-US" altLang="en-US" b="1" i="1" dirty="0">
                <a:latin typeface="Times New Roman" panose="02020603050405020304" pitchFamily="18" charset="0"/>
              </a:rPr>
              <a:t>Using Tomcat Server 8.0 or 8.5</a:t>
            </a:r>
          </a:p>
          <a:p>
            <a:pPr lvl="1" algn="just" eaLnBrk="1" hangingPunct="1"/>
            <a:r>
              <a:rPr lang="en-US" altLang="en-US" b="1" i="1" dirty="0" err="1">
                <a:latin typeface="Times New Roman" panose="02020603050405020304" pitchFamily="18" charset="0"/>
              </a:rPr>
              <a:t>JavaEE</a:t>
            </a:r>
            <a:r>
              <a:rPr lang="en-US" altLang="en-US" b="1" i="1" dirty="0">
                <a:latin typeface="Times New Roman" panose="02020603050405020304" pitchFamily="18" charset="0"/>
              </a:rPr>
              <a:t> 6 or 7</a:t>
            </a:r>
          </a:p>
          <a:p>
            <a:pPr lvl="1" algn="just" eaLnBrk="1" hangingPunct="1"/>
            <a:r>
              <a:rPr lang="en-US" altLang="en-US" b="1" i="1" dirty="0">
                <a:latin typeface="Times New Roman" panose="02020603050405020304" pitchFamily="18" charset="0"/>
              </a:rPr>
              <a:t>Uncheck Deploy on Save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AED3E-4176-09F3-3ACD-B37FBFEF75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71C91E-683F-4D4D-B730-8E8C18BFDDD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230C3-CD0F-AB5D-C6E1-74B987604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CD97E6-EEEC-2169-A058-84BDBBC3D001}"/>
              </a:ext>
            </a:extLst>
          </p:cNvPr>
          <p:cNvGrpSpPr/>
          <p:nvPr/>
        </p:nvGrpSpPr>
        <p:grpSpPr>
          <a:xfrm>
            <a:off x="255588" y="1084263"/>
            <a:ext cx="8888412" cy="5314950"/>
            <a:chOff x="255588" y="1084263"/>
            <a:chExt cx="8888412" cy="5314950"/>
          </a:xfrm>
        </p:grpSpPr>
        <p:pic>
          <p:nvPicPr>
            <p:cNvPr id="12288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88" y="1084263"/>
              <a:ext cx="8888412" cy="531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1827214" y="3922712"/>
              <a:ext cx="5041420" cy="27714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0FB6F-8C18-260A-A84F-03ACAF670E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65CAF2-58C3-4B1F-9862-568B9CF0B857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4C35-6E6D-A637-E732-2EE5EDCD9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005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Ex04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B9E19-CF76-C99D-76B6-DBABDA6C228A}"/>
              </a:ext>
            </a:extLst>
          </p:cNvPr>
          <p:cNvGrpSpPr/>
          <p:nvPr/>
        </p:nvGrpSpPr>
        <p:grpSpPr>
          <a:xfrm>
            <a:off x="4736593" y="1027195"/>
            <a:ext cx="3741432" cy="1455975"/>
            <a:chOff x="2211388" y="3638550"/>
            <a:chExt cx="6932612" cy="3219450"/>
          </a:xfrm>
        </p:grpSpPr>
        <p:pic>
          <p:nvPicPr>
            <p:cNvPr id="69643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388" y="3638550"/>
              <a:ext cx="6932612" cy="321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6627813" y="4073525"/>
              <a:ext cx="2516187" cy="36036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2995614" y="6465888"/>
              <a:ext cx="991596" cy="3603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269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2" y="1032018"/>
            <a:ext cx="2673469" cy="262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F8E8B-1D15-B6DD-8178-49680B3D0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85122D-84D7-4127-B16D-95CA20002565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B8CEE5-88CA-2FAE-8D32-5F8736629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CD34E9-825F-3169-2916-1D7F615EBD20}"/>
              </a:ext>
            </a:extLst>
          </p:cNvPr>
          <p:cNvGrpSpPr/>
          <p:nvPr/>
        </p:nvGrpSpPr>
        <p:grpSpPr>
          <a:xfrm>
            <a:off x="4736594" y="2584881"/>
            <a:ext cx="3741431" cy="3795458"/>
            <a:chOff x="2601913" y="2273300"/>
            <a:chExt cx="5729287" cy="4537075"/>
          </a:xfrm>
        </p:grpSpPr>
        <p:pic>
          <p:nvPicPr>
            <p:cNvPr id="1249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913" y="2273300"/>
              <a:ext cx="5688012" cy="453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3876675" y="4665663"/>
              <a:ext cx="4454525" cy="9810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675B9A-E33F-8C58-0809-CB552E252E2A}"/>
              </a:ext>
            </a:extLst>
          </p:cNvPr>
          <p:cNvGrpSpPr/>
          <p:nvPr/>
        </p:nvGrpSpPr>
        <p:grpSpPr>
          <a:xfrm>
            <a:off x="323572" y="4004308"/>
            <a:ext cx="4175277" cy="1675054"/>
            <a:chOff x="0" y="741363"/>
            <a:chExt cx="5953125" cy="2241550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59E47156-04F4-1C79-C7EC-4885A0B5C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41363"/>
              <a:ext cx="5953125" cy="22415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91B7E68-FDAC-EBE3-0679-BBBF76AD1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713" y="1268413"/>
              <a:ext cx="1800225" cy="74453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42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/>
          </p:cNvSpPr>
          <p:nvPr>
            <p:ph type="title" idx="4294967295"/>
          </p:nvPr>
        </p:nvSpPr>
        <p:spPr>
          <a:xfrm>
            <a:off x="1093788" y="71438"/>
            <a:ext cx="805021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Ex04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0B7A30-ED74-A90E-FCA6-5E0ADBBC3130}"/>
              </a:ext>
            </a:extLst>
          </p:cNvPr>
          <p:cNvGrpSpPr/>
          <p:nvPr/>
        </p:nvGrpSpPr>
        <p:grpSpPr>
          <a:xfrm>
            <a:off x="4453130" y="1035748"/>
            <a:ext cx="4286949" cy="1687496"/>
            <a:chOff x="3914775" y="4554538"/>
            <a:chExt cx="5229225" cy="2303462"/>
          </a:xfrm>
        </p:grpSpPr>
        <p:pic>
          <p:nvPicPr>
            <p:cNvPr id="12902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775" y="4554538"/>
              <a:ext cx="5229225" cy="2303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3956050" y="6581552"/>
              <a:ext cx="1185863" cy="27644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7267575" y="4905375"/>
              <a:ext cx="1876425" cy="24078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4C8B3-8926-9E8D-3AFC-27CBBB1A44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30F7E3-6FF9-46E9-AE1F-024F1B5F46EB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9CA7F-75FA-4C68-03F0-59C50634C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82</a:t>
            </a:fld>
            <a:endParaRPr lang="en-US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1E693A6-F6A1-8C38-4729-1FE9C31D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3" y="1016000"/>
            <a:ext cx="3041982" cy="298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6A9ACAA-F1A7-A095-CD51-0702DA693FCC}"/>
              </a:ext>
            </a:extLst>
          </p:cNvPr>
          <p:cNvGrpSpPr/>
          <p:nvPr/>
        </p:nvGrpSpPr>
        <p:grpSpPr>
          <a:xfrm>
            <a:off x="131547" y="4430489"/>
            <a:ext cx="3846094" cy="1549688"/>
            <a:chOff x="0" y="741363"/>
            <a:chExt cx="5953125" cy="2241550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8A98B305-2305-DDDA-CF49-E4ED38A73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41363"/>
              <a:ext cx="5953125" cy="224155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C045347-37CA-29CE-F6FE-BBB37967B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4713" y="1268413"/>
              <a:ext cx="1800225" cy="74453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B7545-369C-62FF-A8E6-5B0F4544ECAC}"/>
              </a:ext>
            </a:extLst>
          </p:cNvPr>
          <p:cNvGrpSpPr/>
          <p:nvPr/>
        </p:nvGrpSpPr>
        <p:grpSpPr>
          <a:xfrm>
            <a:off x="4453130" y="2812961"/>
            <a:ext cx="4286949" cy="3579374"/>
            <a:chOff x="0" y="768350"/>
            <a:chExt cx="6105525" cy="5468938"/>
          </a:xfrm>
        </p:grpSpPr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8A2341C1-9D99-44C8-33FF-0ABEC433B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68350"/>
              <a:ext cx="6105525" cy="546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0F7A9B5-E101-E824-42A8-B8B8DB00F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4132263"/>
              <a:ext cx="2987675" cy="12303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7650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-The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</p:txBody>
      </p:sp>
      <p:sp>
        <p:nvSpPr>
          <p:cNvPr id="94211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248371"/>
            <a:ext cx="8951912" cy="2484438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sent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servlet to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methods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manipulate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servlet’s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data to the client,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type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passed as an argument to service() method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</a:t>
            </a:r>
          </a:p>
        </p:txBody>
      </p:sp>
      <p:graphicFrame>
        <p:nvGraphicFramePr>
          <p:cNvPr id="50195" name="Group 19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909142971"/>
              </p:ext>
            </p:extLst>
          </p:nvPr>
        </p:nvGraphicFramePr>
        <p:xfrm>
          <a:off x="371477" y="3767734"/>
          <a:ext cx="8435975" cy="2682874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getContentType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getContentType()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Multipurpose Internet Mail Extensions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(MIME) type of the request body or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if the type is not  known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contentType = response.getContentType();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getWriter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getWriter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 throws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 object of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PrintWriter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class that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sends character text to the client, particular Browser.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PrintWriter out = response.getWriter();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66929-626C-A40C-CB2E-31386C52B2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9A4F23-BEC6-4781-94D2-DFBF6118A764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E7262-84DA-DA91-45A8-EA4C04ED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8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>
          <a:xfrm>
            <a:off x="989015" y="98427"/>
            <a:ext cx="8154987" cy="10779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-The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</p:txBody>
      </p:sp>
      <p:graphicFrame>
        <p:nvGraphicFramePr>
          <p:cNvPr id="51218" name="Group 18"/>
          <p:cNvGraphicFramePr>
            <a:graphicFrameLocks noGrp="1"/>
          </p:cNvGraphicFramePr>
          <p:nvPr/>
        </p:nvGraphicFramePr>
        <p:xfrm>
          <a:off x="295275" y="1257300"/>
          <a:ext cx="8616950" cy="5151438"/>
        </p:xfrm>
        <a:graphic>
          <a:graphicData uri="http://schemas.openxmlformats.org/drawingml/2006/table">
            <a:tbl>
              <a:tblPr/>
              <a:tblGrid>
                <a:gridCol w="208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9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getOutputStream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ServletOutputStream getOutputStream()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Uses ServletOutputStream object to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 response as binary data to the client.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ServletOutputStream out = response.getOutputStream();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- 02 supporting methods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print(boolean b)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a boolean 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client with no carriage return line feed (CRLF) character at the end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out.print(b);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println(char c) throws IOException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	. same as the print methods but it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writes a character 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client, followed by a carriage return line feed (CRLF)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9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setContentType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setContentType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str)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Used 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 format in which the data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sent to the client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either normal text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formate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or html format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response.setContentType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(“text/html”);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4179-818B-9224-D70D-895746AD9F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3DFB7E-C3E9-4D1B-9E82-03A962D7502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89B9-672C-9A1E-01F0-DAF6B69E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92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Appendix-The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 interface</a:t>
            </a:r>
          </a:p>
        </p:txBody>
      </p:sp>
      <p:sp>
        <p:nvSpPr>
          <p:cNvPr id="13107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977900"/>
            <a:ext cx="8951912" cy="1976438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ServletResponse Interface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 objects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as an argument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the service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to the client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Set HTTP response, HTTP header, set content type of the response, acquire a text stream for the response, acquire a binary stream for the response, redirect an HTTP request to another URL or add cookies to the response</a:t>
            </a:r>
          </a:p>
        </p:txBody>
      </p:sp>
      <p:graphicFrame>
        <p:nvGraphicFramePr>
          <p:cNvPr id="7067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1973"/>
              </p:ext>
            </p:extLst>
          </p:nvPr>
        </p:nvGraphicFramePr>
        <p:xfrm>
          <a:off x="82550" y="2640706"/>
          <a:ext cx="9061450" cy="3840402"/>
        </p:xfrm>
        <a:graphic>
          <a:graphicData uri="http://schemas.openxmlformats.org/drawingml/2006/table">
            <a:tbl>
              <a:tblPr/>
              <a:tblGrid>
                <a:gridCol w="241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5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encodeRedirectURL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encodeRedirectURL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(String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Encodes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URL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 the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method, or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 encoding is not needed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returns the URL unchanged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8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URL) throws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Sends a redirect response to the client using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specified redirect location URL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using the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method to decide the request handled by particular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response.sendRedirect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(“process.jsp”);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6DDD6-BF91-EBE1-5EE1-F641CFDA6E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8DD61E-F27F-4835-8333-C7B32A5E4D64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FF874-A94A-CF21-7150-DEC55AC99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8F63EE-5211-66AC-1209-22E7B66237B7}"/>
              </a:ext>
            </a:extLst>
          </p:cNvPr>
          <p:cNvGrpSpPr/>
          <p:nvPr/>
        </p:nvGrpSpPr>
        <p:grpSpPr>
          <a:xfrm>
            <a:off x="873125" y="1630834"/>
            <a:ext cx="7397750" cy="4616450"/>
            <a:chOff x="485775" y="1293813"/>
            <a:chExt cx="7397750" cy="4616450"/>
          </a:xfrm>
        </p:grpSpPr>
        <p:pic>
          <p:nvPicPr>
            <p:cNvPr id="13312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293813"/>
              <a:ext cx="7397750" cy="4616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2365375" y="5194300"/>
              <a:ext cx="3219450" cy="46831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932076-3A3A-6B39-A51A-2F1F973DA07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1026F4-F29C-42BB-8C7C-2EB9AA7BE5AA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F6ACE-7381-A239-919B-7E7D4516B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063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-36997" y="1661783"/>
            <a:ext cx="9144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Using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sendRedirect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4B5C8-D48F-B7E3-247E-2D648828C71A}"/>
              </a:ext>
            </a:extLst>
          </p:cNvPr>
          <p:cNvGrpSpPr/>
          <p:nvPr/>
        </p:nvGrpSpPr>
        <p:grpSpPr>
          <a:xfrm>
            <a:off x="226528" y="2206294"/>
            <a:ext cx="8832850" cy="3922712"/>
            <a:chOff x="263525" y="1706563"/>
            <a:chExt cx="8832850" cy="3922712"/>
          </a:xfrm>
        </p:grpSpPr>
        <p:pic>
          <p:nvPicPr>
            <p:cNvPr id="135172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25" y="1706563"/>
              <a:ext cx="8832850" cy="392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1817688" y="4584700"/>
              <a:ext cx="5946775" cy="23971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86A387-D4B7-3BC2-1047-0E8F5E4259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9C288D-4A64-49C4-B741-7ECCB8F251CC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68E48-0B74-227B-8C51-480DC0DB1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66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 idx="4294967295"/>
          </p:nvPr>
        </p:nvSpPr>
        <p:spPr>
          <a:xfrm>
            <a:off x="1049338" y="71438"/>
            <a:ext cx="80946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The Servlet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HttpServletResponse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-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964ECE-730D-3763-1DCF-1F111E21CDBB}"/>
              </a:ext>
            </a:extLst>
          </p:cNvPr>
          <p:cNvGrpSpPr/>
          <p:nvPr/>
        </p:nvGrpSpPr>
        <p:grpSpPr>
          <a:xfrm>
            <a:off x="497572" y="1269108"/>
            <a:ext cx="8148859" cy="4957135"/>
            <a:chOff x="357188" y="1422400"/>
            <a:chExt cx="8475662" cy="5349875"/>
          </a:xfrm>
        </p:grpSpPr>
        <p:pic>
          <p:nvPicPr>
            <p:cNvPr id="13722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8" y="1422400"/>
              <a:ext cx="8475662" cy="534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1"/>
            <p:cNvSpPr>
              <a:spLocks noChangeArrowheads="1"/>
            </p:cNvSpPr>
            <p:nvPr/>
          </p:nvSpPr>
          <p:spPr bwMode="auto">
            <a:xfrm>
              <a:off x="4545013" y="5164138"/>
              <a:ext cx="2243137" cy="2698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1541463" y="3275013"/>
              <a:ext cx="4529137" cy="2540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876DB-7F55-1CE7-3183-0D589843B3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97F018D-CA8D-4877-881A-462FF375403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C2438D-9F08-A53F-9012-07C61946C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580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Appendix-The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 class</a:t>
            </a:r>
          </a:p>
        </p:txBody>
      </p:sp>
      <p:sp>
        <p:nvSpPr>
          <p:cNvPr id="98307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077915"/>
            <a:ext cx="8951912" cy="2808287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protocol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 set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text-based request messages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called HTTP ‘methods’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class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HTTP Servlet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GenericServlet class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subclass of HttpServlet class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must override at least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following methods: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doGet(), doPost,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doPut(), doDelete(), init(), destroy(), and getServletInfo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to process the request</a:t>
            </a:r>
          </a:p>
        </p:txBody>
      </p:sp>
      <p:graphicFrame>
        <p:nvGraphicFramePr>
          <p:cNvPr id="52243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15678"/>
              </p:ext>
            </p:extLst>
          </p:nvPr>
        </p:nvGraphicFramePr>
        <p:xfrm>
          <a:off x="217159" y="3716040"/>
          <a:ext cx="8734425" cy="2743200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doGet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protected void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doGet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req,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res) throws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ServletException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by container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request. 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This method is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through service()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doPost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protected void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doPost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HttpServletRequest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req,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HttpServletResponse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res) throws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ServletException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container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handle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POST request.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This method is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called through service() method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5A106-898F-63F6-B9E5-E6B27CEABC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E4281EB-F056-4CD8-A904-0A22F1EA7843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D1D5E-D9C7-F993-BA35-4F97B89F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7150"/>
            <a:ext cx="8229600" cy="10048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Introduction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206377" y="902962"/>
            <a:ext cx="8937625" cy="5565775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altLang="en-US" dirty="0"/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web pages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yper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arkup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anguage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markup language is a set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tags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markup tags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web pages</a:t>
            </a:r>
          </a:p>
          <a:p>
            <a:pPr algn="just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= Web Pages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web pages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HTML tags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text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documents are also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web pages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8574E-D429-07EF-D7A4-5681C1685B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16210D-1DBE-467C-9C7F-5906DFED34AE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268E5-0B9B-C8C0-8E30-587AFA593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71438"/>
            <a:ext cx="7815262" cy="94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Appendix-The Servlet Model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 interface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4294967295"/>
          </p:nvPr>
        </p:nvSpPr>
        <p:spPr>
          <a:xfrm>
            <a:off x="-79528" y="1459447"/>
            <a:ext cx="5675616" cy="432466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methods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HTTP-specific request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HttpServletRequest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</p:txBody>
      </p:sp>
      <p:pic>
        <p:nvPicPr>
          <p:cNvPr id="82958" name="Picture 6" descr="Image005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907" y="1634980"/>
            <a:ext cx="3707401" cy="422809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469A9-2875-6FF2-FBE7-B66D1B0C14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766F72-594E-4185-AEC4-53776DA4A321}" type="datetime1">
              <a:rPr lang="en-US" smtClean="0"/>
              <a:t>5/11/2024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3092F-8669-4CC9-36E7-52AF5D110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8546</TotalTime>
  <Words>4900</Words>
  <Application>Microsoft Office PowerPoint</Application>
  <PresentationFormat>On-screen Show (4:3)</PresentationFormat>
  <Paragraphs>770</Paragraphs>
  <Slides>90</Slides>
  <Notes>75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Tahoma</vt:lpstr>
      <vt:lpstr>Times New Roman</vt:lpstr>
      <vt:lpstr>Wingdings</vt:lpstr>
      <vt:lpstr>ZurichBT-RomanCondensed</vt:lpstr>
      <vt:lpstr>Office Theme</vt:lpstr>
      <vt:lpstr>Photo Editor Photo</vt:lpstr>
      <vt:lpstr>The Servlet Model   HTTP Methods Form Parameters Requests Responses Servlet Life Cycle </vt:lpstr>
      <vt:lpstr>Objectives</vt:lpstr>
      <vt:lpstr>Build The Simple Web   Requirements </vt:lpstr>
      <vt:lpstr>Build The Simple Web   Expectation </vt:lpstr>
      <vt:lpstr>Build The Simple Web   Expectation </vt:lpstr>
      <vt:lpstr>Build The Simple Web   Interactive Server Model</vt:lpstr>
      <vt:lpstr>Build The Simple Web   Abstraction</vt:lpstr>
      <vt:lpstr>Build The Simple Web   How to Create Web Application Project</vt:lpstr>
      <vt:lpstr>HTML Introduction  What is HTML? </vt:lpstr>
      <vt:lpstr>HTML Introduction  HTML Tags </vt:lpstr>
      <vt:lpstr>HTML Introduction  Example  </vt:lpstr>
      <vt:lpstr>Form Parameters  HTML Form</vt:lpstr>
      <vt:lpstr>Form Parameters   Input Tag</vt:lpstr>
      <vt:lpstr>Form Parameters   Select &amp; Text Area Tag</vt:lpstr>
      <vt:lpstr>Form Parameters   Examples </vt:lpstr>
      <vt:lpstr>Form Parameters   Examples </vt:lpstr>
      <vt:lpstr>Build The Simple Web   Views </vt:lpstr>
      <vt:lpstr>Build The Simple Web   Interactive Server Model</vt:lpstr>
      <vt:lpstr>HTTP Protocols Overview</vt:lpstr>
      <vt:lpstr>HTTP Protocols  HTTP Requests </vt:lpstr>
      <vt:lpstr>HTTP Protocols  HTTP Requests </vt:lpstr>
      <vt:lpstr>HTTP Protocols  HTTP Requests </vt:lpstr>
      <vt:lpstr>HTTP Protocols  HTTP Requests – Example  </vt:lpstr>
      <vt:lpstr>The Servlet Model  Request Objects</vt:lpstr>
      <vt:lpstr>HTTP Protocols  HTTP Responses</vt:lpstr>
      <vt:lpstr>HTTP Protocols  HTTP Responses</vt:lpstr>
      <vt:lpstr>HTTP Protocols  HTTP Responses – Example </vt:lpstr>
      <vt:lpstr>HTTP Protocols  Some commonly Status codes</vt:lpstr>
      <vt:lpstr>HTTP Protocols  Some commonly Status codes</vt:lpstr>
      <vt:lpstr>HTTP Protocols  HTTP Methods – Basic </vt:lpstr>
      <vt:lpstr>HTTP Protocols  HTTP Methods – Extends </vt:lpstr>
      <vt:lpstr>The Servlet Model  Common Gateway Interface (CGI) </vt:lpstr>
      <vt:lpstr>The Servlet Model  Common Gateway Interface (CGI)</vt:lpstr>
      <vt:lpstr>The Servlet Model  Common Gateway Interface (CGI)</vt:lpstr>
      <vt:lpstr>The Servlet Model   Servlets</vt:lpstr>
      <vt:lpstr>PowerPoint Presentation</vt:lpstr>
      <vt:lpstr>PowerPoint Presentation</vt:lpstr>
      <vt:lpstr>The Servlet Model   Servlets</vt:lpstr>
      <vt:lpstr>The Servlet Model   The Deployment Descriptor</vt:lpstr>
      <vt:lpstr>The Servlet Model   The Deployment Descriptor – web.xml</vt:lpstr>
      <vt:lpstr>PowerPoint Presentation</vt:lpstr>
      <vt:lpstr>The Servlet Model   The Deployment Descriptor – Example</vt:lpstr>
      <vt:lpstr>The Servlet Model  Annotations</vt:lpstr>
      <vt:lpstr>The Servlet Model  Annotations – Servlets </vt:lpstr>
      <vt:lpstr>The Servlet Model  Annotations – Servlets </vt:lpstr>
      <vt:lpstr>The Servlet Model   Servlets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Servlet Model   Architecture of the Servlet packages</vt:lpstr>
      <vt:lpstr>The Servlet Model   GenericServlet class</vt:lpstr>
      <vt:lpstr>The Servlet Model   The Servlet Life Cycle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The Servlet Model   The Servlet Life Cycle – Example </vt:lpstr>
      <vt:lpstr>Summary</vt:lpstr>
      <vt:lpstr>Exercises</vt:lpstr>
      <vt:lpstr>Solved Exercises</vt:lpstr>
      <vt:lpstr>Solved Exercises</vt:lpstr>
      <vt:lpstr>Solved Exercises</vt:lpstr>
      <vt:lpstr>Next Lecture</vt:lpstr>
      <vt:lpstr>Practice</vt:lpstr>
      <vt:lpstr>Lab 01</vt:lpstr>
      <vt:lpstr>Lab 01 (cont.)</vt:lpstr>
      <vt:lpstr>Appendix   Build Application</vt:lpstr>
      <vt:lpstr>Appendix -The Servlet Model   ServletRequest interface</vt:lpstr>
      <vt:lpstr>Appendix – The Servlet Model   HttpServletRequest interface – Ex01  </vt:lpstr>
      <vt:lpstr>Appendix – The Servlet Model   HttpServletRequest interface – Ex01 </vt:lpstr>
      <vt:lpstr>Appendix – The Servlet Model   HttpServletRequest interface – Ex01 </vt:lpstr>
      <vt:lpstr>Appendix – The Servlet Model   HttpServletRequest interface – Ex02 </vt:lpstr>
      <vt:lpstr>Appendix – The Servlet Model   HttpServletRequest interface – Ex02 </vt:lpstr>
      <vt:lpstr>Appendix – The Servlet Model   HttpServletRequest interface – Ex02 </vt:lpstr>
      <vt:lpstr>Appendix – The Servlet Model   HttpServletRequest interface – Ex03 </vt:lpstr>
      <vt:lpstr>Appendix – The Servlet Model   HttpServletRequest interface – Ex03 </vt:lpstr>
      <vt:lpstr>Appendix – The Servlet Model   HttpServletRequest interface – Ex03</vt:lpstr>
      <vt:lpstr>Appendix – The Servlet Model   HttpServletRequest interface – Ex04 </vt:lpstr>
      <vt:lpstr>Appendix – The Servlet Model   HttpServletRequest interface – Ex04 </vt:lpstr>
      <vt:lpstr>Appendix -The Servlet Model   ServletResponse interface</vt:lpstr>
      <vt:lpstr>Appendix -The Servlet Model   ServletResponse interface</vt:lpstr>
      <vt:lpstr>Appendix-The Servlet Model   HttpServletResponse interface</vt:lpstr>
      <vt:lpstr>Appendix – The Servlet Model   HttpServletResponse interface - Example</vt:lpstr>
      <vt:lpstr>Appendix – The Servlet Model   HttpServletResponse interface - Example</vt:lpstr>
      <vt:lpstr>Appendix – The Servlet Model   HttpServletResponse interface - Example</vt:lpstr>
      <vt:lpstr>Appendix-The Servlet Model   HttpServlet class</vt:lpstr>
      <vt:lpstr>Appendix-The Servlet Model   HttpServletRequest interface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2929</cp:revision>
  <dcterms:created xsi:type="dcterms:W3CDTF">2007-08-21T04:43:22Z</dcterms:created>
  <dcterms:modified xsi:type="dcterms:W3CDTF">2024-05-11T08:47:41Z</dcterms:modified>
</cp:coreProperties>
</file>