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1" r:id="rId1"/>
  </p:sldMasterIdLst>
  <p:notesMasterIdLst>
    <p:notesMasterId r:id="rId54"/>
  </p:notesMasterIdLst>
  <p:sldIdLst>
    <p:sldId id="256" r:id="rId2"/>
    <p:sldId id="359" r:id="rId3"/>
    <p:sldId id="572" r:id="rId4"/>
    <p:sldId id="511" r:id="rId5"/>
    <p:sldId id="513" r:id="rId6"/>
    <p:sldId id="512" r:id="rId7"/>
    <p:sldId id="635" r:id="rId8"/>
    <p:sldId id="545" r:id="rId9"/>
    <p:sldId id="546" r:id="rId10"/>
    <p:sldId id="437" r:id="rId11"/>
    <p:sldId id="441" r:id="rId12"/>
    <p:sldId id="442" r:id="rId13"/>
    <p:sldId id="443" r:id="rId14"/>
    <p:sldId id="640" r:id="rId15"/>
    <p:sldId id="537" r:id="rId16"/>
    <p:sldId id="446" r:id="rId17"/>
    <p:sldId id="438" r:id="rId18"/>
    <p:sldId id="547" r:id="rId19"/>
    <p:sldId id="544" r:id="rId20"/>
    <p:sldId id="565" r:id="rId21"/>
    <p:sldId id="447" r:id="rId22"/>
    <p:sldId id="473" r:id="rId23"/>
    <p:sldId id="444" r:id="rId24"/>
    <p:sldId id="471" r:id="rId25"/>
    <p:sldId id="566" r:id="rId26"/>
    <p:sldId id="549" r:id="rId27"/>
    <p:sldId id="567" r:id="rId28"/>
    <p:sldId id="553" r:id="rId29"/>
    <p:sldId id="573" r:id="rId30"/>
    <p:sldId id="574" r:id="rId31"/>
    <p:sldId id="576" r:id="rId32"/>
    <p:sldId id="550" r:id="rId33"/>
    <p:sldId id="449" r:id="rId34"/>
    <p:sldId id="531" r:id="rId35"/>
    <p:sldId id="448" r:id="rId36"/>
    <p:sldId id="470" r:id="rId37"/>
    <p:sldId id="450" r:id="rId38"/>
    <p:sldId id="563" r:id="rId39"/>
    <p:sldId id="639" r:id="rId40"/>
    <p:sldId id="564" r:id="rId41"/>
    <p:sldId id="562" r:id="rId42"/>
    <p:sldId id="568" r:id="rId43"/>
    <p:sldId id="454" r:id="rId44"/>
    <p:sldId id="445" r:id="rId45"/>
    <p:sldId id="456" r:id="rId46"/>
    <p:sldId id="624" r:id="rId47"/>
    <p:sldId id="569" r:id="rId48"/>
    <p:sldId id="458" r:id="rId49"/>
    <p:sldId id="570" r:id="rId50"/>
    <p:sldId id="394" r:id="rId51"/>
    <p:sldId id="638" r:id="rId52"/>
    <p:sldId id="631" r:id="rId53"/>
  </p:sldIdLst>
  <p:sldSz cx="9144000" cy="6858000" type="screen4x3"/>
  <p:notesSz cx="6858000" cy="9144000"/>
  <p:custDataLst>
    <p:tags r:id="rId55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FFFF66"/>
    <a:srgbClr val="FF3300"/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54" autoAdjust="0"/>
    <p:restoredTop sz="86839" autoAdjust="0"/>
  </p:normalViewPr>
  <p:slideViewPr>
    <p:cSldViewPr snapToGrid="0">
      <p:cViewPr varScale="1">
        <p:scale>
          <a:sx n="80" d="100"/>
          <a:sy n="80" d="100"/>
        </p:scale>
        <p:origin x="1056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886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gs" Target="tags/tag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152D3BC5-0224-4C45-B848-67E80900802D}" type="datetimeFigureOut">
              <a:rPr lang="en-US"/>
              <a:pPr>
                <a:defRPr/>
              </a:pPr>
              <a:t>5/18/2024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1F472A3A-876F-4C31-9E4D-534EE65019A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182288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B8CB557-EF59-41AE-BF3A-21B80DA6B611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3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373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577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987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2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397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601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601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248468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806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011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6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421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625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830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035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0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445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649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697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/>
              <a:t>D:\Training\JavaWeb\apache-tomcat-8.5.95\webapps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33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ECE4B674-9B86-87D6-8003-33C02618C0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6166" y="6480707"/>
            <a:ext cx="1387761" cy="36512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fld id="{FA2AB434-EF72-443F-B5C6-68D4BD7221CE}" type="datetime1">
              <a:rPr lang="en-US" smtClean="0"/>
              <a:t>5/18/2024</a:t>
            </a:fld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B888C9C-0A89-8419-373B-866E5C8CB3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00800" y="648206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CC0149FD-98BB-4821-915B-09C9BFE4B7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816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tx2">
                  <a:lumMod val="60000"/>
                  <a:lumOff val="40000"/>
                </a:schemeClr>
              </a:buClr>
              <a:buSzPct val="80000"/>
              <a:buFont typeface="Wingdings" pitchFamily="2" charset="2"/>
              <a:buChar char="l"/>
              <a:defRPr>
                <a:latin typeface="Arial" pitchFamily="34" charset="0"/>
                <a:cs typeface="Arial" pitchFamily="34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AD2C1E13-B565-2184-A416-D4FFC86847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6166" y="6480707"/>
            <a:ext cx="1387761" cy="36512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fld id="{A7BBB0BA-BC4E-480F-9CF0-B700F52906AF}" type="datetime1">
              <a:rPr lang="en-US" smtClean="0"/>
              <a:t>5/18/2024</a:t>
            </a:fld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FA6C4113-3CE2-F50E-AE93-5998399E7C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00800" y="648206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CC0149FD-98BB-4821-915B-09C9BFE4B7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540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8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6F899A14-1E24-46A3-8253-871EBC51F2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6166" y="6480707"/>
            <a:ext cx="1387761" cy="36512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fld id="{5A2303D1-EBF7-4C70-ACBE-F5F74C862BA4}" type="datetime1">
              <a:rPr lang="en-US" smtClean="0"/>
              <a:t>5/18/2024</a:t>
            </a:fld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131DA71-823F-DA1B-CD5E-0951B12719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00800" y="648206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CC0149FD-98BB-4821-915B-09C9BFE4B7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082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D39D21FC-4832-1495-E13B-D9BEEDD275D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166" y="6480707"/>
            <a:ext cx="1387761" cy="36512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fld id="{35634D6C-B282-4F90-A78C-DD13779438CC}" type="datetime1">
              <a:rPr lang="en-US" smtClean="0"/>
              <a:t>5/18/2024</a:t>
            </a:fld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65AF3FF4-0EA4-B7F0-1302-E7F821E093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00800" y="648206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CC0149FD-98BB-4821-915B-09C9BFE4B7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325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D12A3309-2D24-F709-64D3-90DD41BCC3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166" y="6480707"/>
            <a:ext cx="1387761" cy="36512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fld id="{70ABC3D6-4986-4C0B-8253-C2497E9C3C60}" type="datetime1">
              <a:rPr lang="en-US" smtClean="0"/>
              <a:t>5/18/2024</a:t>
            </a:fld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072D4C76-EF4E-593E-EFEA-F89F8442829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400800" y="648206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CC0149FD-98BB-4821-915B-09C9BFE4B7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451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E9F75DD7-FF5B-BA28-2A27-F5329C5159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6166" y="6480707"/>
            <a:ext cx="1387761" cy="36512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fld id="{EEA0A4EE-D00B-401C-8910-1F5AEB60C54F}" type="datetime1">
              <a:rPr lang="en-US" smtClean="0"/>
              <a:t>5/18/2024</a:t>
            </a:fld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CFA8B6B-62DA-87B7-D134-D72AC5059B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00800" y="648206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CC0149FD-98BB-4821-915B-09C9BFE4B7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705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2B89325A-84F2-8060-D25E-25820D24C0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6166" y="6480707"/>
            <a:ext cx="1387761" cy="36512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fld id="{80062847-9085-49AD-BE71-F3CE490B6D76}" type="datetime1">
              <a:rPr lang="en-US" smtClean="0"/>
              <a:t>5/18/2024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2D94B9-7512-676A-5F91-C4EBBD0348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00800" y="648206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CC0149FD-98BB-4821-915B-09C9BFE4B7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282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6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1239D8B-8803-96D2-CD8F-74D5726A5DEE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8275776" y="22404"/>
            <a:ext cx="824704" cy="66121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61FF905-935A-DCC3-4A40-A4737C9941D5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98939" y="70884"/>
            <a:ext cx="1738911" cy="44635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8B91990-29AF-1FB9-4199-0CDADCEFDEBD}"/>
              </a:ext>
            </a:extLst>
          </p:cNvPr>
          <p:cNvSpPr txBox="1"/>
          <p:nvPr userDrawn="1"/>
        </p:nvSpPr>
        <p:spPr>
          <a:xfrm>
            <a:off x="0" y="6479766"/>
            <a:ext cx="9144000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B3E453-608A-05DD-B38B-8184FF918FAA}"/>
              </a:ext>
            </a:extLst>
          </p:cNvPr>
          <p:cNvSpPr txBox="1"/>
          <p:nvPr userDrawn="1"/>
        </p:nvSpPr>
        <p:spPr>
          <a:xfrm>
            <a:off x="1" y="600804"/>
            <a:ext cx="207390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E170DD3A-FCCC-BD49-87E0-F8D3FB6255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6166" y="6480707"/>
            <a:ext cx="1387761" cy="36512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fld id="{491AB108-5149-4006-9BF4-BB9274F97D96}" type="datetime1">
              <a:rPr lang="en-US" smtClean="0"/>
              <a:t>5/18/2024</a:t>
            </a:fld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189CEE7-5A5B-0E21-A070-B61C5ECFFF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00800" y="648206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CC0149FD-98BB-4821-915B-09C9BFE4B72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4" r:id="rId3"/>
    <p:sldLayoutId id="2147483835" r:id="rId4"/>
    <p:sldLayoutId id="2147483836" r:id="rId5"/>
    <p:sldLayoutId id="2147483837" r:id="rId6"/>
    <p:sldLayoutId id="2147483838" r:id="rId7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189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377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566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754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891" indent="-342891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7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0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2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/>
          </p:nvPr>
        </p:nvSpPr>
        <p:spPr>
          <a:xfrm>
            <a:off x="0" y="1676400"/>
            <a:ext cx="9144000" cy="2438400"/>
          </a:xfrm>
        </p:spPr>
        <p:txBody>
          <a:bodyPr/>
          <a:lstStyle/>
          <a:p>
            <a:pPr eaLnBrk="1" hangingPunct="1"/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Applications &amp; Web Containers </a:t>
            </a:r>
            <a:br>
              <a:rPr lang="en-US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4000" b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 Applications</a:t>
            </a:r>
            <a:br>
              <a:rPr lang="en-US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4000" b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Web Container Model</a:t>
            </a:r>
            <a:br>
              <a:rPr lang="en-US" altLang="en-US" sz="4000" b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en-US" sz="4000" b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#Servlet #Tomcat #Deploy</a:t>
            </a:r>
            <a:br>
              <a:rPr lang="en-US" sz="40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#Dispatcher #Scope</a:t>
            </a:r>
            <a:endParaRPr lang="en-US" altLang="en-US" sz="4000" b="1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E6DDF0-C8EF-8701-F230-77B17024E9D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A2297F5-F4DD-4FDC-94F2-7A3DD6C5161E}" type="datetime1">
              <a:rPr lang="en-US" smtClean="0"/>
              <a:t>5/18/2024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EE648B-69F0-32A0-1E85-9D2657AF21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5"/>
            <a:ext cx="8229600" cy="1300163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The Web Container Model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The Servlet Container</a:t>
            </a:r>
            <a:endParaRPr lang="en-US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435" name="Rectangle 3"/>
          <p:cNvSpPr>
            <a:spLocks noGrp="1"/>
          </p:cNvSpPr>
          <p:nvPr>
            <p:ph type="body" idx="4294967295"/>
          </p:nvPr>
        </p:nvSpPr>
        <p:spPr>
          <a:xfrm>
            <a:off x="0" y="1216034"/>
            <a:ext cx="9144000" cy="5641975"/>
          </a:xfrm>
        </p:spPr>
        <p:txBody>
          <a:bodyPr/>
          <a:lstStyle/>
          <a:p>
            <a:pPr algn="just">
              <a:lnSpc>
                <a:spcPct val="8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Is a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compiler,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executable program. </a:t>
            </a:r>
          </a:p>
          <a:p>
            <a:pPr algn="just">
              <a:lnSpc>
                <a:spcPct val="8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Is 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intermediary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between the Web server and the servlets in the container. </a:t>
            </a:r>
          </a:p>
          <a:p>
            <a:pPr algn="just">
              <a:lnSpc>
                <a:spcPct val="80000"/>
              </a:lnSpc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Loads, initializes, and executes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 servlets. 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When a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request arrives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the container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maps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request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servlet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translates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request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and then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passes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request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to the servlet. 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The servlet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processes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request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produces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response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The container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translates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response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into the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network format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then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sends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the response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back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to the Web server.</a:t>
            </a:r>
          </a:p>
          <a:p>
            <a:pPr algn="just">
              <a:lnSpc>
                <a:spcPct val="8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Is designed to perform well while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serving large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numbers of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requests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8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Can hold any number of active servlets, filters, and listeners. </a:t>
            </a:r>
          </a:p>
          <a:p>
            <a:pPr algn="just">
              <a:lnSpc>
                <a:spcPct val="8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Both the container and the objects in the container are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multithreaded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The container creates and manages threads as necessary to handle incoming requests. 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The container handles multiple requests concurrently, and more than one thread may enter an object at a time. 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Therefore, each object within a container must be threadsafe.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E637EE-6B35-850C-7E9D-B94401B55D2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A0A378E-85A3-41C7-8374-1A5A523E56E0}" type="datetime1">
              <a:rPr lang="en-US" smtClean="0"/>
              <a:t>5/18/2024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DDB6104-B20D-E4BE-62DE-4CA2BA60E8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18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184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184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8"/>
            <a:ext cx="8229600" cy="982663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The Web Container Model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The ServletContext</a:t>
            </a:r>
          </a:p>
        </p:txBody>
      </p:sp>
      <p:sp>
        <p:nvSpPr>
          <p:cNvPr id="17411" name="Rectangle 3"/>
          <p:cNvSpPr>
            <a:spLocks noGrp="1"/>
          </p:cNvSpPr>
          <p:nvPr>
            <p:ph type="body" idx="4294967295"/>
          </p:nvPr>
        </p:nvSpPr>
        <p:spPr>
          <a:xfrm>
            <a:off x="0" y="969967"/>
            <a:ext cx="9144000" cy="4070351"/>
          </a:xfrm>
        </p:spPr>
        <p:txBody>
          <a:bodyPr/>
          <a:lstStyle/>
          <a:p>
            <a:pPr algn="just">
              <a:lnSpc>
                <a:spcPct val="8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Is considered as a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memory segment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that 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Collects all methods that are used for particular Web application in server side 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Support to interact with Servlet container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Stores some object in server side that all web’s component can access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Exists from the application has been deployed to undeployed (or server is crashed)</a:t>
            </a:r>
          </a:p>
          <a:p>
            <a:pPr algn="just">
              <a:lnSpc>
                <a:spcPct val="8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 container uses a </a:t>
            </a:r>
            <a:r>
              <a:rPr lang="en-US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context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Group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related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components. 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Share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data in easily. 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Provide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a set of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services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for the web application to work with the container</a:t>
            </a:r>
          </a:p>
          <a:p>
            <a:pPr algn="just">
              <a:lnSpc>
                <a:spcPct val="80000"/>
              </a:lnSpc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Each context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usually corresponds to a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distinct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Web application.</a:t>
            </a:r>
            <a:endParaRPr lang="en-US" alt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970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5984" y="4753653"/>
            <a:ext cx="3792539" cy="171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A31D7F-984C-2CA0-50C8-36F6BE19E52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8388ECC-23B8-4D20-9AF6-F0BDC13DFB1A}" type="datetime1">
              <a:rPr lang="en-US" smtClean="0"/>
              <a:t>5/18/2024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AD1300-7EB9-708F-E176-C161266365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174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17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8229600" cy="12700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The Web Container Model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The ServletContext – Example</a:t>
            </a:r>
          </a:p>
        </p:txBody>
      </p:sp>
      <p:sp>
        <p:nvSpPr>
          <p:cNvPr id="31747" name="Rectangle 3"/>
          <p:cNvSpPr>
            <a:spLocks noGrp="1"/>
          </p:cNvSpPr>
          <p:nvPr>
            <p:ph type="body" idx="4294967295"/>
          </p:nvPr>
        </p:nvSpPr>
        <p:spPr>
          <a:xfrm>
            <a:off x="265122" y="1335091"/>
            <a:ext cx="8878887" cy="5168900"/>
          </a:xfrm>
        </p:spPr>
        <p:txBody>
          <a:bodyPr/>
          <a:lstStyle/>
          <a:p>
            <a:pPr algn="just"/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The directory structure below describes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two contexts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, one named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day1 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and one named </a:t>
            </a:r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day2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. The day2 context contains a static HTML page, intro.html.</a:t>
            </a:r>
          </a:p>
          <a:p>
            <a:pPr algn="just">
              <a:buFont typeface="Arial" panose="020B0604020202020204" pitchFamily="34" charset="0"/>
              <a:buNone/>
            </a:pPr>
            <a:r>
              <a:rPr lang="en-US" altLang="en-US" sz="2800" b="1" i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webapps</a:t>
            </a:r>
            <a:r>
              <a:rPr lang="en-US" altLang="en-US" sz="2800" b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 algn="just">
              <a:buFont typeface="Arial" panose="020B0604020202020204" pitchFamily="34" charset="0"/>
              <a:buNone/>
            </a:pPr>
            <a:r>
              <a:rPr lang="en-US" altLang="en-US" sz="2400" b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\day1</a:t>
            </a:r>
          </a:p>
          <a:p>
            <a:pPr lvl="2" algn="just">
              <a:buFont typeface="Arial" panose="020B0604020202020204" pitchFamily="34" charset="0"/>
              <a:buNone/>
            </a:pPr>
            <a:r>
              <a:rPr lang="en-US" altLang="en-US" sz="2000" b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\WEB-INF </a:t>
            </a:r>
          </a:p>
          <a:p>
            <a:pPr lvl="3" algn="just">
              <a:buFont typeface="Arial" panose="020B0604020202020204" pitchFamily="34" charset="0"/>
              <a:buNone/>
            </a:pPr>
            <a:r>
              <a:rPr lang="en-US" altLang="en-US" sz="1800" b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web.xml </a:t>
            </a:r>
          </a:p>
          <a:p>
            <a:pPr lvl="1" algn="just">
              <a:buFont typeface="Arial" panose="020B0604020202020204" pitchFamily="34" charset="0"/>
              <a:buNone/>
            </a:pPr>
            <a:r>
              <a:rPr lang="en-US" altLang="en-US" sz="2400" b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\day2 </a:t>
            </a:r>
          </a:p>
          <a:p>
            <a:pPr lvl="1" algn="just">
              <a:buFont typeface="Arial" panose="020B0604020202020204" pitchFamily="34" charset="0"/>
              <a:buNone/>
            </a:pPr>
            <a:r>
              <a:rPr lang="en-US" altLang="en-US" sz="2400" b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intro.html </a:t>
            </a:r>
          </a:p>
          <a:p>
            <a:pPr lvl="1" algn="just">
              <a:buFont typeface="Arial" panose="020B0604020202020204" pitchFamily="34" charset="0"/>
              <a:buNone/>
            </a:pPr>
            <a:r>
              <a:rPr lang="en-US" altLang="en-US" sz="2400" b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\WEB-INF </a:t>
            </a:r>
          </a:p>
          <a:p>
            <a:pPr lvl="1" algn="just">
              <a:buFont typeface="Arial" panose="020B0604020202020204" pitchFamily="34" charset="0"/>
              <a:buNone/>
            </a:pPr>
            <a:r>
              <a:rPr lang="en-US" altLang="en-US" sz="2400" b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web.xml 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BDEABF-7D17-DA0A-BA0D-22AC443A4C7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15D7798-09E0-4ED7-AEA3-1ABE51A3FCC6}" type="datetime1">
              <a:rPr lang="en-US" smtClean="0"/>
              <a:t>5/18/2024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F04B9AA-CCB0-5BBC-A251-86DE372815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/>
          </p:cNvSpPr>
          <p:nvPr>
            <p:ph type="title" idx="4294967295"/>
          </p:nvPr>
        </p:nvSpPr>
        <p:spPr>
          <a:xfrm>
            <a:off x="266703" y="4"/>
            <a:ext cx="8877300" cy="1239839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The Web Container Model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The ServletContext – Initialization Parameters</a:t>
            </a:r>
          </a:p>
        </p:txBody>
      </p:sp>
      <p:sp>
        <p:nvSpPr>
          <p:cNvPr id="33795" name="Rectangle 3"/>
          <p:cNvSpPr>
            <a:spLocks noGrp="1"/>
          </p:cNvSpPr>
          <p:nvPr>
            <p:ph type="body" idx="4294967295"/>
          </p:nvPr>
        </p:nvSpPr>
        <p:spPr>
          <a:xfrm>
            <a:off x="309568" y="1173168"/>
            <a:ext cx="8834437" cy="3576637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Char char="•"/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Providing some fundamental information available to all the dynamic resources (servlets, JSP) within the web application is allowed by</a:t>
            </a:r>
          </a:p>
          <a:p>
            <a:pPr lvl="1" algn="just" eaLnBrk="1" hangingPunct="1">
              <a:lnSpc>
                <a:spcPct val="90000"/>
              </a:lnSpc>
              <a:spcBef>
                <a:spcPct val="0"/>
              </a:spcBef>
              <a:buFont typeface="Times New Roman" panose="02020603050405020304" pitchFamily="18" charset="0"/>
              <a:buChar char="–"/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servlet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initialization parameters in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deployment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descriptor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with the </a:t>
            </a:r>
            <a:r>
              <a:rPr lang="en-US" altLang="en-US" sz="2400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getInitParameter(String parName)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method to provide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initialization information for servlets</a:t>
            </a:r>
          </a:p>
          <a:p>
            <a:pPr lvl="1" algn="just" eaLnBrk="1" hangingPunct="1">
              <a:lnSpc>
                <a:spcPct val="90000"/>
              </a:lnSpc>
              <a:spcBef>
                <a:spcPct val="0"/>
              </a:spcBef>
              <a:buFont typeface="Times New Roman" panose="02020603050405020304" pitchFamily="18" charset="0"/>
              <a:buChar char="–"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 servlet initialization parameters is accessible only from its containing servlet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Char char="•"/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Setting up the Deployment Descriptor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E62F34-ADFD-D8DA-E1B3-C6C41AAA198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50D2931-DE53-4B69-A109-D3DB20570A07}" type="datetime1">
              <a:rPr lang="en-US" smtClean="0"/>
              <a:t>5/18/2024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922B622-09CF-0D86-D786-8D04353091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512EB6-C910-CA8B-EED4-2D9BB52770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646" y="4439833"/>
            <a:ext cx="7769891" cy="2068781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/>
          </p:cNvSpPr>
          <p:nvPr>
            <p:ph type="title" idx="4294967295"/>
          </p:nvPr>
        </p:nvSpPr>
        <p:spPr>
          <a:xfrm>
            <a:off x="266703" y="4"/>
            <a:ext cx="8877300" cy="1239839"/>
          </a:xfrm>
        </p:spPr>
        <p:txBody>
          <a:bodyPr/>
          <a:lstStyle/>
          <a:p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Web Container Model </a:t>
            </a:r>
            <a:b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ServletContext</a:t>
            </a: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Initialization Parameters</a:t>
            </a:r>
          </a:p>
        </p:txBody>
      </p:sp>
      <p:sp>
        <p:nvSpPr>
          <p:cNvPr id="35843" name="Rectangle 3"/>
          <p:cNvSpPr>
            <a:spLocks noGrp="1"/>
          </p:cNvSpPr>
          <p:nvPr>
            <p:ph type="body" idx="4294967295"/>
          </p:nvPr>
        </p:nvSpPr>
        <p:spPr>
          <a:xfrm>
            <a:off x="309568" y="1173168"/>
            <a:ext cx="8834437" cy="3576637"/>
          </a:xfrm>
        </p:spPr>
        <p:txBody>
          <a:bodyPr/>
          <a:lstStyle/>
          <a:p>
            <a:pPr algn="just" eaLnBrk="1" hangingPunct="1">
              <a:spcBef>
                <a:spcPct val="0"/>
              </a:spcBef>
              <a:buFontTx/>
              <a:buChar char="•"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  <a:p>
            <a:pPr lvl="1" algn="just" eaLnBrk="1" hangingPunct="1">
              <a:spcBef>
                <a:spcPct val="0"/>
              </a:spcBef>
              <a:buFont typeface="Times New Roman" panose="02020603050405020304" pitchFamily="18" charset="0"/>
              <a:buChar char="–"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Building the web application have the counter function that allows the web site can account the number of accessed users</a:t>
            </a:r>
          </a:p>
          <a:p>
            <a:pPr lvl="1" algn="just" eaLnBrk="1" hangingPunct="1">
              <a:spcBef>
                <a:spcPct val="0"/>
              </a:spcBef>
              <a:buFont typeface="Times New Roman" panose="02020603050405020304" pitchFamily="18" charset="0"/>
              <a:buChar char="–"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 application’s GUI should be same as</a:t>
            </a:r>
          </a:p>
        </p:txBody>
      </p:sp>
      <p:pic>
        <p:nvPicPr>
          <p:cNvPr id="3584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3447" y="2972098"/>
            <a:ext cx="5753780" cy="3405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3C7982-D662-1FE5-7D1B-6B4CD9569F4B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2FD9B59-6E64-4EF5-A3D4-25E157AF2F77}" type="datetime1">
              <a:rPr lang="en-US" smtClean="0"/>
              <a:t>5/18/2024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EADEC6-8541-ED04-4963-659793673F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079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/>
          </p:cNvSpPr>
          <p:nvPr>
            <p:ph type="title" idx="4294967295"/>
          </p:nvPr>
        </p:nvSpPr>
        <p:spPr>
          <a:xfrm>
            <a:off x="266703" y="4"/>
            <a:ext cx="8877300" cy="1239839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The Web Container Model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The ServletContext – Initialization Parameters</a:t>
            </a:r>
            <a:endParaRPr lang="en-US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843" name="Rectangle 3"/>
          <p:cNvSpPr>
            <a:spLocks noGrp="1"/>
          </p:cNvSpPr>
          <p:nvPr>
            <p:ph type="body" idx="4294967295"/>
          </p:nvPr>
        </p:nvSpPr>
        <p:spPr>
          <a:xfrm>
            <a:off x="154781" y="1333777"/>
            <a:ext cx="8834437" cy="608007"/>
          </a:xfrm>
        </p:spPr>
        <p:txBody>
          <a:bodyPr/>
          <a:lstStyle/>
          <a:p>
            <a:pPr algn="just" eaLnBrk="1" hangingPunct="1">
              <a:spcBef>
                <a:spcPct val="0"/>
              </a:spcBef>
              <a:buFontTx/>
              <a:buChar char="•"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Create the web application for all demonstrations :</a:t>
            </a:r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3C7982-D662-1FE5-7D1B-6B4CD9569F4B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2FD9B59-6E64-4EF5-A3D4-25E157AF2F77}" type="datetime1">
              <a:rPr lang="en-US" smtClean="0"/>
              <a:t>5/18/2024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EADEC6-8541-ED04-4963-659793673F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A4C2BF-701D-E167-BF22-1F3275BDF5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66" y="2257589"/>
            <a:ext cx="2592277" cy="342724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E36DB11-D5B9-A051-5852-5DC8BC2216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2871" y="2302304"/>
            <a:ext cx="6437295" cy="2398904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/>
          </p:cNvSpPr>
          <p:nvPr>
            <p:ph type="title" idx="4294967295"/>
          </p:nvPr>
        </p:nvSpPr>
        <p:spPr>
          <a:xfrm>
            <a:off x="295280" y="8"/>
            <a:ext cx="8848725" cy="1211263"/>
          </a:xfrm>
        </p:spPr>
        <p:txBody>
          <a:bodyPr/>
          <a:lstStyle/>
          <a:p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Web Container Model </a:t>
            </a:r>
            <a:b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ServletContext</a:t>
            </a: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Initialization Parameters</a:t>
            </a:r>
          </a:p>
        </p:txBody>
      </p:sp>
      <p:sp>
        <p:nvSpPr>
          <p:cNvPr id="37891" name="Rectangle 3"/>
          <p:cNvSpPr>
            <a:spLocks noGrp="1"/>
          </p:cNvSpPr>
          <p:nvPr>
            <p:ph type="body" idx="4294967295"/>
          </p:nvPr>
        </p:nvSpPr>
        <p:spPr>
          <a:xfrm>
            <a:off x="0" y="1680782"/>
            <a:ext cx="9144000" cy="714375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Char char="•"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Writing Code to Retrieve ServletContext Initialization Parameters</a:t>
            </a:r>
          </a:p>
        </p:txBody>
      </p:sp>
      <p:sp>
        <p:nvSpPr>
          <p:cNvPr id="37892" name="Text Box 7"/>
          <p:cNvSpPr txBox="1">
            <a:spLocks noChangeArrowheads="1"/>
          </p:cNvSpPr>
          <p:nvPr/>
        </p:nvSpPr>
        <p:spPr bwMode="auto">
          <a:xfrm>
            <a:off x="444500" y="2242754"/>
            <a:ext cx="8382000" cy="830997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ServletContext sc = getServletContext();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String var = sc.getInitParameter(“parName");</a:t>
            </a:r>
          </a:p>
        </p:txBody>
      </p:sp>
      <p:pic>
        <p:nvPicPr>
          <p:cNvPr id="22536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967" y="3171441"/>
            <a:ext cx="3841751" cy="319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7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1839" y="3363528"/>
            <a:ext cx="4125912" cy="2774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6B1498-B895-665C-51F5-33AD1E8CE77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A839087-B510-439E-8BD0-345A6BD04D4F}" type="datetime1">
              <a:rPr lang="en-US" smtClean="0"/>
              <a:t>5/18/2024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DDB6CF5-D701-B90C-319D-A12939A2F8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16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2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2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Rectangle 2"/>
          <p:cNvSpPr>
            <a:spLocks noGrp="1"/>
          </p:cNvSpPr>
          <p:nvPr>
            <p:ph type="title" idx="4294967295"/>
          </p:nvPr>
        </p:nvSpPr>
        <p:spPr>
          <a:xfrm>
            <a:off x="295280" y="8"/>
            <a:ext cx="8848725" cy="1211263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The Web Container Model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The ServletContext – Initialization Parameters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FAF785B-EE62-AA98-64FB-0E656CEDEE99}"/>
              </a:ext>
            </a:extLst>
          </p:cNvPr>
          <p:cNvGrpSpPr/>
          <p:nvPr/>
        </p:nvGrpSpPr>
        <p:grpSpPr>
          <a:xfrm>
            <a:off x="4012936" y="1223694"/>
            <a:ext cx="5131071" cy="2073779"/>
            <a:chOff x="3633788" y="1271588"/>
            <a:chExt cx="5510212" cy="2222500"/>
          </a:xfrm>
        </p:grpSpPr>
        <p:pic>
          <p:nvPicPr>
            <p:cNvPr id="23564" name="Picture 1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33788" y="1271588"/>
              <a:ext cx="5510212" cy="2152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1564" name="Rectangle 12"/>
            <p:cNvSpPr>
              <a:spLocks noChangeArrowheads="1"/>
            </p:cNvSpPr>
            <p:nvPr/>
          </p:nvSpPr>
          <p:spPr bwMode="auto">
            <a:xfrm>
              <a:off x="4811713" y="2459038"/>
              <a:ext cx="4332287" cy="1035050"/>
            </a:xfrm>
            <a:prstGeom prst="rect">
              <a:avLst/>
            </a:prstGeom>
            <a:noFill/>
            <a:ln w="25400">
              <a:solidFill>
                <a:srgbClr val="FF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5D35E3D0-090C-43F9-7A45-6D051DD0B557}"/>
              </a:ext>
            </a:extLst>
          </p:cNvPr>
          <p:cNvGrpSpPr/>
          <p:nvPr/>
        </p:nvGrpSpPr>
        <p:grpSpPr>
          <a:xfrm>
            <a:off x="1827530" y="3429001"/>
            <a:ext cx="5109804" cy="2980851"/>
            <a:chOff x="0" y="3114675"/>
            <a:chExt cx="5916613" cy="3735388"/>
          </a:xfrm>
        </p:grpSpPr>
        <p:pic>
          <p:nvPicPr>
            <p:cNvPr id="23565" name="Picture 1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3114675"/>
              <a:ext cx="5916613" cy="3735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" name="Rectangle 12"/>
            <p:cNvSpPr>
              <a:spLocks noChangeArrowheads="1"/>
            </p:cNvSpPr>
            <p:nvPr/>
          </p:nvSpPr>
          <p:spPr bwMode="auto">
            <a:xfrm>
              <a:off x="1044575" y="5132388"/>
              <a:ext cx="4710113" cy="442912"/>
            </a:xfrm>
            <a:prstGeom prst="rect">
              <a:avLst/>
            </a:prstGeom>
            <a:noFill/>
            <a:ln w="25400">
              <a:solidFill>
                <a:srgbClr val="FF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  <p:pic>
        <p:nvPicPr>
          <p:cNvPr id="39943" name="Pictur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818" y="1223694"/>
            <a:ext cx="3543300" cy="2008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25706F-F1B5-4E7B-115E-60DE2F81F8A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C3D22D4-6F9D-42CC-8A1E-1E07E8A938C8}" type="datetime1">
              <a:rPr lang="en-US" smtClean="0"/>
              <a:t>5/18/2024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C3BFC2-02D2-B5C7-DD09-145CF7A03A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17</a:t>
            </a:fld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/>
          </p:cNvSpPr>
          <p:nvPr>
            <p:ph type="title" idx="4294967295"/>
          </p:nvPr>
        </p:nvSpPr>
        <p:spPr>
          <a:xfrm>
            <a:off x="295280" y="8"/>
            <a:ext cx="8848725" cy="1211263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The Web Container Model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The ServletContext – Initialization Parameters</a:t>
            </a:r>
          </a:p>
        </p:txBody>
      </p:sp>
      <p:pic>
        <p:nvPicPr>
          <p:cNvPr id="41987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1" y="1618881"/>
            <a:ext cx="8824912" cy="386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7063" y="4137708"/>
            <a:ext cx="3741695" cy="2207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8DA3A9-3B18-0DA0-B5A7-028C5484CB7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CC893C3-2A56-43DB-9049-50A58A77C473}" type="datetime1">
              <a:rPr lang="en-US" smtClean="0"/>
              <a:t>5/18/2024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C1295F9-CB5B-F72D-DFD6-BA45028DD6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18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2"/>
          <p:cNvSpPr>
            <a:spLocks noGrp="1"/>
          </p:cNvSpPr>
          <p:nvPr>
            <p:ph type="title" idx="4294967295"/>
          </p:nvPr>
        </p:nvSpPr>
        <p:spPr>
          <a:xfrm>
            <a:off x="55755" y="8"/>
            <a:ext cx="9144000" cy="1211263"/>
          </a:xfrm>
        </p:spPr>
        <p:txBody>
          <a:bodyPr/>
          <a:lstStyle/>
          <a:p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Web Container Model </a:t>
            </a:r>
            <a:b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ServletContext</a:t>
            </a: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Initialization Parameters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EB6EA11-F7ED-1633-2123-1A14680BCB5F}"/>
              </a:ext>
            </a:extLst>
          </p:cNvPr>
          <p:cNvGrpSpPr/>
          <p:nvPr/>
        </p:nvGrpSpPr>
        <p:grpSpPr>
          <a:xfrm>
            <a:off x="1076100" y="1795308"/>
            <a:ext cx="6991815" cy="4215207"/>
            <a:chOff x="0" y="1033463"/>
            <a:chExt cx="5986463" cy="3787775"/>
          </a:xfrm>
        </p:grpSpPr>
        <p:pic>
          <p:nvPicPr>
            <p:cNvPr id="44034" name="Picture 1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033463"/>
              <a:ext cx="5986463" cy="3787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1564" name="Rectangle 12"/>
            <p:cNvSpPr>
              <a:spLocks noChangeArrowheads="1"/>
            </p:cNvSpPr>
            <p:nvPr/>
          </p:nvSpPr>
          <p:spPr bwMode="auto">
            <a:xfrm>
              <a:off x="1265238" y="2341563"/>
              <a:ext cx="4457700" cy="1049337"/>
            </a:xfrm>
            <a:prstGeom prst="rect">
              <a:avLst/>
            </a:prstGeom>
            <a:noFill/>
            <a:ln w="25400">
              <a:solidFill>
                <a:srgbClr val="FF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" name="Rectangle 12"/>
            <p:cNvSpPr>
              <a:spLocks noChangeArrowheads="1"/>
            </p:cNvSpPr>
            <p:nvPr/>
          </p:nvSpPr>
          <p:spPr bwMode="auto">
            <a:xfrm>
              <a:off x="1301750" y="3384550"/>
              <a:ext cx="4416425" cy="1152525"/>
            </a:xfrm>
            <a:prstGeom prst="rect">
              <a:avLst/>
            </a:prstGeom>
            <a:noFill/>
            <a:ln w="25400">
              <a:solidFill>
                <a:srgbClr val="FF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3A357D-8D82-B573-9FBC-5DB1CAC0B3A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0ABD52F-F8FD-435B-880C-2D1020714201}" type="datetime1">
              <a:rPr lang="en-US" smtClean="0"/>
              <a:t>5/18/2024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F7C84D-A9A8-D4B8-86AA-6BDFD5F238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19</a:t>
            </a:fld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</p:txBody>
      </p:sp>
      <p:sp>
        <p:nvSpPr>
          <p:cNvPr id="7171" name="Rectangle 3"/>
          <p:cNvSpPr>
            <a:spLocks noGrp="1"/>
          </p:cNvSpPr>
          <p:nvPr>
            <p:ph type="body" idx="1"/>
          </p:nvPr>
        </p:nvSpPr>
        <p:spPr>
          <a:xfrm>
            <a:off x="185742" y="1273682"/>
            <a:ext cx="8958263" cy="5216331"/>
          </a:xfrm>
        </p:spPr>
        <p:txBody>
          <a:bodyPr/>
          <a:lstStyle/>
          <a:p>
            <a:pPr algn="just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deploy the Web Application to Web Server without using </a:t>
            </a:r>
            <a:r>
              <a:rPr lang="en-US" alt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Netbeans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 Eclipse tools?</a:t>
            </a:r>
          </a:p>
          <a:p>
            <a:pPr lvl="1" algn="just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applications Structure</a:t>
            </a:r>
          </a:p>
          <a:p>
            <a:pPr lvl="1" algn="just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Request Parameters vs. Context Parameters vs.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Config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/Servlet Parameters</a:t>
            </a:r>
          </a:p>
          <a:p>
            <a:pPr lvl="1" algn="just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Segments vs. Scope</a:t>
            </a:r>
          </a:p>
          <a:p>
            <a:pPr algn="just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transfer from resources to others with/without data/objects?</a:t>
            </a:r>
          </a:p>
          <a:p>
            <a:pPr lvl="1" algn="just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Attributes vs. Parameters vs. Variables</a:t>
            </a:r>
          </a:p>
          <a:p>
            <a:pPr lvl="1" algn="just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Redirect vs.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RequestDispatcher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D6E019-F5D7-DC89-0931-7E56D0F69E4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0EF0A10-DE14-482C-BE8C-496B25FFEF93}" type="datetime1">
              <a:rPr lang="en-US" smtClean="0"/>
              <a:t>5/18/2024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4E0D397-F443-7BA7-B9CD-7715D41B97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/>
          </p:cNvSpPr>
          <p:nvPr>
            <p:ph type="title" idx="4294967295"/>
          </p:nvPr>
        </p:nvSpPr>
        <p:spPr>
          <a:xfrm>
            <a:off x="0" y="8"/>
            <a:ext cx="9144000" cy="1211263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The Web Container Model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The ServletContext – </a:t>
            </a:r>
            <a:r>
              <a:rPr lang="en-US" alt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Initialization Parameters</a:t>
            </a:r>
          </a:p>
        </p:txBody>
      </p:sp>
      <p:pic>
        <p:nvPicPr>
          <p:cNvPr id="46083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091" y="1647830"/>
            <a:ext cx="7099300" cy="402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82CCB5-1F59-D095-B937-865C2F41A38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FC27435-6FD0-4438-ACD7-BAD34F15D5A5}" type="datetime1">
              <a:rPr lang="en-US" smtClean="0"/>
              <a:t>5/18/2024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4A03D97-8E9F-C728-411A-6DB489C704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20</a:t>
            </a:fld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5"/>
            <a:ext cx="8229600" cy="112236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Web Container Model </a:t>
            </a:r>
            <a:b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ServletConfig</a:t>
            </a: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interface</a:t>
            </a:r>
            <a:r>
              <a:rPr lang="en-US" alt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48131" name="Rectangle 3"/>
          <p:cNvSpPr>
            <a:spLocks noGrp="1"/>
          </p:cNvSpPr>
          <p:nvPr>
            <p:ph type="body" idx="4294967295"/>
          </p:nvPr>
        </p:nvSpPr>
        <p:spPr>
          <a:xfrm>
            <a:off x="0" y="977903"/>
            <a:ext cx="9144000" cy="1322388"/>
          </a:xfrm>
        </p:spPr>
        <p:txBody>
          <a:bodyPr/>
          <a:lstStyle/>
          <a:p>
            <a:pPr algn="just" eaLnBrk="1" hangingPunct="1">
              <a:lnSpc>
                <a:spcPct val="8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pass as an argument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during initialization, the servlet container uses an object of ServletConfig interface</a:t>
            </a:r>
          </a:p>
          <a:p>
            <a:pPr algn="just" eaLnBrk="1" hangingPunct="1">
              <a:lnSpc>
                <a:spcPct val="8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Configuring a servlet before processing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requested data</a:t>
            </a:r>
          </a:p>
          <a:p>
            <a:pPr algn="just" eaLnBrk="1" hangingPunct="1">
              <a:lnSpc>
                <a:spcPct val="8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Retrieve servlet initialization parameters</a:t>
            </a:r>
          </a:p>
        </p:txBody>
      </p:sp>
      <p:graphicFrame>
        <p:nvGraphicFramePr>
          <p:cNvPr id="27670" name="Group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5276170"/>
              </p:ext>
            </p:extLst>
          </p:nvPr>
        </p:nvGraphicFramePr>
        <p:xfrm>
          <a:off x="60334" y="2190327"/>
          <a:ext cx="8983664" cy="4253832"/>
        </p:xfrm>
        <a:graphic>
          <a:graphicData uri="http://schemas.openxmlformats.org/drawingml/2006/table">
            <a:tbl>
              <a:tblPr/>
              <a:tblGrid>
                <a:gridCol w="21669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6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497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Methods</a:t>
                      </a:r>
                      <a:endParaRPr kumimoji="0" lang="en-US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Descriptions</a:t>
                      </a:r>
                      <a:endParaRPr kumimoji="0" lang="en-US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11471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getServletName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Low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public String getServletName()</a:t>
                      </a:r>
                    </a:p>
                    <a:p>
                      <a:pPr marL="342900" marR="0" lvl="0" indent="-342900" algn="justLow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 Searches the configuration information and retrieves name of the servlet instance</a:t>
                      </a:r>
                    </a:p>
                    <a:p>
                      <a:pPr marL="342900" marR="0" lvl="0" indent="-342900" algn="justLow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 String servletName = getServletName();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10836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getInitParameter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Low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public String getInitParameter (String name)</a:t>
                      </a:r>
                    </a:p>
                    <a:p>
                      <a:pPr marL="342900" marR="0" lvl="0" indent="-342900" algn="justLow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 Retrieves the value of the initialisation parameter</a:t>
                      </a:r>
                    </a:p>
                    <a:p>
                      <a:pPr marL="342900" marR="0" lvl="0" indent="-342900" algn="justLow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 Returns null if the specified parameter does not exist</a:t>
                      </a:r>
                    </a:p>
                    <a:p>
                      <a:pPr marL="342900" marR="0" lvl="0" indent="-342900" algn="justLow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nb-NO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 String password = getInitParameter(”password”);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11471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getServletContext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Low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 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public </a:t>
                      </a: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ServletContext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getServletContext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()</a:t>
                      </a:r>
                    </a:p>
                    <a:p>
                      <a:pPr marL="342900" marR="0" lvl="0" indent="-342900" algn="justLow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 returns a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ServletContext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object used by the servlet to interact with its container.</a:t>
                      </a:r>
                    </a:p>
                    <a:p>
                      <a:pPr marL="342900" marR="0" lvl="0" indent="-342900" algn="justLow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ServletContext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ctx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=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getServletContext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();</a:t>
                      </a:r>
                    </a:p>
                  </a:txBody>
                  <a:tcPr marT="45727" marB="4572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6AB401-45B2-D8AD-D52C-B7D974A2EF0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8187D86-82FB-4FF0-8F48-B3646FA36206}" type="datetime1">
              <a:rPr lang="en-US" smtClean="0"/>
              <a:t>5/18/2024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A4C64A2-A031-B328-71A3-7315B662E8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21</a:t>
            </a:fld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/>
          </p:cNvSpPr>
          <p:nvPr>
            <p:ph type="title" idx="4294967295"/>
          </p:nvPr>
        </p:nvSpPr>
        <p:spPr>
          <a:xfrm>
            <a:off x="266703" y="4"/>
            <a:ext cx="8877300" cy="1239839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The Web Container Model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The ServletConfig – Initialization Parameters</a:t>
            </a:r>
          </a:p>
        </p:txBody>
      </p:sp>
      <p:sp>
        <p:nvSpPr>
          <p:cNvPr id="50179" name="Rectangle 3"/>
          <p:cNvSpPr>
            <a:spLocks noGrp="1"/>
          </p:cNvSpPr>
          <p:nvPr>
            <p:ph type="body" idx="4294967295"/>
          </p:nvPr>
        </p:nvSpPr>
        <p:spPr>
          <a:xfrm>
            <a:off x="309568" y="1585757"/>
            <a:ext cx="8834437" cy="450851"/>
          </a:xfrm>
        </p:spPr>
        <p:txBody>
          <a:bodyPr/>
          <a:lstStyle/>
          <a:p>
            <a:pPr algn="just" eaLnBrk="1" hangingPunct="1">
              <a:lnSpc>
                <a:spcPct val="80000"/>
              </a:lnSpc>
              <a:spcBef>
                <a:spcPct val="0"/>
              </a:spcBef>
              <a:buFontTx/>
              <a:buChar char="•"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Setting up the Deployment Descriptor</a:t>
            </a:r>
          </a:p>
        </p:txBody>
      </p:sp>
      <p:sp>
        <p:nvSpPr>
          <p:cNvPr id="50180" name="Text Box 5"/>
          <p:cNvSpPr txBox="1">
            <a:spLocks noChangeArrowheads="1"/>
          </p:cNvSpPr>
          <p:nvPr/>
        </p:nvSpPr>
        <p:spPr bwMode="auto">
          <a:xfrm>
            <a:off x="638175" y="2058831"/>
            <a:ext cx="8153400" cy="304698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&lt;servlet&gt;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&lt;servlet-name&gt;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servletName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&lt;/servlet-name&gt;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&lt;servlet-class&gt;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servletClass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&lt;/servlet-class&gt;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US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-param&gt;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&lt;param-name&gt;</a:t>
            </a:r>
            <a:r>
              <a:rPr lang="en-US" alt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parName</a:t>
            </a:r>
            <a:r>
              <a:rPr lang="en-US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&lt;/param-name&gt;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&lt;param-value&gt;</a:t>
            </a:r>
            <a:r>
              <a:rPr lang="en-US" alt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parValue</a:t>
            </a:r>
            <a:r>
              <a:rPr lang="en-US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&lt;/param-value&gt;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&lt;/</a:t>
            </a:r>
            <a:r>
              <a:rPr lang="en-US" alt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US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-param&gt;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&lt;/servlet&gt;</a:t>
            </a:r>
          </a:p>
        </p:txBody>
      </p:sp>
      <p:sp>
        <p:nvSpPr>
          <p:cNvPr id="50181" name="Rectangle 3"/>
          <p:cNvSpPr>
            <a:spLocks/>
          </p:cNvSpPr>
          <p:nvPr/>
        </p:nvSpPr>
        <p:spPr bwMode="auto">
          <a:xfrm>
            <a:off x="309568" y="5086194"/>
            <a:ext cx="8834437" cy="450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lnSpc>
                <a:spcPct val="80000"/>
              </a:lnSpc>
              <a:spcBef>
                <a:spcPct val="0"/>
              </a:spcBef>
              <a:buFontTx/>
              <a:buChar char="•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Writing Code to Retrieve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ServletConfig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Initialization Parameters</a:t>
            </a:r>
          </a:p>
        </p:txBody>
      </p:sp>
      <p:sp>
        <p:nvSpPr>
          <p:cNvPr id="50182" name="Text Box 7"/>
          <p:cNvSpPr txBox="1">
            <a:spLocks noChangeArrowheads="1"/>
          </p:cNvSpPr>
          <p:nvPr/>
        </p:nvSpPr>
        <p:spPr bwMode="auto">
          <a:xfrm>
            <a:off x="533400" y="5584674"/>
            <a:ext cx="8382000" cy="830997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ServletConfig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getServletConfig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 name =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sc.getInitParameter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parName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7326EB-93BF-3A9A-73BA-19E28B1CF74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B817E41-9D9F-41B7-8672-7C17564483F0}" type="datetime1">
              <a:rPr lang="en-US" smtClean="0"/>
              <a:t>5/18/2024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AF04B87-CE3C-965A-ACA3-6797DF22D6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22</a:t>
            </a:fld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5"/>
            <a:ext cx="8229600" cy="1108075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The Web Container Model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The ServletConfig interface – Example</a:t>
            </a:r>
          </a:p>
        </p:txBody>
      </p:sp>
      <p:pic>
        <p:nvPicPr>
          <p:cNvPr id="5222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249" y="2050320"/>
            <a:ext cx="8161337" cy="3887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40B47A-14BC-309D-8367-E292CD6CA95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187C7C8-35C0-4DFE-8853-C6417CF1BFFF}" type="datetime1">
              <a:rPr lang="en-US" smtClean="0"/>
              <a:t>5/18/2024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573468-E375-A718-044C-4CFF67AB59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23</a:t>
            </a:fld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5"/>
            <a:ext cx="8229600" cy="1108075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The Web Container Model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The ServletConfig interface – Example</a:t>
            </a:r>
          </a:p>
        </p:txBody>
      </p:sp>
      <p:pic>
        <p:nvPicPr>
          <p:cNvPr id="54275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14" y="1212403"/>
            <a:ext cx="4540357" cy="3863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6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6197" y="3779683"/>
            <a:ext cx="3143367" cy="2113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05578F-FC84-15F0-605D-4EEC17B06C7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A155B22-3608-4B45-9829-AB1F232C2A08}" type="datetime1">
              <a:rPr lang="en-US" smtClean="0"/>
              <a:t>5/18/2024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0563E10-3D0B-9BFA-F5F5-21B1599EAC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24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E67553B-552E-40AF-FBCC-02BDF1E60723}"/>
              </a:ext>
            </a:extLst>
          </p:cNvPr>
          <p:cNvGrpSpPr/>
          <p:nvPr/>
        </p:nvGrpSpPr>
        <p:grpSpPr>
          <a:xfrm>
            <a:off x="4827815" y="1212403"/>
            <a:ext cx="4250871" cy="1978666"/>
            <a:chOff x="6414157" y="1212400"/>
            <a:chExt cx="5669757" cy="23309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28BFE16-668C-22C4-EE71-0D38A07D61D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414157" y="1212400"/>
              <a:ext cx="5669757" cy="2330900"/>
            </a:xfrm>
            <a:prstGeom prst="rect">
              <a:avLst/>
            </a:prstGeom>
          </p:spPr>
        </p:pic>
        <p:sp>
          <p:nvSpPr>
            <p:cNvPr id="6" name="Rectangle 12">
              <a:extLst>
                <a:ext uri="{FF2B5EF4-FFF2-40B4-BE49-F238E27FC236}">
                  <a16:creationId xmlns:a16="http://schemas.microsoft.com/office/drawing/2014/main" id="{14ED98ED-B3F4-6E4A-4BF3-CA3B7417E8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12727" y="2313686"/>
              <a:ext cx="3262745" cy="356778"/>
            </a:xfrm>
            <a:prstGeom prst="rect">
              <a:avLst/>
            </a:prstGeom>
            <a:noFill/>
            <a:ln w="25400">
              <a:solidFill>
                <a:srgbClr val="FF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5"/>
            <a:ext cx="8229600" cy="1108075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The Web Container Model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The ServletConfig interface – Example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4228CAF-3438-5E42-436A-E7CAD8013675}"/>
              </a:ext>
            </a:extLst>
          </p:cNvPr>
          <p:cNvGrpSpPr/>
          <p:nvPr/>
        </p:nvGrpSpPr>
        <p:grpSpPr>
          <a:xfrm>
            <a:off x="144466" y="1851459"/>
            <a:ext cx="8855075" cy="4187825"/>
            <a:chOff x="288925" y="1271588"/>
            <a:chExt cx="8855075" cy="4187825"/>
          </a:xfrm>
        </p:grpSpPr>
        <p:pic>
          <p:nvPicPr>
            <p:cNvPr id="56323" name="Picture 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925" y="1271588"/>
              <a:ext cx="8855075" cy="4187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" name="Rectangle 12"/>
            <p:cNvSpPr>
              <a:spLocks noChangeArrowheads="1"/>
            </p:cNvSpPr>
            <p:nvPr/>
          </p:nvSpPr>
          <p:spPr bwMode="auto">
            <a:xfrm>
              <a:off x="1871663" y="3711575"/>
              <a:ext cx="5330825" cy="1274763"/>
            </a:xfrm>
            <a:prstGeom prst="rect">
              <a:avLst/>
            </a:prstGeom>
            <a:noFill/>
            <a:ln w="25400">
              <a:solidFill>
                <a:srgbClr val="FF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D43CDE-44F6-C25A-1A5A-2542A8E7F8C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E6ABA15-ECBE-471B-8ECE-22A5E2EF4822}" type="datetime1">
              <a:rPr lang="en-US" smtClean="0"/>
              <a:t>5/18/2024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7EA2FF-BCDE-DF6D-9986-F26CA0EA0B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25</a:t>
            </a:fld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5"/>
            <a:ext cx="8229600" cy="1108075"/>
          </a:xfrm>
        </p:spPr>
        <p:txBody>
          <a:bodyPr/>
          <a:lstStyle/>
          <a:p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Web Container Model </a:t>
            </a:r>
            <a:b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ServletConfig</a:t>
            </a: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interface – Example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AF2E5FD-BD93-9FB7-F31C-6516D61A6878}"/>
              </a:ext>
            </a:extLst>
          </p:cNvPr>
          <p:cNvGrpSpPr/>
          <p:nvPr/>
        </p:nvGrpSpPr>
        <p:grpSpPr>
          <a:xfrm>
            <a:off x="0" y="1613055"/>
            <a:ext cx="9144000" cy="4572000"/>
            <a:chOff x="0" y="1111250"/>
            <a:chExt cx="9144000" cy="4572000"/>
          </a:xfrm>
        </p:grpSpPr>
        <p:pic>
          <p:nvPicPr>
            <p:cNvPr id="58370" name="Picture 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111250"/>
              <a:ext cx="9144000" cy="457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" name="Rectangle 12"/>
            <p:cNvSpPr>
              <a:spLocks noChangeArrowheads="1"/>
            </p:cNvSpPr>
            <p:nvPr/>
          </p:nvSpPr>
          <p:spPr bwMode="auto">
            <a:xfrm>
              <a:off x="1760538" y="3543300"/>
              <a:ext cx="5522912" cy="477838"/>
            </a:xfrm>
            <a:prstGeom prst="rect">
              <a:avLst/>
            </a:prstGeom>
            <a:noFill/>
            <a:ln w="25400">
              <a:solidFill>
                <a:srgbClr val="FF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1C5D32-7B2E-5526-73C9-4057AC10372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E90EE1E-06EE-4016-9FFD-69CCD7F74E84}" type="datetime1">
              <a:rPr lang="en-US" smtClean="0"/>
              <a:t>5/18/2024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6E1DF4-809A-691C-E2B9-ABA38EB94D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26</a:t>
            </a:fld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1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" y="1304697"/>
            <a:ext cx="7138619" cy="45198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419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5"/>
            <a:ext cx="8229600" cy="1108075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The Web Container Model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The ServletConfig interface – Example</a:t>
            </a:r>
          </a:p>
        </p:txBody>
      </p:sp>
      <p:pic>
        <p:nvPicPr>
          <p:cNvPr id="19046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8680" y="4624150"/>
            <a:ext cx="4002591" cy="17975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37694D-66C9-BCF2-C6E6-E433DE53217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102CA3F-4646-4228-8140-505B3879E872}" type="datetime1">
              <a:rPr lang="en-US" smtClean="0"/>
              <a:t>5/18/2024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23A8F44-F57F-9D23-599A-79FAF28B01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27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90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5"/>
            <a:ext cx="8229600" cy="1108075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The Web Container Model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The ServletConfig interface – Example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328458C-68C0-9E21-15B6-9A3829A152FA}"/>
              </a:ext>
            </a:extLst>
          </p:cNvPr>
          <p:cNvGrpSpPr/>
          <p:nvPr/>
        </p:nvGrpSpPr>
        <p:grpSpPr>
          <a:xfrm>
            <a:off x="336091" y="1264193"/>
            <a:ext cx="7014117" cy="3285507"/>
            <a:chOff x="0" y="1028700"/>
            <a:chExt cx="8301038" cy="3613150"/>
          </a:xfrm>
        </p:grpSpPr>
        <p:pic>
          <p:nvPicPr>
            <p:cNvPr id="62466" name="Picture 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028700"/>
              <a:ext cx="8301038" cy="3613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" name="Rectangle 12"/>
            <p:cNvSpPr>
              <a:spLocks noChangeArrowheads="1"/>
            </p:cNvSpPr>
            <p:nvPr/>
          </p:nvSpPr>
          <p:spPr bwMode="auto">
            <a:xfrm>
              <a:off x="1389063" y="1747838"/>
              <a:ext cx="5253037" cy="1220787"/>
            </a:xfrm>
            <a:prstGeom prst="rect">
              <a:avLst/>
            </a:prstGeom>
            <a:noFill/>
            <a:ln w="25400">
              <a:solidFill>
                <a:srgbClr val="FF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" name="Rectangle 12"/>
            <p:cNvSpPr>
              <a:spLocks noChangeArrowheads="1"/>
            </p:cNvSpPr>
            <p:nvPr/>
          </p:nvSpPr>
          <p:spPr bwMode="auto">
            <a:xfrm>
              <a:off x="1387475" y="2954338"/>
              <a:ext cx="5253038" cy="1220787"/>
            </a:xfrm>
            <a:prstGeom prst="rect">
              <a:avLst/>
            </a:prstGeom>
            <a:noFill/>
            <a:ln w="25400">
              <a:solidFill>
                <a:srgbClr val="FF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  <p:pic>
        <p:nvPicPr>
          <p:cNvPr id="33801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0769" y="4224851"/>
            <a:ext cx="4849813" cy="22558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63EDC-6598-2D77-A529-BFAAC9B174C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9BE1166-CEC9-402F-8A6A-2A00CD91A482}" type="datetime1">
              <a:rPr lang="en-US" smtClean="0"/>
              <a:t>5/18/2024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62EB9B-BCFC-06D6-92AC-E135DCCBFB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28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3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/>
          </p:cNvSpPr>
          <p:nvPr>
            <p:ph type="title" idx="4294967295"/>
          </p:nvPr>
        </p:nvSpPr>
        <p:spPr>
          <a:xfrm>
            <a:off x="1328742" y="1"/>
            <a:ext cx="7815263" cy="1136651"/>
          </a:xfrm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How To Transfer</a:t>
            </a:r>
            <a:b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54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 </a:t>
            </a:r>
          </a:p>
        </p:txBody>
      </p:sp>
      <p:sp>
        <p:nvSpPr>
          <p:cNvPr id="64515" name="Rectangle 3"/>
          <p:cNvSpPr>
            <a:spLocks noGrp="1"/>
          </p:cNvSpPr>
          <p:nvPr>
            <p:ph type="body" idx="4294967295"/>
          </p:nvPr>
        </p:nvSpPr>
        <p:spPr>
          <a:xfrm>
            <a:off x="192088" y="1421583"/>
            <a:ext cx="8951912" cy="4772839"/>
          </a:xfrm>
        </p:spPr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built the web application in the first topic</a:t>
            </a:r>
          </a:p>
          <a:p>
            <a:pPr lvl="1" algn="just" eaLnBrk="1" hangingPunct="1">
              <a:lnSpc>
                <a:spcPct val="150000"/>
              </a:lnSpc>
            </a:pPr>
            <a:r>
              <a:rPr lang="en-US" altLang="en-US" sz="2400" b="1" dirty="0">
                <a:latin typeface="Times New Roman" panose="02020603050405020304" pitchFamily="18" charset="0"/>
              </a:rPr>
              <a:t>The search page </a:t>
            </a:r>
            <a:r>
              <a:rPr lang="en-US" altLang="en-US" sz="2400" dirty="0">
                <a:latin typeface="Times New Roman" panose="02020603050405020304" pitchFamily="18" charset="0"/>
              </a:rPr>
              <a:t>allows user </a:t>
            </a:r>
            <a:r>
              <a:rPr lang="en-US" altLang="en-US" sz="2400" b="1" dirty="0">
                <a:latin typeface="Times New Roman" panose="02020603050405020304" pitchFamily="18" charset="0"/>
              </a:rPr>
              <a:t>search appropriate the last name of users</a:t>
            </a:r>
          </a:p>
          <a:p>
            <a:pPr lvl="1" algn="just" eaLnBrk="1" hangingPunct="1">
              <a:lnSpc>
                <a:spcPct val="150000"/>
              </a:lnSpc>
            </a:pPr>
            <a:r>
              <a:rPr lang="en-US" altLang="en-US" sz="2400" b="1" dirty="0">
                <a:latin typeface="Times New Roman" panose="02020603050405020304" pitchFamily="18" charset="0"/>
              </a:rPr>
              <a:t>The result </a:t>
            </a:r>
            <a:r>
              <a:rPr lang="en-US" altLang="en-US" sz="2400" dirty="0">
                <a:latin typeface="Times New Roman" panose="02020603050405020304" pitchFamily="18" charset="0"/>
              </a:rPr>
              <a:t>of searching is </a:t>
            </a:r>
            <a:r>
              <a:rPr lang="en-US" altLang="en-US" sz="2400" b="1" dirty="0">
                <a:latin typeface="Times New Roman" panose="02020603050405020304" pitchFamily="18" charset="0"/>
              </a:rPr>
              <a:t>shown in the data grid</a:t>
            </a:r>
            <a:r>
              <a:rPr lang="en-US" altLang="en-US" sz="2400" dirty="0">
                <a:latin typeface="Times New Roman" panose="02020603050405020304" pitchFamily="18" charset="0"/>
              </a:rPr>
              <a:t>. In each row, the </a:t>
            </a:r>
            <a:r>
              <a:rPr lang="en-US" altLang="en-US" sz="2400" b="1" dirty="0">
                <a:latin typeface="Times New Roman" panose="02020603050405020304" pitchFamily="18" charset="0"/>
              </a:rPr>
              <a:t>information about ordinary number, username, password, last name and roles is shown</a:t>
            </a:r>
          </a:p>
          <a:p>
            <a:pPr algn="just" eaLnBrk="1" hangingPunct="1">
              <a:lnSpc>
                <a:spcPct val="150000"/>
              </a:lnSpc>
            </a:pPr>
            <a:r>
              <a:rPr lang="en-US" altLang="en-US" sz="2800" dirty="0">
                <a:latin typeface="Times New Roman" panose="02020603050405020304" pitchFamily="18" charset="0"/>
              </a:rPr>
              <a:t>The GUI of web application is present as following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C13B6D-E57E-ED12-D5D1-CF18289E8E7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BFF4575-8052-43F6-99C3-F0DB48E24F53}" type="datetime1">
              <a:rPr lang="en-US" smtClean="0"/>
              <a:t>5/18/2024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5D92A39-BEEB-E335-A2DB-78559D9177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29</a:t>
            </a:fld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4"/>
            <a:ext cx="8229600" cy="1417639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Deploy Application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Expectation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83F8427-F816-D7C6-CD89-84E93D326060}"/>
              </a:ext>
            </a:extLst>
          </p:cNvPr>
          <p:cNvGrpSpPr/>
          <p:nvPr/>
        </p:nvGrpSpPr>
        <p:grpSpPr>
          <a:xfrm>
            <a:off x="771529" y="1417639"/>
            <a:ext cx="7610475" cy="4964112"/>
            <a:chOff x="0" y="1390650"/>
            <a:chExt cx="8048625" cy="5467350"/>
          </a:xfrm>
        </p:grpSpPr>
        <p:pic>
          <p:nvPicPr>
            <p:cNvPr id="11268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390650"/>
              <a:ext cx="8048625" cy="1562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Rectangle 7"/>
            <p:cNvSpPr/>
            <p:nvPr/>
          </p:nvSpPr>
          <p:spPr>
            <a:xfrm>
              <a:off x="641350" y="1522413"/>
              <a:ext cx="2159000" cy="22066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7" name="Line 51"/>
            <p:cNvSpPr>
              <a:spLocks noChangeShapeType="1"/>
            </p:cNvSpPr>
            <p:nvPr/>
          </p:nvSpPr>
          <p:spPr bwMode="auto">
            <a:xfrm>
              <a:off x="2795588" y="1700213"/>
              <a:ext cx="833437" cy="542925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2CDA9FF1-A863-8491-23C3-18B3E0A51C0B}"/>
                </a:ext>
              </a:extLst>
            </p:cNvPr>
            <p:cNvGrpSpPr/>
            <p:nvPr/>
          </p:nvGrpSpPr>
          <p:grpSpPr>
            <a:xfrm>
              <a:off x="3525838" y="2062163"/>
              <a:ext cx="4289425" cy="4795837"/>
              <a:chOff x="3525838" y="2062163"/>
              <a:chExt cx="4289425" cy="4795837"/>
            </a:xfrm>
          </p:grpSpPr>
          <p:pic>
            <p:nvPicPr>
              <p:cNvPr id="11267" name="Picture 8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25838" y="3200400"/>
                <a:ext cx="4289425" cy="3657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" name="Text Box 49"/>
              <p:cNvSpPr txBox="1">
                <a:spLocks noChangeArrowheads="1"/>
              </p:cNvSpPr>
              <p:nvPr/>
            </p:nvSpPr>
            <p:spPr bwMode="auto">
              <a:xfrm>
                <a:off x="3625850" y="2062163"/>
                <a:ext cx="2127250" cy="372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Typed and Press Enter</a:t>
                </a:r>
              </a:p>
            </p:txBody>
          </p:sp>
          <p:sp>
            <p:nvSpPr>
              <p:cNvPr id="9" name="Line 51"/>
              <p:cNvSpPr>
                <a:spLocks noChangeShapeType="1"/>
              </p:cNvSpPr>
              <p:nvPr/>
            </p:nvSpPr>
            <p:spPr bwMode="auto">
              <a:xfrm>
                <a:off x="5367338" y="2414588"/>
                <a:ext cx="719137" cy="814387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6F0D6B-4A3C-E6E9-7579-97D680D5233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7A4112F-8D24-4143-A094-A2769A750162}" type="datetime1">
              <a:rPr lang="en-US" smtClean="0"/>
              <a:t>5/18/2024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C7F45F4-32E0-117A-1CA8-DFDCFFCE03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/>
          </p:cNvSpPr>
          <p:nvPr>
            <p:ph type="title" idx="4294967295"/>
          </p:nvPr>
        </p:nvSpPr>
        <p:spPr>
          <a:xfrm>
            <a:off x="1328742" y="1"/>
            <a:ext cx="7815263" cy="1136651"/>
          </a:xfrm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How To Transfer</a:t>
            </a:r>
            <a:b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54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Expectation </a:t>
            </a:r>
          </a:p>
        </p:txBody>
      </p:sp>
      <p:pic>
        <p:nvPicPr>
          <p:cNvPr id="6656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2245" y="1140389"/>
            <a:ext cx="3329429" cy="20217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19B087D8-7B9C-1244-16C2-1E37E17F1F67}"/>
              </a:ext>
            </a:extLst>
          </p:cNvPr>
          <p:cNvGrpSpPr/>
          <p:nvPr/>
        </p:nvGrpSpPr>
        <p:grpSpPr>
          <a:xfrm>
            <a:off x="4302306" y="2805554"/>
            <a:ext cx="4841703" cy="3675153"/>
            <a:chOff x="3562350" y="2801938"/>
            <a:chExt cx="5203825" cy="3829050"/>
          </a:xfrm>
        </p:grpSpPr>
        <p:pic>
          <p:nvPicPr>
            <p:cNvPr id="66564" name="Picture 8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0450" y="2801938"/>
              <a:ext cx="5162550" cy="3819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Rectangle 7"/>
            <p:cNvSpPr/>
            <p:nvPr/>
          </p:nvSpPr>
          <p:spPr>
            <a:xfrm>
              <a:off x="6251575" y="2881313"/>
              <a:ext cx="2514600" cy="2921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2" name="Rectangle 7"/>
            <p:cNvSpPr/>
            <p:nvPr/>
          </p:nvSpPr>
          <p:spPr>
            <a:xfrm>
              <a:off x="3562350" y="6338888"/>
              <a:ext cx="4886325" cy="2921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0CFAE4-2F0D-21AD-397C-FB291F3914E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22498D3-FBD4-4C97-AE47-99ECB0121F34}" type="datetime1">
              <a:rPr lang="en-US" smtClean="0"/>
              <a:t>5/18/2024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4FCF6B-448A-6731-0460-04866E10EC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30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6EA4984-F75C-B7E6-267C-6AB80133189C}"/>
              </a:ext>
            </a:extLst>
          </p:cNvPr>
          <p:cNvGrpSpPr/>
          <p:nvPr/>
        </p:nvGrpSpPr>
        <p:grpSpPr>
          <a:xfrm>
            <a:off x="208287" y="1137132"/>
            <a:ext cx="2578513" cy="5201805"/>
            <a:chOff x="247650" y="679450"/>
            <a:chExt cx="3575050" cy="6178550"/>
          </a:xfrm>
        </p:grpSpPr>
        <p:pic>
          <p:nvPicPr>
            <p:cNvPr id="68611" name="Picture 7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7650" y="679450"/>
              <a:ext cx="3575050" cy="6178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1096963" y="3394075"/>
              <a:ext cx="2514600" cy="2921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9" name="Rectangle 7"/>
            <p:cNvSpPr/>
            <p:nvPr/>
          </p:nvSpPr>
          <p:spPr>
            <a:xfrm>
              <a:off x="985838" y="4503738"/>
              <a:ext cx="2514600" cy="48577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/>
          </p:cNvSpPr>
          <p:nvPr>
            <p:ph type="title" idx="4294967295"/>
          </p:nvPr>
        </p:nvSpPr>
        <p:spPr>
          <a:xfrm>
            <a:off x="1328742" y="9"/>
            <a:ext cx="7815263" cy="1063625"/>
          </a:xfrm>
        </p:spPr>
        <p:txBody>
          <a:bodyPr/>
          <a:lstStyle/>
          <a:p>
            <a:pPr>
              <a:lnSpc>
                <a:spcPct val="75000"/>
              </a:lnSpc>
            </a:pPr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How To Transfer</a:t>
            </a:r>
            <a:r>
              <a:rPr lang="en-US" altLang="en-US" sz="48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54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Interactive Server Model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1901" y="1847858"/>
            <a:ext cx="1517651" cy="85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>
            <a:off x="4070351" y="1962154"/>
            <a:ext cx="649288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ube 8"/>
          <p:cNvSpPr/>
          <p:nvPr/>
        </p:nvSpPr>
        <p:spPr>
          <a:xfrm>
            <a:off x="4705351" y="1579571"/>
            <a:ext cx="1371600" cy="795337"/>
          </a:xfrm>
          <a:prstGeom prst="cub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Web/App Server</a:t>
            </a: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2603930" y="1207298"/>
            <a:ext cx="19680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Send request </a:t>
            </a: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3481391" y="2668594"/>
            <a:ext cx="17399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E46C0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Response the result page</a:t>
            </a:r>
          </a:p>
        </p:txBody>
      </p:sp>
      <p:cxnSp>
        <p:nvCxnSpPr>
          <p:cNvPr id="23" name="Straight Connector 22"/>
          <p:cNvCxnSpPr/>
          <p:nvPr/>
        </p:nvCxnSpPr>
        <p:spPr>
          <a:xfrm rot="5400000">
            <a:off x="1711333" y="3657601"/>
            <a:ext cx="5102225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665" name="TextBox 21"/>
          <p:cNvSpPr txBox="1">
            <a:spLocks noChangeArrowheads="1"/>
          </p:cNvSpPr>
          <p:nvPr/>
        </p:nvSpPr>
        <p:spPr bwMode="auto">
          <a:xfrm>
            <a:off x="1588675" y="5662615"/>
            <a:ext cx="16224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</a:p>
        </p:txBody>
      </p:sp>
      <p:sp>
        <p:nvSpPr>
          <p:cNvPr id="70666" name="TextBox 22"/>
          <p:cNvSpPr txBox="1">
            <a:spLocks noChangeArrowheads="1"/>
          </p:cNvSpPr>
          <p:nvPr/>
        </p:nvSpPr>
        <p:spPr bwMode="auto">
          <a:xfrm>
            <a:off x="6032509" y="5603881"/>
            <a:ext cx="16224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</a:p>
        </p:txBody>
      </p:sp>
      <p:sp>
        <p:nvSpPr>
          <p:cNvPr id="27" name="Smiley Face 26"/>
          <p:cNvSpPr/>
          <p:nvPr/>
        </p:nvSpPr>
        <p:spPr>
          <a:xfrm>
            <a:off x="236538" y="1917701"/>
            <a:ext cx="588963" cy="515939"/>
          </a:xfrm>
          <a:prstGeom prst="smileyFac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811217" y="2271722"/>
            <a:ext cx="1711325" cy="28575"/>
          </a:xfrm>
          <a:prstGeom prst="straightConnector1">
            <a:avLst/>
          </a:prstGeom>
          <a:ln w="38100">
            <a:solidFill>
              <a:srgbClr val="80008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688979" y="2403475"/>
            <a:ext cx="177323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1. Click Search</a:t>
            </a:r>
          </a:p>
        </p:txBody>
      </p:sp>
      <p:sp>
        <p:nvSpPr>
          <p:cNvPr id="33" name="TextBox 32"/>
          <p:cNvSpPr txBox="1">
            <a:spLocks noChangeArrowheads="1"/>
          </p:cNvSpPr>
          <p:nvPr/>
        </p:nvSpPr>
        <p:spPr bwMode="auto">
          <a:xfrm>
            <a:off x="5170489" y="3054353"/>
            <a:ext cx="2036763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4. Transfer &amp; Traverse to display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5972175" y="1931993"/>
            <a:ext cx="649288" cy="158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6621466" y="1474788"/>
            <a:ext cx="1268412" cy="914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Servlet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6" name="Straight Arrow Connector 35"/>
          <p:cNvCxnSpPr>
            <a:cxnSpLocks/>
          </p:cNvCxnSpPr>
          <p:nvPr/>
        </p:nvCxnSpPr>
        <p:spPr>
          <a:xfrm flipV="1">
            <a:off x="6954842" y="2374908"/>
            <a:ext cx="110980" cy="1327151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2350" y="3392492"/>
            <a:ext cx="1517651" cy="85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Oval 31"/>
          <p:cNvSpPr/>
          <p:nvPr/>
        </p:nvSpPr>
        <p:spPr>
          <a:xfrm>
            <a:off x="6029329" y="3635375"/>
            <a:ext cx="1268413" cy="914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List DTO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 rot="5400000" flipH="1" flipV="1">
            <a:off x="5996785" y="2923386"/>
            <a:ext cx="1482725" cy="74612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5878518" y="2098676"/>
            <a:ext cx="777875" cy="7939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rot="5400000" flipH="1" flipV="1">
            <a:off x="3575050" y="2495554"/>
            <a:ext cx="1379539" cy="884239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rot="16200000" flipH="1">
            <a:off x="719937" y="2245527"/>
            <a:ext cx="1398587" cy="1774825"/>
          </a:xfrm>
          <a:prstGeom prst="straightConnector1">
            <a:avLst/>
          </a:prstGeom>
          <a:ln w="38100">
            <a:solidFill>
              <a:srgbClr val="800080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n 12"/>
          <p:cNvSpPr/>
          <p:nvPr/>
        </p:nvSpPr>
        <p:spPr>
          <a:xfrm>
            <a:off x="7581903" y="4881563"/>
            <a:ext cx="1296988" cy="914400"/>
          </a:xfrm>
          <a:prstGeom prst="ca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DB</a:t>
            </a:r>
          </a:p>
        </p:txBody>
      </p:sp>
      <p:cxnSp>
        <p:nvCxnSpPr>
          <p:cNvPr id="14" name="Straight Arrow Connector 13"/>
          <p:cNvCxnSpPr>
            <a:cxnSpLocks noChangeShapeType="1"/>
            <a:stCxn id="35" idx="5"/>
          </p:cNvCxnSpPr>
          <p:nvPr/>
        </p:nvCxnSpPr>
        <p:spPr bwMode="auto">
          <a:xfrm>
            <a:off x="7704120" y="2255281"/>
            <a:ext cx="565168" cy="829236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Straight Arrow Connector 15"/>
          <p:cNvCxnSpPr>
            <a:cxnSpLocks noChangeShapeType="1"/>
          </p:cNvCxnSpPr>
          <p:nvPr/>
        </p:nvCxnSpPr>
        <p:spPr bwMode="auto">
          <a:xfrm>
            <a:off x="7256464" y="2401896"/>
            <a:ext cx="563563" cy="815975"/>
          </a:xfrm>
          <a:prstGeom prst="straightConnector1">
            <a:avLst/>
          </a:prstGeom>
          <a:noFill/>
          <a:ln w="38100" algn="ctr">
            <a:solidFill>
              <a:srgbClr val="FF33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Oval 34"/>
          <p:cNvSpPr/>
          <p:nvPr/>
        </p:nvSpPr>
        <p:spPr>
          <a:xfrm>
            <a:off x="7634291" y="3097213"/>
            <a:ext cx="1268412" cy="914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DAO</a:t>
            </a:r>
          </a:p>
        </p:txBody>
      </p:sp>
      <p:cxnSp>
        <p:nvCxnSpPr>
          <p:cNvPr id="3" name="Straight Arrow Connector 13"/>
          <p:cNvCxnSpPr>
            <a:cxnSpLocks noChangeShapeType="1"/>
          </p:cNvCxnSpPr>
          <p:nvPr/>
        </p:nvCxnSpPr>
        <p:spPr bwMode="auto">
          <a:xfrm>
            <a:off x="8586447" y="3970346"/>
            <a:ext cx="122663" cy="911225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" name="Straight Arrow Connector 15"/>
          <p:cNvCxnSpPr>
            <a:cxnSpLocks noChangeShapeType="1"/>
          </p:cNvCxnSpPr>
          <p:nvPr/>
        </p:nvCxnSpPr>
        <p:spPr bwMode="auto">
          <a:xfrm>
            <a:off x="7939092" y="3905258"/>
            <a:ext cx="158751" cy="1063625"/>
          </a:xfrm>
          <a:prstGeom prst="straightConnector1">
            <a:avLst/>
          </a:prstGeom>
          <a:noFill/>
          <a:ln w="38100" algn="ctr">
            <a:solidFill>
              <a:srgbClr val="FF33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7342191" y="4116389"/>
            <a:ext cx="180181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3. Query DB</a:t>
            </a:r>
          </a:p>
        </p:txBody>
      </p:sp>
      <p:sp>
        <p:nvSpPr>
          <p:cNvPr id="5" name="TextBox 14"/>
          <p:cNvSpPr txBox="1">
            <a:spLocks noChangeArrowheads="1"/>
          </p:cNvSpPr>
          <p:nvPr/>
        </p:nvSpPr>
        <p:spPr bwMode="auto">
          <a:xfrm>
            <a:off x="7342191" y="2592389"/>
            <a:ext cx="180181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2. Call Search</a:t>
            </a:r>
          </a:p>
        </p:txBody>
      </p:sp>
      <p:cxnSp>
        <p:nvCxnSpPr>
          <p:cNvPr id="38" name="Straight Arrow Connector 37"/>
          <p:cNvCxnSpPr/>
          <p:nvPr/>
        </p:nvCxnSpPr>
        <p:spPr>
          <a:xfrm flipV="1">
            <a:off x="7277177" y="3714606"/>
            <a:ext cx="422924" cy="203348"/>
          </a:xfrm>
          <a:prstGeom prst="straightConnector1">
            <a:avLst/>
          </a:prstGeom>
          <a:ln w="38100">
            <a:solidFill>
              <a:srgbClr val="FF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54BB1C0-332F-710C-C3C7-E1970384AE7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A2BB6DA-5F31-46A9-BF7A-BF0637A8DAA3}" type="datetime1">
              <a:rPr lang="en-US" smtClean="0"/>
              <a:t>5/18/2024</a:t>
            </a:fld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AF6F-C581-29E3-DAEF-DB3076AF95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31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1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7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8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8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9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19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6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3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8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4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/>
      <p:bldP spid="18" grpId="0"/>
      <p:bldP spid="27" grpId="0" animBg="1"/>
      <p:bldP spid="29" grpId="0"/>
      <p:bldP spid="33" grpId="0"/>
      <p:bldP spid="35" grpId="0" animBg="1"/>
      <p:bldP spid="32" grpId="0" animBg="1"/>
      <p:bldP spid="13" grpId="0" animBg="1"/>
      <p:bldP spid="2" grpId="0" animBg="1"/>
      <p:bldP spid="15" grpId="0"/>
      <p:bldP spid="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42871"/>
            <a:ext cx="8229600" cy="1019175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The Web Container Model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Need for using attributes</a:t>
            </a:r>
            <a:endParaRPr lang="en-US" altLang="en-US" sz="4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707" name="Rectangle 3"/>
          <p:cNvSpPr>
            <a:spLocks noGrp="1"/>
          </p:cNvSpPr>
          <p:nvPr>
            <p:ph type="body" idx="4294967295"/>
          </p:nvPr>
        </p:nvSpPr>
        <p:spPr>
          <a:xfrm>
            <a:off x="0" y="1383526"/>
            <a:ext cx="9144000" cy="5073031"/>
          </a:xfrm>
        </p:spPr>
        <p:txBody>
          <a:bodyPr/>
          <a:lstStyle/>
          <a:p>
            <a:r>
              <a:rPr lang="en-US" altLang="en-US" sz="2800" b="1" dirty="0">
                <a:latin typeface="Times New Roman" panose="02020603050405020304" pitchFamily="18" charset="0"/>
                <a:cs typeface="Arial" panose="020B0604020202020204" pitchFamily="34" charset="0"/>
              </a:rPr>
              <a:t>Problems:</a:t>
            </a:r>
          </a:p>
          <a:p>
            <a:pPr lvl="1" algn="just"/>
            <a:r>
              <a:rPr lang="en-US" altLang="en-US" sz="2400" b="1" dirty="0">
                <a:latin typeface="Times New Roman" panose="02020603050405020304" pitchFamily="18" charset="0"/>
                <a:cs typeface="Arial" panose="020B0604020202020204" pitchFamily="34" charset="0"/>
              </a:rPr>
              <a:t>How</a:t>
            </a:r>
            <a:r>
              <a:rPr lang="en-US" altLang="en-US" sz="2400" dirty="0">
                <a:latin typeface="Times New Roman" panose="02020603050405020304" pitchFamily="18" charset="0"/>
                <a:cs typeface="Arial" panose="020B0604020202020204" pitchFamily="34" charset="0"/>
              </a:rPr>
              <a:t> to </a:t>
            </a:r>
            <a:r>
              <a:rPr lang="en-US" altLang="en-US" sz="2400" b="1" dirty="0">
                <a:latin typeface="Times New Roman" panose="02020603050405020304" pitchFamily="18" charset="0"/>
                <a:cs typeface="Arial" panose="020B0604020202020204" pitchFamily="34" charset="0"/>
              </a:rPr>
              <a:t>remember</a:t>
            </a:r>
            <a:r>
              <a:rPr lang="en-US" altLang="en-US" sz="2400" dirty="0">
                <a:latin typeface="Times New Roman" panose="02020603050405020304" pitchFamily="18" charset="0"/>
                <a:cs typeface="Arial" panose="020B0604020202020204" pitchFamily="34" charset="0"/>
              </a:rPr>
              <a:t> an </a:t>
            </a:r>
            <a:r>
              <a:rPr lang="en-US" altLang="en-US" sz="2400" b="1" dirty="0">
                <a:latin typeface="Times New Roman" panose="02020603050405020304" pitchFamily="18" charset="0"/>
                <a:cs typeface="Arial" panose="020B0604020202020204" pitchFamily="34" charset="0"/>
              </a:rPr>
              <a:t>user</a:t>
            </a:r>
            <a:r>
              <a:rPr lang="en-US" altLang="en-US" sz="2400" dirty="0">
                <a:latin typeface="Times New Roman" panose="02020603050405020304" pitchFamily="18" charset="0"/>
                <a:cs typeface="Arial" panose="020B0604020202020204" pitchFamily="34" charset="0"/>
              </a:rPr>
              <a:t> that has </a:t>
            </a:r>
            <a:r>
              <a:rPr lang="en-US" altLang="en-US" sz="2400" b="1" dirty="0">
                <a:latin typeface="Times New Roman" panose="02020603050405020304" pitchFamily="18" charset="0"/>
                <a:cs typeface="Arial" panose="020B0604020202020204" pitchFamily="34" charset="0"/>
              </a:rPr>
              <a:t>already logged </a:t>
            </a:r>
            <a:r>
              <a:rPr lang="en-US" altLang="en-US" sz="2400" dirty="0">
                <a:latin typeface="Times New Roman" panose="02020603050405020304" pitchFamily="18" charset="0"/>
                <a:cs typeface="Arial" panose="020B0604020202020204" pitchFamily="34" charset="0"/>
              </a:rPr>
              <a:t>into the </a:t>
            </a:r>
            <a:r>
              <a:rPr lang="en-US" altLang="en-US" sz="2400" b="1" dirty="0">
                <a:latin typeface="Times New Roman" panose="02020603050405020304" pitchFamily="18" charset="0"/>
                <a:cs typeface="Arial" panose="020B0604020202020204" pitchFamily="34" charset="0"/>
              </a:rPr>
              <a:t>particular website</a:t>
            </a:r>
            <a:r>
              <a:rPr lang="en-US" altLang="en-US" sz="2400" dirty="0">
                <a:latin typeface="Times New Roman" panose="02020603050405020304" pitchFamily="18" charset="0"/>
                <a:cs typeface="Arial" panose="020B0604020202020204" pitchFamily="34" charset="0"/>
              </a:rPr>
              <a:t>?</a:t>
            </a:r>
          </a:p>
          <a:p>
            <a:pPr lvl="1" algn="just"/>
            <a:r>
              <a:rPr lang="en-US" altLang="en-US" sz="2400" dirty="0">
                <a:latin typeface="Times New Roman" panose="02020603050405020304" pitchFamily="18" charset="0"/>
                <a:cs typeface="Arial" panose="020B0604020202020204" pitchFamily="34" charset="0"/>
              </a:rPr>
              <a:t>How to </a:t>
            </a:r>
            <a:r>
              <a:rPr lang="en-US" altLang="en-US" sz="2400" b="1" dirty="0">
                <a:latin typeface="Times New Roman" panose="02020603050405020304" pitchFamily="18" charset="0"/>
                <a:cs typeface="Arial" panose="020B0604020202020204" pitchFamily="34" charset="0"/>
              </a:rPr>
              <a:t>store</a:t>
            </a:r>
            <a:r>
              <a:rPr lang="en-US" altLang="en-US" sz="2400" b="1" dirty="0">
                <a:latin typeface="Times New Roman" panose="02020603050405020304" pitchFamily="18" charset="0"/>
                <a:cs typeface="Arial" panose="020B0604020202020204" pitchFamily="34" charset="0"/>
                <a:sym typeface="Wingdings" panose="05000000000000000000" pitchFamily="2" charset="2"/>
              </a:rPr>
              <a:t> a collection </a:t>
            </a:r>
            <a:r>
              <a:rPr lang="en-US" altLang="en-US" sz="2400" dirty="0">
                <a:latin typeface="Times New Roman" panose="02020603050405020304" pitchFamily="18" charset="0"/>
                <a:cs typeface="Arial" panose="020B0604020202020204" pitchFamily="34" charset="0"/>
                <a:sym typeface="Wingdings" panose="05000000000000000000" pitchFamily="2" charset="2"/>
              </a:rPr>
              <a:t>of </a:t>
            </a:r>
            <a:r>
              <a:rPr lang="en-US" altLang="en-US" sz="2400" dirty="0"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altLang="en-US" sz="2400" b="1" dirty="0">
                <a:latin typeface="Times New Roman" panose="02020603050405020304" pitchFamily="18" charset="0"/>
                <a:cs typeface="Arial" panose="020B0604020202020204" pitchFamily="34" charset="0"/>
              </a:rPr>
              <a:t>selected products online </a:t>
            </a:r>
            <a:r>
              <a:rPr lang="en-US" altLang="en-US" sz="2400" dirty="0">
                <a:latin typeface="Times New Roman" panose="02020603050405020304" pitchFamily="18" charset="0"/>
                <a:cs typeface="Arial" panose="020B0604020202020204" pitchFamily="34" charset="0"/>
              </a:rPr>
              <a:t>when the user has </a:t>
            </a:r>
            <a:r>
              <a:rPr lang="en-US" altLang="en-US" sz="2400" b="1" dirty="0">
                <a:latin typeface="Times New Roman" panose="02020603050405020304" pitchFamily="18" charset="0"/>
                <a:cs typeface="Arial" panose="020B0604020202020204" pitchFamily="34" charset="0"/>
              </a:rPr>
              <a:t>already chosen </a:t>
            </a:r>
            <a:r>
              <a:rPr lang="en-US" altLang="en-US" sz="2400" dirty="0">
                <a:latin typeface="Times New Roman" panose="02020603050405020304" pitchFamily="18" charset="0"/>
                <a:cs typeface="Arial" panose="020B0604020202020204" pitchFamily="34" charset="0"/>
              </a:rPr>
              <a:t>while the HTTP is a stateless protocol? Besides, they can search and choose other products</a:t>
            </a:r>
          </a:p>
          <a:p>
            <a:r>
              <a:rPr lang="en-US" altLang="en-US" sz="2800" b="1" dirty="0">
                <a:latin typeface="Times New Roman" panose="02020603050405020304" pitchFamily="18" charset="0"/>
                <a:cs typeface="Arial" panose="020B0604020202020204" pitchFamily="34" charset="0"/>
              </a:rPr>
              <a:t>Solutions:</a:t>
            </a:r>
          </a:p>
          <a:p>
            <a:pPr lvl="1" algn="just"/>
            <a:r>
              <a:rPr lang="en-US" altLang="en-US" sz="2400" b="1" dirty="0">
                <a:latin typeface="Times New Roman" panose="02020603050405020304" pitchFamily="18" charset="0"/>
                <a:cs typeface="Arial" panose="020B0604020202020204" pitchFamily="34" charset="0"/>
              </a:rPr>
              <a:t>Store</a:t>
            </a:r>
            <a:r>
              <a:rPr lang="en-US" altLang="en-US" sz="2400" dirty="0">
                <a:latin typeface="Times New Roman" panose="02020603050405020304" pitchFamily="18" charset="0"/>
                <a:cs typeface="Arial" panose="020B0604020202020204" pitchFamily="34" charset="0"/>
              </a:rPr>
              <a:t> data or object </a:t>
            </a:r>
            <a:r>
              <a:rPr lang="en-US" altLang="en-US" sz="2400" b="1" dirty="0">
                <a:latin typeface="Times New Roman" panose="02020603050405020304" pitchFamily="18" charset="0"/>
                <a:cs typeface="Arial" panose="020B0604020202020204" pitchFamily="34" charset="0"/>
              </a:rPr>
              <a:t>as long as</a:t>
            </a:r>
            <a:r>
              <a:rPr lang="en-US" altLang="en-US" sz="2400" dirty="0">
                <a:latin typeface="Times New Roman" panose="02020603050405020304" pitchFamily="18" charset="0"/>
                <a:cs typeface="Arial" panose="020B0604020202020204" pitchFamily="34" charset="0"/>
              </a:rPr>
              <a:t> user </a:t>
            </a:r>
            <a:r>
              <a:rPr lang="en-US" altLang="en-US" sz="2400" b="1" dirty="0">
                <a:latin typeface="Times New Roman" panose="02020603050405020304" pitchFamily="18" charset="0"/>
                <a:cs typeface="Arial" panose="020B0604020202020204" pitchFamily="34" charset="0"/>
              </a:rPr>
              <a:t>still browses </a:t>
            </a:r>
            <a:r>
              <a:rPr lang="en-US" altLang="en-US" sz="2400" dirty="0">
                <a:latin typeface="Times New Roman" panose="02020603050405020304" pitchFamily="18" charset="0"/>
                <a:cs typeface="Arial" panose="020B0604020202020204" pitchFamily="34" charset="0"/>
              </a:rPr>
              <a:t>the web site</a:t>
            </a:r>
          </a:p>
          <a:p>
            <a:pPr lvl="1" algn="just"/>
            <a:r>
              <a:rPr lang="en-US" altLang="en-US" sz="2400" dirty="0">
                <a:latin typeface="Times New Roman" panose="02020603050405020304" pitchFamily="18" charset="0"/>
                <a:cs typeface="Arial" panose="020B0604020202020204" pitchFamily="34" charset="0"/>
              </a:rPr>
              <a:t>Attributes is a qualified candidate: </a:t>
            </a:r>
            <a:r>
              <a:rPr lang="en-US" altLang="en-US" sz="2400" b="1" dirty="0">
                <a:latin typeface="Times New Roman" panose="02020603050405020304" pitchFamily="18" charset="0"/>
                <a:cs typeface="Arial" panose="020B0604020202020204" pitchFamily="34" charset="0"/>
              </a:rPr>
              <a:t>Attributes</a:t>
            </a:r>
            <a:r>
              <a:rPr lang="en-US" altLang="en-US" sz="2400" dirty="0">
                <a:latin typeface="Times New Roman" panose="02020603050405020304" pitchFamily="18" charset="0"/>
                <a:cs typeface="Arial" panose="020B0604020202020204" pitchFamily="34" charset="0"/>
              </a:rPr>
              <a:t> are a </a:t>
            </a:r>
            <a:r>
              <a:rPr lang="en-US" altLang="en-US" sz="2400" b="1" dirty="0">
                <a:latin typeface="Times New Roman" panose="02020603050405020304" pitchFamily="18" charset="0"/>
                <a:cs typeface="Arial" panose="020B0604020202020204" pitchFamily="34" charset="0"/>
              </a:rPr>
              <a:t>collection of &lt;attribute-name, value&gt; pairs</a:t>
            </a:r>
            <a:r>
              <a:rPr lang="en-US" altLang="en-US" sz="2400" dirty="0">
                <a:latin typeface="Times New Roman" panose="02020603050405020304" pitchFamily="18" charset="0"/>
                <a:cs typeface="Arial" panose="020B0604020202020204" pitchFamily="34" charset="0"/>
              </a:rPr>
              <a:t> that is </a:t>
            </a:r>
            <a:r>
              <a:rPr lang="en-US" altLang="en-US" sz="2400" b="1" dirty="0">
                <a:latin typeface="Times New Roman" panose="02020603050405020304" pitchFamily="18" charset="0"/>
                <a:cs typeface="Arial" panose="020B0604020202020204" pitchFamily="34" charset="0"/>
              </a:rPr>
              <a:t>stored</a:t>
            </a:r>
            <a:r>
              <a:rPr lang="en-US" altLang="en-US" sz="2400" dirty="0">
                <a:latin typeface="Times New Roman" panose="02020603050405020304" pitchFamily="18" charset="0"/>
                <a:cs typeface="Arial" panose="020B0604020202020204" pitchFamily="34" charset="0"/>
              </a:rPr>
              <a:t> in a </a:t>
            </a:r>
            <a:r>
              <a:rPr lang="en-US" altLang="en-US" sz="2400" b="1" dirty="0">
                <a:latin typeface="Times New Roman" panose="02020603050405020304" pitchFamily="18" charset="0"/>
                <a:cs typeface="Arial" panose="020B0604020202020204" pitchFamily="34" charset="0"/>
              </a:rPr>
              <a:t>scope (segment) in server</a:t>
            </a:r>
          </a:p>
          <a:p>
            <a:pPr lvl="1"/>
            <a:r>
              <a:rPr lang="en-US" altLang="en-US" sz="2400" b="1" dirty="0">
                <a:latin typeface="Times New Roman" panose="02020603050405020304" pitchFamily="18" charset="0"/>
                <a:cs typeface="Arial" panose="020B0604020202020204" pitchFamily="34" charset="0"/>
              </a:rPr>
              <a:t>Life cycle of them</a:t>
            </a:r>
            <a:r>
              <a:rPr lang="en-US" altLang="en-US" sz="2400" dirty="0">
                <a:latin typeface="Times New Roman" panose="02020603050405020304" pitchFamily="18" charset="0"/>
                <a:cs typeface="Arial" panose="020B0604020202020204" pitchFamily="34" charset="0"/>
              </a:rPr>
              <a:t> is </a:t>
            </a:r>
            <a:r>
              <a:rPr lang="en-US" altLang="en-US" sz="2400" b="1" dirty="0">
                <a:latin typeface="Times New Roman" panose="02020603050405020304" pitchFamily="18" charset="0"/>
                <a:cs typeface="Arial" panose="020B0604020202020204" pitchFamily="34" charset="0"/>
              </a:rPr>
              <a:t>long as</a:t>
            </a:r>
            <a:r>
              <a:rPr lang="en-US" altLang="en-US" sz="2400" dirty="0"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altLang="en-US" sz="2400" dirty="0">
                <a:latin typeface="Times New Roman" panose="02020603050405020304" pitchFamily="18" charset="0"/>
                <a:cs typeface="Arial" panose="020B0604020202020204" pitchFamily="34" charset="0"/>
                <a:sym typeface="Wingdings" panose="05000000000000000000" pitchFamily="2" charset="2"/>
              </a:rPr>
              <a:t>its </a:t>
            </a:r>
            <a:r>
              <a:rPr lang="en-US" altLang="en-US" sz="2400" b="1" dirty="0">
                <a:latin typeface="Times New Roman" panose="02020603050405020304" pitchFamily="18" charset="0"/>
                <a:cs typeface="Arial" panose="020B0604020202020204" pitchFamily="34" charset="0"/>
                <a:sym typeface="Wingdings" panose="05000000000000000000" pitchFamily="2" charset="2"/>
              </a:rPr>
              <a:t>defined scope</a:t>
            </a:r>
            <a:r>
              <a:rPr lang="en-US" altLang="en-US" sz="2400" dirty="0">
                <a:solidFill>
                  <a:srgbClr val="0000CC"/>
                </a:solidFill>
                <a:latin typeface="Times New Roman" panose="02020603050405020304" pitchFamily="18" charset="0"/>
                <a:cs typeface="Arial" panose="020B0604020202020204" pitchFamily="34" charset="0"/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82A32C-08C6-A2CA-D0E0-B141798EDB9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3D630FA-BEE6-4043-87F8-D10695F4B671}" type="datetime1">
              <a:rPr lang="en-US" smtClean="0"/>
              <a:t>5/18/2024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AC11947-2DDD-6DC1-60B3-79B577FF39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32</a:t>
            </a:fld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5"/>
            <a:ext cx="8229600" cy="1108075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The Web Container Model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Attributes, </a:t>
            </a:r>
            <a:r>
              <a:rPr lang="en-US" alt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Scope</a:t>
            </a: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, and Multithreading</a:t>
            </a:r>
          </a:p>
        </p:txBody>
      </p:sp>
      <p:sp>
        <p:nvSpPr>
          <p:cNvPr id="34819" name="Rectangle 3"/>
          <p:cNvSpPr>
            <a:spLocks noGrp="1"/>
          </p:cNvSpPr>
          <p:nvPr>
            <p:ph type="body" idx="4294967295"/>
          </p:nvPr>
        </p:nvSpPr>
        <p:spPr>
          <a:xfrm>
            <a:off x="0" y="1082375"/>
            <a:ext cx="9144000" cy="5686425"/>
          </a:xfrm>
        </p:spPr>
        <p:txBody>
          <a:bodyPr/>
          <a:lstStyle/>
          <a:p>
            <a:pPr algn="just">
              <a:lnSpc>
                <a:spcPct val="80000"/>
              </a:lnSpc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Defines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long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reserved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segment is available in the context on the server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80000"/>
              </a:lnSpc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scopes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Request Scope</a:t>
            </a:r>
          </a:p>
          <a:p>
            <a:pPr lvl="2" algn="just">
              <a:lnSpc>
                <a:spcPct val="80000"/>
              </a:lnSpc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Lasts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HTTP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request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hits a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container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servlet </a:t>
            </a:r>
            <a:r>
              <a:rPr lang="en-US" alt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deliveres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HTTP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response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2" algn="just">
              <a:lnSpc>
                <a:spcPct val="80000"/>
              </a:lnSpc>
            </a:pPr>
            <a:r>
              <a:rPr lang="en-US" alt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javax.servlet.ServletRequest</a:t>
            </a:r>
            <a:endParaRPr lang="en-US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80000"/>
              </a:lnSpc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Session Scope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just">
              <a:lnSpc>
                <a:spcPct val="80000"/>
              </a:lnSpc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browser window establishes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 to the point where that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browser window is closed</a:t>
            </a:r>
          </a:p>
          <a:p>
            <a:pPr lvl="2" algn="just">
              <a:lnSpc>
                <a:spcPct val="80000"/>
              </a:lnSpc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session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up to the point where that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session is closed, session is time out, server is crashed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lvl="2" algn="just">
              <a:lnSpc>
                <a:spcPct val="80000"/>
              </a:lnSpc>
            </a:pPr>
            <a:r>
              <a:rPr lang="en-US" alt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javax.servlet.http.HttpSession</a:t>
            </a:r>
            <a:endParaRPr lang="en-US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80000"/>
              </a:lnSpc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Context (Application) Scope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just">
              <a:lnSpc>
                <a:spcPct val="8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longest-lived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three scopes available to you. </a:t>
            </a:r>
          </a:p>
          <a:p>
            <a:pPr lvl="2" algn="just">
              <a:lnSpc>
                <a:spcPct val="8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Exists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until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container is stopped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2" algn="just">
              <a:lnSpc>
                <a:spcPct val="80000"/>
              </a:lnSpc>
            </a:pPr>
            <a:r>
              <a:rPr lang="en-US" alt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javax.servlet.ServletContext</a:t>
            </a:r>
            <a:endParaRPr lang="en-US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FF3032-569C-7938-590F-8E3A188F4B3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AF6B859-6035-4185-BC4E-35B3CBD99361}" type="datetime1">
              <a:rPr lang="en-US" smtClean="0"/>
              <a:t>5/18/2024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E1ABBF7-4729-F3C1-2661-36BF3E0BAA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33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34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4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48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348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348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348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4"/>
            <a:ext cx="8229600" cy="1417639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The Web Container Model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Attributes, </a:t>
            </a:r>
            <a:r>
              <a:rPr lang="en-US" alt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Scope</a:t>
            </a: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, and Multithreading</a:t>
            </a:r>
          </a:p>
        </p:txBody>
      </p:sp>
      <p:sp>
        <p:nvSpPr>
          <p:cNvPr id="36867" name="Rectangle 3"/>
          <p:cNvSpPr>
            <a:spLocks noGrp="1"/>
          </p:cNvSpPr>
          <p:nvPr>
            <p:ph type="body" idx="4294967295"/>
          </p:nvPr>
        </p:nvSpPr>
        <p:spPr>
          <a:xfrm>
            <a:off x="142765" y="1680777"/>
            <a:ext cx="8967787" cy="4374339"/>
          </a:xfrm>
        </p:spPr>
        <p:txBody>
          <a:bodyPr/>
          <a:lstStyle/>
          <a:p>
            <a:pPr algn="just"/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Choosing Scopes</a:t>
            </a:r>
          </a:p>
          <a:p>
            <a:pPr lvl="1" algn="just"/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Request Scope: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attributes are required for a one-off web page and aren’t part of a longer transaction</a:t>
            </a:r>
          </a:p>
          <a:p>
            <a:pPr lvl="1" algn="just"/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Session Scope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attributes are part of a longer transaction, or are spanned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several request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 they are information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unique to particular client</a:t>
            </a:r>
          </a:p>
          <a:p>
            <a:pPr lvl="2" algn="just"/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username or account</a:t>
            </a:r>
          </a:p>
          <a:p>
            <a:pPr lvl="1" algn="just"/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Context Scope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attributes can allow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 web resource to access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(e.g. public variables in application)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F6D9FB-AC6C-7B10-4798-3842BB43676B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6F28EA2-057B-4E84-ADF5-CE47B00618FF}" type="datetime1">
              <a:rPr lang="en-US" smtClean="0"/>
              <a:t>5/18/2024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A4A44B5-68B3-85E4-EBD8-C6C2E19296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34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42871"/>
            <a:ext cx="8229600" cy="1019175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The Web Container Model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Attributes</a:t>
            </a: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, Scope, and Multithreading</a:t>
            </a:r>
            <a:endParaRPr lang="en-US" altLang="en-US" sz="4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851" name="Rectangle 3"/>
          <p:cNvSpPr>
            <a:spLocks noGrp="1"/>
          </p:cNvSpPr>
          <p:nvPr>
            <p:ph type="body" idx="4294967295"/>
          </p:nvPr>
        </p:nvSpPr>
        <p:spPr>
          <a:xfrm>
            <a:off x="0" y="988705"/>
            <a:ext cx="9144000" cy="5522912"/>
          </a:xfrm>
        </p:spPr>
        <p:txBody>
          <a:bodyPr/>
          <a:lstStyle/>
          <a:p>
            <a:pPr algn="just">
              <a:lnSpc>
                <a:spcPct val="90000"/>
              </a:lnSpc>
              <a:spcBef>
                <a:spcPts val="372"/>
              </a:spcBef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Parameters vs. Attributes</a:t>
            </a:r>
          </a:p>
          <a:p>
            <a:pPr lvl="1" algn="just">
              <a:lnSpc>
                <a:spcPct val="90000"/>
              </a:lnSpc>
              <a:spcBef>
                <a:spcPts val="372"/>
              </a:spcBef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Parameters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allow information to flow into a web application (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passed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web application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via form or query string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They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request scope </a:t>
            </a:r>
          </a:p>
          <a:p>
            <a:pPr lvl="1" algn="just">
              <a:lnSpc>
                <a:spcPct val="90000"/>
              </a:lnSpc>
              <a:spcBef>
                <a:spcPts val="372"/>
              </a:spcBef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Attributes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more of a means of handling information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within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web application. They can be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shared or accessed within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their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defined scope</a:t>
            </a:r>
          </a:p>
          <a:p>
            <a:pPr lvl="1" algn="just">
              <a:lnSpc>
                <a:spcPct val="90000"/>
              </a:lnSpc>
              <a:spcBef>
                <a:spcPts val="372"/>
              </a:spcBef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types of Parameter is String but the Attribute is Object</a:t>
            </a:r>
          </a:p>
          <a:p>
            <a:pPr algn="just">
              <a:lnSpc>
                <a:spcPct val="90000"/>
              </a:lnSpc>
              <a:spcBef>
                <a:spcPts val="372"/>
              </a:spcBef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web container uses attributes as a place to</a:t>
            </a:r>
          </a:p>
          <a:p>
            <a:pPr lvl="1" algn="just">
              <a:lnSpc>
                <a:spcPct val="90000"/>
              </a:lnSpc>
              <a:spcBef>
                <a:spcPts val="372"/>
              </a:spcBef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information to interested code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way supplement the standard APIs that yield information about the web container</a:t>
            </a:r>
          </a:p>
          <a:p>
            <a:pPr lvl="1" algn="just">
              <a:lnSpc>
                <a:spcPct val="90000"/>
              </a:lnSpc>
              <a:spcBef>
                <a:spcPts val="372"/>
              </a:spcBef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Hang on to information that your application, session, or even request requires later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90000"/>
              </a:lnSpc>
              <a:spcBef>
                <a:spcPts val="372"/>
              </a:spcBef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developer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access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 value with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attribute’s name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E7E577-3AB4-7B67-DCEB-8C43066CBF0B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82DC440-27B5-4603-9708-37EF4174FA91}" type="datetime1">
              <a:rPr lang="en-US" smtClean="0"/>
              <a:t>5/18/2024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C9922F7-7DF9-A0CA-BBB9-EDAC20DC11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35</a:t>
            </a:fld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5"/>
            <a:ext cx="8229600" cy="1108075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The Web Container Model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Attributes, Scope</a:t>
            </a: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, and Multithreading</a:t>
            </a:r>
          </a:p>
        </p:txBody>
      </p:sp>
      <p:graphicFrame>
        <p:nvGraphicFramePr>
          <p:cNvPr id="37912" name="Group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905460"/>
              </p:ext>
            </p:extLst>
          </p:nvPr>
        </p:nvGraphicFramePr>
        <p:xfrm>
          <a:off x="0" y="1543859"/>
          <a:ext cx="9144000" cy="4952840"/>
        </p:xfrm>
        <a:graphic>
          <a:graphicData uri="http://schemas.openxmlformats.org/drawingml/2006/table">
            <a:tbl>
              <a:tblPr/>
              <a:tblGrid>
                <a:gridCol w="2265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786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492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Methods</a:t>
                      </a:r>
                      <a:endParaRPr kumimoji="0" lang="en-US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Descriptions</a:t>
                      </a:r>
                      <a:endParaRPr kumimoji="0" lang="en-US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T="45704" marB="4570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580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getAttribute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Low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 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public Object </a:t>
                      </a: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getAttribute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(String name)</a:t>
                      </a:r>
                    </a:p>
                    <a:p>
                      <a:pPr marL="342900" marR="0" lvl="0" indent="-342900" algn="justLow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 returns the value of the name attribute as Object</a:t>
                      </a:r>
                    </a:p>
                    <a:p>
                      <a:pPr marL="342900" marR="0" lvl="0" indent="-342900" algn="justLow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 Ex: String user = (String)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servletContext.getAttribute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(“USER”);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1540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setAttribute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Low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public void setAttribute(String name, Object obj)</a:t>
                      </a:r>
                    </a:p>
                    <a:p>
                      <a:pPr marL="342900" marR="0" lvl="0" indent="-342900" algn="justLow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 Binds an object to a given attribute name in the scope</a:t>
                      </a:r>
                    </a:p>
                    <a:p>
                      <a:pPr marL="342900" marR="0" lvl="0" indent="-342900" algn="justLow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 Replace the attribute with new attribute, if the name specified is already used</a:t>
                      </a:r>
                    </a:p>
                    <a:p>
                      <a:pPr marL="342900" marR="0" lvl="0" indent="-342900" algn="justLow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 servletContext.setAttribute(“USER”, “TOM”);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</a:endParaRP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0580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removeAttribute</a:t>
                      </a: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Low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public void removeAttribute(String name)</a:t>
                      </a:r>
                    </a:p>
                    <a:p>
                      <a:pPr marL="342900" marR="0" lvl="0" indent="-342900" algn="justLow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 Removes the name attributes</a:t>
                      </a:r>
                    </a:p>
                    <a:p>
                      <a:pPr marL="342900" marR="0" lvl="0" indent="-342900" algn="justLow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 Ex: servletContext.removeAttribute(“USER”);</a:t>
                      </a: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0580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getAttributeNames</a:t>
                      </a: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Low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 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public Enumeration </a:t>
                      </a: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getAttributeNames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()</a:t>
                      </a:r>
                    </a:p>
                    <a:p>
                      <a:pPr marL="342900" marR="0" lvl="0" indent="-342900" algn="justLow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 Returns an Enumeration containing the name of available attributes. Returns an empty if no attributes exist.</a:t>
                      </a:r>
                    </a:p>
                  </a:txBody>
                  <a:tcPr marT="45704" marB="4570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B170FA-4EEA-9B9F-DEA2-9445DC8320A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EF051B5-18DC-401A-A584-1FB5338CB62D}" type="datetime1">
              <a:rPr lang="en-US" smtClean="0"/>
              <a:t>5/18/2024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3FFD697-D751-FCED-B8D1-3F74892FBF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36</a:t>
            </a:fld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4"/>
            <a:ext cx="8229600" cy="1417639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The Web Container Model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Attributes, Scope, and </a:t>
            </a:r>
            <a:r>
              <a:rPr lang="en-US" alt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Multithreading</a:t>
            </a:r>
          </a:p>
        </p:txBody>
      </p:sp>
      <p:sp>
        <p:nvSpPr>
          <p:cNvPr id="30723" name="Rectangle 3"/>
          <p:cNvSpPr>
            <a:spLocks noGrp="1"/>
          </p:cNvSpPr>
          <p:nvPr>
            <p:ph type="body" idx="4294967295"/>
          </p:nvPr>
        </p:nvSpPr>
        <p:spPr>
          <a:xfrm>
            <a:off x="78057" y="1223579"/>
            <a:ext cx="9144000" cy="5522912"/>
          </a:xfrm>
        </p:spPr>
        <p:txBody>
          <a:bodyPr/>
          <a:lstStyle/>
          <a:p>
            <a:pPr algn="just"/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Multithreading and Request Attributes</a:t>
            </a:r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request attributes are thread safe (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because everything will only ever be accessed by one thread and one thread alone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/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Multithreading and Session Attributes</a:t>
            </a:r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session attributes are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officially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thread safe.</a:t>
            </a:r>
          </a:p>
          <a:p>
            <a:pPr algn="just"/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Multithreading and Context Attributes</a:t>
            </a:r>
          </a:p>
          <a:p>
            <a:pPr lvl="1" algn="just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context attributes are not thread safe</a:t>
            </a:r>
          </a:p>
          <a:p>
            <a:pPr lvl="1" algn="just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have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approaches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solve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multithreading dilemma:</a:t>
            </a:r>
          </a:p>
          <a:p>
            <a:pPr lvl="2" algn="just"/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up servlet context attributes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the </a:t>
            </a:r>
            <a:r>
              <a:rPr lang="en-US" alt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method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a servlet that loads on the startup of the server, and at no other time. Thereafter, treat these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attributes as “read only”.</a:t>
            </a:r>
          </a:p>
          <a:p>
            <a:pPr lvl="2" algn="just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there are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context attributes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where you have no option but to update them later, surround the updates with synchronization blocks.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AAC97D-BD11-753D-602E-2C9DD922DA0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5A057D9-6D15-4FAC-93D1-ACDF468B9356}" type="datetime1">
              <a:rPr lang="en-US" smtClean="0"/>
              <a:t>5/18/2024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63028D3-B01D-9933-D658-DE6379FD88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37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2000"/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8" dur="2000"/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6" dur="500"/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9" dur="500"/>
                                        <p:tgtEl>
                                          <p:spTgt spid="30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Rectangle 2"/>
          <p:cNvSpPr>
            <a:spLocks noGrp="1"/>
          </p:cNvSpPr>
          <p:nvPr>
            <p:ph type="title" idx="4294967295"/>
          </p:nvPr>
        </p:nvSpPr>
        <p:spPr>
          <a:xfrm>
            <a:off x="0" y="1"/>
            <a:ext cx="9144000" cy="1035051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Web Container Model </a:t>
            </a:r>
            <a:br>
              <a:rPr lang="en-US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 for using</a:t>
            </a:r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RequestDispatcher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Redirect </a:t>
            </a:r>
          </a:p>
        </p:txBody>
      </p:sp>
      <p:pic>
        <p:nvPicPr>
          <p:cNvPr id="84994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071" y="1954214"/>
            <a:ext cx="7450317" cy="348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F021C7-BC5C-E89B-F836-A7AFA031B5E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8DF598D-E1CC-47B5-A3C4-B7EA095E7A3A}" type="datetime1">
              <a:rPr lang="en-US" smtClean="0"/>
              <a:t>5/18/2024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3BC2486-ECFE-EFE9-600C-0C852AFB9A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4" name="Heptagon 3">
            <a:extLst>
              <a:ext uri="{FF2B5EF4-FFF2-40B4-BE49-F238E27FC236}">
                <a16:creationId xmlns:a16="http://schemas.microsoft.com/office/drawing/2014/main" id="{5DB6701E-424F-3B7A-07F8-5DFE245832F2}"/>
              </a:ext>
            </a:extLst>
          </p:cNvPr>
          <p:cNvSpPr/>
          <p:nvPr/>
        </p:nvSpPr>
        <p:spPr>
          <a:xfrm>
            <a:off x="6982696" y="2701640"/>
            <a:ext cx="488373" cy="477983"/>
          </a:xfrm>
          <a:prstGeom prst="heptagon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1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Rectangle 2"/>
          <p:cNvSpPr>
            <a:spLocks noGrp="1"/>
          </p:cNvSpPr>
          <p:nvPr>
            <p:ph type="title" idx="4294967295"/>
          </p:nvPr>
        </p:nvSpPr>
        <p:spPr>
          <a:xfrm>
            <a:off x="0" y="1"/>
            <a:ext cx="9144000" cy="1035051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Web Container Model </a:t>
            </a:r>
            <a:br>
              <a:rPr lang="en-US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 for using</a:t>
            </a:r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RequestDispatcher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Redirect 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F021C7-BC5C-E89B-F836-A7AFA031B5E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8DF598D-E1CC-47B5-A3C4-B7EA095E7A3A}" type="datetime1">
              <a:rPr lang="en-US" smtClean="0"/>
              <a:t>5/18/2024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3BC2486-ECFE-EFE9-600C-0C852AFB9A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39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045B31-681F-E7D7-89A6-9704A660CFD4}"/>
              </a:ext>
            </a:extLst>
          </p:cNvPr>
          <p:cNvGrpSpPr/>
          <p:nvPr/>
        </p:nvGrpSpPr>
        <p:grpSpPr>
          <a:xfrm>
            <a:off x="1055058" y="1166182"/>
            <a:ext cx="7376799" cy="5182049"/>
            <a:chOff x="1055050" y="1166174"/>
            <a:chExt cx="7376799" cy="5182049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7D103497-DA03-10A5-952A-AF66D923860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55050" y="1166174"/>
              <a:ext cx="7376799" cy="5182049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7CF9CA0-E28E-E2E5-144F-9E6776207AA4}"/>
                </a:ext>
              </a:extLst>
            </p:cNvPr>
            <p:cNvSpPr/>
            <p:nvPr/>
          </p:nvSpPr>
          <p:spPr>
            <a:xfrm>
              <a:off x="2620961" y="4731274"/>
              <a:ext cx="4608513" cy="469376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</p:grpSp>
      <p:sp>
        <p:nvSpPr>
          <p:cNvPr id="4" name="Heptagon 3">
            <a:extLst>
              <a:ext uri="{FF2B5EF4-FFF2-40B4-BE49-F238E27FC236}">
                <a16:creationId xmlns:a16="http://schemas.microsoft.com/office/drawing/2014/main" id="{C3E5EAA6-70C9-F4D2-8DFA-6C50DDC52272}"/>
              </a:ext>
            </a:extLst>
          </p:cNvPr>
          <p:cNvSpPr/>
          <p:nvPr/>
        </p:nvSpPr>
        <p:spPr>
          <a:xfrm>
            <a:off x="7600581" y="3657603"/>
            <a:ext cx="488373" cy="477983"/>
          </a:xfrm>
          <a:prstGeom prst="heptagon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951557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3"/>
            <a:ext cx="8229600" cy="1079500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Web Applications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File and Directory Structure </a:t>
            </a:r>
          </a:p>
        </p:txBody>
      </p:sp>
      <p:sp>
        <p:nvSpPr>
          <p:cNvPr id="65569" name="Text Box 33"/>
          <p:cNvSpPr txBox="1">
            <a:spLocks noChangeArrowheads="1"/>
          </p:cNvSpPr>
          <p:nvPr/>
        </p:nvSpPr>
        <p:spPr bwMode="auto">
          <a:xfrm>
            <a:off x="-304800" y="5758849"/>
            <a:ext cx="9432635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vi-VN" altLang="en-US" sz="2200" b="1" dirty="0">
                <a:solidFill>
                  <a:srgbClr val="FF33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Above structure is packaged into </a:t>
            </a:r>
            <a:r>
              <a:rPr lang="vi-VN" altLang="en-US" sz="2200" b="1" dirty="0">
                <a:latin typeface="Times New Roman" panose="02020603050405020304" pitchFamily="18" charset="0"/>
                <a:cs typeface="Arial" panose="020B0604020202020204" pitchFamily="34" charset="0"/>
              </a:rPr>
              <a:t>*.war</a:t>
            </a:r>
            <a:r>
              <a:rPr lang="en-US" altLang="en-US" sz="2200" b="1" dirty="0">
                <a:latin typeface="Times New Roman" panose="02020603050405020304" pitchFamily="18" charset="0"/>
                <a:cs typeface="Arial" panose="020B0604020202020204" pitchFamily="34" charset="0"/>
              </a:rPr>
              <a:t> (</a:t>
            </a:r>
            <a:r>
              <a:rPr lang="en-US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eb </a:t>
            </a:r>
            <a:r>
              <a:rPr lang="en-US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pplication </a:t>
            </a:r>
            <a:r>
              <a:rPr lang="en-US" alt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chive</a:t>
            </a:r>
            <a:r>
              <a:rPr lang="en-US" altLang="en-US" sz="2200" b="1" dirty="0">
                <a:latin typeface="Times New Roman" panose="02020603050405020304" pitchFamily="18" charset="0"/>
                <a:cs typeface="Arial" panose="020B0604020202020204" pitchFamily="34" charset="0"/>
              </a:rPr>
              <a:t>)</a:t>
            </a:r>
            <a:r>
              <a:rPr lang="vi-VN" altLang="en-US" sz="2200" b="1" dirty="0"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vi-VN" altLang="en-US" sz="2200" b="1" dirty="0">
                <a:solidFill>
                  <a:srgbClr val="FF33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file to deploy on Web Server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284AB1A-E102-17E5-1267-5EAFE72F7E45}"/>
              </a:ext>
            </a:extLst>
          </p:cNvPr>
          <p:cNvGrpSpPr/>
          <p:nvPr/>
        </p:nvGrpSpPr>
        <p:grpSpPr>
          <a:xfrm>
            <a:off x="457200" y="1051073"/>
            <a:ext cx="8229600" cy="4755861"/>
            <a:chOff x="57150" y="1085850"/>
            <a:chExt cx="8566150" cy="4953000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A06F9E03-9BA0-9DE0-F7BA-C64049776DFA}"/>
                </a:ext>
              </a:extLst>
            </p:cNvPr>
            <p:cNvGrpSpPr/>
            <p:nvPr/>
          </p:nvGrpSpPr>
          <p:grpSpPr>
            <a:xfrm>
              <a:off x="69850" y="1085850"/>
              <a:ext cx="8553450" cy="4953000"/>
              <a:chOff x="69850" y="1085850"/>
              <a:chExt cx="8553450" cy="4953000"/>
            </a:xfrm>
          </p:grpSpPr>
          <p:pic>
            <p:nvPicPr>
              <p:cNvPr id="13314" name="Picture 32" descr="Image00557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850" y="1085850"/>
                <a:ext cx="5146675" cy="4953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" name="Right Arrow 4"/>
              <p:cNvSpPr/>
              <p:nvPr/>
            </p:nvSpPr>
            <p:spPr>
              <a:xfrm>
                <a:off x="5387975" y="3263900"/>
                <a:ext cx="984250" cy="492125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sp>
            <p:nvSpPr>
              <p:cNvPr id="6149" name="File"/>
              <p:cNvSpPr>
                <a:spLocks noEditPoints="1" noChangeArrowheads="1"/>
              </p:cNvSpPr>
              <p:nvPr/>
            </p:nvSpPr>
            <p:spPr bwMode="auto">
              <a:xfrm>
                <a:off x="6488113" y="2503488"/>
                <a:ext cx="2135187" cy="1646237"/>
              </a:xfrm>
              <a:custGeom>
                <a:avLst/>
                <a:gdLst>
                  <a:gd name="T0" fmla="*/ 107301648 w 21600"/>
                  <a:gd name="T1" fmla="*/ 18820147 h 21600"/>
                  <a:gd name="T2" fmla="*/ 0 w 21600"/>
                  <a:gd name="T3" fmla="*/ 62733748 h 21600"/>
                  <a:gd name="T4" fmla="*/ 105533001 w 21600"/>
                  <a:gd name="T5" fmla="*/ 125467419 h 21600"/>
                  <a:gd name="T6" fmla="*/ 211065904 w 21600"/>
                  <a:gd name="T7" fmla="*/ 62733748 h 21600"/>
                  <a:gd name="T8" fmla="*/ 0 w 21600"/>
                  <a:gd name="T9" fmla="*/ 125467419 h 21600"/>
                  <a:gd name="T10" fmla="*/ 211065904 w 21600"/>
                  <a:gd name="T11" fmla="*/ 125467419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1086 w 21600"/>
                  <a:gd name="T19" fmla="*/ 4628 h 21600"/>
                  <a:gd name="T20" fmla="*/ 20635 w 21600"/>
                  <a:gd name="T21" fmla="*/ 20289 h 2160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600" h="21600">
                    <a:moveTo>
                      <a:pt x="19790" y="3240"/>
                    </a:moveTo>
                    <a:cubicBezTo>
                      <a:pt x="10981" y="3240"/>
                      <a:pt x="9171" y="3240"/>
                      <a:pt x="9050" y="3086"/>
                    </a:cubicBezTo>
                    <a:cubicBezTo>
                      <a:pt x="9050" y="2931"/>
                      <a:pt x="8930" y="2777"/>
                      <a:pt x="8930" y="2469"/>
                    </a:cubicBezTo>
                    <a:cubicBezTo>
                      <a:pt x="8930" y="2160"/>
                      <a:pt x="8809" y="1851"/>
                      <a:pt x="8688" y="1389"/>
                    </a:cubicBezTo>
                    <a:cubicBezTo>
                      <a:pt x="8568" y="1080"/>
                      <a:pt x="8326" y="771"/>
                      <a:pt x="8085" y="463"/>
                    </a:cubicBezTo>
                    <a:cubicBezTo>
                      <a:pt x="7723" y="154"/>
                      <a:pt x="7361" y="0"/>
                      <a:pt x="7361" y="0"/>
                    </a:cubicBezTo>
                    <a:cubicBezTo>
                      <a:pt x="7361" y="0"/>
                      <a:pt x="2293" y="0"/>
                      <a:pt x="2051" y="154"/>
                    </a:cubicBezTo>
                    <a:cubicBezTo>
                      <a:pt x="1689" y="309"/>
                      <a:pt x="1448" y="463"/>
                      <a:pt x="1327" y="771"/>
                    </a:cubicBezTo>
                    <a:cubicBezTo>
                      <a:pt x="1207" y="1080"/>
                      <a:pt x="1086" y="1389"/>
                      <a:pt x="965" y="1697"/>
                    </a:cubicBezTo>
                    <a:cubicBezTo>
                      <a:pt x="845" y="2160"/>
                      <a:pt x="724" y="2314"/>
                      <a:pt x="724" y="2469"/>
                    </a:cubicBezTo>
                    <a:cubicBezTo>
                      <a:pt x="603" y="2623"/>
                      <a:pt x="603" y="2777"/>
                      <a:pt x="483" y="2931"/>
                    </a:cubicBezTo>
                    <a:cubicBezTo>
                      <a:pt x="483" y="3086"/>
                      <a:pt x="362" y="3240"/>
                      <a:pt x="241" y="3240"/>
                    </a:cubicBezTo>
                    <a:lnTo>
                      <a:pt x="0" y="3394"/>
                    </a:lnTo>
                    <a:lnTo>
                      <a:pt x="0" y="3703"/>
                    </a:lnTo>
                    <a:lnTo>
                      <a:pt x="0" y="10800"/>
                    </a:lnTo>
                    <a:lnTo>
                      <a:pt x="0" y="21600"/>
                    </a:lnTo>
                    <a:lnTo>
                      <a:pt x="10981" y="21600"/>
                    </a:lnTo>
                    <a:lnTo>
                      <a:pt x="21600" y="21600"/>
                    </a:lnTo>
                    <a:lnTo>
                      <a:pt x="21600" y="10800"/>
                    </a:lnTo>
                    <a:lnTo>
                      <a:pt x="21600" y="5246"/>
                    </a:lnTo>
                    <a:lnTo>
                      <a:pt x="21600" y="4783"/>
                    </a:lnTo>
                    <a:cubicBezTo>
                      <a:pt x="21479" y="4320"/>
                      <a:pt x="21359" y="4011"/>
                      <a:pt x="21117" y="3703"/>
                    </a:cubicBezTo>
                    <a:cubicBezTo>
                      <a:pt x="20876" y="3549"/>
                      <a:pt x="20514" y="3394"/>
                      <a:pt x="20152" y="3240"/>
                    </a:cubicBezTo>
                    <a:lnTo>
                      <a:pt x="19790" y="3240"/>
                    </a:lnTo>
                    <a:close/>
                  </a:path>
                </a:pathLst>
              </a:custGeom>
              <a:solidFill>
                <a:srgbClr val="FFFF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808080"/>
                </a:outerShdw>
              </a:effectLst>
            </p:spPr>
            <p:txBody>
              <a:bodyPr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 b="1">
                    <a:latin typeface="Arial" panose="020B0604020202020204" pitchFamily="34" charset="0"/>
                  </a:rPr>
                  <a:t>*.war</a:t>
                </a:r>
              </a:p>
            </p:txBody>
          </p:sp>
        </p:grpSp>
        <p:sp>
          <p:nvSpPr>
            <p:cNvPr id="7" name="Rectangle 6"/>
            <p:cNvSpPr/>
            <p:nvPr/>
          </p:nvSpPr>
          <p:spPr>
            <a:xfrm>
              <a:off x="57150" y="1800225"/>
              <a:ext cx="5157788" cy="414337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2C3AFA-8CEC-7A26-D3BA-813346625C4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854418A-438E-4D50-B5DF-D1CD3E1E197F}" type="datetime1">
              <a:rPr lang="en-US" smtClean="0"/>
              <a:t>5/18/2024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279DE2F-A97E-9CE4-D33F-4F66BE6493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5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69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/>
          </p:cNvSpPr>
          <p:nvPr>
            <p:ph type="title" idx="4294967295"/>
          </p:nvPr>
        </p:nvSpPr>
        <p:spPr>
          <a:xfrm>
            <a:off x="0" y="1"/>
            <a:ext cx="9144000" cy="1035051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alt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The Web Container Model </a:t>
            </a:r>
            <a:br>
              <a:rPr lang="en-US" alt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Need for using</a:t>
            </a:r>
            <a:r>
              <a:rPr lang="en-US" alt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RequestDispatcher – Redirect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7FAC7E6-85B2-961B-0B81-7EA3117DDA1B}"/>
              </a:ext>
            </a:extLst>
          </p:cNvPr>
          <p:cNvGrpSpPr/>
          <p:nvPr/>
        </p:nvGrpSpPr>
        <p:grpSpPr>
          <a:xfrm>
            <a:off x="769442" y="1062038"/>
            <a:ext cx="7627433" cy="5338763"/>
            <a:chOff x="1357313" y="1062038"/>
            <a:chExt cx="6589712" cy="5541962"/>
          </a:xfrm>
        </p:grpSpPr>
        <p:pic>
          <p:nvPicPr>
            <p:cNvPr id="87043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57313" y="1062038"/>
              <a:ext cx="6589712" cy="554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1564" name="Rectangle 12"/>
            <p:cNvSpPr>
              <a:spLocks noChangeArrowheads="1"/>
            </p:cNvSpPr>
            <p:nvPr/>
          </p:nvSpPr>
          <p:spPr bwMode="auto">
            <a:xfrm>
              <a:off x="2819400" y="4176713"/>
              <a:ext cx="5049838" cy="936625"/>
            </a:xfrm>
            <a:prstGeom prst="rect">
              <a:avLst/>
            </a:prstGeom>
            <a:noFill/>
            <a:ln w="25400">
              <a:solidFill>
                <a:srgbClr val="FF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8B138F-13F2-3829-3D96-C9CC68B6CAB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7E56BF3-9FB8-4D72-9AED-F7F1C8E77117}" type="datetime1">
              <a:rPr lang="en-US" smtClean="0"/>
              <a:t>5/18/2024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000CBEA-33EA-8A36-7E33-F377AEA216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5" name="Heptagon 4">
            <a:extLst>
              <a:ext uri="{FF2B5EF4-FFF2-40B4-BE49-F238E27FC236}">
                <a16:creationId xmlns:a16="http://schemas.microsoft.com/office/drawing/2014/main" id="{DCC3752C-797D-F530-9296-E361F741488D}"/>
              </a:ext>
            </a:extLst>
          </p:cNvPr>
          <p:cNvSpPr/>
          <p:nvPr/>
        </p:nvSpPr>
        <p:spPr>
          <a:xfrm>
            <a:off x="6982696" y="2701640"/>
            <a:ext cx="488373" cy="477983"/>
          </a:xfrm>
          <a:prstGeom prst="heptagon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3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2" name="Rectangle 2"/>
          <p:cNvSpPr>
            <a:spLocks noGrp="1"/>
          </p:cNvSpPr>
          <p:nvPr>
            <p:ph type="title" idx="4294967295"/>
          </p:nvPr>
        </p:nvSpPr>
        <p:spPr>
          <a:xfrm>
            <a:off x="0" y="4"/>
            <a:ext cx="9144000" cy="1138239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The Web Container Model </a:t>
            </a:r>
            <a:br>
              <a:rPr lang="en-US" alt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Need for using</a:t>
            </a:r>
            <a:r>
              <a:rPr lang="en-US" alt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RequestDispatcher – Redirect 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E4817A7-7259-A6A7-81E7-4A9215D789D4}"/>
              </a:ext>
            </a:extLst>
          </p:cNvPr>
          <p:cNvGrpSpPr/>
          <p:nvPr/>
        </p:nvGrpSpPr>
        <p:grpSpPr>
          <a:xfrm>
            <a:off x="60774" y="1582742"/>
            <a:ext cx="4393580" cy="3056148"/>
            <a:chOff x="47544" y="1217613"/>
            <a:chExt cx="4683125" cy="3117850"/>
          </a:xfrm>
        </p:grpSpPr>
        <p:pic>
          <p:nvPicPr>
            <p:cNvPr id="89091" name="Picture 9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544" y="1217613"/>
              <a:ext cx="4683125" cy="3117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Oval 56"/>
            <p:cNvSpPr>
              <a:spLocks noChangeArrowheads="1"/>
            </p:cNvSpPr>
            <p:nvPr/>
          </p:nvSpPr>
          <p:spPr bwMode="auto">
            <a:xfrm>
              <a:off x="2546350" y="1506538"/>
              <a:ext cx="1658938" cy="504825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3A23422-C815-FEC4-4F58-A89031D36ED1}"/>
              </a:ext>
            </a:extLst>
          </p:cNvPr>
          <p:cNvGrpSpPr/>
          <p:nvPr/>
        </p:nvGrpSpPr>
        <p:grpSpPr>
          <a:xfrm>
            <a:off x="4594310" y="3392493"/>
            <a:ext cx="4475511" cy="3088211"/>
            <a:chOff x="4311650" y="3392488"/>
            <a:chExt cx="4832350" cy="3265487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E3EB6C8E-3542-1161-DEB3-32F028797CC8}"/>
                </a:ext>
              </a:extLst>
            </p:cNvPr>
            <p:cNvGrpSpPr/>
            <p:nvPr/>
          </p:nvGrpSpPr>
          <p:grpSpPr>
            <a:xfrm>
              <a:off x="4311650" y="3392488"/>
              <a:ext cx="4832350" cy="3265487"/>
              <a:chOff x="4311650" y="3392488"/>
              <a:chExt cx="4832350" cy="3265487"/>
            </a:xfrm>
          </p:grpSpPr>
          <p:pic>
            <p:nvPicPr>
              <p:cNvPr id="43018" name="Picture 10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11650" y="3392488"/>
                <a:ext cx="4832350" cy="32654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" name="Oval 56"/>
              <p:cNvSpPr>
                <a:spLocks noChangeArrowheads="1"/>
              </p:cNvSpPr>
              <p:nvPr/>
            </p:nvSpPr>
            <p:spPr bwMode="auto">
              <a:xfrm>
                <a:off x="8153400" y="3819525"/>
                <a:ext cx="990600" cy="504825"/>
              </a:xfrm>
              <a:prstGeom prst="ellips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5" name="Rectangle 12"/>
            <p:cNvSpPr>
              <a:spLocks noChangeArrowheads="1"/>
            </p:cNvSpPr>
            <p:nvPr/>
          </p:nvSpPr>
          <p:spPr bwMode="auto">
            <a:xfrm>
              <a:off x="4411663" y="6267450"/>
              <a:ext cx="1317625" cy="390525"/>
            </a:xfrm>
            <a:prstGeom prst="rect">
              <a:avLst/>
            </a:prstGeom>
            <a:noFill/>
            <a:ln w="25400">
              <a:solidFill>
                <a:srgbClr val="FF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CA291F-7812-A2F8-ACCD-45848E3F80CB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2F80D70-1B4D-4D57-B77E-FCB01E375350}" type="datetime1">
              <a:rPr lang="en-US" smtClean="0"/>
              <a:t>5/18/2024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46B2179-F16E-DB9E-5BA6-A47F927EE6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7" name="Heptagon 6">
            <a:extLst>
              <a:ext uri="{FF2B5EF4-FFF2-40B4-BE49-F238E27FC236}">
                <a16:creationId xmlns:a16="http://schemas.microsoft.com/office/drawing/2014/main" id="{6CA80BE8-DE9B-AF24-E5A6-85AF51528F5C}"/>
              </a:ext>
            </a:extLst>
          </p:cNvPr>
          <p:cNvSpPr/>
          <p:nvPr/>
        </p:nvSpPr>
        <p:spPr>
          <a:xfrm>
            <a:off x="6554480" y="1810366"/>
            <a:ext cx="488373" cy="477983"/>
          </a:xfrm>
          <a:prstGeom prst="heptagon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4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/>
          </p:cNvSpPr>
          <p:nvPr>
            <p:ph type="title" idx="4294967295"/>
          </p:nvPr>
        </p:nvSpPr>
        <p:spPr>
          <a:xfrm>
            <a:off x="0" y="1"/>
            <a:ext cx="9144000" cy="1557339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The Web Container Model </a:t>
            </a:r>
            <a:br>
              <a:rPr lang="en-US" alt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Need for using</a:t>
            </a:r>
            <a:r>
              <a:rPr lang="en-US" alt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RequestDispatcher </a:t>
            </a:r>
            <a:b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Redirect Mechanism</a:t>
            </a:r>
          </a:p>
        </p:txBody>
      </p:sp>
      <p:pic>
        <p:nvPicPr>
          <p:cNvPr id="8" name="Picture 8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7130" y="1624017"/>
            <a:ext cx="858839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Smiley Face 8"/>
          <p:cNvSpPr/>
          <p:nvPr/>
        </p:nvSpPr>
        <p:spPr>
          <a:xfrm>
            <a:off x="100014" y="1716097"/>
            <a:ext cx="588963" cy="515937"/>
          </a:xfrm>
          <a:prstGeom prst="smileyFac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316045" y="4138613"/>
            <a:ext cx="5102225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142" name="TextBox 21"/>
          <p:cNvSpPr txBox="1">
            <a:spLocks noChangeArrowheads="1"/>
          </p:cNvSpPr>
          <p:nvPr/>
        </p:nvSpPr>
        <p:spPr bwMode="auto">
          <a:xfrm>
            <a:off x="2100271" y="5344071"/>
            <a:ext cx="16224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</a:p>
        </p:txBody>
      </p:sp>
      <p:sp>
        <p:nvSpPr>
          <p:cNvPr id="91143" name="TextBox 22"/>
          <p:cNvSpPr txBox="1">
            <a:spLocks noChangeArrowheads="1"/>
          </p:cNvSpPr>
          <p:nvPr/>
        </p:nvSpPr>
        <p:spPr bwMode="auto">
          <a:xfrm>
            <a:off x="4791083" y="5350273"/>
            <a:ext cx="16224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674696" y="1900246"/>
            <a:ext cx="1741487" cy="4762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525471" y="1260482"/>
            <a:ext cx="187642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1. Input and </a:t>
            </a:r>
            <a:b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click button/link</a:t>
            </a: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582621" y="2297117"/>
            <a:ext cx="187642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Generate the Request msg</a:t>
            </a:r>
          </a:p>
        </p:txBody>
      </p:sp>
      <p:cxnSp>
        <p:nvCxnSpPr>
          <p:cNvPr id="21" name="Straight Arrow Connector 20"/>
          <p:cNvCxnSpPr>
            <a:stCxn id="8" idx="3"/>
          </p:cNvCxnSpPr>
          <p:nvPr/>
        </p:nvCxnSpPr>
        <p:spPr>
          <a:xfrm>
            <a:off x="3255967" y="1946278"/>
            <a:ext cx="906463" cy="4445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ube 21"/>
          <p:cNvSpPr/>
          <p:nvPr/>
        </p:nvSpPr>
        <p:spPr>
          <a:xfrm>
            <a:off x="4173539" y="2073276"/>
            <a:ext cx="1371600" cy="795339"/>
          </a:xfrm>
          <a:prstGeom prst="cub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Web/App Server</a:t>
            </a:r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3319471" y="1677995"/>
            <a:ext cx="176688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3. Send request 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5521333" y="2185997"/>
            <a:ext cx="428625" cy="793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5118104" y="1692278"/>
            <a:ext cx="39576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4. Dispatch to </a:t>
            </a:r>
            <a:r>
              <a:rPr lang="en-US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Servlet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/Web Container</a:t>
            </a:r>
          </a:p>
        </p:txBody>
      </p:sp>
      <p:sp>
        <p:nvSpPr>
          <p:cNvPr id="26" name="Rectangle 25"/>
          <p:cNvSpPr/>
          <p:nvPr/>
        </p:nvSpPr>
        <p:spPr>
          <a:xfrm>
            <a:off x="5976942" y="2022479"/>
            <a:ext cx="2908300" cy="2647951"/>
          </a:xfrm>
          <a:prstGeom prst="rect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Containter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>
              <a:defRPr/>
            </a:pP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>
              <a:defRPr/>
            </a:pP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>
              <a:defRPr/>
            </a:pP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>
              <a:defRPr/>
            </a:pP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>
              <a:defRPr/>
            </a:pP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>
              <a:defRPr/>
            </a:pP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>
              <a:defRPr/>
            </a:pP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>
              <a:defRPr/>
            </a:pP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>
              <a:defRPr/>
            </a:pP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6021393" y="2239971"/>
            <a:ext cx="1550987" cy="63182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Resource1</a:t>
            </a:r>
          </a:p>
        </p:txBody>
      </p: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7629530" y="2278064"/>
            <a:ext cx="151447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5. Select and execute</a:t>
            </a:r>
          </a:p>
        </p:txBody>
      </p:sp>
      <p:sp>
        <p:nvSpPr>
          <p:cNvPr id="29" name="Oval 28"/>
          <p:cNvSpPr/>
          <p:nvPr/>
        </p:nvSpPr>
        <p:spPr>
          <a:xfrm>
            <a:off x="7315204" y="3687771"/>
            <a:ext cx="1555751" cy="75088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Resource2</a:t>
            </a:r>
          </a:p>
        </p:txBody>
      </p:sp>
      <p:cxnSp>
        <p:nvCxnSpPr>
          <p:cNvPr id="30" name="Straight Arrow Connector 29"/>
          <p:cNvCxnSpPr>
            <a:stCxn id="27" idx="5"/>
            <a:endCxn id="29" idx="1"/>
          </p:cNvCxnSpPr>
          <p:nvPr/>
        </p:nvCxnSpPr>
        <p:spPr>
          <a:xfrm rot="16200000" flipH="1">
            <a:off x="6935793" y="3189293"/>
            <a:ext cx="1017587" cy="198437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7623180" y="2971808"/>
            <a:ext cx="107632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 Send Redirect</a:t>
            </a:r>
          </a:p>
        </p:txBody>
      </p:sp>
      <p:cxnSp>
        <p:nvCxnSpPr>
          <p:cNvPr id="37" name="Straight Arrow Connector 36"/>
          <p:cNvCxnSpPr>
            <a:endCxn id="27" idx="4"/>
          </p:cNvCxnSpPr>
          <p:nvPr/>
        </p:nvCxnSpPr>
        <p:spPr>
          <a:xfrm flipV="1">
            <a:off x="5986466" y="2871792"/>
            <a:ext cx="811212" cy="285751"/>
          </a:xfrm>
          <a:prstGeom prst="straightConnector1">
            <a:avLst/>
          </a:prstGeom>
          <a:ln w="38100">
            <a:solidFill>
              <a:srgbClr val="00B050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5924558" y="3106742"/>
            <a:ext cx="14906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6’. Response</a:t>
            </a:r>
          </a:p>
        </p:txBody>
      </p:sp>
      <p:cxnSp>
        <p:nvCxnSpPr>
          <p:cNvPr id="39" name="Straight Arrow Connector 38"/>
          <p:cNvCxnSpPr>
            <a:endCxn id="38" idx="1"/>
          </p:cNvCxnSpPr>
          <p:nvPr/>
        </p:nvCxnSpPr>
        <p:spPr>
          <a:xfrm>
            <a:off x="5376871" y="2773366"/>
            <a:ext cx="547687" cy="518043"/>
          </a:xfrm>
          <a:prstGeom prst="straightConnector1">
            <a:avLst/>
          </a:prstGeom>
          <a:ln w="38100"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3233746" y="2159005"/>
            <a:ext cx="942975" cy="600075"/>
          </a:xfrm>
          <a:prstGeom prst="straightConnector1">
            <a:avLst/>
          </a:prstGeom>
          <a:ln w="38100"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>
            <a:spLocks noChangeArrowheads="1"/>
          </p:cNvSpPr>
          <p:nvPr/>
        </p:nvSpPr>
        <p:spPr bwMode="auto">
          <a:xfrm>
            <a:off x="3300418" y="2894021"/>
            <a:ext cx="216535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6’’/9. Send response</a:t>
            </a:r>
          </a:p>
        </p:txBody>
      </p:sp>
      <p:cxnSp>
        <p:nvCxnSpPr>
          <p:cNvPr id="44" name="Straight Arrow Connector 43"/>
          <p:cNvCxnSpPr>
            <a:stCxn id="9" idx="5"/>
          </p:cNvCxnSpPr>
          <p:nvPr/>
        </p:nvCxnSpPr>
        <p:spPr>
          <a:xfrm rot="16200000" flipH="1">
            <a:off x="1480348" y="1278739"/>
            <a:ext cx="46039" cy="1800225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>
            <a:spLocks noChangeArrowheads="1"/>
          </p:cNvSpPr>
          <p:nvPr/>
        </p:nvSpPr>
        <p:spPr bwMode="auto">
          <a:xfrm>
            <a:off x="7229480" y="4500565"/>
            <a:ext cx="159861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 Execute</a:t>
            </a:r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5986471" y="3514729"/>
            <a:ext cx="1582737" cy="800100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>
            <a:spLocks noChangeArrowheads="1"/>
          </p:cNvSpPr>
          <p:nvPr/>
        </p:nvSpPr>
        <p:spPr bwMode="auto">
          <a:xfrm>
            <a:off x="5843591" y="3914775"/>
            <a:ext cx="159861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8. Response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0E4C68-3B19-B93D-E408-AF06BB38258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CBB93D8-F71D-4A85-AE69-B7CAEF64D26E}" type="datetime1">
              <a:rPr lang="en-US" smtClean="0"/>
              <a:t>5/18/2024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7C273A-32B9-D265-F95F-EE952E3BB2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42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7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81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86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4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6" presetID="18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9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00" presetID="18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0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0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12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19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29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3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  <p:set>
                                      <p:cBhvr>
                                        <p:cTn id="134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6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7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  <p:set>
                                      <p:cBhvr>
                                        <p:cTn id="138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8" presetClass="entr" presetSubtype="1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4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43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4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7" grpId="0"/>
      <p:bldP spid="20" grpId="0"/>
      <p:bldP spid="22" grpId="0" animBg="1"/>
      <p:bldP spid="23" grpId="0"/>
      <p:bldP spid="25" grpId="0"/>
      <p:bldP spid="26" grpId="0" animBg="1"/>
      <p:bldP spid="27" grpId="0" animBg="1"/>
      <p:bldP spid="28" grpId="0"/>
      <p:bldP spid="29" grpId="0" animBg="1"/>
      <p:bldP spid="31" grpId="0"/>
      <p:bldP spid="38" grpId="0"/>
      <p:bldP spid="43" grpId="0"/>
      <p:bldP spid="43" grpId="1"/>
      <p:bldP spid="56" grpId="0"/>
      <p:bldP spid="60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/>
          </p:cNvSpPr>
          <p:nvPr>
            <p:ph type="title" idx="4294967295"/>
          </p:nvPr>
        </p:nvSpPr>
        <p:spPr>
          <a:xfrm>
            <a:off x="1504950" y="5"/>
            <a:ext cx="7639051" cy="110807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The Web Container Model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Request Dispatching</a:t>
            </a:r>
          </a:p>
        </p:txBody>
      </p:sp>
      <p:sp>
        <p:nvSpPr>
          <p:cNvPr id="93187" name="Rectangle 3"/>
          <p:cNvSpPr>
            <a:spLocks noGrp="1"/>
          </p:cNvSpPr>
          <p:nvPr>
            <p:ph type="body" idx="4294967295"/>
          </p:nvPr>
        </p:nvSpPr>
        <p:spPr>
          <a:xfrm>
            <a:off x="135518" y="1049339"/>
            <a:ext cx="8863012" cy="5522912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mechanism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controlling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 of control within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resources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the web application</a:t>
            </a:r>
          </a:p>
          <a:p>
            <a:pPr algn="just">
              <a:lnSpc>
                <a:spcPct val="90000"/>
              </a:lnSpc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ServletRequest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ServletContext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support the </a:t>
            </a:r>
            <a:r>
              <a:rPr lang="en-US" altLang="en-US" sz="2800" b="1" dirty="0" err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getRequestDispacher</a:t>
            </a:r>
            <a:r>
              <a:rPr lang="en-US" altLang="en-US" sz="2800" b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(String path) method</a:t>
            </a:r>
            <a:endParaRPr lang="en-US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90000"/>
              </a:lnSpc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Returns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RequestDispacher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instance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path parameter can be a full path beginning at the context root (“/”)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requirement with </a:t>
            </a:r>
            <a:r>
              <a:rPr lang="en-US" alt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ServletContext</a:t>
            </a:r>
            <a:endParaRPr lang="en-US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ServletContext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offers the </a:t>
            </a:r>
            <a:r>
              <a:rPr lang="en-US" altLang="en-US" sz="2400" b="1" dirty="0" err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getNameDispatcher</a:t>
            </a:r>
            <a:r>
              <a:rPr lang="en-US" altLang="en-US" sz="2400" b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(String name)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method that requires providing the resource’s name to want to execute (e.g. the name must match one of the &lt;servlet-name&gt;)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RequestDispacher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object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created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the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servlet container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Redirect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 request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particular Web page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F33C95-01FA-01A6-8751-AE88CAA5E13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6189A6B-1F82-4357-AABF-6EA611FAD0D2}" type="datetime1">
              <a:rPr lang="en-US" smtClean="0"/>
              <a:t>5/18/2024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4134A8-965F-6EA8-E222-64059557CD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43</a:t>
            </a:fld>
            <a:endParaRPr 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5"/>
            <a:ext cx="8229600" cy="1108075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The Web Container Model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RequestDispatcher</a:t>
            </a:r>
          </a:p>
        </p:txBody>
      </p:sp>
      <p:graphicFrame>
        <p:nvGraphicFramePr>
          <p:cNvPr id="39957" name="Group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8493601"/>
              </p:ext>
            </p:extLst>
          </p:nvPr>
        </p:nvGraphicFramePr>
        <p:xfrm>
          <a:off x="103195" y="1739594"/>
          <a:ext cx="8937626" cy="4492581"/>
        </p:xfrm>
        <a:graphic>
          <a:graphicData uri="http://schemas.openxmlformats.org/drawingml/2006/table">
            <a:tbl>
              <a:tblPr/>
              <a:tblGrid>
                <a:gridCol w="13137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38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19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Methods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Descriptions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8181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forward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Low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 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Redirect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the 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output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to another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servlet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342900" marR="0" lvl="0" indent="-342900" algn="justLow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 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Forward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the 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request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to another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Servlet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to process the client request.</a:t>
                      </a:r>
                    </a:p>
                    <a:p>
                      <a:pPr marL="342900" marR="0" lvl="0" indent="-342900" algn="justLow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 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Ex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: </a:t>
                      </a:r>
                    </a:p>
                    <a:p>
                      <a:pPr marL="342900" marR="0" lvl="0" indent="-342900" algn="justLow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RequestDispatcher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rd =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request.getRequestDipatcher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(“home.jsp”);</a:t>
                      </a:r>
                    </a:p>
                    <a:p>
                      <a:pPr marL="342900" marR="0" lvl="0" indent="-342900" algn="justLow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rd.forward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(request, response);</a:t>
                      </a:r>
                    </a:p>
                  </a:txBody>
                  <a:tcPr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8181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include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Low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 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Include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the 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content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of another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servlet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into the current output stream</a:t>
                      </a:r>
                    </a:p>
                    <a:p>
                      <a:pPr marL="342900" marR="0" lvl="0" indent="-342900" algn="justLow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 Include the 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output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of another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Servlet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to process the client request</a:t>
                      </a:r>
                    </a:p>
                    <a:p>
                      <a:pPr marL="342900" marR="0" lvl="0" indent="-342900" algn="justLow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 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Ex</a:t>
                      </a:r>
                    </a:p>
                    <a:p>
                      <a:pPr marL="342900" marR="0" lvl="0" indent="-342900" algn="justLow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RequestDispatcher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rd =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request.getRequestDipatcher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(“home.jsp”);</a:t>
                      </a:r>
                    </a:p>
                    <a:p>
                      <a:pPr marL="342900" marR="0" lvl="0" indent="-342900" algn="justLow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rd.include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(request, response);</a:t>
                      </a:r>
                    </a:p>
                  </a:txBody>
                  <a:tcPr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00B8C2-D24E-1616-2312-2BC3AF81B8C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9159A05-B93C-4564-B86B-BA727113FD6D}" type="datetime1">
              <a:rPr lang="en-US" smtClean="0"/>
              <a:t>5/18/2024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54098F4-1B6D-2F1F-FE1B-6081BB8FF7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44</a:t>
            </a:fld>
            <a:endParaRPr 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28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730" y="889000"/>
            <a:ext cx="7270751" cy="181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7283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1"/>
            <a:ext cx="8229600" cy="1035051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The Web Container Model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RequestDispatcher – Example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E4521AC-AD85-0409-538B-40FDFE3563B4}"/>
              </a:ext>
            </a:extLst>
          </p:cNvPr>
          <p:cNvGrpSpPr/>
          <p:nvPr/>
        </p:nvGrpSpPr>
        <p:grpSpPr>
          <a:xfrm>
            <a:off x="2486027" y="2251076"/>
            <a:ext cx="6641808" cy="4229624"/>
            <a:chOff x="2486025" y="2251075"/>
            <a:chExt cx="6657975" cy="4606925"/>
          </a:xfrm>
        </p:grpSpPr>
        <p:pic>
          <p:nvPicPr>
            <p:cNvPr id="34823" name="Picture 7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6025" y="2251075"/>
              <a:ext cx="6657975" cy="4606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1564" name="Rectangle 12"/>
            <p:cNvSpPr>
              <a:spLocks noChangeArrowheads="1"/>
            </p:cNvSpPr>
            <p:nvPr/>
          </p:nvSpPr>
          <p:spPr bwMode="auto">
            <a:xfrm>
              <a:off x="3779838" y="5164138"/>
              <a:ext cx="5364162" cy="863600"/>
            </a:xfrm>
            <a:prstGeom prst="rect">
              <a:avLst/>
            </a:prstGeom>
            <a:noFill/>
            <a:ln w="25400">
              <a:solidFill>
                <a:srgbClr val="FF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6C1D1A-4BC4-09E2-CCD0-92864345313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49765E7-2FA5-4A24-9E1E-E06D7940369E}" type="datetime1">
              <a:rPr lang="en-US" smtClean="0"/>
              <a:t>5/18/2024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2C1D976-EF52-CFE6-AF6F-BA7E5D03BD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45</a:t>
            </a:fld>
            <a:endParaRPr lang="en-US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1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4"/>
            <a:ext cx="8229600" cy="1417639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The Web Container Model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RequestDispatcher – Example 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BEB532D-EF33-8E3D-59F3-5620701BB0CA}"/>
              </a:ext>
            </a:extLst>
          </p:cNvPr>
          <p:cNvGrpSpPr/>
          <p:nvPr/>
        </p:nvGrpSpPr>
        <p:grpSpPr>
          <a:xfrm>
            <a:off x="314326" y="1328742"/>
            <a:ext cx="4122739" cy="2581275"/>
            <a:chOff x="314325" y="1328738"/>
            <a:chExt cx="4122738" cy="2581275"/>
          </a:xfrm>
        </p:grpSpPr>
        <p:pic>
          <p:nvPicPr>
            <p:cNvPr id="99330" name="Picture 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325" y="1328738"/>
              <a:ext cx="3956050" cy="2581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1151" name="Oval 15"/>
            <p:cNvSpPr>
              <a:spLocks noChangeArrowheads="1"/>
            </p:cNvSpPr>
            <p:nvPr/>
          </p:nvSpPr>
          <p:spPr bwMode="auto">
            <a:xfrm>
              <a:off x="2463800" y="1508125"/>
              <a:ext cx="1973263" cy="552450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BF6C230B-55BD-460A-3748-47ED2C61134B}"/>
              </a:ext>
            </a:extLst>
          </p:cNvPr>
          <p:cNvGrpSpPr/>
          <p:nvPr/>
        </p:nvGrpSpPr>
        <p:grpSpPr>
          <a:xfrm>
            <a:off x="2636226" y="3675846"/>
            <a:ext cx="6373967" cy="2796111"/>
            <a:chOff x="2357438" y="3684588"/>
            <a:chExt cx="6786562" cy="3173412"/>
          </a:xfrm>
        </p:grpSpPr>
        <p:pic>
          <p:nvPicPr>
            <p:cNvPr id="46089" name="Picture 9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7438" y="3684588"/>
              <a:ext cx="6786562" cy="31734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1152" name="Oval 16"/>
            <p:cNvSpPr>
              <a:spLocks noChangeArrowheads="1"/>
            </p:cNvSpPr>
            <p:nvPr/>
          </p:nvSpPr>
          <p:spPr bwMode="auto">
            <a:xfrm>
              <a:off x="6013450" y="3994150"/>
              <a:ext cx="3130550" cy="688975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4FC722-16BF-D82C-2076-4EF55C81EDE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8AC2274-FDF1-4788-AA08-3395704F4554}" type="datetime1">
              <a:rPr lang="en-US" smtClean="0"/>
              <a:t>5/18/2024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6C4E21-A170-A60E-4202-448A164B3D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46</a:t>
            </a:fld>
            <a:endParaRPr lang="en-US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/>
          </p:cNvSpPr>
          <p:nvPr>
            <p:ph type="title" idx="4294967295"/>
          </p:nvPr>
        </p:nvSpPr>
        <p:spPr>
          <a:xfrm>
            <a:off x="0" y="1"/>
            <a:ext cx="9144000" cy="1557339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The Web Container Model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Need for using</a:t>
            </a:r>
            <a:r>
              <a:rPr lang="en-US" alt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RequestDispatcher </a:t>
            </a:r>
            <a:b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Forward Mechanism</a:t>
            </a:r>
          </a:p>
        </p:txBody>
      </p:sp>
      <p:pic>
        <p:nvPicPr>
          <p:cNvPr id="8" name="Picture 8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7130" y="1624017"/>
            <a:ext cx="858839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Smiley Face 8"/>
          <p:cNvSpPr/>
          <p:nvPr/>
        </p:nvSpPr>
        <p:spPr>
          <a:xfrm>
            <a:off x="100014" y="1716097"/>
            <a:ext cx="588963" cy="515937"/>
          </a:xfrm>
          <a:prstGeom prst="smileyFac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316045" y="4138613"/>
            <a:ext cx="5102225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382" name="TextBox 21"/>
          <p:cNvSpPr txBox="1">
            <a:spLocks noChangeArrowheads="1"/>
          </p:cNvSpPr>
          <p:nvPr/>
        </p:nvSpPr>
        <p:spPr bwMode="auto">
          <a:xfrm>
            <a:off x="1789119" y="5222454"/>
            <a:ext cx="16224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</a:p>
        </p:txBody>
      </p:sp>
      <p:sp>
        <p:nvSpPr>
          <p:cNvPr id="101383" name="TextBox 22"/>
          <p:cNvSpPr txBox="1">
            <a:spLocks noChangeArrowheads="1"/>
          </p:cNvSpPr>
          <p:nvPr/>
        </p:nvSpPr>
        <p:spPr bwMode="auto">
          <a:xfrm>
            <a:off x="4778383" y="5227642"/>
            <a:ext cx="16224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674696" y="1900246"/>
            <a:ext cx="1741487" cy="4762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525471" y="1260482"/>
            <a:ext cx="187642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1. Input and </a:t>
            </a:r>
            <a:b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click button/link</a:t>
            </a: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582621" y="2297117"/>
            <a:ext cx="187642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Generate the Request msg</a:t>
            </a:r>
          </a:p>
        </p:txBody>
      </p:sp>
      <p:cxnSp>
        <p:nvCxnSpPr>
          <p:cNvPr id="21" name="Straight Arrow Connector 20"/>
          <p:cNvCxnSpPr>
            <a:stCxn id="8" idx="3"/>
          </p:cNvCxnSpPr>
          <p:nvPr/>
        </p:nvCxnSpPr>
        <p:spPr>
          <a:xfrm>
            <a:off x="3255967" y="1946278"/>
            <a:ext cx="906463" cy="4445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ube 21"/>
          <p:cNvSpPr/>
          <p:nvPr/>
        </p:nvSpPr>
        <p:spPr>
          <a:xfrm>
            <a:off x="4173539" y="2073276"/>
            <a:ext cx="1371600" cy="795339"/>
          </a:xfrm>
          <a:prstGeom prst="cub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Web/App Server</a:t>
            </a:r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3319471" y="1677995"/>
            <a:ext cx="176688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3. Send request 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5521333" y="2185997"/>
            <a:ext cx="428625" cy="793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5118104" y="1692278"/>
            <a:ext cx="39576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4. Dispatch to </a:t>
            </a:r>
            <a:r>
              <a:rPr lang="en-US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Servlet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/Web Container</a:t>
            </a:r>
          </a:p>
        </p:txBody>
      </p:sp>
      <p:sp>
        <p:nvSpPr>
          <p:cNvPr id="26" name="Rectangle 25"/>
          <p:cNvSpPr/>
          <p:nvPr/>
        </p:nvSpPr>
        <p:spPr>
          <a:xfrm>
            <a:off x="5976942" y="2022479"/>
            <a:ext cx="2908300" cy="2647951"/>
          </a:xfrm>
          <a:prstGeom prst="rect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Containter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>
              <a:defRPr/>
            </a:pP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>
              <a:defRPr/>
            </a:pP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>
              <a:defRPr/>
            </a:pP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>
              <a:defRPr/>
            </a:pP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>
              <a:defRPr/>
            </a:pP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>
              <a:defRPr/>
            </a:pP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>
              <a:defRPr/>
            </a:pP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>
              <a:defRPr/>
            </a:pP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>
              <a:defRPr/>
            </a:pP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6021393" y="2239971"/>
            <a:ext cx="1550987" cy="63182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Resource1</a:t>
            </a:r>
          </a:p>
        </p:txBody>
      </p: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7629530" y="2278064"/>
            <a:ext cx="151447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5. Select and execute</a:t>
            </a:r>
          </a:p>
        </p:txBody>
      </p:sp>
      <p:sp>
        <p:nvSpPr>
          <p:cNvPr id="29" name="Oval 28"/>
          <p:cNvSpPr/>
          <p:nvPr/>
        </p:nvSpPr>
        <p:spPr>
          <a:xfrm>
            <a:off x="7315204" y="3687771"/>
            <a:ext cx="1555751" cy="75088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Resource2</a:t>
            </a:r>
          </a:p>
        </p:txBody>
      </p:sp>
      <p:cxnSp>
        <p:nvCxnSpPr>
          <p:cNvPr id="30" name="Straight Arrow Connector 29"/>
          <p:cNvCxnSpPr>
            <a:stCxn id="27" idx="5"/>
            <a:endCxn id="29" idx="1"/>
          </p:cNvCxnSpPr>
          <p:nvPr/>
        </p:nvCxnSpPr>
        <p:spPr>
          <a:xfrm rot="16200000" flipH="1">
            <a:off x="6935793" y="3189293"/>
            <a:ext cx="1017587" cy="198437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6457950" y="2957521"/>
            <a:ext cx="2686051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 Forward &amp; execute remained r1’s code &amp; no response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5376871" y="2773368"/>
            <a:ext cx="573087" cy="382587"/>
          </a:xfrm>
          <a:prstGeom prst="straightConnector1">
            <a:avLst/>
          </a:prstGeom>
          <a:ln w="38100"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3233746" y="2159005"/>
            <a:ext cx="942975" cy="600075"/>
          </a:xfrm>
          <a:prstGeom prst="straightConnector1">
            <a:avLst/>
          </a:prstGeom>
          <a:ln w="38100"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>
            <a:spLocks noChangeArrowheads="1"/>
          </p:cNvSpPr>
          <p:nvPr/>
        </p:nvSpPr>
        <p:spPr bwMode="auto">
          <a:xfrm>
            <a:off x="3300418" y="2894021"/>
            <a:ext cx="216535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9. Send response</a:t>
            </a:r>
          </a:p>
        </p:txBody>
      </p:sp>
      <p:cxnSp>
        <p:nvCxnSpPr>
          <p:cNvPr id="44" name="Straight Arrow Connector 43"/>
          <p:cNvCxnSpPr>
            <a:stCxn id="9" idx="5"/>
          </p:cNvCxnSpPr>
          <p:nvPr/>
        </p:nvCxnSpPr>
        <p:spPr>
          <a:xfrm rot="16200000" flipH="1">
            <a:off x="1480348" y="1278739"/>
            <a:ext cx="46039" cy="1800225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>
            <a:spLocks noChangeArrowheads="1"/>
          </p:cNvSpPr>
          <p:nvPr/>
        </p:nvSpPr>
        <p:spPr bwMode="auto">
          <a:xfrm>
            <a:off x="7229480" y="4500565"/>
            <a:ext cx="159861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 Execute</a:t>
            </a:r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5986471" y="3514729"/>
            <a:ext cx="1582737" cy="800100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>
            <a:spLocks noChangeArrowheads="1"/>
          </p:cNvSpPr>
          <p:nvPr/>
        </p:nvSpPr>
        <p:spPr bwMode="auto">
          <a:xfrm>
            <a:off x="5843591" y="3914775"/>
            <a:ext cx="159861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8. Response</a:t>
            </a: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6529397" y="2700344"/>
            <a:ext cx="4286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 </a:t>
            </a:r>
            <a:endParaRPr lang="en-US" altLang="en-US" sz="1600" b="1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0596D1-66B8-025B-1EAE-914B18A92CB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A2FA77F-7AE2-46BE-AEB3-26C42D5069CD}" type="datetime1">
              <a:rPr lang="en-US" smtClean="0"/>
              <a:t>5/18/2024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51F58DD-8A71-26C5-79F3-A6ADDE3563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47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7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81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8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6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06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3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0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7" grpId="0"/>
      <p:bldP spid="20" grpId="0"/>
      <p:bldP spid="22" grpId="0" animBg="1"/>
      <p:bldP spid="23" grpId="0"/>
      <p:bldP spid="25" grpId="0"/>
      <p:bldP spid="26" grpId="0" animBg="1"/>
      <p:bldP spid="27" grpId="0" animBg="1"/>
      <p:bldP spid="28" grpId="0"/>
      <p:bldP spid="29" grpId="0" animBg="1"/>
      <p:bldP spid="31" grpId="0"/>
      <p:bldP spid="43" grpId="0"/>
      <p:bldP spid="56" grpId="0"/>
      <p:bldP spid="60" grpId="0"/>
      <p:bldP spid="32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/>
          </p:cNvSpPr>
          <p:nvPr>
            <p:ph type="title" idx="4294967295"/>
          </p:nvPr>
        </p:nvSpPr>
        <p:spPr>
          <a:xfrm>
            <a:off x="1520834" y="5"/>
            <a:ext cx="7623175" cy="1122363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Web Container Model </a:t>
            </a:r>
            <a:b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RequestDispatcher</a:t>
            </a: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Example</a:t>
            </a:r>
          </a:p>
        </p:txBody>
      </p:sp>
      <p:sp>
        <p:nvSpPr>
          <p:cNvPr id="103427" name="Text Box 34"/>
          <p:cNvSpPr txBox="1">
            <a:spLocks noChangeArrowheads="1"/>
          </p:cNvSpPr>
          <p:nvPr/>
        </p:nvSpPr>
        <p:spPr bwMode="auto">
          <a:xfrm>
            <a:off x="8" y="1130305"/>
            <a:ext cx="9324975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200" b="1">
                <a:solidFill>
                  <a:srgbClr val="FF33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Change the RequestDispatch – forward method to include method</a:t>
            </a:r>
            <a:endParaRPr lang="vi-VN" altLang="en-US" sz="2200" b="1">
              <a:solidFill>
                <a:srgbClr val="FF3300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F7D6013-5279-B67D-D43C-51D7529264CE}"/>
              </a:ext>
            </a:extLst>
          </p:cNvPr>
          <p:cNvGrpSpPr/>
          <p:nvPr/>
        </p:nvGrpSpPr>
        <p:grpSpPr>
          <a:xfrm>
            <a:off x="1480518" y="4716998"/>
            <a:ext cx="6291883" cy="1688036"/>
            <a:chOff x="744538" y="4792663"/>
            <a:chExt cx="6457950" cy="1822450"/>
          </a:xfrm>
        </p:grpSpPr>
        <p:pic>
          <p:nvPicPr>
            <p:cNvPr id="36878" name="Picture 1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6125" y="4792663"/>
              <a:ext cx="6456363" cy="1822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Rectangle 12"/>
            <p:cNvSpPr>
              <a:spLocks noChangeArrowheads="1"/>
            </p:cNvSpPr>
            <p:nvPr/>
          </p:nvSpPr>
          <p:spPr bwMode="auto">
            <a:xfrm>
              <a:off x="744538" y="4886325"/>
              <a:ext cx="6421437" cy="1082675"/>
            </a:xfrm>
            <a:prstGeom prst="rect">
              <a:avLst/>
            </a:prstGeom>
            <a:noFill/>
            <a:ln w="25400">
              <a:solidFill>
                <a:srgbClr val="FF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  <p:pic>
        <p:nvPicPr>
          <p:cNvPr id="103430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" y="1498605"/>
            <a:ext cx="3805239" cy="2513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1151" name="Oval 15"/>
          <p:cNvSpPr>
            <a:spLocks noChangeArrowheads="1"/>
          </p:cNvSpPr>
          <p:nvPr/>
        </p:nvSpPr>
        <p:spPr bwMode="auto">
          <a:xfrm>
            <a:off x="2060583" y="1662114"/>
            <a:ext cx="1973263" cy="552451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pic>
        <p:nvPicPr>
          <p:cNvPr id="48142" name="Picture 1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0638" y="1501783"/>
            <a:ext cx="5313363" cy="309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Oval 15"/>
          <p:cNvSpPr>
            <a:spLocks noChangeArrowheads="1"/>
          </p:cNvSpPr>
          <p:nvPr/>
        </p:nvSpPr>
        <p:spPr bwMode="auto">
          <a:xfrm>
            <a:off x="6781800" y="1731964"/>
            <a:ext cx="2362200" cy="552451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51564" name="Rectangle 12"/>
          <p:cNvSpPr>
            <a:spLocks noChangeArrowheads="1"/>
          </p:cNvSpPr>
          <p:nvPr/>
        </p:nvSpPr>
        <p:spPr bwMode="auto">
          <a:xfrm>
            <a:off x="3911605" y="2947996"/>
            <a:ext cx="2970213" cy="1222375"/>
          </a:xfrm>
          <a:prstGeom prst="rect">
            <a:avLst/>
          </a:prstGeom>
          <a:noFill/>
          <a:ln w="25400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05FA18-8FDD-9DBA-8076-FAE54D8EE3A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103BA3F-5514-46C6-9728-57730CF55E9F}" type="datetime1">
              <a:rPr lang="en-US" smtClean="0"/>
              <a:t>5/18/2024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896F60-2393-9183-606B-99454A4DA3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48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8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1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51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51" grpId="0" animBg="1"/>
      <p:bldP spid="2" grpId="0" animBg="1"/>
      <p:bldP spid="151564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/>
          </p:cNvSpPr>
          <p:nvPr>
            <p:ph type="title" idx="4294967295"/>
          </p:nvPr>
        </p:nvSpPr>
        <p:spPr>
          <a:xfrm>
            <a:off x="0" y="1"/>
            <a:ext cx="9144000" cy="1557339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The Web Container Model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Need for using</a:t>
            </a:r>
            <a:r>
              <a:rPr lang="en-US" alt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RequestDispatcher </a:t>
            </a:r>
            <a:b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Include Mechanism</a:t>
            </a:r>
          </a:p>
        </p:txBody>
      </p:sp>
      <p:pic>
        <p:nvPicPr>
          <p:cNvPr id="8" name="Picture 8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7130" y="1624017"/>
            <a:ext cx="858839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Smiley Face 8"/>
          <p:cNvSpPr/>
          <p:nvPr/>
        </p:nvSpPr>
        <p:spPr>
          <a:xfrm>
            <a:off x="100014" y="1716097"/>
            <a:ext cx="588963" cy="515937"/>
          </a:xfrm>
          <a:prstGeom prst="smileyFac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316045" y="4138613"/>
            <a:ext cx="5102225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478" name="TextBox 21"/>
          <p:cNvSpPr txBox="1">
            <a:spLocks noChangeArrowheads="1"/>
          </p:cNvSpPr>
          <p:nvPr/>
        </p:nvSpPr>
        <p:spPr bwMode="auto">
          <a:xfrm>
            <a:off x="1697046" y="5382521"/>
            <a:ext cx="16224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</a:p>
        </p:txBody>
      </p:sp>
      <p:sp>
        <p:nvSpPr>
          <p:cNvPr id="105479" name="TextBox 22"/>
          <p:cNvSpPr txBox="1">
            <a:spLocks noChangeArrowheads="1"/>
          </p:cNvSpPr>
          <p:nvPr/>
        </p:nvSpPr>
        <p:spPr bwMode="auto">
          <a:xfrm>
            <a:off x="4707955" y="5382521"/>
            <a:ext cx="16224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674696" y="1900246"/>
            <a:ext cx="1741487" cy="4762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525471" y="1260482"/>
            <a:ext cx="187642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1. Input and </a:t>
            </a:r>
            <a:b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click button/link</a:t>
            </a: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1888341" y="2325693"/>
            <a:ext cx="187642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Generate the Request </a:t>
            </a:r>
            <a:r>
              <a:rPr lang="en-US" altLang="en-US" sz="1800" b="1" dirty="0" err="1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msg</a:t>
            </a:r>
            <a:endParaRPr lang="en-US" altLang="en-US" sz="1800" b="1" dirty="0">
              <a:solidFill>
                <a:srgbClr val="FF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" name="Straight Arrow Connector 20"/>
          <p:cNvCxnSpPr>
            <a:stCxn id="8" idx="3"/>
          </p:cNvCxnSpPr>
          <p:nvPr/>
        </p:nvCxnSpPr>
        <p:spPr>
          <a:xfrm>
            <a:off x="3255967" y="1946278"/>
            <a:ext cx="906463" cy="4445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ube 21"/>
          <p:cNvSpPr/>
          <p:nvPr/>
        </p:nvSpPr>
        <p:spPr>
          <a:xfrm>
            <a:off x="4173539" y="2073276"/>
            <a:ext cx="1371600" cy="795339"/>
          </a:xfrm>
          <a:prstGeom prst="cub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Web/App Server</a:t>
            </a:r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3319471" y="1677995"/>
            <a:ext cx="176688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3. Send request 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5521333" y="2185997"/>
            <a:ext cx="428625" cy="793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5118104" y="1692278"/>
            <a:ext cx="39576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4. Dispatch to </a:t>
            </a:r>
            <a:r>
              <a:rPr lang="en-US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Servlet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/Web Container</a:t>
            </a:r>
          </a:p>
        </p:txBody>
      </p:sp>
      <p:sp>
        <p:nvSpPr>
          <p:cNvPr id="26" name="Rectangle 25"/>
          <p:cNvSpPr/>
          <p:nvPr/>
        </p:nvSpPr>
        <p:spPr>
          <a:xfrm>
            <a:off x="5976942" y="2022479"/>
            <a:ext cx="2908300" cy="2647951"/>
          </a:xfrm>
          <a:prstGeom prst="rect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Containter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>
              <a:defRPr/>
            </a:pP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>
              <a:defRPr/>
            </a:pP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>
              <a:defRPr/>
            </a:pP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>
              <a:defRPr/>
            </a:pP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>
              <a:defRPr/>
            </a:pP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>
              <a:defRPr/>
            </a:pP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>
              <a:defRPr/>
            </a:pP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>
              <a:defRPr/>
            </a:pP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>
              <a:defRPr/>
            </a:pP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6021393" y="2239971"/>
            <a:ext cx="1550987" cy="63182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Resource1</a:t>
            </a:r>
          </a:p>
        </p:txBody>
      </p: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7629530" y="2278064"/>
            <a:ext cx="151447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5. Select and execute</a:t>
            </a:r>
          </a:p>
        </p:txBody>
      </p:sp>
      <p:sp>
        <p:nvSpPr>
          <p:cNvPr id="29" name="Oval 28"/>
          <p:cNvSpPr/>
          <p:nvPr/>
        </p:nvSpPr>
        <p:spPr>
          <a:xfrm>
            <a:off x="7315204" y="3687771"/>
            <a:ext cx="1555751" cy="75088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Resource2</a:t>
            </a:r>
          </a:p>
        </p:txBody>
      </p:sp>
      <p:cxnSp>
        <p:nvCxnSpPr>
          <p:cNvPr id="30" name="Straight Arrow Connector 29"/>
          <p:cNvCxnSpPr>
            <a:stCxn id="27" idx="5"/>
            <a:endCxn id="29" idx="1"/>
          </p:cNvCxnSpPr>
          <p:nvPr/>
        </p:nvCxnSpPr>
        <p:spPr>
          <a:xfrm rot="16200000" flipH="1">
            <a:off x="6935793" y="3189293"/>
            <a:ext cx="1017587" cy="198437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7543800" y="2957521"/>
            <a:ext cx="16002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 Include: get r2 and add to r1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 rot="16200000" flipH="1">
            <a:off x="5010948" y="3139283"/>
            <a:ext cx="1327151" cy="595312"/>
          </a:xfrm>
          <a:prstGeom prst="straightConnector1">
            <a:avLst/>
          </a:prstGeom>
          <a:ln w="38100"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3233746" y="2159005"/>
            <a:ext cx="942975" cy="600075"/>
          </a:xfrm>
          <a:prstGeom prst="straightConnector1">
            <a:avLst/>
          </a:prstGeom>
          <a:ln w="38100"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>
            <a:spLocks noChangeArrowheads="1"/>
          </p:cNvSpPr>
          <p:nvPr/>
        </p:nvSpPr>
        <p:spPr bwMode="auto">
          <a:xfrm>
            <a:off x="3300418" y="2894021"/>
            <a:ext cx="216535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9. Send response</a:t>
            </a:r>
          </a:p>
        </p:txBody>
      </p:sp>
      <p:cxnSp>
        <p:nvCxnSpPr>
          <p:cNvPr id="44" name="Straight Arrow Connector 43"/>
          <p:cNvCxnSpPr>
            <a:stCxn id="9" idx="5"/>
          </p:cNvCxnSpPr>
          <p:nvPr/>
        </p:nvCxnSpPr>
        <p:spPr>
          <a:xfrm rot="16200000" flipH="1">
            <a:off x="1480348" y="1278739"/>
            <a:ext cx="46039" cy="1800225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>
            <a:spLocks noChangeArrowheads="1"/>
          </p:cNvSpPr>
          <p:nvPr/>
        </p:nvSpPr>
        <p:spPr bwMode="auto">
          <a:xfrm>
            <a:off x="5757866" y="2557468"/>
            <a:ext cx="159861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 Compile &amp;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execute</a:t>
            </a:r>
          </a:p>
        </p:txBody>
      </p:sp>
      <p:cxnSp>
        <p:nvCxnSpPr>
          <p:cNvPr id="58" name="Straight Arrow Connector 57"/>
          <p:cNvCxnSpPr/>
          <p:nvPr/>
        </p:nvCxnSpPr>
        <p:spPr>
          <a:xfrm rot="5400000" flipH="1" flipV="1">
            <a:off x="5748342" y="3181354"/>
            <a:ext cx="1285875" cy="752475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>
            <a:spLocks noChangeArrowheads="1"/>
          </p:cNvSpPr>
          <p:nvPr/>
        </p:nvSpPr>
        <p:spPr bwMode="auto">
          <a:xfrm>
            <a:off x="5886455" y="4129091"/>
            <a:ext cx="159861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8. Response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 rot="16200000" flipH="1">
            <a:off x="6669889" y="3240882"/>
            <a:ext cx="1077913" cy="298451"/>
          </a:xfrm>
          <a:prstGeom prst="straightConnector1">
            <a:avLst/>
          </a:prstGeom>
          <a:ln w="38100">
            <a:solidFill>
              <a:srgbClr val="00B050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B6B606-7CE2-63E4-182D-D584F802693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74AD0FA-4D1A-4968-92BC-236903B0F158}" type="datetime1">
              <a:rPr lang="en-US" smtClean="0"/>
              <a:t>5/18/2024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ECF5F37-C252-E3B1-2E0A-C113D55971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49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7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81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86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8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7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07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4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1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7" grpId="0"/>
      <p:bldP spid="20" grpId="0"/>
      <p:bldP spid="22" grpId="0" animBg="1"/>
      <p:bldP spid="23" grpId="0"/>
      <p:bldP spid="25" grpId="0"/>
      <p:bldP spid="26" grpId="0" animBg="1"/>
      <p:bldP spid="27" grpId="0" animBg="1"/>
      <p:bldP spid="28" grpId="0"/>
      <p:bldP spid="29" grpId="0" animBg="1"/>
      <p:bldP spid="31" grpId="0"/>
      <p:bldP spid="43" grpId="0"/>
      <p:bldP spid="56" grpId="0"/>
      <p:bldP spid="6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/>
          </p:cNvSpPr>
          <p:nvPr>
            <p:ph type="title" idx="4294967295"/>
          </p:nvPr>
        </p:nvSpPr>
        <p:spPr>
          <a:xfrm>
            <a:off x="1328742" y="0"/>
            <a:ext cx="7815263" cy="1004888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Web Applications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File and Directory Structure</a:t>
            </a:r>
          </a:p>
        </p:txBody>
      </p:sp>
      <p:sp>
        <p:nvSpPr>
          <p:cNvPr id="15363" name="Rectangle 3"/>
          <p:cNvSpPr>
            <a:spLocks noGrp="1"/>
          </p:cNvSpPr>
          <p:nvPr>
            <p:ph type="body" idx="4294967295"/>
          </p:nvPr>
        </p:nvSpPr>
        <p:spPr>
          <a:xfrm>
            <a:off x="0" y="949333"/>
            <a:ext cx="9144000" cy="5522913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/WEB-INF/classes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for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classes that exist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separate Java classes (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packaged within JAR files). These might be servlets or other support classes. </a:t>
            </a:r>
          </a:p>
          <a:p>
            <a:pPr algn="just">
              <a:lnSpc>
                <a:spcPct val="90000"/>
              </a:lnSpc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/WEB-INF/lib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for JAR file. These can contain anything at all – the main servlets for your application, supporting classes that connect to databases – whatever.</a:t>
            </a:r>
          </a:p>
          <a:p>
            <a:pPr algn="just">
              <a:lnSpc>
                <a:spcPct val="90000"/>
              </a:lnSpc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/WEB-INF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itself is the home for an absolutely crucial file called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web.xml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web deployment descriptor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file.</a:t>
            </a:r>
          </a:p>
          <a:p>
            <a:pPr algn="just">
              <a:lnSpc>
                <a:spcPct val="90000"/>
              </a:lnSpc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special rules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apply to files within the /WEB-INF directory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 client access should be disallowed with an HTTP 404 code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class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loading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java classes in the /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WEB-INF/classes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directory should be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loaded before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classes resident in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jar files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the /WEB-INF/lib directory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9252FD-CE27-86A4-F39E-E937B165142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92749A8-EBEC-42E4-9915-D0B86F6950DC}" type="datetime1">
              <a:rPr lang="en-US" smtClean="0"/>
              <a:t>5/18/2024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2C29931-4A9F-6FA9-2B91-81BFC110F1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/>
          </p:cNvSpPr>
          <p:nvPr>
            <p:ph type="title"/>
          </p:nvPr>
        </p:nvSpPr>
        <p:spPr>
          <a:xfrm>
            <a:off x="498475" y="5"/>
            <a:ext cx="8229600" cy="727075"/>
          </a:xfrm>
        </p:spPr>
        <p:txBody>
          <a:bodyPr/>
          <a:lstStyle/>
          <a:p>
            <a:r>
              <a:rPr lang="en-US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</a:p>
        </p:txBody>
      </p:sp>
      <p:sp>
        <p:nvSpPr>
          <p:cNvPr id="109571" name="Rectangle 3"/>
          <p:cNvSpPr>
            <a:spLocks noGrp="1"/>
          </p:cNvSpPr>
          <p:nvPr>
            <p:ph type="body" idx="1"/>
          </p:nvPr>
        </p:nvSpPr>
        <p:spPr>
          <a:xfrm>
            <a:off x="498475" y="741363"/>
            <a:ext cx="8229600" cy="2514600"/>
          </a:xfrm>
        </p:spPr>
        <p:txBody>
          <a:bodyPr/>
          <a:lstStyle/>
          <a:p>
            <a:pPr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deploy the Web Application to Web Server?</a:t>
            </a:r>
          </a:p>
          <a:p>
            <a:pPr lvl="1" algn="just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applications Structure</a:t>
            </a:r>
          </a:p>
          <a:p>
            <a:pPr lvl="1" algn="just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Request Parameters vs. Context Parameters vs. Config/Servlet Parameters</a:t>
            </a:r>
          </a:p>
          <a:p>
            <a:pPr lvl="1" algn="just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Segments vs. Scope</a:t>
            </a:r>
          </a:p>
          <a:p>
            <a:pPr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transfer from resources to others with/without data/objects?</a:t>
            </a:r>
          </a:p>
          <a:p>
            <a:pPr lvl="1" algn="just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Attributes vs. Parameters vs. Variables</a:t>
            </a:r>
          </a:p>
          <a:p>
            <a:pPr lvl="1" algn="just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Redirect vs.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RequestDispatcher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9572" name="Text Box 4"/>
          <p:cNvSpPr txBox="1">
            <a:spLocks noChangeArrowheads="1"/>
          </p:cNvSpPr>
          <p:nvPr/>
        </p:nvSpPr>
        <p:spPr bwMode="auto">
          <a:xfrm>
            <a:off x="1042639" y="5807097"/>
            <a:ext cx="66294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Q&amp;A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BD1659-8D4C-16CB-0CA6-A75BC695D207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1F49F90-0CA5-47D1-A06E-19864CD95EB0}" type="datetime1">
              <a:rPr lang="en-US" smtClean="0"/>
              <a:t>5/18/2024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0AD132-13A4-FED3-985D-477CFCCFC0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50</a:t>
            </a:fld>
            <a:endParaRPr lang="en-US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8229600" cy="1143000"/>
          </a:xfrm>
        </p:spPr>
        <p:txBody>
          <a:bodyPr/>
          <a:lstStyle/>
          <a:p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Next Lecture</a:t>
            </a:r>
          </a:p>
        </p:txBody>
      </p:sp>
      <p:sp>
        <p:nvSpPr>
          <p:cNvPr id="48131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892183"/>
            <a:ext cx="8229600" cy="5743575"/>
          </a:xfrm>
        </p:spPr>
        <p:txBody>
          <a:bodyPr/>
          <a:lstStyle/>
          <a:p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upgrade Application in previous topics approach MVC Model</a:t>
            </a:r>
          </a:p>
          <a:p>
            <a:pPr lvl="1"/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JSP to View</a:t>
            </a:r>
          </a:p>
          <a:p>
            <a:pPr lvl="1"/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MVC Pattern Design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5787B0-3BBF-F167-EC04-041CF7AC5CB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4DF3D4C-31B5-4680-AA30-00070F841FFA}" type="datetime1">
              <a:rPr lang="en-US" smtClean="0"/>
              <a:t>5/18/2024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2AEBCD1-D355-2A2B-8E32-8E882641D9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89536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5" name="Rectangle 2"/>
          <p:cNvSpPr>
            <a:spLocks noGrp="1"/>
          </p:cNvSpPr>
          <p:nvPr>
            <p:ph type="title" idx="4294967295"/>
          </p:nvPr>
        </p:nvSpPr>
        <p:spPr>
          <a:xfrm>
            <a:off x="1328742" y="9"/>
            <a:ext cx="7815263" cy="1063625"/>
          </a:xfrm>
        </p:spPr>
        <p:txBody>
          <a:bodyPr/>
          <a:lstStyle/>
          <a:p>
            <a:pPr>
              <a:lnSpc>
                <a:spcPct val="75000"/>
              </a:lnSpc>
            </a:pPr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Practice</a:t>
            </a:r>
            <a:endParaRPr lang="en-US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6E8915-5596-B2DD-AF21-0362F560A83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E2C8E46-4098-4759-BF68-2412FACE515F}" type="datetime1">
              <a:rPr lang="en-US" smtClean="0"/>
              <a:t>5/18/2024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A67A5D-5FD7-3687-1517-47D9E2BA98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B49C5C37-D103-FDBB-B844-B658FF49F383}"/>
              </a:ext>
            </a:extLst>
          </p:cNvPr>
          <p:cNvSpPr txBox="1">
            <a:spLocks/>
          </p:cNvSpPr>
          <p:nvPr/>
        </p:nvSpPr>
        <p:spPr bwMode="auto">
          <a:xfrm>
            <a:off x="838090" y="2609393"/>
            <a:ext cx="7815263" cy="106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lnSpc>
                <a:spcPct val="75000"/>
              </a:lnSpc>
            </a:pPr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Lab03_SearchUsers.pdf</a:t>
            </a:r>
            <a:endParaRPr lang="en-US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/>
          </p:cNvSpPr>
          <p:nvPr>
            <p:ph type="title" idx="4294967295"/>
          </p:nvPr>
        </p:nvSpPr>
        <p:spPr>
          <a:xfrm>
            <a:off x="1504950" y="9"/>
            <a:ext cx="7639051" cy="1077913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Web Applications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File and Directory Structure</a:t>
            </a:r>
          </a:p>
        </p:txBody>
      </p:sp>
      <p:sp>
        <p:nvSpPr>
          <p:cNvPr id="17411" name="Rectangle 3"/>
          <p:cNvSpPr>
            <a:spLocks noGrp="1"/>
          </p:cNvSpPr>
          <p:nvPr>
            <p:ph type="body" idx="4294967295"/>
          </p:nvPr>
        </p:nvSpPr>
        <p:spPr>
          <a:xfrm>
            <a:off x="280991" y="1120783"/>
            <a:ext cx="8863012" cy="5522913"/>
          </a:xfrm>
        </p:spPr>
        <p:txBody>
          <a:bodyPr/>
          <a:lstStyle/>
          <a:p>
            <a:pPr algn="just"/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Place for Everything and Everything in Its Place.</a:t>
            </a:r>
          </a:p>
          <a:p>
            <a:pPr lvl="1" algn="just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Tomcat Server, it locates at </a:t>
            </a:r>
            <a:r>
              <a:rPr lang="en-US" altLang="en-US" sz="2400" b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CATALINA_HOME/webapps</a:t>
            </a:r>
          </a:p>
          <a:p>
            <a:pPr lvl="1" algn="just"/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sz="240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http://host:port/webappcontext/resourceIneed</a:t>
            </a:r>
          </a:p>
          <a:p>
            <a:pPr algn="just"/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 the file and directory structure of a Web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may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 algn="just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 content, </a:t>
            </a:r>
          </a:p>
          <a:p>
            <a:pPr lvl="1" algn="just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JSP pages, </a:t>
            </a:r>
          </a:p>
          <a:p>
            <a:pPr lvl="1" algn="just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Servlet classes, </a:t>
            </a:r>
          </a:p>
          <a:p>
            <a:pPr lvl="1" algn="just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deployment descriptor, </a:t>
            </a:r>
          </a:p>
          <a:p>
            <a:pPr lvl="1" algn="just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Tag libraries, </a:t>
            </a:r>
          </a:p>
          <a:p>
            <a:pPr lvl="1" algn="just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JAR files and Java class files; </a:t>
            </a:r>
          </a:p>
          <a:p>
            <a:pPr lvl="1" algn="just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describe how to protect resource file from HTTP access.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C06564-5126-E4B1-F004-78D53941FD0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2BDA7AC-177A-447D-8BAF-3CD140CE91B9}" type="datetime1">
              <a:rPr lang="en-US" smtClean="0"/>
              <a:t>5/18/2024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BFE588-1C7A-F7AB-C0A9-90555B1018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245B39B-57DD-29E8-5E69-853AC57B7D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1583" y="3179157"/>
            <a:ext cx="3429297" cy="282726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3"/>
            <a:ext cx="8229600" cy="1079500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Web Applications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Deploy Mechanism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FD40F07-A15B-5F58-CB45-29C5F5E63F1B}"/>
              </a:ext>
            </a:extLst>
          </p:cNvPr>
          <p:cNvGrpSpPr/>
          <p:nvPr/>
        </p:nvGrpSpPr>
        <p:grpSpPr>
          <a:xfrm>
            <a:off x="9" y="1085849"/>
            <a:ext cx="8951913" cy="5453282"/>
            <a:chOff x="0" y="1343025"/>
            <a:chExt cx="8951913" cy="5453281"/>
          </a:xfrm>
        </p:grpSpPr>
        <p:pic>
          <p:nvPicPr>
            <p:cNvPr id="13314" name="Picture 32" descr="Image0055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57613" y="1343025"/>
              <a:ext cx="5146675" cy="4953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Right Arrow 4"/>
            <p:cNvSpPr/>
            <p:nvPr/>
          </p:nvSpPr>
          <p:spPr>
            <a:xfrm>
              <a:off x="2454275" y="3327400"/>
              <a:ext cx="984250" cy="49212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9461" name="File"/>
            <p:cNvSpPr>
              <a:spLocks noEditPoints="1" noChangeArrowheads="1"/>
            </p:cNvSpPr>
            <p:nvPr/>
          </p:nvSpPr>
          <p:spPr bwMode="auto">
            <a:xfrm>
              <a:off x="0" y="2686050"/>
              <a:ext cx="2135188" cy="1646238"/>
            </a:xfrm>
            <a:custGeom>
              <a:avLst/>
              <a:gdLst>
                <a:gd name="T0" fmla="*/ 107301648 w 21600"/>
                <a:gd name="T1" fmla="*/ 18820147 h 21600"/>
                <a:gd name="T2" fmla="*/ 0 w 21600"/>
                <a:gd name="T3" fmla="*/ 62733748 h 21600"/>
                <a:gd name="T4" fmla="*/ 105533001 w 21600"/>
                <a:gd name="T5" fmla="*/ 125467419 h 21600"/>
                <a:gd name="T6" fmla="*/ 211065904 w 21600"/>
                <a:gd name="T7" fmla="*/ 62733748 h 21600"/>
                <a:gd name="T8" fmla="*/ 0 w 21600"/>
                <a:gd name="T9" fmla="*/ 125467419 h 21600"/>
                <a:gd name="T10" fmla="*/ 211065904 w 21600"/>
                <a:gd name="T11" fmla="*/ 125467419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1086 w 21600"/>
                <a:gd name="T19" fmla="*/ 4628 h 21600"/>
                <a:gd name="T20" fmla="*/ 20635 w 21600"/>
                <a:gd name="T21" fmla="*/ 20289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19790" y="3240"/>
                  </a:moveTo>
                  <a:cubicBezTo>
                    <a:pt x="10981" y="3240"/>
                    <a:pt x="9171" y="3240"/>
                    <a:pt x="9050" y="3086"/>
                  </a:cubicBezTo>
                  <a:cubicBezTo>
                    <a:pt x="9050" y="2931"/>
                    <a:pt x="8930" y="2777"/>
                    <a:pt x="8930" y="2469"/>
                  </a:cubicBezTo>
                  <a:cubicBezTo>
                    <a:pt x="8930" y="2160"/>
                    <a:pt x="8809" y="1851"/>
                    <a:pt x="8688" y="1389"/>
                  </a:cubicBezTo>
                  <a:cubicBezTo>
                    <a:pt x="8568" y="1080"/>
                    <a:pt x="8326" y="771"/>
                    <a:pt x="8085" y="463"/>
                  </a:cubicBezTo>
                  <a:cubicBezTo>
                    <a:pt x="7723" y="154"/>
                    <a:pt x="7361" y="0"/>
                    <a:pt x="7361" y="0"/>
                  </a:cubicBezTo>
                  <a:cubicBezTo>
                    <a:pt x="7361" y="0"/>
                    <a:pt x="2293" y="0"/>
                    <a:pt x="2051" y="154"/>
                  </a:cubicBezTo>
                  <a:cubicBezTo>
                    <a:pt x="1689" y="309"/>
                    <a:pt x="1448" y="463"/>
                    <a:pt x="1327" y="771"/>
                  </a:cubicBezTo>
                  <a:cubicBezTo>
                    <a:pt x="1207" y="1080"/>
                    <a:pt x="1086" y="1389"/>
                    <a:pt x="965" y="1697"/>
                  </a:cubicBezTo>
                  <a:cubicBezTo>
                    <a:pt x="845" y="2160"/>
                    <a:pt x="724" y="2314"/>
                    <a:pt x="724" y="2469"/>
                  </a:cubicBezTo>
                  <a:cubicBezTo>
                    <a:pt x="603" y="2623"/>
                    <a:pt x="603" y="2777"/>
                    <a:pt x="483" y="2931"/>
                  </a:cubicBezTo>
                  <a:cubicBezTo>
                    <a:pt x="483" y="3086"/>
                    <a:pt x="362" y="3240"/>
                    <a:pt x="241" y="3240"/>
                  </a:cubicBezTo>
                  <a:lnTo>
                    <a:pt x="0" y="3394"/>
                  </a:lnTo>
                  <a:lnTo>
                    <a:pt x="0" y="3703"/>
                  </a:lnTo>
                  <a:lnTo>
                    <a:pt x="0" y="10800"/>
                  </a:lnTo>
                  <a:lnTo>
                    <a:pt x="0" y="21600"/>
                  </a:lnTo>
                  <a:lnTo>
                    <a:pt x="10981" y="21600"/>
                  </a:lnTo>
                  <a:lnTo>
                    <a:pt x="21600" y="21600"/>
                  </a:lnTo>
                  <a:lnTo>
                    <a:pt x="21600" y="10800"/>
                  </a:lnTo>
                  <a:lnTo>
                    <a:pt x="21600" y="5246"/>
                  </a:lnTo>
                  <a:lnTo>
                    <a:pt x="21600" y="4783"/>
                  </a:lnTo>
                  <a:cubicBezTo>
                    <a:pt x="21479" y="4320"/>
                    <a:pt x="21359" y="4011"/>
                    <a:pt x="21117" y="3703"/>
                  </a:cubicBezTo>
                  <a:cubicBezTo>
                    <a:pt x="20876" y="3549"/>
                    <a:pt x="20514" y="3394"/>
                    <a:pt x="20152" y="3240"/>
                  </a:cubicBezTo>
                  <a:lnTo>
                    <a:pt x="19790" y="3240"/>
                  </a:lnTo>
                  <a:close/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 dirty="0">
                  <a:latin typeface="Arial" panose="020B0604020202020204" pitchFamily="34" charset="0"/>
                </a:rPr>
                <a:t>*.war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3794125" y="1343025"/>
              <a:ext cx="5157788" cy="485457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2" name="TextBox 1"/>
            <p:cNvSpPr txBox="1">
              <a:spLocks noChangeArrowheads="1"/>
            </p:cNvSpPr>
            <p:nvPr/>
          </p:nvSpPr>
          <p:spPr bwMode="auto">
            <a:xfrm>
              <a:off x="2306639" y="4022725"/>
              <a:ext cx="148748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b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3. Extract to</a:t>
              </a:r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5416550" y="1343025"/>
              <a:ext cx="2855913" cy="725488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Context Path</a:t>
              </a:r>
            </a:p>
          </p:txBody>
        </p:sp>
        <p:cxnSp>
          <p:nvCxnSpPr>
            <p:cNvPr id="6" name="Curved Connector 5"/>
            <p:cNvCxnSpPr>
              <a:endCxn id="3" idx="1"/>
            </p:cNvCxnSpPr>
            <p:nvPr/>
          </p:nvCxnSpPr>
          <p:spPr>
            <a:xfrm flipV="1">
              <a:off x="2454275" y="1704975"/>
              <a:ext cx="2962275" cy="1489075"/>
            </a:xfrm>
            <a:prstGeom prst="curvedConnector3">
              <a:avLst/>
            </a:prstGeom>
            <a:ln w="539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>
              <a:spLocks noChangeArrowheads="1"/>
            </p:cNvSpPr>
            <p:nvPr/>
          </p:nvSpPr>
          <p:spPr bwMode="auto">
            <a:xfrm>
              <a:off x="2759075" y="2182813"/>
              <a:ext cx="1176339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b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2. Create Directory</a:t>
              </a:r>
            </a:p>
          </p:txBody>
        </p:sp>
        <p:sp>
          <p:nvSpPr>
            <p:cNvPr id="13" name="TextBox 12"/>
            <p:cNvSpPr txBox="1">
              <a:spLocks noChangeArrowheads="1"/>
            </p:cNvSpPr>
            <p:nvPr/>
          </p:nvSpPr>
          <p:spPr bwMode="auto">
            <a:xfrm>
              <a:off x="582613" y="4529138"/>
              <a:ext cx="1176337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1. Unzip/ Un-jar</a:t>
              </a:r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V="1">
              <a:off x="3794125" y="4852988"/>
              <a:ext cx="384175" cy="1168400"/>
            </a:xfrm>
            <a:prstGeom prst="straightConnector1">
              <a:avLst/>
            </a:prstGeom>
            <a:ln w="412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>
              <a:spLocks noChangeArrowheads="1"/>
            </p:cNvSpPr>
            <p:nvPr/>
          </p:nvSpPr>
          <p:spPr bwMode="auto">
            <a:xfrm>
              <a:off x="2735263" y="5422901"/>
              <a:ext cx="1200151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b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4. Locate DD</a:t>
              </a:r>
            </a:p>
          </p:txBody>
        </p:sp>
        <p:sp>
          <p:nvSpPr>
            <p:cNvPr id="18" name="TextBox 17"/>
            <p:cNvSpPr txBox="1">
              <a:spLocks noChangeArrowheads="1"/>
            </p:cNvSpPr>
            <p:nvPr/>
          </p:nvSpPr>
          <p:spPr bwMode="auto">
            <a:xfrm>
              <a:off x="3971925" y="5314950"/>
              <a:ext cx="1444625" cy="1477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5. Parse &amp; Process to look up servlet declaration</a:t>
              </a:r>
            </a:p>
          </p:txBody>
        </p:sp>
        <p:cxnSp>
          <p:nvCxnSpPr>
            <p:cNvPr id="14" name="Curved Connector 13"/>
            <p:cNvCxnSpPr/>
            <p:nvPr/>
          </p:nvCxnSpPr>
          <p:spPr>
            <a:xfrm flipV="1">
              <a:off x="5143500" y="5022850"/>
              <a:ext cx="2271713" cy="1412875"/>
            </a:xfrm>
            <a:prstGeom prst="curvedConnector3">
              <a:avLst>
                <a:gd name="adj1" fmla="val 105728"/>
              </a:avLst>
            </a:prstGeom>
            <a:ln w="412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>
              <a:spLocks noChangeArrowheads="1"/>
            </p:cNvSpPr>
            <p:nvPr/>
          </p:nvSpPr>
          <p:spPr bwMode="auto">
            <a:xfrm>
              <a:off x="6719888" y="6149975"/>
              <a:ext cx="2220912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6. Load servlet class to instance</a:t>
              </a:r>
            </a:p>
          </p:txBody>
        </p:sp>
        <p:cxnSp>
          <p:nvCxnSpPr>
            <p:cNvPr id="23" name="Curved Connector 22"/>
            <p:cNvCxnSpPr/>
            <p:nvPr/>
          </p:nvCxnSpPr>
          <p:spPr>
            <a:xfrm rot="10800000">
              <a:off x="5627688" y="4529138"/>
              <a:ext cx="958850" cy="493712"/>
            </a:xfrm>
            <a:prstGeom prst="curvedConnector3">
              <a:avLst>
                <a:gd name="adj1" fmla="val 13296"/>
              </a:avLst>
            </a:prstGeom>
            <a:ln w="412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>
              <a:spLocks noChangeArrowheads="1"/>
            </p:cNvSpPr>
            <p:nvPr/>
          </p:nvSpPr>
          <p:spPr bwMode="auto">
            <a:xfrm>
              <a:off x="5627688" y="2828925"/>
              <a:ext cx="1631951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b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7. Load lib/jar (if any)</a:t>
              </a:r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D6E9AD-D956-4823-11E0-80ED451CBEC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D97C67B-F5DE-40A9-8A52-47FCDB70AB0C}" type="datetime1">
              <a:rPr lang="en-US" smtClean="0"/>
              <a:t>5/18/2024</a:t>
            </a:fld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583DB62-8BC2-0A2A-965E-A55656681E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/>
          </p:cNvSpPr>
          <p:nvPr>
            <p:ph type="title" idx="4294967295"/>
          </p:nvPr>
        </p:nvSpPr>
        <p:spPr>
          <a:xfrm>
            <a:off x="1666880" y="28579"/>
            <a:ext cx="7477125" cy="1138239"/>
          </a:xfrm>
        </p:spPr>
        <p:txBody>
          <a:bodyPr/>
          <a:lstStyle/>
          <a:p>
            <a:pPr>
              <a:lnSpc>
                <a:spcPct val="75000"/>
              </a:lnSpc>
            </a:pPr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Web Applications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48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Manual Deploying</a:t>
            </a:r>
          </a:p>
        </p:txBody>
      </p:sp>
      <p:sp>
        <p:nvSpPr>
          <p:cNvPr id="151555" name="Rectangle 3"/>
          <p:cNvSpPr>
            <a:spLocks noGrp="1"/>
          </p:cNvSpPr>
          <p:nvPr>
            <p:ph type="body" idx="4294967295"/>
          </p:nvPr>
        </p:nvSpPr>
        <p:spPr>
          <a:xfrm>
            <a:off x="-98789" y="956289"/>
            <a:ext cx="9118963" cy="2186411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Setup the environment for JAVA and TOMCAT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Windows OS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click Properties of Computer, choose “Advanced System Setting”, choose Advanced, Click “Environment Variables”, to set following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environment variables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12770C-FF94-7962-7FFB-96F8075EE07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685C967-65F8-413B-B889-C5E1F3757E29}" type="datetime1">
              <a:rPr lang="en-US" smtClean="0"/>
              <a:t>5/18/2024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CCAF2C-BDBC-F805-5568-9084A7431A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8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CDE1373-8454-A58F-AEB8-06E2D2A0B138}"/>
              </a:ext>
            </a:extLst>
          </p:cNvPr>
          <p:cNvGrpSpPr/>
          <p:nvPr/>
        </p:nvGrpSpPr>
        <p:grpSpPr>
          <a:xfrm>
            <a:off x="308457" y="2263459"/>
            <a:ext cx="4384559" cy="2011805"/>
            <a:chOff x="501783" y="4413290"/>
            <a:chExt cx="4644093" cy="2067409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8903F45-127A-1200-BF32-47C85D4FEB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1783" y="4413290"/>
              <a:ext cx="4644093" cy="2067409"/>
            </a:xfrm>
            <a:prstGeom prst="rect">
              <a:avLst/>
            </a:prstGeom>
          </p:spPr>
        </p:pic>
        <p:sp>
          <p:nvSpPr>
            <p:cNvPr id="8" name="Rectangle 12">
              <a:extLst>
                <a:ext uri="{FF2B5EF4-FFF2-40B4-BE49-F238E27FC236}">
                  <a16:creationId xmlns:a16="http://schemas.microsoft.com/office/drawing/2014/main" id="{5F9CA707-F6CF-442A-E39B-5EECCC5950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5298" y="6105527"/>
              <a:ext cx="1387761" cy="365125"/>
            </a:xfrm>
            <a:prstGeom prst="rect">
              <a:avLst/>
            </a:prstGeom>
            <a:noFill/>
            <a:ln w="19050">
              <a:solidFill>
                <a:srgbClr val="FF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  <p:sp>
        <p:nvSpPr>
          <p:cNvPr id="14" name="Rectangle 3">
            <a:extLst>
              <a:ext uri="{FF2B5EF4-FFF2-40B4-BE49-F238E27FC236}">
                <a16:creationId xmlns:a16="http://schemas.microsoft.com/office/drawing/2014/main" id="{E0B854F2-959A-B21A-EAE1-21EC476D1C38}"/>
              </a:ext>
            </a:extLst>
          </p:cNvPr>
          <p:cNvSpPr txBox="1">
            <a:spLocks/>
          </p:cNvSpPr>
          <p:nvPr/>
        </p:nvSpPr>
        <p:spPr bwMode="auto">
          <a:xfrm>
            <a:off x="-70214" y="4655445"/>
            <a:ext cx="5338763" cy="9356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90000"/>
              </a:lnSpc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Go to the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Installed_Tomcat\bin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directory, double-click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startup.bat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to start Tomcat server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67776DD-AC2D-B2A1-6B44-548E056C0E96}"/>
              </a:ext>
            </a:extLst>
          </p:cNvPr>
          <p:cNvGrpSpPr/>
          <p:nvPr/>
        </p:nvGrpSpPr>
        <p:grpSpPr>
          <a:xfrm>
            <a:off x="5372881" y="4872708"/>
            <a:ext cx="3771119" cy="1555375"/>
            <a:chOff x="5372881" y="4894770"/>
            <a:chExt cx="3771119" cy="1555374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FF9D8BE5-9B38-5298-29EC-403F030010D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72881" y="4894770"/>
              <a:ext cx="3771119" cy="1555374"/>
            </a:xfrm>
            <a:prstGeom prst="rect">
              <a:avLst/>
            </a:prstGeom>
          </p:spPr>
        </p:pic>
        <p:sp>
          <p:nvSpPr>
            <p:cNvPr id="19" name="Rectangle 12">
              <a:extLst>
                <a:ext uri="{FF2B5EF4-FFF2-40B4-BE49-F238E27FC236}">
                  <a16:creationId xmlns:a16="http://schemas.microsoft.com/office/drawing/2014/main" id="{327586CD-C5AC-F2B6-BC7E-AE25ED78D3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2684" y="6232588"/>
              <a:ext cx="2811610" cy="181078"/>
            </a:xfrm>
            <a:prstGeom prst="rect">
              <a:avLst/>
            </a:prstGeom>
            <a:noFill/>
            <a:ln w="19050">
              <a:solidFill>
                <a:srgbClr val="FF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  <p:sp>
        <p:nvSpPr>
          <p:cNvPr id="22" name="Heptagon 21">
            <a:extLst>
              <a:ext uri="{FF2B5EF4-FFF2-40B4-BE49-F238E27FC236}">
                <a16:creationId xmlns:a16="http://schemas.microsoft.com/office/drawing/2014/main" id="{BEA4CCAD-60DD-C9D7-CCA2-589021D3B10D}"/>
              </a:ext>
            </a:extLst>
          </p:cNvPr>
          <p:cNvSpPr/>
          <p:nvPr/>
        </p:nvSpPr>
        <p:spPr>
          <a:xfrm>
            <a:off x="8435780" y="5546118"/>
            <a:ext cx="488373" cy="477983"/>
          </a:xfrm>
          <a:prstGeom prst="heptagon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2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BF0B8D44-BB8B-038D-FB13-CD227000F4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92603" y="2263459"/>
            <a:ext cx="4351397" cy="2019475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D750ECE0-4691-4488-F3B3-671BF1A35DE8}"/>
              </a:ext>
            </a:extLst>
          </p:cNvPr>
          <p:cNvGrpSpPr/>
          <p:nvPr/>
        </p:nvGrpSpPr>
        <p:grpSpPr>
          <a:xfrm>
            <a:off x="4861324" y="2763768"/>
            <a:ext cx="3768326" cy="1500115"/>
            <a:chOff x="5372889" y="1478486"/>
            <a:chExt cx="3768326" cy="1500115"/>
          </a:xfrm>
        </p:grpSpPr>
        <p:sp>
          <p:nvSpPr>
            <p:cNvPr id="28" name="Rectangle 12">
              <a:extLst>
                <a:ext uri="{FF2B5EF4-FFF2-40B4-BE49-F238E27FC236}">
                  <a16:creationId xmlns:a16="http://schemas.microsoft.com/office/drawing/2014/main" id="{CBC9F922-862F-B95F-69CB-5E4FCC5F37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72889" y="1478486"/>
              <a:ext cx="3768326" cy="388413"/>
            </a:xfrm>
            <a:prstGeom prst="rect">
              <a:avLst/>
            </a:prstGeom>
            <a:noFill/>
            <a:ln w="19050">
              <a:solidFill>
                <a:srgbClr val="FF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9" name="Rectangle 12">
              <a:extLst>
                <a:ext uri="{FF2B5EF4-FFF2-40B4-BE49-F238E27FC236}">
                  <a16:creationId xmlns:a16="http://schemas.microsoft.com/office/drawing/2014/main" id="{1A684EFE-29AD-926F-59FD-4024E303AF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82414" y="2777280"/>
              <a:ext cx="3025375" cy="201321"/>
            </a:xfrm>
            <a:prstGeom prst="rect">
              <a:avLst/>
            </a:prstGeom>
            <a:noFill/>
            <a:ln w="19050">
              <a:solidFill>
                <a:srgbClr val="FF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  <p:sp>
        <p:nvSpPr>
          <p:cNvPr id="30" name="Heptagon 29">
            <a:extLst>
              <a:ext uri="{FF2B5EF4-FFF2-40B4-BE49-F238E27FC236}">
                <a16:creationId xmlns:a16="http://schemas.microsoft.com/office/drawing/2014/main" id="{BC499DDF-8BA8-C4D8-ADA4-9A84BCAF16A2}"/>
              </a:ext>
            </a:extLst>
          </p:cNvPr>
          <p:cNvSpPr/>
          <p:nvPr/>
        </p:nvSpPr>
        <p:spPr>
          <a:xfrm>
            <a:off x="8214294" y="3368424"/>
            <a:ext cx="488373" cy="477983"/>
          </a:xfrm>
          <a:prstGeom prst="heptagon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1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/>
          </p:cNvSpPr>
          <p:nvPr>
            <p:ph type="title" idx="4294967295"/>
          </p:nvPr>
        </p:nvSpPr>
        <p:spPr>
          <a:xfrm>
            <a:off x="1666880" y="28579"/>
            <a:ext cx="7477125" cy="1138239"/>
          </a:xfrm>
        </p:spPr>
        <p:txBody>
          <a:bodyPr/>
          <a:lstStyle/>
          <a:p>
            <a:pPr>
              <a:lnSpc>
                <a:spcPct val="75000"/>
              </a:lnSpc>
            </a:pPr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Web Applications </a:t>
            </a:r>
            <a:b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48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Manual Deploying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773194-E821-AB1E-CB71-ADC7396B912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80C2791-F0B4-4C53-8487-8FBFE8475538}" type="datetime1">
              <a:rPr lang="en-US" smtClean="0"/>
              <a:t>5/18/2024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0EA00D-8146-775C-9A4B-A14FEDB47C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FED2C50-24E2-0E5D-C597-D555D0CBC0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227" y="989916"/>
            <a:ext cx="8351988" cy="2067981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26E8BBC3-75A2-CE95-D922-605D5735AE62}"/>
              </a:ext>
            </a:extLst>
          </p:cNvPr>
          <p:cNvGrpSpPr/>
          <p:nvPr/>
        </p:nvGrpSpPr>
        <p:grpSpPr>
          <a:xfrm>
            <a:off x="72056" y="3633300"/>
            <a:ext cx="3925712" cy="2847407"/>
            <a:chOff x="221289" y="3287522"/>
            <a:chExt cx="4084382" cy="3015424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2CCB705-F9ED-33AC-F533-50A6F13AF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42065" y="3287522"/>
              <a:ext cx="4063606" cy="3015424"/>
            </a:xfrm>
            <a:prstGeom prst="rect">
              <a:avLst/>
            </a:prstGeom>
          </p:spPr>
        </p:pic>
        <p:sp>
          <p:nvSpPr>
            <p:cNvPr id="12" name="Rectangle 12">
              <a:extLst>
                <a:ext uri="{FF2B5EF4-FFF2-40B4-BE49-F238E27FC236}">
                  <a16:creationId xmlns:a16="http://schemas.microsoft.com/office/drawing/2014/main" id="{7D963E81-131A-68DD-B77C-9A41D7E070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289" y="5734975"/>
              <a:ext cx="915054" cy="567971"/>
            </a:xfrm>
            <a:prstGeom prst="rect">
              <a:avLst/>
            </a:prstGeom>
            <a:noFill/>
            <a:ln w="19050">
              <a:solidFill>
                <a:srgbClr val="FF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  <p:sp>
        <p:nvSpPr>
          <p:cNvPr id="13" name="Rectangle 3"/>
          <p:cNvSpPr>
            <a:spLocks/>
          </p:cNvSpPr>
          <p:nvPr/>
        </p:nvSpPr>
        <p:spPr bwMode="auto">
          <a:xfrm>
            <a:off x="1473789" y="5559138"/>
            <a:ext cx="7321733" cy="888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Char char="•"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Testing on web browser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Char char="•"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Delete the war file and the directory to undeploy application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Char char="•"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Press Ctrl + C to stop server</a:t>
            </a:r>
          </a:p>
        </p:txBody>
      </p:sp>
      <p:sp>
        <p:nvSpPr>
          <p:cNvPr id="17" name="Heptagon 16">
            <a:extLst>
              <a:ext uri="{FF2B5EF4-FFF2-40B4-BE49-F238E27FC236}">
                <a16:creationId xmlns:a16="http://schemas.microsoft.com/office/drawing/2014/main" id="{2699E5F2-7B32-8D6F-F273-69AC4FAB135F}"/>
              </a:ext>
            </a:extLst>
          </p:cNvPr>
          <p:cNvSpPr/>
          <p:nvPr/>
        </p:nvSpPr>
        <p:spPr>
          <a:xfrm>
            <a:off x="2044896" y="4800141"/>
            <a:ext cx="488373" cy="477983"/>
          </a:xfrm>
          <a:prstGeom prst="heptagon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18" name="Heptagon 17">
            <a:extLst>
              <a:ext uri="{FF2B5EF4-FFF2-40B4-BE49-F238E27FC236}">
                <a16:creationId xmlns:a16="http://schemas.microsoft.com/office/drawing/2014/main" id="{285B45E8-E440-D512-05A9-6D1A37A6BCD1}"/>
              </a:ext>
            </a:extLst>
          </p:cNvPr>
          <p:cNvSpPr/>
          <p:nvPr/>
        </p:nvSpPr>
        <p:spPr>
          <a:xfrm>
            <a:off x="8065772" y="4069972"/>
            <a:ext cx="488373" cy="477983"/>
          </a:xfrm>
          <a:prstGeom prst="heptagon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4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910E61E-142B-2BB1-D514-CD4EC4B293E3}"/>
              </a:ext>
            </a:extLst>
          </p:cNvPr>
          <p:cNvGrpSpPr/>
          <p:nvPr/>
        </p:nvGrpSpPr>
        <p:grpSpPr>
          <a:xfrm>
            <a:off x="4785066" y="3771107"/>
            <a:ext cx="3804839" cy="1973152"/>
            <a:chOff x="4980382" y="3256235"/>
            <a:chExt cx="3804839" cy="1973152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BD4268D8-EF19-D70F-8D1F-D5CAA1B2EB13}"/>
                </a:ext>
              </a:extLst>
            </p:cNvPr>
            <p:cNvGrpSpPr/>
            <p:nvPr/>
          </p:nvGrpSpPr>
          <p:grpSpPr>
            <a:xfrm>
              <a:off x="4980382" y="3256235"/>
              <a:ext cx="3804839" cy="1973152"/>
              <a:chOff x="4980373" y="3256234"/>
              <a:chExt cx="3804839" cy="1973152"/>
            </a:xfrm>
          </p:grpSpPr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545753A4-8BDA-A7EA-36BC-158A194A83F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980373" y="3256234"/>
                <a:ext cx="3804839" cy="1973152"/>
              </a:xfrm>
              <a:prstGeom prst="rect">
                <a:avLst/>
              </a:prstGeom>
            </p:spPr>
          </p:pic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0D1BDEB1-541E-487F-71CB-BB0A492063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554969" y="3721553"/>
                <a:ext cx="2135491" cy="235340"/>
              </a:xfrm>
              <a:prstGeom prst="rect">
                <a:avLst/>
              </a:prstGeom>
            </p:spPr>
          </p:pic>
        </p:grpSp>
        <p:sp>
          <p:nvSpPr>
            <p:cNvPr id="23" name="Rectangle 12">
              <a:extLst>
                <a:ext uri="{FF2B5EF4-FFF2-40B4-BE49-F238E27FC236}">
                  <a16:creationId xmlns:a16="http://schemas.microsoft.com/office/drawing/2014/main" id="{F004545F-8A7C-8EC8-F5DF-93A1190ABB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54628" y="3698205"/>
              <a:ext cx="2135837" cy="240756"/>
            </a:xfrm>
            <a:prstGeom prst="rect">
              <a:avLst/>
            </a:prstGeom>
            <a:noFill/>
            <a:ln w="19050">
              <a:solidFill>
                <a:srgbClr val="FF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  <p:sp>
        <p:nvSpPr>
          <p:cNvPr id="2" name="Heptagon 1">
            <a:extLst>
              <a:ext uri="{FF2B5EF4-FFF2-40B4-BE49-F238E27FC236}">
                <a16:creationId xmlns:a16="http://schemas.microsoft.com/office/drawing/2014/main" id="{17E054C7-E297-4B07-DFFE-B15CCBAE5209}"/>
              </a:ext>
            </a:extLst>
          </p:cNvPr>
          <p:cNvSpPr/>
          <p:nvPr/>
        </p:nvSpPr>
        <p:spPr>
          <a:xfrm>
            <a:off x="8031783" y="4633759"/>
            <a:ext cx="488373" cy="477983"/>
          </a:xfrm>
          <a:prstGeom prst="heptagon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4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FC354B0-2925-950E-88B0-C455C792BBC6}"/>
              </a:ext>
            </a:extLst>
          </p:cNvPr>
          <p:cNvGrpSpPr/>
          <p:nvPr/>
        </p:nvGrpSpPr>
        <p:grpSpPr>
          <a:xfrm>
            <a:off x="443534" y="3092536"/>
            <a:ext cx="8351988" cy="540764"/>
            <a:chOff x="453193" y="3225940"/>
            <a:chExt cx="8016935" cy="57917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A981DC1-5FE5-7BA4-D88B-A9576C31FCD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53193" y="3225940"/>
              <a:ext cx="8016935" cy="579170"/>
            </a:xfrm>
            <a:prstGeom prst="rect">
              <a:avLst/>
            </a:prstGeom>
          </p:spPr>
        </p:pic>
        <p:sp>
          <p:nvSpPr>
            <p:cNvPr id="8" name="Rectangle 12">
              <a:extLst>
                <a:ext uri="{FF2B5EF4-FFF2-40B4-BE49-F238E27FC236}">
                  <a16:creationId xmlns:a16="http://schemas.microsoft.com/office/drawing/2014/main" id="{1069981E-B6E3-FDBF-41C5-C82E1238FE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4402" y="3559257"/>
              <a:ext cx="4034848" cy="229157"/>
            </a:xfrm>
            <a:prstGeom prst="rect">
              <a:avLst/>
            </a:prstGeom>
            <a:noFill/>
            <a:ln w="19050">
              <a:solidFill>
                <a:srgbClr val="FFFF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Web Applications &amp;amp; Web Containers &amp;#x0D;&amp;#x0A;&amp;#x0D;&amp;#x0A;Web Applications&amp;#x0D;&amp;#x0A;The Web Container Model&amp;quot;&quot;/&gt;&lt;property id=&quot;20307&quot; value=&quot;256&quot;/&gt;&lt;/object&gt;&lt;object type=&quot;3&quot; unique_id=&quot;10005&quot;&gt;&lt;property id=&quot;20148&quot; value=&quot;5&quot;/&gt;&lt;property id=&quot;20300&quot; value=&quot;Slide 2 - &amp;quot;Objectives&amp;quot;&quot;/&gt;&lt;property id=&quot;20307&quot; value=&quot;359&quot;/&gt;&lt;/object&gt;&lt;object type=&quot;3&quot; unique_id=&quot;10006&quot;&gt;&lt;property id=&quot;20148&quot; value=&quot;5&quot;/&gt;&lt;property id=&quot;20300&quot; value=&quot;Slide 3 - &amp;quot;Web Applications &amp;#x0D;&amp;#x0A; Overview&amp;quot;&quot;/&gt;&lt;property id=&quot;20307&quot; value=&quot;510&quot;/&gt;&lt;/object&gt;&lt;object type=&quot;3&quot; unique_id=&quot;10007&quot;&gt;&lt;property id=&quot;20148&quot; value=&quot;5&quot;/&gt;&lt;property id=&quot;20300&quot; value=&quot;Slide 4 - &amp;quot;Web Applications &amp;#x0D;&amp;#x0A; File and Directory Structure &amp;quot;&quot;/&gt;&lt;property id=&quot;20307&quot; value=&quot;511&quot;/&gt;&lt;/object&gt;&lt;object type=&quot;3&quot; unique_id=&quot;10008&quot;&gt;&lt;property id=&quot;20148&quot; value=&quot;5&quot;/&gt;&lt;property id=&quot;20300&quot; value=&quot;Slide 5 - &amp;quot;Web Applications &amp;#x0D;&amp;#x0A; File and Directory Structure&amp;quot;&quot;/&gt;&lt;property id=&quot;20307&quot; value=&quot;512&quot;/&gt;&lt;/object&gt;&lt;object type=&quot;3&quot; unique_id=&quot;10009&quot;&gt;&lt;property id=&quot;20148&quot; value=&quot;5&quot;/&gt;&lt;property id=&quot;20300&quot; value=&quot;Slide 6 - &amp;quot;Web Applications &amp;#x0D;&amp;#x0A; File and Directory Structure&amp;quot;&quot;/&gt;&lt;property id=&quot;20307&quot; value=&quot;513&quot;/&gt;&lt;/object&gt;&lt;object type=&quot;3&quot; unique_id=&quot;10010&quot;&gt;&lt;property id=&quot;20148&quot; value=&quot;5&quot;/&gt;&lt;property id=&quot;20300&quot; value=&quot;Slide 7 - &amp;quot;Web Applications &amp;#x0D;&amp;#x0A; The Deployment Descriptor&amp;quot;&quot;/&gt;&lt;property id=&quot;20307&quot; value=&quot;514&quot;/&gt;&lt;/object&gt;&lt;object type=&quot;3&quot; unique_id=&quot;10011&quot;&gt;&lt;property id=&quot;20148&quot; value=&quot;5&quot;/&gt;&lt;property id=&quot;20300&quot; value=&quot;Slide 8 - &amp;quot;Web Applications &amp;#x0D;&amp;#x0A; The Deployment Descriptor – web.xml&amp;quot;&quot;/&gt;&lt;property id=&quot;20307&quot; value=&quot;515&quot;/&gt;&lt;/object&gt;&lt;object type=&quot;3&quot; unique_id=&quot;10012&quot;&gt;&lt;property id=&quot;20148&quot; value=&quot;5&quot;/&gt;&lt;property id=&quot;20300&quot; value=&quot;Slide 9 - &amp;quot;Web Applications &amp;#x0D;&amp;#x0A; The Deployment Descriptor – Example&amp;quot;&quot;/&gt;&lt;property id=&quot;20307&quot; value=&quot;516&quot;/&gt;&lt;/object&gt;&lt;object type=&quot;3&quot; unique_id=&quot;10013&quot;&gt;&lt;property id=&quot;20148&quot; value=&quot;5&quot;/&gt;&lt;property id=&quot;20300&quot; value=&quot;Slide 10 - &amp;quot;Web Applications &amp;#x0D;&amp;#x0A; Packaging Your Web Application&amp;quot;&quot;/&gt;&lt;property id=&quot;20307&quot; value=&quot;517&quot;/&gt;&lt;/object&gt;&lt;object type=&quot;3&quot; unique_id=&quot;10014&quot;&gt;&lt;property id=&quot;20148&quot; value=&quot;5&quot;/&gt;&lt;property id=&quot;20300&quot; value=&quot;Slide 11 - &amp;quot;Web Applications &amp;#x0D;&amp;#x0A; Web Application Development Process&amp;quot;&quot;/&gt;&lt;property id=&quot;20307&quot; value=&quot;518&quot;/&gt;&lt;/object&gt;&lt;object type=&quot;3&quot; unique_id=&quot;10015&quot;&gt;&lt;property id=&quot;20148&quot; value=&quot;5&quot;/&gt;&lt;property id=&quot;20300&quot; value=&quot;Slide 12 - &amp;quot;Web Applications &amp;#x0D;&amp;#x0A; Web Application Development Process&amp;quot;&quot;/&gt;&lt;property id=&quot;20307&quot; value=&quot;519&quot;/&gt;&lt;/object&gt;&lt;object type=&quot;3&quot; unique_id=&quot;10016&quot;&gt;&lt;property id=&quot;20148&quot; value=&quot;5&quot;/&gt;&lt;property id=&quot;20300&quot; value=&quot;Slide 13 - &amp;quot;Web Applications &amp;#x0D;&amp;#x0A; Web Application Development Process&amp;quot;&quot;/&gt;&lt;property id=&quot;20307&quot; value=&quot;520&quot;/&gt;&lt;/object&gt;&lt;object type=&quot;3&quot; unique_id=&quot;10017&quot;&gt;&lt;property id=&quot;20148&quot; value=&quot;5&quot;/&gt;&lt;property id=&quot;20300&quot; value=&quot;Slide 14 - &amp;quot;Web Applications &amp;#x0D;&amp;#x0A; Web Application Development Process&amp;quot;&quot;/&gt;&lt;property id=&quot;20307&quot; value=&quot;521&quot;/&gt;&lt;/object&gt;&lt;object type=&quot;3&quot; unique_id=&quot;10018&quot;&gt;&lt;property id=&quot;20148&quot; value=&quot;5&quot;/&gt;&lt;property id=&quot;20300&quot; value=&quot;Slide 15 - &amp;quot;Web Applications &amp;#x0D;&amp;#x0A; Web Application Development Process&amp;quot;&quot;/&gt;&lt;property id=&quot;20307&quot; value=&quot;522&quot;/&gt;&lt;/object&gt;&lt;object type=&quot;3&quot; unique_id=&quot;10019&quot;&gt;&lt;property id=&quot;20148&quot; value=&quot;5&quot;/&gt;&lt;property id=&quot;20300&quot; value=&quot;Slide 16 - &amp;quot;Web Applications &amp;#x0D;&amp;#x0A; Web Application Development Process&amp;quot;&quot;/&gt;&lt;property id=&quot;20307&quot; value=&quot;523&quot;/&gt;&lt;/object&gt;&lt;object type=&quot;3&quot; unique_id=&quot;10020&quot;&gt;&lt;property id=&quot;20148&quot; value=&quot;5&quot;/&gt;&lt;property id=&quot;20300&quot; value=&quot;Slide 17 - &amp;quot;Web Applications &amp;#x0D;&amp;#x0A; Web Application Development Process&amp;quot;&quot;/&gt;&lt;property id=&quot;20307&quot; value=&quot;524&quot;/&gt;&lt;/object&gt;&lt;object type=&quot;3&quot; unique_id=&quot;10021&quot;&gt;&lt;property id=&quot;20148&quot; value=&quot;5&quot;/&gt;&lt;property id=&quot;20300&quot; value=&quot;Slide 18 - &amp;quot;Web Applications &amp;#x0D;&amp;#x0A; Web Application Development Process&amp;quot;&quot;/&gt;&lt;property id=&quot;20307&quot; value=&quot;525&quot;/&gt;&lt;/object&gt;&lt;object type=&quot;3&quot; unique_id=&quot;10022&quot;&gt;&lt;property id=&quot;20148&quot; value=&quot;5&quot;/&gt;&lt;property id=&quot;20300&quot; value=&quot;Slide 19 - &amp;quot;Web Applications &amp;#x0D;&amp;#x0A; Web Application Development Process&amp;quot;&quot;/&gt;&lt;property id=&quot;20307&quot; value=&quot;526&quot;/&gt;&lt;/object&gt;&lt;object type=&quot;3&quot; unique_id=&quot;10023&quot;&gt;&lt;property id=&quot;20148&quot; value=&quot;5&quot;/&gt;&lt;property id=&quot;20300&quot; value=&quot;Slide 20 - &amp;quot;Web Applications &amp;#x0D;&amp;#x0A; Web Application Development Process&amp;quot;&quot;/&gt;&lt;property id=&quot;20307&quot; value=&quot;527&quot;/&gt;&lt;/object&gt;&lt;object type=&quot;3&quot; unique_id=&quot;10024&quot;&gt;&lt;property id=&quot;20148&quot; value=&quot;5&quot;/&gt;&lt;property id=&quot;20300&quot; value=&quot;Slide 21 - &amp;quot;Web Applications &amp;#x0D;&amp;#x0A; Web Application Development Process&amp;quot;&quot;/&gt;&lt;property id=&quot;20307&quot; value=&quot;528&quot;/&gt;&lt;/object&gt;&lt;object type=&quot;3&quot; unique_id=&quot;10025&quot;&gt;&lt;property id=&quot;20148&quot; value=&quot;5&quot;/&gt;&lt;property id=&quot;20300&quot; value=&quot;Slide 22 - &amp;quot;Web Applications &amp;#x0D;&amp;#x0A; Web Application Development Process&amp;quot;&quot;/&gt;&lt;property id=&quot;20307&quot; value=&quot;529&quot;/&gt;&lt;/object&gt;&lt;object type=&quot;3&quot; unique_id=&quot;10026&quot;&gt;&lt;property id=&quot;20148&quot; value=&quot;5&quot;/&gt;&lt;property id=&quot;20300&quot; value=&quot;Slide 23 - &amp;quot;Web Applications &amp;#x0D;&amp;#x0A; Web Application Development Process&amp;quot;&quot;/&gt;&lt;property id=&quot;20307&quot; value=&quot;530&quot;/&gt;&lt;/object&gt;&lt;object type=&quot;3&quot; unique_id=&quot;10027&quot;&gt;&lt;property id=&quot;20148&quot; value=&quot;5&quot;/&gt;&lt;property id=&quot;20300&quot; value=&quot;Slide 24 - &amp;quot;The Web Container Model &amp;#x0D;&amp;#x0A;The Servlet Container&amp;quot;&quot;/&gt;&lt;property id=&quot;20307&quot; value=&quot;437&quot;/&gt;&lt;/object&gt;&lt;object type=&quot;3&quot; unique_id=&quot;10028&quot;&gt;&lt;property id=&quot;20148&quot; value=&quot;5&quot;/&gt;&lt;property id=&quot;20300&quot; value=&quot;Slide 25 - &amp;quot;The Web Container Model &amp;#x0D;&amp;#x0A;The Servlet Container&amp;quot;&quot;/&gt;&lt;property id=&quot;20307&quot; value=&quot;439&quot;/&gt;&lt;/object&gt;&lt;object type=&quot;3&quot; unique_id=&quot;10029&quot;&gt;&lt;property id=&quot;20148&quot; value=&quot;5&quot;/&gt;&lt;property id=&quot;20300&quot; value=&quot;Slide 26 - &amp;quot;The Web Container Model &amp;#x0D;&amp;#x0A;The ServletContext&amp;quot;&quot;/&gt;&lt;property id=&quot;20307&quot; value=&quot;441&quot;/&gt;&lt;/object&gt;&lt;object type=&quot;3&quot; unique_id=&quot;10030&quot;&gt;&lt;property id=&quot;20148&quot; value=&quot;5&quot;/&gt;&lt;property id=&quot;20300&quot; value=&quot;Slide 27 - &amp;quot;The Web Container Model &amp;#x0D;&amp;#x0A;The ServletContext – Example&amp;quot;&quot;/&gt;&lt;property id=&quot;20307&quot; value=&quot;442&quot;/&gt;&lt;/object&gt;&lt;object type=&quot;3&quot; unique_id=&quot;10031&quot;&gt;&lt;property id=&quot;20148&quot; value=&quot;5&quot;/&gt;&lt;property id=&quot;20300&quot; value=&quot;Slide 28 - &amp;quot;The Web Container Model &amp;#x0D;&amp;#x0A;The ServletContext – Initialization Parameters&amp;quot;&quot;/&gt;&lt;property id=&quot;20307&quot; value=&quot;443&quot;/&gt;&lt;/object&gt;&lt;object type=&quot;3&quot; unique_id=&quot;10032&quot;&gt;&lt;property id=&quot;20148&quot; value=&quot;5&quot;/&gt;&lt;property id=&quot;20300&quot; value=&quot;Slide 29 - &amp;quot;The Web Container Model &amp;#x0D;&amp;#x0A;The ServletContext – Initialization Parameters&amp;quot;&quot;/&gt;&lt;property id=&quot;20307&quot; value=&quot;446&quot;/&gt;&lt;/object&gt;&lt;object type=&quot;3&quot; unique_id=&quot;10033&quot;&gt;&lt;property id=&quot;20148&quot; value=&quot;5&quot;/&gt;&lt;property id=&quot;20300&quot; value=&quot;Slide 30 - &amp;quot;The Web Container Model &amp;#x0D;&amp;#x0A;The ServletContext – Initialization Parameters&amp;quot;&quot;/&gt;&lt;property id=&quot;20307&quot; value=&quot;438&quot;/&gt;&lt;/object&gt;&lt;object type=&quot;3&quot; unique_id=&quot;10034&quot;&gt;&lt;property id=&quot;20148&quot; value=&quot;5&quot;/&gt;&lt;property id=&quot;20300&quot; value=&quot;Slide 31 - &amp;quot;The Web Container Model &amp;#x0D;&amp;#x0A; The ServletConfig interface &amp;quot;&quot;/&gt;&lt;property id=&quot;20307&quot; value=&quot;447&quot;/&gt;&lt;/object&gt;&lt;object type=&quot;3&quot; unique_id=&quot;10035&quot;&gt;&lt;property id=&quot;20148&quot; value=&quot;5&quot;/&gt;&lt;property id=&quot;20300&quot; value=&quot;Slide 32 - &amp;quot;The Web Container Model &amp;#x0D;&amp;#x0A;The ServletConfig – Initialization Parameters&amp;quot;&quot;/&gt;&lt;property id=&quot;20307&quot; value=&quot;473&quot;/&gt;&lt;/object&gt;&lt;object type=&quot;3&quot; unique_id=&quot;10036&quot;&gt;&lt;property id=&quot;20148&quot; value=&quot;5&quot;/&gt;&lt;property id=&quot;20300&quot; value=&quot;Slide 33 - &amp;quot;The Web Container Model &amp;#x0D;&amp;#x0A; The ServletConfig interface – Example&amp;quot;&quot;/&gt;&lt;property id=&quot;20307&quot; value=&quot;440&quot;/&gt;&lt;/object&gt;&lt;object type=&quot;3&quot; unique_id=&quot;10037&quot;&gt;&lt;property id=&quot;20148&quot; value=&quot;5&quot;/&gt;&lt;property id=&quot;20300&quot; value=&quot;Slide 34 - &amp;quot;The Web Container Model &amp;#x0D;&amp;#x0A; The ServletConfig interface – Example&amp;quot;&quot;/&gt;&lt;property id=&quot;20307&quot; value=&quot;444&quot;/&gt;&lt;/object&gt;&lt;object type=&quot;3&quot; unique_id=&quot;10038&quot;&gt;&lt;property id=&quot;20148&quot; value=&quot;5&quot;/&gt;&lt;property id=&quot;20300&quot; value=&quot;Slide 35 - &amp;quot;The Web Container Model &amp;#x0D;&amp;#x0A; The ServletConfig interface – Example&amp;quot;&quot;/&gt;&lt;property id=&quot;20307&quot; value=&quot;471&quot;/&gt;&lt;/object&gt;&lt;object type=&quot;3&quot; unique_id=&quot;10039&quot;&gt;&lt;property id=&quot;20148&quot; value=&quot;5&quot;/&gt;&lt;property id=&quot;20300&quot; value=&quot;Slide 36 - &amp;quot;The Web Container Model &amp;#x0D;&amp;#x0A; Attributes, Scope, and Multithreading&amp;quot;&quot;/&gt;&lt;property id=&quot;20307&quot; value=&quot;448&quot;/&gt;&lt;/object&gt;&lt;object type=&quot;3&quot; unique_id=&quot;10040&quot;&gt;&lt;property id=&quot;20148&quot; value=&quot;5&quot;/&gt;&lt;property id=&quot;20300&quot; value=&quot;Slide 37 - &amp;quot;The Web Container Model &amp;#x0D;&amp;#x0A; Attributes, Scope, and Multithreading&amp;quot;&quot;/&gt;&lt;property id=&quot;20307&quot; value=&quot;449&quot;/&gt;&lt;/object&gt;&lt;object type=&quot;3&quot; unique_id=&quot;10041&quot;&gt;&lt;property id=&quot;20148&quot; value=&quot;5&quot;/&gt;&lt;property id=&quot;20300&quot; value=&quot;Slide 38 - &amp;quot;The Web Container Model &amp;#x0D;&amp;#x0A; Attributes, Scope, and Multithreading&amp;quot;&quot;/&gt;&lt;property id=&quot;20307&quot; value=&quot;470&quot;/&gt;&lt;/object&gt;&lt;object type=&quot;3&quot; unique_id=&quot;10042&quot;&gt;&lt;property id=&quot;20148&quot; value=&quot;5&quot;/&gt;&lt;property id=&quot;20300&quot; value=&quot;Slide 39 - &amp;quot;The Web Container Model &amp;#x0D;&amp;#x0A; Attributes, Scope, and Multithreading&amp;quot;&quot;/&gt;&lt;property id=&quot;20307&quot; value=&quot;531&quot;/&gt;&lt;/object&gt;&lt;object type=&quot;3&quot; unique_id=&quot;10043&quot;&gt;&lt;property id=&quot;20148&quot; value=&quot;5&quot;/&gt;&lt;property id=&quot;20300&quot; value=&quot;Slide 40 - &amp;quot;The Web Container Model &amp;#x0D;&amp;#x0A; Attributes, Scope, and Multithreading&amp;quot;&quot;/&gt;&lt;property id=&quot;20307&quot; value=&quot;450&quot;/&gt;&lt;/object&gt;&lt;object type=&quot;3&quot; unique_id=&quot;10044&quot;&gt;&lt;property id=&quot;20148&quot; value=&quot;5&quot;/&gt;&lt;property id=&quot;20300&quot; value=&quot;Slide 41 - &amp;quot;The Web Container Model &amp;#x0D;&amp;#x0A; Request Dispatching&amp;quot;&quot;/&gt;&lt;property id=&quot;20307&quot; value=&quot;454&quot;/&gt;&lt;/object&gt;&lt;object type=&quot;3&quot; unique_id=&quot;10045&quot;&gt;&lt;property id=&quot;20148&quot; value=&quot;5&quot;/&gt;&lt;property id=&quot;20300&quot; value=&quot;Slide 42 - &amp;quot;The Web Container Model &amp;#x0D;&amp;#x0A; Using RequestDispatcher&amp;quot;&quot;/&gt;&lt;property id=&quot;20307&quot; value=&quot;445&quot;/&gt;&lt;/object&gt;&lt;object type=&quot;3&quot; unique_id=&quot;10046&quot;&gt;&lt;property id=&quot;20148&quot; value=&quot;5&quot;/&gt;&lt;property id=&quot;20300&quot; value=&quot;Slide 43 - &amp;quot;The Web Container Model &amp;#x0D;&amp;#x0A; Using RequestDispatcher – Example &amp;quot;&quot;/&gt;&lt;property id=&quot;20307&quot; value=&quot;453&quot;/&gt;&lt;/object&gt;&lt;object type=&quot;3&quot; unique_id=&quot;10047&quot;&gt;&lt;property id=&quot;20148&quot; value=&quot;5&quot;/&gt;&lt;property id=&quot;20300&quot; value=&quot;Slide 44 - &amp;quot;The Web Container Model &amp;#x0D;&amp;#x0A; Using RequestDispatcher – Example&amp;quot;&quot;/&gt;&lt;property id=&quot;20307&quot; value=&quot;456&quot;/&gt;&lt;/object&gt;&lt;object type=&quot;3&quot; unique_id=&quot;10048&quot;&gt;&lt;property id=&quot;20148&quot; value=&quot;5&quot;/&gt;&lt;property id=&quot;20300&quot; value=&quot;Slide 45 - &amp;quot;The Web Container Model &amp;#x0D;&amp;#x0A; Using RequestDispatcher – Example&amp;quot;&quot;/&gt;&lt;property id=&quot;20307&quot; value=&quot;452&quot;/&gt;&lt;/object&gt;&lt;object type=&quot;3&quot; unique_id=&quot;10049&quot;&gt;&lt;property id=&quot;20148&quot; value=&quot;5&quot;/&gt;&lt;property id=&quot;20300&quot; value=&quot;Slide 46 - &amp;quot;The Web Container Model &amp;#x0D;&amp;#x0A; Using RequestDispatcher – Example&amp;quot;&quot;/&gt;&lt;property id=&quot;20307&quot; value=&quot;458&quot;/&gt;&lt;/object&gt;&lt;object type=&quot;3&quot; unique_id=&quot;10050&quot;&gt;&lt;property id=&quot;20148&quot; value=&quot;5&quot;/&gt;&lt;property id=&quot;20300&quot; value=&quot;Slide 47 - &amp;quot;The Web Container Model &amp;#x0D;&amp;#x0A; Filter&amp;quot;&quot;/&gt;&lt;property id=&quot;20307&quot; value=&quot;451&quot;/&gt;&lt;/object&gt;&lt;object type=&quot;3&quot; unique_id=&quot;10051&quot;&gt;&lt;property id=&quot;20148&quot; value=&quot;5&quot;/&gt;&lt;property id=&quot;20300&quot; value=&quot;Slide 48 - &amp;quot;The Web Container Model &amp;#x0D;&amp;#x0A; Filter&amp;quot;&quot;/&gt;&lt;property id=&quot;20307&quot; value=&quot;455&quot;/&gt;&lt;/object&gt;&lt;object type=&quot;3&quot; unique_id=&quot;10052&quot;&gt;&lt;property id=&quot;20148&quot; value=&quot;5&quot;/&gt;&lt;property id=&quot;20300&quot; value=&quot;Slide 49 - &amp;quot;The Web Container Model &amp;#x0D;&amp;#x0A; Filter&amp;quot;&quot;/&gt;&lt;property id=&quot;20307&quot; value=&quot;460&quot;/&gt;&lt;/object&gt;&lt;object type=&quot;3&quot; unique_id=&quot;10053&quot;&gt;&lt;property id=&quot;20148&quot; value=&quot;5&quot;/&gt;&lt;property id=&quot;20300&quot; value=&quot;Slide 50 - &amp;quot;The Web Container Model &amp;#x0D;&amp;#x0A; Filter Life Cycle&amp;quot;&quot;/&gt;&lt;property id=&quot;20307&quot; value=&quot;462&quot;/&gt;&lt;/object&gt;&lt;object type=&quot;3&quot; unique_id=&quot;10054&quot;&gt;&lt;property id=&quot;20148&quot; value=&quot;5&quot;/&gt;&lt;property id=&quot;20300&quot; value=&quot;Slide 51 - &amp;quot;The Web Container Model &amp;#x0D;&amp;#x0A; Filter API&amp;quot;&quot;/&gt;&lt;property id=&quot;20307&quot; value=&quot;457&quot;/&gt;&lt;/object&gt;&lt;object type=&quot;3&quot; unique_id=&quot;10055&quot;&gt;&lt;property id=&quot;20148&quot; value=&quot;5&quot;/&gt;&lt;property id=&quot;20300&quot; value=&quot;Slide 52 - &amp;quot;The Web Container Model &amp;#x0D;&amp;#x0A; Filter&amp;quot;&quot;/&gt;&lt;property id=&quot;20307&quot; value=&quot;474&quot;/&gt;&lt;/object&gt;&lt;object type=&quot;3&quot; unique_id=&quot;10056&quot;&gt;&lt;property id=&quot;20148&quot; value=&quot;5&quot;/&gt;&lt;property id=&quot;20300&quot; value=&quot;Slide 53 - &amp;quot;The Web Container Model &amp;#x0D;&amp;#x0A; Filter – Example &amp;quot;&quot;/&gt;&lt;property id=&quot;20307&quot; value=&quot;472&quot;/&gt;&lt;/object&gt;&lt;object type=&quot;3&quot; unique_id=&quot;10057&quot;&gt;&lt;property id=&quot;20148&quot; value=&quot;5&quot;/&gt;&lt;property id=&quot;20300&quot; value=&quot;Slide 54 - &amp;quot;The Web Container Model &amp;#x0D;&amp;#x0A; Filter – Example&amp;quot;&quot;/&gt;&lt;property id=&quot;20307&quot; value=&quot;459&quot;/&gt;&lt;/object&gt;&lt;object type=&quot;3&quot; unique_id=&quot;10058&quot;&gt;&lt;property id=&quot;20148&quot; value=&quot;5&quot;/&gt;&lt;property id=&quot;20300&quot; value=&quot;Slide 55 - &amp;quot;The Web Container Model &amp;#x0D;&amp;#x0A; Filter – Example&amp;quot;&quot;/&gt;&lt;property id=&quot;20307&quot; value=&quot;461&quot;/&gt;&lt;/object&gt;&lt;object type=&quot;3&quot; unique_id=&quot;10059&quot;&gt;&lt;property id=&quot;20148&quot; value=&quot;5&quot;/&gt;&lt;property id=&quot;20300&quot; value=&quot;Slide 56 - &amp;quot;The Web Container Model &amp;#x0D;&amp;#x0A; Filter – Example&amp;quot;&quot;/&gt;&lt;property id=&quot;20307&quot; value=&quot;463&quot;/&gt;&lt;/object&gt;&lt;object type=&quot;3&quot; unique_id=&quot;10060&quot;&gt;&lt;property id=&quot;20148&quot; value=&quot;5&quot;/&gt;&lt;property id=&quot;20300&quot; value=&quot;Slide 57 - &amp;quot;The Web Container Model &amp;#x0D;&amp;#x0A; Filter – Example&amp;quot;&quot;/&gt;&lt;property id=&quot;20307&quot; value=&quot;464&quot;/&gt;&lt;/object&gt;&lt;object type=&quot;3&quot; unique_id=&quot;10061&quot;&gt;&lt;property id=&quot;20148&quot; value=&quot;5&quot;/&gt;&lt;property id=&quot;20300&quot; value=&quot;Slide 58 - &amp;quot;The Web Container Model &amp;#x0D;&amp;#x0A; Filter – Example&amp;quot;&quot;/&gt;&lt;property id=&quot;20307&quot; value=&quot;467&quot;/&gt;&lt;/object&gt;&lt;object type=&quot;3&quot; unique_id=&quot;10062&quot;&gt;&lt;property id=&quot;20148&quot; value=&quot;5&quot;/&gt;&lt;property id=&quot;20300&quot; value=&quot;Slide 59 - &amp;quot;The Web Container Model &amp;#x0D;&amp;#x0A; Filter Chain&amp;quot;&quot;/&gt;&lt;property id=&quot;20307&quot; value=&quot;465&quot;/&gt;&lt;/object&gt;&lt;object type=&quot;3&quot; unique_id=&quot;10063&quot;&gt;&lt;property id=&quot;20148&quot; value=&quot;5&quot;/&gt;&lt;property id=&quot;20300&quot; value=&quot;Slide 60 - &amp;quot;The Web Container Model &amp;#x0D;&amp;#x0A; Filter Chain – Example &amp;quot;&quot;/&gt;&lt;property id=&quot;20307&quot; value=&quot;468&quot;/&gt;&lt;/object&gt;&lt;object type=&quot;3&quot; unique_id=&quot;10064&quot;&gt;&lt;property id=&quot;20148&quot; value=&quot;5&quot;/&gt;&lt;property id=&quot;20300&quot; value=&quot;Slide 61 - &amp;quot;The Web Container Model &amp;#x0D;&amp;#x0A; Filter Chain – Example &amp;quot;&quot;/&gt;&lt;property id=&quot;20307&quot; value=&quot;475&quot;/&gt;&lt;/object&gt;&lt;object type=&quot;3&quot; unique_id=&quot;10065&quot;&gt;&lt;property id=&quot;20148&quot; value=&quot;5&quot;/&gt;&lt;property id=&quot;20300&quot; value=&quot;Slide 62 - &amp;quot;The Web Container Model &amp;#x0D;&amp;#x0A; Filter Chain – Example &amp;quot;&quot;/&gt;&lt;property id=&quot;20307&quot; value=&quot;476&quot;/&gt;&lt;/object&gt;&lt;object type=&quot;3&quot; unique_id=&quot;10066&quot;&gt;&lt;property id=&quot;20148&quot; value=&quot;5&quot;/&gt;&lt;property id=&quot;20300&quot; value=&quot;Slide 63 - &amp;quot;The Web Container Model &amp;#x0D;&amp;#x0A; Filter Chain – Example &amp;quot;&quot;/&gt;&lt;property id=&quot;20307&quot; value=&quot;477&quot;/&gt;&lt;/object&gt;&lt;object type=&quot;3&quot; unique_id=&quot;10067&quot;&gt;&lt;property id=&quot;20148&quot; value=&quot;5&quot;/&gt;&lt;property id=&quot;20300&quot; value=&quot;Slide 64 - &amp;quot;The Web Container Model &amp;#x0D;&amp;#x0A; Why need a Wrapper Class&amp;quot;&quot;/&gt;&lt;property id=&quot;20307&quot; value=&quot;466&quot;/&gt;&lt;/object&gt;&lt;object type=&quot;3&quot; unique_id=&quot;10068&quot;&gt;&lt;property id=&quot;20148&quot; value=&quot;5&quot;/&gt;&lt;property id=&quot;20300&quot; value=&quot;Slide 65 - &amp;quot;The Web Container Model &amp;#x0D;&amp;#x0A; Why need a Wrapper Class&amp;quot;&quot;/&gt;&lt;property id=&quot;20307&quot; value=&quot;533&quot;/&gt;&lt;/object&gt;&lt;object type=&quot;3&quot; unique_id=&quot;10069&quot;&gt;&lt;property id=&quot;20148&quot; value=&quot;5&quot;/&gt;&lt;property id=&quot;20300&quot; value=&quot;Slide 66 - &amp;quot;The Web Container Model &amp;#x0D;&amp;#x0A; Why need a Wrapper Class&amp;quot;&quot;/&gt;&lt;property id=&quot;20307&quot; value=&quot;534&quot;/&gt;&lt;/object&gt;&lt;object type=&quot;3&quot; unique_id=&quot;10070&quot;&gt;&lt;property id=&quot;20148&quot; value=&quot;5&quot;/&gt;&lt;property id=&quot;20300&quot; value=&quot;Slide 67 - &amp;quot;The Web Container Model &amp;#x0D;&amp;#x0A; Wrapper Class&amp;quot;&quot;/&gt;&lt;property id=&quot;20307&quot; value=&quot;532&quot;/&gt;&lt;/object&gt;&lt;object type=&quot;3&quot; unique_id=&quot;10071&quot;&gt;&lt;property id=&quot;20148&quot; value=&quot;5&quot;/&gt;&lt;property id=&quot;20300&quot; value=&quot;Slide 68 - &amp;quot;The Web Container Model &amp;#x0D;&amp;#x0A; Wrapper Class – Altering Request&amp;quot;&quot;/&gt;&lt;property id=&quot;20307&quot; value=&quot;469&quot;/&gt;&lt;/object&gt;&lt;object type=&quot;3&quot; unique_id=&quot;10072&quot;&gt;&lt;property id=&quot;20148&quot; value=&quot;5&quot;/&gt;&lt;property id=&quot;20300&quot; value=&quot;Slide 69 - &amp;quot;The Web Container Model &amp;#x0D;&amp;#x0A; Wrapper Class – Altering Response&amp;quot;&quot;/&gt;&lt;property id=&quot;20307&quot; value=&quot;478&quot;/&gt;&lt;/object&gt;&lt;object type=&quot;3&quot; unique_id=&quot;10073&quot;&gt;&lt;property id=&quot;20148&quot; value=&quot;5&quot;/&gt;&lt;property id=&quot;20300&quot; value=&quot;Slide 70 - &amp;quot;The Web Container Model &amp;#x0D;&amp;#x0A; Wrapper Class – Example&amp;quot;&quot;/&gt;&lt;property id=&quot;20307&quot; value=&quot;535&quot;/&gt;&lt;/object&gt;&lt;object type=&quot;3&quot; unique_id=&quot;10074&quot;&gt;&lt;property id=&quot;20148&quot; value=&quot;5&quot;/&gt;&lt;property id=&quot;20300&quot; value=&quot;Slide 71 - &amp;quot;The Web Container Model &amp;#x0D;&amp;#x0A; Wrapper Class – Example&amp;quot;&quot;/&gt;&lt;property id=&quot;20307&quot; value=&quot;536&quot;/&gt;&lt;/object&gt;&lt;object type=&quot;3&quot; unique_id=&quot;10075&quot;&gt;&lt;property id=&quot;20148&quot; value=&quot;5&quot;/&gt;&lt;property id=&quot;20300&quot; value=&quot;Slide 72 - &amp;quot;Summary&amp;quot;&quot;/&gt;&lt;property id=&quot;20307&quot; value=&quot;394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8378</TotalTime>
  <Words>2883</Words>
  <Application>Microsoft Office PowerPoint</Application>
  <PresentationFormat>On-screen Show (4:3)</PresentationFormat>
  <Paragraphs>462</Paragraphs>
  <Slides>52</Slides>
  <Notes>50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7" baseType="lpstr">
      <vt:lpstr>Arial</vt:lpstr>
      <vt:lpstr>Calibri</vt:lpstr>
      <vt:lpstr>Times New Roman</vt:lpstr>
      <vt:lpstr>Wingdings</vt:lpstr>
      <vt:lpstr>Office Theme</vt:lpstr>
      <vt:lpstr>Web Applications &amp; Web Containers   Web Applications The Web Container Model  #Servlet #Tomcat #Deploy #Dispatcher #Scope</vt:lpstr>
      <vt:lpstr>Objectives</vt:lpstr>
      <vt:lpstr>Deploy Application   Expectation</vt:lpstr>
      <vt:lpstr>Web Applications   File and Directory Structure </vt:lpstr>
      <vt:lpstr>Web Applications   File and Directory Structure</vt:lpstr>
      <vt:lpstr>Web Applications   File and Directory Structure</vt:lpstr>
      <vt:lpstr>Web Applications   Deploy Mechanism</vt:lpstr>
      <vt:lpstr>Web Applications   Manual Deploying</vt:lpstr>
      <vt:lpstr>Web Applications   Manual Deploying</vt:lpstr>
      <vt:lpstr>The Web Container Model  The Servlet Container</vt:lpstr>
      <vt:lpstr>The Web Container Model  The ServletContext</vt:lpstr>
      <vt:lpstr>The Web Container Model  The ServletContext – Example</vt:lpstr>
      <vt:lpstr>The Web Container Model  The ServletContext – Initialization Parameters</vt:lpstr>
      <vt:lpstr>The Web Container Model  The ServletContext – Initialization Parameters</vt:lpstr>
      <vt:lpstr>The Web Container Model  The ServletContext – Initialization Parameters</vt:lpstr>
      <vt:lpstr>The Web Container Model  The ServletContext – Initialization Parameters</vt:lpstr>
      <vt:lpstr>The Web Container Model  The ServletContext – Initialization Parameters</vt:lpstr>
      <vt:lpstr>The Web Container Model  The ServletContext – Initialization Parameters</vt:lpstr>
      <vt:lpstr>The Web Container Model  The ServletContext – Initialization Parameters</vt:lpstr>
      <vt:lpstr>The Web Container Model  The ServletContext – Initialization Parameters</vt:lpstr>
      <vt:lpstr>The Web Container Model   The ServletConfig interface </vt:lpstr>
      <vt:lpstr>The Web Container Model  The ServletConfig – Initialization Parameters</vt:lpstr>
      <vt:lpstr>The Web Container Model   The ServletConfig interface – Example</vt:lpstr>
      <vt:lpstr>The Web Container Model   The ServletConfig interface – Example</vt:lpstr>
      <vt:lpstr>The Web Container Model   The ServletConfig interface – Example</vt:lpstr>
      <vt:lpstr>The Web Container Model   The ServletConfig interface – Example</vt:lpstr>
      <vt:lpstr>The Web Container Model   The ServletConfig interface – Example</vt:lpstr>
      <vt:lpstr>The Web Container Model   The ServletConfig interface – Example</vt:lpstr>
      <vt:lpstr>How To Transfer  Requirements </vt:lpstr>
      <vt:lpstr>How To Transfer  Expectation </vt:lpstr>
      <vt:lpstr>How To Transfer   Interactive Server Model</vt:lpstr>
      <vt:lpstr>The Web Container Model   Need for using attributes</vt:lpstr>
      <vt:lpstr>The Web Container Model   Attributes, Scope, and Multithreading</vt:lpstr>
      <vt:lpstr>The Web Container Model   Attributes, Scope, and Multithreading</vt:lpstr>
      <vt:lpstr>The Web Container Model   Attributes, Scope, and Multithreading</vt:lpstr>
      <vt:lpstr>The Web Container Model   Attributes, Scope, and Multithreading</vt:lpstr>
      <vt:lpstr>The Web Container Model   Attributes, Scope, and Multithreading</vt:lpstr>
      <vt:lpstr>The Web Container Model   Need for using RequestDispatcher – Redirect </vt:lpstr>
      <vt:lpstr>The Web Container Model   Need for using RequestDispatcher – Redirect </vt:lpstr>
      <vt:lpstr>The Web Container Model   Need for using RequestDispatcher – Redirect </vt:lpstr>
      <vt:lpstr>The Web Container Model   Need for using RequestDispatcher – Redirect </vt:lpstr>
      <vt:lpstr>The Web Container Model   Need for using RequestDispatcher  Redirect Mechanism</vt:lpstr>
      <vt:lpstr>The Web Container Model   Request Dispatching</vt:lpstr>
      <vt:lpstr>The Web Container Model   Using RequestDispatcher</vt:lpstr>
      <vt:lpstr>The Web Container Model   Using RequestDispatcher – Example</vt:lpstr>
      <vt:lpstr>The Web Container Model   Using RequestDispatcher – Example </vt:lpstr>
      <vt:lpstr>The Web Container Model   Need for using RequestDispatcher  Forward Mechanism</vt:lpstr>
      <vt:lpstr>The Web Container Model   Using RequestDispatcher – Example</vt:lpstr>
      <vt:lpstr>The Web Container Model   Need for using RequestDispatcher  Include Mechanism</vt:lpstr>
      <vt:lpstr>Summary</vt:lpstr>
      <vt:lpstr>Next Lecture</vt:lpstr>
      <vt:lpstr>Practice</vt:lpstr>
    </vt:vector>
  </TitlesOfParts>
  <Company>FPT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JAD: Java Fundamentals</dc:title>
  <dc:creator>Kieu Trong Khanh</dc:creator>
  <cp:lastModifiedBy>Kiem Ho Hoan</cp:lastModifiedBy>
  <cp:revision>2828</cp:revision>
  <dcterms:created xsi:type="dcterms:W3CDTF">2007-08-21T04:43:22Z</dcterms:created>
  <dcterms:modified xsi:type="dcterms:W3CDTF">2024-05-18T08:47:03Z</dcterms:modified>
</cp:coreProperties>
</file>