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83"/>
  </p:notesMasterIdLst>
  <p:sldIdLst>
    <p:sldId id="256" r:id="rId2"/>
    <p:sldId id="359" r:id="rId3"/>
    <p:sldId id="520" r:id="rId4"/>
    <p:sldId id="521" r:id="rId5"/>
    <p:sldId id="439" r:id="rId6"/>
    <p:sldId id="441" r:id="rId7"/>
    <p:sldId id="442" r:id="rId8"/>
    <p:sldId id="566" r:id="rId9"/>
    <p:sldId id="443" r:id="rId10"/>
    <p:sldId id="508" r:id="rId11"/>
    <p:sldId id="446" r:id="rId12"/>
    <p:sldId id="509" r:id="rId13"/>
    <p:sldId id="447" r:id="rId14"/>
    <p:sldId id="448" r:id="rId15"/>
    <p:sldId id="512" r:id="rId16"/>
    <p:sldId id="593" r:id="rId17"/>
    <p:sldId id="595" r:id="rId18"/>
    <p:sldId id="596" r:id="rId19"/>
    <p:sldId id="594" r:id="rId20"/>
    <p:sldId id="597" r:id="rId21"/>
    <p:sldId id="493" r:id="rId22"/>
    <p:sldId id="587" r:id="rId23"/>
    <p:sldId id="586" r:id="rId24"/>
    <p:sldId id="588" r:id="rId25"/>
    <p:sldId id="590" r:id="rId26"/>
    <p:sldId id="591" r:id="rId27"/>
    <p:sldId id="592" r:id="rId28"/>
    <p:sldId id="589" r:id="rId29"/>
    <p:sldId id="451" r:id="rId30"/>
    <p:sldId id="473" r:id="rId31"/>
    <p:sldId id="450" r:id="rId32"/>
    <p:sldId id="452" r:id="rId33"/>
    <p:sldId id="506" r:id="rId34"/>
    <p:sldId id="515" r:id="rId35"/>
    <p:sldId id="458" r:id="rId36"/>
    <p:sldId id="457" r:id="rId37"/>
    <p:sldId id="472" r:id="rId38"/>
    <p:sldId id="454" r:id="rId39"/>
    <p:sldId id="465" r:id="rId40"/>
    <p:sldId id="463" r:id="rId41"/>
    <p:sldId id="464" r:id="rId42"/>
    <p:sldId id="517" r:id="rId43"/>
    <p:sldId id="466" r:id="rId44"/>
    <p:sldId id="467" r:id="rId45"/>
    <p:sldId id="491" r:id="rId46"/>
    <p:sldId id="474" r:id="rId47"/>
    <p:sldId id="468" r:id="rId48"/>
    <p:sldId id="499" r:id="rId49"/>
    <p:sldId id="604" r:id="rId50"/>
    <p:sldId id="475" r:id="rId51"/>
    <p:sldId id="599" r:id="rId52"/>
    <p:sldId id="600" r:id="rId53"/>
    <p:sldId id="601" r:id="rId54"/>
    <p:sldId id="602" r:id="rId55"/>
    <p:sldId id="603" r:id="rId56"/>
    <p:sldId id="394" r:id="rId57"/>
    <p:sldId id="492" r:id="rId58"/>
    <p:sldId id="523" r:id="rId59"/>
    <p:sldId id="524" r:id="rId60"/>
    <p:sldId id="525" r:id="rId61"/>
    <p:sldId id="526" r:id="rId62"/>
    <p:sldId id="527" r:id="rId63"/>
    <p:sldId id="528" r:id="rId64"/>
    <p:sldId id="529" r:id="rId65"/>
    <p:sldId id="530" r:id="rId66"/>
    <p:sldId id="531" r:id="rId67"/>
    <p:sldId id="532" r:id="rId68"/>
    <p:sldId id="533" r:id="rId69"/>
    <p:sldId id="534" r:id="rId70"/>
    <p:sldId id="535" r:id="rId71"/>
    <p:sldId id="536" r:id="rId72"/>
    <p:sldId id="537" r:id="rId73"/>
    <p:sldId id="538" r:id="rId74"/>
    <p:sldId id="539" r:id="rId75"/>
    <p:sldId id="540" r:id="rId76"/>
    <p:sldId id="541" r:id="rId77"/>
    <p:sldId id="542" r:id="rId78"/>
    <p:sldId id="543" r:id="rId79"/>
    <p:sldId id="544" r:id="rId80"/>
    <p:sldId id="545" r:id="rId81"/>
    <p:sldId id="546" r:id="rId8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66"/>
    <a:srgbClr val="FF66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54" autoAdjust="0"/>
    <p:restoredTop sz="95726" autoAdjust="0"/>
  </p:normalViewPr>
  <p:slideViewPr>
    <p:cSldViewPr snapToGrid="0">
      <p:cViewPr varScale="1">
        <p:scale>
          <a:sx n="96" d="100"/>
          <a:sy n="96" d="100"/>
        </p:scale>
        <p:origin x="148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C3E6AA3-C0B9-48A8-B4E9-70EBE4BECBD0}" type="datetimeFigureOut">
              <a:rPr lang="en-US"/>
              <a:pPr>
                <a:defRPr/>
              </a:pPr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E7D13F-012C-4B4C-8848-DF92A981A6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sp/jsp_expression_language.htm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: </a:t>
            </a:r>
            <a:r>
              <a:rPr lang="en-US" altLang="en-US" b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</a:t>
            </a:r>
            <a:r>
              <a:rPr lang="en-US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 hop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-Compact : </a:t>
            </a:r>
            <a:r>
              <a:rPr lang="en-US" altLang="en-US" sz="1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endParaRPr lang="en-US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>
              <a:solidFill>
                <a:srgbClr val="1A0DAB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r>
              <a:rPr lang="en-US" altLang="en-US"/>
              <a:t>-Expression Language (EL)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       &lt;% </a:t>
            </a:r>
            <a:r>
              <a:rPr lang="en-US" altLang="en-US" err="1"/>
              <a:t>pageContext.setAttribute</a:t>
            </a:r>
            <a:r>
              <a:rPr lang="en-US" altLang="en-US"/>
              <a:t>("count",10); %&gt;    </a:t>
            </a:r>
          </a:p>
          <a:p>
            <a:r>
              <a:rPr lang="en-US" altLang="en-US"/>
              <a:t>        &lt;% </a:t>
            </a:r>
            <a:r>
              <a:rPr lang="en-US" altLang="en-US" err="1"/>
              <a:t>request.setAttribute</a:t>
            </a:r>
            <a:r>
              <a:rPr lang="en-US" altLang="en-US"/>
              <a:t>("count",20); %&gt;          </a:t>
            </a:r>
          </a:p>
          <a:p>
            <a:r>
              <a:rPr lang="en-US" altLang="en-US"/>
              <a:t>        &lt;h4&gt;${count}&lt;/h4&gt;</a:t>
            </a:r>
          </a:p>
          <a:p>
            <a:r>
              <a:rPr lang="en-US" altLang="en-US"/>
              <a:t>        &lt;h4&gt;${</a:t>
            </a:r>
            <a:r>
              <a:rPr lang="en-US" altLang="en-US" err="1"/>
              <a:t>requestScope.count</a:t>
            </a:r>
            <a:r>
              <a:rPr lang="en-US" altLang="en-US"/>
              <a:t>}&lt;/h4&gt;</a:t>
            </a:r>
          </a:p>
          <a:p>
            <a:r>
              <a:rPr lang="en-US" altLang="en-US"/>
              <a:t>Output: 10  ( </a:t>
            </a:r>
            <a:r>
              <a:rPr lang="en-US" altLang="en-US" err="1"/>
              <a:t>mặc</a:t>
            </a:r>
            <a:r>
              <a:rPr lang="en-US" altLang="en-US"/>
              <a:t> </a:t>
            </a:r>
            <a:r>
              <a:rPr lang="en-US" altLang="en-US" err="1"/>
              <a:t>định</a:t>
            </a:r>
            <a:r>
              <a:rPr lang="en-US" altLang="en-US"/>
              <a:t> </a:t>
            </a:r>
            <a:r>
              <a:rPr lang="en-US" altLang="en-US" err="1"/>
              <a:t>lấy</a:t>
            </a:r>
            <a:r>
              <a:rPr lang="en-US" altLang="en-US"/>
              <a:t> </a:t>
            </a:r>
            <a:r>
              <a:rPr lang="en-US" altLang="en-US" err="1"/>
              <a:t>att</a:t>
            </a:r>
            <a:r>
              <a:rPr lang="en-US" altLang="en-US"/>
              <a:t> </a:t>
            </a:r>
            <a:r>
              <a:rPr lang="en-US" altLang="en-US" err="1"/>
              <a:t>của</a:t>
            </a:r>
            <a:r>
              <a:rPr lang="en-US" altLang="en-US"/>
              <a:t> Page)</a:t>
            </a:r>
          </a:p>
          <a:p>
            <a:r>
              <a:rPr lang="en-US" altLang="en-US"/>
              <a:t>              20</a:t>
            </a:r>
          </a:p>
          <a:p>
            <a:r>
              <a:rPr lang="en-US" altLang="en-US"/>
              <a:t>-------------------</a:t>
            </a:r>
          </a:p>
          <a:p>
            <a:r>
              <a:rPr lang="en-US" altLang="en-US"/>
              <a:t>         &lt;% </a:t>
            </a:r>
            <a:r>
              <a:rPr lang="en-US" altLang="en-US" err="1"/>
              <a:t>pageContext.setAttribute</a:t>
            </a:r>
            <a:r>
              <a:rPr lang="en-US" altLang="en-US"/>
              <a:t>("count",10); %&gt;    </a:t>
            </a:r>
          </a:p>
          <a:p>
            <a:r>
              <a:rPr lang="en-US" altLang="en-US"/>
              <a:t>        &lt;% </a:t>
            </a:r>
            <a:r>
              <a:rPr lang="en-US" altLang="en-US" err="1"/>
              <a:t>request.setAttribute</a:t>
            </a:r>
            <a:r>
              <a:rPr lang="en-US" altLang="en-US"/>
              <a:t>("count",20); %&gt;          </a:t>
            </a:r>
          </a:p>
          <a:p>
            <a:r>
              <a:rPr lang="en-US" altLang="en-US"/>
              <a:t>        &lt;h4&gt;${</a:t>
            </a:r>
            <a:r>
              <a:rPr lang="en-US" altLang="en-US" err="1"/>
              <a:t>pageScope</a:t>
            </a:r>
            <a:r>
              <a:rPr lang="en-US" altLang="en-US"/>
              <a:t>["count"]}&lt;/h4&gt;</a:t>
            </a:r>
          </a:p>
          <a:p>
            <a:r>
              <a:rPr lang="en-US" altLang="en-US"/>
              <a:t>        &lt;h4&gt;${</a:t>
            </a:r>
            <a:r>
              <a:rPr lang="en-US" altLang="en-US" err="1"/>
              <a:t>requestScope.count</a:t>
            </a:r>
            <a:r>
              <a:rPr lang="en-US" altLang="en-US"/>
              <a:t>}&lt;/h4&gt;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765F5-C600-A337-7521-2729D8C6D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ECAAAA9D-8B12-DD77-42C8-407DA60F56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6C54BEC5-2489-6E8D-D0FD-7B306E5924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3776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9492E8-B121-4F5C-AD99-D47B535D8CB7}" type="slidenum">
              <a:rPr lang="en-US" altLang="en-US"/>
              <a:pPr eaLnBrk="1" hangingPunct="1"/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34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+mj-lt"/>
              <a:buNone/>
            </a:pPr>
            <a:r>
              <a:rPr lang="en-US" b="1" i="0">
                <a:solidFill>
                  <a:srgbClr val="000000"/>
                </a:solidFill>
                <a:effectLst/>
                <a:latin typeface="inter-bold"/>
              </a:rPr>
              <a:t> +scope: </a:t>
            </a: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represents the scope of the bean. It may be page, request, session or application. The default scope is page.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>
                <a:solidFill>
                  <a:srgbClr val="000000"/>
                </a:solidFill>
                <a:effectLst/>
                <a:latin typeface="inter-bold"/>
              </a:rPr>
              <a:t>page: </a:t>
            </a: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specifies that you can use this bean within the JSP page. The default scope is page.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>
                <a:solidFill>
                  <a:srgbClr val="000000"/>
                </a:solidFill>
                <a:effectLst/>
                <a:latin typeface="inter-bold"/>
              </a:rPr>
              <a:t>request: </a:t>
            </a: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specifies that you can use this bean from any JSP page that processes the same request. It has wider scope than page.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>
                <a:solidFill>
                  <a:srgbClr val="000000"/>
                </a:solidFill>
                <a:effectLst/>
                <a:latin typeface="inter-bold"/>
              </a:rPr>
              <a:t>session: </a:t>
            </a: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specifies that you can use this bean from any JSP page in the same session whether processes the same request or not. It has wider scope than request.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>
                <a:solidFill>
                  <a:srgbClr val="000000"/>
                </a:solidFill>
                <a:effectLst/>
                <a:latin typeface="inter-bold"/>
              </a:rPr>
              <a:t>application: </a:t>
            </a: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specifies that you can use this bean from any JSP page in the same application. It has wider scope than session.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4FBEFD1-AC3A-C856-3BC7-7E4C97E43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8342F25-7409-4441-AD03-C683F19CFE06}" type="datetime1">
              <a:rPr lang="en-US" smtClean="0"/>
              <a:t>4/17/2024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654EB28-C6EE-C07D-7D50-6B68BC25B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9CE7207-A1AD-4600-D5D1-96E101BD7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F478A10-77C5-4719-8C63-2415E23D91D7}" type="datetime1">
              <a:rPr lang="en-US" smtClean="0"/>
              <a:t>4/17/2024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556C7C3-6081-DFBE-D69F-0F09044DB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9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3019789-4A97-0F33-A136-C9A5E94BF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E287E9B1-97D7-482A-B322-7276CDC5CE75}" type="datetime1">
              <a:rPr lang="en-US" smtClean="0"/>
              <a:t>4/17/2024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E9FFC6C-9795-29FF-3A5A-8F6CF3948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7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CCC2DCB-5361-8191-5F04-2896F416D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B50F7E02-F8DD-46E8-926D-E86C7D65B0BC}" type="datetime1">
              <a:rPr lang="en-US" smtClean="0"/>
              <a:t>4/17/2024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A49592-8137-B972-1674-FC6B44B1D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6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67B0F3C-613E-0EA1-168F-DAE1F1057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B762EF7D-EECD-4D1B-B83C-AA37F238B884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2710-FB7C-245B-4C9B-49DC5E12C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4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991056-2610-4F9B-D580-A8CA200DDF0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75775" y="22396"/>
            <a:ext cx="824704" cy="6612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6842BB-06FB-4993-1038-8F517C66CD0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8937" y="70884"/>
            <a:ext cx="1738911" cy="446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624F8-9910-535F-AEB2-A04DE0C49E32}"/>
              </a:ext>
            </a:extLst>
          </p:cNvPr>
          <p:cNvSpPr txBox="1"/>
          <p:nvPr userDrawn="1"/>
        </p:nvSpPr>
        <p:spPr>
          <a:xfrm>
            <a:off x="0" y="6479766"/>
            <a:ext cx="9144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F6155A5-A6F5-2AEE-D88A-AEAA9386D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E844748-C3A5-4F0C-9887-9AD10ED47BF4}" type="datetime1">
              <a:rPr lang="en-US" smtClean="0"/>
              <a:t>4/17/2024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17CB0D-6C44-E223-6FD3-53FDE5255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A87D7-CD1B-648B-93C8-0FD7F216E38E}"/>
              </a:ext>
            </a:extLst>
          </p:cNvPr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7" r:id="rId4"/>
    <p:sldLayoutId id="2147483838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JavaBeans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JSPs in XML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4000" b="1" i="1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StandardAction</a:t>
            </a:r>
            <a:r>
              <a:rPr lang="en-US" sz="4000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#EL #MVC1</a:t>
            </a:r>
            <a:endParaRPr lang="en-US" altLang="en-US" sz="4000" b="1" i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AFA18-2B3F-9230-C3FE-FE92D50DC2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EB4F68-9AA1-4204-820A-6E1D2110E9FA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E3642-B730-AB69-83C2-7F1D5A6C0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255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&lt;jsp:useBean&gt;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>
          <a:xfrm>
            <a:off x="0" y="1055688"/>
            <a:ext cx="9144000" cy="580231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 scriptlet element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declare Java Bean: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 </a:t>
            </a:r>
            <a:endParaRPr lang="en-US" altLang="en-US" sz="20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className id = (className) scope.getAttribute(“identifier”);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 (id == null) {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id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altLang="en-US" sz="20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scope.setAttribute (“identifier”, id);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&lt;jsp:useBean id=“book1” class=“store.book”/&gt;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similar to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&lt;%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store.book book1 = (store.book) pageContext.getAttribute(“book1”);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(book1 == null)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book1 = new store.book();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pageContext.setAttribute(“book1”, book1); 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A20BB-EA59-AA21-BFF4-6DBEE130F4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4C58DE-BDFA-47C7-B818-D29D733916B2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640B3D-7D78-BD7D-78D1-1AEFF49FF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9695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&lt;jsp:useBean&gt;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0" y="776288"/>
            <a:ext cx="9144000" cy="579596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</a:rPr>
              <a:t>Casting</a:t>
            </a:r>
            <a:endParaRPr lang="vi-VN" altLang="en-US" sz="240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</a:rPr>
              <a:t>&lt;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</a:rPr>
              <a:t>jsp:useBean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</a:rPr>
              <a:t>id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</a:rPr>
              <a:t>=“&lt;identifier&gt;” 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</a:rPr>
              <a:t>class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</a:rPr>
              <a:t>=“&lt;class name&gt;” 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</a:rPr>
              <a:t>type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</a:rPr>
              <a:t> = “&lt;dataType&gt;” </a:t>
            </a:r>
            <a:br>
              <a:rPr lang="en-US" altLang="en-US" sz="2000">
                <a:solidFill>
                  <a:srgbClr val="FF3300"/>
                </a:solidFill>
                <a:latin typeface="Times New Roman" panose="02020603050405020304" pitchFamily="18" charset="0"/>
              </a:rPr>
            </a:b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</a:rPr>
              <a:t>[scope = “scope type”]/&gt;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type</a:t>
            </a:r>
            <a:r>
              <a:rPr lang="en-US" altLang="en-US" sz="2000">
                <a:latin typeface="Times New Roman" panose="02020603050405020304" pitchFamily="18" charset="0"/>
              </a:rPr>
              <a:t>: Java – </a:t>
            </a:r>
            <a:r>
              <a:rPr lang="en-US" altLang="en-US" sz="2000" err="1">
                <a:latin typeface="Times New Roman" panose="02020603050405020304" pitchFamily="18" charset="0"/>
              </a:rPr>
              <a:t>DataType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</a:rPr>
              <a:t>JSP Scriptlet element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 </a:t>
            </a:r>
            <a:endParaRPr lang="en-US" altLang="en-US" sz="20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(</a:t>
            </a:r>
            <a:r>
              <a:rPr lang="en-US" altLang="en-US" sz="2000" b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000" b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scope.getAttribute</a:t>
            </a: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(“identifier”);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 (id == null) {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id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000" b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en-US" sz="20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000" b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scope.setAttribute</a:t>
            </a: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(“identifier”, id);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endParaRPr lang="vi-VN" altLang="en-US" sz="200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</a:rPr>
              <a:t>Ex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&lt;</a:t>
            </a:r>
            <a:r>
              <a:rPr lang="en-US" altLang="en-US" sz="2000" err="1">
                <a:latin typeface="Times New Roman" panose="02020603050405020304" pitchFamily="18" charset="0"/>
              </a:rPr>
              <a:t>jsp:useBean</a:t>
            </a:r>
            <a:r>
              <a:rPr lang="en-US" altLang="en-US" sz="2000">
                <a:latin typeface="Times New Roman" panose="02020603050405020304" pitchFamily="18" charset="0"/>
              </a:rPr>
              <a:t> id=“book1” class=“</a:t>
            </a:r>
            <a:r>
              <a:rPr lang="en-US" altLang="en-US" sz="2000" err="1">
                <a:latin typeface="Times New Roman" panose="02020603050405020304" pitchFamily="18" charset="0"/>
              </a:rPr>
              <a:t>store.book</a:t>
            </a:r>
            <a:r>
              <a:rPr lang="en-US" altLang="en-US" sz="2000">
                <a:latin typeface="Times New Roman" panose="02020603050405020304" pitchFamily="18" charset="0"/>
              </a:rPr>
              <a:t>” type=“</a:t>
            </a:r>
            <a:r>
              <a:rPr lang="en-US" altLang="en-US" sz="2000" err="1">
                <a:latin typeface="Times New Roman" panose="02020603050405020304" pitchFamily="18" charset="0"/>
              </a:rPr>
              <a:t>library.magazine</a:t>
            </a:r>
            <a:r>
              <a:rPr lang="en-US" altLang="en-US" sz="2000">
                <a:latin typeface="Times New Roman" panose="02020603050405020304" pitchFamily="18" charset="0"/>
              </a:rPr>
              <a:t>” /&gt;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Similar to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&lt;% </a:t>
            </a:r>
            <a:r>
              <a:rPr lang="en-US" altLang="en-US" sz="1800" err="1">
                <a:latin typeface="Times New Roman" panose="02020603050405020304" pitchFamily="18" charset="0"/>
              </a:rPr>
              <a:t>library.magazine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book1 = (</a:t>
            </a:r>
            <a:r>
              <a:rPr lang="en-US" altLang="en-US" sz="1800" err="1">
                <a:latin typeface="Times New Roman" panose="02020603050405020304" pitchFamily="18" charset="0"/>
              </a:rPr>
              <a:t>library.magazine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pageContext.getAttribute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(“book1”);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(book1 == null)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book1 =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err="1">
                <a:latin typeface="Times New Roman" panose="02020603050405020304" pitchFamily="18" charset="0"/>
              </a:rPr>
              <a:t>library.magazine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new store.book()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pageContext.setAttribute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(“book1”, book1); 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%&gt;</a:t>
            </a:r>
            <a:endParaRPr lang="vi-VN" altLang="en-US" sz="2000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96954-40CB-BD60-3878-9297DF7EFF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E85336-65BC-4886-A44B-9819AF587623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981512-B053-C9FD-D609-F5F590313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969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&lt;jsp:useBean&gt;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-9939" y="1514303"/>
            <a:ext cx="9144000" cy="472747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vi-VN" altLang="en-US" sz="2400" b="1" dirty="0">
                <a:latin typeface="Times New Roman" panose="02020603050405020304" pitchFamily="18" charset="0"/>
              </a:rPr>
              <a:t>Other syntax</a:t>
            </a:r>
          </a:p>
          <a:p>
            <a:pPr lvl="1" algn="ctr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jsp:useBean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…&gt; statement &lt;/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jsp:useBean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&gt;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jsp:useBean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id="count" class="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ABean.AccessBean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scope="application"&gt;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jsp:setProperty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name="count" property="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firstPage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ATest.jsp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jsp:useBean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vi-V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vi-VN" altLang="en-US" sz="2400" b="1" dirty="0">
                <a:latin typeface="Times New Roman" panose="02020603050405020304" pitchFamily="18" charset="0"/>
              </a:rPr>
              <a:t>Notes</a:t>
            </a:r>
            <a:r>
              <a:rPr lang="vi-VN" altLang="en-US" sz="2400" dirty="0">
                <a:latin typeface="Times New Roman" panose="02020603050405020304" pitchFamily="18" charset="0"/>
              </a:rPr>
              <a:t>: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If using some specified symbol in command, the symbol “\” should put such as </a:t>
            </a:r>
          </a:p>
          <a:p>
            <a:pPr marL="457200" lvl="1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en-US" sz="2000" dirty="0">
                <a:latin typeface="Times New Roman" panose="02020603050405020304" pitchFamily="18" charset="0"/>
              </a:rPr>
              <a:t> (</a:t>
            </a:r>
            <a:r>
              <a:rPr lang="en-US" altLang="en-US" sz="2000" b="1" dirty="0">
                <a:latin typeface="Times New Roman" panose="02020603050405020304" pitchFamily="18" charset="0"/>
              </a:rPr>
              <a:t>\’</a:t>
            </a:r>
            <a:r>
              <a:rPr lang="en-US" altLang="en-US" sz="2000" dirty="0">
                <a:latin typeface="Times New Roman" panose="02020603050405020304" pitchFamily="18" charset="0"/>
              </a:rPr>
              <a:t>) ,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en-US" sz="2000" dirty="0">
                <a:latin typeface="Times New Roman" panose="02020603050405020304" pitchFamily="18" charset="0"/>
              </a:rPr>
              <a:t> (</a:t>
            </a:r>
            <a:r>
              <a:rPr lang="en-US" altLang="en-US" sz="2000" b="1" dirty="0">
                <a:latin typeface="Times New Roman" panose="02020603050405020304" pitchFamily="18" charset="0"/>
              </a:rPr>
              <a:t>\”</a:t>
            </a:r>
            <a:r>
              <a:rPr lang="en-US" altLang="en-US" sz="2000" dirty="0">
                <a:latin typeface="Times New Roman" panose="02020603050405020304" pitchFamily="18" charset="0"/>
              </a:rPr>
              <a:t>),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\</a:t>
            </a:r>
            <a:r>
              <a:rPr lang="en-US" altLang="en-US" sz="2000" dirty="0">
                <a:latin typeface="Times New Roman" panose="02020603050405020304" pitchFamily="18" charset="0"/>
              </a:rPr>
              <a:t> (</a:t>
            </a:r>
            <a:r>
              <a:rPr lang="en-US" altLang="en-US" sz="2000" b="1" dirty="0">
                <a:latin typeface="Times New Roman" panose="02020603050405020304" pitchFamily="18" charset="0"/>
              </a:rPr>
              <a:t>\\</a:t>
            </a:r>
            <a:r>
              <a:rPr lang="en-US" altLang="en-US" sz="2000" dirty="0">
                <a:latin typeface="Times New Roman" panose="02020603050405020304" pitchFamily="18" charset="0"/>
              </a:rPr>
              <a:t>),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%</a:t>
            </a:r>
            <a:r>
              <a:rPr lang="en-US" altLang="en-US" sz="2000" dirty="0">
                <a:latin typeface="Times New Roman" panose="02020603050405020304" pitchFamily="18" charset="0"/>
              </a:rPr>
              <a:t> (\</a:t>
            </a:r>
            <a:r>
              <a:rPr lang="en-US" altLang="en-US" sz="2000" b="1" dirty="0">
                <a:latin typeface="Times New Roman" panose="02020603050405020304" pitchFamily="18" charset="0"/>
              </a:rPr>
              <a:t>%</a:t>
            </a:r>
            <a:r>
              <a:rPr lang="en-US" altLang="en-US" sz="2000" dirty="0">
                <a:latin typeface="Times New Roman" panose="02020603050405020304" pitchFamily="18" charset="0"/>
              </a:rPr>
              <a:t>), ...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The JSP </a:t>
            </a:r>
            <a:r>
              <a:rPr lang="en-US" altLang="en-US" sz="2000" dirty="0" err="1">
                <a:latin typeface="Times New Roman" panose="02020603050405020304" pitchFamily="18" charset="0"/>
              </a:rPr>
              <a:t>scriptlets</a:t>
            </a:r>
            <a:r>
              <a:rPr lang="vi-VN" altLang="en-US" sz="2000" dirty="0">
                <a:latin typeface="Times New Roman" panose="02020603050405020304" pitchFamily="18" charset="0"/>
              </a:rPr>
              <a:t> use </a:t>
            </a:r>
            <a:r>
              <a:rPr lang="vi-VN" altLang="en-US" sz="2000" b="1" dirty="0">
                <a:latin typeface="Times New Roman" panose="02020603050405020304" pitchFamily="18" charset="0"/>
              </a:rPr>
              <a:t>id as a variable.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05207-0CDB-1D7E-08F2-33F2FB8A4A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3166C3-2F71-469F-9DC8-7C28712C961F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DEF3D6-49B9-B810-9469-C2BB22C31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68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&lt;jsp:getProperty&gt;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0" y="1111456"/>
            <a:ext cx="9144000" cy="536885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Retrieves a bean property value 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getter methods and displays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output in a JSP page</a:t>
            </a: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using &lt;jsp: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Property&gt; you 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must create or locate a bean 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&lt;jsp:useBean&gt;</a:t>
            </a: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Drawback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Fails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retrieve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 indexed property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Fails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enterprise </a:t>
            </a: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beans components</a:t>
            </a: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vi-V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&lt;jsp:getProperty </a:t>
            </a:r>
            <a:r>
              <a:rPr lang="vi-V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vi-V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=“&lt;identifier&gt;” </a:t>
            </a:r>
            <a:r>
              <a:rPr lang="vi-V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vi-V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=“&lt;attr name&gt;” /&gt;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the identifier declared in </a:t>
            </a: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jsp:useBean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the property name is implemented in Java Bean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 scriptlet command</a:t>
            </a:r>
          </a:p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&lt;%= &lt;identifier&gt;.getXxx() %&gt;</a:t>
            </a:r>
            <a:endParaRPr lang="vi-VN" altLang="en-US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endParaRPr lang="vi-V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&lt;jsp:getProperty name=“book1” property=“title”/&gt; </a:t>
            </a:r>
          </a:p>
          <a:p>
            <a:pPr lvl="1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Similar to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&lt;%= book1.getTitle()%&gt;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4E524-FBB3-A9BB-3570-C47891CFE0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AE1C90-1673-4CB9-A54B-76B15D144428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7E04BC-9450-8866-A2C9-3F03C6DF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5568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&lt;jsp:setProperty&gt;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>
          <a:xfrm>
            <a:off x="0" y="1025525"/>
            <a:ext cx="9144000" cy="564673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372"/>
              </a:spcBef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Sets the value 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properties in a bean, 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bean’s 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setter methods</a:t>
            </a:r>
          </a:p>
          <a:p>
            <a:pPr algn="just" eaLnBrk="1" hangingPunct="1">
              <a:lnSpc>
                <a:spcPct val="90000"/>
              </a:lnSpc>
              <a:spcBef>
                <a:spcPts val="372"/>
              </a:spcBef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using &lt;jsp: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Property&gt; you 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must create or locate 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bean with &lt;jsp:useBean&gt;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372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vi-V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372"/>
              </a:spcBef>
              <a:buFont typeface="Arial" panose="020B0604020202020204" pitchFamily="34" charset="0"/>
              <a:buNone/>
            </a:pP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&lt;jsp:setProperty name=“&lt;identifiers&gt;” property=</a:t>
            </a:r>
            <a:br>
              <a:rPr lang="en-US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“&lt;attr name&gt;” value=“&lt;const/ expression&gt;” /&gt;</a:t>
            </a: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372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scriptlet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command: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372"/>
              </a:spcBef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 </a:t>
            </a: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372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id.setXxx(&lt;value&gt;)</a:t>
            </a:r>
            <a:r>
              <a:rPr lang="en-US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372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scope.setAttribute</a:t>
            </a:r>
            <a:r>
              <a:rPr lang="en-US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(“identifier”, id);</a:t>
            </a:r>
          </a:p>
          <a:p>
            <a:pPr eaLnBrk="1" hangingPunct="1">
              <a:lnSpc>
                <a:spcPct val="90000"/>
              </a:lnSpc>
              <a:spcBef>
                <a:spcPts val="372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</a:p>
          <a:p>
            <a:pPr eaLnBrk="1" hangingPunct="1">
              <a:lnSpc>
                <a:spcPct val="90000"/>
              </a:lnSpc>
              <a:spcBef>
                <a:spcPts val="372"/>
              </a:spcBef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&lt;jsp:setProperty name=“book1” property=“title” value=“JSP Book” /&gt; </a:t>
            </a:r>
          </a:p>
          <a:p>
            <a:pPr lvl="1" eaLnBrk="1" hangingPunct="1">
              <a:lnSpc>
                <a:spcPct val="90000"/>
              </a:lnSpc>
              <a:spcBef>
                <a:spcPts val="372"/>
              </a:spcBef>
              <a:buFont typeface="Arial" panose="020B0604020202020204" pitchFamily="34" charset="0"/>
              <a:buNone/>
            </a:pP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Similar to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&lt;% book1.setTitle(“JSP Book”)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pageContext.setAttribute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(“book1”, book1); 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F49C8-5ACC-8757-F934-9FB6B28AF27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C556AF-3848-4CB8-A67B-5B44914CEB75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C8AC8-0DDE-7E3E-2844-C1D93842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52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3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jsp:setProperty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>
          <a:xfrm>
            <a:off x="0" y="1092200"/>
            <a:ext cx="9144000" cy="552291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vi-VN" altLang="en-US" sz="2400" b="1" dirty="0">
                <a:latin typeface="Times New Roman" panose="02020603050405020304" pitchFamily="18" charset="0"/>
              </a:rPr>
              <a:t>Assign a expression to action setProperty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String </a:t>
            </a:r>
            <a:r>
              <a:rPr lang="en-US" altLang="en-US" sz="2000" dirty="0" err="1">
                <a:latin typeface="Times New Roman" panose="02020603050405020304" pitchFamily="18" charset="0"/>
              </a:rPr>
              <a:t>sMsg</a:t>
            </a:r>
            <a:r>
              <a:rPr lang="en-US" altLang="en-US" sz="2000" dirty="0">
                <a:latin typeface="Times New Roman" panose="02020603050405020304" pitchFamily="18" charset="0"/>
              </a:rPr>
              <a:t> = </a:t>
            </a:r>
            <a:r>
              <a:rPr lang="en-US" altLang="en-US" sz="2000" dirty="0" err="1">
                <a:latin typeface="Times New Roman" panose="02020603050405020304" pitchFamily="18" charset="0"/>
              </a:rPr>
              <a:t>request.getParameter</a:t>
            </a:r>
            <a:r>
              <a:rPr lang="en-US" altLang="en-US" sz="2000" dirty="0">
                <a:latin typeface="Times New Roman" panose="02020603050405020304" pitchFamily="18" charset="0"/>
              </a:rPr>
              <a:t>("</a:t>
            </a:r>
            <a:r>
              <a:rPr lang="en-US" altLang="en-US" sz="2000" dirty="0" err="1">
                <a:latin typeface="Times New Roman" panose="02020603050405020304" pitchFamily="18" charset="0"/>
              </a:rPr>
              <a:t>sms</a:t>
            </a:r>
            <a:r>
              <a:rPr lang="en-US" altLang="en-US" sz="2000" dirty="0">
                <a:latin typeface="Times New Roman" panose="02020603050405020304" pitchFamily="18" charset="0"/>
              </a:rPr>
              <a:t>");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jsp:setProperty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name="msg" property="message" value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="&lt;%= 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sMsg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%&gt;" </a:t>
            </a:r>
            <a:r>
              <a:rPr lang="en-US" altLang="en-US" sz="2000" dirty="0">
                <a:latin typeface="Times New Roman" panose="02020603050405020304" pitchFamily="18" charset="0"/>
              </a:rPr>
              <a:t>/&gt;</a:t>
            </a:r>
            <a:endParaRPr lang="vi-VN" altLang="en-US" sz="20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</a:rPr>
              <a:t>Use param properties in 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setProperty</a:t>
            </a:r>
            <a:r>
              <a:rPr lang="en-US" altLang="en-US" sz="2400" dirty="0">
                <a:latin typeface="Times New Roman" panose="02020603050405020304" pitchFamily="18" charset="0"/>
              </a:rPr>
              <a:t>: receive an inputted value from a request (from other JSP page, application, or URL)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jsp:setProperty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name="msg" property="message"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param=“message” </a:t>
            </a:r>
            <a:r>
              <a:rPr lang="en-US" altLang="en-US" sz="2000" dirty="0">
                <a:latin typeface="Times New Roman" panose="02020603050405020304" pitchFamily="18" charset="0"/>
              </a:rPr>
              <a:t>/&gt;</a:t>
            </a:r>
            <a:endParaRPr lang="vi-VN" altLang="en-US" sz="20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dirty="0">
                <a:latin typeface="Times New Roman" panose="02020603050405020304" pitchFamily="18" charset="0"/>
              </a:rPr>
              <a:t>To </a:t>
            </a:r>
            <a:r>
              <a:rPr lang="vi-VN" altLang="en-US" sz="2400" b="1" dirty="0">
                <a:latin typeface="Times New Roman" panose="02020603050405020304" pitchFamily="18" charset="0"/>
              </a:rPr>
              <a:t>set values to whole bean properties</a:t>
            </a:r>
            <a:r>
              <a:rPr lang="vi-VN" altLang="en-US" sz="2400" dirty="0">
                <a:latin typeface="Times New Roman" panose="02020603050405020304" pitchFamily="18" charset="0"/>
              </a:rPr>
              <a:t>, the </a:t>
            </a:r>
            <a:r>
              <a:rPr lang="vi-VN" altLang="en-US" sz="2400" b="1" dirty="0">
                <a:latin typeface="Times New Roman" panose="02020603050405020304" pitchFamily="18" charset="0"/>
              </a:rPr>
              <a:t>symbol “*” </a:t>
            </a:r>
            <a:r>
              <a:rPr lang="vi-VN" altLang="en-US" sz="2400" dirty="0">
                <a:latin typeface="Times New Roman" panose="02020603050405020304" pitchFamily="18" charset="0"/>
              </a:rPr>
              <a:t>is assigned to setProperty</a:t>
            </a:r>
          </a:p>
          <a:p>
            <a:pPr lvl="1"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jsp:setProperty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name="msg"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property=“*"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/&gt;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</a:rPr>
              <a:t>Notes</a:t>
            </a:r>
            <a:r>
              <a:rPr lang="en-US" altLang="en-US" sz="2400" dirty="0">
                <a:latin typeface="Times New Roman" panose="02020603050405020304" pitchFamily="18" charset="0"/>
              </a:rPr>
              <a:t>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The Bean Action is </a:t>
            </a:r>
            <a:r>
              <a:rPr lang="en-US" altLang="en-US" sz="2000" b="1" dirty="0">
                <a:latin typeface="Times New Roman" panose="02020603050405020304" pitchFamily="18" charset="0"/>
              </a:rPr>
              <a:t>executed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only if</a:t>
            </a:r>
            <a:r>
              <a:rPr lang="en-US" altLang="en-US" sz="2000" dirty="0">
                <a:latin typeface="Times New Roman" panose="02020603050405020304" pitchFamily="18" charset="0"/>
              </a:rPr>
              <a:t> all of </a:t>
            </a:r>
            <a:r>
              <a:rPr lang="en-US" altLang="en-US" sz="2000" b="1" dirty="0">
                <a:latin typeface="Times New Roman" panose="02020603050405020304" pitchFamily="18" charset="0"/>
              </a:rPr>
              <a:t>properties</a:t>
            </a:r>
            <a:r>
              <a:rPr lang="en-US" altLang="en-US" sz="2000" dirty="0">
                <a:latin typeface="Times New Roman" panose="02020603050405020304" pitchFamily="18" charset="0"/>
              </a:rPr>
              <a:t> is </a:t>
            </a:r>
            <a:r>
              <a:rPr lang="en-US" altLang="en-US" sz="2000" b="1" dirty="0">
                <a:latin typeface="Times New Roman" panose="02020603050405020304" pitchFamily="18" charset="0"/>
              </a:rPr>
              <a:t>assigned</a:t>
            </a:r>
            <a:r>
              <a:rPr lang="en-US" altLang="en-US" sz="2000" dirty="0">
                <a:latin typeface="Times New Roman" panose="02020603050405020304" pitchFamily="18" charset="0"/>
              </a:rPr>
              <a:t> val</a:t>
            </a:r>
            <a:r>
              <a:rPr lang="en-US" altLang="en-US" sz="2000" b="1" dirty="0">
                <a:latin typeface="Times New Roman" panose="02020603050405020304" pitchFamily="18" charset="0"/>
              </a:rPr>
              <a:t>u</a:t>
            </a:r>
            <a:r>
              <a:rPr lang="en-US" altLang="en-US" sz="2000" dirty="0">
                <a:latin typeface="Times New Roman" panose="02020603050405020304" pitchFamily="18" charset="0"/>
              </a:rPr>
              <a:t>es </a:t>
            </a:r>
            <a:r>
              <a:rPr lang="en-US" altLang="en-US" sz="2000" b="1" dirty="0">
                <a:latin typeface="Times New Roman" panose="02020603050405020304" pitchFamily="18" charset="0"/>
              </a:rPr>
              <a:t>because</a:t>
            </a:r>
            <a:r>
              <a:rPr lang="en-US" altLang="en-US" sz="2000" dirty="0">
                <a:latin typeface="Times New Roman" panose="02020603050405020304" pitchFamily="18" charset="0"/>
              </a:rPr>
              <a:t> the engine </a:t>
            </a:r>
            <a:r>
              <a:rPr lang="en-US" altLang="en-US" sz="2000" b="1" dirty="0">
                <a:latin typeface="Times New Roman" panose="02020603050405020304" pitchFamily="18" charset="0"/>
              </a:rPr>
              <a:t>does not assign a null value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with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lacked properties</a:t>
            </a:r>
            <a:r>
              <a:rPr lang="en-US" altLang="en-US" sz="2000" dirty="0">
                <a:latin typeface="Times New Roman" panose="02020603050405020304" pitchFamily="18" charset="0"/>
              </a:rPr>
              <a:t>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In some web server, the </a:t>
            </a:r>
            <a:r>
              <a:rPr lang="en-US" altLang="en-US" sz="2000" b="1" dirty="0">
                <a:latin typeface="Times New Roman" panose="02020603050405020304" pitchFamily="18" charset="0"/>
              </a:rPr>
              <a:t>exceptions</a:t>
            </a:r>
            <a:r>
              <a:rPr lang="en-US" altLang="en-US" sz="2000" dirty="0">
                <a:latin typeface="Times New Roman" panose="02020603050405020304" pitchFamily="18" charset="0"/>
              </a:rPr>
              <a:t> are </a:t>
            </a:r>
            <a:r>
              <a:rPr lang="en-US" altLang="en-US" sz="2000" b="1" dirty="0">
                <a:latin typeface="Times New Roman" panose="02020603050405020304" pitchFamily="18" charset="0"/>
              </a:rPr>
              <a:t>thrown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</a:rPr>
              <a:t>property</a:t>
            </a:r>
            <a:r>
              <a:rPr lang="en-US" altLang="en-US" sz="2000" dirty="0">
                <a:latin typeface="Times New Roman" panose="02020603050405020304" pitchFamily="18" charset="0"/>
              </a:rPr>
              <a:t> value is </a:t>
            </a:r>
            <a:r>
              <a:rPr lang="en-US" altLang="en-US" sz="2000" b="1" dirty="0">
                <a:latin typeface="Times New Roman" panose="02020603050405020304" pitchFamily="18" charset="0"/>
              </a:rPr>
              <a:t>assigned</a:t>
            </a:r>
            <a:r>
              <a:rPr lang="en-US" altLang="en-US" sz="2000" dirty="0">
                <a:latin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</a:rPr>
              <a:t>double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</a:rPr>
              <a:t>converted mechanism</a:t>
            </a:r>
            <a:r>
              <a:rPr lang="en-US" altLang="en-US" sz="2000" dirty="0">
                <a:latin typeface="Times New Roman" panose="02020603050405020304" pitchFamily="18" charset="0"/>
              </a:rPr>
              <a:t> does </a:t>
            </a:r>
            <a:r>
              <a:rPr lang="en-US" altLang="en-US" sz="2000" b="1" dirty="0">
                <a:latin typeface="Times New Roman" panose="02020603050405020304" pitchFamily="18" charset="0"/>
              </a:rPr>
              <a:t>not ensure</a:t>
            </a:r>
            <a:r>
              <a:rPr lang="en-US" altLang="en-US" sz="2000" dirty="0">
                <a:latin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</a:rPr>
              <a:t>valid value for property</a:t>
            </a:r>
            <a:r>
              <a:rPr lang="en-US" altLang="en-US" sz="2000" dirty="0">
                <a:latin typeface="Times New Roman" panose="02020603050405020304" pitchFamily="18" charset="0"/>
              </a:rPr>
              <a:t> (instead of manual casting)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</a:rPr>
              <a:t>parameters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name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should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similar</a:t>
            </a:r>
            <a:r>
              <a:rPr lang="en-US" altLang="en-US" sz="2000" dirty="0">
                <a:latin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</a:rPr>
              <a:t>properties name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implemented</a:t>
            </a:r>
            <a:r>
              <a:rPr lang="en-US" altLang="en-US" sz="2000" dirty="0">
                <a:latin typeface="Times New Roman" panose="02020603050405020304" pitchFamily="18" charset="0"/>
              </a:rPr>
              <a:t> in </a:t>
            </a:r>
            <a:r>
              <a:rPr lang="en-US" altLang="en-US" sz="2000" b="1" dirty="0">
                <a:latin typeface="Times New Roman" panose="02020603050405020304" pitchFamily="18" charset="0"/>
              </a:rPr>
              <a:t>Bean</a:t>
            </a:r>
            <a:endParaRPr lang="vi-V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2C4B3-5B1D-B000-7CBD-8D4D960507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7C0897-733A-4EAA-A9D3-331CAB85FD86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70590-D87C-7D2D-AEE0-3DD011869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CECFF-4E92-D18C-CA0C-6FA4C72428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62EF7D-EECD-4D1B-B83C-AA37F238B884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6BDBD-5C04-A672-9ECB-A7F0C3560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A842D2-BD98-9EA1-8E9A-96F529A10DD1}"/>
              </a:ext>
            </a:extLst>
          </p:cNvPr>
          <p:cNvSpPr txBox="1">
            <a:spLocks/>
          </p:cNvSpPr>
          <p:nvPr/>
        </p:nvSpPr>
        <p:spPr bwMode="auto">
          <a:xfrm>
            <a:off x="1504950" y="1"/>
            <a:ext cx="6623050" cy="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Demo 01 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A7B85-B0C6-13CC-BED0-5DC8772B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761"/>
            <a:ext cx="1923952" cy="312107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8F56690-55C1-81BC-CF01-B5120AB5DB19}"/>
              </a:ext>
            </a:extLst>
          </p:cNvPr>
          <p:cNvGrpSpPr/>
          <p:nvPr/>
        </p:nvGrpSpPr>
        <p:grpSpPr>
          <a:xfrm>
            <a:off x="3099054" y="788838"/>
            <a:ext cx="5931632" cy="5691861"/>
            <a:chOff x="3099054" y="788838"/>
            <a:chExt cx="5931632" cy="56918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46885C-D899-5812-AF38-A9404D4AD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9054" y="788838"/>
              <a:ext cx="5854115" cy="56918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82FBCB-44B9-0720-881F-37C785C2D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396" y="1624761"/>
              <a:ext cx="5259773" cy="2565576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D97DF5-9A88-0918-0F0C-4A2BF0159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913" y="5645426"/>
              <a:ext cx="5259773" cy="657909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Heptagon 4">
            <a:extLst>
              <a:ext uri="{FF2B5EF4-FFF2-40B4-BE49-F238E27FC236}">
                <a16:creationId xmlns:a16="http://schemas.microsoft.com/office/drawing/2014/main" id="{F89A1A66-9E65-78C4-971F-D6C9293D7EEA}"/>
              </a:ext>
            </a:extLst>
          </p:cNvPr>
          <p:cNvSpPr/>
          <p:nvPr/>
        </p:nvSpPr>
        <p:spPr>
          <a:xfrm>
            <a:off x="8054034" y="1069680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9751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CECFF-4E92-D18C-CA0C-6FA4C72428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62EF7D-EECD-4D1B-B83C-AA37F238B884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6BDBD-5C04-A672-9ECB-A7F0C3560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A842D2-BD98-9EA1-8E9A-96F529A10DD1}"/>
              </a:ext>
            </a:extLst>
          </p:cNvPr>
          <p:cNvSpPr txBox="1">
            <a:spLocks/>
          </p:cNvSpPr>
          <p:nvPr/>
        </p:nvSpPr>
        <p:spPr bwMode="auto">
          <a:xfrm>
            <a:off x="1504950" y="1"/>
            <a:ext cx="6623050" cy="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Demo 01 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945C60-0871-FC58-BFE5-D06463AF656E}"/>
              </a:ext>
            </a:extLst>
          </p:cNvPr>
          <p:cNvGrpSpPr/>
          <p:nvPr/>
        </p:nvGrpSpPr>
        <p:grpSpPr>
          <a:xfrm>
            <a:off x="1312514" y="748113"/>
            <a:ext cx="6758060" cy="5732586"/>
            <a:chOff x="1312514" y="748113"/>
            <a:chExt cx="6758060" cy="573258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D662B88-1657-1A97-1580-332B49E4D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2514" y="748113"/>
              <a:ext cx="6758060" cy="573258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40FB59-0D75-A904-E2EB-268C3C7FD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533" y="1956022"/>
              <a:ext cx="3083111" cy="174928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Heptagon 5">
            <a:extLst>
              <a:ext uri="{FF2B5EF4-FFF2-40B4-BE49-F238E27FC236}">
                <a16:creationId xmlns:a16="http://schemas.microsoft.com/office/drawing/2014/main" id="{E856E2F6-1D31-D22B-4C76-6CE9E867B326}"/>
              </a:ext>
            </a:extLst>
          </p:cNvPr>
          <p:cNvSpPr/>
          <p:nvPr/>
        </p:nvSpPr>
        <p:spPr>
          <a:xfrm>
            <a:off x="6766409" y="1119556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8900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CECFF-4E92-D18C-CA0C-6FA4C72428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62EF7D-EECD-4D1B-B83C-AA37F238B884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6BDBD-5C04-A672-9ECB-A7F0C3560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A842D2-BD98-9EA1-8E9A-96F529A10DD1}"/>
              </a:ext>
            </a:extLst>
          </p:cNvPr>
          <p:cNvSpPr txBox="1">
            <a:spLocks/>
          </p:cNvSpPr>
          <p:nvPr/>
        </p:nvSpPr>
        <p:spPr bwMode="auto">
          <a:xfrm>
            <a:off x="1504950" y="1"/>
            <a:ext cx="6623050" cy="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Demo 01 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B7DBB5-2FFE-9BD7-A217-76884CFFD586}"/>
              </a:ext>
            </a:extLst>
          </p:cNvPr>
          <p:cNvGrpSpPr/>
          <p:nvPr/>
        </p:nvGrpSpPr>
        <p:grpSpPr>
          <a:xfrm>
            <a:off x="1164730" y="815215"/>
            <a:ext cx="6814540" cy="5593922"/>
            <a:chOff x="1164730" y="815215"/>
            <a:chExt cx="6814540" cy="55939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607E8C-A9F0-E715-8A3A-BC69EA58F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4730" y="815215"/>
              <a:ext cx="6814540" cy="559392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BF367D-F1DA-52CA-508C-BF456E657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926" y="3283221"/>
              <a:ext cx="5681343" cy="259279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Heptagon 4">
            <a:extLst>
              <a:ext uri="{FF2B5EF4-FFF2-40B4-BE49-F238E27FC236}">
                <a16:creationId xmlns:a16="http://schemas.microsoft.com/office/drawing/2014/main" id="{CB771C2F-EC4A-6049-3A3A-341E5D84D317}"/>
              </a:ext>
            </a:extLst>
          </p:cNvPr>
          <p:cNvSpPr/>
          <p:nvPr/>
        </p:nvSpPr>
        <p:spPr>
          <a:xfrm>
            <a:off x="6766409" y="1119556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2288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CECFF-4E92-D18C-CA0C-6FA4C72428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62EF7D-EECD-4D1B-B83C-AA37F238B884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6BDBD-5C04-A672-9ECB-A7F0C3560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A842D2-BD98-9EA1-8E9A-96F529A10DD1}"/>
              </a:ext>
            </a:extLst>
          </p:cNvPr>
          <p:cNvSpPr txBox="1">
            <a:spLocks/>
          </p:cNvSpPr>
          <p:nvPr/>
        </p:nvSpPr>
        <p:spPr bwMode="auto">
          <a:xfrm>
            <a:off x="1504950" y="1"/>
            <a:ext cx="6623050" cy="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Demo 01 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481889-10D5-4AB5-4900-31A3D6909B25}"/>
              </a:ext>
            </a:extLst>
          </p:cNvPr>
          <p:cNvGrpSpPr/>
          <p:nvPr/>
        </p:nvGrpSpPr>
        <p:grpSpPr>
          <a:xfrm>
            <a:off x="243293" y="789390"/>
            <a:ext cx="5688381" cy="3437543"/>
            <a:chOff x="243293" y="789390"/>
            <a:chExt cx="5688381" cy="34375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CDE8FD-DFB3-CC40-3ABE-3FF1ADCC4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293" y="789390"/>
              <a:ext cx="5688381" cy="3437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03CA0F-97DC-7FE2-80EB-7C7AFB9C3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550" y="2989691"/>
              <a:ext cx="4715124" cy="962107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21E842-2398-A2CE-9E38-2B17325D5BEA}"/>
              </a:ext>
            </a:extLst>
          </p:cNvPr>
          <p:cNvGrpSpPr/>
          <p:nvPr/>
        </p:nvGrpSpPr>
        <p:grpSpPr>
          <a:xfrm>
            <a:off x="4508390" y="4101506"/>
            <a:ext cx="4532244" cy="2224155"/>
            <a:chOff x="4524292" y="4101506"/>
            <a:chExt cx="4619708" cy="23553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95522D-055F-FE12-3242-AC4FB3CAA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4292" y="4101506"/>
              <a:ext cx="4532244" cy="235534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DBAD11-6EAC-9B1E-8D7C-A70B51D27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325" y="5764696"/>
              <a:ext cx="3808675" cy="538639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Heptagon 4">
            <a:extLst>
              <a:ext uri="{FF2B5EF4-FFF2-40B4-BE49-F238E27FC236}">
                <a16:creationId xmlns:a16="http://schemas.microsoft.com/office/drawing/2014/main" id="{49EE9DD6-08ED-F6B2-6C68-7ED99E4E0E65}"/>
              </a:ext>
            </a:extLst>
          </p:cNvPr>
          <p:cNvSpPr/>
          <p:nvPr/>
        </p:nvSpPr>
        <p:spPr>
          <a:xfrm>
            <a:off x="5076577" y="890963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7" name="Heptagon 6">
            <a:extLst>
              <a:ext uri="{FF2B5EF4-FFF2-40B4-BE49-F238E27FC236}">
                <a16:creationId xmlns:a16="http://schemas.microsoft.com/office/drawing/2014/main" id="{64CA15A3-AB16-F939-14EB-0C227D83CC40}"/>
              </a:ext>
            </a:extLst>
          </p:cNvPr>
          <p:cNvSpPr/>
          <p:nvPr/>
        </p:nvSpPr>
        <p:spPr>
          <a:xfrm>
            <a:off x="8128000" y="4944013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5617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1585247"/>
            <a:ext cx="9024467" cy="3947805"/>
          </a:xfrm>
        </p:spPr>
        <p:txBody>
          <a:bodyPr/>
          <a:lstStyle/>
          <a:p>
            <a:pPr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the Web Application using MVC1? 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Actions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</a:p>
          <a:p>
            <a:pPr algn="just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remove the scripting element (Java Code) in the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(view)?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FC7A8-50B8-C1A1-4BB2-3F1AF5C89C4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C79B29-7DD8-4DCD-9E67-770E18DB4284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A1DF7-E72D-FE8B-7FF5-593AB849E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CECFF-4E92-D18C-CA0C-6FA4C72428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62EF7D-EECD-4D1B-B83C-AA37F238B884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6BDBD-5C04-A672-9ECB-A7F0C3560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A842D2-BD98-9EA1-8E9A-96F529A10DD1}"/>
              </a:ext>
            </a:extLst>
          </p:cNvPr>
          <p:cNvSpPr txBox="1">
            <a:spLocks/>
          </p:cNvSpPr>
          <p:nvPr/>
        </p:nvSpPr>
        <p:spPr bwMode="auto">
          <a:xfrm>
            <a:off x="1504950" y="1"/>
            <a:ext cx="6623050" cy="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Demo 01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BD537-C1EF-3F40-BCF9-97ED8693F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69" y="975148"/>
            <a:ext cx="3257736" cy="2550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595B98-782C-C2E8-501B-C5B16C4DB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783" y="975147"/>
            <a:ext cx="4320914" cy="24538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24E0B0-1D7B-F72B-4355-E6625F265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480" y="3676956"/>
            <a:ext cx="3810262" cy="2789774"/>
          </a:xfrm>
          <a:prstGeom prst="rect">
            <a:avLst/>
          </a:prstGeom>
        </p:spPr>
      </p:pic>
      <p:sp>
        <p:nvSpPr>
          <p:cNvPr id="5" name="Heptagon 4">
            <a:extLst>
              <a:ext uri="{FF2B5EF4-FFF2-40B4-BE49-F238E27FC236}">
                <a16:creationId xmlns:a16="http://schemas.microsoft.com/office/drawing/2014/main" id="{9D5BA1C9-0278-FB62-93B4-4FF95DE78233}"/>
              </a:ext>
            </a:extLst>
          </p:cNvPr>
          <p:cNvSpPr/>
          <p:nvPr/>
        </p:nvSpPr>
        <p:spPr>
          <a:xfrm>
            <a:off x="2730480" y="1567425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6" name="Heptagon 5">
            <a:extLst>
              <a:ext uri="{FF2B5EF4-FFF2-40B4-BE49-F238E27FC236}">
                <a16:creationId xmlns:a16="http://schemas.microsoft.com/office/drawing/2014/main" id="{2EF897FD-5B74-1F14-0313-19CF6FC4DE4D}"/>
              </a:ext>
            </a:extLst>
          </p:cNvPr>
          <p:cNvSpPr/>
          <p:nvPr/>
        </p:nvSpPr>
        <p:spPr>
          <a:xfrm>
            <a:off x="7544909" y="1567425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8" name="Heptagon 7">
            <a:extLst>
              <a:ext uri="{FF2B5EF4-FFF2-40B4-BE49-F238E27FC236}">
                <a16:creationId xmlns:a16="http://schemas.microsoft.com/office/drawing/2014/main" id="{D12A89CC-9A17-8D55-7B4D-E3710221E709}"/>
              </a:ext>
            </a:extLst>
          </p:cNvPr>
          <p:cNvSpPr/>
          <p:nvPr/>
        </p:nvSpPr>
        <p:spPr>
          <a:xfrm>
            <a:off x="5254849" y="4315479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42205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846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Steps in design Web Application </a:t>
            </a:r>
            <a:b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following MVC patterns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>
          <a:xfrm>
            <a:off x="0" y="1739900"/>
            <a:ext cx="9144000" cy="51181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Depends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View,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 some persistence controls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are implemented as the Java Bean (Model) ‘s properties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Java Bean with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accessor methods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 utilitie methods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are used to query the properties of Java Bean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methods are designed following the OO standard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servlet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page combining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View &amp; Model</a:t>
            </a:r>
            <a:endParaRPr lang="vi-V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097D6-C6E4-067F-8A21-7537AC1952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96792E-ED0A-4867-86D8-1C167D33E72D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38AD7-0079-0599-EE4A-E8A13798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021B5-A9F5-FCA9-360C-0D8E63EEB7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763B5B-F9F7-4620-8BBF-B1702E6D07C0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68B40-9461-CED0-2100-EB30BDA3D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8A33C2-0D9B-F02E-6636-76A045688DCA}"/>
              </a:ext>
            </a:extLst>
          </p:cNvPr>
          <p:cNvSpPr txBox="1">
            <a:spLocks/>
          </p:cNvSpPr>
          <p:nvPr/>
        </p:nvSpPr>
        <p:spPr bwMode="auto">
          <a:xfrm>
            <a:off x="1504950" y="1"/>
            <a:ext cx="7639050" cy="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Model 1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64889F-1E66-555F-7F54-C159E01ED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8273"/>
            <a:ext cx="2220299" cy="3818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9D632-0286-63F0-A149-806B4527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238" y="1658682"/>
            <a:ext cx="2604135" cy="11798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2BA88B-DF26-6A82-0470-38BE0978B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590" y="1647569"/>
            <a:ext cx="2787015" cy="1157605"/>
          </a:xfrm>
          <a:prstGeom prst="rect">
            <a:avLst/>
          </a:prstGeom>
        </p:spPr>
      </p:pic>
      <p:sp>
        <p:nvSpPr>
          <p:cNvPr id="14" name="Heptagon 13">
            <a:extLst>
              <a:ext uri="{FF2B5EF4-FFF2-40B4-BE49-F238E27FC236}">
                <a16:creationId xmlns:a16="http://schemas.microsoft.com/office/drawing/2014/main" id="{69A55BC3-4A44-1746-935B-52B8AF2FF98C}"/>
              </a:ext>
            </a:extLst>
          </p:cNvPr>
          <p:cNvSpPr/>
          <p:nvPr/>
        </p:nvSpPr>
        <p:spPr>
          <a:xfrm>
            <a:off x="948946" y="1098623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7DBD1675-F4C2-83C6-2331-142E6FEC0204}"/>
              </a:ext>
            </a:extLst>
          </p:cNvPr>
          <p:cNvSpPr/>
          <p:nvPr/>
        </p:nvSpPr>
        <p:spPr>
          <a:xfrm>
            <a:off x="5313991" y="2083798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3B557A-3573-17E1-B476-51EABF26F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238" y="3772793"/>
            <a:ext cx="3093988" cy="14555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7AB409-B33F-D7B6-E82E-9CF98CC39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590" y="3772793"/>
            <a:ext cx="3093988" cy="170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18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021B5-A9F5-FCA9-360C-0D8E63EEB7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763B5B-F9F7-4620-8BBF-B1702E6D07C0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68B40-9461-CED0-2100-EB30BDA3D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97E359-F955-20E2-DEF9-10F9F33081BA}"/>
              </a:ext>
            </a:extLst>
          </p:cNvPr>
          <p:cNvSpPr txBox="1">
            <a:spLocks/>
          </p:cNvSpPr>
          <p:nvPr/>
        </p:nvSpPr>
        <p:spPr bwMode="auto">
          <a:xfrm>
            <a:off x="1504950" y="1"/>
            <a:ext cx="7639050" cy="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Model 1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739336-0A99-44B4-0CCE-F40CED40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6" y="1595651"/>
            <a:ext cx="4145465" cy="4580862"/>
          </a:xfrm>
          <a:prstGeom prst="rect">
            <a:avLst/>
          </a:prstGeom>
        </p:spPr>
      </p:pic>
      <p:sp>
        <p:nvSpPr>
          <p:cNvPr id="17" name="Heptagon 16">
            <a:extLst>
              <a:ext uri="{FF2B5EF4-FFF2-40B4-BE49-F238E27FC236}">
                <a16:creationId xmlns:a16="http://schemas.microsoft.com/office/drawing/2014/main" id="{C1D4BF47-7D9F-7308-F083-B7683BA55BB9}"/>
              </a:ext>
            </a:extLst>
          </p:cNvPr>
          <p:cNvSpPr/>
          <p:nvPr/>
        </p:nvSpPr>
        <p:spPr>
          <a:xfrm>
            <a:off x="3466182" y="2910871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7B8F8A-3EA0-C76B-5877-FE39B37B1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38" y="1595651"/>
            <a:ext cx="4835846" cy="31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19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021B5-A9F5-FCA9-360C-0D8E63EEB7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763B5B-F9F7-4620-8BBF-B1702E6D07C0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68B40-9461-CED0-2100-EB30BDA3D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9EFE15-F38F-357C-EC2B-DE6E7DB5FB53}"/>
              </a:ext>
            </a:extLst>
          </p:cNvPr>
          <p:cNvSpPr txBox="1">
            <a:spLocks/>
          </p:cNvSpPr>
          <p:nvPr/>
        </p:nvSpPr>
        <p:spPr bwMode="auto">
          <a:xfrm>
            <a:off x="1504950" y="1"/>
            <a:ext cx="7639050" cy="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Model 1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3D4134-82DA-17C7-A340-16968E752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91" y="1854139"/>
            <a:ext cx="8268417" cy="3848433"/>
          </a:xfrm>
          <a:prstGeom prst="rect">
            <a:avLst/>
          </a:prstGeom>
        </p:spPr>
      </p:pic>
      <p:sp>
        <p:nvSpPr>
          <p:cNvPr id="7" name="Heptagon 6">
            <a:extLst>
              <a:ext uri="{FF2B5EF4-FFF2-40B4-BE49-F238E27FC236}">
                <a16:creationId xmlns:a16="http://schemas.microsoft.com/office/drawing/2014/main" id="{F5EFA882-B7F8-7C7A-2873-84B4B9931949}"/>
              </a:ext>
            </a:extLst>
          </p:cNvPr>
          <p:cNvSpPr/>
          <p:nvPr/>
        </p:nvSpPr>
        <p:spPr>
          <a:xfrm>
            <a:off x="7317419" y="2505429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46318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021B5-A9F5-FCA9-360C-0D8E63EEB7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763B5B-F9F7-4620-8BBF-B1702E6D07C0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68B40-9461-CED0-2100-EB30BDA3D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9EFE15-F38F-357C-EC2B-DE6E7DB5FB53}"/>
              </a:ext>
            </a:extLst>
          </p:cNvPr>
          <p:cNvSpPr txBox="1">
            <a:spLocks/>
          </p:cNvSpPr>
          <p:nvPr/>
        </p:nvSpPr>
        <p:spPr bwMode="auto">
          <a:xfrm>
            <a:off x="1504950" y="1"/>
            <a:ext cx="7639050" cy="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Model 1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70CD26-1B80-8923-2A75-FBBA8C45B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33" y="903358"/>
            <a:ext cx="8222501" cy="36772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22C548-10F9-1A13-3E65-050798A76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658" y="4361182"/>
            <a:ext cx="2983809" cy="20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76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4CFA2-42CF-0C5B-2AE9-AF35535B67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62EF7D-EECD-4D1B-B83C-AA37F238B884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1EB69-2315-86A0-1A2D-5EBE5D450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94B9BF-F1E7-1748-56A2-5666FDDA0E8F}"/>
              </a:ext>
            </a:extLst>
          </p:cNvPr>
          <p:cNvSpPr txBox="1">
            <a:spLocks/>
          </p:cNvSpPr>
          <p:nvPr/>
        </p:nvSpPr>
        <p:spPr bwMode="auto">
          <a:xfrm>
            <a:off x="1504950" y="1"/>
            <a:ext cx="7639050" cy="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Model 1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F0864-A3E2-0F07-7B65-470BBB598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45" y="1119556"/>
            <a:ext cx="5451535" cy="1414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AEA782-C86C-601F-C630-81A4D172A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945" y="3050119"/>
            <a:ext cx="4892464" cy="1455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B50216-1E29-3F67-CEAC-3EB5C757C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945" y="5021470"/>
            <a:ext cx="5845040" cy="1231988"/>
          </a:xfrm>
          <a:prstGeom prst="rect">
            <a:avLst/>
          </a:prstGeom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261C9FF4-3397-A859-ED5F-9CE4FBF4CE66}"/>
              </a:ext>
            </a:extLst>
          </p:cNvPr>
          <p:cNvSpPr/>
          <p:nvPr/>
        </p:nvSpPr>
        <p:spPr>
          <a:xfrm>
            <a:off x="6766409" y="1119556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12" name="Heptagon 11">
            <a:extLst>
              <a:ext uri="{FF2B5EF4-FFF2-40B4-BE49-F238E27FC236}">
                <a16:creationId xmlns:a16="http://schemas.microsoft.com/office/drawing/2014/main" id="{3BCE9973-66E7-D348-4D02-8B1C282B239B}"/>
              </a:ext>
            </a:extLst>
          </p:cNvPr>
          <p:cNvSpPr/>
          <p:nvPr/>
        </p:nvSpPr>
        <p:spPr>
          <a:xfrm>
            <a:off x="6766409" y="3002302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13" name="Heptagon 12">
            <a:extLst>
              <a:ext uri="{FF2B5EF4-FFF2-40B4-BE49-F238E27FC236}">
                <a16:creationId xmlns:a16="http://schemas.microsoft.com/office/drawing/2014/main" id="{19465F05-4620-9AFC-64C0-D435BD29B18F}"/>
              </a:ext>
            </a:extLst>
          </p:cNvPr>
          <p:cNvSpPr/>
          <p:nvPr/>
        </p:nvSpPr>
        <p:spPr>
          <a:xfrm>
            <a:off x="6815074" y="4480475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37086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4CFA2-42CF-0C5B-2AE9-AF35535B67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62EF7D-EECD-4D1B-B83C-AA37F238B884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1EB69-2315-86A0-1A2D-5EBE5D450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94B9BF-F1E7-1748-56A2-5666FDDA0E8F}"/>
              </a:ext>
            </a:extLst>
          </p:cNvPr>
          <p:cNvSpPr txBox="1">
            <a:spLocks/>
          </p:cNvSpPr>
          <p:nvPr/>
        </p:nvSpPr>
        <p:spPr bwMode="auto">
          <a:xfrm>
            <a:off x="1504950" y="1"/>
            <a:ext cx="7639050" cy="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Model 1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3C9DD-37F6-A810-8D86-F1D5DA707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1" y="890963"/>
            <a:ext cx="7818798" cy="5509737"/>
          </a:xfrm>
          <a:prstGeom prst="rect">
            <a:avLst/>
          </a:prstGeom>
        </p:spPr>
      </p:pic>
      <p:sp>
        <p:nvSpPr>
          <p:cNvPr id="9" name="Heptagon 8">
            <a:extLst>
              <a:ext uri="{FF2B5EF4-FFF2-40B4-BE49-F238E27FC236}">
                <a16:creationId xmlns:a16="http://schemas.microsoft.com/office/drawing/2014/main" id="{C1710D14-0C7A-427B-DA0F-9C3A3C618F5C}"/>
              </a:ext>
            </a:extLst>
          </p:cNvPr>
          <p:cNvSpPr/>
          <p:nvPr/>
        </p:nvSpPr>
        <p:spPr>
          <a:xfrm>
            <a:off x="6606197" y="2194879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06983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021B5-A9F5-FCA9-360C-0D8E63EEB7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763B5B-F9F7-4620-8BBF-B1702E6D07C0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68B40-9461-CED0-2100-EB30BDA3D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324129C-76F5-22E7-EE05-F821BE27E28D}"/>
              </a:ext>
            </a:extLst>
          </p:cNvPr>
          <p:cNvSpPr txBox="1">
            <a:spLocks/>
          </p:cNvSpPr>
          <p:nvPr/>
        </p:nvSpPr>
        <p:spPr bwMode="auto">
          <a:xfrm>
            <a:off x="1504950" y="1"/>
            <a:ext cx="7639050" cy="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Model 1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ACF8F4-0912-023F-8FC5-C8011BD05CA1}"/>
              </a:ext>
            </a:extLst>
          </p:cNvPr>
          <p:cNvGrpSpPr/>
          <p:nvPr/>
        </p:nvGrpSpPr>
        <p:grpSpPr>
          <a:xfrm>
            <a:off x="499809" y="1720298"/>
            <a:ext cx="8144381" cy="4190188"/>
            <a:chOff x="293927" y="1711672"/>
            <a:chExt cx="8144381" cy="4190188"/>
          </a:xfrm>
        </p:grpSpPr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04778F1D-269A-CDBD-4166-9B7773F3A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625" y="2615743"/>
              <a:ext cx="201897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6212D7D7-5710-1814-A93F-32DE1C0D3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7313" y="4788858"/>
              <a:ext cx="2018971" cy="74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Heptagon 18">
              <a:extLst>
                <a:ext uri="{FF2B5EF4-FFF2-40B4-BE49-F238E27FC236}">
                  <a16:creationId xmlns:a16="http://schemas.microsoft.com/office/drawing/2014/main" id="{DF423947-D794-FBFA-39A2-3ECC3F47F831}"/>
                </a:ext>
              </a:extLst>
            </p:cNvPr>
            <p:cNvSpPr/>
            <p:nvPr/>
          </p:nvSpPr>
          <p:spPr>
            <a:xfrm>
              <a:off x="3984928" y="1868570"/>
              <a:ext cx="454981" cy="426698"/>
            </a:xfrm>
            <a:prstGeom prst="heptagon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FF00"/>
                  </a:solidFill>
                </a:rPr>
                <a:t>9</a:t>
              </a:r>
            </a:p>
          </p:txBody>
        </p:sp>
        <p:sp>
          <p:nvSpPr>
            <p:cNvPr id="20" name="Heptagon 19">
              <a:extLst>
                <a:ext uri="{FF2B5EF4-FFF2-40B4-BE49-F238E27FC236}">
                  <a16:creationId xmlns:a16="http://schemas.microsoft.com/office/drawing/2014/main" id="{6D53067D-732B-9768-08E7-30414AD4D466}"/>
                </a:ext>
              </a:extLst>
            </p:cNvPr>
            <p:cNvSpPr/>
            <p:nvPr/>
          </p:nvSpPr>
          <p:spPr>
            <a:xfrm>
              <a:off x="3984927" y="4102940"/>
              <a:ext cx="526687" cy="434546"/>
            </a:xfrm>
            <a:prstGeom prst="heptagon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FF00"/>
                  </a:solidFill>
                </a:rPr>
                <a:t>10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6F07F6-D771-655E-7F8F-7C405CADC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8596" y="1711672"/>
              <a:ext cx="3139712" cy="176799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31362-5808-7F9A-35BD-49C15BE42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928" y="1711672"/>
              <a:ext cx="2941575" cy="158509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81F1CB-4B0A-4C0B-4691-D431E073D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927" y="3994796"/>
              <a:ext cx="2941575" cy="158509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5ECBD9F-FE07-1BEE-50EC-E67952B8D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474" y="3865244"/>
              <a:ext cx="3113833" cy="2036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454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Scope of JavaBeans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0" y="1001713"/>
            <a:ext cx="9144000" cy="567055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</a:rPr>
              <a:t>page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Accessible for </a:t>
            </a:r>
            <a:r>
              <a:rPr lang="en-US" altLang="en-US" sz="2000" b="1">
                <a:latin typeface="Times New Roman" panose="02020603050405020304" pitchFamily="18" charset="0"/>
              </a:rPr>
              <a:t>current page</a:t>
            </a:r>
            <a:r>
              <a:rPr lang="vi-VN" altLang="en-US" sz="2000" b="1">
                <a:latin typeface="Times New Roman" panose="02020603050405020304" pitchFamily="18" charset="0"/>
              </a:rPr>
              <a:t>.</a:t>
            </a:r>
            <a:r>
              <a:rPr lang="vi-VN" altLang="en-US" sz="2000">
                <a:latin typeface="Times New Roman" panose="02020603050405020304" pitchFamily="18" charset="0"/>
              </a:rPr>
              <a:t> The life </a:t>
            </a:r>
            <a:r>
              <a:rPr lang="en-US" altLang="en-US" sz="2000">
                <a:latin typeface="Times New Roman" panose="02020603050405020304" pitchFamily="18" charset="0"/>
              </a:rPr>
              <a:t>s</a:t>
            </a:r>
            <a:r>
              <a:rPr lang="vi-VN" altLang="en-US" sz="2000">
                <a:latin typeface="Times New Roman" panose="02020603050405020304" pitchFamily="18" charset="0"/>
              </a:rPr>
              <a:t>pan tills the current page displayed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000">
                <a:latin typeface="Times New Roman" panose="02020603050405020304" pitchFamily="18" charset="0"/>
              </a:rPr>
              <a:t>The information is </a:t>
            </a:r>
            <a:r>
              <a:rPr lang="vi-VN" altLang="en-US" sz="2000" b="1">
                <a:latin typeface="Times New Roman" panose="02020603050405020304" pitchFamily="18" charset="0"/>
              </a:rPr>
              <a:t>stored in pageContext</a:t>
            </a:r>
            <a:r>
              <a:rPr lang="vi-VN" altLang="en-US" sz="2000">
                <a:latin typeface="Times New Roman" panose="02020603050405020304" pitchFamily="18" charset="0"/>
              </a:rPr>
              <a:t> (get values through the getAttribute method)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– default scope</a:t>
            </a:r>
            <a:endParaRPr lang="vi-VN" altLang="en-US" sz="20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</a:rPr>
              <a:t>application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Current and any successive request from the same Web Application. Global to all JSP and servlet.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The information is </a:t>
            </a:r>
            <a:r>
              <a:rPr lang="en-US" altLang="en-US" sz="2000" b="1">
                <a:latin typeface="Times New Roman" panose="02020603050405020304" pitchFamily="18" charset="0"/>
              </a:rPr>
              <a:t>stored in ServletContext</a:t>
            </a:r>
            <a:r>
              <a:rPr lang="en-US" altLang="en-US" sz="2000">
                <a:latin typeface="Times New Roman" panose="02020603050405020304" pitchFamily="18" charset="0"/>
              </a:rPr>
              <a:t>.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The life span is Application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</a:rPr>
              <a:t>session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The information is </a:t>
            </a:r>
            <a:r>
              <a:rPr lang="en-US" altLang="en-US" sz="2000" b="1">
                <a:latin typeface="Times New Roman" panose="02020603050405020304" pitchFamily="18" charset="0"/>
              </a:rPr>
              <a:t>stored</a:t>
            </a:r>
            <a:r>
              <a:rPr lang="en-US" altLang="en-US" sz="2000">
                <a:latin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</a:rPr>
              <a:t>HttpSession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combined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current request</a:t>
            </a:r>
            <a:r>
              <a:rPr lang="en-US" altLang="en-US" sz="2000">
                <a:latin typeface="Times New Roman" panose="02020603050405020304" pitchFamily="18" charset="0"/>
              </a:rPr>
              <a:t> (get values through the getValues method of Session interface (Implicit Object)).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The life span tills the session destroyed, time out, or Web browser closed.</a:t>
            </a:r>
            <a:r>
              <a:rPr lang="vi-VN" altLang="en-US" sz="1800">
                <a:latin typeface="Times New Roman" panose="02020603050405020304" pitchFamily="18" charset="0"/>
              </a:rPr>
              <a:t> </a:t>
            </a:r>
            <a:endParaRPr lang="vi-VN" altLang="en-US" sz="20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</a:rPr>
              <a:t>request</a:t>
            </a:r>
            <a:r>
              <a:rPr lang="vi-VN" altLang="en-US" sz="2400">
                <a:latin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Accessible for </a:t>
            </a:r>
            <a:r>
              <a:rPr lang="en-US" altLang="en-US" sz="2000" b="1">
                <a:latin typeface="Times New Roman" panose="02020603050405020304" pitchFamily="18" charset="0"/>
              </a:rPr>
              <a:t>current request</a:t>
            </a:r>
            <a:r>
              <a:rPr lang="en-US" altLang="en-US" sz="2000">
                <a:latin typeface="Times New Roman" panose="02020603050405020304" pitchFamily="18" charset="0"/>
              </a:rPr>
              <a:t> (get values through the getAttribute methods)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The information is </a:t>
            </a:r>
            <a:r>
              <a:rPr lang="en-US" altLang="en-US" sz="2000" b="1">
                <a:latin typeface="Times New Roman" panose="02020603050405020304" pitchFamily="18" charset="0"/>
              </a:rPr>
              <a:t>stored in ServletRequest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The life Span tills the request processed and the response is sent back to the Web browser</a:t>
            </a:r>
            <a:endParaRPr lang="vi-VN" altLang="en-US" sz="2000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6F900-823F-A629-69EA-DF1B744C11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044535-D957-44BB-A4D5-724EAD9423A2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A1BB69-B3D4-A481-17F5-5D3AFEFF9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1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Rectangle 3"/>
          <p:cNvSpPr>
            <a:spLocks/>
          </p:cNvSpPr>
          <p:nvPr/>
        </p:nvSpPr>
        <p:spPr bwMode="auto">
          <a:xfrm>
            <a:off x="163513" y="1120775"/>
            <a:ext cx="8980487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web application with authentication functions</a:t>
            </a:r>
          </a:p>
          <a:p>
            <a:pPr lvl="1" algn="just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GUI is shown as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3BF90-2B85-F400-AFC9-1874656058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1ED036-8E66-47CE-85A1-8F514B8DA449}" type="datetime1">
              <a:rPr lang="en-US" smtClean="0"/>
              <a:t>4/17/2024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C456A-82D9-F73B-F304-E9245D4A3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35469-3A2D-70A7-44B8-1BA25BED9BE1}"/>
              </a:ext>
            </a:extLst>
          </p:cNvPr>
          <p:cNvGrpSpPr/>
          <p:nvPr/>
        </p:nvGrpSpPr>
        <p:grpSpPr>
          <a:xfrm>
            <a:off x="2082515" y="2169032"/>
            <a:ext cx="6789991" cy="3444368"/>
            <a:chOff x="293927" y="1711672"/>
            <a:chExt cx="8144381" cy="4190188"/>
          </a:xfrm>
        </p:grpSpPr>
        <p:sp>
          <p:nvSpPr>
            <p:cNvPr id="10" name="Line 14">
              <a:extLst>
                <a:ext uri="{FF2B5EF4-FFF2-40B4-BE49-F238E27FC236}">
                  <a16:creationId xmlns:a16="http://schemas.microsoft.com/office/drawing/2014/main" id="{0E488AA7-AC50-4A62-50BA-4D1EA79C5E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625" y="2615743"/>
              <a:ext cx="201897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EDCF9C5F-4105-6A44-B85A-2EFF7FD55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7313" y="4788858"/>
              <a:ext cx="2018971" cy="74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C00D43E-69F5-15C5-0864-F6D9776D0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8596" y="1711672"/>
              <a:ext cx="3139712" cy="176799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0A3C1AD-4CE1-93EF-2F67-522BEB236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928" y="1711672"/>
              <a:ext cx="2941575" cy="158509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E02ABB1-729A-1ADC-78DD-F967C136E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927" y="3994796"/>
              <a:ext cx="2941575" cy="15850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D6688D2-61AD-C5D3-90EC-BAEB0FE12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4474" y="3865244"/>
              <a:ext cx="3113833" cy="203661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EEC8EA2-7155-1500-34F3-26D0C3E33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169032"/>
            <a:ext cx="1836917" cy="315949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Scope of JavaBeans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-19878" y="1552575"/>
            <a:ext cx="9144000" cy="43784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en-US" altLang="en-US" b="1">
                <a:latin typeface="Times New Roman" panose="02020603050405020304" pitchFamily="18" charset="0"/>
              </a:rPr>
              <a:t>Notes</a:t>
            </a:r>
            <a:r>
              <a:rPr lang="en-US" altLang="en-US">
                <a:latin typeface="Times New Roman" panose="02020603050405020304" pitchFamily="18" charset="0"/>
              </a:rPr>
              <a:t>:</a:t>
            </a:r>
            <a:endParaRPr lang="vi-VN" altLang="en-US">
              <a:latin typeface="Times New Roman" panose="02020603050405020304" pitchFamily="18" charset="0"/>
            </a:endParaRPr>
          </a:p>
          <a:p>
            <a:pPr lvl="1" algn="just" eaLnBrk="1" hangingPunct="1">
              <a:spcAft>
                <a:spcPts val="600"/>
              </a:spcAft>
            </a:pPr>
            <a:r>
              <a:rPr lang="vi-VN" altLang="en-US">
                <a:latin typeface="Times New Roman" panose="02020603050405020304" pitchFamily="18" charset="0"/>
              </a:rPr>
              <a:t>Using JavaBeans with </a:t>
            </a:r>
            <a:r>
              <a:rPr lang="vi-V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Session</a:t>
            </a:r>
            <a:r>
              <a:rPr lang="vi-VN" altLang="en-US">
                <a:latin typeface="Times New Roman" panose="02020603050405020304" pitchFamily="18" charset="0"/>
              </a:rPr>
              <a:t> or </a:t>
            </a:r>
            <a:r>
              <a:rPr lang="vi-V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Application</a:t>
            </a:r>
            <a:r>
              <a:rPr lang="vi-VN" altLang="en-US">
                <a:latin typeface="Times New Roman" panose="02020603050405020304" pitchFamily="18" charset="0"/>
              </a:rPr>
              <a:t> </a:t>
            </a:r>
            <a:r>
              <a:rPr lang="vi-VN" altLang="en-US" b="1">
                <a:latin typeface="Times New Roman" panose="02020603050405020304" pitchFamily="18" charset="0"/>
              </a:rPr>
              <a:t>scope</a:t>
            </a:r>
            <a:r>
              <a:rPr lang="vi-VN" altLang="en-US">
                <a:latin typeface="Times New Roman" panose="02020603050405020304" pitchFamily="18" charset="0"/>
              </a:rPr>
              <a:t>, a JSP page </a:t>
            </a:r>
            <a:r>
              <a:rPr lang="vi-VN" altLang="en-US" b="1">
                <a:latin typeface="Times New Roman" panose="02020603050405020304" pitchFamily="18" charset="0"/>
              </a:rPr>
              <a:t>must declare a tag action jsp:useBean</a:t>
            </a:r>
            <a:r>
              <a:rPr lang="vi-VN" altLang="en-US">
                <a:latin typeface="Times New Roman" panose="02020603050405020304" pitchFamily="18" charset="0"/>
              </a:rPr>
              <a:t> </a:t>
            </a:r>
            <a:r>
              <a:rPr lang="vi-VN" altLang="en-US" b="1">
                <a:latin typeface="Times New Roman" panose="02020603050405020304" pitchFamily="18" charset="0"/>
              </a:rPr>
              <a:t>with</a:t>
            </a:r>
            <a:r>
              <a:rPr lang="vi-VN" altLang="en-US">
                <a:latin typeface="Times New Roman" panose="02020603050405020304" pitchFamily="18" charset="0"/>
              </a:rPr>
              <a:t> a </a:t>
            </a:r>
            <a:r>
              <a:rPr lang="vi-V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same id and class name</a:t>
            </a:r>
            <a:r>
              <a:rPr lang="vi-VN" altLang="en-US" b="1">
                <a:latin typeface="Times New Roman" panose="02020603050405020304" pitchFamily="18" charset="0"/>
              </a:rPr>
              <a:t>.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vi-VN" altLang="en-US">
                <a:latin typeface="Times New Roman" panose="02020603050405020304" pitchFamily="18" charset="0"/>
              </a:rPr>
              <a:t>JSP, JSP/ Servlet </a:t>
            </a:r>
            <a:r>
              <a:rPr lang="vi-VN" altLang="en-US" b="1">
                <a:latin typeface="Times New Roman" panose="02020603050405020304" pitchFamily="18" charset="0"/>
              </a:rPr>
              <a:t>engine</a:t>
            </a:r>
            <a:r>
              <a:rPr lang="vi-VN" altLang="en-US">
                <a:latin typeface="Times New Roman" panose="02020603050405020304" pitchFamily="18" charset="0"/>
              </a:rPr>
              <a:t> </a:t>
            </a:r>
            <a:r>
              <a:rPr lang="vi-VN" altLang="en-US" b="1">
                <a:latin typeface="Times New Roman" panose="02020603050405020304" pitchFamily="18" charset="0"/>
              </a:rPr>
              <a:t>defines scope</a:t>
            </a:r>
            <a:r>
              <a:rPr lang="vi-VN" altLang="en-US">
                <a:latin typeface="Times New Roman" panose="02020603050405020304" pitchFamily="18" charset="0"/>
              </a:rPr>
              <a:t> in executing Web application, </a:t>
            </a:r>
            <a:r>
              <a:rPr lang="vi-VN" altLang="en-US" b="1">
                <a:latin typeface="Times New Roman" panose="02020603050405020304" pitchFamily="18" charset="0"/>
              </a:rPr>
              <a:t>if</a:t>
            </a:r>
            <a:r>
              <a:rPr lang="vi-VN" altLang="en-US">
                <a:latin typeface="Times New Roman" panose="02020603050405020304" pitchFamily="18" charset="0"/>
              </a:rPr>
              <a:t> the instance </a:t>
            </a:r>
            <a:r>
              <a:rPr lang="vi-VN" altLang="en-US" b="1">
                <a:latin typeface="Times New Roman" panose="02020603050405020304" pitchFamily="18" charset="0"/>
              </a:rPr>
              <a:t>bean</a:t>
            </a:r>
            <a:r>
              <a:rPr lang="vi-VN" altLang="en-US">
                <a:latin typeface="Times New Roman" panose="02020603050405020304" pitchFamily="18" charset="0"/>
              </a:rPr>
              <a:t> </a:t>
            </a:r>
            <a:r>
              <a:rPr lang="vi-VN" altLang="en-US" b="1">
                <a:latin typeface="Times New Roman" panose="02020603050405020304" pitchFamily="18" charset="0"/>
              </a:rPr>
              <a:t>existed</a:t>
            </a:r>
            <a:r>
              <a:rPr lang="vi-VN" altLang="en-US">
                <a:latin typeface="Times New Roman" panose="02020603050405020304" pitchFamily="18" charset="0"/>
              </a:rPr>
              <a:t>, the </a:t>
            </a:r>
            <a:r>
              <a:rPr lang="vi-VN" altLang="en-US" b="1">
                <a:latin typeface="Times New Roman" panose="02020603050405020304" pitchFamily="18" charset="0"/>
              </a:rPr>
              <a:t>engine</a:t>
            </a:r>
            <a:r>
              <a:rPr lang="vi-VN" altLang="en-US">
                <a:latin typeface="Times New Roman" panose="02020603050405020304" pitchFamily="18" charset="0"/>
              </a:rPr>
              <a:t> does </a:t>
            </a:r>
            <a:r>
              <a:rPr lang="vi-VN" altLang="en-US" b="1">
                <a:latin typeface="Times New Roman" panose="02020603050405020304" pitchFamily="18" charset="0"/>
              </a:rPr>
              <a:t>not instantatiate</a:t>
            </a:r>
            <a:r>
              <a:rPr lang="vi-VN" altLang="en-US">
                <a:latin typeface="Times New Roman" panose="02020603050405020304" pitchFamily="18" charset="0"/>
              </a:rPr>
              <a:t> </a:t>
            </a:r>
            <a:r>
              <a:rPr lang="vi-VN" altLang="en-US" b="1">
                <a:latin typeface="Times New Roman" panose="02020603050405020304" pitchFamily="18" charset="0"/>
              </a:rPr>
              <a:t>new</a:t>
            </a:r>
            <a:r>
              <a:rPr lang="vi-VN" altLang="en-US">
                <a:latin typeface="Times New Roman" panose="02020603050405020304" pitchFamily="18" charset="0"/>
              </a:rPr>
              <a:t> one (</a:t>
            </a:r>
            <a:r>
              <a:rPr lang="vi-VN" altLang="en-US" b="1">
                <a:latin typeface="Times New Roman" panose="02020603050405020304" pitchFamily="18" charset="0"/>
              </a:rPr>
              <a:t>the tag jsp:useBean is omited</a:t>
            </a:r>
            <a:r>
              <a:rPr lang="vi-VN" altLang="en-US">
                <a:latin typeface="Times New Roman" panose="02020603050405020304" pitchFamily="18" charset="0"/>
              </a:rPr>
              <a:t>) to execute Bean’s methods. </a:t>
            </a:r>
            <a:r>
              <a:rPr lang="en-US" altLang="en-US" b="1">
                <a:latin typeface="Times New Roman" panose="02020603050405020304" pitchFamily="18" charset="0"/>
              </a:rPr>
              <a:t>Otherwise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b="1">
                <a:latin typeface="Times New Roman" panose="02020603050405020304" pitchFamily="18" charset="0"/>
              </a:rPr>
              <a:t>the engine create a new instance.</a:t>
            </a:r>
            <a:endParaRPr lang="vi-VN" altLang="en-US" b="1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7EB50-65B7-55DC-53C5-8C645EF3A8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30DDFE-7157-4BB6-B97B-BBD8AD8BF1BF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1421E-44AC-64E0-81AB-98C1F2435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US" alt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jsp:include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&gt; tag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>
          <a:xfrm>
            <a:off x="-29817" y="1384783"/>
            <a:ext cx="9144000" cy="5095916"/>
          </a:xfrm>
        </p:spPr>
        <p:txBody>
          <a:bodyPr/>
          <a:lstStyle/>
          <a:p>
            <a:pPr algn="just" eaLnBrk="1" hangingPunct="1">
              <a:spcBef>
                <a:spcPts val="368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ts val="368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incorporate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content or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file from another page into current page</a:t>
            </a:r>
          </a:p>
          <a:p>
            <a:pPr algn="just" eaLnBrk="1" hangingPunct="1">
              <a:spcBef>
                <a:spcPts val="368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lvl="1" algn="just" eaLnBrk="1" hangingPunct="1">
              <a:spcBef>
                <a:spcPts val="368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b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jsp:include</a:t>
            </a:r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page=“…” flush=“true” /&gt;</a:t>
            </a:r>
          </a:p>
          <a:p>
            <a:pPr algn="just" eaLnBrk="1" hangingPunct="1">
              <a:spcBef>
                <a:spcPts val="368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file whose response should be included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has to reside somewhere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 your web application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but doesn’t have to be present until the page is actually requested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C48CA-FE40-3BD7-8239-EC9E84237B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92E6AF-ECF9-48DC-95DE-AA50CC091EBE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8540A-1F08-DF92-608E-385DC0A1C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&lt;jsp:include&gt; tag – Example </a:t>
            </a: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9105"/>
            <a:ext cx="91440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781B7-F228-A8EC-1274-6201AE0672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9C2145-0EAD-4232-908F-1993C4AEB85E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04FC0-7ABE-0643-66AA-D3EBCEA5F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&lt;jsp:include&gt; tag – Example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BA83D8-67FF-BD4E-A02C-345BDB44BD27}"/>
              </a:ext>
            </a:extLst>
          </p:cNvPr>
          <p:cNvGrpSpPr/>
          <p:nvPr/>
        </p:nvGrpSpPr>
        <p:grpSpPr>
          <a:xfrm>
            <a:off x="0" y="1646235"/>
            <a:ext cx="9144000" cy="4364037"/>
            <a:chOff x="0" y="1417638"/>
            <a:chExt cx="9144000" cy="4364037"/>
          </a:xfrm>
        </p:grpSpPr>
        <p:pic>
          <p:nvPicPr>
            <p:cNvPr id="2662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17638"/>
              <a:ext cx="9144000" cy="43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63663" y="5002213"/>
              <a:ext cx="7780337" cy="29845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F1869-976B-7A60-C952-3C6594CEDD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3BAF95-FC71-48C1-95F2-170182594242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9F41AC-3817-0CE2-E4E7-AE737B674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69" y="1520848"/>
            <a:ext cx="3482705" cy="1690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&lt;jsp:include&gt; tag – Example</a:t>
            </a:r>
          </a:p>
        </p:txBody>
      </p:sp>
      <p:pic>
        <p:nvPicPr>
          <p:cNvPr id="1689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074" y="2898611"/>
            <a:ext cx="5371996" cy="356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998DB-D866-6551-861D-2009A9C79A0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933420-1630-4A0B-AAEF-75B2861266A3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A92F7F-B35C-DB02-D36C-4ABEF837A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&lt;jsp:include&gt; tag –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7C2E91-84C0-938E-6E16-67C3DFE47C5E}"/>
              </a:ext>
            </a:extLst>
          </p:cNvPr>
          <p:cNvGrpSpPr/>
          <p:nvPr/>
        </p:nvGrpSpPr>
        <p:grpSpPr>
          <a:xfrm>
            <a:off x="1287117" y="2324791"/>
            <a:ext cx="6569765" cy="4096274"/>
            <a:chOff x="0" y="2384425"/>
            <a:chExt cx="7496175" cy="4456113"/>
          </a:xfrm>
        </p:grpSpPr>
        <p:pic>
          <p:nvPicPr>
            <p:cNvPr id="31756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84425"/>
              <a:ext cx="7496175" cy="445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63663" y="5580063"/>
              <a:ext cx="6113462" cy="500062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28677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0325"/>
            <a:ext cx="9144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4A27C-8165-79EE-E588-31C4EAB4CF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40BAEA-EC18-4885-9D3A-6EB47572960E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9FA408-13D9-CC3F-01D2-69F900DBD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&lt;jsp:include&gt; vs. &lt;%@ include …%&gt;</a:t>
            </a:r>
          </a:p>
        </p:txBody>
      </p:sp>
      <p:pic>
        <p:nvPicPr>
          <p:cNvPr id="296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414463"/>
            <a:ext cx="6989762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10"/>
          <p:cNvSpPr txBox="1">
            <a:spLocks noChangeArrowheads="1"/>
          </p:cNvSpPr>
          <p:nvPr/>
        </p:nvSpPr>
        <p:spPr bwMode="auto">
          <a:xfrm>
            <a:off x="1295400" y="57912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&lt;jsp:include&gt;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931F7-5892-ED6D-E6A9-986C5C155F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227593-8917-4A23-B5E9-1094AC7D183D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84B2F-FEBD-FB0D-2F89-2EFB3341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-111972"/>
            <a:ext cx="7623175" cy="1417638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jsp:include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vs. &lt;%@ include …%&gt;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641B2-E50A-E7EE-BFC0-9033CEA86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182F9F-2AEA-4059-8CA0-B30A853E562F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83CAF-163D-1673-3729-110142196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672A7-4904-3394-793B-70905B9FB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27" y="1217596"/>
            <a:ext cx="6349812" cy="5235110"/>
          </a:xfrm>
          <a:prstGeom prst="rect">
            <a:avLst/>
          </a:prstGeom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70695" y="2755317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&lt;%@ include %&gt;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00965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&lt;jsp:forward&gt; tag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>
          <a:xfrm>
            <a:off x="16166" y="1406730"/>
            <a:ext cx="9060180" cy="4858897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Forwards processing to another resource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web application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permanently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 control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 the local server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redirect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 object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client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file.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file can be 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file, another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file or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code after the &lt;</a:t>
            </a:r>
            <a:r>
              <a:rPr lang="en-US" alt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jsp:forward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 is not processed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C8FE9-3ABD-D127-4D8F-0C133DD522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52A258-1E77-4A4E-A228-22AA1BAD3BD2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8E4B81-2A5C-D9CA-BB73-4E8D04505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9C5A1-637D-5542-2C5F-883FE149B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936" y="5602033"/>
            <a:ext cx="3638155" cy="771130"/>
          </a:xfrm>
          <a:prstGeom prst="rect">
            <a:avLst/>
          </a:prstGeom>
          <a:ln w="12700">
            <a:solidFill>
              <a:srgbClr val="FF33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9EF068-DE4D-EC04-356F-4803DCB13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53" y="4719687"/>
            <a:ext cx="5037083" cy="118519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EL Language Basics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176558" y="1248187"/>
            <a:ext cx="8937625" cy="525200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New feature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JSP 2.0</a:t>
            </a: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Allows JSP developers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java objects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via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compact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easy-to-use shorthand style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(similar to JavaScript)</a:t>
            </a: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handle both expressions and literals</a:t>
            </a: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display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generated dynamic content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a table on the web page and can also be used in HTML tags</a:t>
            </a: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two groups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Tag Library expert group 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JSP 2.0 expert group</a:t>
            </a: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${EL Expression}</a:t>
            </a: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 expressions are used in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tags</a:t>
            </a: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syntax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JavaBeans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41AB3-B531-4CBC-28D8-FD74C890F2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111A9A-9E59-49F9-A17B-DE29DDC97966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87E8F-F63F-7622-0548-14B91CF5F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MVC1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Server Model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1847850"/>
            <a:ext cx="15176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70350" y="1962150"/>
            <a:ext cx="6492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e 8"/>
          <p:cNvSpPr/>
          <p:nvPr/>
        </p:nvSpPr>
        <p:spPr>
          <a:xfrm>
            <a:off x="4705350" y="1579563"/>
            <a:ext cx="1371600" cy="7953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24343" y="1252538"/>
            <a:ext cx="1726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Send request </a:t>
            </a:r>
          </a:p>
        </p:txBody>
      </p:sp>
      <p:sp>
        <p:nvSpPr>
          <p:cNvPr id="13" name="Can 12"/>
          <p:cNvSpPr/>
          <p:nvPr/>
        </p:nvSpPr>
        <p:spPr>
          <a:xfrm>
            <a:off x="4716463" y="4854575"/>
            <a:ext cx="1296987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cxnSp>
        <p:nvCxnSpPr>
          <p:cNvPr id="14" name="Straight Arrow Connector 13"/>
          <p:cNvCxnSpPr>
            <a:cxnSpLocks noChangeShapeType="1"/>
            <a:stCxn id="35" idx="5"/>
          </p:cNvCxnSpPr>
          <p:nvPr/>
        </p:nvCxnSpPr>
        <p:spPr bwMode="auto">
          <a:xfrm>
            <a:off x="7704120" y="2255277"/>
            <a:ext cx="565168" cy="829236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  <a:stCxn id="35" idx="4"/>
          </p:cNvCxnSpPr>
          <p:nvPr/>
        </p:nvCxnSpPr>
        <p:spPr bwMode="auto">
          <a:xfrm>
            <a:off x="7256463" y="2401888"/>
            <a:ext cx="563562" cy="81597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576763" y="2668588"/>
            <a:ext cx="17399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4. Response the result page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1711325" y="3657601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4" name="TextBox 21"/>
          <p:cNvSpPr txBox="1">
            <a:spLocks noChangeArrowheads="1"/>
          </p:cNvSpPr>
          <p:nvPr/>
        </p:nvSpPr>
        <p:spPr bwMode="auto">
          <a:xfrm>
            <a:off x="2168525" y="5662613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8205" name="TextBox 22"/>
          <p:cNvSpPr txBox="1">
            <a:spLocks noChangeArrowheads="1"/>
          </p:cNvSpPr>
          <p:nvPr/>
        </p:nvSpPr>
        <p:spPr bwMode="auto">
          <a:xfrm>
            <a:off x="6032500" y="5603875"/>
            <a:ext cx="162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27" name="Smiley Face 26"/>
          <p:cNvSpPr/>
          <p:nvPr/>
        </p:nvSpPr>
        <p:spPr>
          <a:xfrm>
            <a:off x="236538" y="1917700"/>
            <a:ext cx="588962" cy="515938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11213" y="2271713"/>
            <a:ext cx="1711325" cy="28575"/>
          </a:xfrm>
          <a:prstGeom prst="straightConnector1">
            <a:avLst/>
          </a:prstGeom>
          <a:ln w="38100">
            <a:solidFill>
              <a:srgbClr val="8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8975" y="2403475"/>
            <a:ext cx="177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1. Click Login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354763" y="2549525"/>
            <a:ext cx="2036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2. Check Login</a:t>
            </a:r>
          </a:p>
        </p:txBody>
      </p:sp>
      <p:cxnSp>
        <p:nvCxnSpPr>
          <p:cNvPr id="34" name="Straight Arrow Connector 33"/>
          <p:cNvCxnSpPr>
            <a:cxnSpLocks/>
            <a:endCxn id="35" idx="2"/>
          </p:cNvCxnSpPr>
          <p:nvPr/>
        </p:nvCxnSpPr>
        <p:spPr>
          <a:xfrm flipV="1">
            <a:off x="6076950" y="1931988"/>
            <a:ext cx="544513" cy="142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21463" y="1474788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6029582" y="2136775"/>
            <a:ext cx="62565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3392488"/>
            <a:ext cx="151765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 rot="5400000" flipH="1" flipV="1">
            <a:off x="3658393" y="2494757"/>
            <a:ext cx="1236663" cy="90805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209800" y="3676650"/>
            <a:ext cx="17399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Welcome page/ invalid page</a:t>
            </a:r>
          </a:p>
        </p:txBody>
      </p:sp>
      <p:cxnSp>
        <p:nvCxnSpPr>
          <p:cNvPr id="25" name="Straight Arrow Connector 24"/>
          <p:cNvCxnSpPr>
            <a:stCxn id="27" idx="4"/>
          </p:cNvCxnSpPr>
          <p:nvPr/>
        </p:nvCxnSpPr>
        <p:spPr>
          <a:xfrm rot="16200000" flipH="1">
            <a:off x="719932" y="2245519"/>
            <a:ext cx="1398587" cy="1774825"/>
          </a:xfrm>
          <a:prstGeom prst="straightConnector1">
            <a:avLst/>
          </a:prstGeom>
          <a:ln w="38100">
            <a:solidFill>
              <a:srgbClr val="80008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34"/>
          <p:cNvSpPr/>
          <p:nvPr/>
        </p:nvSpPr>
        <p:spPr>
          <a:xfrm>
            <a:off x="7634288" y="3097213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Beans/BLO</a:t>
            </a:r>
          </a:p>
        </p:txBody>
      </p:sp>
      <p:cxnSp>
        <p:nvCxnSpPr>
          <p:cNvPr id="3" name="Straight Arrow Connector 13"/>
          <p:cNvCxnSpPr>
            <a:cxnSpLocks noChangeShapeType="1"/>
            <a:endCxn id="30" idx="6"/>
          </p:cNvCxnSpPr>
          <p:nvPr/>
        </p:nvCxnSpPr>
        <p:spPr bwMode="auto">
          <a:xfrm rot="5400000">
            <a:off x="7839869" y="4393406"/>
            <a:ext cx="1152525" cy="30956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Arrow Connector 15"/>
          <p:cNvCxnSpPr>
            <a:cxnSpLocks noChangeShapeType="1"/>
            <a:stCxn id="15" idx="0"/>
            <a:endCxn id="30" idx="7"/>
          </p:cNvCxnSpPr>
          <p:nvPr/>
        </p:nvCxnSpPr>
        <p:spPr bwMode="auto">
          <a:xfrm rot="-5400000" flipH="1" flipV="1">
            <a:off x="7783513" y="4340225"/>
            <a:ext cx="752475" cy="16827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42188" y="4048125"/>
            <a:ext cx="1801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 Call</a:t>
            </a:r>
          </a:p>
        </p:txBody>
      </p:sp>
      <p:sp>
        <p:nvSpPr>
          <p:cNvPr id="30" name="Oval 34"/>
          <p:cNvSpPr/>
          <p:nvPr/>
        </p:nvSpPr>
        <p:spPr>
          <a:xfrm>
            <a:off x="6992938" y="4667250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DAO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459413" y="4511675"/>
            <a:ext cx="1801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Query DB</a:t>
            </a:r>
          </a:p>
        </p:txBody>
      </p:sp>
      <p:cxnSp>
        <p:nvCxnSpPr>
          <p:cNvPr id="45" name="Straight Arrow Connector 13"/>
          <p:cNvCxnSpPr>
            <a:cxnSpLocks noChangeShapeType="1"/>
          </p:cNvCxnSpPr>
          <p:nvPr/>
        </p:nvCxnSpPr>
        <p:spPr bwMode="auto">
          <a:xfrm flipH="1">
            <a:off x="6013465" y="5383212"/>
            <a:ext cx="1055244" cy="4921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15"/>
          <p:cNvCxnSpPr>
            <a:cxnSpLocks noChangeShapeType="1"/>
          </p:cNvCxnSpPr>
          <p:nvPr/>
        </p:nvCxnSpPr>
        <p:spPr bwMode="auto">
          <a:xfrm flipV="1">
            <a:off x="6007127" y="5100638"/>
            <a:ext cx="979488" cy="30162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60CFB-D9F9-CB6B-DB7D-7CB5DB855EC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87C11A-46D3-45B8-8970-31C566192581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2905-048B-DBE5-B560-8CC3D2406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 animBg="1"/>
      <p:bldP spid="18" grpId="0"/>
      <p:bldP spid="27" grpId="0" animBg="1"/>
      <p:bldP spid="29" grpId="0"/>
      <p:bldP spid="33" grpId="0"/>
      <p:bldP spid="35" grpId="0" animBg="1"/>
      <p:bldP spid="24" grpId="0"/>
      <p:bldP spid="2" grpId="0" animBg="1"/>
      <p:bldP spid="15" grpId="0"/>
      <p:bldP spid="30" grpId="0" animBg="1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EL Operators</a:t>
            </a:r>
          </a:p>
        </p:txBody>
      </p:sp>
      <p:graphicFrame>
        <p:nvGraphicFramePr>
          <p:cNvPr id="48223" name="Group 95"/>
          <p:cNvGraphicFramePr>
            <a:graphicFrameLocks noGrp="1"/>
          </p:cNvGraphicFramePr>
          <p:nvPr/>
        </p:nvGraphicFramePr>
        <p:xfrm>
          <a:off x="1185863" y="3979863"/>
          <a:ext cx="1666875" cy="2293935"/>
        </p:xfrm>
        <a:graphic>
          <a:graphicData uri="http://schemas.openxmlformats.org/drawingml/2006/table">
            <a:tbl>
              <a:tblPr/>
              <a:tblGrid>
                <a:gridCol w="166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 or div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or mod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32" name="AutoShape 24"/>
          <p:cNvSpPr>
            <a:spLocks noChangeArrowheads="1"/>
          </p:cNvSpPr>
          <p:nvPr/>
        </p:nvSpPr>
        <p:spPr bwMode="auto">
          <a:xfrm>
            <a:off x="3884613" y="1465263"/>
            <a:ext cx="1800225" cy="503237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F6600"/>
            </a:extrusionClr>
            <a:contourClr>
              <a:srgbClr val="FF66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Operators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837363" y="2417763"/>
            <a:ext cx="1439862" cy="1008062"/>
            <a:chOff x="3697" y="3021"/>
            <a:chExt cx="907" cy="635"/>
          </a:xfrm>
        </p:grpSpPr>
        <p:sp>
          <p:nvSpPr>
            <p:cNvPr id="34891" name="AutoShape 26"/>
            <p:cNvSpPr>
              <a:spLocks noChangeArrowheads="1"/>
            </p:cNvSpPr>
            <p:nvPr/>
          </p:nvSpPr>
          <p:spPr bwMode="auto">
            <a:xfrm>
              <a:off x="3697" y="3383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  <a:contourClr>
                <a:srgbClr val="FF66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Others</a:t>
              </a:r>
              <a:endParaRPr lang="en-US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92" name="Line 27"/>
            <p:cNvSpPr>
              <a:spLocks noChangeShapeType="1"/>
            </p:cNvSpPr>
            <p:nvPr/>
          </p:nvSpPr>
          <p:spPr bwMode="auto">
            <a:xfrm>
              <a:off x="4150" y="30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037138" y="2417763"/>
            <a:ext cx="1439862" cy="1009650"/>
            <a:chOff x="2563" y="3021"/>
            <a:chExt cx="907" cy="636"/>
          </a:xfrm>
        </p:grpSpPr>
        <p:sp>
          <p:nvSpPr>
            <p:cNvPr id="34889" name="AutoShape 29"/>
            <p:cNvSpPr>
              <a:spLocks noChangeArrowheads="1"/>
            </p:cNvSpPr>
            <p:nvPr/>
          </p:nvSpPr>
          <p:spPr bwMode="auto">
            <a:xfrm>
              <a:off x="2563" y="3384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  <a:contourClr>
                <a:srgbClr val="FF66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Logical</a:t>
              </a:r>
              <a:endParaRPr lang="en-US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90" name="Line 30"/>
            <p:cNvSpPr>
              <a:spLocks noChangeShapeType="1"/>
            </p:cNvSpPr>
            <p:nvPr/>
          </p:nvSpPr>
          <p:spPr bwMode="auto">
            <a:xfrm>
              <a:off x="3016" y="30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236913" y="2417763"/>
            <a:ext cx="1439862" cy="1009650"/>
            <a:chOff x="1429" y="3021"/>
            <a:chExt cx="907" cy="636"/>
          </a:xfrm>
        </p:grpSpPr>
        <p:sp>
          <p:nvSpPr>
            <p:cNvPr id="34887" name="AutoShape 32"/>
            <p:cNvSpPr>
              <a:spLocks noChangeArrowheads="1"/>
            </p:cNvSpPr>
            <p:nvPr/>
          </p:nvSpPr>
          <p:spPr bwMode="auto">
            <a:xfrm>
              <a:off x="1429" y="3384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  <a:contourClr>
                <a:srgbClr val="FF66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Relational</a:t>
              </a:r>
              <a:endParaRPr lang="en-US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88" name="Line 33"/>
            <p:cNvSpPr>
              <a:spLocks noChangeShapeType="1"/>
            </p:cNvSpPr>
            <p:nvPr/>
          </p:nvSpPr>
          <p:spPr bwMode="auto">
            <a:xfrm>
              <a:off x="1882" y="30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185863" y="2417763"/>
            <a:ext cx="1439862" cy="987425"/>
            <a:chOff x="385" y="3007"/>
            <a:chExt cx="907" cy="636"/>
          </a:xfrm>
        </p:grpSpPr>
        <p:sp>
          <p:nvSpPr>
            <p:cNvPr id="34885" name="AutoShape 36"/>
            <p:cNvSpPr>
              <a:spLocks noChangeArrowheads="1"/>
            </p:cNvSpPr>
            <p:nvPr/>
          </p:nvSpPr>
          <p:spPr bwMode="auto">
            <a:xfrm>
              <a:off x="385" y="3370"/>
              <a:ext cx="907" cy="27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90500" prstMaterial="legacyMatte">
              <a:bevelT w="13500" h="13500" prst="angle"/>
              <a:bevelB w="13500" h="13500" prst="angle"/>
              <a:extrusionClr>
                <a:srgbClr val="FF6600"/>
              </a:extrusionClr>
              <a:contourClr>
                <a:srgbClr val="FF6600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Arithmetic</a:t>
              </a:r>
              <a:endParaRPr lang="en-US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86" name="Line 37"/>
            <p:cNvSpPr>
              <a:spLocks noChangeShapeType="1"/>
            </p:cNvSpPr>
            <p:nvPr/>
          </p:nvSpPr>
          <p:spPr bwMode="auto">
            <a:xfrm>
              <a:off x="839" y="300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239" name="AutoShape 39"/>
          <p:cNvSpPr>
            <a:spLocks noChangeArrowheads="1"/>
          </p:cNvSpPr>
          <p:nvPr/>
        </p:nvSpPr>
        <p:spPr bwMode="auto">
          <a:xfrm>
            <a:off x="1566863" y="3522663"/>
            <a:ext cx="576262" cy="4191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40" name="AutoShape 40"/>
          <p:cNvSpPr>
            <a:spLocks noChangeArrowheads="1"/>
          </p:cNvSpPr>
          <p:nvPr/>
        </p:nvSpPr>
        <p:spPr bwMode="auto">
          <a:xfrm>
            <a:off x="3625850" y="3513138"/>
            <a:ext cx="577850" cy="4159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822" name="Group 78"/>
          <p:cNvGraphicFramePr>
            <a:graphicFrameLocks noGrp="1"/>
          </p:cNvGraphicFramePr>
          <p:nvPr/>
        </p:nvGraphicFramePr>
        <p:xfrm>
          <a:off x="3167063" y="3979863"/>
          <a:ext cx="1535112" cy="2438479"/>
        </p:xfrm>
        <a:graphic>
          <a:graphicData uri="http://schemas.openxmlformats.org/drawingml/2006/table">
            <a:tbl>
              <a:tblPr/>
              <a:tblGrid>
                <a:gridCol w="1535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or lt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 or gt 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= or le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 = or ge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= or eq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!= or ne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6176" name="Group 96"/>
          <p:cNvGraphicFramePr>
            <a:graphicFrameLocks noGrp="1"/>
          </p:cNvGraphicFramePr>
          <p:nvPr/>
        </p:nvGraphicFramePr>
        <p:xfrm>
          <a:off x="4995863" y="4056063"/>
          <a:ext cx="1666875" cy="2292352"/>
        </p:xfrm>
        <a:graphic>
          <a:graphicData uri="http://schemas.openxmlformats.org/drawingml/2006/table">
            <a:tbl>
              <a:tblPr/>
              <a:tblGrid>
                <a:gridCol w="166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&amp;&amp; or 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|| or or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 or 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65" name="AutoShape 81"/>
          <p:cNvSpPr>
            <a:spLocks noChangeArrowheads="1"/>
          </p:cNvSpPr>
          <p:nvPr/>
        </p:nvSpPr>
        <p:spPr bwMode="auto">
          <a:xfrm>
            <a:off x="5613400" y="3552825"/>
            <a:ext cx="576263" cy="4191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167" name="Group 87"/>
          <p:cNvGraphicFramePr>
            <a:graphicFrameLocks noGrp="1"/>
          </p:cNvGraphicFramePr>
          <p:nvPr/>
        </p:nvGraphicFramePr>
        <p:xfrm>
          <a:off x="6977063" y="4132263"/>
          <a:ext cx="1466850" cy="1376361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? 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72" name="AutoShape 93"/>
          <p:cNvSpPr>
            <a:spLocks noChangeArrowheads="1"/>
          </p:cNvSpPr>
          <p:nvPr/>
        </p:nvSpPr>
        <p:spPr bwMode="auto">
          <a:xfrm>
            <a:off x="7340600" y="3567113"/>
            <a:ext cx="576263" cy="4191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1914525" y="1968500"/>
            <a:ext cx="5638800" cy="439738"/>
            <a:chOff x="987" y="1037"/>
            <a:chExt cx="3552" cy="277"/>
          </a:xfrm>
        </p:grpSpPr>
        <p:sp>
          <p:nvSpPr>
            <p:cNvPr id="34883" name="Line 34"/>
            <p:cNvSpPr>
              <a:spLocks noChangeShapeType="1"/>
            </p:cNvSpPr>
            <p:nvPr/>
          </p:nvSpPr>
          <p:spPr bwMode="auto">
            <a:xfrm>
              <a:off x="2817" y="1037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84" name="Line 66"/>
            <p:cNvSpPr>
              <a:spLocks noChangeShapeType="1"/>
            </p:cNvSpPr>
            <p:nvPr/>
          </p:nvSpPr>
          <p:spPr bwMode="auto">
            <a:xfrm>
              <a:off x="987" y="1314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95BA4-6C77-385F-2331-0B9241DC29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D5C0C2-CB68-4FE8-A05B-C1F4214AFAFF}" type="datetime1">
              <a:rPr lang="en-US" smtClean="0"/>
              <a:t>4/17/2024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E9021A-B91F-84DC-6268-BC69E8C20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 animBg="1" autoUpdateAnimBg="0"/>
      <p:bldP spid="9239" grpId="0" animBg="1" autoUpdateAnimBg="0"/>
      <p:bldP spid="9240" grpId="0" animBg="1" autoUpdateAnimBg="0"/>
      <p:bldP spid="9265" grpId="0" animBg="1" autoUpdateAnimBg="0"/>
      <p:bldP spid="9272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270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EL Operators – Example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89C41A-1FFD-4A62-002F-F5B0ECE75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24" y="1206061"/>
            <a:ext cx="3615733" cy="5204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EB5227-A374-334D-CD7A-50102667B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001" y="1206061"/>
            <a:ext cx="3863675" cy="48391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132BA-7E43-B41A-7E27-B83146C2DDE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C12BD2-E763-41AC-905D-B173A67807FB}" type="datetime1">
              <a:rPr lang="en-US" smtClean="0"/>
              <a:t>4/17/2024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E779C-532F-3A67-4BA9-662180B51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06521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EL Operators – Example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EDAF0-E154-0255-49B9-6495ED34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624" y="1398223"/>
            <a:ext cx="5082751" cy="498269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2C445-FA17-D73A-BF38-0587AA0A74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3218D2-B010-47ED-B094-C5ECE54645EF}" type="datetime1">
              <a:rPr lang="en-US" smtClean="0"/>
              <a:t>4/17/2024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F09FB-36EF-3576-AB59-09187EA80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2054225" y="0"/>
            <a:ext cx="7089775" cy="116681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EL Implicit Objects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2BBE488B-189B-F2B4-A58E-DB913ED2F2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30A3EC-300D-44BC-AEAD-A357DE40B54C}" type="datetime1">
              <a:rPr lang="en-US" smtClean="0"/>
              <a:t>4/17/2024</a:t>
            </a:fld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2502A96-7B56-2845-AA55-FA82F57A6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152612-0B1F-64F6-CFB5-1632D8277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027" y="2156791"/>
            <a:ext cx="7280035" cy="4333847"/>
          </a:xfrm>
          <a:prstGeom prst="rect">
            <a:avLst/>
          </a:prstGeom>
        </p:spPr>
      </p:pic>
      <p:sp>
        <p:nvSpPr>
          <p:cNvPr id="25" name="Rectangle 3"/>
          <p:cNvSpPr txBox="1">
            <a:spLocks/>
          </p:cNvSpPr>
          <p:nvPr/>
        </p:nvSpPr>
        <p:spPr bwMode="auto">
          <a:xfrm>
            <a:off x="192206" y="1084815"/>
            <a:ext cx="3832225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standard set of classes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user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object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use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 methods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that are provided by JSP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through EL Expressions </a:t>
            </a:r>
            <a:endParaRPr lang="vi-V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460375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EL Implicit Objects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43762-64BD-70BB-3EC8-0C2CAB5C50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A8EB57-5CAF-4441-B428-32D0E002DE31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A7E9C-C011-7B5A-9273-0A41E8342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83EAB-1521-B001-FECF-8DC2B63DF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31" y="967121"/>
            <a:ext cx="8228537" cy="553345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EL Implicit Objects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>
          <a:xfrm>
            <a:off x="103187" y="1592677"/>
            <a:ext cx="8937625" cy="463915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getParameter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altLang="en-US" sz="2400" b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param.param_Name</a:t>
            </a: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Similar to: </a:t>
            </a:r>
            <a:r>
              <a:rPr lang="en-US" alt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request.getParameter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param_Name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endParaRPr lang="en-US" altLang="en-US" sz="24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 Java Beans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altLang="en-US" sz="2400" b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bean_id.property_name</a:t>
            </a: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altLang="en-US" sz="2400" b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bean_id</a:t>
            </a: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en-US" altLang="en-US" sz="2400" b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property_name</a:t>
            </a: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”]}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Similar to: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&lt;%= </a:t>
            </a:r>
            <a:r>
              <a:rPr lang="en-US" alt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bean_id.getProperty_name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%&gt;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Or, &lt;</a:t>
            </a:r>
            <a:r>
              <a:rPr lang="en-US" alt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jsp:getProperty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name=“</a:t>
            </a:r>
            <a:r>
              <a:rPr lang="en-US" alt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bean_id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” property=“</a:t>
            </a:r>
            <a:r>
              <a:rPr lang="en-US" alt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prop_name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1F489-6657-F421-F1D6-273FF84FC2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CF6750-6FB6-4535-ADFD-A813CE94544F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E3718-BC98-44BA-7519-E02ECBE1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Scoped Variables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>
          <a:xfrm>
            <a:off x="-19643" y="951282"/>
            <a:ext cx="9163643" cy="5787449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ts val="276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</a:p>
          <a:p>
            <a:pPr lvl="1" algn="just" eaLnBrk="1" hangingPunct="1">
              <a:lnSpc>
                <a:spcPct val="80000"/>
              </a:lnSpc>
              <a:spcBef>
                <a:spcPts val="276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 and access values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JSP program</a:t>
            </a:r>
          </a:p>
          <a:p>
            <a:pPr lvl="1" algn="just" eaLnBrk="1" hangingPunct="1">
              <a:lnSpc>
                <a:spcPct val="80000"/>
              </a:lnSpc>
              <a:spcBef>
                <a:spcPts val="276"/>
              </a:spcBef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Refers as a attributes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are stored in standard scope such as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page, request, session and application</a:t>
            </a:r>
          </a:p>
          <a:p>
            <a:pPr lvl="2" algn="just" eaLnBrk="1" hangingPunct="1">
              <a:lnSpc>
                <a:spcPct val="80000"/>
              </a:lnSpc>
              <a:spcBef>
                <a:spcPts val="276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&lt;% </a:t>
            </a:r>
            <a:r>
              <a:rPr lang="en-US" alt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xxxContext.setAttribute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(“name”, “value”) %&gt;</a:t>
            </a:r>
          </a:p>
          <a:p>
            <a:pPr lvl="2" algn="just" eaLnBrk="1" hangingPunct="1">
              <a:lnSpc>
                <a:spcPct val="80000"/>
              </a:lnSpc>
              <a:spcBef>
                <a:spcPts val="276"/>
              </a:spcBef>
              <a:buFont typeface="Arial" panose="020B0604020202020204" pitchFamily="34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${name} or ${xxxScope.name}</a:t>
            </a:r>
          </a:p>
          <a:p>
            <a:pPr lvl="2" algn="just" eaLnBrk="1" hangingPunct="1">
              <a:lnSpc>
                <a:spcPct val="80000"/>
              </a:lnSpc>
              <a:spcBef>
                <a:spcPts val="276"/>
              </a:spcBef>
              <a:buFont typeface="Arial" panose="020B0604020202020204" pitchFamily="34" charset="0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spcBef>
                <a:spcPts val="276"/>
              </a:spcBef>
              <a:buFont typeface="Arial" panose="020B0604020202020204" pitchFamily="34" charset="0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spcBef>
                <a:spcPts val="276"/>
              </a:spcBef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Dot operator  “.”  or square brackets [ ] 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access value of variable</a:t>
            </a:r>
          </a:p>
          <a:p>
            <a:pPr lvl="2" algn="just" eaLnBrk="1" hangingPunct="1">
              <a:lnSpc>
                <a:spcPct val="80000"/>
              </a:lnSpc>
              <a:spcBef>
                <a:spcPts val="276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“.” and []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java bean (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getter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method)</a:t>
            </a:r>
          </a:p>
          <a:p>
            <a:pPr lvl="2" algn="just" eaLnBrk="1" hangingPunct="1">
              <a:lnSpc>
                <a:spcPct val="80000"/>
              </a:lnSpc>
              <a:spcBef>
                <a:spcPts val="276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limited one level</a:t>
            </a:r>
          </a:p>
          <a:p>
            <a:pPr lvl="2" algn="just" eaLnBrk="1" hangingPunct="1">
              <a:lnSpc>
                <a:spcPct val="80000"/>
              </a:lnSpc>
              <a:spcBef>
                <a:spcPts val="276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They support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arrays, lists, and map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element (e.g. a[</a:t>
            </a:r>
            <a:r>
              <a:rPr lang="en-US" alt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list.get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map.getValue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pPr lvl="1" algn="just" eaLnBrk="1" hangingPunct="1">
              <a:lnSpc>
                <a:spcPct val="80000"/>
              </a:lnSpc>
              <a:spcBef>
                <a:spcPts val="276"/>
              </a:spcBef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 :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alt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pageScope.color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914400" lvl="2" indent="0" algn="just" eaLnBrk="1" hangingPunct="1">
              <a:lnSpc>
                <a:spcPct val="80000"/>
              </a:lnSpc>
              <a:spcBef>
                <a:spcPts val="276"/>
              </a:spcBef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${</a:t>
            </a:r>
            <a:r>
              <a:rPr lang="en-US" alt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pageScope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[“color”]}</a:t>
            </a:r>
          </a:p>
          <a:p>
            <a:pPr algn="just" eaLnBrk="1" hangingPunct="1">
              <a:lnSpc>
                <a:spcPct val="80000"/>
              </a:lnSpc>
              <a:spcBef>
                <a:spcPts val="276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term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scoped variable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means that the variable confined 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mentioned context only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80000"/>
              </a:lnSpc>
              <a:spcBef>
                <a:spcPts val="276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EL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enhances supporting the retrieval of the stored objects as scoped variables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7CDDB6-1AB7-C64B-AF2F-037AFE97DF20}"/>
              </a:ext>
            </a:extLst>
          </p:cNvPr>
          <p:cNvGrpSpPr/>
          <p:nvPr/>
        </p:nvGrpSpPr>
        <p:grpSpPr>
          <a:xfrm>
            <a:off x="1396213" y="2594113"/>
            <a:ext cx="6435820" cy="485924"/>
            <a:chOff x="1207371" y="2827810"/>
            <a:chExt cx="6633885" cy="5205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01B4530-D3CC-234F-B601-A2DABF0FF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7371" y="2836595"/>
              <a:ext cx="3187078" cy="511794"/>
            </a:xfrm>
            <a:prstGeom prst="rect">
              <a:avLst/>
            </a:prstGeom>
            <a:ln>
              <a:solidFill>
                <a:srgbClr val="FF3300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5D7BFA-C505-20E3-86B6-F2039EDC8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8595" y="2827812"/>
              <a:ext cx="3122661" cy="520444"/>
            </a:xfrm>
            <a:prstGeom prst="rect">
              <a:avLst/>
            </a:prstGeom>
            <a:ln>
              <a:solidFill>
                <a:srgbClr val="FF3300"/>
              </a:solidFill>
            </a:ln>
          </p:spPr>
        </p:pic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8DF12-8151-BB4B-7B07-EC4EC716C5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582DC9-DB0E-42E9-967B-1D4FD65E246C}" type="datetime1">
              <a:rPr lang="en-US" smtClean="0"/>
              <a:t>4/17/2024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41A14-3A25-15AF-E559-2AAC7DCDC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525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Scoped Variables</a:t>
            </a:r>
          </a:p>
        </p:txBody>
      </p:sp>
      <p:graphicFrame>
        <p:nvGraphicFramePr>
          <p:cNvPr id="50201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13335"/>
              </p:ext>
            </p:extLst>
          </p:nvPr>
        </p:nvGraphicFramePr>
        <p:xfrm>
          <a:off x="302385" y="1423985"/>
          <a:ext cx="8605837" cy="5011737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8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8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60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pageScope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page-scoped variable names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which are mapped to their values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Is accessible from the JSP page that creates the object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27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requestScope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Provides access to the attributes of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 object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requests coped variable names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which are mapped to their values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Is accessible from web components handling a request that belongs to the session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14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sessionScope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session-scoped variable names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which are mapped to their values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Is accessible from Web components handling a request that belong to the session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1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applicationScope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application-scoped variable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and maps the variable name to their values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7B7AE-7D82-BDD0-DB76-3AB6554DF3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2BCEC6-283D-443F-97EE-82F1DD5F2C2A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A9BFD-DD0D-4C01-44E9-84DD3C7CC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7791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 01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D258B-1241-8BC7-0EDF-7071B66830C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10828B-D552-44E9-91EE-4120C2282414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E4844-A20D-DF82-B65B-60FA983BF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3F5639-8B79-76CE-44B3-F449D42F3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2" y="1657356"/>
            <a:ext cx="2160617" cy="271008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C6DDCCB-3FF9-4402-D758-7AA5D3298BC2}"/>
              </a:ext>
            </a:extLst>
          </p:cNvPr>
          <p:cNvGrpSpPr/>
          <p:nvPr/>
        </p:nvGrpSpPr>
        <p:grpSpPr>
          <a:xfrm>
            <a:off x="2459984" y="1657356"/>
            <a:ext cx="6445478" cy="4656811"/>
            <a:chOff x="2491789" y="1657356"/>
            <a:chExt cx="6445478" cy="465681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D7FEBD4-ACCE-EE06-EF3E-25318FA36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1789" y="1657356"/>
              <a:ext cx="6445478" cy="465681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302E5B1-338C-1323-DD38-D173FFBC7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1130" y="2074803"/>
              <a:ext cx="1908679" cy="175458"/>
            </a:xfrm>
            <a:prstGeom prst="rect">
              <a:avLst/>
            </a:prstGeom>
          </p:spPr>
        </p:pic>
      </p:grpSp>
      <p:sp>
        <p:nvSpPr>
          <p:cNvPr id="27" name="Heptagon 26">
            <a:extLst>
              <a:ext uri="{FF2B5EF4-FFF2-40B4-BE49-F238E27FC236}">
                <a16:creationId xmlns:a16="http://schemas.microsoft.com/office/drawing/2014/main" id="{A16301F8-FE67-18F3-FC18-FF96449E9CDD}"/>
              </a:ext>
            </a:extLst>
          </p:cNvPr>
          <p:cNvSpPr/>
          <p:nvPr/>
        </p:nvSpPr>
        <p:spPr>
          <a:xfrm>
            <a:off x="8237176" y="2288181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83BB3-3930-0006-42F3-50A5253DC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C8DD9108-F1C6-C26C-D53B-2A686BF425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7791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 01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44AE3-C5F4-588D-3968-BEB32918FD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10828B-D552-44E9-91EE-4120C2282414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AC0BB-5A92-E6C8-902F-347CB01A0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63C185-BDF2-AC60-2A2A-647BC517BCEE}"/>
              </a:ext>
            </a:extLst>
          </p:cNvPr>
          <p:cNvGrpSpPr/>
          <p:nvPr/>
        </p:nvGrpSpPr>
        <p:grpSpPr>
          <a:xfrm>
            <a:off x="952844" y="1077913"/>
            <a:ext cx="6978177" cy="1688758"/>
            <a:chOff x="878199" y="1077913"/>
            <a:chExt cx="7556236" cy="187628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0B6B83-7F39-C22D-3150-51811008C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8199" y="1077913"/>
              <a:ext cx="7556236" cy="187628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2CD011-FEA9-A3B7-BF6D-2E2C7A5A0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893" y="2045807"/>
              <a:ext cx="1233515" cy="184210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A2E6E3-51A6-AA7D-F6B6-54B4DEF9F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5749" y="2263524"/>
              <a:ext cx="1601410" cy="184210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A3E105-D82E-5A68-AE1F-23A39F429E51}"/>
              </a:ext>
            </a:extLst>
          </p:cNvPr>
          <p:cNvGrpSpPr/>
          <p:nvPr/>
        </p:nvGrpSpPr>
        <p:grpSpPr>
          <a:xfrm>
            <a:off x="279000" y="2909480"/>
            <a:ext cx="8585999" cy="3046891"/>
            <a:chOff x="249888" y="3070927"/>
            <a:chExt cx="8585999" cy="304689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9B038DC-0676-F8CA-BB5E-5BA5830533EA}"/>
                </a:ext>
              </a:extLst>
            </p:cNvPr>
            <p:cNvGrpSpPr/>
            <p:nvPr/>
          </p:nvGrpSpPr>
          <p:grpSpPr>
            <a:xfrm>
              <a:off x="249888" y="3070927"/>
              <a:ext cx="8585999" cy="3046891"/>
              <a:chOff x="90862" y="3105431"/>
              <a:chExt cx="8962275" cy="3220653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6051950-48F2-FF29-59BE-7A65602628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862" y="3105431"/>
                <a:ext cx="8962275" cy="3220653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312706C-1CC9-3097-B035-6ACE58743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663" y="5496339"/>
                <a:ext cx="4719085" cy="467139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23332A-73DB-CD6C-94D5-00DF192DD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3480" y="4922138"/>
              <a:ext cx="1308160" cy="205441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9AD1AA-C4FB-6345-EC99-FB403F3DE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159" y="5148810"/>
              <a:ext cx="1644408" cy="205441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9C4CA-F114-225C-86C4-18A211F80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591" y="5392361"/>
            <a:ext cx="2620780" cy="1047630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4" name="Heptagon 3">
            <a:extLst>
              <a:ext uri="{FF2B5EF4-FFF2-40B4-BE49-F238E27FC236}">
                <a16:creationId xmlns:a16="http://schemas.microsoft.com/office/drawing/2014/main" id="{9D42B47B-9AE8-F18D-6878-179FF7370BCF}"/>
              </a:ext>
            </a:extLst>
          </p:cNvPr>
          <p:cNvSpPr/>
          <p:nvPr/>
        </p:nvSpPr>
        <p:spPr>
          <a:xfrm>
            <a:off x="7476040" y="1086794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5" name="Heptagon 4">
            <a:extLst>
              <a:ext uri="{FF2B5EF4-FFF2-40B4-BE49-F238E27FC236}">
                <a16:creationId xmlns:a16="http://schemas.microsoft.com/office/drawing/2014/main" id="{91A42679-4E6A-72E5-36D0-D496E76E4EDC}"/>
              </a:ext>
            </a:extLst>
          </p:cNvPr>
          <p:cNvSpPr/>
          <p:nvPr/>
        </p:nvSpPr>
        <p:spPr>
          <a:xfrm>
            <a:off x="7473261" y="2879204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272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9378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Java Beans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-39756" y="1495354"/>
            <a:ext cx="9144000" cy="4945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JavaBeans technology is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 architecture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the Java 2 Platform, Standard Edition (J2SE). </a:t>
            </a:r>
          </a:p>
          <a:p>
            <a:pPr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JavaBeans technology is based on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JavaBeans specification.</a:t>
            </a:r>
          </a:p>
          <a:p>
            <a:pPr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(JavaBeans)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reusable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software programs that you can develop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assemble easily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sophisticated applications.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reusable components which define the interactivity of Java objects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reusable software components that work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 a workstation and with a set of other distributed components.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Encapsulate state and behavior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software component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point between Java Bean and Java class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Java Bean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from Serializable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 a copy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an object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 object/ package classes into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bytes that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transmitted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4CC33-A9D5-5AE2-6C95-FCC565A0D9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CAD333-7308-4D33-92D3-029987CABC16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D2C0C5-BF8F-967F-3535-8BB2C641C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7791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Languages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 02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4D2DF1-942E-4DA6-0D8D-C1B893CA9C84}"/>
              </a:ext>
            </a:extLst>
          </p:cNvPr>
          <p:cNvGrpSpPr/>
          <p:nvPr/>
        </p:nvGrpSpPr>
        <p:grpSpPr>
          <a:xfrm>
            <a:off x="0" y="4511193"/>
            <a:ext cx="9144000" cy="2025650"/>
            <a:chOff x="0" y="4560888"/>
            <a:chExt cx="9144000" cy="2025650"/>
          </a:xfrm>
        </p:grpSpPr>
        <p:pic>
          <p:nvPicPr>
            <p:cNvPr id="100377" name="Picture 2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60888"/>
              <a:ext cx="9144000" cy="202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243513" y="4808192"/>
              <a:ext cx="2689225" cy="604838"/>
            </a:xfrm>
            <a:prstGeom prst="rect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6"/>
            <p:cNvSpPr>
              <a:spLocks noChangeArrowheads="1"/>
            </p:cNvSpPr>
            <p:nvPr/>
          </p:nvSpPr>
          <p:spPr bwMode="auto">
            <a:xfrm>
              <a:off x="500200" y="5445125"/>
              <a:ext cx="5602425" cy="604838"/>
            </a:xfrm>
            <a:prstGeom prst="rect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4506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46" y="1077913"/>
            <a:ext cx="3628830" cy="338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406" y="1097066"/>
            <a:ext cx="3627438" cy="34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292B4-6F14-478C-FFE9-24F03429A6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AD7B49-23A5-4DE7-B42D-7B9436A87BAD}" type="datetime1">
              <a:rPr lang="en-US" smtClean="0"/>
              <a:t>4/17/2024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3541F-2867-B5D2-11DE-D780D313B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CECFF-4E92-D18C-CA0C-6FA4C72428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62EF7D-EECD-4D1B-B83C-AA37F238B884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6BDBD-5C04-A672-9ECB-A7F0C3560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A842D2-BD98-9EA1-8E9A-96F529A10DD1}"/>
              </a:ext>
            </a:extLst>
          </p:cNvPr>
          <p:cNvSpPr txBox="1">
            <a:spLocks/>
          </p:cNvSpPr>
          <p:nvPr/>
        </p:nvSpPr>
        <p:spPr bwMode="auto">
          <a:xfrm>
            <a:off x="1504950" y="1"/>
            <a:ext cx="6623050" cy="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Lab 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A7B85-B0C6-13CC-BED0-5DC8772B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1" y="788838"/>
            <a:ext cx="1923952" cy="312107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3138701-8E89-C0CC-8258-07666DA3F74F}"/>
              </a:ext>
            </a:extLst>
          </p:cNvPr>
          <p:cNvGrpSpPr/>
          <p:nvPr/>
        </p:nvGrpSpPr>
        <p:grpSpPr>
          <a:xfrm>
            <a:off x="3003639" y="788838"/>
            <a:ext cx="5854115" cy="5691861"/>
            <a:chOff x="3003639" y="788838"/>
            <a:chExt cx="5854115" cy="56918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46885C-D899-5812-AF38-A9404D4AD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3639" y="788838"/>
              <a:ext cx="5854115" cy="569186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775161-7383-C2CB-E7B8-E13558ACE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913" y="1616810"/>
              <a:ext cx="2081247" cy="1619371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Heptagon 8">
            <a:extLst>
              <a:ext uri="{FF2B5EF4-FFF2-40B4-BE49-F238E27FC236}">
                <a16:creationId xmlns:a16="http://schemas.microsoft.com/office/drawing/2014/main" id="{54457043-BAC5-AB1E-6394-280EE6E3B714}"/>
              </a:ext>
            </a:extLst>
          </p:cNvPr>
          <p:cNvSpPr/>
          <p:nvPr/>
        </p:nvSpPr>
        <p:spPr>
          <a:xfrm>
            <a:off x="7772400" y="1190112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337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CECFF-4E92-D18C-CA0C-6FA4C72428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62EF7D-EECD-4D1B-B83C-AA37F238B884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6BDBD-5C04-A672-9ECB-A7F0C3560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A842D2-BD98-9EA1-8E9A-96F529A10DD1}"/>
              </a:ext>
            </a:extLst>
          </p:cNvPr>
          <p:cNvSpPr txBox="1">
            <a:spLocks/>
          </p:cNvSpPr>
          <p:nvPr/>
        </p:nvSpPr>
        <p:spPr bwMode="auto">
          <a:xfrm>
            <a:off x="1504950" y="1"/>
            <a:ext cx="6623050" cy="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662B88-1657-1A97-1580-332B49E4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19" y="748113"/>
            <a:ext cx="7163576" cy="5732586"/>
          </a:xfrm>
          <a:prstGeom prst="rect">
            <a:avLst/>
          </a:prstGeom>
        </p:spPr>
      </p:pic>
      <p:sp>
        <p:nvSpPr>
          <p:cNvPr id="5" name="Heptagon 4">
            <a:extLst>
              <a:ext uri="{FF2B5EF4-FFF2-40B4-BE49-F238E27FC236}">
                <a16:creationId xmlns:a16="http://schemas.microsoft.com/office/drawing/2014/main" id="{EDE8274D-802F-995E-2B97-F90870AB130F}"/>
              </a:ext>
            </a:extLst>
          </p:cNvPr>
          <p:cNvSpPr/>
          <p:nvPr/>
        </p:nvSpPr>
        <p:spPr>
          <a:xfrm>
            <a:off x="7625214" y="1205532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04233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CECFF-4E92-D18C-CA0C-6FA4C72428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62EF7D-EECD-4D1B-B83C-AA37F238B884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6BDBD-5C04-A672-9ECB-A7F0C3560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A842D2-BD98-9EA1-8E9A-96F529A10DD1}"/>
              </a:ext>
            </a:extLst>
          </p:cNvPr>
          <p:cNvSpPr txBox="1">
            <a:spLocks/>
          </p:cNvSpPr>
          <p:nvPr/>
        </p:nvSpPr>
        <p:spPr bwMode="auto">
          <a:xfrm>
            <a:off x="1504950" y="1"/>
            <a:ext cx="6623050" cy="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C5F45-5F24-3341-516C-7FCE2733DB88}"/>
              </a:ext>
            </a:extLst>
          </p:cNvPr>
          <p:cNvGrpSpPr/>
          <p:nvPr/>
        </p:nvGrpSpPr>
        <p:grpSpPr>
          <a:xfrm>
            <a:off x="436793" y="1242058"/>
            <a:ext cx="8270414" cy="5047995"/>
            <a:chOff x="436793" y="1242058"/>
            <a:chExt cx="8270414" cy="50479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A26D5BF-9283-2594-923A-7606D5265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793" y="1242058"/>
              <a:ext cx="8270414" cy="50479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0CAFA2-BAD9-4E2D-C415-27168B0C8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476" y="3339548"/>
              <a:ext cx="6987731" cy="1765189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Heptagon 4">
            <a:extLst>
              <a:ext uri="{FF2B5EF4-FFF2-40B4-BE49-F238E27FC236}">
                <a16:creationId xmlns:a16="http://schemas.microsoft.com/office/drawing/2014/main" id="{6D123229-1D87-1F96-C10B-FF1287CA678D}"/>
              </a:ext>
            </a:extLst>
          </p:cNvPr>
          <p:cNvSpPr/>
          <p:nvPr/>
        </p:nvSpPr>
        <p:spPr>
          <a:xfrm>
            <a:off x="7772400" y="1237818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861100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CECFF-4E92-D18C-CA0C-6FA4C72428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62EF7D-EECD-4D1B-B83C-AA37F238B884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6BDBD-5C04-A672-9ECB-A7F0C3560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A842D2-BD98-9EA1-8E9A-96F529A10DD1}"/>
              </a:ext>
            </a:extLst>
          </p:cNvPr>
          <p:cNvSpPr txBox="1">
            <a:spLocks/>
          </p:cNvSpPr>
          <p:nvPr/>
        </p:nvSpPr>
        <p:spPr bwMode="auto">
          <a:xfrm>
            <a:off x="1504950" y="1"/>
            <a:ext cx="6623050" cy="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534C2D-B7B6-1414-A1A6-EC7E351BD43C}"/>
              </a:ext>
            </a:extLst>
          </p:cNvPr>
          <p:cNvGrpSpPr/>
          <p:nvPr/>
        </p:nvGrpSpPr>
        <p:grpSpPr>
          <a:xfrm>
            <a:off x="222445" y="916170"/>
            <a:ext cx="5717179" cy="3400690"/>
            <a:chOff x="222445" y="916170"/>
            <a:chExt cx="5717179" cy="34006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9395D47-1D0C-BA13-CBB9-E83A011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445" y="916170"/>
              <a:ext cx="5717179" cy="340069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5CFCFF-A9CD-8D7E-169C-D1D8EB8DE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496" y="3222675"/>
              <a:ext cx="4713128" cy="792734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0335E4-C76B-7798-85B4-7CE51BEED8CD}"/>
              </a:ext>
            </a:extLst>
          </p:cNvPr>
          <p:cNvGrpSpPr/>
          <p:nvPr/>
        </p:nvGrpSpPr>
        <p:grpSpPr>
          <a:xfrm>
            <a:off x="4756426" y="4222142"/>
            <a:ext cx="4387574" cy="2234703"/>
            <a:chOff x="4756426" y="4222142"/>
            <a:chExt cx="4387574" cy="22347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995522D-055F-FE12-3242-AC4FB3CAA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6426" y="4222142"/>
              <a:ext cx="4300109" cy="223470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2CA549-9839-6BD4-3858-C53031DF3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0010" y="5756744"/>
              <a:ext cx="3593990" cy="546591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Heptagon 4">
            <a:extLst>
              <a:ext uri="{FF2B5EF4-FFF2-40B4-BE49-F238E27FC236}">
                <a16:creationId xmlns:a16="http://schemas.microsoft.com/office/drawing/2014/main" id="{394953C1-2ED4-9C5B-0006-C20A2EFBB5C5}"/>
              </a:ext>
            </a:extLst>
          </p:cNvPr>
          <p:cNvSpPr/>
          <p:nvPr/>
        </p:nvSpPr>
        <p:spPr>
          <a:xfrm>
            <a:off x="5322519" y="1082690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6" name="Heptagon 5">
            <a:extLst>
              <a:ext uri="{FF2B5EF4-FFF2-40B4-BE49-F238E27FC236}">
                <a16:creationId xmlns:a16="http://schemas.microsoft.com/office/drawing/2014/main" id="{36391975-5565-577E-53F3-B78E428A3CBC}"/>
              </a:ext>
            </a:extLst>
          </p:cNvPr>
          <p:cNvSpPr/>
          <p:nvPr/>
        </p:nvSpPr>
        <p:spPr>
          <a:xfrm>
            <a:off x="8050695" y="5013331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671151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CECFF-4E92-D18C-CA0C-6FA4C72428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62EF7D-EECD-4D1B-B83C-AA37F238B884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6BDBD-5C04-A672-9ECB-A7F0C3560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A842D2-BD98-9EA1-8E9A-96F529A10DD1}"/>
              </a:ext>
            </a:extLst>
          </p:cNvPr>
          <p:cNvSpPr txBox="1">
            <a:spLocks/>
          </p:cNvSpPr>
          <p:nvPr/>
        </p:nvSpPr>
        <p:spPr bwMode="auto">
          <a:xfrm>
            <a:off x="1504950" y="1"/>
            <a:ext cx="6623050" cy="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BD537-C1EF-3F40-BCF9-97ED8693F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7" y="915749"/>
            <a:ext cx="3351842" cy="2439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CD9C1E-4B5F-05E6-5235-C936FE41B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739" y="915748"/>
            <a:ext cx="4176122" cy="2439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EF4EEC-D661-6C60-CFE4-4377899A6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650" y="3579847"/>
            <a:ext cx="3522904" cy="290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388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the Web Application using MVC1? How to remove the java code in the jsp (view)?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Standard Actions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Dispatching Mechanisms 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Language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3337F-5964-6585-41A0-6BE6CB6BE0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AFE908-9806-4C55-943B-BF0C867C1FD7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65F15E-4322-3F20-211E-25B2215AC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>
          <a:xfrm>
            <a:off x="208722" y="1449152"/>
            <a:ext cx="8510588" cy="5031547"/>
          </a:xfrm>
        </p:spPr>
        <p:txBody>
          <a:bodyPr/>
          <a:lstStyle/>
          <a:p>
            <a:pPr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to remove completed Scripting Element (Java Code) in JSP (View)? Complete the View of  MVC 2 Design Pattern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JSTL</a:t>
            </a:r>
          </a:p>
          <a:p>
            <a:pPr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the data grid tag library using in JSP?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Tag Libraries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Classical, Simple, and Handles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the custom Tag Lib and use it in JSP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FFAE6-B0F1-40DE-E418-B76EFA2E533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5E242-32FB-4CD5-A9DA-3BD5D36F174D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A3E089-4C1D-A438-31D0-C3003C36E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9697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XML for JSPs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>
          <a:xfrm>
            <a:off x="0" y="1282672"/>
            <a:ext cx="9144000" cy="5198027"/>
          </a:xfrm>
        </p:spPr>
        <p:txBody>
          <a:bodyPr/>
          <a:lstStyle/>
          <a:p>
            <a:pPr algn="just">
              <a:spcBef>
                <a:spcPts val="372"/>
              </a:spcBef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narrowly focused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on marking up take</a:t>
            </a:r>
          </a:p>
          <a:p>
            <a:pPr algn="just">
              <a:spcBef>
                <a:spcPts val="372"/>
              </a:spcBef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can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making up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(as in XHTML), but it has a pretty much infinite set of the other possible uses</a:t>
            </a:r>
          </a:p>
          <a:p>
            <a:pPr algn="just">
              <a:spcBef>
                <a:spcPts val="372"/>
              </a:spcBef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tag in </a:t>
            </a:r>
            <a:r>
              <a:rPr lang="en-US" alt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</a:p>
          <a:p>
            <a:pPr lvl="1" algn="just">
              <a:spcBef>
                <a:spcPts val="372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</a:p>
          <a:p>
            <a:pPr lvl="1" algn="just">
              <a:spcBef>
                <a:spcPts val="372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</a:p>
          <a:p>
            <a:pPr lvl="1" algn="just">
              <a:spcBef>
                <a:spcPts val="372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content between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opening and closing tags (called as the body)</a:t>
            </a:r>
          </a:p>
          <a:p>
            <a:pPr lvl="1" algn="just">
              <a:spcBef>
                <a:spcPts val="372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opening tag can have a prefix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 many attributes</a:t>
            </a:r>
          </a:p>
          <a:p>
            <a:pPr lvl="1" algn="just">
              <a:spcBef>
                <a:spcPts val="372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 the nested tag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8134E-A124-2CB9-1B54-F6EAD4A3DC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BAEA06-C747-4DA8-B2D4-06B03CC2BDF4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355986-D354-3BB3-25EB-2B6BB27D1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13823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XML-Friendly Syntax</a:t>
            </a:r>
          </a:p>
        </p:txBody>
      </p:sp>
      <p:sp>
        <p:nvSpPr>
          <p:cNvPr id="64515" name="Rectangle 3"/>
          <p:cNvSpPr>
            <a:spLocks noGrp="1"/>
          </p:cNvSpPr>
          <p:nvPr>
            <p:ph type="body" idx="4294967295"/>
          </p:nvPr>
        </p:nvSpPr>
        <p:spPr>
          <a:xfrm>
            <a:off x="-16166" y="1197429"/>
            <a:ext cx="9144000" cy="5412477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368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JSP documents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90000"/>
              </a:lnSpc>
              <a:spcBef>
                <a:spcPts val="368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Are JSP source files written entirely in XML syntax</a:t>
            </a:r>
          </a:p>
          <a:p>
            <a:pPr lvl="1" algn="just">
              <a:lnSpc>
                <a:spcPct val="90000"/>
              </a:lnSpc>
              <a:spcBef>
                <a:spcPts val="368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.</a:t>
            </a:r>
            <a:r>
              <a:rPr lang="en-US" alt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jspx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extension</a:t>
            </a:r>
          </a:p>
          <a:p>
            <a:pPr lvl="1" algn="just">
              <a:lnSpc>
                <a:spcPct val="90000"/>
              </a:lnSpc>
              <a:spcBef>
                <a:spcPts val="368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be also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identified by setting in web deployment descriptor</a:t>
            </a:r>
          </a:p>
          <a:p>
            <a:pPr lvl="2" algn="just">
              <a:lnSpc>
                <a:spcPct val="90000"/>
              </a:lnSpc>
              <a:spcBef>
                <a:spcPts val="368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-config&gt;</a:t>
            </a:r>
          </a:p>
          <a:p>
            <a:pPr lvl="2" algn="just">
              <a:lnSpc>
                <a:spcPct val="90000"/>
              </a:lnSpc>
              <a:spcBef>
                <a:spcPts val="368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en-US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-property-group&gt;</a:t>
            </a:r>
          </a:p>
          <a:p>
            <a:pPr lvl="2" algn="just">
              <a:lnSpc>
                <a:spcPct val="90000"/>
              </a:lnSpc>
              <a:spcBef>
                <a:spcPts val="368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altLang="en-US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-pattern&gt;/</a:t>
            </a:r>
            <a:r>
              <a:rPr lang="en-US" altLang="en-US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jspx</a:t>
            </a: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/*&lt;/</a:t>
            </a:r>
            <a:r>
              <a:rPr lang="en-US" altLang="en-US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-pattern&gt;</a:t>
            </a:r>
          </a:p>
          <a:p>
            <a:pPr lvl="2" algn="just">
              <a:lnSpc>
                <a:spcPct val="90000"/>
              </a:lnSpc>
              <a:spcBef>
                <a:spcPts val="368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&lt;is-xml&gt;true&lt;/is-xml&gt;</a:t>
            </a:r>
          </a:p>
          <a:p>
            <a:pPr lvl="2" algn="just">
              <a:lnSpc>
                <a:spcPct val="90000"/>
              </a:lnSpc>
              <a:spcBef>
                <a:spcPts val="368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en-US" altLang="en-US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-property-group&gt;</a:t>
            </a:r>
          </a:p>
          <a:p>
            <a:pPr lvl="2" algn="just">
              <a:lnSpc>
                <a:spcPct val="90000"/>
              </a:lnSpc>
              <a:spcBef>
                <a:spcPts val="368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-config&gt;</a:t>
            </a:r>
          </a:p>
          <a:p>
            <a:pPr lvl="2" algn="just">
              <a:lnSpc>
                <a:spcPct val="90000"/>
              </a:lnSpc>
              <a:spcBef>
                <a:spcPts val="368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Or, Define in a JSP document as form</a:t>
            </a:r>
          </a:p>
          <a:p>
            <a:pPr lvl="2" algn="just">
              <a:lnSpc>
                <a:spcPct val="90000"/>
              </a:lnSpc>
              <a:spcBef>
                <a:spcPts val="368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jsp:root</a:t>
            </a: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xmlns:jsp</a:t>
            </a:r>
            <a:r>
              <a:rPr lang="en-US" altLang="en-US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=“http://java.sun.com/JSP/Page”&gt;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1B40D-4D47-217D-B5BC-64754BA213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EFD301-88EF-4548-B1DF-FE5C2878C72D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9C5903-C266-945D-2AC3-4702859E7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2555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Java Beans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0" y="1192213"/>
            <a:ext cx="9144000" cy="5522912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function as a JavaBean class, an object class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must obey certain conventions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about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 naming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These conventions make it possible to have tools that 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use, reuse, replace, and connect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JavaBeans.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Bean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 Java Class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follows certain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coding conventions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Bean class should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always use a package name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Bean class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must have a public no-argument constructor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bean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(persistence)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declared “public”.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through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getter and setter methods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getter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method is used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retrieve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of a bean class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method is used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a bean class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first character of each property should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 lower case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methods are used along with property name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 the first character of each word in upper case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length – </a:t>
            </a: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getLength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setLength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properties is </a:t>
            </a:r>
            <a:r>
              <a:rPr lang="en-US" alt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then the getter method is </a:t>
            </a:r>
            <a:r>
              <a:rPr lang="en-US" alt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isXxx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getXxx</a:t>
            </a:r>
            <a:endParaRPr lang="vi-V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35809-4606-9787-6CCD-DA429EC200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77C32D-F78A-43DD-817A-3B6395BA3783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E03FD4-14F4-A493-B760-1B203F0AB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4176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XML-Friendly Syntax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>
          <a:xfrm>
            <a:off x="0" y="1192213"/>
            <a:ext cx="9144000" cy="539432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JSP document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 provides replacements for all &lt;%-type scripting element syntax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jsp:scriptlet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&gt;…&lt;/</a:t>
            </a:r>
            <a:r>
              <a:rPr lang="en-US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jsp:scriptlet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replace &lt;%...%&gt;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jsp:expression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&gt;…&lt;/</a:t>
            </a:r>
            <a:r>
              <a:rPr lang="en-US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jsp:expression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replace &lt;%= … %&gt;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jsp:declaration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&gt;…&lt;/</a:t>
            </a:r>
            <a:r>
              <a:rPr lang="en-US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jsp:declaration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replace &lt;%! … %&gt;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jsp:directive.page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…/&gt; replace &lt;%@page ...%&gt;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jsp:directive.include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…/&gt; replace &lt;%@ include …%&gt;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… --&gt; replace &lt;%-- … --%&gt;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things within the Java language itself that are anathema to XML validators (ex: “&lt;“ symbol looks like the beginning of an opening or closing tag, and an XML validator will assuredly treat it as such)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Using as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with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ampersand (&amp;)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semicolon (;).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&amp;</a:t>
            </a: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&lt;![CDATA[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]]&gt; or &lt;![CDATA[command]]&gt;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&lt;![CDATA[for(int </a:t>
            </a:r>
            <a:r>
              <a:rPr lang="en-US" alt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&lt;10; </a:t>
            </a:r>
            <a:r>
              <a:rPr lang="en-US" alt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++)]]&gt; or </a:t>
            </a:r>
            <a:r>
              <a:rPr lang="en-US" alt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&lt;![CDATA[&lt;]]&gt; 10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74C84-91AF-2FC2-C9F1-7DE46180F4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0E9C8C-17E3-45C2-82D0-DFF0376394E8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6604D-D57A-A23D-4EC5-0BFFB50F7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4176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XML-Friendly Syntax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AA934E-8073-5374-E01E-762C667758BA}"/>
              </a:ext>
            </a:extLst>
          </p:cNvPr>
          <p:cNvGrpSpPr/>
          <p:nvPr/>
        </p:nvGrpSpPr>
        <p:grpSpPr>
          <a:xfrm>
            <a:off x="765175" y="1269311"/>
            <a:ext cx="7613649" cy="5111612"/>
            <a:chOff x="201613" y="1209675"/>
            <a:chExt cx="7966075" cy="5495925"/>
          </a:xfrm>
        </p:grpSpPr>
        <p:pic>
          <p:nvPicPr>
            <p:cNvPr id="6656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13" y="1209675"/>
              <a:ext cx="7966075" cy="549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557463" y="4086225"/>
              <a:ext cx="1830387" cy="27305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6"/>
            <p:cNvSpPr>
              <a:spLocks noChangeArrowheads="1"/>
            </p:cNvSpPr>
            <p:nvPr/>
          </p:nvSpPr>
          <p:spPr bwMode="auto">
            <a:xfrm>
              <a:off x="5649913" y="6265863"/>
              <a:ext cx="808037" cy="300037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34682-E4B7-0475-5B14-91E49B01C0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8A361-ED51-4869-BC85-E84DAB7178E5}" type="datetime1">
              <a:rPr lang="en-US" smtClean="0"/>
              <a:t>4/17/2024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AAE46-C058-5AA7-7459-0D29A6BC8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09" y="1218085"/>
            <a:ext cx="5659783" cy="3436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4176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XML-Friendly Syntax – Sample </a:t>
            </a:r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18" y="4768860"/>
            <a:ext cx="3002446" cy="159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E8E4F-650D-8F86-A6EF-052EC4A26A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518CED-258D-4FA4-867B-4E5F6A2F5FF9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B4363D-7892-962E-89BC-F17D56A8F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52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XML-Friendly Syntax – Sample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78740A-90C6-1202-3EFF-8DE5A024A749}"/>
              </a:ext>
            </a:extLst>
          </p:cNvPr>
          <p:cNvGrpSpPr/>
          <p:nvPr/>
        </p:nvGrpSpPr>
        <p:grpSpPr>
          <a:xfrm>
            <a:off x="16166" y="1647559"/>
            <a:ext cx="6019030" cy="4592638"/>
            <a:chOff x="212726" y="936359"/>
            <a:chExt cx="6019030" cy="4592638"/>
          </a:xfrm>
        </p:grpSpPr>
        <p:pic>
          <p:nvPicPr>
            <p:cNvPr id="6861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726" y="936359"/>
              <a:ext cx="6019030" cy="4592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235200" y="4533900"/>
              <a:ext cx="1227667" cy="207433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4404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649" y="2800426"/>
            <a:ext cx="4167110" cy="101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783" y="5182775"/>
            <a:ext cx="4158008" cy="101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457AA-D0DF-21CA-E96C-F42DE0A7A33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F385BF-7F9D-4A3A-A479-263C4114E7E6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C02BE5-2192-61D1-B5FD-AED90F3A0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Functions using EL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>
          <a:xfrm>
            <a:off x="0" y="1510242"/>
            <a:ext cx="9025467" cy="4856691"/>
          </a:xfrm>
        </p:spPr>
        <p:txBody>
          <a:bodyPr/>
          <a:lstStyle/>
          <a:p>
            <a:pPr algn="just" eaLnBrk="1" hangingPunct="1">
              <a:spcBef>
                <a:spcPts val="400"/>
              </a:spcBef>
              <a:spcAft>
                <a:spcPts val="600"/>
              </a:spcAft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function within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the JSP page is an </a:t>
            </a:r>
            <a:r>
              <a:rPr lang="en-US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 a tag</a:t>
            </a:r>
          </a:p>
          <a:p>
            <a:pPr algn="just" eaLnBrk="1" hangingPunct="1">
              <a:spcBef>
                <a:spcPts val="400"/>
              </a:spcBef>
              <a:spcAft>
                <a:spcPts val="600"/>
              </a:spcAft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to set up EL to Java functions</a:t>
            </a:r>
          </a:p>
          <a:p>
            <a:pPr lvl="1" algn="just" eaLnBrk="1" hangingPunct="1">
              <a:spcBef>
                <a:spcPts val="400"/>
              </a:spcBef>
              <a:spcAft>
                <a:spcPts val="600"/>
              </a:spcAft>
            </a:pPr>
            <a:r>
              <a:rPr lang="en-US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: Creating “static” method</a:t>
            </a:r>
          </a:p>
          <a:p>
            <a:pPr lvl="1" algn="just" eaLnBrk="1" hangingPunct="1">
              <a:spcBef>
                <a:spcPts val="400"/>
              </a:spcBef>
              <a:spcAft>
                <a:spcPts val="600"/>
              </a:spcAft>
            </a:pPr>
            <a:r>
              <a:rPr lang="en-US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: Creating Tag Library Descriptor</a:t>
            </a:r>
          </a:p>
          <a:p>
            <a:pPr lvl="1" algn="just" eaLnBrk="1" hangingPunct="1">
              <a:spcBef>
                <a:spcPts val="400"/>
              </a:spcBef>
              <a:spcAft>
                <a:spcPts val="600"/>
              </a:spcAft>
            </a:pPr>
            <a:r>
              <a:rPr lang="en-US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: Modifying Deployment Descriptor and locating the TLD file in web deployment descriptor (if necessary)</a:t>
            </a:r>
          </a:p>
          <a:p>
            <a:pPr lvl="1" algn="just" eaLnBrk="1" hangingPunct="1">
              <a:spcBef>
                <a:spcPts val="400"/>
              </a:spcBef>
              <a:spcAft>
                <a:spcPts val="600"/>
              </a:spcAft>
            </a:pPr>
            <a:r>
              <a:rPr lang="en-US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: Access EL functions within JSP</a:t>
            </a:r>
            <a:endParaRPr lang="vi-V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37F24-21B3-C6C4-11B4-572B5C0F40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1DA737-E4BC-497F-8DF0-A83746F6F8B8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81A317-FFB6-F49B-67D8-6B101FF50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Creating “static” method</a:t>
            </a:r>
          </a:p>
        </p:txBody>
      </p:sp>
      <p:sp>
        <p:nvSpPr>
          <p:cNvPr id="70660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009650"/>
            <a:ext cx="8937625" cy="123348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 java methods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called within the EL expression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</p:txBody>
      </p:sp>
      <p:pic>
        <p:nvPicPr>
          <p:cNvPr id="706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" y="2270125"/>
            <a:ext cx="7050088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421E417-8D60-B36F-156C-39444880F67C}"/>
              </a:ext>
            </a:extLst>
          </p:cNvPr>
          <p:cNvGrpSpPr/>
          <p:nvPr/>
        </p:nvGrpSpPr>
        <p:grpSpPr>
          <a:xfrm>
            <a:off x="6685101" y="1434334"/>
            <a:ext cx="2252524" cy="5009086"/>
            <a:chOff x="6583363" y="1471613"/>
            <a:chExt cx="2560637" cy="5386387"/>
          </a:xfrm>
        </p:grpSpPr>
        <p:pic>
          <p:nvPicPr>
            <p:cNvPr id="5632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3363" y="1471613"/>
              <a:ext cx="2560637" cy="538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838" name="Rectangle 6"/>
            <p:cNvSpPr>
              <a:spLocks noChangeArrowheads="1"/>
            </p:cNvSpPr>
            <p:nvPr/>
          </p:nvSpPr>
          <p:spPr bwMode="auto">
            <a:xfrm>
              <a:off x="7080250" y="2436813"/>
              <a:ext cx="1654175" cy="75247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6"/>
            <p:cNvSpPr>
              <a:spLocks noChangeArrowheads="1"/>
            </p:cNvSpPr>
            <p:nvPr/>
          </p:nvSpPr>
          <p:spPr bwMode="auto">
            <a:xfrm>
              <a:off x="6999288" y="6243638"/>
              <a:ext cx="2144712" cy="614362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2D554-1DF2-77C9-A161-2B0CFF6B48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B39FD5-69CE-4240-9935-F66F61C0CE9E}" type="datetime1">
              <a:rPr lang="en-US" smtClean="0"/>
              <a:t>4/17/2024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D8FE7-AE15-5AA2-5B65-620BA1458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Tag Library Descriptor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009650"/>
            <a:ext cx="8937625" cy="5381211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functions,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 name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EL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Tag Library Descriptor (TLD) file </a:t>
            </a: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defined in a class with EL.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TLD file uses XML syntax to map the name of functions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Save this TLD file in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/WEB-INF/</a:t>
            </a:r>
            <a:r>
              <a:rPr lang="en-US" alt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tlds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folder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alt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tlds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a user-created folder 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&lt;taglib version="2.0" xmlns="http://java.sun.com/xml/ns/j2ee" xmlns:xsi="http://www.w3.org/2001/XMLSchema-instance" xsi:schemaLocation="http://java.sun.com/xml/ns/j2ee web-jsptaglibrary_2_0.xsd"&gt;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&lt;tlib-version&gt;</a:t>
            </a: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&lt;/tlib-version&gt;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&lt;function&gt;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&lt;description&gt;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description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&lt;/description&gt;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&lt;name&gt;</a:t>
            </a:r>
            <a:r>
              <a:rPr lang="en-US" alt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&lt;/name&gt;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&lt;function-class&gt;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class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&lt;/function-class&gt;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&lt;function-signature&gt;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declared method with parameters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&lt;/function-signature&gt;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&lt;/function&gt;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&lt;/taglib&gt;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FCF9D-5C72-03E1-750B-00475D7A67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80F863-F43B-44BE-8BD0-643457ADBB28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E02B3E-82AF-E367-5615-77DA7D67A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Tag Library Descriptor</a:t>
            </a:r>
          </a:p>
        </p:txBody>
      </p:sp>
      <p:sp>
        <p:nvSpPr>
          <p:cNvPr id="65571" name="Rectangle 35"/>
          <p:cNvSpPr>
            <a:spLocks noChangeArrowheads="1"/>
          </p:cNvSpPr>
          <p:nvPr/>
        </p:nvSpPr>
        <p:spPr bwMode="auto">
          <a:xfrm>
            <a:off x="250825" y="6136930"/>
            <a:ext cx="8893175" cy="37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Click Next button</a:t>
            </a:r>
            <a:endParaRPr lang="vi-V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7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53" y="1100552"/>
            <a:ext cx="7097229" cy="489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E3362-F81A-B49C-4A9F-A4ED4AE0AFE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794BE7-5184-4637-BB8B-1F3E81C46E86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958486-909E-AA1C-D507-9F3ABF38C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71" grpId="0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Tag Library Descriptor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250825" y="5827713"/>
            <a:ext cx="8893175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button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taglig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file with extension is </a:t>
            </a:r>
            <a:r>
              <a:rPr lang="en-US" alt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tld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WEB-INF/</a:t>
            </a:r>
            <a:r>
              <a:rPr lang="en-US" alt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tlds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endParaRPr lang="vi-V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329565-4DF4-DF16-A24B-BEE0890AC1F6}"/>
              </a:ext>
            </a:extLst>
          </p:cNvPr>
          <p:cNvGrpSpPr/>
          <p:nvPr/>
        </p:nvGrpSpPr>
        <p:grpSpPr>
          <a:xfrm>
            <a:off x="250825" y="1126573"/>
            <a:ext cx="8637104" cy="4604854"/>
            <a:chOff x="0" y="1060450"/>
            <a:chExt cx="9144000" cy="4791075"/>
          </a:xfrm>
        </p:grpSpPr>
        <p:pic>
          <p:nvPicPr>
            <p:cNvPr id="73730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60450"/>
              <a:ext cx="6943725" cy="479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838" name="Rectangle 6"/>
            <p:cNvSpPr>
              <a:spLocks noChangeArrowheads="1"/>
            </p:cNvSpPr>
            <p:nvPr/>
          </p:nvSpPr>
          <p:spPr bwMode="auto">
            <a:xfrm>
              <a:off x="2665413" y="1720850"/>
              <a:ext cx="712787" cy="214313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0839" name="Line 7"/>
            <p:cNvSpPr>
              <a:spLocks noChangeShapeType="1"/>
            </p:cNvSpPr>
            <p:nvPr/>
          </p:nvSpPr>
          <p:spPr bwMode="auto">
            <a:xfrm>
              <a:off x="3378200" y="1812925"/>
              <a:ext cx="383381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40" name="Text Box 8"/>
            <p:cNvSpPr txBox="1">
              <a:spLocks noChangeArrowheads="1"/>
            </p:cNvSpPr>
            <p:nvPr/>
          </p:nvSpPr>
          <p:spPr bwMode="auto">
            <a:xfrm>
              <a:off x="7207250" y="1665288"/>
              <a:ext cx="18986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>
                  <a:latin typeface="Times New Roman" panose="02020603050405020304" pitchFamily="18" charset="0"/>
                  <a:cs typeface="Arial" panose="020B0604020202020204" pitchFamily="34" charset="0"/>
                </a:rPr>
                <a:t>Fill taglib name</a:t>
              </a:r>
            </a:p>
          </p:txBody>
        </p:sp>
        <p:sp>
          <p:nvSpPr>
            <p:cNvPr id="120841" name="Rectangle 9"/>
            <p:cNvSpPr>
              <a:spLocks noChangeArrowheads="1"/>
            </p:cNvSpPr>
            <p:nvPr/>
          </p:nvSpPr>
          <p:spPr bwMode="auto">
            <a:xfrm>
              <a:off x="6078538" y="2500313"/>
              <a:ext cx="712787" cy="214312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0842" name="Line 10"/>
            <p:cNvSpPr>
              <a:spLocks noChangeShapeType="1"/>
            </p:cNvSpPr>
            <p:nvPr/>
          </p:nvSpPr>
          <p:spPr bwMode="auto">
            <a:xfrm>
              <a:off x="6805613" y="2579688"/>
              <a:ext cx="4445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7245350" y="2228850"/>
              <a:ext cx="1898650" cy="1069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>
                  <a:latin typeface="Times New Roman" panose="02020603050405020304" pitchFamily="18" charset="0"/>
                  <a:cs typeface="Arial" panose="020B0604020202020204" pitchFamily="34" charset="0"/>
                </a:rPr>
                <a:t>Browse to directory containing taglib. Should not be changed</a:t>
              </a:r>
            </a:p>
          </p:txBody>
        </p:sp>
        <p:sp>
          <p:nvSpPr>
            <p:cNvPr id="2" name="Rectangle 6"/>
            <p:cNvSpPr>
              <a:spLocks noChangeArrowheads="1"/>
            </p:cNvSpPr>
            <p:nvPr/>
          </p:nvSpPr>
          <p:spPr bwMode="auto">
            <a:xfrm>
              <a:off x="2643188" y="2249488"/>
              <a:ext cx="712787" cy="430212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1943100" y="3284538"/>
              <a:ext cx="1935163" cy="430212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05456-8917-3915-771F-8CF497CB05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CD2C68-15DE-45CB-8417-5B1287ECBAF0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E58A2-FAB5-9240-5F99-8F28AB395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Tag Library Descriptor</a:t>
            </a:r>
          </a:p>
        </p:txBody>
      </p:sp>
      <p:sp>
        <p:nvSpPr>
          <p:cNvPr id="74755" name="Rectangle 3"/>
          <p:cNvSpPr>
            <a:spLocks noGrp="1"/>
          </p:cNvSpPr>
          <p:nvPr>
            <p:ph type="body" idx="4294967295"/>
          </p:nvPr>
        </p:nvSpPr>
        <p:spPr>
          <a:xfrm>
            <a:off x="159189" y="1244235"/>
            <a:ext cx="8937625" cy="42068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Modified the .</a:t>
            </a:r>
            <a:r>
              <a:rPr lang="en-US" alt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tld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vi-V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475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17" y="1915823"/>
            <a:ext cx="8398565" cy="3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86201-4B1B-8A66-0B72-636850664F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6BBDD8-B558-49EC-A70B-24A501CB0F91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791F56-C9E0-3ED6-6D63-4566F8792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398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Java Beans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-49695" y="1286910"/>
            <a:ext cx="9084365" cy="512382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Beans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action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processing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JavaBeans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Java Bean tags are combined with JSP elements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Java Bean tags are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translated into single java Servlet classes on the server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JSP technology directly supports using JavaBeans components with JSP language elements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C9D8F-075C-291A-1539-012B9EB985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343E2B-8A61-4EBC-8157-85D2ECA0E38C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E17DA-9B56-447B-4CEC-E068E05A5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Modifying the Deployment Descriptor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328088"/>
            <a:ext cx="8937625" cy="5152611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372"/>
              </a:spcBef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mode for JSP pages delivered with JSP version 2.0 technology is to evaluate EL expressions </a:t>
            </a:r>
          </a:p>
          <a:p>
            <a:pPr algn="just" eaLnBrk="1" hangingPunct="1">
              <a:lnSpc>
                <a:spcPct val="90000"/>
              </a:lnSpc>
              <a:spcBef>
                <a:spcPts val="372"/>
              </a:spcBef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JSP EL expression can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enabled or disabled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02 ways</a:t>
            </a:r>
          </a:p>
          <a:p>
            <a:pPr lvl="1" algn="just" eaLnBrk="1" hangingPunct="1">
              <a:lnSpc>
                <a:spcPct val="90000"/>
              </a:lnSpc>
              <a:spcBef>
                <a:spcPts val="372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isELIgnored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attribute in the JSP page directive</a:t>
            </a:r>
          </a:p>
          <a:p>
            <a:pPr algn="ctr" eaLnBrk="1" hangingPunct="1">
              <a:lnSpc>
                <a:spcPct val="90000"/>
              </a:lnSpc>
              <a:spcBef>
                <a:spcPts val="372"/>
              </a:spcBef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&lt;%@ page </a:t>
            </a:r>
            <a:r>
              <a:rPr lang="en-US" altLang="en-US" sz="28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isELIgnored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“true | false” %&gt;</a:t>
            </a:r>
          </a:p>
          <a:p>
            <a:pPr lvl="1" algn="just" eaLnBrk="1" hangingPunct="1">
              <a:lnSpc>
                <a:spcPct val="90000"/>
              </a:lnSpc>
              <a:spcBef>
                <a:spcPts val="372"/>
              </a:spcBef>
            </a:pPr>
            <a:r>
              <a:rPr lang="en-US" alt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Modifing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in web.xml</a:t>
            </a:r>
          </a:p>
          <a:p>
            <a:pPr lvl="1" eaLnBrk="1" hangingPunct="1">
              <a:lnSpc>
                <a:spcPct val="90000"/>
              </a:lnSpc>
              <a:spcBef>
                <a:spcPts val="372"/>
              </a:spcBef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-config&gt;</a:t>
            </a:r>
          </a:p>
          <a:p>
            <a:pPr lvl="1" eaLnBrk="1" hangingPunct="1">
              <a:lnSpc>
                <a:spcPct val="90000"/>
              </a:lnSpc>
              <a:spcBef>
                <a:spcPts val="372"/>
              </a:spcBef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-property-group&gt;</a:t>
            </a:r>
          </a:p>
          <a:p>
            <a:pPr lvl="1" eaLnBrk="1" hangingPunct="1">
              <a:lnSpc>
                <a:spcPct val="90000"/>
              </a:lnSpc>
              <a:spcBef>
                <a:spcPts val="372"/>
              </a:spcBef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en-US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-pattern&gt;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altLang="en-US" sz="24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-pattern&gt;</a:t>
            </a:r>
          </a:p>
          <a:p>
            <a:pPr lvl="1" eaLnBrk="1" hangingPunct="1">
              <a:lnSpc>
                <a:spcPct val="90000"/>
              </a:lnSpc>
              <a:spcBef>
                <a:spcPts val="372"/>
              </a:spcBef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en-US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-ignored&gt;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-ignored&gt;</a:t>
            </a:r>
          </a:p>
          <a:p>
            <a:pPr lvl="1" eaLnBrk="1" hangingPunct="1">
              <a:lnSpc>
                <a:spcPct val="90000"/>
              </a:lnSpc>
              <a:spcBef>
                <a:spcPts val="372"/>
              </a:spcBef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en-US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-property-group&gt;</a:t>
            </a:r>
          </a:p>
          <a:p>
            <a:pPr lvl="1" eaLnBrk="1" hangingPunct="1">
              <a:lnSpc>
                <a:spcPct val="90000"/>
              </a:lnSpc>
              <a:spcBef>
                <a:spcPts val="372"/>
              </a:spcBef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-config&gt;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D24D4-CA4F-09BD-C268-DFB6389B5CE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3CB64D-6C69-4D73-8CE9-A8A53C9A5147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71CDB-792C-9B42-22F1-2BDCF7C3A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Accessing EL functions within JSP 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4294967295"/>
          </p:nvPr>
        </p:nvSpPr>
        <p:spPr>
          <a:xfrm>
            <a:off x="0" y="1687029"/>
            <a:ext cx="8937625" cy="31337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created in a TLD file using a JSP file, developer need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 import the TLD file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US" alt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taglib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In the directive statement, developer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mention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prefix for the tags and location of the TLD file</a:t>
            </a:r>
            <a:endParaRPr lang="pt-B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&lt;%@taglib prefix=“prefix” uri=“path” %&gt;</a:t>
            </a:r>
            <a:endParaRPr lang="en-US" altLang="en-US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importing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TLD file,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 EL expression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prefix:funcName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3CE95-3385-1C3C-2247-9206627ABF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673219-6C30-44F2-8F44-F3B17CE82080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BECDB-7C97-1CD8-12B9-EC5239A60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4" y="914400"/>
            <a:ext cx="6805222" cy="385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5019B-4A85-8D9B-3283-B3485624D5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13ABE7-017C-4270-BE17-4ECD87739D18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D3A940-C4AE-4ACF-87A3-DC3A5E63D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344" y="4365262"/>
            <a:ext cx="2950265" cy="211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Coersion</a:t>
            </a:r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946150"/>
            <a:ext cx="8937625" cy="29130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Means that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converted 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objects or primitives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EL defines appropriate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 with default values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string parameter from a request will be coerced to the appropriate object or primitive.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coercion and type conversion.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Coercion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implicit type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its usually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performed automatically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explicit type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inserted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D5108-21C5-B2C9-A72A-17B4431BFB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E3FF28-F5BB-409B-B6B1-A6491B50EE8A}" type="datetime1">
              <a:rPr lang="en-US" smtClean="0"/>
              <a:t>4/17/2024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2F37F-71A9-00CE-91AF-76FE106C7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1B49C-5617-EE05-7E79-F5BD432BC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076" y="3858701"/>
            <a:ext cx="6039847" cy="2522465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Coersion</a:t>
            </a:r>
          </a:p>
        </p:txBody>
      </p:sp>
      <p:sp>
        <p:nvSpPr>
          <p:cNvPr id="79875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009650"/>
            <a:ext cx="8937625" cy="5471049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Boxing an Unboxing</a:t>
            </a:r>
          </a:p>
          <a:p>
            <a:pPr lvl="1"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Boxing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primitive type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values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 type. </a:t>
            </a:r>
          </a:p>
          <a:p>
            <a:pPr lvl="2"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value, then boxing conversion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reference r or class and type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such that </a:t>
            </a: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r.value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() = </a:t>
            </a: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value, then boxing conversion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info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 of class and type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such that </a:t>
            </a: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r.value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() = </a:t>
            </a: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Unboxing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 type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values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primitive type</a:t>
            </a:r>
          </a:p>
          <a:p>
            <a:pPr lvl="2"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r is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reference, then unboxing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 into v of type </a:t>
            </a:r>
            <a:r>
              <a:rPr lang="en-US" alt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such that </a:t>
            </a: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r.value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() = v.</a:t>
            </a:r>
          </a:p>
          <a:p>
            <a:pPr lvl="2"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r is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reference, then unboxing </a:t>
            </a:r>
            <a:r>
              <a:rPr lang="en-US" alt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 into a value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type byte, such that </a:t>
            </a:r>
            <a:r>
              <a:rPr lang="en-US" alt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r.value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() = v.</a:t>
            </a:r>
          </a:p>
          <a:p>
            <a:pPr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Coercion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String</a:t>
            </a:r>
          </a:p>
          <a:p>
            <a:pPr lvl="1"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return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lvl="1"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return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“”</a:t>
            </a:r>
          </a:p>
          <a:p>
            <a:pPr lvl="1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A.toString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Otherwise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A.toString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vi-V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68ABD-7E25-B0BE-41BB-4DD83CB17A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A09A94-E5DF-4813-A284-A64120B86BC1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A9DF5B-3209-AC30-7DF6-3E9647C9F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Coersion</a:t>
            </a:r>
          </a:p>
        </p:txBody>
      </p:sp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>
          <a:xfrm>
            <a:off x="0" y="791680"/>
            <a:ext cx="9144000" cy="5689019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Coercion to Number</a:t>
            </a:r>
          </a:p>
          <a:p>
            <a:pPr lvl="1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rule to coerce a value to number type are If A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null or “”,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converted to short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developer apply following rules:</a:t>
            </a:r>
          </a:p>
          <a:p>
            <a:pPr lvl="2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A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return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pPr lvl="2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A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type, return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lvl="1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coerce occurs quietly to type N using the following algorithm:</a:t>
            </a:r>
          </a:p>
          <a:p>
            <a:pPr lvl="2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N is </a:t>
            </a:r>
            <a:r>
              <a:rPr lang="en-US" alt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endParaRPr lang="en-US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0988" lvl="3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If A is </a:t>
            </a:r>
            <a:r>
              <a:rPr lang="en-US" alt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BigDecimal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return </a:t>
            </a:r>
            <a:r>
              <a:rPr lang="en-US" alt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A.toBigInteger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550988" lvl="3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return </a:t>
            </a:r>
            <a:r>
              <a:rPr lang="en-US" alt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BigInteger.valueOf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A.longValue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lvl="2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N is </a:t>
            </a:r>
            <a:r>
              <a:rPr lang="en-US" alt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BigDecimal</a:t>
            </a:r>
            <a:endParaRPr lang="en-US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0988" lvl="3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If A is a </a:t>
            </a:r>
            <a:r>
              <a:rPr lang="en-US" alt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return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BigDecimal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1550988" lvl="3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return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BigDecimal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A.doubleValue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lvl="2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N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return new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 (</a:t>
            </a:r>
            <a:r>
              <a:rPr lang="en-US" alt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A.byteValue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lvl="2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N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return new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Short (</a:t>
            </a:r>
            <a:r>
              <a:rPr lang="en-US" alt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A.shortValue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lvl="2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N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return new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Integer(</a:t>
            </a:r>
            <a:r>
              <a:rPr lang="en-US" alt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A.integerValue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lvl="2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N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return new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Long(</a:t>
            </a:r>
            <a:r>
              <a:rPr lang="en-US" alt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A.longValue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lvl="2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N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return new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Float(</a:t>
            </a:r>
            <a:r>
              <a:rPr lang="en-US" alt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A.floatValue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lvl="2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N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return new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Double(</a:t>
            </a:r>
            <a:r>
              <a:rPr lang="en-US" alt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A.doubleValue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lvl="2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vi-VN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869AF-1C40-F774-7DF6-AE1322B6B0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3EC133-6E88-4E8F-B7E7-D56522FC31D7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54CD1-9535-AF95-85F1-F35676C9F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Coersion – Example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57358E-8605-4F4F-1936-D51E07C79919}"/>
              </a:ext>
            </a:extLst>
          </p:cNvPr>
          <p:cNvGrpSpPr/>
          <p:nvPr/>
        </p:nvGrpSpPr>
        <p:grpSpPr>
          <a:xfrm>
            <a:off x="807773" y="1813719"/>
            <a:ext cx="7257521" cy="3951572"/>
            <a:chOff x="336550" y="1427163"/>
            <a:chExt cx="7257521" cy="3951572"/>
          </a:xfrm>
        </p:grpSpPr>
        <p:pic>
          <p:nvPicPr>
            <p:cNvPr id="8192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13" y="1427163"/>
              <a:ext cx="3951287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8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0746" y="1467644"/>
              <a:ext cx="2473325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8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240" y="3153848"/>
              <a:ext cx="6611937" cy="1076325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583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38" y="4408772"/>
              <a:ext cx="4305300" cy="96996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838" name="Rectangle 6"/>
            <p:cNvSpPr>
              <a:spLocks noChangeArrowheads="1"/>
            </p:cNvSpPr>
            <p:nvPr/>
          </p:nvSpPr>
          <p:spPr bwMode="auto">
            <a:xfrm>
              <a:off x="3613415" y="3299898"/>
              <a:ext cx="196850" cy="34607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6"/>
            <p:cNvSpPr>
              <a:spLocks noChangeArrowheads="1"/>
            </p:cNvSpPr>
            <p:nvPr/>
          </p:nvSpPr>
          <p:spPr bwMode="auto">
            <a:xfrm>
              <a:off x="336550" y="1601788"/>
              <a:ext cx="447675" cy="3175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700352" y="3258623"/>
              <a:ext cx="595313" cy="7747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0DD02-D62F-1009-1DA6-B9EFEC7012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95E7F8-90C2-4543-A042-1E6EE44A92DF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CCC4A-FF95-EBDF-7E05-2C6064992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Coersion</a:t>
            </a:r>
          </a:p>
        </p:txBody>
      </p:sp>
      <p:sp>
        <p:nvSpPr>
          <p:cNvPr id="82947" name="Rectangle 3"/>
          <p:cNvSpPr>
            <a:spLocks noGrp="1"/>
          </p:cNvSpPr>
          <p:nvPr>
            <p:ph type="body" idx="4294967295"/>
          </p:nvPr>
        </p:nvSpPr>
        <p:spPr>
          <a:xfrm>
            <a:off x="0" y="648662"/>
            <a:ext cx="9144000" cy="318135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declared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 JSP page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(in </a:t>
            </a: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scriptlet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or declaration)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cannot be accessed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JSP page or all of them can be presented with ${</a:t>
            </a:r>
            <a:r>
              <a:rPr lang="en-US" alt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if these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forced in expression with EL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value of these variables are converted to 0 (number) or false (</a:t>
            </a:r>
            <a:r>
              <a:rPr lang="en-US" alt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EL operators’ arithmetic or logical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 only applied to arithmetic or logic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If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value is not same type, the exception is thrown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EL 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 the attribute in particular scope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(page, request, session, application)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coersion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used operator in expression</a:t>
            </a:r>
            <a:endParaRPr lang="vi-V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22" y="3565087"/>
            <a:ext cx="6386029" cy="291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FA4C5-113E-FBCF-A5CE-A0FB2CF3DD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C8431F-1F57-4F1C-801A-07F2D9AAAC42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FAF6B1-1BCF-8355-CFF7-E9DEF4B5E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847" y="2784753"/>
            <a:ext cx="5479625" cy="3566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Coersion – Example </a:t>
            </a:r>
          </a:p>
        </p:txBody>
      </p:sp>
      <p:pic>
        <p:nvPicPr>
          <p:cNvPr id="8397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7" y="1038241"/>
            <a:ext cx="5080657" cy="243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0B8CB-8E73-064A-153D-5FC71910C4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B7D06C-AE49-4014-83FB-F22457C76203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6A7EBE-29AB-86FB-D418-2CBD14D69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222513"/>
            <a:ext cx="6437451" cy="513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Coersion – Example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3A6C4-037A-42F2-8FFD-FC283BB798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18AFAE-8540-4792-9B13-AD2143D7BF36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EF763D-CE20-6716-3DB3-B838BFDAE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6988"/>
            <a:ext cx="8229600" cy="106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Standard Actions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0" y="1160463"/>
            <a:ext cx="9144000" cy="567848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 alternative to inserting java code into designed presentation page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used for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Forwarding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requests and performing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page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appropriate HTML on pages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between pages and JavaBeans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Providing additional functionality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tag libraries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b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prefix:actionName</a:t>
            </a: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</a:t>
            </a: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=“…”&gt;...&lt;/</a:t>
            </a:r>
            <a:r>
              <a:rPr lang="en-US" altLang="en-US" sz="2400" b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prefix:actionName</a:t>
            </a: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use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” prefix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case sensitive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Value in the attributes must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enclosed in double quotes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Standard actions can be either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 empty or a container tag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JSP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provides 03 tags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use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JavaBean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jsp:useBean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jsp:setProperty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jsp:getProperty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alt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vi-V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9AAE8-3791-E387-3B12-EB30CC37D85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896AF9-DCA2-4F3E-B740-24913973C6AB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84B65-18BF-14C5-93A3-5EB20C308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4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Coersion – Example </a:t>
            </a:r>
          </a:p>
        </p:txBody>
      </p:sp>
      <p:pic>
        <p:nvPicPr>
          <p:cNvPr id="860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88" y="1309274"/>
            <a:ext cx="5993296" cy="509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D6090-8F61-D3C9-FA24-3014983DFC6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D2C344-C6C4-47BE-B7A8-C65DCCDD5A1E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385D76-CE62-96E4-8E3F-AC3C141BF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221" y="1139281"/>
            <a:ext cx="5807558" cy="534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842962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Coersion – Example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C441A-A41D-9E9E-5BED-8BC29D7D52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4587B-82B4-4C58-B661-6F4B0BB5049F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5C92FF-1E22-8EA6-AF06-604004271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255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Standard 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&lt;jsp:useBean&gt;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>
          <a:xfrm>
            <a:off x="-19878" y="1569896"/>
            <a:ext cx="9144000" cy="4840839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 or instantiate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JavaBeans component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 tries to locate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instance of the Bean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 it instantiates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Bean from a class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locate or instantiate the Bean, the &lt;</a:t>
            </a:r>
            <a:r>
              <a:rPr lang="en-US" alt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jsp:useBean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&gt; follows the following steps: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Bean (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means attribute containing object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within the scope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Defines an object reference variable with the name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Stores a reference to it in the variable, if it retrieves the Bean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Instantiates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 from the specified class,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if it cannot retrieve the Bean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jsp:useBean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=“&lt;identifier&gt;” </a:t>
            </a:r>
            <a:r>
              <a:rPr lang="vi-VN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altLang="en-US" sz="2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=“&lt;class name&gt;” [scope = “scope name”]/&gt;</a:t>
            </a:r>
            <a:endParaRPr lang="en-US" altLang="en-US" sz="20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is used to name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 name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Bean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specify scope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 name implementing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Bean processing.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lifespan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a bean (sharable). Default value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5C358-B8F9-F5A5-0FE0-AC2400C417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D34C94-C7E4-4D9B-B8C4-E832E54867BF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D9D340-7178-844F-2A0D-EAE071816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7205</TotalTime>
  <Words>4888</Words>
  <Application>Microsoft Office PowerPoint</Application>
  <PresentationFormat>On-screen Show (4:3)</PresentationFormat>
  <Paragraphs>681</Paragraphs>
  <Slides>81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Arial</vt:lpstr>
      <vt:lpstr>Arial</vt:lpstr>
      <vt:lpstr>Calibri</vt:lpstr>
      <vt:lpstr>inter-bold</vt:lpstr>
      <vt:lpstr>inter-regular</vt:lpstr>
      <vt:lpstr>Tahoma</vt:lpstr>
      <vt:lpstr>Times New Roman</vt:lpstr>
      <vt:lpstr>Wingdings</vt:lpstr>
      <vt:lpstr>Office Theme</vt:lpstr>
      <vt:lpstr>JavaBeans  JSP Standard Actions Dispatching Mechanisms Expression Language  JSPs in XML  #StandardAction #EL #MVC1</vt:lpstr>
      <vt:lpstr>Objectives</vt:lpstr>
      <vt:lpstr>MVC 1  Requirements</vt:lpstr>
      <vt:lpstr>MVC1  Interactive Server Model</vt:lpstr>
      <vt:lpstr>JSP Standard Actions  Java Beans</vt:lpstr>
      <vt:lpstr>JSP Standard Actions  Java Beans</vt:lpstr>
      <vt:lpstr>JSP Standard Actions  Java Beans</vt:lpstr>
      <vt:lpstr>JSP Standard Actions  Standard Actions </vt:lpstr>
      <vt:lpstr>JSP Standard Actions  The &lt;jsp:useBean&gt; tag</vt:lpstr>
      <vt:lpstr>JSP Standard Actions  The &lt;jsp:useBean&gt; tag</vt:lpstr>
      <vt:lpstr>JSP Standard Actions  The &lt;jsp:useBean&gt; tag</vt:lpstr>
      <vt:lpstr>JSP Standard Actions  The &lt;jsp:useBean&gt; tag</vt:lpstr>
      <vt:lpstr>JSP Standard Actions   The &lt;jsp:getProperty&gt; tag </vt:lpstr>
      <vt:lpstr>JSP Standard Actions   The &lt;jsp:setProperty&gt; tag</vt:lpstr>
      <vt:lpstr>JSP Standard Actions   The &lt;jsp:setProperty&gt; tag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JSP Standard Actions   Steps in design Web Application  following MVC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JSP Standard Actions  Scope of JavaBeans</vt:lpstr>
      <vt:lpstr>JSP Standard Actions  Scope of JavaBeans</vt:lpstr>
      <vt:lpstr>Dispatching Mechanisms   The &lt;jsp:include&gt; tag</vt:lpstr>
      <vt:lpstr>Dispatching Mechanisms   The &lt;jsp:include&gt; tag – Example </vt:lpstr>
      <vt:lpstr>Dispatching Mechanisms   The &lt;jsp:include&gt; tag – Example </vt:lpstr>
      <vt:lpstr>Dispatching Mechanisms   The &lt;jsp:include&gt; tag – Example</vt:lpstr>
      <vt:lpstr>Dispatching Mechanisms   The &lt;jsp:include&gt; tag – Example</vt:lpstr>
      <vt:lpstr>Dispatching Mechanisms   &lt;jsp:include&gt; vs. &lt;%@ include …%&gt;</vt:lpstr>
      <vt:lpstr>Dispatching Mechanisms   &lt;jsp:include&gt; vs. &lt;%@ include …%&gt;</vt:lpstr>
      <vt:lpstr>Dispatching Mechanisms   The &lt;jsp:forward&gt; tag</vt:lpstr>
      <vt:lpstr>Expression Languages EL Language Basics</vt:lpstr>
      <vt:lpstr>Expression Languages EL Operators</vt:lpstr>
      <vt:lpstr>Expression Languages EL Operators – Example </vt:lpstr>
      <vt:lpstr>Expression Languages EL Operators – Example </vt:lpstr>
      <vt:lpstr>Expression Languages EL Implicit Objects</vt:lpstr>
      <vt:lpstr>EL Implicit Objects</vt:lpstr>
      <vt:lpstr>Expression Languages EL Implicit Objects</vt:lpstr>
      <vt:lpstr>Expression Languages Scoped Variables</vt:lpstr>
      <vt:lpstr>Expression Languages Scoped Variables</vt:lpstr>
      <vt:lpstr>Expression Languages Example 01</vt:lpstr>
      <vt:lpstr>Expression Languages Example 01</vt:lpstr>
      <vt:lpstr>Expression Languages Example 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Next Lecture</vt:lpstr>
      <vt:lpstr>Appendix   XML for JSPs</vt:lpstr>
      <vt:lpstr>Appendix   XML-Friendly Syntax</vt:lpstr>
      <vt:lpstr>Appendix   XML-Friendly Syntax</vt:lpstr>
      <vt:lpstr>Appendix   XML-Friendly Syntax</vt:lpstr>
      <vt:lpstr>Appendix   XML-Friendly Syntax – Sample </vt:lpstr>
      <vt:lpstr>Appendix   XML-Friendly Syntax – Sample </vt:lpstr>
      <vt:lpstr>Appendix Functions using EL</vt:lpstr>
      <vt:lpstr>Appendix  Creating “static” method</vt:lpstr>
      <vt:lpstr>Appendix  Creating Tag Library Descriptor</vt:lpstr>
      <vt:lpstr>Appendix  Creating Tag Library Descriptor</vt:lpstr>
      <vt:lpstr>Appendix  Creating Tag Library Descriptor</vt:lpstr>
      <vt:lpstr>Appendix  Creating Tag Library Descriptor</vt:lpstr>
      <vt:lpstr>Appendix  Modifying the Deployment Descriptor</vt:lpstr>
      <vt:lpstr>Appendix  Accessing EL functions within JSP </vt:lpstr>
      <vt:lpstr>Appendix  Example </vt:lpstr>
      <vt:lpstr>Appendix  Coersion</vt:lpstr>
      <vt:lpstr>Appendix  Coersion</vt:lpstr>
      <vt:lpstr>Appendix  Coersion</vt:lpstr>
      <vt:lpstr>Appendix  Coersion – Example </vt:lpstr>
      <vt:lpstr>Appendix  Coersion</vt:lpstr>
      <vt:lpstr>Appendix  Coersion – Example </vt:lpstr>
      <vt:lpstr>Appendix  Coersion – Example </vt:lpstr>
      <vt:lpstr>Appendix  Coersion – Example </vt:lpstr>
      <vt:lpstr>Appendix  Coersion – Example 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JAD: Java Fundamentals</dc:title>
  <dc:creator>Kieu Trong Khanh</dc:creator>
  <cp:lastModifiedBy>Kiem Ho Hoan</cp:lastModifiedBy>
  <cp:revision>2459</cp:revision>
  <dcterms:created xsi:type="dcterms:W3CDTF">2007-08-21T04:43:22Z</dcterms:created>
  <dcterms:modified xsi:type="dcterms:W3CDTF">2024-04-17T04:27:15Z</dcterms:modified>
</cp:coreProperties>
</file>