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9" r:id="rId3"/>
    <p:sldId id="360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2" r:id="rId13"/>
    <p:sldId id="373" r:id="rId14"/>
    <p:sldId id="851" r:id="rId15"/>
    <p:sldId id="852" r:id="rId16"/>
    <p:sldId id="734" r:id="rId17"/>
    <p:sldId id="735" r:id="rId18"/>
    <p:sldId id="736" r:id="rId19"/>
    <p:sldId id="737" r:id="rId20"/>
    <p:sldId id="738" r:id="rId21"/>
    <p:sldId id="739" r:id="rId22"/>
    <p:sldId id="374" r:id="rId23"/>
    <p:sldId id="375" r:id="rId24"/>
    <p:sldId id="741" r:id="rId25"/>
    <p:sldId id="744" r:id="rId26"/>
    <p:sldId id="745" r:id="rId27"/>
    <p:sldId id="849" r:id="rId28"/>
    <p:sldId id="37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0" autoAdjust="0"/>
    <p:restoredTop sz="94394" autoAdjust="0"/>
  </p:normalViewPr>
  <p:slideViewPr>
    <p:cSldViewPr>
      <p:cViewPr varScale="1">
        <p:scale>
          <a:sx n="79" d="100"/>
          <a:sy n="79" d="100"/>
        </p:scale>
        <p:origin x="134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051973-8CF2-41EE-AA4E-9A806B2702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33776-281C-6600-37E0-8C4F5C402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B48482-7119-4441-8FA8-537AD51DD570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0D85-ECBF-ADC2-1481-91A9BBE2AF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62F4-999E-261E-7950-04B3052AC8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DAC5008-B662-4324-8F79-71300678B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6FF755-7FBD-0493-76E9-89814BC05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E98E-4A14-65A5-06A6-A7011528BC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DF00F62-6631-4FFE-A23C-A2FDE1A18905}" type="datetimeFigureOut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953D83-C3E6-1277-CE3E-ECA2D6676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23971C-8095-DDB6-8C7E-C5C1CAD0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531C-0111-148B-18A3-0EF382777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42B84-4829-1F78-D807-0EED53E8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96F33F-76C5-473B-9A8C-93F9C4B4E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AB5860C-6E18-750E-8705-A8CDDE449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EA5DEE6-AEEF-232F-F337-3BBBD6C481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5239DE7-E28A-B296-D048-714760F1D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F33B5-6C5A-4FA2-84B0-E91D0A6BC54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B5A9909-593B-EBA1-483C-1AF6C7EE7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59ED06E-6099-1B13-F35F-90BB98569C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9AC0267-7306-5E21-450F-2AEC0F0E5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509A0E-8305-4236-9AB2-0766A123AFA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C445782-9D03-F6FB-8B32-EE1064633F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9674B81-83CF-8957-49B8-D123DECB85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DE72A0C-ACF1-6AF1-B0CC-21255B074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3B166F-10D0-4E9D-A673-A1186B11DF48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6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997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511732AE-DCC1-AA39-C020-F1CF1C486A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BECDC19-0270-58AA-1FDD-115C81A3A4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D5D969B-F1EC-DD08-2AD8-44A69F55F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6461CE-38B7-487E-B2D6-0D7BB68883E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2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2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99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5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9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-To view Destroy context message :  Must </a:t>
            </a:r>
            <a:r>
              <a:rPr lang="en-US" altLang="en-US" dirty="0" err="1"/>
              <a:t>Undeploy</a:t>
            </a:r>
            <a:r>
              <a:rPr lang="en-US" altLang="en-US" dirty="0"/>
              <a:t> Web App from  Web Server Tomcat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1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8E85043-435C-9DE4-0D88-0FBA290E3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00800" y="6480175"/>
            <a:ext cx="2743200" cy="365125"/>
          </a:xfrm>
        </p:spPr>
        <p:txBody>
          <a:bodyPr/>
          <a:lstStyle>
            <a:lvl1pPr algn="r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2BD9C-49C1-4120-933B-EE5229960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D01B0FD-0356-989D-B7B3-27E798C7E2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988495-E105-4A0C-83F1-61D96EC2ACF2}" type="datetime1">
              <a:rPr lang="en-US"/>
              <a:pPr>
                <a:defRPr/>
              </a:pPr>
              <a:t>4/24/2024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12E6-7A2D-6763-5B8D-A3B626EA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5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9D616-8615-4430-B9AD-931BEFA3D834}" type="datetime1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3532D1-D279-E02F-9BBA-6E5A6E1A8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75413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0C12D2-F975-4DF0-AAD7-BA1A837EC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C25A-7B10-F275-C79C-D21828F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9525" y="64722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B5F97-53A2-418C-A1D8-F704FB211717}" type="datetime1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9BBE90-4299-5F9C-9B68-59DF7A531E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722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BBC6D6-E16E-4298-9E10-DBF986E90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5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FDFF53-A893-F771-9F8D-A7563402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3FD96-8889-4496-896F-EB6AAC8BD5D0}" type="datetime1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A1A8-48E5-FE02-6ECD-9B5FF496A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81763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432018-39A6-47F3-B96B-BB400BC4D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87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604772-BE8E-08BE-2947-F3DC19E9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905C-47F4-47A5-8327-EB0ADD9931CD}" type="datetime1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0B187C0-5CF5-8715-9FE8-F8214983B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73888" y="64722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D5A4C2-D771-45EF-981B-EFA09C4BF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7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3CC218-F615-79CB-036E-DE850FE5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F0F6-8E10-4343-944B-DF8AFA876C65}" type="datetime1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181FF-08B6-5724-68E4-F544F62F6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91350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836062-C89D-4DCD-94AF-65797C10F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64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5326A2-A0BE-B9F8-6258-D45778EC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06E7-D6FD-4DF9-B25C-7F327C68933D}" type="datetime1">
              <a:rPr lang="en-US"/>
              <a:pPr>
                <a:defRPr/>
              </a:pPr>
              <a:t>4/24/2024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72784C-33CD-C23A-BDF7-7E6E965DC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08813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FC6CF-1C5E-4FD0-B879-71A61E042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9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65DD2D-A7EC-E00D-4291-5C4DC8E672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B78E5C-11A9-889F-E91E-6DD8BF670B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81FF285D-77F2-BA58-A074-C22EA5C7A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22225"/>
            <a:ext cx="8255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68D960A4-A8F0-69CA-B854-32973AF6D7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438"/>
            <a:ext cx="17399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0BD8A-81AE-B02D-5C87-4E3FCEA8AEC4}"/>
              </a:ext>
            </a:extLst>
          </p:cNvPr>
          <p:cNvSpPr txBox="1"/>
          <p:nvPr userDrawn="1"/>
        </p:nvSpPr>
        <p:spPr>
          <a:xfrm>
            <a:off x="0" y="6480175"/>
            <a:ext cx="9144000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9B6C739-3246-3A0E-8532-951996F4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75" y="6480175"/>
            <a:ext cx="1387475" cy="365125"/>
          </a:xfrm>
          <a:prstGeom prst="rect">
            <a:avLst/>
          </a:prstGeom>
        </p:spPr>
        <p:txBody>
          <a:bodyPr/>
          <a:lstStyle>
            <a:lvl1pPr algn="l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65227CE-B814-4845-B278-0ACB54F0176A}" type="datetime1">
              <a:rPr lang="en-US"/>
              <a:pPr>
                <a:defRPr/>
              </a:pPr>
              <a:t>4/24/2024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03D157-25AA-4C56-454C-274432D0A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17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BD41CA-63CC-45A1-A368-1D77D193E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B3B3B-C4B6-1BB3-0E80-7BF7B2E13A51}"/>
              </a:ext>
            </a:extLst>
          </p:cNvPr>
          <p:cNvSpPr txBox="1"/>
          <p:nvPr userDrawn="1"/>
        </p:nvSpPr>
        <p:spPr>
          <a:xfrm>
            <a:off x="0" y="600075"/>
            <a:ext cx="207963" cy="974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93D1D0-AC49-5B64-78B4-F6D683EC8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</a:t>
            </a:r>
            <a:b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A2EBAC49-4130-A14F-3F3A-FEF81813F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63979-6759-479E-9AB2-93D31164E7D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8925C49C-5DA4-F33C-CE71-8885369AB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D853-6E94-4C5C-8E60-9012EB69FD0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C81690-0F5E-76C8-E0FB-74E870A88737}"/>
              </a:ext>
            </a:extLst>
          </p:cNvPr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</a:rPr>
              <a:t>Event Listener Declaration and Invocation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795AE181-D089-B52D-1201-81F57056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8534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an example of event listener declarations, from the Sun Microsystems 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Servlet Specification, Version 2.3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&lt;web-app&gt;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&lt;display-name&gt;MyListeningApplication&lt;/display-name&gt;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&lt;listener&gt;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&lt;listenerclass&gt;com.acme.MyConnectionManager&lt;/listenerclass&gt;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&lt;/listener&gt;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&lt;listener&gt;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&lt;listener-class&gt;com.acme.MyLoggingModule&lt;/listener-class&gt;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&lt;/listener&gt;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&lt;servlet&gt;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&lt;display-name&gt;RegistrationServlet&lt;/display-name&gt;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&lt;/servlet&gt;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&lt;/web-app&gt; </a:t>
            </a:r>
            <a:endParaRPr lang="en-US" altLang="en-US" sz="3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CAA6ACE5-67D9-9C2A-03B8-14EFA729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Event Listener Coding and Deployment Guidelines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D7964-AEBC-CC33-B083-5B5607297421}"/>
              </a:ext>
            </a:extLst>
          </p:cNvPr>
          <p:cNvSpPr txBox="1"/>
          <p:nvPr/>
        </p:nvSpPr>
        <p:spPr>
          <a:xfrm>
            <a:off x="457200" y="1828800"/>
            <a:ext cx="82296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>
                <a:cs typeface="Arial" panose="020B0604020202020204" pitchFamily="34" charset="0"/>
              </a:rPr>
              <a:t>Be aware of the following rules and guidelines for event listener classes:</a:t>
            </a:r>
          </a:p>
          <a:p>
            <a:pPr algn="just"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In a multithreaded application, attribute changes may occur simultaneously. There is no requirement for the servlet container to synchronize the resulting notifications; the listener classes themselves are responsible for maintaining data integrity in such a situation.</a:t>
            </a:r>
          </a:p>
          <a:p>
            <a:pPr algn="just"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Each listener class must have a public zero-argument constructor.</a:t>
            </a:r>
          </a:p>
          <a:p>
            <a:pPr algn="just"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Each listener class file must be packaged in the application WAR file, either under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/WEB-INF/classes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or in a JAR file in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/WEB-INF/lib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3556" name="Date Placeholder 1">
            <a:extLst>
              <a:ext uri="{FF2B5EF4-FFF2-40B4-BE49-F238E27FC236}">
                <a16:creationId xmlns:a16="http://schemas.microsoft.com/office/drawing/2014/main" id="{50D567BF-A52C-2AF5-7319-FE736AF9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505BE-F5DA-4F72-843A-99A39B52BCB5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A7B564FD-1CB0-2964-9FCF-CF973B7C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14FA21-B54B-476B-BDFE-935F110A3E3C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216C7EC3-DA6A-0C86-54F6-807E4FD5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81" y="3044350"/>
            <a:ext cx="8229600" cy="3333446"/>
          </a:xfrm>
        </p:spPr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sz="2200"/>
              <a:t>ServletContextListener Methods</a:t>
            </a:r>
            <a:endParaRPr lang="en-US" sz="2200" dirty="0"/>
          </a:p>
          <a:p>
            <a:pPr marL="0" indent="0" algn="just">
              <a:buClrTx/>
              <a:buSzTx/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 </a:t>
            </a:r>
            <a:r>
              <a:rPr lang="en-US" altLang="en-US" sz="2000" dirty="0">
                <a:solidFill>
                  <a:srgbClr val="336699"/>
                </a:solidFill>
              </a:rPr>
              <a:t>ServletContextListener</a:t>
            </a:r>
            <a:r>
              <a:rPr lang="en-US" altLang="en-US" sz="2000" dirty="0">
                <a:solidFill>
                  <a:srgbClr val="000000"/>
                </a:solidFill>
              </a:rPr>
              <a:t> interface specifies the following methods: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contextInitialized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the servlet context has been created and the application is ready to process requests.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contextDestroyed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the application is about to be shut down.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D62519-E6D5-C684-567A-0F01821E2884}"/>
              </a:ext>
            </a:extLst>
          </p:cNvPr>
          <p:cNvSpPr txBox="1">
            <a:spLocks/>
          </p:cNvSpPr>
          <p:nvPr/>
        </p:nvSpPr>
        <p:spPr bwMode="auto"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</a:rPr>
              <a:t>Event Listener Methods and Related Classes</a:t>
            </a:r>
          </a:p>
        </p:txBody>
      </p:sp>
      <p:sp>
        <p:nvSpPr>
          <p:cNvPr id="25604" name="Date Placeholder 1">
            <a:extLst>
              <a:ext uri="{FF2B5EF4-FFF2-40B4-BE49-F238E27FC236}">
                <a16:creationId xmlns:a16="http://schemas.microsoft.com/office/drawing/2014/main" id="{B38BE299-7AC5-0859-CD30-7FB07686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D1A7D-C70D-46FD-BE91-55588C8EA83D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412F8F9B-E27F-CEE8-83E6-F60E6729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6604C-9AE7-4345-B436-4E6447F069E3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6199D2E-96B6-970D-3D00-571F2C84F318}"/>
              </a:ext>
            </a:extLst>
          </p:cNvPr>
          <p:cNvSpPr txBox="1">
            <a:spLocks/>
          </p:cNvSpPr>
          <p:nvPr/>
        </p:nvSpPr>
        <p:spPr bwMode="auto">
          <a:xfrm>
            <a:off x="0" y="1461613"/>
            <a:ext cx="90678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This section contains event listener methods that are called by the servlet container when a servlet context event or session event occurs.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These methods take different types of event objects as input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0047214-6D9A-0AF9-C4F6-CA5F711CFF80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sz="1800"/>
              <a:t>ServletContextAttributeListener Methods</a:t>
            </a:r>
            <a:endParaRPr lang="en-US" sz="18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1800" dirty="0"/>
          </a:p>
          <a:p>
            <a:pPr marL="0" indent="0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</a:rPr>
              <a:t>The </a:t>
            </a:r>
            <a:r>
              <a:rPr lang="en-US" altLang="en-US" sz="1800" dirty="0">
                <a:solidFill>
                  <a:srgbClr val="336699"/>
                </a:solidFill>
              </a:rPr>
              <a:t>ServletContextAttributeListener</a:t>
            </a:r>
            <a:r>
              <a:rPr lang="en-US" altLang="en-US" sz="1800" dirty="0">
                <a:solidFill>
                  <a:srgbClr val="000000"/>
                </a:solidFill>
              </a:rPr>
              <a:t> interface specifies the following methods:</a:t>
            </a:r>
            <a:r>
              <a:rPr lang="en-US" altLang="en-US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attributeAdded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ServletContextAttributeEvent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an attribute was added to the servlet context.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attributeRemoved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ServletContextAttributeEvent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an attribute was removed from the servlet context.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attributeReplaced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ServletContextAttributeEvent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an attribute was replaced in the servlet context.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6337507-94FC-4954-7F5B-39176860A97B}"/>
              </a:ext>
            </a:extLst>
          </p:cNvPr>
          <p:cNvSpPr txBox="1">
            <a:spLocks/>
          </p:cNvSpPr>
          <p:nvPr/>
        </p:nvSpPr>
        <p:spPr bwMode="auto"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</a:rPr>
              <a:t>Event Listener Methods and Related Classes</a:t>
            </a:r>
          </a:p>
        </p:txBody>
      </p:sp>
      <p:sp>
        <p:nvSpPr>
          <p:cNvPr id="26628" name="Date Placeholder 1">
            <a:extLst>
              <a:ext uri="{FF2B5EF4-FFF2-40B4-BE49-F238E27FC236}">
                <a16:creationId xmlns:a16="http://schemas.microsoft.com/office/drawing/2014/main" id="{38600452-0B9A-95A0-E4AD-5859254B8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F3ACF-6593-44BE-8001-E9206B093ADE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29" name="Slide Number Placeholder 3">
            <a:extLst>
              <a:ext uri="{FF2B5EF4-FFF2-40B4-BE49-F238E27FC236}">
                <a16:creationId xmlns:a16="http://schemas.microsoft.com/office/drawing/2014/main" id="{C165E603-E0CE-6842-C686-29E9A8BBA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76DF9E-856B-4EAD-B6A8-0E06E06A35C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60438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Add Listener to Web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1FD46-1866-91F6-7F07-8BB67A6C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B8A5-CCD1-52FB-5E2B-62BC4738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6D03D-2578-3091-DBD0-0A2B855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87" y="1366627"/>
            <a:ext cx="2699987" cy="2679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AD21B-6406-0D04-A27D-63D7613D7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366627"/>
            <a:ext cx="6305324" cy="4469642"/>
          </a:xfrm>
          <a:prstGeom prst="rect">
            <a:avLst/>
          </a:prstGeom>
        </p:spPr>
      </p:pic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844195C1-D303-4DD2-FD01-5AC6C3D53FF6}"/>
              </a:ext>
            </a:extLst>
          </p:cNvPr>
          <p:cNvSpPr/>
          <p:nvPr/>
        </p:nvSpPr>
        <p:spPr>
          <a:xfrm>
            <a:off x="6019800" y="889533"/>
            <a:ext cx="26670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#1. MyContextListener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60438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Add Listener to Web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1FD46-1866-91F6-7F07-8BB67A6C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B8A5-CCD1-52FB-5E2B-62BC4738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76367-121D-6D08-CBF6-D3CA43855DCB}"/>
              </a:ext>
            </a:extLst>
          </p:cNvPr>
          <p:cNvGrpSpPr/>
          <p:nvPr/>
        </p:nvGrpSpPr>
        <p:grpSpPr>
          <a:xfrm>
            <a:off x="838200" y="1143000"/>
            <a:ext cx="7235890" cy="4844753"/>
            <a:chOff x="914400" y="870247"/>
            <a:chExt cx="7515808" cy="51175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E4051-A88A-4FD4-310D-DA53E67D0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870247"/>
              <a:ext cx="7515808" cy="511750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13561E-DE2E-C7A3-19D7-442FFFC1262F}"/>
                </a:ext>
              </a:extLst>
            </p:cNvPr>
            <p:cNvGrpSpPr/>
            <p:nvPr/>
          </p:nvGrpSpPr>
          <p:grpSpPr>
            <a:xfrm>
              <a:off x="3057331" y="1524000"/>
              <a:ext cx="1906558" cy="2371531"/>
              <a:chOff x="3057331" y="1524000"/>
              <a:chExt cx="1906558" cy="2371531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F0DC6CE-6136-23B1-F053-CD27EF8EA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247" y="1524000"/>
                <a:ext cx="1150642" cy="239945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2D108AD-44E4-9D11-0D78-ADACE47CD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331" y="3697229"/>
                <a:ext cx="1117877" cy="198302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7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>
          <a:xfrm>
            <a:off x="912845" y="-46524"/>
            <a:ext cx="8229600" cy="84137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 - ServletContextListener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B40FC-C9AB-409A-68CF-5A758AB47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86B5C-0B37-824D-2814-90877906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A4015-B4EE-EF31-F3A4-0C40F373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22" y="609600"/>
            <a:ext cx="6147954" cy="3717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223B5A-0505-3729-ADD9-B30355CBD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64" y="4479369"/>
            <a:ext cx="7663871" cy="20127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8E27-C282-4917-E889-5F32E56CE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F6286-927A-AD12-25E6-28DC6C7AF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C31926-6E89-C8E6-374B-5C5CE45E4E0F}"/>
              </a:ext>
            </a:extLst>
          </p:cNvPr>
          <p:cNvSpPr txBox="1">
            <a:spLocks/>
          </p:cNvSpPr>
          <p:nvPr/>
        </p:nvSpPr>
        <p:spPr bwMode="auto"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 - ServletContextListener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027B8-9575-7CDA-AA7E-EE4B971B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9" y="1181878"/>
            <a:ext cx="8002521" cy="5261499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4AA88F2-DED5-38DC-C79D-32DAF379A522}"/>
              </a:ext>
            </a:extLst>
          </p:cNvPr>
          <p:cNvSpPr/>
          <p:nvPr/>
        </p:nvSpPr>
        <p:spPr>
          <a:xfrm>
            <a:off x="3657600" y="914400"/>
            <a:ext cx="5410200" cy="689240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#2. Repeat </a:t>
            </a:r>
            <a:r>
              <a:rPr lang="en-US">
                <a:solidFill>
                  <a:srgbClr val="FFFF00"/>
                </a:solidFill>
              </a:rPr>
              <a:t>Step #1</a:t>
            </a:r>
            <a:r>
              <a:rPr lang="en-US"/>
              <a:t> to create a </a:t>
            </a:r>
            <a:r>
              <a:rPr lang="en-US">
                <a:solidFill>
                  <a:srgbClr val="FFFF00"/>
                </a:solidFill>
              </a:rPr>
              <a:t>ContextAttributeListener</a:t>
            </a:r>
            <a:r>
              <a:rPr lang="en-US"/>
              <a:t> named </a:t>
            </a:r>
            <a:r>
              <a:rPr lang="en-US" b="1"/>
              <a:t>MyContextAttributeListener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41D2E-8D54-2862-206D-2FB995DF3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08D98-53F7-7A3C-C5F6-32323F39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DF480C-D1F4-7406-FEED-AA1F0C3D5CD7}"/>
              </a:ext>
            </a:extLst>
          </p:cNvPr>
          <p:cNvSpPr txBox="1">
            <a:spLocks/>
          </p:cNvSpPr>
          <p:nvPr/>
        </p:nvSpPr>
        <p:spPr bwMode="auto"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 - ServletContextListener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EBA9F-D91D-CC63-D929-C2CC0DCC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0" y="1352178"/>
            <a:ext cx="7693440" cy="5052702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0C9072C-1F2A-D6D6-C785-1D76AA5BF1DB}"/>
              </a:ext>
            </a:extLst>
          </p:cNvPr>
          <p:cNvSpPr/>
          <p:nvPr/>
        </p:nvSpPr>
        <p:spPr>
          <a:xfrm>
            <a:off x="5684878" y="804661"/>
            <a:ext cx="2964958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#3. Create MyContextServlet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3DD2A-37C5-23A8-94CE-621E41CD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966015"/>
            <a:ext cx="4096077" cy="2500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5BD7C-6272-5527-9801-549B1E82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42" y="4005770"/>
            <a:ext cx="4678216" cy="151385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6866B-FE1F-193C-DD77-37BD0730A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881B-D77A-C1A2-F407-90A3A1D3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5B1718-E39A-5CA3-69B5-36F7C9D099AF}"/>
              </a:ext>
            </a:extLst>
          </p:cNvPr>
          <p:cNvSpPr txBox="1">
            <a:spLocks/>
          </p:cNvSpPr>
          <p:nvPr/>
        </p:nvSpPr>
        <p:spPr bwMode="auto"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 - ServletContextListener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001C8-53A0-EB9C-5B33-4368138A9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848" y="1364735"/>
            <a:ext cx="4808445" cy="2009394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30BE5C-59D0-3DF0-0788-24748101188B}"/>
              </a:ext>
            </a:extLst>
          </p:cNvPr>
          <p:cNvSpPr/>
          <p:nvPr/>
        </p:nvSpPr>
        <p:spPr>
          <a:xfrm>
            <a:off x="228600" y="820850"/>
            <a:ext cx="23622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#4. Create Index.html 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D6E90F6-B233-601F-BC7B-D3C25790C66C}"/>
              </a:ext>
            </a:extLst>
          </p:cNvPr>
          <p:cNvSpPr/>
          <p:nvPr/>
        </p:nvSpPr>
        <p:spPr>
          <a:xfrm>
            <a:off x="172742" y="3429000"/>
            <a:ext cx="2418058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#5. Run the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F8CF8C3-0356-D8AE-BD41-30C434D5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3989BB2-B36C-05A0-7F21-1C51EE488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/>
              <a:t>Introduction to Event Listeners</a:t>
            </a:r>
          </a:p>
          <a:p>
            <a:pPr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/>
              <a:t>+ Understand the purpose of Event Listeners</a:t>
            </a:r>
          </a:p>
          <a:p>
            <a:pPr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/>
              <a:t>+ Create, Declaring and Invoking Event Listeners</a:t>
            </a:r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B985A8AD-EEDF-0D01-2AE3-4B0B3F91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79F05-D2B5-4668-96A6-B44E6ED192B6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17" name="Slide Number Placeholder 3">
            <a:extLst>
              <a:ext uri="{FF2B5EF4-FFF2-40B4-BE49-F238E27FC236}">
                <a16:creationId xmlns:a16="http://schemas.microsoft.com/office/drawing/2014/main" id="{EF37E8DB-6BBD-02AE-FD71-C8C8BB0F5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83210-28B8-4BFC-9760-558A467D8F0B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1250348"/>
            <a:ext cx="457200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14" y="3658443"/>
            <a:ext cx="6490138" cy="28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66BA-1E6A-2F46-2332-87532BDB3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2923E-D1FC-5C86-95FE-7C2596CEE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DFE2A8-3C1C-2867-89BB-E3212A9D2496}"/>
              </a:ext>
            </a:extLst>
          </p:cNvPr>
          <p:cNvSpPr txBox="1">
            <a:spLocks/>
          </p:cNvSpPr>
          <p:nvPr/>
        </p:nvSpPr>
        <p:spPr bwMode="auto"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ServletContextListener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9" y="1247771"/>
            <a:ext cx="6879020" cy="513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8BE22-5380-FD06-D883-47DB631C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7FE70-16EB-CA49-28FD-FDFA93482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67262F-3EC4-BCB6-BE05-91502C4F5184}"/>
              </a:ext>
            </a:extLst>
          </p:cNvPr>
          <p:cNvSpPr txBox="1">
            <a:spLocks/>
          </p:cNvSpPr>
          <p:nvPr/>
        </p:nvSpPr>
        <p:spPr bwMode="auto">
          <a:xfrm>
            <a:off x="914400" y="233073"/>
            <a:ext cx="82296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ServletContextListener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375FD840-471E-B757-77F9-BA9841C4BB37}"/>
              </a:ext>
            </a:extLst>
          </p:cNvPr>
          <p:cNvSpPr txBox="1">
            <a:spLocks/>
          </p:cNvSpPr>
          <p:nvPr/>
        </p:nvSpPr>
        <p:spPr bwMode="auto"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</a:rPr>
              <a:t>Event Listener Methods and Related Classes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AB383E2-EB0A-0920-5C8B-A1D449919D32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652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sz="2200" dirty="0" err="1"/>
              <a:t>HttpSessionListener</a:t>
            </a:r>
            <a:r>
              <a:rPr lang="en-US" sz="2200" dirty="0"/>
              <a:t> Methods, </a:t>
            </a:r>
            <a:r>
              <a:rPr lang="en-US" sz="2200" dirty="0" err="1"/>
              <a:t>HttpSessionEvent</a:t>
            </a:r>
            <a:r>
              <a:rPr lang="en-US" sz="2200" dirty="0"/>
              <a:t> Class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dirty="0"/>
          </a:p>
          <a:p>
            <a:pPr marL="0" indent="0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 </a:t>
            </a:r>
            <a:r>
              <a:rPr lang="en-US" altLang="en-US" sz="2000" dirty="0" err="1">
                <a:solidFill>
                  <a:srgbClr val="336699"/>
                </a:solidFill>
              </a:rPr>
              <a:t>HttpSessionListener</a:t>
            </a:r>
            <a:r>
              <a:rPr lang="en-US" altLang="en-US" sz="2000" dirty="0">
                <a:solidFill>
                  <a:srgbClr val="000000"/>
                </a:solidFill>
              </a:rPr>
              <a:t> interface specifies the following methods:</a:t>
            </a:r>
            <a:r>
              <a:rPr lang="en-US" altLang="en-US" sz="200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sessionCreated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 session was created.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sessionDestroyed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 session was destroyed.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Date Placeholder 1">
            <a:extLst>
              <a:ext uri="{FF2B5EF4-FFF2-40B4-BE49-F238E27FC236}">
                <a16:creationId xmlns:a16="http://schemas.microsoft.com/office/drawing/2014/main" id="{A3A23849-6713-5AC3-8A15-5DE3BFC91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BD2CC-000D-4CC3-8A31-061D0CC9A9F6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3" name="Slide Number Placeholder 3">
            <a:extLst>
              <a:ext uri="{FF2B5EF4-FFF2-40B4-BE49-F238E27FC236}">
                <a16:creationId xmlns:a16="http://schemas.microsoft.com/office/drawing/2014/main" id="{901A7339-C6C9-0327-EB69-43D059C1E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5CEC0-FBD2-47BA-9D13-82F5AB7A89D8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A9134C2-6543-EAE1-B214-25B70BAC0DB6}"/>
              </a:ext>
            </a:extLst>
          </p:cNvPr>
          <p:cNvSpPr txBox="1">
            <a:spLocks/>
          </p:cNvSpPr>
          <p:nvPr/>
        </p:nvSpPr>
        <p:spPr bwMode="auto"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</a:rPr>
              <a:t>Event Listener Methods and Related Classes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F7A59FE-A73A-E9CB-2568-842F6F0B02CF}"/>
              </a:ext>
            </a:extLst>
          </p:cNvPr>
          <p:cNvSpPr txBox="1">
            <a:spLocks/>
          </p:cNvSpPr>
          <p:nvPr/>
        </p:nvSpPr>
        <p:spPr bwMode="auto">
          <a:xfrm>
            <a:off x="457200" y="1752600"/>
            <a:ext cx="8229600" cy="4652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sz="2200" dirty="0" err="1"/>
              <a:t>HttpSessionAttributeListener</a:t>
            </a:r>
            <a:r>
              <a:rPr lang="en-US" sz="2200" dirty="0"/>
              <a:t> Methods, 		  </a:t>
            </a:r>
            <a:r>
              <a:rPr lang="en-US" sz="2200" dirty="0" err="1"/>
              <a:t>HttpSessionBindingEvent</a:t>
            </a:r>
            <a:r>
              <a:rPr lang="en-US" sz="2200" dirty="0"/>
              <a:t> Class</a:t>
            </a:r>
          </a:p>
          <a:p>
            <a:pPr marL="0" indent="0">
              <a:lnSpc>
                <a:spcPct val="15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altLang="en-US" sz="1900" dirty="0">
                <a:solidFill>
                  <a:srgbClr val="000000"/>
                </a:solidFill>
              </a:rPr>
              <a:t>The </a:t>
            </a:r>
            <a:r>
              <a:rPr lang="en-US" altLang="en-US" sz="1900" dirty="0" err="1">
                <a:solidFill>
                  <a:srgbClr val="336699"/>
                </a:solidFill>
              </a:rPr>
              <a:t>HttpSessionAttributeListener</a:t>
            </a:r>
            <a:r>
              <a:rPr lang="en-US" altLang="en-US" sz="1900" dirty="0">
                <a:solidFill>
                  <a:srgbClr val="000000"/>
                </a:solidFill>
              </a:rPr>
              <a:t> interface specifies the following methods:</a:t>
            </a:r>
            <a:r>
              <a:rPr lang="en-US" altLang="en-US" sz="1900" dirty="0"/>
              <a:t> </a:t>
            </a:r>
            <a:endParaRPr lang="en-US" altLang="en-US" sz="19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attributeAdded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HttpSessionBindingEvent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hsbe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an attribute was added to the session.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attributeRemoved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HttpSessionBindingEvent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hsbe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an attribute was removed from the session.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attributeReplaced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HttpSessionBindingEvent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hsbe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servlet container calls this method to notify the listener that an attribute was replaced in the session.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Date Placeholder 1">
            <a:extLst>
              <a:ext uri="{FF2B5EF4-FFF2-40B4-BE49-F238E27FC236}">
                <a16:creationId xmlns:a16="http://schemas.microsoft.com/office/drawing/2014/main" id="{C730ACF6-7D63-DB90-177E-5849AC403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821F6D-EDFE-4700-B0A8-62262C4134CA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1E6856D1-360F-2541-74B6-C7B2AEB30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A476DD-BDF7-4258-8867-330945D44B28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B6085A-EE64-D465-0618-0B0433AA1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92" y="1715518"/>
            <a:ext cx="3471961" cy="350418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75B4-057B-FE98-9602-ECC06F96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B961E-C861-5F00-B686-303F328A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AB4436-DEC0-4954-A15C-A2A7AA2ACF6C}"/>
              </a:ext>
            </a:extLst>
          </p:cNvPr>
          <p:cNvSpPr txBox="1">
            <a:spLocks/>
          </p:cNvSpPr>
          <p:nvPr/>
        </p:nvSpPr>
        <p:spPr bwMode="auto"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Session Listeners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E31F524A-71F4-0E4E-BA36-E72E2FE9F346}"/>
              </a:ext>
            </a:extLst>
          </p:cNvPr>
          <p:cNvSpPr/>
          <p:nvPr/>
        </p:nvSpPr>
        <p:spPr>
          <a:xfrm>
            <a:off x="2912606" y="1209291"/>
            <a:ext cx="2522686" cy="430134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Reference to Slide 14-15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5790F4-98B5-5FAB-1049-6A49AD457450}"/>
              </a:ext>
            </a:extLst>
          </p:cNvPr>
          <p:cNvGrpSpPr/>
          <p:nvPr/>
        </p:nvGrpSpPr>
        <p:grpSpPr>
          <a:xfrm>
            <a:off x="245606" y="1637738"/>
            <a:ext cx="4838888" cy="3583249"/>
            <a:chOff x="245606" y="1637738"/>
            <a:chExt cx="4838888" cy="35832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47B6E9-66A0-8283-4245-A657D57C45F5}"/>
                </a:ext>
              </a:extLst>
            </p:cNvPr>
            <p:cNvGrpSpPr/>
            <p:nvPr/>
          </p:nvGrpSpPr>
          <p:grpSpPr>
            <a:xfrm>
              <a:off x="245606" y="1639587"/>
              <a:ext cx="4838888" cy="3581400"/>
              <a:chOff x="82276" y="1638300"/>
              <a:chExt cx="4838888" cy="358140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9FC2BAF-400B-2B3C-20FC-7306055DD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76" y="1638300"/>
                <a:ext cx="3231169" cy="35814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78AC404-BDEA-6014-85BF-B4EE8FA31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9276" y="1790700"/>
                <a:ext cx="2171888" cy="1226926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802E376-9BE3-2B5B-BE4B-C1C2453270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880" y="3044578"/>
                <a:ext cx="504499" cy="61639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A3B60EE-389C-78F9-3D99-5C49E0045EE5}"/>
                  </a:ext>
                </a:extLst>
              </p:cNvPr>
              <p:cNvSpPr/>
              <p:nvPr/>
            </p:nvSpPr>
            <p:spPr>
              <a:xfrm>
                <a:off x="1403927" y="3657600"/>
                <a:ext cx="1909518" cy="5814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8B8A45-5B51-B6C5-67F3-157FD08CF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6866" y="1637738"/>
              <a:ext cx="347534" cy="34346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221B4-7252-9BED-B11C-5D72322A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5" y="1640986"/>
            <a:ext cx="8600889" cy="357602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95DE4-AB2C-7600-72A4-9ADBF61B0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5441-26C7-1C59-AD3A-3812DEB98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9333BE-F49E-D3D5-F2C1-2CB08A3378EF}"/>
              </a:ext>
            </a:extLst>
          </p:cNvPr>
          <p:cNvSpPr txBox="1">
            <a:spLocks/>
          </p:cNvSpPr>
          <p:nvPr/>
        </p:nvSpPr>
        <p:spPr bwMode="auto"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Session Listeners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53BE8EED-21E4-D363-56E1-E07D0B5F2F51}"/>
              </a:ext>
            </a:extLst>
          </p:cNvPr>
          <p:cNvSpPr/>
          <p:nvPr/>
        </p:nvSpPr>
        <p:spPr>
          <a:xfrm>
            <a:off x="5824442" y="1075811"/>
            <a:ext cx="3048002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#1. Create MyContextListener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298D5-EFDA-864F-36C6-59E827F4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6" y="1257343"/>
            <a:ext cx="8429148" cy="3110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80329-6C36-1880-650E-77A93E24F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6" y="4460331"/>
            <a:ext cx="8329374" cy="20203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268DA-3061-C2DD-B814-C7228A501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022D5-5D6B-5421-0A56-ED0F518BB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E1D9E9-2B22-46AE-E87A-55F311ADD1CA}"/>
              </a:ext>
            </a:extLst>
          </p:cNvPr>
          <p:cNvSpPr txBox="1">
            <a:spLocks/>
          </p:cNvSpPr>
          <p:nvPr/>
        </p:nvSpPr>
        <p:spPr bwMode="auto"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Session Listeners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528887E-E7FB-8C1C-91A9-C95426DA9AB8}"/>
              </a:ext>
            </a:extLst>
          </p:cNvPr>
          <p:cNvSpPr/>
          <p:nvPr/>
        </p:nvSpPr>
        <p:spPr>
          <a:xfrm>
            <a:off x="6054905" y="930302"/>
            <a:ext cx="2752872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#2. Create SessionListener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6FA7EB-28BD-46FD-52DC-A7D4EEF3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730371"/>
            <a:ext cx="5565342" cy="17559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CCC5A-C9ED-A3D9-623A-0A9FE799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5D12B93-D578-4817-A9BA-0780A045936B}" type="datetime1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9830-4181-368E-9B52-943AC0A7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C316F9-AD2A-0C4F-4009-56766829335F}"/>
              </a:ext>
            </a:extLst>
          </p:cNvPr>
          <p:cNvSpPr txBox="1">
            <a:spLocks/>
          </p:cNvSpPr>
          <p:nvPr/>
        </p:nvSpPr>
        <p:spPr bwMode="auto">
          <a:xfrm>
            <a:off x="933927" y="96453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br>
              <a:rPr lang="en-US" alt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Session Listeners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DBF55-A997-7E06-DEFA-334ED142B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24538"/>
            <a:ext cx="7151699" cy="3636822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0174C52-74A6-3331-1EB7-AEB37D6A84ED}"/>
              </a:ext>
            </a:extLst>
          </p:cNvPr>
          <p:cNvSpPr/>
          <p:nvPr/>
        </p:nvSpPr>
        <p:spPr>
          <a:xfrm>
            <a:off x="5959107" y="1034996"/>
            <a:ext cx="2752872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#3. Create Index.html 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50644510-C584-402A-6FC6-8269F18FCD0B}"/>
              </a:ext>
            </a:extLst>
          </p:cNvPr>
          <p:cNvSpPr/>
          <p:nvPr/>
        </p:nvSpPr>
        <p:spPr>
          <a:xfrm>
            <a:off x="220649" y="4730371"/>
            <a:ext cx="20574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#4. Run the project </a:t>
            </a:r>
          </a:p>
        </p:txBody>
      </p:sp>
    </p:spTree>
    <p:extLst>
      <p:ext uri="{BB962C8B-B14F-4D97-AF65-F5344CB8AC3E}">
        <p14:creationId xmlns:p14="http://schemas.microsoft.com/office/powerpoint/2010/main" val="2652217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BFC54CD-57AE-68D0-7F90-3E630C310013}"/>
              </a:ext>
            </a:extLst>
          </p:cNvPr>
          <p:cNvSpPr txBox="1">
            <a:spLocks/>
          </p:cNvSpPr>
          <p:nvPr/>
        </p:nvSpPr>
        <p:spPr bwMode="auto">
          <a:xfrm>
            <a:off x="457200" y="452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n-lt"/>
              </a:rPr>
              <a:t>Summary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6CB07D-4197-B6CD-D8D2-3EAAFF2671BD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4652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sz="2800" b="1" dirty="0">
                <a:latin typeface="+mj-lt"/>
              </a:rPr>
              <a:t>What is Event Listeners?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en-US" sz="2800" b="1" dirty="0">
                <a:latin typeface="+mj-lt"/>
              </a:rPr>
              <a:t>What it can be used for ?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800" b="1" dirty="0">
                <a:latin typeface="+mj-lt"/>
              </a:rPr>
              <a:t>Describe servlet event listeners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Event Categories and Listener Interfaces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Typical Event Listener Scenario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Event Listener Declaration and Invocation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Event Listener Coding and Deployment Guidelines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j-lt"/>
              </a:rPr>
              <a:t>Event Listener Methods and Related Classes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</a:rPr>
              <a:t>4.    More Details : Appendix – Chapter 05. Session</a:t>
            </a:r>
            <a:endParaRPr lang="en-US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31748" name="Date Placeholder 1">
            <a:extLst>
              <a:ext uri="{FF2B5EF4-FFF2-40B4-BE49-F238E27FC236}">
                <a16:creationId xmlns:a16="http://schemas.microsoft.com/office/drawing/2014/main" id="{046AA28C-5BE8-B08E-6C38-0C3962100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6481763"/>
            <a:ext cx="1943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B98078-2981-4086-B711-A1DC094F4DB9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49" name="Slide Number Placeholder 3">
            <a:extLst>
              <a:ext uri="{FF2B5EF4-FFF2-40B4-BE49-F238E27FC236}">
                <a16:creationId xmlns:a16="http://schemas.microsoft.com/office/drawing/2014/main" id="{58106780-263F-DD1B-3ABA-B0CCF909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481763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A4AEAC-2CCC-4FCE-9CC1-0E24DE213DF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9C79597-C18C-6282-5E9E-BAC0593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What is </a:t>
            </a:r>
            <a:r>
              <a:rPr lang="en-US" altLang="en-US"/>
              <a:t>Event Listeners</a:t>
            </a:r>
            <a:r>
              <a:rPr lang="en-US" altLang="en-US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D08A735-68C3-BB04-3265-D1EEFF16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680369"/>
            <a:ext cx="8839200" cy="3497262"/>
          </a:xfrm>
        </p:spPr>
        <p:txBody>
          <a:bodyPr/>
          <a:lstStyle/>
          <a:p>
            <a:pPr algn="just">
              <a:lnSpc>
                <a:spcPct val="2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Event Listeners is occurrence of something, in web application world an event can be initialization of application, destroying an application, request from client, creating/destroying a session, attribute modification in session etc.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sp>
        <p:nvSpPr>
          <p:cNvPr id="14340" name="Date Placeholder 1">
            <a:extLst>
              <a:ext uri="{FF2B5EF4-FFF2-40B4-BE49-F238E27FC236}">
                <a16:creationId xmlns:a16="http://schemas.microsoft.com/office/drawing/2014/main" id="{DB0994A3-DAF0-9E55-14C1-BD44A1EEF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138" y="6475413"/>
            <a:ext cx="138747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A22C7-EB66-4848-A2CB-2FA59C838E79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1" name="Slide Number Placeholder 3">
            <a:extLst>
              <a:ext uri="{FF2B5EF4-FFF2-40B4-BE49-F238E27FC236}">
                <a16:creationId xmlns:a16="http://schemas.microsoft.com/office/drawing/2014/main" id="{3584DD90-991D-1B92-0774-0F94980B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75413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2984EE-F24E-4598-A835-D62CDAA1EA54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28FB2F0-2C71-D7AB-728F-2B11DF2480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EBCEB3-AE62-4C45-9CE3-A4695E5CB4D1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B8513C2-B4A5-DD5E-AEE1-8DDAF839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Describe servlet event listeners</a:t>
            </a:r>
            <a:endParaRPr lang="en-US" alt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25957-3E1C-B57F-EB81-332C99CE1357}"/>
              </a:ext>
            </a:extLst>
          </p:cNvPr>
          <p:cNvSpPr txBox="1"/>
          <p:nvPr/>
        </p:nvSpPr>
        <p:spPr>
          <a:xfrm>
            <a:off x="457200" y="1536700"/>
            <a:ext cx="8229600" cy="347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Event Categories and Listener Interfaces</a:t>
            </a:r>
          </a:p>
          <a:p>
            <a:pPr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Typical Event Listener Scenario</a:t>
            </a:r>
          </a:p>
          <a:p>
            <a:pPr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Event Listener Declaration and Invocation</a:t>
            </a:r>
          </a:p>
          <a:p>
            <a:pPr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Event Listener Coding and Deployment Guidelines</a:t>
            </a:r>
          </a:p>
          <a:p>
            <a:pPr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cs typeface="Arial" panose="020B0604020202020204" pitchFamily="34" charset="0"/>
              </a:rPr>
              <a:t>Event Listener Methods and Related Classes</a:t>
            </a:r>
          </a:p>
          <a:p>
            <a:pPr>
              <a:defRPr/>
            </a:pPr>
            <a:endParaRPr lang="en-US" sz="20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47E9BC7C-304D-55C5-1D21-AB7E7C73EF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46CD0-8E31-4C62-9806-3056C1A6867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7F225A9-94B3-DDDC-3800-1B163395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79450"/>
            <a:ext cx="8229600" cy="114300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Event Categories and Listener Interfaces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B1F4E83-BD8B-D922-AB93-188E1628F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295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- There are two levels of servlet events: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Servlet context-level (application-level) event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event involves resources or state held at the level of the application servlet context object.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Session-level event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event involves resources or state associated with the series of requests from a single user session; that is, associated with the HTTP session object.</a:t>
            </a:r>
          </a:p>
          <a:p>
            <a:pPr marL="0" indent="0">
              <a:lnSpc>
                <a:spcPct val="150000"/>
              </a:lnSpc>
              <a:buClrTx/>
              <a:buSzTx/>
              <a:buFont typeface="Wingdings" pitchFamily="2" charset="2"/>
              <a:buNone/>
              <a:defRPr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>
            <a:extLst>
              <a:ext uri="{FF2B5EF4-FFF2-40B4-BE49-F238E27FC236}">
                <a16:creationId xmlns:a16="http://schemas.microsoft.com/office/drawing/2014/main" id="{244218D7-8210-8ADE-4B75-5BE2EEAF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- Each of these two levels has two event categories: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Lifecycle changes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Attribute changes</a:t>
            </a:r>
          </a:p>
          <a:p>
            <a:pPr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lang="en-US" sz="2000" dirty="0"/>
              <a:t>You can create one or more event listener classes for each of the four event categories. A single listener class can monitor multiple event categories.</a:t>
            </a:r>
          </a:p>
          <a:p>
            <a:pPr>
              <a:lnSpc>
                <a:spcPct val="150000"/>
              </a:lnSpc>
              <a:buClrTx/>
              <a:buSzTx/>
              <a:buFontTx/>
              <a:buChar char="-"/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Create an event listener class by implementing the appropriate interface or interfaces of the </a:t>
            </a:r>
            <a:r>
              <a:rPr lang="en-US" altLang="en-US" sz="2000" dirty="0" err="1">
                <a:solidFill>
                  <a:srgbClr val="336699"/>
                </a:solidFill>
              </a:rPr>
              <a:t>javax.servlet</a:t>
            </a:r>
            <a:r>
              <a:rPr lang="en-US" altLang="en-US" sz="2000" dirty="0">
                <a:solidFill>
                  <a:srgbClr val="000000"/>
                </a:solidFill>
              </a:rPr>
              <a:t> package or </a:t>
            </a:r>
            <a:r>
              <a:rPr lang="en-US" altLang="en-US" sz="2000" dirty="0" err="1">
                <a:solidFill>
                  <a:srgbClr val="336699"/>
                </a:solidFill>
              </a:rPr>
              <a:t>javax.servlet.http</a:t>
            </a:r>
            <a:r>
              <a:rPr lang="en-US" altLang="en-US" sz="2000" dirty="0">
                <a:solidFill>
                  <a:srgbClr val="000000"/>
                </a:solidFill>
              </a:rPr>
              <a:t> package</a:t>
            </a:r>
            <a:r>
              <a:rPr lang="en-US" altLang="en-US" sz="2000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4A6A84-4B9E-072A-943B-08E8FC8B1B9B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j-lt"/>
              </a:rPr>
              <a:t>Event Categories and Listener Interfaces </a:t>
            </a:r>
          </a:p>
        </p:txBody>
      </p:sp>
      <p:sp>
        <p:nvSpPr>
          <p:cNvPr id="18436" name="Date Placeholder 1">
            <a:extLst>
              <a:ext uri="{FF2B5EF4-FFF2-40B4-BE49-F238E27FC236}">
                <a16:creationId xmlns:a16="http://schemas.microsoft.com/office/drawing/2014/main" id="{DEFEAD56-71AE-7FBB-D02A-7DA1E007B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902E7D-96EC-4813-ACEC-282773C3FBCB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7" name="Slide Number Placeholder 3">
            <a:extLst>
              <a:ext uri="{FF2B5EF4-FFF2-40B4-BE49-F238E27FC236}">
                <a16:creationId xmlns:a16="http://schemas.microsoft.com/office/drawing/2014/main" id="{046D2916-4B9E-6893-5A33-EEB5D065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B2DE1-F7A2-4B23-8E14-92A817238785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A42ACE29-AFDA-7994-0E12-8B94E7B9BE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1981200" y="6115050"/>
            <a:ext cx="7086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Table 1: Event Listener Categories and Interfaces1</a:t>
            </a:r>
            <a:endParaRPr lang="en-US" altLang="en-US" sz="900" i="1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0A7E18-1BC2-6E85-091F-7256BFDFD6FA}"/>
              </a:ext>
            </a:extLst>
          </p:cNvPr>
          <p:cNvSpPr txBox="1">
            <a:spLocks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>
                <a:latin typeface="+mj-lt"/>
              </a:rPr>
              <a:t>Event Categories and Listener Interfaces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4D972-2330-3380-473A-45C887DE3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82145"/>
              </p:ext>
            </p:extLst>
          </p:nvPr>
        </p:nvGraphicFramePr>
        <p:xfrm>
          <a:off x="76200" y="1722438"/>
          <a:ext cx="8991600" cy="4392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Event Category</a:t>
                      </a:r>
                    </a:p>
                  </a:txBody>
                  <a:tcPr marL="28575" marR="28575" marT="28572" marB="28572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Event Descriptions</a:t>
                      </a:r>
                    </a:p>
                  </a:txBody>
                  <a:tcPr marL="28575" marR="28575" marT="28572" marB="28572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Java Interface</a:t>
                      </a:r>
                    </a:p>
                  </a:txBody>
                  <a:tcPr marL="28575" marR="28575" marT="28572" marB="285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52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Servlet context lifecycle changes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Servlet context creation, at which point the first request can be serviced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Imminent shutdown of the servlet context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javax.servlet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ServletContextListener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28572" marB="285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83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Servlet context attribute changes</a:t>
                      </a:r>
                    </a:p>
                  </a:txBody>
                  <a:tcPr marL="28575" marR="28575" marT="28572" marB="285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 of servlet context attributes</a:t>
                      </a:r>
                    </a:p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Removal of servlet context attributes</a:t>
                      </a:r>
                    </a:p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Replacement of servlet context attributes</a:t>
                      </a:r>
                    </a:p>
                  </a:txBody>
                  <a:tcPr marL="28575" marR="28575" marT="28572" marB="28572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javax.servlet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ServletContextAttributeListener</a:t>
                      </a:r>
                    </a:p>
                  </a:txBody>
                  <a:tcPr marL="28575" marR="28575" marT="28572" marB="285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0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 lifecycle changes</a:t>
                      </a:r>
                    </a:p>
                  </a:txBody>
                  <a:tcPr marL="28575" marR="28575" marT="28572" marB="285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 creation</a:t>
                      </a:r>
                    </a:p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 invalidation</a:t>
                      </a:r>
                    </a:p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 timeout</a:t>
                      </a:r>
                    </a:p>
                  </a:txBody>
                  <a:tcPr marL="28575" marR="28575" marT="28572" marB="28572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javax.servlet.http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HttpSessionListener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2" marB="2857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50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Session attribute changes</a:t>
                      </a:r>
                    </a:p>
                  </a:txBody>
                  <a:tcPr marL="28575" marR="28575" marT="28572" marB="28572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 of session attributes</a:t>
                      </a:r>
                    </a:p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Removal of session attributes</a:t>
                      </a:r>
                    </a:p>
                    <a:p>
                      <a:pPr algn="l" rtl="0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Replacement of session attributes</a:t>
                      </a:r>
                    </a:p>
                  </a:txBody>
                  <a:tcPr marL="28575" marR="28575" marT="28572" marB="28572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javax.servlet.http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HttpSessionAttributeListener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2" marB="2857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Date Placeholder 1">
            <a:extLst>
              <a:ext uri="{FF2B5EF4-FFF2-40B4-BE49-F238E27FC236}">
                <a16:creationId xmlns:a16="http://schemas.microsoft.com/office/drawing/2014/main" id="{156391F0-15F0-5994-7AD9-039F8C270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C9421-7BDC-4DD5-A9D4-9D3EBF8D3103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87" name="Slide Number Placeholder 3">
            <a:extLst>
              <a:ext uri="{FF2B5EF4-FFF2-40B4-BE49-F238E27FC236}">
                <a16:creationId xmlns:a16="http://schemas.microsoft.com/office/drawing/2014/main" id="{136E70C2-CB93-C7C5-F183-0F97A6D2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B2C4-5781-4BBE-8371-290262012A4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C98DB5F-434A-46EB-7BA7-52C86FB4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r>
              <a:rPr lang="en-US" altLang="en-US"/>
              <a:t>Typical Event Listener Scenario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C799A2C-4A48-5726-758D-F0633B4B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1800" dirty="0"/>
              <a:t>A typical use of the event listener mechanism would be to create a servlet context lifecycle event listener to manage the database connection. This listener may function as follows: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The listener is notified of application startup.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The application logs in to the database and stores the connection object in the servlet context.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Servlets use the database connection to perform SQL operations.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The listener is notified of imminent application shutdown (shutdown of the Web server or removal of the application from the Web server).</a:t>
            </a:r>
          </a:p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Prior to application shutdown, the listener closes the database connection.</a:t>
            </a:r>
            <a:endParaRPr lang="en-US" altLang="en-US" sz="1800" dirty="0"/>
          </a:p>
        </p:txBody>
      </p:sp>
      <p:sp>
        <p:nvSpPr>
          <p:cNvPr id="20484" name="Date Placeholder 1">
            <a:extLst>
              <a:ext uri="{FF2B5EF4-FFF2-40B4-BE49-F238E27FC236}">
                <a16:creationId xmlns:a16="http://schemas.microsoft.com/office/drawing/2014/main" id="{2272CA5D-2C6D-CEBD-A786-2EDA89CC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6480175"/>
            <a:ext cx="1387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93144-19FB-4F75-9EEE-ACF74D98583C}" type="datetime1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4/24/2024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B9E1174-90D4-CB4F-55B6-AD3178876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81763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382F1-BF45-4BA4-948E-2CCD964FA119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526FB7A3-2432-2CCC-FEB7-34D834BFF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2B70A-63B9-4831-BEC7-C51F56783FA2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34D91E6-B140-A050-4C5F-5AB087D3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Event Listener Declaration and Invocation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8DEE0-86F2-6789-2E0E-2EAC32AA50D9}"/>
              </a:ext>
            </a:extLst>
          </p:cNvPr>
          <p:cNvSpPr txBox="1"/>
          <p:nvPr/>
        </p:nvSpPr>
        <p:spPr>
          <a:xfrm>
            <a:off x="457200" y="1828800"/>
            <a:ext cx="8229600" cy="3446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Event listeners are declared in the application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web.xml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deployment descriptor through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&lt;listener&gt;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elements under the top-level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&lt;web-app&gt;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element.</a:t>
            </a:r>
          </a:p>
          <a:p>
            <a:pPr algn="just">
              <a:defRPr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Each listener has its own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&lt;listener&gt;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element, with a </a:t>
            </a:r>
            <a:r>
              <a:rPr lang="en-US" altLang="en-US" sz="2000" dirty="0">
                <a:solidFill>
                  <a:srgbClr val="336699"/>
                </a:solidFill>
                <a:cs typeface="Arial" panose="020B0604020202020204" pitchFamily="34" charset="0"/>
              </a:rPr>
              <a:t>&lt;listener-class&gt;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 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subelement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specifying the class name.</a:t>
            </a:r>
          </a:p>
          <a:p>
            <a:pPr algn="just">
              <a:defRPr/>
            </a:pPr>
            <a:endParaRPr lang="en-US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Within each event category, event listeners should be specified in the order in which you would like them to be invoked when the application runs.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12465</TotalTime>
  <Words>1324</Words>
  <Application>Microsoft Office PowerPoint</Application>
  <PresentationFormat>On-screen Show (4:3)</PresentationFormat>
  <Paragraphs>216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Office Theme</vt:lpstr>
      <vt:lpstr>EVENT LISTENERS </vt:lpstr>
      <vt:lpstr>Objectives</vt:lpstr>
      <vt:lpstr>What is Event Listeners?</vt:lpstr>
      <vt:lpstr>Describe servlet event listeners</vt:lpstr>
      <vt:lpstr>Event Categories and Listener Interfaces</vt:lpstr>
      <vt:lpstr>PowerPoint Presentation</vt:lpstr>
      <vt:lpstr>PowerPoint Presentation</vt:lpstr>
      <vt:lpstr>Typical Event Listener Scenario</vt:lpstr>
      <vt:lpstr>Event Listener Declaration and Invocation</vt:lpstr>
      <vt:lpstr>PowerPoint Presentation</vt:lpstr>
      <vt:lpstr>Event Listener Coding and Deployment Guidelines</vt:lpstr>
      <vt:lpstr>PowerPoint Presentation</vt:lpstr>
      <vt:lpstr>PowerPoint Presentation</vt:lpstr>
      <vt:lpstr> How to Add Listener to Web Project </vt:lpstr>
      <vt:lpstr> How to Add Listener to Web Project </vt:lpstr>
      <vt:lpstr>Demo - ServletContextListener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FPT-University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Servlet, web application</dc:title>
  <dc:creator>Phan Truong Lam</dc:creator>
  <cp:lastModifiedBy>Kiem Ho Hoan</cp:lastModifiedBy>
  <cp:revision>322</cp:revision>
  <dcterms:created xsi:type="dcterms:W3CDTF">2007-08-21T04:43:22Z</dcterms:created>
  <dcterms:modified xsi:type="dcterms:W3CDTF">2024-04-24T04:02:39Z</dcterms:modified>
</cp:coreProperties>
</file>