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</p:sldIdLst>
  <p:sldSz cy="5143500" cx="9144000"/>
  <p:notesSz cx="6858000" cy="9144000"/>
  <p:embeddedFontLst>
    <p:embeddedFont>
      <p:font typeface="Average"/>
      <p:regular r:id="rId70"/>
    </p:embeddedFont>
    <p:embeddedFont>
      <p:font typeface="Oswald"/>
      <p:regular r:id="rId71"/>
      <p:bold r:id="rId7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2" Type="http://schemas.openxmlformats.org/officeDocument/2006/relationships/font" Target="fonts/Oswald-bold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Oswald-regular.fntdata"/><Relationship Id="rId70" Type="http://schemas.openxmlformats.org/officeDocument/2006/relationships/font" Target="fonts/Average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3a6b669e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f3a6b669e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f3a6b669e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f3a6b669e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3a6b669e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3a6b669e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3a6b669e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3a6b669e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55461e08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f55461e08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131b4ce4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8131b4ce4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131b4ce4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8131b4ce4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131b4ce4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8131b4ce4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3f3cf687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f3f3cf687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f3f3cf687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f3f3cf687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55461e08f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f55461e08f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f3f3cf687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f3f3cf687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8146ffca3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8146ffca3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146ffca3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8146ffca3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8146ffca3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8146ffca3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f55514eee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f55514eee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f55514eee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f55514eee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8146ffca3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8146ffca3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8146ffca3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8146ffca3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8146ffca3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8146ffca3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f4ad3cd2c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f4ad3cd2c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55461e08f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55461e08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f4ad3cd2c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f4ad3cd2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f4ad3cd2c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f4ad3cd2c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f55461e08f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f55461e08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f55514eee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f55514eee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f55514eee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f55514eee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f55514eee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f55514eee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f55514eee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f55514eee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f55461e0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f55461e0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f55461e08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f55461e08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f55461e08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f55461e08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3a6b669e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3a6b669e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f55461e0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f55461e0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f55461e08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f55461e08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f55461e08f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f55461e08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f4ad3cd2c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f4ad3cd2c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f4ad3cd2c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f4ad3cd2c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f4ad3cd2c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f4ad3cd2c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f4ad3cd2c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f4ad3cd2c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f4ad3cd2c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f4ad3cd2c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f4ad3cd2c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f4ad3cd2c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f4ad3cd2c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f4ad3cd2c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3a6b669e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3a6b669e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f55461e08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f55461e08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f55514eee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f55514eee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f55461e08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f55461e08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f55461e08f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f55461e08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f55461e08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f55461e08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f55461e08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f55461e08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f55461e08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f55461e08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f55461e08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f55461e08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f55461e08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f55461e08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f55461e08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f55461e08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3f3cf687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3f3cf687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f55514eee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f55514eee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f55514eee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f55514eee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f55461e08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f55461e08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f55461e08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f55461e08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f55461e08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f55461e08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3f3cf687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3f3cf687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55514eee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55514eee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3a6b669e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3a6b669e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NTCUACS111126/ntcu_113_codingcampday1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gif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9.gif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8.gif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hyperlink" Target="https://docs.python.org/3/library/index.html" TargetMode="External"/><Relationship Id="rId4" Type="http://schemas.openxmlformats.org/officeDocument/2006/relationships/hyperlink" Target="https://www.w3schools.com/python/" TargetMode="External"/><Relationship Id="rId5" Type="http://schemas.openxmlformats.org/officeDocument/2006/relationships/hyperlink" Target="https://docs.google.com/presentation/d/1tTUg7q63GCTdevNoAfnQ4-YpQBWc0V-Xll7EuGff1lk/edit?usp=sharing" TargetMode="External"/><Relationship Id="rId6" Type="http://schemas.openxmlformats.org/officeDocument/2006/relationships/hyperlink" Target="https://www.canva.com/design/DAGR7-e8QwM/znxOBW39_gQ9Z_5XpfLHYA/view?utm_content=DAGR7-e8QwM&amp;utm_campaign=designshare&amp;utm_medium=link&amp;utm_source=edito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Python </a:t>
            </a:r>
            <a:r>
              <a:rPr lang="zh-TW"/>
              <a:t>快速入門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講者: 劉佳銘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簡報作者: 王品智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print() - </a:t>
            </a:r>
            <a:r>
              <a:rPr lang="zh-TW"/>
              <a:t>顯示一段文字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12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Python 中用 " 或 ' 表示一段文字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"ABC" 或是 'ABC' 都符合語法</a:t>
            </a:r>
            <a:endParaRPr sz="2400"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600" y="2367475"/>
            <a:ext cx="5906801" cy="277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print() - 顯示</a:t>
            </a:r>
            <a:r>
              <a:rPr lang="zh-TW"/>
              <a:t>多個不同的資料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21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print() 可以一次顯示多個不同的資料</a:t>
            </a:r>
            <a:endParaRPr sz="2400"/>
          </a:p>
          <a:p>
            <a:pPr indent="-3810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資料之間用逗號 </a:t>
            </a:r>
            <a:r>
              <a:rPr b="1" lang="zh-TW" sz="2400"/>
              <a:t>,</a:t>
            </a:r>
            <a:r>
              <a:rPr lang="zh-TW" sz="2400"/>
              <a:t> 分隔</a:t>
            </a:r>
            <a:endParaRPr sz="2400"/>
          </a:p>
          <a:p>
            <a:pPr indent="-3810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在輸出的結果中，資料間會自動以空格分隔</a:t>
            </a:r>
            <a:endParaRPr sz="2400"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27775"/>
            <a:ext cx="8839200" cy="1460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print() - 用 sep </a:t>
            </a:r>
            <a:r>
              <a:rPr lang="zh-TW"/>
              <a:t>控制分隔文字的內容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預設情況下，每個資料間的分隔文字是空格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如果希望用其他文字做分隔，可以使用 sep 參數控制</a:t>
            </a:r>
            <a:endParaRPr sz="2400"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950" y="2726526"/>
            <a:ext cx="8408100" cy="19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print() - 用 end 控制</a:t>
            </a:r>
            <a:r>
              <a:rPr lang="zh-TW"/>
              <a:t>結尾文字內容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預設情況下，</a:t>
            </a:r>
            <a:r>
              <a:rPr lang="zh-TW" sz="2400"/>
              <a:t>每次結尾都是換行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如果不需要換行，或想用其他文字做結尾，可用 end 控制</a:t>
            </a:r>
            <a:endParaRPr sz="2400"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75" y="2571750"/>
            <a:ext cx="8090450" cy="218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中場</a:t>
            </a:r>
            <a:r>
              <a:rPr lang="zh-TW"/>
              <a:t>練習 01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請使用 Python 在 terminal 中印出一個聖誕樹的圖案 (或其他圖案)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使用的方法不拘，只要是 Python 都行，聖誕樹可以參考下面:</a:t>
            </a:r>
            <a:endParaRPr sz="2000"/>
          </a:p>
        </p:txBody>
      </p:sp>
      <p:sp>
        <p:nvSpPr>
          <p:cNvPr id="150" name="Google Shape;150;p26"/>
          <p:cNvSpPr txBox="1"/>
          <p:nvPr/>
        </p:nvSpPr>
        <p:spPr>
          <a:xfrm>
            <a:off x="1576500" y="2057588"/>
            <a:ext cx="1968300" cy="2598900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CCCCCC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      *</a:t>
            </a:r>
            <a:endParaRPr sz="1800">
              <a:solidFill>
                <a:srgbClr val="CCCCCC"/>
              </a:solidFill>
              <a:highlight>
                <a:srgbClr val="24242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CCCCCC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     ***</a:t>
            </a:r>
            <a:endParaRPr sz="1800">
              <a:solidFill>
                <a:srgbClr val="CCCCCC"/>
              </a:solidFill>
              <a:highlight>
                <a:srgbClr val="24242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CCCCCC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    *****</a:t>
            </a:r>
            <a:endParaRPr sz="1800">
              <a:solidFill>
                <a:srgbClr val="CCCCCC"/>
              </a:solidFill>
              <a:highlight>
                <a:srgbClr val="24242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CCCCCC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   *******</a:t>
            </a:r>
            <a:endParaRPr sz="1800">
              <a:solidFill>
                <a:srgbClr val="CCCCCC"/>
              </a:solidFill>
              <a:highlight>
                <a:srgbClr val="24242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CCCCCC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  *********</a:t>
            </a:r>
            <a:endParaRPr sz="1800">
              <a:solidFill>
                <a:srgbClr val="CCCCCC"/>
              </a:solidFill>
              <a:highlight>
                <a:srgbClr val="24242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CCCCCC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     ***</a:t>
            </a:r>
            <a:endParaRPr sz="1800">
              <a:solidFill>
                <a:srgbClr val="CCCCCC"/>
              </a:solidFill>
              <a:highlight>
                <a:srgbClr val="24242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CCCCCC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     ***</a:t>
            </a:r>
            <a:endParaRPr sz="1800">
              <a:solidFill>
                <a:srgbClr val="CCCCCC"/>
              </a:solidFill>
              <a:highlight>
                <a:srgbClr val="24242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CC"/>
              </a:solidFill>
              <a:highlight>
                <a:srgbClr val="24242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85438"/>
            <a:ext cx="356235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變數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3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變數用來儲存程式執行過程中的資料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賦予資料一個</a:t>
            </a:r>
            <a:r>
              <a:rPr i="1" lang="zh-TW" sz="2400"/>
              <a:t>名字</a:t>
            </a:r>
            <a:r>
              <a:rPr lang="zh-TW" sz="2400"/>
              <a:t>，讓我們在程式中可以使用該資料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可以用來儲存:</a:t>
            </a:r>
            <a:endParaRPr sz="2400"/>
          </a:p>
          <a:p>
            <a:pPr indent="-3810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運算的結果、function 的回傳值</a:t>
            </a:r>
            <a:endParaRPr sz="2400"/>
          </a:p>
          <a:p>
            <a:pPr indent="-3810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來自使用者或外部的輸入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變數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Python 中用 &lt;變數名稱&gt; = &lt;數值&gt; 來宣告一個變數</a:t>
            </a:r>
            <a:endParaRPr sz="24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550" y="1865050"/>
            <a:ext cx="7484901" cy="285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變數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520600" cy="3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變數的數值可以被修改</a:t>
            </a:r>
            <a:endParaRPr sz="24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38" y="1823875"/>
            <a:ext cx="8003324" cy="29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數學運算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152475"/>
            <a:ext cx="8520600" cy="3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+, -, *, / 四個符號分別代表 加、減、乘、除四種運算</a:t>
            </a:r>
            <a:endParaRPr sz="2400"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225" y="1981125"/>
            <a:ext cx="7051000" cy="31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數學運算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152475"/>
            <a:ext cx="8520600" cy="3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% 表示 mod 運算，a % b 的結果是 a 除以 b 的餘數</a:t>
            </a:r>
            <a:endParaRPr sz="2400"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925" y="2001075"/>
            <a:ext cx="7056126" cy="31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/>
              <a:t>範例程式碼</a:t>
            </a:r>
            <a:endParaRPr sz="60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49875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400" u="sng">
                <a:solidFill>
                  <a:schemeClr val="hlink"/>
                </a:solidFill>
                <a:hlinkClick r:id="rId3"/>
              </a:rPr>
              <a:t>https://github.com/NTCUACS111126/ntcu_113_codingcampday1</a:t>
            </a:r>
            <a:endParaRPr sz="2400" u="sng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數學運算</a:t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152475"/>
            <a:ext cx="8520600" cy="3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//</a:t>
            </a:r>
            <a:r>
              <a:rPr lang="zh-TW" sz="2400"/>
              <a:t> </a:t>
            </a:r>
            <a:r>
              <a:rPr lang="zh-TW" sz="2400"/>
              <a:t>表示只取整數的除法</a:t>
            </a:r>
            <a:endParaRPr sz="2400"/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25" y="1896925"/>
            <a:ext cx="7466351" cy="32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數學運算</a:t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11700" y="1152475"/>
            <a:ext cx="85206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**</a:t>
            </a:r>
            <a:r>
              <a:rPr lang="zh-TW" sz="2400"/>
              <a:t> 表示</a:t>
            </a:r>
            <a:r>
              <a:rPr lang="zh-TW" sz="2400"/>
              <a:t>次方運算 (支援非整數)</a:t>
            </a:r>
            <a:endParaRPr sz="2400"/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113" y="1817225"/>
            <a:ext cx="7075775" cy="332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數學運算</a:t>
            </a:r>
            <a:endParaRPr/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311700" y="1152475"/>
            <a:ext cx="8520600" cy="3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變數可以儲存運算結果，也可以拿來做運算</a:t>
            </a:r>
            <a:endParaRPr sz="2400"/>
          </a:p>
        </p:txBody>
      </p:sp>
      <p:pic>
        <p:nvPicPr>
          <p:cNvPr id="206" name="Google Shape;206;p34"/>
          <p:cNvPicPr preferRelativeResize="0"/>
          <p:nvPr/>
        </p:nvPicPr>
        <p:blipFill rotWithShape="1">
          <a:blip r:embed="rId3">
            <a:alphaModFix/>
          </a:blip>
          <a:srcRect b="0" l="655" r="0" t="0"/>
          <a:stretch/>
        </p:blipFill>
        <p:spPr>
          <a:xfrm>
            <a:off x="481375" y="1977975"/>
            <a:ext cx="8181250" cy="31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面積計算</a:t>
            </a:r>
            <a:endParaRPr/>
          </a:p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311700" y="1152475"/>
            <a:ext cx="4526700" cy="3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設定一個變數 n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計算邊長 n 的正方形面積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更多練習:</a:t>
            </a:r>
            <a:endParaRPr sz="2400"/>
          </a:p>
          <a:p>
            <a:pPr indent="-3810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正三角形面積</a:t>
            </a:r>
            <a:endParaRPr sz="2400"/>
          </a:p>
          <a:p>
            <a:pPr indent="-3810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圓形面積</a:t>
            </a:r>
            <a:endParaRPr sz="2400"/>
          </a:p>
        </p:txBody>
      </p:sp>
      <p:pic>
        <p:nvPicPr>
          <p:cNvPr id="213" name="Google Shape;213;p35"/>
          <p:cNvPicPr preferRelativeResize="0"/>
          <p:nvPr/>
        </p:nvPicPr>
        <p:blipFill rotWithShape="1">
          <a:blip r:embed="rId3">
            <a:alphaModFix/>
          </a:blip>
          <a:srcRect b="0" l="0" r="12265" t="0"/>
          <a:stretch/>
        </p:blipFill>
        <p:spPr>
          <a:xfrm>
            <a:off x="4965625" y="4763"/>
            <a:ext cx="4178375" cy="51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對</a:t>
            </a:r>
            <a:r>
              <a:rPr lang="zh-TW"/>
              <a:t>變數做運算並儲存</a:t>
            </a:r>
            <a:endParaRPr/>
          </a:p>
        </p:txBody>
      </p:sp>
      <p:sp>
        <p:nvSpPr>
          <p:cNvPr id="219" name="Google Shape;219;p36"/>
          <p:cNvSpPr txBox="1"/>
          <p:nvPr>
            <p:ph idx="1" type="body"/>
          </p:nvPr>
        </p:nvSpPr>
        <p:spPr>
          <a:xfrm>
            <a:off x="311700" y="1152475"/>
            <a:ext cx="85206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+=, -=, *=, /= 可以對變數做運算，並將結果存回同個變數</a:t>
            </a:r>
            <a:endParaRPr sz="2400"/>
          </a:p>
        </p:txBody>
      </p:sp>
      <p:pic>
        <p:nvPicPr>
          <p:cNvPr id="220" name="Google Shape;2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13" y="1882650"/>
            <a:ext cx="7544175" cy="32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f-string - 將變數插入到字串中</a:t>
            </a:r>
            <a:endParaRPr/>
          </a:p>
        </p:txBody>
      </p:sp>
      <p:sp>
        <p:nvSpPr>
          <p:cNvPr id="226" name="Google Shape;226;p37"/>
          <p:cNvSpPr txBox="1"/>
          <p:nvPr>
            <p:ph idx="1" type="body"/>
          </p:nvPr>
        </p:nvSpPr>
        <p:spPr>
          <a:xfrm>
            <a:off x="311700" y="1152475"/>
            <a:ext cx="8520600" cy="3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在字串的最前面(" 之前)加上 f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在字串中用 {變數名稱} 將該變數的值插入字串中</a:t>
            </a:r>
            <a:endParaRPr sz="2400"/>
          </a:p>
        </p:txBody>
      </p:sp>
      <p:pic>
        <p:nvPicPr>
          <p:cNvPr id="227" name="Google Shape;2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113" y="2267525"/>
            <a:ext cx="5949775" cy="287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資料型別 (type)</a:t>
            </a:r>
            <a:endParaRPr/>
          </a:p>
        </p:txBody>
      </p:sp>
      <p:sp>
        <p:nvSpPr>
          <p:cNvPr id="233" name="Google Shape;233;p38"/>
          <p:cNvSpPr txBox="1"/>
          <p:nvPr>
            <p:ph idx="1" type="body"/>
          </p:nvPr>
        </p:nvSpPr>
        <p:spPr>
          <a:xfrm>
            <a:off x="311700" y="1152475"/>
            <a:ext cx="8520600" cy="3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在程式中，不同類型的</a:t>
            </a:r>
            <a:r>
              <a:rPr lang="zh-TW" sz="2400"/>
              <a:t>資料有不同的格式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每種格式運算的行為有所不同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其儲存在電腦上的方式也不同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基本的資料有 </a:t>
            </a:r>
            <a:r>
              <a:rPr i="1" lang="zh-TW" sz="2400"/>
              <a:t>數字 </a:t>
            </a:r>
            <a:r>
              <a:rPr lang="zh-TW" sz="2400"/>
              <a:t>和 </a:t>
            </a:r>
            <a:r>
              <a:rPr i="1" lang="zh-TW" sz="2400"/>
              <a:t>文字 </a:t>
            </a:r>
            <a:r>
              <a:rPr lang="zh-TW" sz="2400"/>
              <a:t>兩種類型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int, float (</a:t>
            </a:r>
            <a:r>
              <a:rPr lang="zh-TW"/>
              <a:t>數字資料</a:t>
            </a:r>
            <a:r>
              <a:rPr lang="zh-TW"/>
              <a:t>)</a:t>
            </a:r>
            <a:endParaRPr/>
          </a:p>
        </p:txBody>
      </p:sp>
      <p:sp>
        <p:nvSpPr>
          <p:cNvPr id="239" name="Google Shape;239;p39"/>
          <p:cNvSpPr txBox="1"/>
          <p:nvPr>
            <p:ph idx="1" type="body"/>
          </p:nvPr>
        </p:nvSpPr>
        <p:spPr>
          <a:xfrm>
            <a:off x="311700" y="1152475"/>
            <a:ext cx="8520600" cy="3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int 和 float 是 Python 中表示數字的 type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int 表示整數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float (浮點數)表示實數 (有小數點的數)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使用 int()、float() 可以將資料轉換成數字</a:t>
            </a:r>
            <a:endParaRPr sz="2400"/>
          </a:p>
          <a:p>
            <a:pPr indent="-3810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可將文字轉數字、小數取整數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str </a:t>
            </a:r>
            <a:r>
              <a:rPr lang="zh-TW"/>
              <a:t>(文字資料)</a:t>
            </a:r>
            <a:endParaRPr/>
          </a:p>
        </p:txBody>
      </p:sp>
      <p:sp>
        <p:nvSpPr>
          <p:cNvPr id="245" name="Google Shape;245;p40"/>
          <p:cNvSpPr txBox="1"/>
          <p:nvPr>
            <p:ph idx="1" type="body"/>
          </p:nvPr>
        </p:nvSpPr>
        <p:spPr>
          <a:xfrm>
            <a:off x="311700" y="1152475"/>
            <a:ext cx="8520600" cy="3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string(字串)</a:t>
            </a:r>
            <a:r>
              <a:rPr lang="zh-TW" sz="2400"/>
              <a:t>表示任意數量的文字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Python 中可以用數學運算子 (+, *) 操作字串</a:t>
            </a:r>
            <a:endParaRPr sz="2400"/>
          </a:p>
        </p:txBody>
      </p:sp>
      <p:pic>
        <p:nvPicPr>
          <p:cNvPr id="246" name="Google Shape;246;p40"/>
          <p:cNvPicPr preferRelativeResize="0"/>
          <p:nvPr/>
        </p:nvPicPr>
        <p:blipFill rotWithShape="1">
          <a:blip r:embed="rId3">
            <a:alphaModFix/>
          </a:blip>
          <a:srcRect b="0" l="754" r="0" t="0"/>
          <a:stretch/>
        </p:blipFill>
        <p:spPr>
          <a:xfrm>
            <a:off x="1526025" y="2465800"/>
            <a:ext cx="6091949" cy="26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input() - </a:t>
            </a:r>
            <a:r>
              <a:rPr lang="zh-TW"/>
              <a:t>讓使用者輸入文字</a:t>
            </a:r>
            <a:endParaRPr/>
          </a:p>
        </p:txBody>
      </p:sp>
      <p:sp>
        <p:nvSpPr>
          <p:cNvPr id="252" name="Google Shape;252;p41"/>
          <p:cNvSpPr txBox="1"/>
          <p:nvPr>
            <p:ph idx="1" type="body"/>
          </p:nvPr>
        </p:nvSpPr>
        <p:spPr>
          <a:xfrm>
            <a:off x="311700" y="1152475"/>
            <a:ext cx="8520600" cy="3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input() 會讀取使用者的鍵盤輸入，每次讀取一行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回傳的 type 是 str</a:t>
            </a:r>
            <a:endParaRPr sz="2400"/>
          </a:p>
        </p:txBody>
      </p:sp>
      <p:pic>
        <p:nvPicPr>
          <p:cNvPr id="253" name="Google Shape;2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675" y="2052150"/>
            <a:ext cx="5455324" cy="30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Python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5075100" cy="3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現代最流行的程式語言之一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000"/>
              <a:t>直譯</a:t>
            </a:r>
            <a:r>
              <a:rPr lang="zh-TW" sz="2400"/>
              <a:t>、</a:t>
            </a:r>
            <a:r>
              <a:rPr lang="zh-TW" sz="2000"/>
              <a:t>跨平台 (靈活性高)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語法簡單、有大量的現成套件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可以快速的開發各種應用程式</a:t>
            </a:r>
            <a:endParaRPr sz="20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應用領域廣泛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000"/>
              <a:t>科學計算、數據分析、深度學習</a:t>
            </a:r>
            <a:endParaRPr sz="24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Web APP、Desktop APP、CLI APP</a:t>
            </a:r>
            <a:endParaRPr sz="20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950" y="1268001"/>
            <a:ext cx="3788700" cy="260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input() - </a:t>
            </a:r>
            <a:r>
              <a:rPr lang="zh-TW"/>
              <a:t>組合技</a:t>
            </a:r>
            <a:endParaRPr/>
          </a:p>
        </p:txBody>
      </p:sp>
      <p:sp>
        <p:nvSpPr>
          <p:cNvPr id="259" name="Google Shape;259;p42"/>
          <p:cNvSpPr txBox="1"/>
          <p:nvPr>
            <p:ph idx="1" type="body"/>
          </p:nvPr>
        </p:nvSpPr>
        <p:spPr>
          <a:xfrm>
            <a:off x="311700" y="1152475"/>
            <a:ext cx="85206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用 input() 取得使用者輸入，用 int()、float() 將其轉為數字</a:t>
            </a:r>
            <a:endParaRPr sz="2400"/>
          </a:p>
        </p:txBody>
      </p:sp>
      <p:pic>
        <p:nvPicPr>
          <p:cNvPr id="260" name="Google Shape;26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563" y="1908900"/>
            <a:ext cx="6064875" cy="32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input() - </a:t>
            </a:r>
            <a:r>
              <a:rPr lang="zh-TW"/>
              <a:t>提示文字</a:t>
            </a:r>
            <a:endParaRPr/>
          </a:p>
        </p:txBody>
      </p:sp>
      <p:sp>
        <p:nvSpPr>
          <p:cNvPr id="266" name="Google Shape;266;p43"/>
          <p:cNvSpPr txBox="1"/>
          <p:nvPr>
            <p:ph idx="1" type="body"/>
          </p:nvPr>
        </p:nvSpPr>
        <p:spPr>
          <a:xfrm>
            <a:off x="311700" y="1152475"/>
            <a:ext cx="4771500" cy="24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input() 可以加上一個字串參數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當使用者輸入時會顯示該字串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可以用來當作提示訊息</a:t>
            </a:r>
            <a:endParaRPr sz="2400"/>
          </a:p>
        </p:txBody>
      </p:sp>
      <p:pic>
        <p:nvPicPr>
          <p:cNvPr id="267" name="Google Shape;26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3250" y="717500"/>
            <a:ext cx="4060750" cy="44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中場練習 02</a:t>
            </a:r>
            <a:endParaRPr/>
          </a:p>
        </p:txBody>
      </p:sp>
      <p:sp>
        <p:nvSpPr>
          <p:cNvPr id="273" name="Google Shape;273;p44"/>
          <p:cNvSpPr txBox="1"/>
          <p:nvPr>
            <p:ph idx="1" type="body"/>
          </p:nvPr>
        </p:nvSpPr>
        <p:spPr>
          <a:xfrm>
            <a:off x="311700" y="1152475"/>
            <a:ext cx="8520600" cy="3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讓使用者輸入一個數字 n 表示邊長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計算邊長為 n 的:</a:t>
            </a:r>
            <a:endParaRPr sz="2400"/>
          </a:p>
          <a:p>
            <a:pPr indent="-36727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84"/>
              <a:buChar char="-"/>
            </a:pPr>
            <a:r>
              <a:rPr lang="zh-TW" sz="2183"/>
              <a:t>正方形面積</a:t>
            </a:r>
            <a:r>
              <a:rPr lang="zh-TW" sz="2183"/>
              <a:t>和周長</a:t>
            </a:r>
            <a:endParaRPr sz="2183"/>
          </a:p>
          <a:p>
            <a:pPr indent="-36727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84"/>
              <a:buChar char="-"/>
            </a:pPr>
            <a:r>
              <a:rPr lang="zh-TW" sz="2183"/>
              <a:t>立方體</a:t>
            </a:r>
            <a:r>
              <a:rPr lang="zh-TW" sz="2183"/>
              <a:t>體積和周長</a:t>
            </a:r>
            <a:endParaRPr sz="2400"/>
          </a:p>
        </p:txBody>
      </p:sp>
      <p:pic>
        <p:nvPicPr>
          <p:cNvPr id="274" name="Google Shape;274;p44"/>
          <p:cNvPicPr preferRelativeResize="0"/>
          <p:nvPr/>
        </p:nvPicPr>
        <p:blipFill rotWithShape="1">
          <a:blip r:embed="rId3">
            <a:alphaModFix/>
          </a:blip>
          <a:srcRect b="60184" l="0" r="12265" t="0"/>
          <a:stretch/>
        </p:blipFill>
        <p:spPr>
          <a:xfrm>
            <a:off x="4526075" y="2223801"/>
            <a:ext cx="4233050" cy="22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list - 在</a:t>
            </a:r>
            <a:r>
              <a:rPr lang="zh-TW"/>
              <a:t>一個變數中儲存多個資料</a:t>
            </a:r>
            <a:endParaRPr/>
          </a:p>
        </p:txBody>
      </p:sp>
      <p:sp>
        <p:nvSpPr>
          <p:cNvPr id="280" name="Google Shape;280;p45"/>
          <p:cNvSpPr txBox="1"/>
          <p:nvPr>
            <p:ph idx="1" type="body"/>
          </p:nvPr>
        </p:nvSpPr>
        <p:spPr>
          <a:xfrm>
            <a:off x="311700" y="1152475"/>
            <a:ext cx="8559300" cy="3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list 是 Python 中的一種資料類型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可以同時儲存多個資料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用 [] 將所有資料包起來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資料之間用 , 分隔</a:t>
            </a:r>
            <a:endParaRPr sz="2400"/>
          </a:p>
        </p:txBody>
      </p:sp>
      <p:pic>
        <p:nvPicPr>
          <p:cNvPr id="281" name="Google Shape;281;p45"/>
          <p:cNvPicPr preferRelativeResize="0"/>
          <p:nvPr/>
        </p:nvPicPr>
        <p:blipFill rotWithShape="1">
          <a:blip r:embed="rId3">
            <a:alphaModFix/>
          </a:blip>
          <a:srcRect b="0" l="1858" r="7016" t="0"/>
          <a:stretch/>
        </p:blipFill>
        <p:spPr>
          <a:xfrm>
            <a:off x="5601175" y="0"/>
            <a:ext cx="35428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list - </a:t>
            </a:r>
            <a:r>
              <a:rPr lang="zh-TW"/>
              <a:t>存取元素</a:t>
            </a:r>
            <a:endParaRPr/>
          </a:p>
        </p:txBody>
      </p:sp>
      <p:sp>
        <p:nvSpPr>
          <p:cNvPr id="287" name="Google Shape;287;p46"/>
          <p:cNvSpPr txBox="1"/>
          <p:nvPr>
            <p:ph idx="1" type="body"/>
          </p:nvPr>
        </p:nvSpPr>
        <p:spPr>
          <a:xfrm>
            <a:off x="311700" y="1152475"/>
            <a:ext cx="82530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zh-TW" sz="2200"/>
              <a:t>list </a:t>
            </a:r>
            <a:r>
              <a:rPr lang="zh-TW" sz="2200"/>
              <a:t>中的每個資料稱為元素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zh-TW" sz="2200"/>
              <a:t>在 list 後加上 [n] 可以使用第 n-1 個元素</a:t>
            </a:r>
            <a:endParaRPr sz="2200"/>
          </a:p>
        </p:txBody>
      </p:sp>
      <p:pic>
        <p:nvPicPr>
          <p:cNvPr id="288" name="Google Shape;28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000" y="2381250"/>
            <a:ext cx="5863726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list - 存取元素</a:t>
            </a:r>
            <a:endParaRPr/>
          </a:p>
        </p:txBody>
      </p:sp>
      <p:sp>
        <p:nvSpPr>
          <p:cNvPr id="294" name="Google Shape;294;p47"/>
          <p:cNvSpPr txBox="1"/>
          <p:nvPr>
            <p:ph idx="1" type="body"/>
          </p:nvPr>
        </p:nvSpPr>
        <p:spPr>
          <a:xfrm>
            <a:off x="311700" y="1152475"/>
            <a:ext cx="7474500" cy="12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也可以修改其中的數值</a:t>
            </a:r>
            <a:endParaRPr sz="2400"/>
          </a:p>
        </p:txBody>
      </p:sp>
      <p:pic>
        <p:nvPicPr>
          <p:cNvPr id="295" name="Google Shape;29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438" y="1847650"/>
            <a:ext cx="5965125" cy="32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list - </a:t>
            </a:r>
            <a:r>
              <a:rPr lang="zh-TW"/>
              <a:t>新增元素</a:t>
            </a:r>
            <a:endParaRPr/>
          </a:p>
        </p:txBody>
      </p:sp>
      <p:sp>
        <p:nvSpPr>
          <p:cNvPr id="301" name="Google Shape;301;p48"/>
          <p:cNvSpPr txBox="1"/>
          <p:nvPr>
            <p:ph idx="1" type="body"/>
          </p:nvPr>
        </p:nvSpPr>
        <p:spPr>
          <a:xfrm>
            <a:off x="311700" y="1152475"/>
            <a:ext cx="8200500" cy="12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對 list 呼叫 append() 可以新增元素到 list 中</a:t>
            </a:r>
            <a:endParaRPr sz="2400"/>
          </a:p>
        </p:txBody>
      </p:sp>
      <p:pic>
        <p:nvPicPr>
          <p:cNvPr id="302" name="Google Shape;302;p48"/>
          <p:cNvPicPr preferRelativeResize="0"/>
          <p:nvPr/>
        </p:nvPicPr>
        <p:blipFill rotWithShape="1">
          <a:blip r:embed="rId3">
            <a:alphaModFix/>
          </a:blip>
          <a:srcRect b="0" l="665" r="0" t="0"/>
          <a:stretch/>
        </p:blipFill>
        <p:spPr>
          <a:xfrm>
            <a:off x="885938" y="2118825"/>
            <a:ext cx="7372125" cy="302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len() - </a:t>
            </a:r>
            <a:r>
              <a:rPr lang="zh-TW"/>
              <a:t>取得字串、list 長度</a:t>
            </a:r>
            <a:endParaRPr/>
          </a:p>
        </p:txBody>
      </p:sp>
      <p:pic>
        <p:nvPicPr>
          <p:cNvPr id="308" name="Google Shape;308;p49"/>
          <p:cNvPicPr preferRelativeResize="0"/>
          <p:nvPr/>
        </p:nvPicPr>
        <p:blipFill rotWithShape="1">
          <a:blip r:embed="rId3">
            <a:alphaModFix/>
          </a:blip>
          <a:srcRect b="0" l="0" r="2893" t="0"/>
          <a:stretch/>
        </p:blipFill>
        <p:spPr>
          <a:xfrm>
            <a:off x="718237" y="1366050"/>
            <a:ext cx="7707524" cy="377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split()</a:t>
            </a:r>
            <a:r>
              <a:rPr lang="zh-TW"/>
              <a:t> - 將</a:t>
            </a:r>
            <a:r>
              <a:rPr lang="zh-TW"/>
              <a:t>字串拆分成多個子字串</a:t>
            </a:r>
            <a:endParaRPr/>
          </a:p>
        </p:txBody>
      </p:sp>
      <p:pic>
        <p:nvPicPr>
          <p:cNvPr id="314" name="Google Shape;31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338" y="1322525"/>
            <a:ext cx="735331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字串的其他 method</a:t>
            </a:r>
            <a:endParaRPr/>
          </a:p>
        </p:txBody>
      </p:sp>
      <p:pic>
        <p:nvPicPr>
          <p:cNvPr id="320" name="Google Shape;32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725" y="1322525"/>
            <a:ext cx="762854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如何執行 </a:t>
            </a:r>
            <a:r>
              <a:rPr lang="zh-TW"/>
              <a:t>Python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630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在現代有許多工具可以執行 Python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本次活動我們會用到以下兩種方式</a:t>
            </a:r>
            <a:endParaRPr sz="24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原生的執行方式: 透過 terminal 自己下指令執行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VS Code: 透過插件幫你下指令執行 (一鍵執行)</a:t>
            </a:r>
            <a:endParaRPr sz="20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8175" y="445025"/>
            <a:ext cx="2264125" cy="226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0113" y="2709151"/>
            <a:ext cx="200025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slice - </a:t>
            </a:r>
            <a:r>
              <a:rPr lang="zh-TW"/>
              <a:t>快速切 substring, sublist</a:t>
            </a:r>
            <a:endParaRPr/>
          </a:p>
        </p:txBody>
      </p:sp>
      <p:sp>
        <p:nvSpPr>
          <p:cNvPr id="326" name="Google Shape;326;p52"/>
          <p:cNvSpPr txBox="1"/>
          <p:nvPr>
            <p:ph idx="1" type="body"/>
          </p:nvPr>
        </p:nvSpPr>
        <p:spPr>
          <a:xfrm>
            <a:off x="311700" y="1152475"/>
            <a:ext cx="8520600" cy="3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可以快速的取出字串/list中的其中一部份資料</a:t>
            </a:r>
            <a:endParaRPr sz="2400"/>
          </a:p>
        </p:txBody>
      </p:sp>
      <p:pic>
        <p:nvPicPr>
          <p:cNvPr id="327" name="Google Shape;327;p52"/>
          <p:cNvPicPr preferRelativeResize="0"/>
          <p:nvPr/>
        </p:nvPicPr>
        <p:blipFill rotWithShape="1">
          <a:blip r:embed="rId3">
            <a:alphaModFix/>
          </a:blip>
          <a:srcRect b="8029" l="803" r="0" t="0"/>
          <a:stretch/>
        </p:blipFill>
        <p:spPr>
          <a:xfrm>
            <a:off x="1383075" y="1777675"/>
            <a:ext cx="6429849" cy="336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中場</a:t>
            </a:r>
            <a:r>
              <a:rPr lang="zh-TW"/>
              <a:t>練習 03</a:t>
            </a:r>
            <a:endParaRPr/>
          </a:p>
        </p:txBody>
      </p:sp>
      <p:sp>
        <p:nvSpPr>
          <p:cNvPr id="333" name="Google Shape;333;p53"/>
          <p:cNvSpPr txBox="1"/>
          <p:nvPr>
            <p:ph idx="1" type="body"/>
          </p:nvPr>
        </p:nvSpPr>
        <p:spPr>
          <a:xfrm>
            <a:off x="311700" y="1152475"/>
            <a:ext cx="4260300" cy="3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讓使用者輸入五個數字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計算其總和和平均值</a:t>
            </a:r>
            <a:endParaRPr sz="2400"/>
          </a:p>
        </p:txBody>
      </p:sp>
      <p:pic>
        <p:nvPicPr>
          <p:cNvPr id="334" name="Google Shape;33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37088"/>
            <a:ext cx="4267201" cy="286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條件判斷</a:t>
            </a:r>
            <a:endParaRPr/>
          </a:p>
        </p:txBody>
      </p:sp>
      <p:sp>
        <p:nvSpPr>
          <p:cNvPr id="340" name="Google Shape;340;p54"/>
          <p:cNvSpPr txBox="1"/>
          <p:nvPr>
            <p:ph idx="1" type="body"/>
          </p:nvPr>
        </p:nvSpPr>
        <p:spPr>
          <a:xfrm>
            <a:off x="311700" y="1152475"/>
            <a:ext cx="8520600" cy="3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有時候需要根據不同的條件執行不同程式碼</a:t>
            </a:r>
            <a:endParaRPr sz="24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使用者選擇不同的功能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不同資料有不同的處理方式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有些程式碼需要重複執行多次</a:t>
            </a:r>
            <a:endParaRPr sz="20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程式語言中常用 True/False 來表示判斷的結果</a:t>
            </a:r>
            <a:endParaRPr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條件判斷</a:t>
            </a:r>
            <a:endParaRPr/>
          </a:p>
        </p:txBody>
      </p:sp>
      <p:sp>
        <p:nvSpPr>
          <p:cNvPr id="346" name="Google Shape;346;p55"/>
          <p:cNvSpPr txBox="1"/>
          <p:nvPr>
            <p:ph idx="1" type="body"/>
          </p:nvPr>
        </p:nvSpPr>
        <p:spPr>
          <a:xfrm>
            <a:off x="311700" y="1152475"/>
            <a:ext cx="8520600" cy="3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有時候需要根據不同的條件執行不同程式碼</a:t>
            </a:r>
            <a:endParaRPr sz="24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使用者選擇不同的功能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不同資料有不同的處理方式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有些程式碼需要重複執行多次</a:t>
            </a:r>
            <a:endParaRPr sz="20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程式語言中常用 True/False 來表示判斷的結果</a:t>
            </a:r>
            <a:endParaRPr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條件判斷</a:t>
            </a:r>
            <a:endParaRPr/>
          </a:p>
        </p:txBody>
      </p:sp>
      <p:sp>
        <p:nvSpPr>
          <p:cNvPr id="352" name="Google Shape;352;p56"/>
          <p:cNvSpPr txBox="1"/>
          <p:nvPr>
            <p:ph idx="1" type="body"/>
          </p:nvPr>
        </p:nvSpPr>
        <p:spPr>
          <a:xfrm>
            <a:off x="311700" y="1152475"/>
            <a:ext cx="8520600" cy="3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程式語言中用以下運算子判斷兩個資料間的關係</a:t>
            </a:r>
            <a:endParaRPr sz="24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a == b : a 和 b 是否相等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a != b  : </a:t>
            </a:r>
            <a:r>
              <a:rPr lang="zh-TW" sz="2000"/>
              <a:t>a 和 b 是否不相等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a &gt; b   : a 和 b 是否大於 b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a &gt;= b : a 和 b 是否大於等於 b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a &lt; b, a &lt;= b: a 和 b 是否小於(等於) b</a:t>
            </a:r>
            <a:endParaRPr sz="2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條件判斷</a:t>
            </a:r>
            <a:endParaRPr/>
          </a:p>
        </p:txBody>
      </p:sp>
      <p:pic>
        <p:nvPicPr>
          <p:cNvPr id="358" name="Google Shape;358;p57"/>
          <p:cNvPicPr preferRelativeResize="0"/>
          <p:nvPr/>
        </p:nvPicPr>
        <p:blipFill rotWithShape="1">
          <a:blip r:embed="rId3">
            <a:alphaModFix/>
          </a:blip>
          <a:srcRect b="0" l="685" r="0" t="0"/>
          <a:stretch/>
        </p:blipFill>
        <p:spPr>
          <a:xfrm>
            <a:off x="971950" y="1340300"/>
            <a:ext cx="7216175" cy="38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if - 當</a:t>
            </a:r>
            <a:r>
              <a:rPr lang="zh-TW"/>
              <a:t>條件為 True 時執行程式碼</a:t>
            </a:r>
            <a:endParaRPr/>
          </a:p>
        </p:txBody>
      </p:sp>
      <p:sp>
        <p:nvSpPr>
          <p:cNvPr id="364" name="Google Shape;364;p58"/>
          <p:cNvSpPr txBox="1"/>
          <p:nvPr>
            <p:ph idx="1" type="body"/>
          </p:nvPr>
        </p:nvSpPr>
        <p:spPr>
          <a:xfrm>
            <a:off x="311700" y="1152475"/>
            <a:ext cx="8520600" cy="3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000"/>
              <a:t>當條件成立，就執行 if 下方有縮排(左邊有空格對齊)的程式碼</a:t>
            </a:r>
            <a:endParaRPr sz="2000"/>
          </a:p>
        </p:txBody>
      </p:sp>
      <p:pic>
        <p:nvPicPr>
          <p:cNvPr id="365" name="Google Shape;36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575" y="1817426"/>
            <a:ext cx="6102851" cy="332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if…else… - </a:t>
            </a:r>
            <a:r>
              <a:rPr lang="zh-TW"/>
              <a:t>如果 if 不成立就執行的程式碼</a:t>
            </a:r>
            <a:endParaRPr/>
          </a:p>
        </p:txBody>
      </p:sp>
      <p:sp>
        <p:nvSpPr>
          <p:cNvPr id="371" name="Google Shape;371;p59"/>
          <p:cNvSpPr txBox="1"/>
          <p:nvPr>
            <p:ph idx="1" type="body"/>
          </p:nvPr>
        </p:nvSpPr>
        <p:spPr>
          <a:xfrm>
            <a:off x="311700" y="1152475"/>
            <a:ext cx="8520600" cy="3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000"/>
              <a:t>當 if 不成立，會執行 else 下方有縮排(左邊有空格對齊)的程式碼</a:t>
            </a:r>
            <a:endParaRPr sz="2000"/>
          </a:p>
        </p:txBody>
      </p:sp>
      <p:pic>
        <p:nvPicPr>
          <p:cNvPr id="372" name="Google Shape;37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38" y="1821426"/>
            <a:ext cx="6095524" cy="33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if…elif…else… - </a:t>
            </a:r>
            <a:r>
              <a:rPr lang="zh-TW"/>
              <a:t>多重條件判斷</a:t>
            </a:r>
            <a:endParaRPr/>
          </a:p>
        </p:txBody>
      </p:sp>
      <p:sp>
        <p:nvSpPr>
          <p:cNvPr id="378" name="Google Shape;378;p60"/>
          <p:cNvSpPr txBox="1"/>
          <p:nvPr>
            <p:ph idx="1" type="body"/>
          </p:nvPr>
        </p:nvSpPr>
        <p:spPr>
          <a:xfrm>
            <a:off x="311700" y="1152475"/>
            <a:ext cx="4596600" cy="3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000"/>
              <a:t>if 和 else 之前還可以插入多個 elif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每個 </a:t>
            </a:r>
            <a:r>
              <a:rPr lang="zh-TW" sz="2000"/>
              <a:t>elif 可以再做一次條件判斷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注意: 所有區塊中只會有一個被執行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且條件判斷是按照順序的</a:t>
            </a:r>
            <a:endParaRPr sz="2000"/>
          </a:p>
        </p:txBody>
      </p:sp>
      <p:pic>
        <p:nvPicPr>
          <p:cNvPr id="379" name="Google Shape;37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500" y="1017725"/>
            <a:ext cx="3930900" cy="330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while - 當條件成立就重複執行</a:t>
            </a:r>
            <a:endParaRPr/>
          </a:p>
        </p:txBody>
      </p:sp>
      <p:sp>
        <p:nvSpPr>
          <p:cNvPr id="385" name="Google Shape;385;p61"/>
          <p:cNvSpPr txBox="1"/>
          <p:nvPr>
            <p:ph idx="1" type="body"/>
          </p:nvPr>
        </p:nvSpPr>
        <p:spPr>
          <a:xfrm>
            <a:off x="311700" y="1152475"/>
            <a:ext cx="8520600" cy="3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000"/>
              <a:t>當條件成立，就不斷執行下方有縮排的程式碼</a:t>
            </a:r>
            <a:endParaRPr sz="2000"/>
          </a:p>
        </p:txBody>
      </p:sp>
      <p:pic>
        <p:nvPicPr>
          <p:cNvPr id="386" name="Google Shape;38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687" y="1903325"/>
            <a:ext cx="6908625" cy="324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如何執行 Python - </a:t>
            </a:r>
            <a:r>
              <a:rPr lang="zh-TW"/>
              <a:t>使用 Terminal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打開任意 terminal 程式</a:t>
            </a:r>
            <a:endParaRPr sz="2400"/>
          </a:p>
          <a:p>
            <a:pPr indent="-3810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Windows: Powershell、Git Bash、終端機...</a:t>
            </a:r>
            <a:endParaRPr sz="2400"/>
          </a:p>
          <a:p>
            <a:pPr indent="-3810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MacOS: Terminal (</a:t>
            </a:r>
            <a:r>
              <a:rPr lang="zh-TW" sz="2400"/>
              <a:t>終端機</a:t>
            </a:r>
            <a:r>
              <a:rPr lang="zh-TW" sz="2400"/>
              <a:t>)</a:t>
            </a:r>
            <a:endParaRPr sz="2400"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6690" t="6305"/>
          <a:stretch/>
        </p:blipFill>
        <p:spPr>
          <a:xfrm>
            <a:off x="1324938" y="3229750"/>
            <a:ext cx="2995325" cy="174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 b="0" l="1003" r="15356" t="0"/>
          <a:stretch/>
        </p:blipFill>
        <p:spPr>
          <a:xfrm>
            <a:off x="4823737" y="3185488"/>
            <a:ext cx="29953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while - </a:t>
            </a:r>
            <a:r>
              <a:rPr lang="zh-TW"/>
              <a:t>修改整個 list 的內容</a:t>
            </a:r>
            <a:endParaRPr/>
          </a:p>
        </p:txBody>
      </p:sp>
      <p:sp>
        <p:nvSpPr>
          <p:cNvPr id="392" name="Google Shape;392;p62"/>
          <p:cNvSpPr txBox="1"/>
          <p:nvPr>
            <p:ph idx="1" type="body"/>
          </p:nvPr>
        </p:nvSpPr>
        <p:spPr>
          <a:xfrm>
            <a:off x="311700" y="1152475"/>
            <a:ext cx="8520600" cy="3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000"/>
              <a:t>結合前面提到的語法，對大量資料做處理</a:t>
            </a:r>
            <a:endParaRPr sz="2000"/>
          </a:p>
        </p:txBody>
      </p:sp>
      <p:pic>
        <p:nvPicPr>
          <p:cNvPr id="393" name="Google Shape;39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275" y="1790250"/>
            <a:ext cx="6914849" cy="335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for - </a:t>
            </a:r>
            <a:r>
              <a:rPr lang="zh-TW"/>
              <a:t>一個一個讀取 list 中的所有元素</a:t>
            </a:r>
            <a:endParaRPr/>
          </a:p>
        </p:txBody>
      </p:sp>
      <p:pic>
        <p:nvPicPr>
          <p:cNvPr id="399" name="Google Shape;39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175" y="1808825"/>
            <a:ext cx="7019649" cy="3334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63"/>
          <p:cNvSpPr txBox="1"/>
          <p:nvPr>
            <p:ph idx="1" type="body"/>
          </p:nvPr>
        </p:nvSpPr>
        <p:spPr>
          <a:xfrm>
            <a:off x="311700" y="1152475"/>
            <a:ext cx="842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000"/>
              <a:t>注意，for 只能拿來讀取，無法對 list 做修改</a:t>
            </a:r>
            <a:endParaRPr sz="2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for + range() - </a:t>
            </a:r>
            <a:r>
              <a:rPr lang="zh-TW"/>
              <a:t>產生連續的整數</a:t>
            </a:r>
            <a:endParaRPr/>
          </a:p>
        </p:txBody>
      </p:sp>
      <p:sp>
        <p:nvSpPr>
          <p:cNvPr id="406" name="Google Shape;406;p64"/>
          <p:cNvSpPr txBox="1"/>
          <p:nvPr>
            <p:ph idx="1" type="body"/>
          </p:nvPr>
        </p:nvSpPr>
        <p:spPr>
          <a:xfrm>
            <a:off x="311700" y="1152475"/>
            <a:ext cx="842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000"/>
              <a:t>range() 可以用來產生一連串的整數給 for 使用</a:t>
            </a:r>
            <a:endParaRPr sz="2000"/>
          </a:p>
        </p:txBody>
      </p:sp>
      <p:pic>
        <p:nvPicPr>
          <p:cNvPr id="407" name="Google Shape;40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051" y="1859925"/>
            <a:ext cx="6487210" cy="32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中場練習 04</a:t>
            </a:r>
            <a:endParaRPr/>
          </a:p>
        </p:txBody>
      </p:sp>
      <p:sp>
        <p:nvSpPr>
          <p:cNvPr id="413" name="Google Shape;413;p65"/>
          <p:cNvSpPr txBox="1"/>
          <p:nvPr>
            <p:ph idx="1" type="body"/>
          </p:nvPr>
        </p:nvSpPr>
        <p:spPr>
          <a:xfrm>
            <a:off x="311700" y="1152475"/>
            <a:ext cx="4666500" cy="3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讓使用者輸入</a:t>
            </a:r>
            <a:r>
              <a:rPr lang="zh-TW" sz="2400"/>
              <a:t>任意數量的數字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計算其總和和平均值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找出最大和最小值</a:t>
            </a:r>
            <a:endParaRPr sz="2400"/>
          </a:p>
        </p:txBody>
      </p:sp>
      <p:pic>
        <p:nvPicPr>
          <p:cNvPr id="414" name="Google Shape;41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450" y="1864588"/>
            <a:ext cx="4340850" cy="3055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function</a:t>
            </a:r>
            <a:endParaRPr/>
          </a:p>
        </p:txBody>
      </p:sp>
      <p:sp>
        <p:nvSpPr>
          <p:cNvPr id="420" name="Google Shape;420;p66"/>
          <p:cNvSpPr txBox="1"/>
          <p:nvPr>
            <p:ph idx="1" type="body"/>
          </p:nvPr>
        </p:nvSpPr>
        <p:spPr>
          <a:xfrm>
            <a:off x="311700" y="1152475"/>
            <a:ext cx="8520600" cy="3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可以把 function 寫成預先定義好的流程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一個 function 代表一個特定的功能或任務</a:t>
            </a:r>
            <a:endParaRPr sz="24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讓某一段程式碼可以被重複使用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並讓程式碼更有可讀性</a:t>
            </a:r>
            <a:endParaRPr sz="20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function</a:t>
            </a:r>
            <a:endParaRPr/>
          </a:p>
        </p:txBody>
      </p:sp>
      <p:sp>
        <p:nvSpPr>
          <p:cNvPr id="426" name="Google Shape;426;p67"/>
          <p:cNvSpPr txBox="1"/>
          <p:nvPr>
            <p:ph idx="1" type="body"/>
          </p:nvPr>
        </p:nvSpPr>
        <p:spPr>
          <a:xfrm>
            <a:off x="311700" y="1152475"/>
            <a:ext cx="8520600" cy="3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前面用到的 print()、input() 就是一種 function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使用 function 的行為在程式設計中稱作呼叫 (function call)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除了 Python 內建的 function，也可以自己定義 function</a:t>
            </a:r>
            <a:endParaRPr sz="2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def - </a:t>
            </a:r>
            <a:r>
              <a:rPr lang="zh-TW"/>
              <a:t>自定義 </a:t>
            </a:r>
            <a:r>
              <a:rPr lang="zh-TW"/>
              <a:t>function</a:t>
            </a:r>
            <a:endParaRPr/>
          </a:p>
        </p:txBody>
      </p:sp>
      <p:sp>
        <p:nvSpPr>
          <p:cNvPr id="432" name="Google Shape;432;p68"/>
          <p:cNvSpPr txBox="1"/>
          <p:nvPr>
            <p:ph idx="1" type="body"/>
          </p:nvPr>
        </p:nvSpPr>
        <p:spPr>
          <a:xfrm>
            <a:off x="311700" y="1152475"/>
            <a:ext cx="4260300" cy="3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400"/>
              <a:t>語法為:</a:t>
            </a:r>
            <a:endParaRPr sz="2400"/>
          </a:p>
        </p:txBody>
      </p:sp>
      <p:sp>
        <p:nvSpPr>
          <p:cNvPr id="433" name="Google Shape;433;p68"/>
          <p:cNvSpPr txBox="1"/>
          <p:nvPr/>
        </p:nvSpPr>
        <p:spPr>
          <a:xfrm>
            <a:off x="644100" y="1996375"/>
            <a:ext cx="3927900" cy="2143200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CC8242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zh-TW" sz="1900">
                <a:solidFill>
                  <a:srgbClr val="CCCCCC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 &lt;function name&gt;():</a:t>
            </a:r>
            <a:endParaRPr sz="1900">
              <a:solidFill>
                <a:srgbClr val="CCCCCC"/>
              </a:solidFill>
              <a:highlight>
                <a:srgbClr val="24242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CCCCCC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    function 中的流程</a:t>
            </a:r>
            <a:endParaRPr sz="1900">
              <a:solidFill>
                <a:srgbClr val="CCCCCC"/>
              </a:solidFill>
              <a:highlight>
                <a:srgbClr val="24242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CCCCCC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TW" sz="1900">
                <a:solidFill>
                  <a:srgbClr val="9E7BB0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900">
              <a:solidFill>
                <a:srgbClr val="9E7BB0"/>
              </a:solidFill>
              <a:highlight>
                <a:srgbClr val="24242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CCCCCC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TW" sz="1900">
                <a:solidFill>
                  <a:srgbClr val="9E7BB0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2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434" name="Google Shape;43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7726" y="0"/>
            <a:ext cx="364627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function </a:t>
            </a:r>
            <a:r>
              <a:rPr lang="zh-TW"/>
              <a:t>參數</a:t>
            </a:r>
            <a:endParaRPr/>
          </a:p>
        </p:txBody>
      </p:sp>
      <p:sp>
        <p:nvSpPr>
          <p:cNvPr id="440" name="Google Shape;440;p69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透過參數，可以將資料傳遞給 function 內部</a:t>
            </a:r>
            <a:endParaRPr sz="2000"/>
          </a:p>
        </p:txBody>
      </p:sp>
      <p:pic>
        <p:nvPicPr>
          <p:cNvPr id="441" name="Google Shape;44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051" y="1821425"/>
            <a:ext cx="7055900" cy="33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function 回傳值</a:t>
            </a:r>
            <a:endParaRPr/>
          </a:p>
        </p:txBody>
      </p:sp>
      <p:sp>
        <p:nvSpPr>
          <p:cNvPr id="447" name="Google Shape;447;p70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透過 return，可以獲得 function 的運算結果</a:t>
            </a:r>
            <a:endParaRPr sz="2000"/>
          </a:p>
        </p:txBody>
      </p:sp>
      <p:pic>
        <p:nvPicPr>
          <p:cNvPr id="448" name="Google Shape;448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264" y="1882650"/>
            <a:ext cx="7211474" cy="32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中場練習 05</a:t>
            </a:r>
            <a:endParaRPr/>
          </a:p>
        </p:txBody>
      </p:sp>
      <p:sp>
        <p:nvSpPr>
          <p:cNvPr id="454" name="Google Shape;454;p71"/>
          <p:cNvSpPr txBox="1"/>
          <p:nvPr>
            <p:ph idx="1" type="body"/>
          </p:nvPr>
        </p:nvSpPr>
        <p:spPr>
          <a:xfrm>
            <a:off x="311700" y="1152475"/>
            <a:ext cx="5217600" cy="3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zh-TW" sz="2200"/>
              <a:t>寫一個 function 包含以下參數</a:t>
            </a:r>
            <a:endParaRPr sz="22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year, month, day</a:t>
            </a:r>
            <a:endParaRPr sz="20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zh-TW" sz="2200"/>
              <a:t>回傳一個字串為以下格式</a:t>
            </a:r>
            <a:endParaRPr sz="22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YYYY-MM-DD (即年、月、日)</a:t>
            </a:r>
            <a:endParaRPr sz="2000"/>
          </a:p>
          <a:p>
            <a:pPr indent="-3683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zh-TW" sz="2200"/>
              <a:t>其中月份用 Jan, Feb … 等縮寫表示</a:t>
            </a:r>
            <a:endParaRPr sz="2200"/>
          </a:p>
        </p:txBody>
      </p:sp>
      <p:pic>
        <p:nvPicPr>
          <p:cNvPr id="455" name="Google Shape;455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0775" y="1152475"/>
            <a:ext cx="3661525" cy="23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如何執行 Python - 使用 Terminal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輸入指令</a:t>
            </a:r>
            <a:endParaRPr sz="2400"/>
          </a:p>
          <a:p>
            <a:pPr indent="0" lvl="0" marL="9144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400"/>
              <a:t>python &lt;.py file&gt;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&lt;.py file&gt; 替換成要執行的程式碼的路徑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執行結果會直接顯示在 terminal 中</a:t>
            </a:r>
            <a:endParaRPr sz="2400"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58209" l="0" r="0" t="0"/>
          <a:stretch/>
        </p:blipFill>
        <p:spPr>
          <a:xfrm>
            <a:off x="5271650" y="1068550"/>
            <a:ext cx="3560650" cy="15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import - </a:t>
            </a:r>
            <a:r>
              <a:rPr lang="zh-TW"/>
              <a:t>使用已存在的 module(模組)/package(套件)</a:t>
            </a:r>
            <a:endParaRPr/>
          </a:p>
        </p:txBody>
      </p:sp>
      <p:sp>
        <p:nvSpPr>
          <p:cNvPr id="461" name="Google Shape;461;p72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Python 內建</a:t>
            </a:r>
            <a:r>
              <a:rPr lang="zh-TW" sz="2400"/>
              <a:t>的模組和套件定義好一些複雜但常用的功能</a:t>
            </a:r>
            <a:endParaRPr sz="2400"/>
          </a:p>
        </p:txBody>
      </p:sp>
      <p:pic>
        <p:nvPicPr>
          <p:cNvPr id="462" name="Google Shape;462;p72"/>
          <p:cNvPicPr preferRelativeResize="0"/>
          <p:nvPr/>
        </p:nvPicPr>
        <p:blipFill rotWithShape="1">
          <a:blip r:embed="rId3">
            <a:alphaModFix/>
          </a:blip>
          <a:srcRect b="0" l="0" r="10817" t="0"/>
          <a:stretch/>
        </p:blipFill>
        <p:spPr>
          <a:xfrm>
            <a:off x="1576763" y="1760175"/>
            <a:ext cx="5990474" cy="338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pip - </a:t>
            </a:r>
            <a:r>
              <a:rPr lang="zh-TW"/>
              <a:t>套件管理工具</a:t>
            </a:r>
            <a:endParaRPr/>
          </a:p>
        </p:txBody>
      </p:sp>
      <p:sp>
        <p:nvSpPr>
          <p:cNvPr id="468" name="Google Shape;468;p73"/>
          <p:cNvSpPr txBox="1"/>
          <p:nvPr>
            <p:ph idx="1" type="body"/>
          </p:nvPr>
        </p:nvSpPr>
        <p:spPr>
          <a:xfrm>
            <a:off x="311700" y="1152475"/>
            <a:ext cx="8520600" cy="3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除了內建的套件，還有許多第三方開發的套件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Python 官方架設一個公開的儲存庫</a:t>
            </a:r>
            <a:endParaRPr sz="2400"/>
          </a:p>
          <a:p>
            <a:pPr indent="-3810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開發者可以自己上傳或下載這些套件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pip 就是負責管理、下載這些套件的工具</a:t>
            </a:r>
            <a:endParaRPr sz="24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pip install - </a:t>
            </a:r>
            <a:r>
              <a:rPr lang="zh-TW"/>
              <a:t>下載第三方套件</a:t>
            </a:r>
            <a:endParaRPr/>
          </a:p>
        </p:txBody>
      </p:sp>
      <p:sp>
        <p:nvSpPr>
          <p:cNvPr id="474" name="Google Shape;474;p74"/>
          <p:cNvSpPr txBox="1"/>
          <p:nvPr>
            <p:ph idx="1" type="body"/>
          </p:nvPr>
        </p:nvSpPr>
        <p:spPr>
          <a:xfrm>
            <a:off x="235500" y="1152475"/>
            <a:ext cx="5180100" cy="3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zh-TW" sz="2200"/>
              <a:t>在 terminal 中執行以下指令下載套件</a:t>
            </a:r>
            <a:endParaRPr sz="2200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200"/>
              <a:t>	pip install &lt;套件名稱&gt;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2200"/>
              <a:buChar char="-"/>
            </a:pPr>
            <a:r>
              <a:rPr lang="zh-TW" sz="2200"/>
              <a:t>例如: 有個套件叫 matplotlib</a:t>
            </a:r>
            <a:endParaRPr sz="2200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200"/>
              <a:t>	pip install matplotlib</a:t>
            </a:r>
            <a:endParaRPr sz="2200"/>
          </a:p>
        </p:txBody>
      </p:sp>
      <p:pic>
        <p:nvPicPr>
          <p:cNvPr id="475" name="Google Shape;47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600" y="1280957"/>
            <a:ext cx="3728401" cy="3862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matplotlib </a:t>
            </a:r>
            <a:r>
              <a:rPr lang="zh-TW"/>
              <a:t>範例程式</a:t>
            </a:r>
            <a:endParaRPr/>
          </a:p>
        </p:txBody>
      </p:sp>
      <p:sp>
        <p:nvSpPr>
          <p:cNvPr id="481" name="Google Shape;481;p75"/>
          <p:cNvSpPr txBox="1"/>
          <p:nvPr>
            <p:ph idx="1" type="body"/>
          </p:nvPr>
        </p:nvSpPr>
        <p:spPr>
          <a:xfrm>
            <a:off x="311700" y="1152475"/>
            <a:ext cx="4260300" cy="3566100"/>
          </a:xfrm>
          <a:prstGeom prst="rect">
            <a:avLst/>
          </a:prstGeom>
          <a:solidFill>
            <a:srgbClr val="24242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125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zh-TW" sz="1340">
                <a:solidFill>
                  <a:srgbClr val="CC8242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zh-TW" sz="1340">
                <a:solidFill>
                  <a:srgbClr val="CCCCCC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 matplotlib.pylab </a:t>
            </a:r>
            <a:r>
              <a:rPr lang="zh-TW" sz="1340">
                <a:solidFill>
                  <a:srgbClr val="CC8242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zh-TW" sz="1340">
                <a:solidFill>
                  <a:srgbClr val="CCCCCC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 plt</a:t>
            </a:r>
            <a:endParaRPr sz="1340">
              <a:solidFill>
                <a:srgbClr val="CCCCCC"/>
              </a:solidFill>
              <a:highlight>
                <a:srgbClr val="24242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125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40">
              <a:solidFill>
                <a:srgbClr val="CCCCCC"/>
              </a:solidFill>
              <a:highlight>
                <a:srgbClr val="24242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125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40">
              <a:solidFill>
                <a:srgbClr val="CCCCCC"/>
              </a:solidFill>
              <a:highlight>
                <a:srgbClr val="24242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125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zh-TW" sz="1340">
                <a:solidFill>
                  <a:srgbClr val="CC8242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zh-TW" sz="1340">
                <a:solidFill>
                  <a:srgbClr val="CCCCCC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340">
                <a:solidFill>
                  <a:srgbClr val="FFC66D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zh-TW" sz="1340">
                <a:solidFill>
                  <a:srgbClr val="CCCCCC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(x):</a:t>
            </a:r>
            <a:endParaRPr sz="1340">
              <a:solidFill>
                <a:srgbClr val="CCCCCC"/>
              </a:solidFill>
              <a:highlight>
                <a:srgbClr val="24242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125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zh-TW" sz="1340">
                <a:solidFill>
                  <a:srgbClr val="CCCCCC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TW" sz="1340">
                <a:solidFill>
                  <a:srgbClr val="CC8242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zh-TW" sz="1340">
                <a:solidFill>
                  <a:srgbClr val="CCCCCC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340">
                <a:solidFill>
                  <a:srgbClr val="7A9EC2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zh-TW" sz="1340">
                <a:solidFill>
                  <a:srgbClr val="CCCCCC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 * (x**</a:t>
            </a:r>
            <a:r>
              <a:rPr lang="zh-TW" sz="1340">
                <a:solidFill>
                  <a:srgbClr val="7A9EC2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zh-TW" sz="1340">
                <a:solidFill>
                  <a:srgbClr val="CCCCCC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) + </a:t>
            </a:r>
            <a:r>
              <a:rPr lang="zh-TW" sz="1340">
                <a:solidFill>
                  <a:srgbClr val="7A9EC2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zh-TW" sz="1340">
                <a:solidFill>
                  <a:srgbClr val="CCCCCC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 * x - </a:t>
            </a:r>
            <a:r>
              <a:rPr lang="zh-TW" sz="1340">
                <a:solidFill>
                  <a:srgbClr val="7A9EC2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340">
              <a:solidFill>
                <a:srgbClr val="7A9EC2"/>
              </a:solidFill>
              <a:highlight>
                <a:srgbClr val="24242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125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40">
              <a:solidFill>
                <a:srgbClr val="CCCCCC"/>
              </a:solidFill>
              <a:highlight>
                <a:srgbClr val="24242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125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40">
              <a:solidFill>
                <a:srgbClr val="CCCCCC"/>
              </a:solidFill>
              <a:highlight>
                <a:srgbClr val="24242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125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zh-TW" sz="1340">
                <a:solidFill>
                  <a:srgbClr val="CCCCCC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X = [</a:t>
            </a:r>
            <a:r>
              <a:rPr lang="zh-TW" sz="1340">
                <a:solidFill>
                  <a:srgbClr val="7A9EC2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zh-TW" sz="1340">
                <a:solidFill>
                  <a:srgbClr val="CCCCCC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TW" sz="1340">
                <a:solidFill>
                  <a:srgbClr val="7A9EC2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zh-TW" sz="1340">
                <a:solidFill>
                  <a:srgbClr val="CCCCCC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TW" sz="1340">
                <a:solidFill>
                  <a:srgbClr val="7A9EC2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zh-TW" sz="1340">
                <a:solidFill>
                  <a:srgbClr val="CCCCCC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TW" sz="1340">
                <a:solidFill>
                  <a:srgbClr val="7A9EC2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zh-TW" sz="1340">
                <a:solidFill>
                  <a:srgbClr val="CCCCCC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TW" sz="1340">
                <a:solidFill>
                  <a:srgbClr val="7A9EC2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zh-TW" sz="1340">
                <a:solidFill>
                  <a:srgbClr val="CCCCCC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TW" sz="1340">
                <a:solidFill>
                  <a:srgbClr val="7A9EC2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zh-TW" sz="1340">
                <a:solidFill>
                  <a:srgbClr val="CCCCCC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TW" sz="1340">
                <a:solidFill>
                  <a:srgbClr val="7A9EC2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zh-TW" sz="1340">
                <a:solidFill>
                  <a:srgbClr val="CCCCCC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40">
              <a:solidFill>
                <a:srgbClr val="CCCCCC"/>
              </a:solidFill>
              <a:highlight>
                <a:srgbClr val="24242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125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zh-TW" sz="1340">
                <a:solidFill>
                  <a:srgbClr val="CCCCCC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Y = []</a:t>
            </a:r>
            <a:endParaRPr sz="1340">
              <a:solidFill>
                <a:srgbClr val="CCCCCC"/>
              </a:solidFill>
              <a:highlight>
                <a:srgbClr val="24242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125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zh-TW" sz="1340">
                <a:solidFill>
                  <a:srgbClr val="CC8242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zh-TW" sz="1340">
                <a:solidFill>
                  <a:srgbClr val="CCCCCC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zh-TW" sz="1340">
                <a:solidFill>
                  <a:srgbClr val="CC8242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zh-TW" sz="1340">
                <a:solidFill>
                  <a:srgbClr val="CCCCCC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 X:</a:t>
            </a:r>
            <a:endParaRPr sz="1340">
              <a:solidFill>
                <a:srgbClr val="CCCCCC"/>
              </a:solidFill>
              <a:highlight>
                <a:srgbClr val="24242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125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zh-TW" sz="1340">
                <a:solidFill>
                  <a:srgbClr val="CCCCCC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    y = f(x)</a:t>
            </a:r>
            <a:endParaRPr sz="1340">
              <a:solidFill>
                <a:srgbClr val="CCCCCC"/>
              </a:solidFill>
              <a:highlight>
                <a:srgbClr val="24242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125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zh-TW" sz="1340">
                <a:solidFill>
                  <a:srgbClr val="CCCCCC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    Y.append(y)</a:t>
            </a:r>
            <a:endParaRPr sz="1340">
              <a:solidFill>
                <a:srgbClr val="CCCCCC"/>
              </a:solidFill>
              <a:highlight>
                <a:srgbClr val="24242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125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40">
              <a:solidFill>
                <a:srgbClr val="CCCCCC"/>
              </a:solidFill>
              <a:highlight>
                <a:srgbClr val="24242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125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zh-TW" sz="1340">
                <a:solidFill>
                  <a:srgbClr val="CCCCCC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plt.plot(X, Y)</a:t>
            </a:r>
            <a:endParaRPr sz="1340">
              <a:solidFill>
                <a:srgbClr val="CCCCCC"/>
              </a:solidFill>
              <a:highlight>
                <a:srgbClr val="24242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125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zh-TW" sz="1340">
                <a:solidFill>
                  <a:srgbClr val="CCCCCC"/>
                </a:solidFill>
                <a:highlight>
                  <a:srgbClr val="242424"/>
                </a:highlight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sz="1804"/>
          </a:p>
        </p:txBody>
      </p:sp>
      <p:pic>
        <p:nvPicPr>
          <p:cNvPr id="482" name="Google Shape;48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675" y="1116238"/>
            <a:ext cx="4267201" cy="36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Python </a:t>
            </a:r>
            <a:r>
              <a:rPr lang="zh-TW"/>
              <a:t>參考資料</a:t>
            </a:r>
            <a:endParaRPr/>
          </a:p>
        </p:txBody>
      </p:sp>
      <p:sp>
        <p:nvSpPr>
          <p:cNvPr id="488" name="Google Shape;488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0861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zh-TW"/>
              <a:t>Python </a:t>
            </a:r>
            <a:r>
              <a:rPr lang="zh-TW"/>
              <a:t>官方文件: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https://docs.python.org/3/library/index.html</a:t>
            </a:r>
            <a:endParaRPr/>
          </a:p>
          <a:p>
            <a:pPr indent="-30861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zh-TW"/>
              <a:t>W3school </a:t>
            </a:r>
            <a:r>
              <a:rPr lang="zh-TW"/>
              <a:t>教學: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https://www.w3schools.com/python/</a:t>
            </a:r>
            <a:endParaRPr/>
          </a:p>
          <a:p>
            <a:pPr indent="-30861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zh-TW"/>
              <a:t>原版簡報：</a:t>
            </a:r>
            <a:r>
              <a:rPr lang="zh-TW" u="sng">
                <a:solidFill>
                  <a:schemeClr val="hlink"/>
                </a:solidFill>
                <a:hlinkClick r:id="rId5"/>
              </a:rPr>
              <a:t>https://docs.google.com/presentation/d/1tTUg7q63GCTdevNoAfnQ4-YpQBWc0V-Xll7EuGff1lk/edit?usp=sharing</a:t>
            </a:r>
            <a:endParaRPr u="sng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下午場簡報: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6"/>
              </a:rPr>
              <a:t>https://www.canva.com/design/DAGR7-e8QwM/znxOBW39_gQ9Z_5XpfLHYA/view?utm_content=DAGR7-e8QwM&amp;utm_campaign=designshare&amp;utm_medium=link&amp;utm_source=editor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如何執行 Python - 使用 VS Code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先打開程式碼所在的資料夾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進入要打開的資料夾後對空白處按右鍵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選擇以 Code 開啟</a:t>
            </a:r>
            <a:endParaRPr sz="24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6625" y="2372500"/>
            <a:ext cx="4399926" cy="270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如何執行 Python - 使用 VS Code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675" y="1131450"/>
            <a:ext cx="50946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print()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print() 可以將資料內容以文字的形式輸出(顯示)到 terminal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可以用來</a:t>
            </a:r>
            <a:endParaRPr sz="24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顯示訊息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顯示執行結果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顯示程式執行過程中的資料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