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44"/>
  </p:notesMasterIdLst>
  <p:sldIdLst>
    <p:sldId id="256" r:id="rId5"/>
    <p:sldId id="257" r:id="rId6"/>
    <p:sldId id="265" r:id="rId7"/>
    <p:sldId id="268" r:id="rId8"/>
    <p:sldId id="275" r:id="rId9"/>
    <p:sldId id="276" r:id="rId10"/>
    <p:sldId id="277" r:id="rId11"/>
    <p:sldId id="280" r:id="rId12"/>
    <p:sldId id="281" r:id="rId13"/>
    <p:sldId id="282" r:id="rId14"/>
    <p:sldId id="283" r:id="rId15"/>
    <p:sldId id="286" r:id="rId16"/>
    <p:sldId id="321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2" roundtripDataSignature="AMtx7mgJcoFpf6eo11+gCOXS1M/0U/fN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4F62F7-F003-4922-8B03-7641FEADE023}">
  <a:tblStyle styleId="{B44F62F7-F003-4922-8B03-7641FEADE02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236C9B9-74D8-40F3-B3A1-9AEDE6547CDB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EE8"/>
          </a:solidFill>
        </a:fill>
      </a:tcStyle>
    </a:wholeTbl>
    <a:band1H>
      <a:tcTxStyle/>
      <a:tcStyle>
        <a:tcBdr/>
        <a:fill>
          <a:solidFill>
            <a:srgbClr val="FCDC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CDC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76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7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8" Type="http://schemas.openxmlformats.org/officeDocument/2006/relationships/slide" Target="slides/slide4.xml"/><Relationship Id="rId72" Type="http://customschemas.google.com/relationships/presentationmetadata" Target="meta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21847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152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7790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2336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1852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" name="Google Shape;41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6998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818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1" name="Google Shape;44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8130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2" name="Google Shape;45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8339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664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4" name="Google Shape;47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9601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6166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8501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37044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1" name="Google Shape;581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97034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1" name="Google Shape;591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803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2" name="Google Shape;60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0389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3" name="Google Shape;613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57034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4" name="Google Shape;624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96036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5" name="Google Shape;635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11970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5" name="Google Shape;645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387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6" name="Google Shape;656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75315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7" name="Google Shape;667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9246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00924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8" name="Google Shape;678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4026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8" name="Google Shape;68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42630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9" name="Google Shape;699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60502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9" name="Google Shape;709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0602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0" name="Google Shape;720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7389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1" name="Google Shape;73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297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1" name="Google Shape;741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45021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1" name="Google Shape;751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49203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1" name="Google Shape;761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069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6135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Begin with defining what is System Operations</a:t>
            </a:r>
            <a:endParaRPr/>
          </a:p>
        </p:txBody>
      </p:sp>
      <p:sp>
        <p:nvSpPr>
          <p:cNvPr id="264" name="Google Shape;264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1323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Benefits: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Fast scale-out, on demand. You can request the resources you need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Replicate, scale quickly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Tear up and tear down easily</a:t>
            </a:r>
            <a:endParaRPr/>
          </a:p>
        </p:txBody>
      </p:sp>
      <p:sp>
        <p:nvSpPr>
          <p:cNvPr id="277" name="Google Shape;277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6981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8211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231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0226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39" y="0"/>
            <a:ext cx="91241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67"/>
          <p:cNvSpPr txBox="1">
            <a:spLocks noGrp="1"/>
          </p:cNvSpPr>
          <p:nvPr>
            <p:ph type="ctrTitle"/>
          </p:nvPr>
        </p:nvSpPr>
        <p:spPr>
          <a:xfrm>
            <a:off x="171450" y="1743789"/>
            <a:ext cx="6179344" cy="678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  <a:defRPr sz="3200">
                <a:solidFill>
                  <a:srgbClr val="FF66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7"/>
          <p:cNvSpPr txBox="1">
            <a:spLocks noGrp="1"/>
          </p:cNvSpPr>
          <p:nvPr>
            <p:ph type="subTitle" idx="1"/>
          </p:nvPr>
        </p:nvSpPr>
        <p:spPr>
          <a:xfrm>
            <a:off x="171450" y="2571750"/>
            <a:ext cx="6179344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rgbClr val="99CCFF"/>
              </a:buClr>
              <a:buSzPts val="2000"/>
              <a:buNone/>
              <a:defRPr sz="2000" i="1">
                <a:solidFill>
                  <a:srgbClr val="99CCF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67"/>
          <p:cNvSpPr txBox="1">
            <a:spLocks noGrp="1"/>
          </p:cNvSpPr>
          <p:nvPr>
            <p:ph type="dt" idx="10"/>
          </p:nvPr>
        </p:nvSpPr>
        <p:spPr>
          <a:xfrm>
            <a:off x="171450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7"/>
          <p:cNvSpPr txBox="1">
            <a:spLocks noGrp="1"/>
          </p:cNvSpPr>
          <p:nvPr>
            <p:ph type="ftr" idx="11"/>
          </p:nvPr>
        </p:nvSpPr>
        <p:spPr>
          <a:xfrm>
            <a:off x="1868557" y="4767263"/>
            <a:ext cx="613958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7"/>
          <p:cNvSpPr txBox="1">
            <a:spLocks noGrp="1"/>
          </p:cNvSpPr>
          <p:nvPr>
            <p:ph type="sldNum" idx="12"/>
          </p:nvPr>
        </p:nvSpPr>
        <p:spPr>
          <a:xfrm>
            <a:off x="8122444" y="4767263"/>
            <a:ext cx="56435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8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8"/>
          <p:cNvSpPr txBox="1">
            <a:spLocks noGrp="1"/>
          </p:cNvSpPr>
          <p:nvPr>
            <p:ph type="body" idx="1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8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8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8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9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9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9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9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0"/>
          <p:cNvSpPr txBox="1">
            <a:spLocks noGrp="1"/>
          </p:cNvSpPr>
          <p:nvPr>
            <p:ph type="title"/>
          </p:nvPr>
        </p:nvSpPr>
        <p:spPr>
          <a:xfrm>
            <a:off x="442912" y="3305176"/>
            <a:ext cx="8458199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Arial"/>
              <a:buNone/>
              <a:defRPr sz="3200" b="1" cap="none">
                <a:solidFill>
                  <a:srgbClr val="E36C0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0"/>
          <p:cNvSpPr txBox="1">
            <a:spLocks noGrp="1"/>
          </p:cNvSpPr>
          <p:nvPr>
            <p:ph type="body" idx="1"/>
          </p:nvPr>
        </p:nvSpPr>
        <p:spPr>
          <a:xfrm>
            <a:off x="442912" y="2180035"/>
            <a:ext cx="8458199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70"/>
          <p:cNvSpPr txBox="1">
            <a:spLocks noGrp="1"/>
          </p:cNvSpPr>
          <p:nvPr>
            <p:ph type="dt" idx="10"/>
          </p:nvPr>
        </p:nvSpPr>
        <p:spPr>
          <a:xfrm>
            <a:off x="442913" y="4767263"/>
            <a:ext cx="120300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0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0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1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1"/>
          <p:cNvSpPr txBox="1">
            <a:spLocks noGrp="1"/>
          </p:cNvSpPr>
          <p:nvPr>
            <p:ph type="body" idx="1"/>
          </p:nvPr>
        </p:nvSpPr>
        <p:spPr>
          <a:xfrm>
            <a:off x="278606" y="900113"/>
            <a:ext cx="4217194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71"/>
          <p:cNvSpPr txBox="1">
            <a:spLocks noGrp="1"/>
          </p:cNvSpPr>
          <p:nvPr>
            <p:ph type="body" idx="2"/>
          </p:nvPr>
        </p:nvSpPr>
        <p:spPr>
          <a:xfrm>
            <a:off x="4648200" y="900113"/>
            <a:ext cx="4252912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71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1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1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2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2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2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2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72"/>
          <p:cNvSpPr txBox="1">
            <a:spLocks noGrp="1"/>
          </p:cNvSpPr>
          <p:nvPr>
            <p:ph type="body" idx="1"/>
          </p:nvPr>
        </p:nvSpPr>
        <p:spPr>
          <a:xfrm>
            <a:off x="278606" y="900113"/>
            <a:ext cx="4217194" cy="2221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3" name="Google Shape;53;p72"/>
          <p:cNvSpPr txBox="1">
            <a:spLocks noGrp="1"/>
          </p:cNvSpPr>
          <p:nvPr>
            <p:ph type="body" idx="2"/>
          </p:nvPr>
        </p:nvSpPr>
        <p:spPr>
          <a:xfrm>
            <a:off x="4648200" y="900113"/>
            <a:ext cx="4252912" cy="2221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4" name="Google Shape;54;p72"/>
          <p:cNvSpPr txBox="1">
            <a:spLocks noGrp="1"/>
          </p:cNvSpPr>
          <p:nvPr>
            <p:ph type="body" idx="3"/>
          </p:nvPr>
        </p:nvSpPr>
        <p:spPr>
          <a:xfrm>
            <a:off x="278606" y="3258343"/>
            <a:ext cx="8622506" cy="134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3"/>
          <p:cNvSpPr txBox="1">
            <a:spLocks noGrp="1"/>
          </p:cNvSpPr>
          <p:nvPr>
            <p:ph type="title"/>
          </p:nvPr>
        </p:nvSpPr>
        <p:spPr>
          <a:xfrm>
            <a:off x="157162" y="55784"/>
            <a:ext cx="7100888" cy="54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3"/>
          <p:cNvSpPr txBox="1">
            <a:spLocks noGrp="1"/>
          </p:cNvSpPr>
          <p:nvPr>
            <p:ph type="body" idx="1"/>
          </p:nvPr>
        </p:nvSpPr>
        <p:spPr>
          <a:xfrm>
            <a:off x="157161" y="858441"/>
            <a:ext cx="4271963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73"/>
          <p:cNvSpPr txBox="1">
            <a:spLocks noGrp="1"/>
          </p:cNvSpPr>
          <p:nvPr>
            <p:ph type="body" idx="2"/>
          </p:nvPr>
        </p:nvSpPr>
        <p:spPr>
          <a:xfrm>
            <a:off x="157161" y="1338261"/>
            <a:ext cx="4271963" cy="3276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9" name="Google Shape;59;p73"/>
          <p:cNvSpPr txBox="1">
            <a:spLocks noGrp="1"/>
          </p:cNvSpPr>
          <p:nvPr>
            <p:ph type="body" idx="3"/>
          </p:nvPr>
        </p:nvSpPr>
        <p:spPr>
          <a:xfrm>
            <a:off x="4600575" y="845344"/>
            <a:ext cx="4300537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73"/>
          <p:cNvSpPr txBox="1">
            <a:spLocks noGrp="1"/>
          </p:cNvSpPr>
          <p:nvPr>
            <p:ph type="body" idx="4"/>
          </p:nvPr>
        </p:nvSpPr>
        <p:spPr>
          <a:xfrm>
            <a:off x="4600575" y="1325165"/>
            <a:ext cx="4300537" cy="3289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1" name="Google Shape;61;p73"/>
          <p:cNvSpPr txBox="1">
            <a:spLocks noGrp="1"/>
          </p:cNvSpPr>
          <p:nvPr>
            <p:ph type="dt" idx="10"/>
          </p:nvPr>
        </p:nvSpPr>
        <p:spPr>
          <a:xfrm>
            <a:off x="157163" y="4767263"/>
            <a:ext cx="148875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3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3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4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4"/>
          <p:cNvSpPr txBox="1">
            <a:spLocks noGrp="1"/>
          </p:cNvSpPr>
          <p:nvPr>
            <p:ph type="body" idx="1"/>
          </p:nvPr>
        </p:nvSpPr>
        <p:spPr>
          <a:xfrm rot="5400000">
            <a:off x="2717600" y="-1588889"/>
            <a:ext cx="3744517" cy="8622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74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4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4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6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939" y="0"/>
            <a:ext cx="91241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66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66"/>
          <p:cNvSpPr txBox="1">
            <a:spLocks noGrp="1"/>
          </p:cNvSpPr>
          <p:nvPr>
            <p:ph type="body" idx="1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6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6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66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a.aws.amazon.com/wellarchitected/2020-07-02T19-33-23/wat.concept.cache.en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ws.amazon.com/about-aws/global-infrastructure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s/aws-cli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370233" y="1743789"/>
            <a:ext cx="4924011" cy="678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Arial"/>
              <a:buNone/>
            </a:pPr>
            <a:r>
              <a:rPr lang="en-US" sz="1600"/>
              <a:t>Training Course</a:t>
            </a:r>
            <a:br>
              <a:rPr lang="en-US"/>
            </a:br>
            <a:r>
              <a:rPr lang="en-US"/>
              <a:t>Amazon Web Service</a:t>
            </a:r>
            <a:endParaRPr/>
          </a:p>
        </p:txBody>
      </p:sp>
      <p:sp>
        <p:nvSpPr>
          <p:cNvPr id="75" name="Google Shape;75;p1"/>
          <p:cNvSpPr txBox="1">
            <a:spLocks noGrp="1"/>
          </p:cNvSpPr>
          <p:nvPr>
            <p:ph type="dt" idx="10"/>
          </p:nvPr>
        </p:nvSpPr>
        <p:spPr>
          <a:xfrm>
            <a:off x="171450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8/8/2021</a:t>
            </a:r>
            <a:endParaRPr/>
          </a:p>
        </p:txBody>
      </p:sp>
      <p:sp>
        <p:nvSpPr>
          <p:cNvPr id="76" name="Google Shape;76;p1"/>
          <p:cNvSpPr txBox="1">
            <a:spLocks noGrp="1"/>
          </p:cNvSpPr>
          <p:nvPr>
            <p:ph type="ftr" idx="11"/>
          </p:nvPr>
        </p:nvSpPr>
        <p:spPr>
          <a:xfrm>
            <a:off x="1868557" y="4767263"/>
            <a:ext cx="613958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77" name="Google Shape;77;p1"/>
          <p:cNvSpPr txBox="1">
            <a:spLocks noGrp="1"/>
          </p:cNvSpPr>
          <p:nvPr>
            <p:ph type="sldNum" idx="12"/>
          </p:nvPr>
        </p:nvSpPr>
        <p:spPr>
          <a:xfrm>
            <a:off x="8122444" y="4767263"/>
            <a:ext cx="56435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dirty="0"/>
              <a:t>AWS Introduction</a:t>
            </a:r>
            <a:endParaRPr lang="en-US" dirty="0"/>
          </a:p>
        </p:txBody>
      </p:sp>
      <p:sp>
        <p:nvSpPr>
          <p:cNvPr id="357" name="Google Shape;357;p27"/>
          <p:cNvSpPr txBox="1">
            <a:spLocks noGrp="1"/>
          </p:cNvSpPr>
          <p:nvPr>
            <p:ph type="body" idx="1"/>
          </p:nvPr>
        </p:nvSpPr>
        <p:spPr>
          <a:xfrm>
            <a:off x="278605" y="850107"/>
            <a:ext cx="8622507" cy="33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 b="1" dirty="0"/>
              <a:t>Global Infrastructure</a:t>
            </a:r>
            <a:r>
              <a:rPr lang="en-US" sz="1900" dirty="0"/>
              <a:t>: AWS Regions, AZs, and Edge Locations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  <a:p>
            <a:pPr marL="0" lvl="0" indent="0" algn="just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 dirty="0"/>
              <a:t>AWS achieves this by supporting a secure, redundant, and global infrastructure, which divided into regions, Availability Zones, and edge locations.</a:t>
            </a:r>
            <a:endParaRPr dirty="0"/>
          </a:p>
          <a:p>
            <a:pPr marL="0" lvl="0" indent="0" algn="just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endParaRPr sz="1900" b="1" dirty="0"/>
          </a:p>
          <a:p>
            <a:pPr marL="342900" lvl="0" indent="-342900" algn="just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▪"/>
            </a:pPr>
            <a:r>
              <a:rPr lang="en-US" sz="1700" dirty="0"/>
              <a:t>A </a:t>
            </a:r>
            <a:r>
              <a:rPr lang="en-US" sz="1700" b="1" dirty="0"/>
              <a:t>region </a:t>
            </a:r>
            <a:r>
              <a:rPr lang="en-US" sz="1700" dirty="0"/>
              <a:t> is a collection of two or more Availability Zones in a specific geographic area.</a:t>
            </a:r>
            <a:endParaRPr dirty="0"/>
          </a:p>
          <a:p>
            <a:pPr marL="342900" lvl="0" indent="-342900" algn="just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▪"/>
            </a:pPr>
            <a:r>
              <a:rPr lang="en-US" sz="1700" dirty="0"/>
              <a:t>An </a:t>
            </a:r>
            <a:r>
              <a:rPr lang="en-US" sz="1700" b="1" dirty="0"/>
              <a:t>Availability Zone</a:t>
            </a:r>
            <a:r>
              <a:rPr lang="en-US" sz="1700" dirty="0"/>
              <a:t> is an isolated collection of AWS resources. Availability Zones within a region are connected through low-latency links.</a:t>
            </a:r>
            <a:endParaRPr dirty="0"/>
          </a:p>
          <a:p>
            <a:pPr marL="342900" lvl="0" indent="-342900" algn="just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▪"/>
            </a:pPr>
            <a:r>
              <a:rPr lang="en-US" sz="1700" dirty="0"/>
              <a:t>An </a:t>
            </a:r>
            <a:r>
              <a:rPr lang="en-US" sz="1700" b="1" dirty="0"/>
              <a:t>edge location </a:t>
            </a:r>
            <a:r>
              <a:rPr lang="en-US" sz="1700" dirty="0"/>
              <a:t>is A site that CloudFront uses to </a:t>
            </a:r>
            <a:r>
              <a:rPr lang="en-US" sz="1700" u="sng" dirty="0">
                <a:solidFill>
                  <a:schemeClr val="hlink"/>
                </a:solidFill>
                <a:hlinkClick r:id="rId3"/>
              </a:rPr>
              <a:t>cache</a:t>
            </a:r>
            <a:r>
              <a:rPr lang="en-US" sz="1700" dirty="0"/>
              <a:t> copies of your content for faster delivery to users at any location.</a:t>
            </a:r>
            <a:endParaRPr sz="1700" dirty="0"/>
          </a:p>
        </p:txBody>
      </p:sp>
      <p:sp>
        <p:nvSpPr>
          <p:cNvPr id="358" name="Google Shape;358;p27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8/8/2021</a:t>
            </a:r>
            <a:endParaRPr/>
          </a:p>
        </p:txBody>
      </p:sp>
      <p:sp>
        <p:nvSpPr>
          <p:cNvPr id="359" name="Google Shape;359;p27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360" name="Google Shape;360;p27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33B0AC-7094-BDB2-1C97-A40CB77253BA}"/>
              </a:ext>
            </a:extLst>
          </p:cNvPr>
          <p:cNvSpPr txBox="1"/>
          <p:nvPr/>
        </p:nvSpPr>
        <p:spPr>
          <a:xfrm>
            <a:off x="6168736" y="4354466"/>
            <a:ext cx="23033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AWS Global Infrastructure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GB" sz="2000" dirty="0"/>
              <a:t>AWS Introduction</a:t>
            </a:r>
            <a:endParaRPr dirty="0"/>
          </a:p>
        </p:txBody>
      </p:sp>
      <p:sp>
        <p:nvSpPr>
          <p:cNvPr id="369" name="Google Shape;369;p28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8/8/2021</a:t>
            </a:r>
            <a:endParaRPr/>
          </a:p>
        </p:txBody>
      </p:sp>
      <p:sp>
        <p:nvSpPr>
          <p:cNvPr id="370" name="Google Shape;370;p28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371" name="Google Shape;371;p28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372" name="Google Shape;37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1034" y="1178311"/>
            <a:ext cx="5144322" cy="2911068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8"/>
          <p:cNvSpPr txBox="1"/>
          <p:nvPr/>
        </p:nvSpPr>
        <p:spPr>
          <a:xfrm>
            <a:off x="285628" y="1893827"/>
            <a:ext cx="2957755" cy="1892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provides a highly reliable, scalable, low-cost infrastructure platform in the cloud that powers hundreds of thousands of businesses all over the world.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the core is the compute, storage and data services that are the heart of AWS’s offering.</a:t>
            </a:r>
            <a:endParaRPr sz="13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GB" sz="2000" dirty="0"/>
              <a:t>AWS Introduction</a:t>
            </a:r>
            <a:endParaRPr sz="2000" dirty="0"/>
          </a:p>
        </p:txBody>
      </p:sp>
      <p:sp>
        <p:nvSpPr>
          <p:cNvPr id="402" name="Google Shape;402;p31"/>
          <p:cNvSpPr txBox="1">
            <a:spLocks noGrp="1"/>
          </p:cNvSpPr>
          <p:nvPr>
            <p:ph type="body" idx="1"/>
          </p:nvPr>
        </p:nvSpPr>
        <p:spPr>
          <a:xfrm>
            <a:off x="116248" y="1911145"/>
            <a:ext cx="2883806" cy="158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When create AWS resources, those resources exist at a scope which varies depending on the service – either global, region, or Availability Zone. Resources with global and regional scope are automatically distributed across multiple Availability Zones by AWS.</a:t>
            </a:r>
            <a:endParaRPr sz="1200"/>
          </a:p>
        </p:txBody>
      </p:sp>
      <p:sp>
        <p:nvSpPr>
          <p:cNvPr id="403" name="Google Shape;403;p31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8/8/2021</a:t>
            </a:r>
            <a:endParaRPr/>
          </a:p>
        </p:txBody>
      </p:sp>
      <p:sp>
        <p:nvSpPr>
          <p:cNvPr id="404" name="Google Shape;404;p31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405" name="Google Shape;405;p31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406" name="Google Shape;40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3344" y="960978"/>
            <a:ext cx="5907640" cy="3489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1F9A7-C0A5-2928-8326-BCE6ABFC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71EDE-DCAD-0D9E-E3DD-2BF07F9BF1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9A639-5B98-EC07-95AC-DDD2B37F5C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47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3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423" name="Google Shape;423;p33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424" name="Google Shape;424;p33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8/8/2021</a:t>
            </a:r>
            <a:endParaRPr/>
          </a:p>
        </p:txBody>
      </p:sp>
      <p:sp>
        <p:nvSpPr>
          <p:cNvPr id="425" name="Google Shape;425;p33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dirty="0"/>
              <a:t>IAM Service</a:t>
            </a:r>
            <a:endParaRPr dirty="0"/>
          </a:p>
        </p:txBody>
      </p:sp>
      <p:pic>
        <p:nvPicPr>
          <p:cNvPr id="426" name="Google Shape;42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6438" y="904125"/>
            <a:ext cx="6163176" cy="3487883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3"/>
          <p:cNvSpPr txBox="1"/>
          <p:nvPr/>
        </p:nvSpPr>
        <p:spPr>
          <a:xfrm>
            <a:off x="278605" y="2159941"/>
            <a:ext cx="230491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Identity and Access Management (IAM) provides a centralized environment in which to administer users, groups, roles and permissions.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4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434" name="Google Shape;434;p34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435" name="Google Shape;435;p34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8/8/2021</a:t>
            </a:r>
            <a:endParaRPr/>
          </a:p>
        </p:txBody>
      </p:sp>
      <p:sp>
        <p:nvSpPr>
          <p:cNvPr id="436" name="Google Shape;436;p34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/>
              <a:t>Module 1: Understand System Operations in AWS</a:t>
            </a:r>
            <a:endParaRPr/>
          </a:p>
        </p:txBody>
      </p:sp>
      <p:sp>
        <p:nvSpPr>
          <p:cNvPr id="437" name="Google Shape;437;p34"/>
          <p:cNvSpPr txBox="1"/>
          <p:nvPr/>
        </p:nvSpPr>
        <p:spPr>
          <a:xfrm>
            <a:off x="1473096" y="700180"/>
            <a:ext cx="642758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to IAM services &gt; Login AWS account &gt;&gt; Service &gt; IAM (Manage access to AWS resources)</a:t>
            </a:r>
            <a:endParaRPr sz="11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8" name="Google Shape;43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594" y="1074033"/>
            <a:ext cx="8116585" cy="3637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5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445" name="Google Shape;445;p35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446" name="Google Shape;446;p35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8/8/2021</a:t>
            </a:r>
            <a:endParaRPr/>
          </a:p>
        </p:txBody>
      </p:sp>
      <p:sp>
        <p:nvSpPr>
          <p:cNvPr id="447" name="Google Shape;447;p35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/>
              <a:t>Module 1: Understand System Operations in AWS</a:t>
            </a:r>
            <a:endParaRPr/>
          </a:p>
        </p:txBody>
      </p:sp>
      <p:sp>
        <p:nvSpPr>
          <p:cNvPr id="448" name="Google Shape;448;p35"/>
          <p:cNvSpPr txBox="1"/>
          <p:nvPr/>
        </p:nvSpPr>
        <p:spPr>
          <a:xfrm>
            <a:off x="362252" y="2285742"/>
            <a:ext cx="256733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IAM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enables a customer to create multiple users and manage the permissions for each of these users within their AWS account.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9" name="Google Shape;44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0022" y="1049610"/>
            <a:ext cx="5795255" cy="3288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6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456" name="Google Shape;456;p36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457" name="Google Shape;457;p36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8/8/2021</a:t>
            </a:r>
            <a:endParaRPr/>
          </a:p>
        </p:txBody>
      </p:sp>
      <p:sp>
        <p:nvSpPr>
          <p:cNvPr id="458" name="Google Shape;458;p36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/>
              <a:t>Module 1: Understand System Operations in AWS</a:t>
            </a:r>
            <a:endParaRPr/>
          </a:p>
        </p:txBody>
      </p:sp>
      <p:sp>
        <p:nvSpPr>
          <p:cNvPr id="459" name="Google Shape;459;p36"/>
          <p:cNvSpPr txBox="1"/>
          <p:nvPr/>
        </p:nvSpPr>
        <p:spPr>
          <a:xfrm>
            <a:off x="362252" y="2285742"/>
            <a:ext cx="229875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provide added security to AWS account, it is strongly encouraged that create a set of groups corresponding to the “least privilege” principle.</a:t>
            </a:r>
            <a:endParaRPr/>
          </a:p>
        </p:txBody>
      </p:sp>
      <p:pic>
        <p:nvPicPr>
          <p:cNvPr id="460" name="Google Shape;46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2087" y="1066097"/>
            <a:ext cx="6109025" cy="345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7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467" name="Google Shape;467;p37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468" name="Google Shape;468;p37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8/8/2021</a:t>
            </a:r>
            <a:endParaRPr/>
          </a:p>
        </p:txBody>
      </p:sp>
      <p:sp>
        <p:nvSpPr>
          <p:cNvPr id="469" name="Google Shape;469;p37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/>
              <a:t>Module 1: Understand System Operations in AWS</a:t>
            </a:r>
            <a:endParaRPr/>
          </a:p>
        </p:txBody>
      </p:sp>
      <p:sp>
        <p:nvSpPr>
          <p:cNvPr id="470" name="Google Shape;470;p37"/>
          <p:cNvSpPr txBox="1"/>
          <p:nvPr/>
        </p:nvSpPr>
        <p:spPr>
          <a:xfrm>
            <a:off x="177317" y="2378074"/>
            <a:ext cx="241883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group simplifies the task of adding or removing permissions to a large number of users simultaneously.</a:t>
            </a:r>
            <a:endParaRPr/>
          </a:p>
        </p:txBody>
      </p:sp>
      <p:pic>
        <p:nvPicPr>
          <p:cNvPr id="471" name="Google Shape;47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1084" y="1064304"/>
            <a:ext cx="6120028" cy="3458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8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478" name="Google Shape;478;p38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479" name="Google Shape;479;p38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8/8/2021</a:t>
            </a:r>
            <a:endParaRPr/>
          </a:p>
        </p:txBody>
      </p:sp>
      <p:sp>
        <p:nvSpPr>
          <p:cNvPr id="480" name="Google Shape;480;p38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/>
              <a:t>Module 1: Understand System Operations in AWS</a:t>
            </a:r>
            <a:endParaRPr/>
          </a:p>
        </p:txBody>
      </p:sp>
      <p:sp>
        <p:nvSpPr>
          <p:cNvPr id="481" name="Google Shape;481;p38"/>
          <p:cNvSpPr txBox="1"/>
          <p:nvPr/>
        </p:nvSpPr>
        <p:spPr>
          <a:xfrm>
            <a:off x="156767" y="1828497"/>
            <a:ext cx="2884384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determine whether the request should be allowed or denied, these rules are followed: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default, all requests are denied</a:t>
            </a:r>
            <a:endParaRPr/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explicit allow overrides this default</a:t>
            </a:r>
            <a:endParaRPr/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explicit deny overrides any allows</a:t>
            </a:r>
            <a:endParaRPr/>
          </a:p>
        </p:txBody>
      </p:sp>
      <p:pic>
        <p:nvPicPr>
          <p:cNvPr id="482" name="Google Shape;482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1151" y="1112697"/>
            <a:ext cx="5974300" cy="3377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body" idx="1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▪"/>
            </a:pPr>
            <a:r>
              <a:rPr lang="en-US" sz="2000" dirty="0">
                <a:solidFill>
                  <a:srgbClr val="000000"/>
                </a:solidFill>
              </a:rPr>
              <a:t>Deploying, administering, and monitoring AWS system and network resources in an automatable and reusable manner</a:t>
            </a:r>
            <a:endParaRPr dirty="0"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▪"/>
            </a:pPr>
            <a:r>
              <a:rPr lang="en-US" sz="2000" dirty="0">
                <a:solidFill>
                  <a:srgbClr val="000000"/>
                </a:solidFill>
              </a:rPr>
              <a:t>Prerequisites</a:t>
            </a:r>
            <a:endParaRPr dirty="0"/>
          </a:p>
          <a:p>
            <a:pPr marL="742950" lvl="1" indent="-285750" algn="just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✔"/>
            </a:pPr>
            <a:r>
              <a:rPr lang="en-US" sz="1600" dirty="0">
                <a:solidFill>
                  <a:srgbClr val="000000"/>
                </a:solidFill>
              </a:rPr>
              <a:t>Some Linux or Windows system administration experience</a:t>
            </a:r>
            <a:endParaRPr dirty="0"/>
          </a:p>
          <a:p>
            <a:pPr marL="742950" lvl="1" indent="-285750" algn="just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✔"/>
            </a:pPr>
            <a:r>
              <a:rPr lang="en-US" sz="1600" dirty="0">
                <a:solidFill>
                  <a:srgbClr val="000000"/>
                </a:solidFill>
              </a:rPr>
              <a:t>Basic familiarity with Linux command line or Windows PowerShell</a:t>
            </a:r>
            <a:endParaRPr dirty="0"/>
          </a:p>
          <a:p>
            <a:pPr marL="742950" lvl="1" indent="-285750" algn="just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✔"/>
            </a:pPr>
            <a:r>
              <a:rPr lang="en-US" sz="1600" dirty="0">
                <a:solidFill>
                  <a:srgbClr val="000000"/>
                </a:solidFill>
              </a:rPr>
              <a:t>Knowledge of popular development and scripting languages (e.g., Python) a plus, but not required</a:t>
            </a: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84" name="Google Shape;84;p2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85" name="Google Shape;85;p2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8/8/2021</a:t>
            </a:r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dirty="0"/>
              <a:t>AWS Module Overview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9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489" name="Google Shape;489;p39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490" name="Google Shape;490;p39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8/8/2021</a:t>
            </a:r>
            <a:endParaRPr/>
          </a:p>
        </p:txBody>
      </p:sp>
      <p:sp>
        <p:nvSpPr>
          <p:cNvPr id="491" name="Google Shape;491;p39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/>
              <a:t>Module 1: Understand System Operations in AWS</a:t>
            </a:r>
            <a:endParaRPr/>
          </a:p>
        </p:txBody>
      </p:sp>
      <p:sp>
        <p:nvSpPr>
          <p:cNvPr id="492" name="Google Shape;492;p39"/>
          <p:cNvSpPr txBox="1"/>
          <p:nvPr/>
        </p:nvSpPr>
        <p:spPr>
          <a:xfrm>
            <a:off x="92467" y="2166660"/>
            <a:ext cx="299564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days, password-only security is not enough. Should enable multi-factor authentication (MFA). With MFA, users must supply both a password and a one-time challenge/response token.</a:t>
            </a:r>
            <a:endParaRPr/>
          </a:p>
        </p:txBody>
      </p:sp>
      <p:pic>
        <p:nvPicPr>
          <p:cNvPr id="493" name="Google Shape;493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0708" y="1037691"/>
            <a:ext cx="5790404" cy="3273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0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500" name="Google Shape;500;p40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501" name="Google Shape;501;p40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8/8/2021</a:t>
            </a:r>
            <a:endParaRPr/>
          </a:p>
        </p:txBody>
      </p:sp>
      <p:sp>
        <p:nvSpPr>
          <p:cNvPr id="502" name="Google Shape;502;p40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/>
              <a:t>Module 1: Understand System Operations in AWS</a:t>
            </a:r>
            <a:endParaRPr/>
          </a:p>
        </p:txBody>
      </p:sp>
      <p:sp>
        <p:nvSpPr>
          <p:cNvPr id="503" name="Google Shape;503;p40"/>
          <p:cNvSpPr txBox="1"/>
          <p:nvPr/>
        </p:nvSpPr>
        <p:spPr>
          <a:xfrm>
            <a:off x="278606" y="1049237"/>
            <a:ext cx="8351686" cy="317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Securing your AWS Account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Delegate system administration functions to least-privilege IAM admin groups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 multi-factor authentication for root-level access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Physically secure hardware MFA devices in a secure place such as a vault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share root credentials with anyone other than the account holder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IAM roles to provide cross-account access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8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585" name="Google Shape;585;p48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586" name="Google Shape;586;p48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8/8/2021</a:t>
            </a:r>
            <a:endParaRPr/>
          </a:p>
        </p:txBody>
      </p:sp>
      <p:sp>
        <p:nvSpPr>
          <p:cNvPr id="587" name="Google Shape;587;p48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dirty="0"/>
              <a:t>IAM Service</a:t>
            </a:r>
            <a:endParaRPr sz="2000" dirty="0"/>
          </a:p>
        </p:txBody>
      </p:sp>
      <p:sp>
        <p:nvSpPr>
          <p:cNvPr id="588" name="Google Shape;588;p48"/>
          <p:cNvSpPr/>
          <p:nvPr/>
        </p:nvSpPr>
        <p:spPr>
          <a:xfrm>
            <a:off x="278606" y="909146"/>
            <a:ext cx="842851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IAM: User &amp; Groups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IAM = Identity and Access Management, Global service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 account create by default, shouldn’t be used or shared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are people within your organization, and can be grouped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Groups only contain users, not other groups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don’t have to belong to a group, and user can belong to multi group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9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595" name="Google Shape;595;p49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596" name="Google Shape;596;p49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8/8/2021</a:t>
            </a:r>
            <a:endParaRPr/>
          </a:p>
        </p:txBody>
      </p:sp>
      <p:sp>
        <p:nvSpPr>
          <p:cNvPr id="597" name="Google Shape;597;p49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dirty="0"/>
              <a:t>IAM Service</a:t>
            </a:r>
            <a:endParaRPr sz="2000" dirty="0"/>
          </a:p>
        </p:txBody>
      </p:sp>
      <p:sp>
        <p:nvSpPr>
          <p:cNvPr id="598" name="Google Shape;598;p49"/>
          <p:cNvSpPr/>
          <p:nvPr/>
        </p:nvSpPr>
        <p:spPr>
          <a:xfrm>
            <a:off x="278606" y="909146"/>
            <a:ext cx="842851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IAM: User &amp; Groups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9" name="Google Shape;599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602" y="1724024"/>
            <a:ext cx="8425933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0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606" name="Google Shape;606;p50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607" name="Google Shape;607;p50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8/8/2021</a:t>
            </a:r>
            <a:endParaRPr/>
          </a:p>
        </p:txBody>
      </p:sp>
      <p:sp>
        <p:nvSpPr>
          <p:cNvPr id="608" name="Google Shape;608;p50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dirty="0"/>
              <a:t>IAM Service</a:t>
            </a:r>
            <a:endParaRPr sz="2000" dirty="0"/>
          </a:p>
        </p:txBody>
      </p:sp>
      <p:sp>
        <p:nvSpPr>
          <p:cNvPr id="609" name="Google Shape;609;p50"/>
          <p:cNvSpPr/>
          <p:nvPr/>
        </p:nvSpPr>
        <p:spPr>
          <a:xfrm>
            <a:off x="278606" y="909146"/>
            <a:ext cx="3683794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IAM: User &amp; Groups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or Groups can be assigned JSON documents called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policies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policies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define the permissions of the user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AWS you apply the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least privilege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principle: don’t give more permission than user need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0" name="Google Shape;610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8181" y="722324"/>
            <a:ext cx="4067175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1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617" name="Google Shape;617;p51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618" name="Google Shape;618;p51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8/8/2021</a:t>
            </a:r>
            <a:endParaRPr/>
          </a:p>
        </p:txBody>
      </p:sp>
      <p:sp>
        <p:nvSpPr>
          <p:cNvPr id="619" name="Google Shape;619;p51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dirty="0"/>
              <a:t>IAM Service</a:t>
            </a:r>
            <a:endParaRPr sz="2000" dirty="0"/>
          </a:p>
        </p:txBody>
      </p:sp>
      <p:sp>
        <p:nvSpPr>
          <p:cNvPr id="620" name="Google Shape;620;p51"/>
          <p:cNvSpPr/>
          <p:nvPr/>
        </p:nvSpPr>
        <p:spPr>
          <a:xfrm>
            <a:off x="278606" y="909146"/>
            <a:ext cx="368379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IAM Policies inheritance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1" name="Google Shape;621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0084" y="1433332"/>
            <a:ext cx="6196647" cy="2930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2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628" name="Google Shape;628;p52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629" name="Google Shape;629;p52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8/8/2021</a:t>
            </a:r>
            <a:endParaRPr/>
          </a:p>
        </p:txBody>
      </p:sp>
      <p:sp>
        <p:nvSpPr>
          <p:cNvPr id="630" name="Google Shape;630;p52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dirty="0"/>
              <a:t>IAM Service</a:t>
            </a:r>
            <a:endParaRPr sz="2000" dirty="0"/>
          </a:p>
        </p:txBody>
      </p:sp>
      <p:sp>
        <p:nvSpPr>
          <p:cNvPr id="631" name="Google Shape;631;p52"/>
          <p:cNvSpPr/>
          <p:nvPr/>
        </p:nvSpPr>
        <p:spPr>
          <a:xfrm>
            <a:off x="278606" y="903894"/>
            <a:ext cx="8622506" cy="360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IAM Policies Structure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 of</a:t>
            </a:r>
            <a:endParaRPr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Version: policy language version, always include “2012-10-17”</a:t>
            </a:r>
            <a:endParaRPr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Id: an indentifer for the policy (optional)</a:t>
            </a:r>
            <a:endParaRPr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Statement: one or more individual statements (required)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 consist of</a:t>
            </a:r>
            <a:endParaRPr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Sid: an indentifer for the statement (optional)</a:t>
            </a:r>
            <a:endParaRPr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Effect: whether the statement allows or denies access (allow, deny)	</a:t>
            </a:r>
            <a:endParaRPr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Principal: account/user/role which this policy applied to</a:t>
            </a:r>
            <a:endParaRPr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Action: list of actions this policy allows or denies</a:t>
            </a:r>
            <a:endParaRPr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Resource: list of resources to which the actions applied to</a:t>
            </a:r>
            <a:endParaRPr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Condition: conditions for when this policy is in effect (optional)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2" name="Google Shape;632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8403" y="1224072"/>
            <a:ext cx="3549325" cy="3165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3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639" name="Google Shape;639;p53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640" name="Google Shape;640;p53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8/8/2021</a:t>
            </a:r>
            <a:endParaRPr/>
          </a:p>
        </p:txBody>
      </p:sp>
      <p:sp>
        <p:nvSpPr>
          <p:cNvPr id="641" name="Google Shape;641;p53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dirty="0"/>
              <a:t>IAM Service</a:t>
            </a:r>
            <a:endParaRPr sz="2000" dirty="0"/>
          </a:p>
        </p:txBody>
      </p:sp>
      <p:sp>
        <p:nvSpPr>
          <p:cNvPr id="642" name="Google Shape;642;p53"/>
          <p:cNvSpPr/>
          <p:nvPr/>
        </p:nvSpPr>
        <p:spPr>
          <a:xfrm>
            <a:off x="278606" y="903894"/>
            <a:ext cx="8622506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IAM – Password Policy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 passwords = higher security for your account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AWS, you can setup a password policy</a:t>
            </a:r>
            <a:endParaRPr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a minimum password lengh</a:t>
            </a:r>
            <a:endParaRPr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 specific character types</a:t>
            </a:r>
            <a:endParaRPr/>
          </a:p>
          <a:p>
            <a:pPr marL="1085850" marR="0" lvl="2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Including uppercase letters</a:t>
            </a:r>
            <a:endParaRPr/>
          </a:p>
          <a:p>
            <a:pPr marL="1085850" marR="0" lvl="2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Lowercase letters</a:t>
            </a:r>
            <a:endParaRPr/>
          </a:p>
          <a:p>
            <a:pPr marL="1085850" marR="0" lvl="2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endParaRPr/>
          </a:p>
          <a:p>
            <a:pPr marL="1085850" marR="0" lvl="2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Non-alphanumeric characters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 all IAM users to change their own passwords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 users to change their password after some time (password expiration)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Prevent password re-use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4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649" name="Google Shape;649;p54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650" name="Google Shape;650;p54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8/8/2021</a:t>
            </a:r>
            <a:endParaRPr/>
          </a:p>
        </p:txBody>
      </p:sp>
      <p:sp>
        <p:nvSpPr>
          <p:cNvPr id="651" name="Google Shape;651;p54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dirty="0"/>
              <a:t>IAM Service</a:t>
            </a:r>
            <a:endParaRPr sz="2000" dirty="0"/>
          </a:p>
        </p:txBody>
      </p:sp>
      <p:sp>
        <p:nvSpPr>
          <p:cNvPr id="652" name="Google Shape;652;p54"/>
          <p:cNvSpPr/>
          <p:nvPr/>
        </p:nvSpPr>
        <p:spPr>
          <a:xfrm>
            <a:off x="278606" y="903894"/>
            <a:ext cx="8622506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 Factor Authentication - MFA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have access to your account and can possibly change configurations or delete resources in your AWS account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want to protect your Root Accounts and IAM users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MFA = password you know + security device you own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benefit of MFA:</a:t>
            </a:r>
            <a:endParaRPr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password is stolen or hacked, the account is not compromised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3" name="Google Shape;653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4234" y="3652838"/>
            <a:ext cx="619125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5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660" name="Google Shape;660;p55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661" name="Google Shape;661;p55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8/8/2021</a:t>
            </a:r>
            <a:endParaRPr/>
          </a:p>
        </p:txBody>
      </p:sp>
      <p:sp>
        <p:nvSpPr>
          <p:cNvPr id="662" name="Google Shape;662;p55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dirty="0"/>
              <a:t>IAM Service</a:t>
            </a:r>
            <a:endParaRPr sz="2000" dirty="0"/>
          </a:p>
        </p:txBody>
      </p:sp>
      <p:sp>
        <p:nvSpPr>
          <p:cNvPr id="663" name="Google Shape;663;p55"/>
          <p:cNvSpPr/>
          <p:nvPr/>
        </p:nvSpPr>
        <p:spPr>
          <a:xfrm>
            <a:off x="278606" y="903894"/>
            <a:ext cx="862250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MFA devices options in AWS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4" name="Google Shape;664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755" y="1433914"/>
            <a:ext cx="7239745" cy="3273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8/8/2021</a:t>
            </a:r>
            <a:endParaRPr/>
          </a:p>
        </p:txBody>
      </p:sp>
      <p:sp>
        <p:nvSpPr>
          <p:cNvPr id="167" name="Google Shape;167;p10"/>
          <p:cNvSpPr txBox="1">
            <a:spLocks noGrp="1"/>
          </p:cNvSpPr>
          <p:nvPr>
            <p:ph type="title"/>
          </p:nvPr>
        </p:nvSpPr>
        <p:spPr>
          <a:xfrm>
            <a:off x="278605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dirty="0"/>
              <a:t>AWS Module Schedule</a:t>
            </a:r>
            <a:endParaRPr dirty="0"/>
          </a:p>
        </p:txBody>
      </p:sp>
      <p:graphicFrame>
        <p:nvGraphicFramePr>
          <p:cNvPr id="168" name="Google Shape;168;p10"/>
          <p:cNvGraphicFramePr/>
          <p:nvPr>
            <p:extLst>
              <p:ext uri="{D42A27DB-BD31-4B8C-83A1-F6EECF244321}">
                <p14:modId xmlns:p14="http://schemas.microsoft.com/office/powerpoint/2010/main" val="3058038300"/>
              </p:ext>
            </p:extLst>
          </p:nvPr>
        </p:nvGraphicFramePr>
        <p:xfrm>
          <a:off x="983975" y="1273775"/>
          <a:ext cx="7176050" cy="2595950"/>
        </p:xfrm>
        <a:graphic>
          <a:graphicData uri="http://schemas.openxmlformats.org/drawingml/2006/table">
            <a:tbl>
              <a:tblPr firstRow="1" bandRow="1">
                <a:noFill/>
                <a:tableStyleId>{B44F62F7-F003-4922-8B03-7641FEADE023}</a:tableStyleId>
              </a:tblPr>
              <a:tblGrid>
                <a:gridCol w="15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Day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Presentations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Day 07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 dirty="0"/>
                        <a:t>AWS Introduction &amp; IAM Service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Day 08</a:t>
                      </a:r>
                      <a:endParaRPr sz="16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Computing on AWS: EC2</a:t>
                      </a:r>
                      <a:endParaRPr sz="16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Day 09</a:t>
                      </a:r>
                      <a:endParaRPr sz="16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Networking on AWS: VPC</a:t>
                      </a:r>
                      <a:endParaRPr sz="16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Day 10</a:t>
                      </a:r>
                      <a:endParaRPr sz="16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Storage on AWS: EBS, S3</a:t>
                      </a:r>
                      <a:endParaRPr sz="16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Day 11</a:t>
                      </a:r>
                      <a:endParaRPr sz="16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u="none" strike="noStrike" cap="none" dirty="0"/>
                        <a:t>L</a:t>
                      </a:r>
                      <a:r>
                        <a:rPr lang="en-US" sz="1600" u="none" strike="noStrike" cap="none" dirty="0"/>
                        <a:t>oad Balancing &amp; AutoScaling</a:t>
                      </a:r>
                      <a:endParaRPr sz="16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Day 12</a:t>
                      </a:r>
                      <a:endParaRPr sz="16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Database on AWS: RDS</a:t>
                      </a:r>
                      <a:endParaRPr sz="16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6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671" name="Google Shape;671;p56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672" name="Google Shape;672;p56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8/8/2021</a:t>
            </a:r>
            <a:endParaRPr/>
          </a:p>
        </p:txBody>
      </p:sp>
      <p:sp>
        <p:nvSpPr>
          <p:cNvPr id="673" name="Google Shape;673;p56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dirty="0"/>
              <a:t>IAM Service</a:t>
            </a:r>
            <a:endParaRPr sz="2000" dirty="0"/>
          </a:p>
        </p:txBody>
      </p:sp>
      <p:sp>
        <p:nvSpPr>
          <p:cNvPr id="674" name="Google Shape;674;p56"/>
          <p:cNvSpPr/>
          <p:nvPr/>
        </p:nvSpPr>
        <p:spPr>
          <a:xfrm>
            <a:off x="278606" y="903894"/>
            <a:ext cx="862250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MFA devices options in AWS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5" name="Google Shape;675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0200" y="1504058"/>
            <a:ext cx="7060836" cy="29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57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682" name="Google Shape;682;p57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683" name="Google Shape;683;p57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8/8/2021</a:t>
            </a:r>
            <a:endParaRPr/>
          </a:p>
        </p:txBody>
      </p:sp>
      <p:sp>
        <p:nvSpPr>
          <p:cNvPr id="684" name="Google Shape;684;p57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dirty="0"/>
              <a:t>IAM Service</a:t>
            </a:r>
            <a:endParaRPr sz="2000" dirty="0"/>
          </a:p>
        </p:txBody>
      </p:sp>
      <p:sp>
        <p:nvSpPr>
          <p:cNvPr id="685" name="Google Shape;685;p57"/>
          <p:cNvSpPr/>
          <p:nvPr/>
        </p:nvSpPr>
        <p:spPr>
          <a:xfrm>
            <a:off x="278606" y="903894"/>
            <a:ext cx="8622506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users access AWS?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access AWS, you have three options:</a:t>
            </a:r>
            <a:endParaRPr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Management Console (protected by password + MFA)</a:t>
            </a:r>
            <a:endParaRPr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Command Line Interface (CLI): protect by access keys</a:t>
            </a:r>
            <a:endParaRPr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Software Developer Kit (SDK) – for code: protected by accese keys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Keys are generated through the AWS Console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manage their own access keys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Keys are secret, just like a password. Don’t share them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Key ID ~= username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Secret Access Key ~= password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8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692" name="Google Shape;692;p58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693" name="Google Shape;693;p58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8/8/2021</a:t>
            </a:r>
            <a:endParaRPr/>
          </a:p>
        </p:txBody>
      </p:sp>
      <p:sp>
        <p:nvSpPr>
          <p:cNvPr id="694" name="Google Shape;694;p58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dirty="0"/>
              <a:t>IAM Service</a:t>
            </a:r>
            <a:endParaRPr sz="2000" dirty="0"/>
          </a:p>
        </p:txBody>
      </p:sp>
      <p:sp>
        <p:nvSpPr>
          <p:cNvPr id="695" name="Google Shape;695;p58"/>
          <p:cNvSpPr/>
          <p:nvPr/>
        </p:nvSpPr>
        <p:spPr>
          <a:xfrm>
            <a:off x="278606" y="903894"/>
            <a:ext cx="862250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(Fake) Access Keys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6" name="Google Shape;696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325" y="1504058"/>
            <a:ext cx="7900031" cy="3158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9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703" name="Google Shape;703;p59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704" name="Google Shape;704;p59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8/8/2021</a:t>
            </a:r>
            <a:endParaRPr/>
          </a:p>
        </p:txBody>
      </p:sp>
      <p:sp>
        <p:nvSpPr>
          <p:cNvPr id="705" name="Google Shape;705;p59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dirty="0"/>
              <a:t>IAM Service</a:t>
            </a:r>
            <a:endParaRPr sz="2000" dirty="0"/>
          </a:p>
        </p:txBody>
      </p:sp>
      <p:sp>
        <p:nvSpPr>
          <p:cNvPr id="706" name="Google Shape;706;p59"/>
          <p:cNvSpPr/>
          <p:nvPr/>
        </p:nvSpPr>
        <p:spPr>
          <a:xfrm>
            <a:off x="278606" y="903894"/>
            <a:ext cx="8622506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What’s the AWS CLI?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tool that enables you to interact with AWS services using commands in your command-line shell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 access to the public APIs of AWS services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develop scripts to manage your resources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open-source </a:t>
            </a: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https://github.com/aws/aws-cli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to using AWS Management Console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60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713" name="Google Shape;713;p60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714" name="Google Shape;714;p60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8/8/2021</a:t>
            </a:r>
            <a:endParaRPr/>
          </a:p>
        </p:txBody>
      </p:sp>
      <p:sp>
        <p:nvSpPr>
          <p:cNvPr id="715" name="Google Shape;715;p60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dirty="0"/>
              <a:t>IAM Service</a:t>
            </a:r>
            <a:endParaRPr sz="2000" dirty="0"/>
          </a:p>
        </p:txBody>
      </p:sp>
      <p:sp>
        <p:nvSpPr>
          <p:cNvPr id="716" name="Google Shape;716;p60"/>
          <p:cNvSpPr/>
          <p:nvPr/>
        </p:nvSpPr>
        <p:spPr>
          <a:xfrm>
            <a:off x="278606" y="903894"/>
            <a:ext cx="5334794" cy="430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What’s the AWS SDK?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Software Development Kit (AWS SDK)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Language-specific APIs (set of libraries)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Enables you to access and manage AWS services programmatically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Embedded within your application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</a:t>
            </a:r>
            <a:endParaRPr/>
          </a:p>
          <a:p>
            <a:pPr marL="800100" marR="0" lvl="1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SDKs (JavaScript, Python, PHP, .NET. Ruby, Java, Go, Node.js, C++)</a:t>
            </a:r>
            <a:endParaRPr/>
          </a:p>
          <a:p>
            <a:pPr marL="800100" marR="0" lvl="1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SDKs (Android, iOS, …)</a:t>
            </a:r>
            <a:endParaRPr/>
          </a:p>
          <a:p>
            <a:pPr marL="800100" marR="0" lvl="1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IoT Device SDKs (Embedded C, Arduino, …)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AWS CLI is built on AWS SDK for Python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7" name="Google Shape;717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63988" y="1410260"/>
            <a:ext cx="220027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1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724" name="Google Shape;724;p61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725" name="Google Shape;725;p61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8/8/2021</a:t>
            </a:r>
            <a:endParaRPr/>
          </a:p>
        </p:txBody>
      </p:sp>
      <p:sp>
        <p:nvSpPr>
          <p:cNvPr id="726" name="Google Shape;726;p61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dirty="0"/>
              <a:t>IAM Service</a:t>
            </a:r>
            <a:endParaRPr sz="2000" dirty="0"/>
          </a:p>
        </p:txBody>
      </p:sp>
      <p:sp>
        <p:nvSpPr>
          <p:cNvPr id="727" name="Google Shape;727;p61"/>
          <p:cNvSpPr/>
          <p:nvPr/>
        </p:nvSpPr>
        <p:spPr>
          <a:xfrm>
            <a:off x="278606" y="903894"/>
            <a:ext cx="5334794" cy="372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IAM Roles for Services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AWS service will need to perform actions on your behalf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do so, we will assign permissions to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services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IAM Roles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roles: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EC2 Instance Roles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Lambda Function Roles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Roles for CloudFormation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8" name="Google Shape;728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8649" y="903894"/>
            <a:ext cx="3292463" cy="3392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62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735" name="Google Shape;735;p62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736" name="Google Shape;736;p62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8/8/2021</a:t>
            </a:r>
            <a:endParaRPr/>
          </a:p>
        </p:txBody>
      </p:sp>
      <p:sp>
        <p:nvSpPr>
          <p:cNvPr id="737" name="Google Shape;737;p62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dirty="0"/>
              <a:t>IAM Service</a:t>
            </a:r>
            <a:endParaRPr sz="2000" dirty="0"/>
          </a:p>
        </p:txBody>
      </p:sp>
      <p:sp>
        <p:nvSpPr>
          <p:cNvPr id="738" name="Google Shape;738;p62"/>
          <p:cNvSpPr/>
          <p:nvPr/>
        </p:nvSpPr>
        <p:spPr>
          <a:xfrm>
            <a:off x="278606" y="903894"/>
            <a:ext cx="8281194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IAM Security Tools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IAM Credentials Report (account-level)</a:t>
            </a:r>
            <a:endParaRPr/>
          </a:p>
          <a:p>
            <a:pPr marL="800100" marR="0" lvl="1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report that lists all your account’s users and the status of their various credential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IAM Access Advisor (user-level)</a:t>
            </a:r>
            <a:endParaRPr/>
          </a:p>
          <a:p>
            <a:pPr marL="800100" marR="0" lvl="1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advisor shows the service permission granted to a user and when those services were last accessed</a:t>
            </a:r>
            <a:endParaRPr/>
          </a:p>
          <a:p>
            <a:pPr marL="800100" marR="0" lvl="1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use this information to revise your policies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63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745" name="Google Shape;745;p63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746" name="Google Shape;746;p63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8/8/2021</a:t>
            </a:r>
            <a:endParaRPr/>
          </a:p>
        </p:txBody>
      </p:sp>
      <p:sp>
        <p:nvSpPr>
          <p:cNvPr id="747" name="Google Shape;747;p63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dirty="0"/>
              <a:t>IAM Service</a:t>
            </a:r>
            <a:endParaRPr sz="2000" dirty="0"/>
          </a:p>
        </p:txBody>
      </p:sp>
      <p:sp>
        <p:nvSpPr>
          <p:cNvPr id="748" name="Google Shape;748;p63"/>
          <p:cNvSpPr/>
          <p:nvPr/>
        </p:nvSpPr>
        <p:spPr>
          <a:xfrm>
            <a:off x="278606" y="903894"/>
            <a:ext cx="8281194" cy="403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IAM Guidelines &amp; Best Practices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use the root account except for AWS account setup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physical user = One AWS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users to groups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assign permissions to groups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 password policy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and enforce the use of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 Factor Authentication (MFA)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and user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giving permissions to AWS services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Access Keys for Programmatic Access (CLI/SDK)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Audit permissions of your account with the IAM Credentials Report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Never share IAM users &amp; Access Keys</a:t>
            </a:r>
            <a:endParaRPr sz="18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64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755" name="Google Shape;755;p64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756" name="Google Shape;756;p64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8/8/2021</a:t>
            </a:r>
            <a:endParaRPr/>
          </a:p>
        </p:txBody>
      </p:sp>
      <p:sp>
        <p:nvSpPr>
          <p:cNvPr id="757" name="Google Shape;757;p64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dirty="0"/>
              <a:t>IAM Service</a:t>
            </a:r>
            <a:endParaRPr sz="2000" dirty="0"/>
          </a:p>
        </p:txBody>
      </p:sp>
      <p:sp>
        <p:nvSpPr>
          <p:cNvPr id="758" name="Google Shape;758;p64"/>
          <p:cNvSpPr/>
          <p:nvPr/>
        </p:nvSpPr>
        <p:spPr>
          <a:xfrm>
            <a:off x="278606" y="903894"/>
            <a:ext cx="8281194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IAM Section - Summary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mapped to a physical user, has a password for AWS Console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Groups: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 users only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Policies: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 document that outlines permissions for users or groups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Roles: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EC2 instances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AWS services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MFA + Password Policy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Keys: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AWS using the CLI or SDK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Audit: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IAM Credential Reports &amp; IAM Access Advisor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5"/>
          <p:cNvSpPr txBox="1">
            <a:spLocks noGrp="1"/>
          </p:cNvSpPr>
          <p:nvPr>
            <p:ph type="ctrTitle"/>
          </p:nvPr>
        </p:nvSpPr>
        <p:spPr>
          <a:xfrm>
            <a:off x="171450" y="1743789"/>
            <a:ext cx="6179344" cy="678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6600"/>
              <a:buFont typeface="Arial"/>
              <a:buNone/>
            </a:pPr>
            <a:r>
              <a:rPr lang="en-US" sz="6600">
                <a:solidFill>
                  <a:srgbClr val="E36C09"/>
                </a:solidFill>
              </a:rPr>
              <a:t>Thank you</a:t>
            </a:r>
            <a:endParaRPr sz="6600">
              <a:solidFill>
                <a:srgbClr val="E36C09"/>
              </a:solidFill>
            </a:endParaRPr>
          </a:p>
        </p:txBody>
      </p:sp>
      <p:sp>
        <p:nvSpPr>
          <p:cNvPr id="765" name="Google Shape;765;p65"/>
          <p:cNvSpPr txBox="1">
            <a:spLocks noGrp="1"/>
          </p:cNvSpPr>
          <p:nvPr>
            <p:ph type="subTitle" idx="1"/>
          </p:nvPr>
        </p:nvSpPr>
        <p:spPr>
          <a:xfrm>
            <a:off x="171450" y="2571750"/>
            <a:ext cx="6179344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ts val="2000"/>
              <a:buNone/>
            </a:pPr>
            <a:endParaRPr/>
          </a:p>
        </p:txBody>
      </p:sp>
      <p:sp>
        <p:nvSpPr>
          <p:cNvPr id="766" name="Google Shape;766;p65"/>
          <p:cNvSpPr txBox="1">
            <a:spLocks noGrp="1"/>
          </p:cNvSpPr>
          <p:nvPr>
            <p:ph type="dt" idx="10"/>
          </p:nvPr>
        </p:nvSpPr>
        <p:spPr>
          <a:xfrm>
            <a:off x="171450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8/8/2021</a:t>
            </a:r>
            <a:endParaRPr/>
          </a:p>
        </p:txBody>
      </p:sp>
      <p:sp>
        <p:nvSpPr>
          <p:cNvPr id="767" name="Google Shape;767;p65"/>
          <p:cNvSpPr txBox="1">
            <a:spLocks noGrp="1"/>
          </p:cNvSpPr>
          <p:nvPr>
            <p:ph type="ftr" idx="11"/>
          </p:nvPr>
        </p:nvSpPr>
        <p:spPr>
          <a:xfrm>
            <a:off x="1868557" y="4767263"/>
            <a:ext cx="613958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768" name="Google Shape;768;p65"/>
          <p:cNvSpPr txBox="1">
            <a:spLocks noGrp="1"/>
          </p:cNvSpPr>
          <p:nvPr>
            <p:ph type="sldNum" idx="12"/>
          </p:nvPr>
        </p:nvSpPr>
        <p:spPr>
          <a:xfrm>
            <a:off x="8122444" y="4767263"/>
            <a:ext cx="56435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564198" y="1125747"/>
            <a:ext cx="4924011" cy="172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Arial"/>
              <a:buNone/>
            </a:pPr>
            <a:r>
              <a:rPr lang="en-US" sz="1600" dirty="0"/>
              <a:t>Day 07:</a:t>
            </a:r>
            <a:br>
              <a:rPr lang="en-US" dirty="0"/>
            </a:br>
            <a:r>
              <a:rPr lang="en-US" dirty="0"/>
              <a:t>AWS Introduction &amp; </a:t>
            </a:r>
            <a:br>
              <a:rPr lang="en-US" dirty="0"/>
            </a:br>
            <a:r>
              <a:rPr lang="en-US" dirty="0"/>
              <a:t>IAM Service</a:t>
            </a:r>
            <a:endParaRPr dirty="0"/>
          </a:p>
        </p:txBody>
      </p:sp>
      <p:sp>
        <p:nvSpPr>
          <p:cNvPr id="196" name="Google Shape;196;p13"/>
          <p:cNvSpPr txBox="1">
            <a:spLocks noGrp="1"/>
          </p:cNvSpPr>
          <p:nvPr>
            <p:ph type="dt" idx="10"/>
          </p:nvPr>
        </p:nvSpPr>
        <p:spPr>
          <a:xfrm>
            <a:off x="171450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8/8/2021</a:t>
            </a:r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ftr" idx="11"/>
          </p:nvPr>
        </p:nvSpPr>
        <p:spPr>
          <a:xfrm>
            <a:off x="1868557" y="4767263"/>
            <a:ext cx="613958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ldNum" idx="12"/>
          </p:nvPr>
        </p:nvSpPr>
        <p:spPr>
          <a:xfrm>
            <a:off x="8122444" y="4767263"/>
            <a:ext cx="56435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51FE4B-657A-9881-C6A2-4B3C25910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97" y="3025638"/>
            <a:ext cx="2639531" cy="99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"/>
          <p:cNvSpPr txBox="1">
            <a:spLocks noGrp="1"/>
          </p:cNvSpPr>
          <p:nvPr>
            <p:ph type="body" idx="1"/>
          </p:nvPr>
        </p:nvSpPr>
        <p:spPr>
          <a:xfrm>
            <a:off x="278606" y="850106"/>
            <a:ext cx="7056330" cy="708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 b="1" dirty="0">
                <a:solidFill>
                  <a:srgbClr val="000000"/>
                </a:solidFill>
              </a:rPr>
              <a:t>Cloud or Data Center?</a:t>
            </a:r>
            <a:endParaRPr sz="2000" b="1" dirty="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 b="1" dirty="0">
                <a:solidFill>
                  <a:srgbClr val="000000"/>
                </a:solidFill>
              </a:rPr>
              <a:t>	</a:t>
            </a: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267" name="Google Shape;267;p20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8/8/2021</a:t>
            </a:r>
            <a:endParaRPr/>
          </a:p>
        </p:txBody>
      </p:sp>
      <p:sp>
        <p:nvSpPr>
          <p:cNvPr id="270" name="Google Shape;270;p20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dirty="0"/>
              <a:t>Cloud Computing Concept</a:t>
            </a:r>
            <a:endParaRPr sz="2000" dirty="0"/>
          </a:p>
        </p:txBody>
      </p:sp>
      <p:pic>
        <p:nvPicPr>
          <p:cNvPr id="271" name="Google Shape;271;p20" descr="Cloud vs Data Center | Top 19 Diffrences to Learn with Infographic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2520" y="1765134"/>
            <a:ext cx="4644876" cy="230606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0"/>
          <p:cNvSpPr/>
          <p:nvPr/>
        </p:nvSpPr>
        <p:spPr>
          <a:xfrm>
            <a:off x="6001441" y="1053606"/>
            <a:ext cx="2325369" cy="854135"/>
          </a:xfrm>
          <a:prstGeom prst="cloud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Brain Storming!!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20" descr="Brainstorming Là Gì? 5 Bước Để Brainstorming Hiệu Quả - Chefjob.v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30801" y="2359137"/>
            <a:ext cx="2208270" cy="1569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"/>
          <p:cNvSpPr txBox="1">
            <a:spLocks noGrp="1"/>
          </p:cNvSpPr>
          <p:nvPr>
            <p:ph type="body" idx="1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 b="1" dirty="0">
                <a:solidFill>
                  <a:srgbClr val="000000"/>
                </a:solidFill>
              </a:rPr>
              <a:t>System Operations in Data Center and The Cloud</a:t>
            </a:r>
            <a:endParaRPr dirty="0"/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 b="1" dirty="0">
                <a:solidFill>
                  <a:srgbClr val="000000"/>
                </a:solidFill>
              </a:rPr>
              <a:t>	</a:t>
            </a:r>
            <a:endParaRPr sz="2000" b="1" dirty="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280" name="Google Shape;280;p21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281" name="Google Shape;281;p21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82" name="Google Shape;282;p21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8/8/2021</a:t>
            </a:r>
            <a:endParaRPr/>
          </a:p>
        </p:txBody>
      </p:sp>
      <p:sp>
        <p:nvSpPr>
          <p:cNvPr id="283" name="Google Shape;283;p21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dirty="0"/>
              <a:t>Cloud Computing Concept</a:t>
            </a:r>
            <a:endParaRPr sz="2000" dirty="0"/>
          </a:p>
        </p:txBody>
      </p:sp>
      <p:sp>
        <p:nvSpPr>
          <p:cNvPr id="284" name="Google Shape;284;p21"/>
          <p:cNvSpPr/>
          <p:nvPr/>
        </p:nvSpPr>
        <p:spPr>
          <a:xfrm>
            <a:off x="647914" y="1458388"/>
            <a:ext cx="3558326" cy="15896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Center</a:t>
            </a:r>
            <a:endParaRPr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Upfront capital expense</a:t>
            </a:r>
            <a:endParaRPr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Provision hardware and staff for normal operations and disaster recovery (DR)</a:t>
            </a:r>
            <a:endParaRPr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 experimentation and reusability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1"/>
          <p:cNvSpPr/>
          <p:nvPr/>
        </p:nvSpPr>
        <p:spPr>
          <a:xfrm>
            <a:off x="4774513" y="1458388"/>
            <a:ext cx="3558326" cy="15896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Cloud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when needed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up, tear down and reuse with ease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Reduced cost and planning for DR, storage redundancy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independence innovation within the company</a:t>
            </a: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2711214" y="3013997"/>
            <a:ext cx="3558326" cy="110080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Hybrid Model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data center and cloud resources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"/>
          <p:cNvSpPr txBox="1">
            <a:spLocks noGrp="1"/>
          </p:cNvSpPr>
          <p:nvPr>
            <p:ph type="body" idx="1"/>
          </p:nvPr>
        </p:nvSpPr>
        <p:spPr>
          <a:xfrm>
            <a:off x="278605" y="850108"/>
            <a:ext cx="8516073" cy="1821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2000" b="1" dirty="0">
                <a:solidFill>
                  <a:srgbClr val="000000"/>
                </a:solidFill>
              </a:rPr>
              <a:t>System Operations in the Cloud</a:t>
            </a:r>
            <a:endParaRPr dirty="0"/>
          </a:p>
          <a:p>
            <a:pPr marL="0" lvl="0" indent="0" algn="just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dirty="0">
              <a:solidFill>
                <a:srgbClr val="000000"/>
              </a:solidFill>
            </a:endParaRPr>
          </a:p>
          <a:p>
            <a:pPr marL="342900" lvl="0" indent="-342900" algn="just" rtl="0"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Cloud computing enables automated and repeatable deployment of infrastructure on demand.</a:t>
            </a:r>
            <a:endParaRPr dirty="0"/>
          </a:p>
          <a:p>
            <a:pPr marL="342900" lvl="0" indent="-342900" algn="just" rtl="0"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Systems can become self-describing.</a:t>
            </a:r>
            <a:endParaRPr dirty="0"/>
          </a:p>
          <a:p>
            <a:pPr marL="0" lvl="0" indent="0" algn="just" rtl="0"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 b="1" dirty="0">
                <a:solidFill>
                  <a:srgbClr val="000000"/>
                </a:solidFill>
              </a:rPr>
              <a:t>		</a:t>
            </a:r>
            <a:r>
              <a:rPr lang="en-US" sz="900" b="1" dirty="0">
                <a:solidFill>
                  <a:srgbClr val="000000"/>
                </a:solidFill>
              </a:rPr>
              <a:t>	</a:t>
            </a: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293" name="Google Shape;293;p22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8/8/2021</a:t>
            </a:r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dirty="0"/>
              <a:t>Cloud Computing Concept</a:t>
            </a:r>
            <a:endParaRPr sz="2000" dirty="0"/>
          </a:p>
        </p:txBody>
      </p:sp>
      <p:sp>
        <p:nvSpPr>
          <p:cNvPr id="297" name="Google Shape;297;p22"/>
          <p:cNvSpPr/>
          <p:nvPr/>
        </p:nvSpPr>
        <p:spPr>
          <a:xfrm>
            <a:off x="1135294" y="3689487"/>
            <a:ext cx="1428108" cy="66782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2"/>
          <p:cNvSpPr/>
          <p:nvPr/>
        </p:nvSpPr>
        <p:spPr>
          <a:xfrm>
            <a:off x="3875804" y="3679213"/>
            <a:ext cx="1428108" cy="66782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2"/>
          <p:cNvSpPr/>
          <p:nvPr/>
        </p:nvSpPr>
        <p:spPr>
          <a:xfrm>
            <a:off x="6477633" y="3679213"/>
            <a:ext cx="1502095" cy="66782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PRODUCTION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0" name="Google Shape;300;p22"/>
          <p:cNvCxnSpPr/>
          <p:nvPr/>
        </p:nvCxnSpPr>
        <p:spPr>
          <a:xfrm>
            <a:off x="1849348" y="3256908"/>
            <a:ext cx="5379332" cy="0"/>
          </a:xfrm>
          <a:prstGeom prst="straightConnector1">
            <a:avLst/>
          </a:prstGeom>
          <a:noFill/>
          <a:ln w="9525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1" name="Google Shape;301;p22"/>
          <p:cNvCxnSpPr/>
          <p:nvPr/>
        </p:nvCxnSpPr>
        <p:spPr>
          <a:xfrm>
            <a:off x="1849348" y="3256908"/>
            <a:ext cx="0" cy="422305"/>
          </a:xfrm>
          <a:prstGeom prst="straightConnector1">
            <a:avLst/>
          </a:prstGeom>
          <a:noFill/>
          <a:ln w="9525" cap="flat" cmpd="sng">
            <a:solidFill>
              <a:srgbClr val="F591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2" name="Google Shape;302;p22"/>
          <p:cNvCxnSpPr>
            <a:endCxn id="299" idx="0"/>
          </p:cNvCxnSpPr>
          <p:nvPr/>
        </p:nvCxnSpPr>
        <p:spPr>
          <a:xfrm>
            <a:off x="7228680" y="3256813"/>
            <a:ext cx="0" cy="422400"/>
          </a:xfrm>
          <a:prstGeom prst="straightConnector1">
            <a:avLst/>
          </a:prstGeom>
          <a:noFill/>
          <a:ln w="9525" cap="flat" cmpd="sng">
            <a:solidFill>
              <a:srgbClr val="F5913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3" name="Google Shape;303;p22"/>
          <p:cNvCxnSpPr>
            <a:endCxn id="298" idx="0"/>
          </p:cNvCxnSpPr>
          <p:nvPr/>
        </p:nvCxnSpPr>
        <p:spPr>
          <a:xfrm>
            <a:off x="4589858" y="3256813"/>
            <a:ext cx="0" cy="422400"/>
          </a:xfrm>
          <a:prstGeom prst="straightConnector1">
            <a:avLst/>
          </a:prstGeom>
          <a:noFill/>
          <a:ln w="9525" cap="flat" cmpd="sng">
            <a:solidFill>
              <a:srgbClr val="F5913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4" name="Google Shape;304;p22"/>
          <p:cNvSpPr/>
          <p:nvPr/>
        </p:nvSpPr>
        <p:spPr>
          <a:xfrm>
            <a:off x="3505934" y="2597288"/>
            <a:ext cx="369870" cy="267128"/>
          </a:xfrm>
          <a:prstGeom prst="flowChartMultidocumen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9525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5" name="Google Shape;305;p22"/>
          <p:cNvCxnSpPr/>
          <p:nvPr/>
        </p:nvCxnSpPr>
        <p:spPr>
          <a:xfrm flipH="1">
            <a:off x="3690869" y="2864416"/>
            <a:ext cx="2" cy="392492"/>
          </a:xfrm>
          <a:prstGeom prst="straightConnector1">
            <a:avLst/>
          </a:prstGeom>
          <a:noFill/>
          <a:ln w="9525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6" name="Google Shape;306;p22"/>
          <p:cNvSpPr/>
          <p:nvPr/>
        </p:nvSpPr>
        <p:spPr>
          <a:xfrm>
            <a:off x="1553027" y="2574666"/>
            <a:ext cx="195290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Script, program, or template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335" name="Google Shape;335;p25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36" name="Google Shape;336;p25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8/8/2021</a:t>
            </a:r>
            <a:endParaRPr/>
          </a:p>
        </p:txBody>
      </p:sp>
      <p:sp>
        <p:nvSpPr>
          <p:cNvPr id="337" name="Google Shape;337;p25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GB" sz="2000" dirty="0"/>
              <a:t>AWS Introduction</a:t>
            </a:r>
            <a:endParaRPr sz="2000" dirty="0"/>
          </a:p>
        </p:txBody>
      </p:sp>
      <p:sp>
        <p:nvSpPr>
          <p:cNvPr id="338" name="Google Shape;338;p25"/>
          <p:cNvSpPr/>
          <p:nvPr/>
        </p:nvSpPr>
        <p:spPr>
          <a:xfrm>
            <a:off x="278605" y="844112"/>
            <a:ext cx="166500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AWS?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191" y="1244222"/>
            <a:ext cx="7705618" cy="3266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346" name="Google Shape;346;p26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47" name="Google Shape;347;p26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8/8/2021</a:t>
            </a:r>
            <a:endParaRPr/>
          </a:p>
        </p:txBody>
      </p:sp>
      <p:sp>
        <p:nvSpPr>
          <p:cNvPr id="348" name="Google Shape;348;p26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GB" sz="2000" dirty="0"/>
              <a:t>AWS Introduction</a:t>
            </a:r>
            <a:endParaRPr sz="2000" dirty="0"/>
          </a:p>
        </p:txBody>
      </p:sp>
      <p:sp>
        <p:nvSpPr>
          <p:cNvPr id="349" name="Google Shape;349;p26"/>
          <p:cNvSpPr/>
          <p:nvPr/>
        </p:nvSpPr>
        <p:spPr>
          <a:xfrm>
            <a:off x="1038893" y="2340510"/>
            <a:ext cx="21783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Market Share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Infographic: Big Three Dominate the Global Cloud Market | Statista">
            <a:extLst>
              <a:ext uri="{FF2B5EF4-FFF2-40B4-BE49-F238E27FC236}">
                <a16:creationId xmlns:a16="http://schemas.microsoft.com/office/drawing/2014/main" id="{4CAE35A9-595B-62CF-3984-A8D0578BE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835" y="744699"/>
            <a:ext cx="3991841" cy="399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01D3840784B36E41A60FE4C7440FF874" ma:contentTypeVersion="0" ma:contentTypeDescription="Tạo tài liệu mới." ma:contentTypeScope="" ma:versionID="4824fdae60db6abf03fcde44e4b9afc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8b2229d18018e26b1b9aa82ff15024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C0E731-551E-45CE-9A2C-AD0746BB2A3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70A397F-A45B-4CBB-A3CE-4F88E98664CF}"/>
</file>

<file path=customXml/itemProps3.xml><?xml version="1.0" encoding="utf-8"?>
<ds:datastoreItem xmlns:ds="http://schemas.openxmlformats.org/officeDocument/2006/customXml" ds:itemID="{E8514935-A9AB-4C42-8B54-506E4A4402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7712</TotalTime>
  <Words>2327</Words>
  <Application>Microsoft Office PowerPoint</Application>
  <PresentationFormat>On-screen Show (16:9)</PresentationFormat>
  <Paragraphs>384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Noto Sans Symbols</vt:lpstr>
      <vt:lpstr>Template_Internal_Course</vt:lpstr>
      <vt:lpstr>Training Course Amazon Web Service</vt:lpstr>
      <vt:lpstr>AWS Module Overview</vt:lpstr>
      <vt:lpstr>AWS Module Schedule</vt:lpstr>
      <vt:lpstr>Day 07: AWS Introduction &amp;  IAM Service</vt:lpstr>
      <vt:lpstr>Cloud Computing Concept</vt:lpstr>
      <vt:lpstr>Cloud Computing Concept</vt:lpstr>
      <vt:lpstr>Cloud Computing Concept</vt:lpstr>
      <vt:lpstr>AWS Introduction</vt:lpstr>
      <vt:lpstr>AWS Introduction</vt:lpstr>
      <vt:lpstr>AWS Introduction</vt:lpstr>
      <vt:lpstr>AWS Introduction</vt:lpstr>
      <vt:lpstr>AWS Introduction</vt:lpstr>
      <vt:lpstr>PowerPoint Presentation</vt:lpstr>
      <vt:lpstr>IAM Service</vt:lpstr>
      <vt:lpstr>Module 1: Understand System Operations in AWS</vt:lpstr>
      <vt:lpstr>Module 1: Understand System Operations in AWS</vt:lpstr>
      <vt:lpstr>Module 1: Understand System Operations in AWS</vt:lpstr>
      <vt:lpstr>Module 1: Understand System Operations in AWS</vt:lpstr>
      <vt:lpstr>Module 1: Understand System Operations in AWS</vt:lpstr>
      <vt:lpstr>Module 1: Understand System Operations in AWS</vt:lpstr>
      <vt:lpstr>Module 1: Understand System Operations in AWS</vt:lpstr>
      <vt:lpstr>IAM Service</vt:lpstr>
      <vt:lpstr>IAM Service</vt:lpstr>
      <vt:lpstr>IAM Service</vt:lpstr>
      <vt:lpstr>IAM Service</vt:lpstr>
      <vt:lpstr>IAM Service</vt:lpstr>
      <vt:lpstr>IAM Service</vt:lpstr>
      <vt:lpstr>IAM Service</vt:lpstr>
      <vt:lpstr>IAM Service</vt:lpstr>
      <vt:lpstr>IAM Service</vt:lpstr>
      <vt:lpstr>IAM Service</vt:lpstr>
      <vt:lpstr>IAM Service</vt:lpstr>
      <vt:lpstr>IAM Service</vt:lpstr>
      <vt:lpstr>IAM Service</vt:lpstr>
      <vt:lpstr>IAM Service</vt:lpstr>
      <vt:lpstr>IAM Service</vt:lpstr>
      <vt:lpstr>IAM Service</vt:lpstr>
      <vt:lpstr>IAM Service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Course Amazon Web Service</dc:title>
  <dc:creator>Ly Tuan Linh (FHO.FWA)</dc:creator>
  <cp:lastModifiedBy>Nguyen Minh Man (GHC.COE)</cp:lastModifiedBy>
  <cp:revision>2</cp:revision>
  <dcterms:created xsi:type="dcterms:W3CDTF">2015-08-31T01:44:46Z</dcterms:created>
  <dcterms:modified xsi:type="dcterms:W3CDTF">2023-07-02T01:42:20Z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0x01010001D3840784B36E41A60FE4C7440FF874</vt:lpwstr>
  </property>
  <property fmtid="{D5CDD505-2E9C-101B-9397-08002B2CF9AE}" pid="3" name="Order">
    <vt:r8>18686900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