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6"/>
  </p:notesMasterIdLst>
  <p:handoutMasterIdLst>
    <p:handoutMasterId r:id="rId37"/>
  </p:handoutMasterIdLst>
  <p:sldIdLst>
    <p:sldId id="270" r:id="rId5"/>
    <p:sldId id="317" r:id="rId6"/>
    <p:sldId id="318" r:id="rId7"/>
    <p:sldId id="319" r:id="rId8"/>
    <p:sldId id="357" r:id="rId9"/>
    <p:sldId id="321" r:id="rId10"/>
    <p:sldId id="322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330" r:id="rId19"/>
    <p:sldId id="331" r:id="rId20"/>
    <p:sldId id="332" r:id="rId21"/>
    <p:sldId id="333" r:id="rId22"/>
    <p:sldId id="334" r:id="rId23"/>
    <p:sldId id="335" r:id="rId24"/>
    <p:sldId id="336" r:id="rId25"/>
    <p:sldId id="341" r:id="rId26"/>
    <p:sldId id="342" r:id="rId27"/>
    <p:sldId id="343" r:id="rId28"/>
    <p:sldId id="345" r:id="rId29"/>
    <p:sldId id="347" r:id="rId30"/>
    <p:sldId id="348" r:id="rId31"/>
    <p:sldId id="349" r:id="rId32"/>
    <p:sldId id="350" r:id="rId33"/>
    <p:sldId id="351" r:id="rId34"/>
    <p:sldId id="320" r:id="rId3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6374" autoAdjust="0"/>
  </p:normalViewPr>
  <p:slideViewPr>
    <p:cSldViewPr snapToGrid="0" snapToObjects="1" showGuides="1">
      <p:cViewPr varScale="1">
        <p:scale>
          <a:sx n="141" d="100"/>
          <a:sy n="141" d="100"/>
        </p:scale>
        <p:origin x="666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6B2F8-E390-BD4F-9ACD-789C35D23CE3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0A0C1-BF67-B440-B7AD-B68AAB032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41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F8F81-D7B9-424E-B993-6D09B3871A4E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067B3-3AE6-DD4A-9E3D-C999AB397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046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935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6000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557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6000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1951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6000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066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6000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897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6000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921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6000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369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6000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787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6000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509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6000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7950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6000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577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1107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6000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35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6000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55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6000" b="1"/>
              <a:t>Upgrade/</a:t>
            </a:r>
            <a:r>
              <a:rPr lang="en-US" sz="6000" b="1" baseline="0"/>
              <a:t> change instance type</a:t>
            </a:r>
            <a:endParaRPr lang="en-US" sz="6000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3119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6000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151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6000" b="1"/>
              <a:t>Upgrade/</a:t>
            </a:r>
            <a:r>
              <a:rPr lang="en-US" sz="6000" b="1" baseline="0"/>
              <a:t> change instance type</a:t>
            </a:r>
            <a:endParaRPr lang="en-US" sz="6000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8497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6000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361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6000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143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6000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7461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6000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493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1" name="Google Shape;761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2069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58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194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76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82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6000" b="1"/>
              <a:t>https://instances.vantage.sh/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83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6000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076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6000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46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" y="1743789"/>
            <a:ext cx="6179344" cy="678021"/>
          </a:xfrm>
        </p:spPr>
        <p:txBody>
          <a:bodyPr>
            <a:noAutofit/>
          </a:bodyPr>
          <a:lstStyle>
            <a:lvl1pPr algn="l">
              <a:defRPr sz="3200">
                <a:solidFill>
                  <a:srgbClr val="FF66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" y="2571750"/>
            <a:ext cx="6179344" cy="434975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rgbClr val="99CC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1450" y="4767263"/>
            <a:ext cx="1367315" cy="273844"/>
          </a:xfrm>
        </p:spPr>
        <p:txBody>
          <a:bodyPr/>
          <a:lstStyle/>
          <a:p>
            <a:fld id="{63A9D870-3F93-4B8A-8AC9-9D3B4FB155C2}" type="datetime1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68557" y="4767263"/>
            <a:ext cx="6139587" cy="273844"/>
          </a:xfrm>
        </p:spPr>
        <p:txBody>
          <a:bodyPr/>
          <a:lstStyle/>
          <a:p>
            <a:r>
              <a:rPr lang="en-US"/>
              <a:t>09e-BM/DT/FSOFT - ©FPT SOFTWARE – Fresher Academy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22444" y="4767263"/>
            <a:ext cx="564356" cy="273844"/>
          </a:xfrm>
        </p:spPr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60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606" y="0"/>
            <a:ext cx="6885520" cy="644057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63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789B-5D05-4E47-B9C1-C0FFAEB67DE3}" type="datetime1">
              <a:rPr lang="en-US" smtClean="0"/>
              <a:t>7/16/2023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171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2" y="3305176"/>
            <a:ext cx="8458199" cy="1021556"/>
          </a:xfrm>
        </p:spPr>
        <p:txBody>
          <a:bodyPr anchor="t"/>
          <a:lstStyle>
            <a:lvl1pPr algn="l">
              <a:defRPr sz="3200" b="1" cap="all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912" y="2180035"/>
            <a:ext cx="8458199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2913" y="4767263"/>
            <a:ext cx="1203007" cy="273844"/>
          </a:xfrm>
        </p:spPr>
        <p:txBody>
          <a:bodyPr/>
          <a:lstStyle/>
          <a:p>
            <a:fld id="{95690783-B5B6-43F6-9D05-1F8793B02117}" type="datetime1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22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8606" y="900113"/>
            <a:ext cx="4217194" cy="37719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252912" cy="37719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B3E9-7592-48AC-A218-7AC85EB51A08}" type="datetime1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49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789B-5D05-4E47-B9C1-C0FFAEB67DE3}" type="datetime1">
              <a:rPr lang="en-US" smtClean="0"/>
              <a:t>7/16/2023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278606" y="900113"/>
            <a:ext cx="4217194" cy="222170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252912" cy="222170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78606" y="3258343"/>
            <a:ext cx="8622506" cy="1349375"/>
          </a:xfrm>
        </p:spPr>
        <p:txBody>
          <a:bodyPr>
            <a:noAutofit/>
          </a:bodyPr>
          <a:lstStyle>
            <a:lvl1pPr>
              <a:defRPr sz="2000"/>
            </a:lvl1pPr>
            <a:lvl2pPr marL="457200" indent="0">
              <a:buNone/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7149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2" y="55784"/>
            <a:ext cx="7100888" cy="5406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1" y="858441"/>
            <a:ext cx="4271963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161" y="1338261"/>
            <a:ext cx="4271963" cy="32766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00575" y="845344"/>
            <a:ext cx="4300537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00575" y="1325165"/>
            <a:ext cx="4300537" cy="32896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57163" y="4767263"/>
            <a:ext cx="1488758" cy="273844"/>
          </a:xfrm>
        </p:spPr>
        <p:txBody>
          <a:bodyPr/>
          <a:lstStyle/>
          <a:p>
            <a:fld id="{89809214-B0AA-40EF-B713-56DABC867509}" type="datetime1">
              <a:rPr lang="en-US" smtClean="0"/>
              <a:t>7/16/2023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57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8E15-6A1B-4F98-93CA-BDA6731742CD}" type="datetime1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62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8606" y="0"/>
            <a:ext cx="6885519" cy="6440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8605" y="850106"/>
            <a:ext cx="8622507" cy="3744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6789B-5D05-4E47-B9C1-C0FFAEB67DE3}" type="datetime1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09e-BM/DT/FSOFT - ©FPT SOFTWARE – Fresher Academy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1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1" r:id="rId4"/>
    <p:sldLayoutId id="2147483652" r:id="rId5"/>
    <p:sldLayoutId id="2147483660" r:id="rId6"/>
    <p:sldLayoutId id="2147483653" r:id="rId7"/>
    <p:sldLayoutId id="2147483658" r:id="rId8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panose="05000000000000000000" pitchFamily="2" charset="2"/>
        <a:buChar char="ü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370233" y="1743789"/>
            <a:ext cx="4924011" cy="678021"/>
          </a:xfrm>
        </p:spPr>
        <p:txBody>
          <a:bodyPr/>
          <a:lstStyle/>
          <a:p>
            <a:r>
              <a:rPr lang="en-US" sz="1600" dirty="0"/>
              <a:t>Training Course</a:t>
            </a:r>
            <a:br>
              <a:rPr lang="en-US" dirty="0"/>
            </a:br>
            <a:r>
              <a:rPr lang="en-US" dirty="0"/>
              <a:t>Amazon Web Service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7/16/2023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91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4685" y="2191476"/>
            <a:ext cx="7717315" cy="514184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3200" b="1">
                <a:solidFill>
                  <a:prstClr val="black"/>
                </a:solidFill>
              </a:rPr>
              <a:t>Creating Instances in AWS</a:t>
            </a:r>
            <a:endParaRPr lang="en-US" sz="1800" b="1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53424-F701-442A-88EC-68194D6684A5}" type="datetime1">
              <a:rPr lang="en-US" smtClean="0"/>
              <a:t>7/16/2023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u="none" strike="noStrike" cap="none" dirty="0"/>
              <a:t>Computing on AWS – EC2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00322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53424-F701-442A-88EC-68194D6684A5}" type="datetime1">
              <a:rPr lang="en-US" smtClean="0"/>
              <a:t>7/16/2023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u="none" strike="noStrike" cap="none" dirty="0"/>
              <a:t>Computing on AWS – EC2</a:t>
            </a: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918" y="961662"/>
            <a:ext cx="6070194" cy="343761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78605" y="1135999"/>
            <a:ext cx="242392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Create An Instance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Instance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AMI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Storage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Network placement and addressing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User data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Key pairs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Security groups</a:t>
            </a:r>
          </a:p>
        </p:txBody>
      </p:sp>
    </p:spTree>
    <p:extLst>
      <p:ext uri="{BB962C8B-B14F-4D97-AF65-F5344CB8AC3E}">
        <p14:creationId xmlns:p14="http://schemas.microsoft.com/office/powerpoint/2010/main" val="3381315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53424-F701-442A-88EC-68194D6684A5}" type="datetime1">
              <a:rPr lang="en-US" smtClean="0"/>
              <a:t>7/16/2023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u="none" strike="noStrike" cap="none" dirty="0"/>
              <a:t>Computing on AWS – EC2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278605" y="1135999"/>
            <a:ext cx="24239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Create An Instance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b="1" dirty="0"/>
              <a:t>Internet Protocol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Private IPs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Public IPs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Elastic IPs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532" y="1010279"/>
            <a:ext cx="6059724" cy="341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678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53424-F701-442A-88EC-68194D6684A5}" type="datetime1">
              <a:rPr lang="en-US" smtClean="0"/>
              <a:t>7/16/2023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u="none" strike="noStrike" cap="none" dirty="0"/>
              <a:t>Computing on AWS – EC2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278605" y="1135999"/>
            <a:ext cx="84386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Create An Instance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b="1" dirty="0"/>
              <a:t>Amazon Elastic Block Store (EBS)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Network-attached disk storage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Types of EBS volumes</a:t>
            </a:r>
          </a:p>
          <a:p>
            <a:pPr marL="1200150" lvl="2" indent="-285750" algn="just">
              <a:buFont typeface="Wingdings" panose="05000000000000000000" pitchFamily="2" charset="2"/>
              <a:buChar char="Ø"/>
            </a:pPr>
            <a:r>
              <a:rPr lang="en-US" dirty="0"/>
              <a:t>General Purpose (SSD)</a:t>
            </a:r>
          </a:p>
          <a:p>
            <a:pPr marL="1200150" lvl="2" indent="-285750" algn="just">
              <a:buFont typeface="Wingdings" panose="05000000000000000000" pitchFamily="2" charset="2"/>
              <a:buChar char="Ø"/>
            </a:pPr>
            <a:r>
              <a:rPr lang="en-US" dirty="0"/>
              <a:t>Provisioned IOPS (SSD)</a:t>
            </a:r>
          </a:p>
          <a:p>
            <a:pPr marL="1200150" lvl="2" indent="-285750" algn="just">
              <a:buFont typeface="Wingdings" panose="05000000000000000000" pitchFamily="2" charset="2"/>
              <a:buChar char="Ø"/>
            </a:pPr>
            <a:r>
              <a:rPr lang="en-US" dirty="0"/>
              <a:t>Magnetic options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Data persist when instance is stopped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Data persist when instance is terminated, provided the </a:t>
            </a:r>
            <a:r>
              <a:rPr lang="en-US" dirty="0" err="1"/>
              <a:t>DeleteOnTermination</a:t>
            </a:r>
            <a:r>
              <a:rPr lang="en-US" dirty="0"/>
              <a:t> attribute is false</a:t>
            </a:r>
          </a:p>
        </p:txBody>
      </p:sp>
    </p:spTree>
    <p:extLst>
      <p:ext uri="{BB962C8B-B14F-4D97-AF65-F5344CB8AC3E}">
        <p14:creationId xmlns:p14="http://schemas.microsoft.com/office/powerpoint/2010/main" val="3769707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53424-F701-442A-88EC-68194D6684A5}" type="datetime1">
              <a:rPr lang="en-US" smtClean="0"/>
              <a:t>7/16/2023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u="none" strike="noStrike" cap="none" dirty="0"/>
              <a:t>Computing on AWS – EC2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278605" y="1135999"/>
            <a:ext cx="84386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Create An Instance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b="1"/>
              <a:t>Instance Store (Ephemeral)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/>
              <a:t>Instance store volumes are directly attached to a host computer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/>
              <a:t>Instance Store SSD volumes have fast disk access suitable for swap files, caches, buffers, and highly replicated data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/>
              <a:t>Instance store volume contents are lost when an instance is stopped or terminated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/>
              <a:t>Instance store volumes can offer up to 100,000 IOPS for some instance types</a:t>
            </a:r>
          </a:p>
        </p:txBody>
      </p:sp>
    </p:spTree>
    <p:extLst>
      <p:ext uri="{BB962C8B-B14F-4D97-AF65-F5344CB8AC3E}">
        <p14:creationId xmlns:p14="http://schemas.microsoft.com/office/powerpoint/2010/main" val="888698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53424-F701-442A-88EC-68194D6684A5}" type="datetime1">
              <a:rPr lang="en-US" smtClean="0"/>
              <a:t>7/16/2023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u="none" strike="noStrike" cap="none" dirty="0"/>
              <a:t>Computing on AWS – EC2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359885" y="728740"/>
            <a:ext cx="84386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Create An Instance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b="1" dirty="0"/>
              <a:t>User Data</a:t>
            </a:r>
            <a:endParaRPr lang="en-US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User data scripts supplied to initialize instances automatically</a:t>
            </a:r>
          </a:p>
          <a:p>
            <a:pPr marL="1200150" lvl="2" indent="-285750" algn="just">
              <a:buFont typeface="Wingdings" panose="05000000000000000000" pitchFamily="2" charset="2"/>
              <a:buChar char="Ø"/>
            </a:pPr>
            <a:r>
              <a:rPr lang="en-US" dirty="0"/>
              <a:t>Linux script</a:t>
            </a:r>
          </a:p>
          <a:p>
            <a:pPr marL="1200150" lvl="2" indent="-285750" algn="just">
              <a:buFont typeface="Wingdings" panose="05000000000000000000" pitchFamily="2" charset="2"/>
              <a:buChar char="Ø"/>
            </a:pPr>
            <a:r>
              <a:rPr lang="en-US" dirty="0"/>
              <a:t>Window batch or PowerShell scripts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User data scripts can install any software package</a:t>
            </a:r>
          </a:p>
          <a:p>
            <a:pPr marL="1200150" lvl="2" indent="-285750" algn="just">
              <a:buFont typeface="Wingdings" panose="05000000000000000000" pitchFamily="2" charset="2"/>
              <a:buChar char="Ø"/>
            </a:pPr>
            <a:r>
              <a:rPr lang="en-US" dirty="0"/>
              <a:t>Web server</a:t>
            </a:r>
          </a:p>
          <a:p>
            <a:pPr marL="1200150" lvl="2" indent="-285750" algn="just">
              <a:buFont typeface="Wingdings" panose="05000000000000000000" pitchFamily="2" charset="2"/>
              <a:buChar char="Ø"/>
            </a:pPr>
            <a:r>
              <a:rPr lang="en-US" dirty="0"/>
              <a:t>Database server</a:t>
            </a:r>
          </a:p>
          <a:p>
            <a:pPr marL="1200150" lvl="2" indent="-285750" algn="just">
              <a:buFont typeface="Wingdings" panose="05000000000000000000" pitchFamily="2" charset="2"/>
              <a:buChar char="Ø"/>
            </a:pPr>
            <a:r>
              <a:rPr lang="en-US" dirty="0"/>
              <a:t>Configuration management tools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User data scripts are executed by</a:t>
            </a:r>
          </a:p>
          <a:p>
            <a:pPr marL="1200150" lvl="2" indent="-285750" algn="just">
              <a:buFont typeface="Wingdings" panose="05000000000000000000" pitchFamily="2" charset="2"/>
              <a:buChar char="Ø"/>
            </a:pPr>
            <a:r>
              <a:rPr lang="en-US" dirty="0"/>
              <a:t>Cloud-</a:t>
            </a:r>
            <a:r>
              <a:rPr lang="en-US" dirty="0" err="1"/>
              <a:t>init</a:t>
            </a:r>
            <a:r>
              <a:rPr lang="en-US" dirty="0"/>
              <a:t> on Linux</a:t>
            </a:r>
          </a:p>
          <a:p>
            <a:pPr marL="1200150" lvl="2" indent="-285750" algn="just">
              <a:buFont typeface="Wingdings" panose="05000000000000000000" pitchFamily="2" charset="2"/>
              <a:buChar char="Ø"/>
            </a:pPr>
            <a:r>
              <a:rPr lang="en-US" dirty="0"/>
              <a:t>EC2 config service on Window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User data scripts run once per instance-id default</a:t>
            </a:r>
          </a:p>
        </p:txBody>
      </p:sp>
    </p:spTree>
    <p:extLst>
      <p:ext uri="{BB962C8B-B14F-4D97-AF65-F5344CB8AC3E}">
        <p14:creationId xmlns:p14="http://schemas.microsoft.com/office/powerpoint/2010/main" val="2963396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53424-F701-442A-88EC-68194D6684A5}" type="datetime1">
              <a:rPr lang="en-US" smtClean="0"/>
              <a:t>7/16/2023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u="none" strike="noStrike" cap="none" dirty="0"/>
              <a:t>Computing on AWS – EC2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359885" y="728740"/>
            <a:ext cx="8438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Create An Instance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b="1"/>
              <a:t>User Data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640" y="1237304"/>
            <a:ext cx="5902960" cy="333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523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53424-F701-442A-88EC-68194D6684A5}" type="datetime1">
              <a:rPr lang="en-US" smtClean="0"/>
              <a:t>7/16/2023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u="none" strike="noStrike" cap="none" dirty="0"/>
              <a:t>Computing on AWS – EC2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359885" y="728740"/>
            <a:ext cx="8438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Create An Instance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b="1"/>
              <a:t>User Data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771" y="1151235"/>
            <a:ext cx="5902960" cy="333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801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53424-F701-442A-88EC-68194D6684A5}" type="datetime1">
              <a:rPr lang="en-US" smtClean="0"/>
              <a:t>7/16/2023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u="none" strike="noStrike" cap="none" dirty="0"/>
              <a:t>Computing on AWS – EC2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359885" y="728740"/>
            <a:ext cx="8438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Create An Instance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b="1"/>
              <a:t>Meta Data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771" y="1051905"/>
            <a:ext cx="5902960" cy="333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313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53424-F701-442A-88EC-68194D6684A5}" type="datetime1">
              <a:rPr lang="en-US" smtClean="0"/>
              <a:t>7/16/2023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u="none" strike="noStrike" cap="none" dirty="0"/>
              <a:t>Computing on AWS – EC2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359885" y="728740"/>
            <a:ext cx="8438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Create An Instance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b="1"/>
              <a:t>Security Groups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768" y="979034"/>
            <a:ext cx="6086792" cy="345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826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53424-F701-442A-88EC-68194D6684A5}" type="datetime1">
              <a:rPr lang="en-US" smtClean="0"/>
              <a:t>7/16/2023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Module Schedule</a:t>
            </a:r>
          </a:p>
        </p:txBody>
      </p:sp>
      <p:graphicFrame>
        <p:nvGraphicFramePr>
          <p:cNvPr id="12" name="Google Shape;168;p10">
            <a:extLst>
              <a:ext uri="{FF2B5EF4-FFF2-40B4-BE49-F238E27FC236}">
                <a16:creationId xmlns:a16="http://schemas.microsoft.com/office/drawing/2014/main" id="{C2BB94C8-EBD0-7F2F-CE14-BD6D96E094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0986315"/>
              </p:ext>
            </p:extLst>
          </p:nvPr>
        </p:nvGraphicFramePr>
        <p:xfrm>
          <a:off x="983975" y="1404458"/>
          <a:ext cx="7176050" cy="2595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Day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Presentations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/>
                        <a:t>Day 07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strike="noStrike" cap="none" dirty="0"/>
                        <a:t>AWS Introduction &amp; IAM Service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/>
                        <a:t>Day 08</a:t>
                      </a:r>
                      <a:endParaRPr sz="1600" u="none" strike="noStrike" cap="none" dirty="0"/>
                    </a:p>
                  </a:txBody>
                  <a:tcPr marL="91450" marR="91450" marT="45725" marB="45725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/>
                        <a:t>Computing on AWS: EC2</a:t>
                      </a:r>
                      <a:endParaRPr sz="1600" u="none" strike="noStrike" cap="none" dirty="0"/>
                    </a:p>
                  </a:txBody>
                  <a:tcPr marL="91450" marR="91450" marT="45725" marB="45725"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/>
                        <a:t>Day 09</a:t>
                      </a:r>
                      <a:endParaRPr sz="16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/>
                        <a:t>Networking on AWS: VPC</a:t>
                      </a:r>
                      <a:endParaRPr sz="16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/>
                        <a:t>Day 10</a:t>
                      </a:r>
                      <a:endParaRPr sz="16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/>
                        <a:t>Storage on AWS: EBS, S3</a:t>
                      </a:r>
                      <a:endParaRPr sz="16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/>
                        <a:t>Day 11</a:t>
                      </a:r>
                      <a:endParaRPr sz="16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strike="noStrike" cap="none" dirty="0"/>
                        <a:t>L</a:t>
                      </a:r>
                      <a:r>
                        <a:rPr lang="en-US" sz="1600" u="none" strike="noStrike" cap="none" dirty="0"/>
                        <a:t>oad Balancing &amp; AutoScaling</a:t>
                      </a:r>
                      <a:endParaRPr sz="16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/>
                        <a:t>Day 12</a:t>
                      </a:r>
                      <a:endParaRPr sz="16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/>
                        <a:t>Database on AWS: RDS</a:t>
                      </a:r>
                      <a:endParaRPr sz="16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08781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53424-F701-442A-88EC-68194D6684A5}" type="datetime1">
              <a:rPr lang="en-US" smtClean="0"/>
              <a:t>7/16/2023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u="none" strike="noStrike" cap="none" dirty="0"/>
              <a:t>Computing on AWS – EC2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359885" y="728740"/>
            <a:ext cx="8438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Create An Instance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b="1"/>
              <a:t>Security Groups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799" y="1051905"/>
            <a:ext cx="6046629" cy="343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167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53424-F701-442A-88EC-68194D6684A5}" type="datetime1">
              <a:rPr lang="en-US" smtClean="0"/>
              <a:t>7/16/2023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u="none" strike="noStrike" cap="none" dirty="0"/>
              <a:t>Computing on AWS – EC2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359885" y="728740"/>
            <a:ext cx="84386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Create An Instance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b="1"/>
              <a:t>Key Pairs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b="1"/>
          </a:p>
          <a:p>
            <a:pPr algn="just"/>
            <a:r>
              <a:rPr lang="en-US" b="1"/>
              <a:t>	Remote Access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/>
              <a:t>Linux – Use SSH to log into an instance since password-only authentication is disabled on Linux by default	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/>
              <a:t>Windows – Use RDP to log in to instances using an encrypted random password that can only be decrypted using a private secret access key</a:t>
            </a:r>
          </a:p>
          <a:p>
            <a:pPr algn="just"/>
            <a:r>
              <a:rPr lang="en-US" b="1"/>
              <a:t>	Public key cryptographic keys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/>
              <a:t>Only the Public Access key ID needs to be uploaded to server (in ~/.ssh/authorized_keys on Linux)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/>
              <a:t>Private secret access keys can be generated locally and must be saved when created</a:t>
            </a:r>
          </a:p>
        </p:txBody>
      </p:sp>
    </p:spTree>
    <p:extLst>
      <p:ext uri="{BB962C8B-B14F-4D97-AF65-F5344CB8AC3E}">
        <p14:creationId xmlns:p14="http://schemas.microsoft.com/office/powerpoint/2010/main" val="33736567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4685" y="2191476"/>
            <a:ext cx="7717315" cy="514184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3200" b="1">
                <a:solidFill>
                  <a:prstClr val="black"/>
                </a:solidFill>
              </a:rPr>
              <a:t>Managing Instances in AWS</a:t>
            </a:r>
            <a:endParaRPr lang="en-US" sz="1800" b="1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53424-F701-442A-88EC-68194D6684A5}" type="datetime1">
              <a:rPr lang="en-US" smtClean="0"/>
              <a:t>7/16/2023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u="none" strike="noStrike" cap="none" dirty="0"/>
              <a:t>Computing on AWS – EC2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588889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53424-F701-442A-88EC-68194D6684A5}" type="datetime1">
              <a:rPr lang="en-US" smtClean="0"/>
              <a:t>7/16/2023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u="none" strike="noStrike" cap="none" dirty="0"/>
              <a:t>Computing on AWS – EC2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818" y="1508382"/>
            <a:ext cx="5322428" cy="302704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3680" y="788614"/>
            <a:ext cx="7995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An instance enters the Pending state when it is first started. As soon as it is started, we will be charged for that instance’s first hour</a:t>
            </a:r>
          </a:p>
        </p:txBody>
      </p:sp>
    </p:spTree>
    <p:extLst>
      <p:ext uri="{BB962C8B-B14F-4D97-AF65-F5344CB8AC3E}">
        <p14:creationId xmlns:p14="http://schemas.microsoft.com/office/powerpoint/2010/main" val="1559999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53424-F701-442A-88EC-68194D6684A5}" type="datetime1">
              <a:rPr lang="en-US" smtClean="0"/>
              <a:t>7/16/2023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u="none" strike="noStrike" cap="none" dirty="0"/>
              <a:t>Computing on AWS – EC2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899152"/>
            <a:ext cx="5926562" cy="338546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5566" y="1341120"/>
            <a:ext cx="3053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Scale: Vertical or Horizontal</a:t>
            </a:r>
          </a:p>
          <a:p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Vertical: scale up/down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Horizontal: scale out/in</a:t>
            </a:r>
          </a:p>
        </p:txBody>
      </p:sp>
    </p:spTree>
    <p:extLst>
      <p:ext uri="{BB962C8B-B14F-4D97-AF65-F5344CB8AC3E}">
        <p14:creationId xmlns:p14="http://schemas.microsoft.com/office/powerpoint/2010/main" val="14545500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4685" y="2191476"/>
            <a:ext cx="7717315" cy="514184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3200" b="1">
                <a:solidFill>
                  <a:prstClr val="black"/>
                </a:solidFill>
              </a:rPr>
              <a:t>Securing Your AWS Instances</a:t>
            </a:r>
            <a:endParaRPr lang="en-US" sz="1800" b="1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53424-F701-442A-88EC-68194D6684A5}" type="datetime1">
              <a:rPr lang="en-US" smtClean="0"/>
              <a:t>7/16/2023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u="none" strike="noStrike" cap="none" dirty="0"/>
              <a:t>Computing on AWS – EC2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063660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53424-F701-442A-88EC-68194D6684A5}" type="datetime1">
              <a:rPr lang="en-US" smtClean="0"/>
              <a:t>7/16/2023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u="none" strike="noStrike" cap="none" dirty="0"/>
              <a:t>Computing on AWS – EC2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278604" y="883920"/>
            <a:ext cx="84386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EC2 Instance Security Summary</a:t>
            </a:r>
          </a:p>
          <a:p>
            <a:endParaRPr lang="en-US"/>
          </a:p>
          <a:p>
            <a:r>
              <a:rPr lang="en-US" b="1"/>
              <a:t>Should: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/>
              <a:t>Use IAM roles when launching instances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/>
              <a:t>Use least privilege access policies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/>
              <a:t>Guard and manage access/secret keys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/>
              <a:t>Keep security patches up to date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/>
              <a:t>Use a NAT and Bastion host or similar solutions</a:t>
            </a:r>
          </a:p>
          <a:p>
            <a:endParaRPr lang="en-US"/>
          </a:p>
          <a:p>
            <a:r>
              <a:rPr lang="en-US" b="1"/>
              <a:t>Shoud Not: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/>
              <a:t>Use root level access/secret keys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/>
              <a:t>Embed access/secret keys in code or commit to Git</a:t>
            </a:r>
          </a:p>
        </p:txBody>
      </p:sp>
    </p:spTree>
    <p:extLst>
      <p:ext uri="{BB962C8B-B14F-4D97-AF65-F5344CB8AC3E}">
        <p14:creationId xmlns:p14="http://schemas.microsoft.com/office/powerpoint/2010/main" val="28160675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6125" y="2229032"/>
            <a:ext cx="7717315" cy="514184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3200" b="1">
                <a:solidFill>
                  <a:prstClr val="black"/>
                </a:solidFill>
              </a:rPr>
              <a:t>Troubleshooting AWS Instance Issues</a:t>
            </a:r>
            <a:endParaRPr lang="en-US" sz="1800" b="1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53424-F701-442A-88EC-68194D6684A5}" type="datetime1">
              <a:rPr lang="en-US" smtClean="0"/>
              <a:t>7/16/2023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u="none" strike="noStrike" cap="none" dirty="0"/>
              <a:t>Computing on AWS – EC2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423109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605" y="881744"/>
            <a:ext cx="8398035" cy="3700416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000" b="1" dirty="0">
                <a:solidFill>
                  <a:prstClr val="black"/>
                </a:solidFill>
              </a:rPr>
              <a:t>Troubleshooting Common EC2 Issues</a:t>
            </a:r>
          </a:p>
          <a:p>
            <a:pPr marL="0" lvl="0" indent="0">
              <a:buNone/>
            </a:pPr>
            <a:endParaRPr lang="en-US" sz="1600" b="1" dirty="0">
              <a:solidFill>
                <a:prstClr val="black"/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prstClr val="black"/>
                </a:solidFill>
              </a:rPr>
              <a:t>Can’t connect to the instance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prstClr val="black"/>
                </a:solidFill>
              </a:rPr>
              <a:t>Check security groups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prstClr val="black"/>
                </a:solidFill>
              </a:rPr>
              <a:t>Automated Windows Updates sometimes a culprit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prstClr val="black"/>
                </a:solidFill>
              </a:rPr>
              <a:t>Instance is marked “Impaired” (fail status check)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prstClr val="black"/>
                </a:solidFill>
              </a:rPr>
              <a:t>Reboot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prstClr val="black"/>
                </a:solidFill>
              </a:rPr>
              <a:t>Get System Log command in console for additional troubleshooting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prstClr val="black"/>
                </a:solidFill>
              </a:rPr>
              <a:t>(Windows) attaching a second Elastic Network Interface (ENI) may enable connecting to the instance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prstClr val="black"/>
                </a:solidFill>
              </a:rPr>
              <a:t>Log issue with AWS support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53424-F701-442A-88EC-68194D6684A5}" type="datetime1">
              <a:rPr lang="en-US" smtClean="0"/>
              <a:t>7/16/2023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u="none" strike="noStrike" cap="none" dirty="0"/>
              <a:t>Computing on AWS – EC2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378979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6125" y="2229032"/>
            <a:ext cx="7717315" cy="514184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3200" b="1">
                <a:solidFill>
                  <a:prstClr val="black"/>
                </a:solidFill>
              </a:rPr>
              <a:t>Understanding EC2 Instance Pricing</a:t>
            </a:r>
            <a:endParaRPr lang="en-US" sz="1800" b="1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53424-F701-442A-88EC-68194D6684A5}" type="datetime1">
              <a:rPr lang="en-US" smtClean="0"/>
              <a:t>7/16/2023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u="none" strike="noStrike" cap="none" dirty="0"/>
              <a:t>Computing on AWS – EC2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65380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370233" y="1892551"/>
            <a:ext cx="4924011" cy="1358398"/>
          </a:xfrm>
        </p:spPr>
        <p:txBody>
          <a:bodyPr/>
          <a:lstStyle/>
          <a:p>
            <a:r>
              <a:rPr lang="en-US" sz="1600" dirty="0"/>
              <a:t>Day 08:</a:t>
            </a:r>
            <a:br>
              <a:rPr lang="en-US" dirty="0"/>
            </a:br>
            <a:r>
              <a:rPr lang="en-US" dirty="0"/>
              <a:t>Computing on AWS</a:t>
            </a:r>
            <a:br>
              <a:rPr lang="en-US" dirty="0"/>
            </a:br>
            <a:r>
              <a:rPr lang="en-US" dirty="0"/>
              <a:t>EC2 service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7/16/2023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255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605" y="786312"/>
            <a:ext cx="7717315" cy="514184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1800" b="1">
                <a:solidFill>
                  <a:prstClr val="black"/>
                </a:solidFill>
              </a:rPr>
              <a:t>Mix of Pricing Type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53424-F701-442A-88EC-68194D6684A5}" type="datetime1">
              <a:rPr lang="en-US" smtClean="0"/>
              <a:t>7/16/2023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u="none" strike="noStrike" cap="none" dirty="0"/>
              <a:t>Computing on AWS – EC2</a:t>
            </a:r>
            <a:endParaRPr lang="en-US" sz="20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737936"/>
              </p:ext>
            </p:extLst>
          </p:nvPr>
        </p:nvGraphicFramePr>
        <p:xfrm>
          <a:off x="1068126" y="1163317"/>
          <a:ext cx="7384995" cy="3434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1665">
                  <a:extLst>
                    <a:ext uri="{9D8B030D-6E8A-4147-A177-3AD203B41FA5}">
                      <a16:colId xmlns:a16="http://schemas.microsoft.com/office/drawing/2014/main" val="158601475"/>
                    </a:ext>
                  </a:extLst>
                </a:gridCol>
                <a:gridCol w="2461665">
                  <a:extLst>
                    <a:ext uri="{9D8B030D-6E8A-4147-A177-3AD203B41FA5}">
                      <a16:colId xmlns:a16="http://schemas.microsoft.com/office/drawing/2014/main" val="2252736512"/>
                    </a:ext>
                  </a:extLst>
                </a:gridCol>
                <a:gridCol w="2461665">
                  <a:extLst>
                    <a:ext uri="{9D8B030D-6E8A-4147-A177-3AD203B41FA5}">
                      <a16:colId xmlns:a16="http://schemas.microsoft.com/office/drawing/2014/main" val="3021044061"/>
                    </a:ext>
                  </a:extLst>
                </a:gridCol>
              </a:tblGrid>
              <a:tr h="370843">
                <a:tc>
                  <a:txBody>
                    <a:bodyPr/>
                    <a:lstStyle/>
                    <a:p>
                      <a:pPr algn="ctr"/>
                      <a:r>
                        <a:rPr lang="en-US" sz="1500" b="0"/>
                        <a:t>On-Demand</a:t>
                      </a:r>
                      <a:r>
                        <a:rPr lang="en-US" sz="1500" b="0" baseline="0"/>
                        <a:t> Instances</a:t>
                      </a:r>
                      <a:endParaRPr lang="en-US" sz="15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/>
                        <a:t>Reserved</a:t>
                      </a:r>
                      <a:r>
                        <a:rPr lang="en-US" sz="1500" b="0" baseline="0"/>
                        <a:t> Instances</a:t>
                      </a:r>
                      <a:endParaRPr lang="en-US" sz="15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/>
                        <a:t>Spot</a:t>
                      </a:r>
                      <a:r>
                        <a:rPr lang="en-US" sz="1500" b="0" baseline="0"/>
                        <a:t> Instances</a:t>
                      </a:r>
                      <a:endParaRPr lang="en-US" sz="15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223389"/>
                  </a:ext>
                </a:extLst>
              </a:tr>
              <a:tr h="2897216">
                <a:tc>
                  <a:txBody>
                    <a:bodyPr/>
                    <a:lstStyle/>
                    <a:p>
                      <a:pPr algn="just"/>
                      <a:r>
                        <a:rPr lang="en-US" sz="1500"/>
                        <a:t>Pay as you go for compute power</a:t>
                      </a:r>
                    </a:p>
                    <a:p>
                      <a:pPr algn="just"/>
                      <a:r>
                        <a:rPr lang="en-US" sz="1500"/>
                        <a:t>Benefit:</a:t>
                      </a:r>
                    </a:p>
                    <a:p>
                      <a:pPr algn="just"/>
                      <a:r>
                        <a:rPr lang="en-US" sz="1500"/>
                        <a:t>On-demand availability</a:t>
                      </a:r>
                    </a:p>
                    <a:p>
                      <a:pPr algn="just"/>
                      <a:endParaRPr lang="en-US" sz="1500"/>
                    </a:p>
                    <a:p>
                      <a:pPr algn="just"/>
                      <a:r>
                        <a:rPr lang="en-US" sz="1500"/>
                        <a:t>Pay</a:t>
                      </a:r>
                      <a:r>
                        <a:rPr lang="en-US" sz="1500" baseline="0"/>
                        <a:t> only for what you use, no up-front commitments or long-term contracts</a:t>
                      </a:r>
                      <a:endParaRPr lang="en-US" sz="1500"/>
                    </a:p>
                    <a:p>
                      <a:endParaRPr 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1- or 3- year</a:t>
                      </a:r>
                      <a:r>
                        <a:rPr lang="en-US" sz="1500" baseline="0"/>
                        <a:t> terms</a:t>
                      </a:r>
                    </a:p>
                    <a:p>
                      <a:endParaRPr lang="en-US" sz="1500" baseline="0"/>
                    </a:p>
                    <a:p>
                      <a:r>
                        <a:rPr lang="en-US" sz="1500" baseline="0"/>
                        <a:t>Choose zero/partial/full up-front payment</a:t>
                      </a:r>
                    </a:p>
                    <a:p>
                      <a:endParaRPr lang="en-US" sz="1500" baseline="0"/>
                    </a:p>
                    <a:p>
                      <a:r>
                        <a:rPr lang="en-US" sz="1500" baseline="0"/>
                        <a:t>Receive significant hourly discount</a:t>
                      </a:r>
                    </a:p>
                    <a:p>
                      <a:r>
                        <a:rPr lang="en-US" sz="1500" baseline="0"/>
                        <a:t>Benetfit: Cost/Predictability</a:t>
                      </a:r>
                    </a:p>
                    <a:p>
                      <a:r>
                        <a:rPr lang="en-US" sz="1500" baseline="0"/>
                        <a:t>Helps ensure that compute capacity is available when needed</a:t>
                      </a:r>
                      <a:endParaRPr 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Bid on unused EC2 capacity Spot</a:t>
                      </a:r>
                      <a:r>
                        <a:rPr lang="en-US" sz="1500" baseline="0"/>
                        <a:t> Price based on supply/demand, determined automatically, up to 90% off on-demand price</a:t>
                      </a:r>
                    </a:p>
                    <a:p>
                      <a:r>
                        <a:rPr lang="en-US" sz="1500" baseline="0"/>
                        <a:t>Benefit: Cost/Large Scale, dynamic workload handling</a:t>
                      </a:r>
                    </a:p>
                    <a:p>
                      <a:endParaRPr lang="en-US" sz="1500" baseline="0"/>
                    </a:p>
                    <a:p>
                      <a:r>
                        <a:rPr lang="en-US" sz="1500" baseline="0"/>
                        <a:t>Spot price below bid, instances start</a:t>
                      </a:r>
                    </a:p>
                    <a:p>
                      <a:r>
                        <a:rPr lang="en-US" sz="1500" baseline="0"/>
                        <a:t>Spot price above bid, instances terminate after a 2- minute warning</a:t>
                      </a:r>
                      <a:endParaRPr lang="en-US" sz="15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294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24118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65"/>
          <p:cNvSpPr txBox="1">
            <a:spLocks noGrp="1"/>
          </p:cNvSpPr>
          <p:nvPr>
            <p:ph type="ctrTitle"/>
          </p:nvPr>
        </p:nvSpPr>
        <p:spPr>
          <a:xfrm>
            <a:off x="171450" y="1743789"/>
            <a:ext cx="6179344" cy="678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6600"/>
              <a:buFont typeface="Arial"/>
              <a:buNone/>
            </a:pPr>
            <a:r>
              <a:rPr lang="en-US" sz="6600">
                <a:solidFill>
                  <a:srgbClr val="E36C09"/>
                </a:solidFill>
              </a:rPr>
              <a:t>Thank you</a:t>
            </a:r>
            <a:endParaRPr sz="6600">
              <a:solidFill>
                <a:srgbClr val="E36C09"/>
              </a:solidFill>
            </a:endParaRPr>
          </a:p>
        </p:txBody>
      </p:sp>
      <p:sp>
        <p:nvSpPr>
          <p:cNvPr id="765" name="Google Shape;765;p65"/>
          <p:cNvSpPr txBox="1">
            <a:spLocks noGrp="1"/>
          </p:cNvSpPr>
          <p:nvPr>
            <p:ph type="subTitle" idx="1"/>
          </p:nvPr>
        </p:nvSpPr>
        <p:spPr>
          <a:xfrm>
            <a:off x="171450" y="2571750"/>
            <a:ext cx="6179344" cy="4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99CCFF"/>
              </a:buClr>
              <a:buSzPts val="2000"/>
              <a:buNone/>
            </a:pPr>
            <a:endParaRPr/>
          </a:p>
        </p:txBody>
      </p:sp>
      <p:sp>
        <p:nvSpPr>
          <p:cNvPr id="767" name="Google Shape;767;p65"/>
          <p:cNvSpPr txBox="1">
            <a:spLocks noGrp="1"/>
          </p:cNvSpPr>
          <p:nvPr>
            <p:ph type="ftr" idx="11"/>
          </p:nvPr>
        </p:nvSpPr>
        <p:spPr>
          <a:xfrm>
            <a:off x="1868557" y="4767263"/>
            <a:ext cx="613958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768" name="Google Shape;768;p65"/>
          <p:cNvSpPr txBox="1">
            <a:spLocks noGrp="1"/>
          </p:cNvSpPr>
          <p:nvPr>
            <p:ph type="sldNum" idx="12"/>
          </p:nvPr>
        </p:nvSpPr>
        <p:spPr>
          <a:xfrm>
            <a:off x="8122444" y="4767263"/>
            <a:ext cx="56435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sp>
        <p:nvSpPr>
          <p:cNvPr id="2" name="Date Placeholder 5">
            <a:extLst>
              <a:ext uri="{FF2B5EF4-FFF2-40B4-BE49-F238E27FC236}">
                <a16:creationId xmlns:a16="http://schemas.microsoft.com/office/drawing/2014/main" id="{1D0669A3-A216-2C69-1150-9726140AAD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605" y="4767263"/>
            <a:ext cx="1367315" cy="273844"/>
          </a:xfrm>
        </p:spPr>
        <p:txBody>
          <a:bodyPr/>
          <a:lstStyle/>
          <a:p>
            <a:fld id="{E4E53424-F701-442A-88EC-68194D6684A5}" type="datetime1">
              <a:rPr lang="en-US" smtClean="0"/>
              <a:t>7/16/2023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u="none" strike="noStrike" cap="none" dirty="0"/>
              <a:t>Computing on AWS - Overall</a:t>
            </a:r>
            <a:endParaRPr lang="en-US" sz="20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53424-F701-442A-88EC-68194D6684A5}" type="datetime1">
              <a:rPr lang="en-US" smtClean="0"/>
              <a:t>7/16/2023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01EF19DA-93CE-015C-8DE3-A03875157B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026580"/>
              </p:ext>
            </p:extLst>
          </p:nvPr>
        </p:nvGraphicFramePr>
        <p:xfrm>
          <a:off x="689926" y="1462224"/>
          <a:ext cx="7875430" cy="2486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8657">
                  <a:extLst>
                    <a:ext uri="{9D8B030D-6E8A-4147-A177-3AD203B41FA5}">
                      <a16:colId xmlns:a16="http://schemas.microsoft.com/office/drawing/2014/main" val="1358890281"/>
                    </a:ext>
                  </a:extLst>
                </a:gridCol>
                <a:gridCol w="5086773">
                  <a:extLst>
                    <a:ext uri="{9D8B030D-6E8A-4147-A177-3AD203B41FA5}">
                      <a16:colId xmlns:a16="http://schemas.microsoft.com/office/drawing/2014/main" val="1373079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Compute Category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AWS service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7499772"/>
                  </a:ext>
                </a:extLst>
              </a:tr>
              <a:tr h="603356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Instances (virtual machines)</a:t>
                      </a:r>
                      <a:endParaRPr lang="en-US" dirty="0"/>
                    </a:p>
                  </a:txBody>
                  <a:tcPr anchor="ctr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Amazon Elastic Compute Cloud (Amazon EC2)</a:t>
                      </a:r>
                      <a:endParaRPr lang="en-US" dirty="0"/>
                    </a:p>
                  </a:txBody>
                  <a:tcPr anchor="ctr"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654537"/>
                  </a:ext>
                </a:extLst>
              </a:tr>
              <a:tr h="603356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Containers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Amazon Elastic Container Service (Amazon ECS) </a:t>
                      </a:r>
                    </a:p>
                    <a:p>
                      <a:r>
                        <a:rPr lang="en-US" dirty="0"/>
                        <a:t>Amazon Elastic Kubernetes Service (Amazon EKS)</a:t>
                      </a:r>
                    </a:p>
                    <a:p>
                      <a:r>
                        <a:rPr lang="en-US" dirty="0"/>
                        <a:t>AWS Fargate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4936779"/>
                  </a:ext>
                </a:extLst>
              </a:tr>
              <a:tr h="603356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Serverless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AWS Lambda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5261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239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b="1" dirty="0">
                <a:solidFill>
                  <a:prstClr val="black"/>
                </a:solidFill>
              </a:rPr>
              <a:t>Goal</a:t>
            </a:r>
            <a:r>
              <a:rPr lang="en-US" dirty="0">
                <a:solidFill>
                  <a:prstClr val="black"/>
                </a:solidFill>
              </a:rPr>
              <a:t>: Understand how to deploy instances and maintain instance health</a:t>
            </a:r>
          </a:p>
          <a:p>
            <a:pPr lvl="1" algn="just"/>
            <a:r>
              <a:rPr lang="en-US" sz="1800" dirty="0">
                <a:solidFill>
                  <a:prstClr val="black"/>
                </a:solidFill>
              </a:rPr>
              <a:t>Creating instances</a:t>
            </a:r>
          </a:p>
          <a:p>
            <a:pPr lvl="1" algn="just"/>
            <a:r>
              <a:rPr lang="en-US" sz="1800" dirty="0">
                <a:solidFill>
                  <a:prstClr val="black"/>
                </a:solidFill>
              </a:rPr>
              <a:t>Type of instance</a:t>
            </a:r>
          </a:p>
          <a:p>
            <a:pPr lvl="1" algn="just"/>
            <a:r>
              <a:rPr lang="en-US" sz="1800" dirty="0">
                <a:solidFill>
                  <a:prstClr val="black"/>
                </a:solidFill>
              </a:rPr>
              <a:t>Instance security</a:t>
            </a:r>
          </a:p>
          <a:p>
            <a:pPr lvl="1" algn="just"/>
            <a:r>
              <a:rPr lang="en-US" sz="1800" dirty="0">
                <a:solidFill>
                  <a:prstClr val="black"/>
                </a:solidFill>
              </a:rPr>
              <a:t>Pricing</a:t>
            </a:r>
          </a:p>
          <a:p>
            <a:pPr lvl="1" algn="just"/>
            <a:r>
              <a:rPr lang="en-US" sz="1800" dirty="0">
                <a:solidFill>
                  <a:prstClr val="black"/>
                </a:solidFill>
              </a:rPr>
              <a:t>Troubleshooting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53424-F701-442A-88EC-68194D6684A5}" type="datetime1">
              <a:rPr lang="en-US" smtClean="0"/>
              <a:t>7/16/2023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u="none" strike="noStrike" cap="none" dirty="0"/>
              <a:t>Computing on AWS – EC2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26337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606" y="850106"/>
            <a:ext cx="8404808" cy="3744517"/>
          </a:xfrm>
        </p:spPr>
        <p:txBody>
          <a:bodyPr>
            <a:normAutofit/>
          </a:bodyPr>
          <a:lstStyle/>
          <a:p>
            <a:pPr lvl="0" algn="just"/>
            <a:r>
              <a:rPr lang="en-US" b="1" dirty="0">
                <a:solidFill>
                  <a:prstClr val="black"/>
                </a:solidFill>
              </a:rPr>
              <a:t>Architecture of Cloud Computing</a:t>
            </a:r>
          </a:p>
          <a:p>
            <a:pPr lvl="1" algn="just"/>
            <a:endParaRPr lang="en-US" sz="1400" b="1" dirty="0">
              <a:solidFill>
                <a:prstClr val="black"/>
              </a:solidFill>
            </a:endParaRPr>
          </a:p>
          <a:p>
            <a:pPr lvl="1" algn="just"/>
            <a:r>
              <a:rPr lang="en-US" sz="1800" dirty="0">
                <a:solidFill>
                  <a:prstClr val="black"/>
                </a:solidFill>
              </a:rPr>
              <a:t>Amazon EC2 instances run as virtual machines on host computers located in each Availability Zone</a:t>
            </a:r>
          </a:p>
          <a:p>
            <a:pPr lvl="1" algn="just"/>
            <a:r>
              <a:rPr lang="en-US" sz="1800" dirty="0">
                <a:solidFill>
                  <a:prstClr val="black"/>
                </a:solidFill>
              </a:rPr>
              <a:t>Each Amazone EC2 instance receives a particular number of virtual CPUs and an amount of RAM</a:t>
            </a:r>
          </a:p>
          <a:p>
            <a:pPr lvl="1" algn="just"/>
            <a:r>
              <a:rPr lang="en-US" sz="1800" dirty="0">
                <a:solidFill>
                  <a:prstClr val="black"/>
                </a:solidFill>
              </a:rPr>
              <a:t>Instance Store is physically attached to the host computer and provides temporary block-level storage for use with an instance, data in the instance store does not persist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53424-F701-442A-88EC-68194D6684A5}" type="datetime1">
              <a:rPr lang="en-US" smtClean="0"/>
              <a:t>7/16/2023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u="none" strike="noStrike" cap="none" dirty="0"/>
              <a:t>Computing on AWS – EC2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78087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605" y="644057"/>
            <a:ext cx="7717315" cy="511334"/>
          </a:xfrm>
        </p:spPr>
        <p:txBody>
          <a:bodyPr/>
          <a:lstStyle/>
          <a:p>
            <a:pPr lvl="0" algn="just"/>
            <a:r>
              <a:rPr lang="en-US" sz="2000" b="1">
                <a:solidFill>
                  <a:prstClr val="black"/>
                </a:solidFill>
              </a:rPr>
              <a:t>Architecture of Cloud Computing</a:t>
            </a:r>
          </a:p>
          <a:p>
            <a:pPr lvl="1" algn="just"/>
            <a:endParaRPr lang="en-US" sz="1200" b="1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53424-F701-442A-88EC-68194D6684A5}" type="datetime1">
              <a:rPr lang="en-US" smtClean="0"/>
              <a:t>7/16/2023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u="none" strike="noStrike" cap="none" dirty="0"/>
              <a:t>Computing on AWS – EC2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506" y="1155391"/>
            <a:ext cx="5909781" cy="334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726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605" y="786296"/>
            <a:ext cx="8296435" cy="3582503"/>
          </a:xfrm>
        </p:spPr>
        <p:txBody>
          <a:bodyPr/>
          <a:lstStyle/>
          <a:p>
            <a:pPr lvl="0" algn="just"/>
            <a:r>
              <a:rPr lang="en-US" sz="2000" b="1" dirty="0">
                <a:solidFill>
                  <a:prstClr val="black"/>
                </a:solidFill>
              </a:rPr>
              <a:t>Instance Types</a:t>
            </a:r>
          </a:p>
          <a:p>
            <a:pPr lvl="0" algn="just"/>
            <a:endParaRPr lang="en-US" sz="2000" b="1" dirty="0">
              <a:solidFill>
                <a:prstClr val="black"/>
              </a:solidFill>
            </a:endParaRPr>
          </a:p>
          <a:p>
            <a:pPr lvl="1" algn="just"/>
            <a:r>
              <a:rPr lang="en-US" sz="1800" dirty="0">
                <a:solidFill>
                  <a:prstClr val="black"/>
                </a:solidFill>
              </a:rPr>
              <a:t>Instance types differ in CPU, memory, storage, and network capacity</a:t>
            </a:r>
          </a:p>
          <a:p>
            <a:pPr lvl="1" algn="just"/>
            <a:r>
              <a:rPr lang="en-US" sz="1800" dirty="0">
                <a:solidFill>
                  <a:prstClr val="black"/>
                </a:solidFill>
              </a:rPr>
              <a:t>Instances are described by family (T2, M3, etc,..) and size (small, medium, large, xlarge, 2xlarge, etc,…)</a:t>
            </a:r>
          </a:p>
          <a:p>
            <a:pPr lvl="1" algn="just"/>
            <a:r>
              <a:rPr lang="en-US" sz="1800" dirty="0">
                <a:solidFill>
                  <a:prstClr val="black"/>
                </a:solidFill>
              </a:rPr>
              <a:t>Each instance type family is optimized for a specific type of workload</a:t>
            </a:r>
          </a:p>
          <a:p>
            <a:pPr lvl="1" algn="just"/>
            <a:r>
              <a:rPr lang="en-US" sz="1800" dirty="0">
                <a:solidFill>
                  <a:prstClr val="black"/>
                </a:solidFill>
              </a:rPr>
              <a:t>Monitor CPU usage of instances to determine whether you are using the right instance type</a:t>
            </a:r>
          </a:p>
          <a:p>
            <a:pPr lvl="1" algn="just"/>
            <a:endParaRPr lang="en-US" sz="1200" b="1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53424-F701-442A-88EC-68194D6684A5}" type="datetime1">
              <a:rPr lang="en-US" smtClean="0"/>
              <a:t>7/16/2023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u="none" strike="noStrike" cap="none" dirty="0"/>
              <a:t>Computing on AWS – EC2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58766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605" y="786297"/>
            <a:ext cx="7717315" cy="514184"/>
          </a:xfrm>
        </p:spPr>
        <p:txBody>
          <a:bodyPr/>
          <a:lstStyle/>
          <a:p>
            <a:pPr lvl="0" algn="just"/>
            <a:r>
              <a:rPr lang="en-US" sz="2000" b="1">
                <a:solidFill>
                  <a:prstClr val="black"/>
                </a:solidFill>
              </a:rPr>
              <a:t>Instance Types</a:t>
            </a:r>
          </a:p>
          <a:p>
            <a:pPr lvl="0" algn="just"/>
            <a:endParaRPr lang="en-US" sz="2000" b="1">
              <a:solidFill>
                <a:prstClr val="black"/>
              </a:solidFill>
            </a:endParaRPr>
          </a:p>
          <a:p>
            <a:pPr lvl="1" algn="just"/>
            <a:endParaRPr lang="en-US" sz="1200" b="1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53424-F701-442A-88EC-68194D6684A5}" type="datetime1">
              <a:rPr lang="en-US" smtClean="0"/>
              <a:t>7/16/2023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u="none" strike="noStrike" cap="none" dirty="0"/>
              <a:t>Computing on AWS – EC2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97" y="1300481"/>
            <a:ext cx="7795280" cy="319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656796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Internal_Cou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01D3840784B36E41A60FE4C7440FF874" ma:contentTypeVersion="3" ma:contentTypeDescription="Tạo tài liệu mới." ma:contentTypeScope="" ma:versionID="a4c72f013c025996cb2a5f0333f8bab9">
  <xsd:schema xmlns:xsd="http://www.w3.org/2001/XMLSchema" xmlns:xs="http://www.w3.org/2001/XMLSchema" xmlns:p="http://schemas.microsoft.com/office/2006/metadata/properties" xmlns:ns2="5bdedd1e-e216-454d-84d8-adc0ecb1d558" targetNamespace="http://schemas.microsoft.com/office/2006/metadata/properties" ma:root="true" ma:fieldsID="5523f967190a5f345dab706586a4e0e1" ns2:_="">
    <xsd:import namespace="5bdedd1e-e216-454d-84d8-adc0ecb1d55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dedd1e-e216-454d-84d8-adc0ecb1d5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493A311-0D25-461D-B2A0-8ECBF4634D68}"/>
</file>

<file path=customXml/itemProps2.xml><?xml version="1.0" encoding="utf-8"?>
<ds:datastoreItem xmlns:ds="http://schemas.openxmlformats.org/officeDocument/2006/customXml" ds:itemID="{58C7AC90-77D4-411D-B022-0A28FBC5F23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1A0615F-836F-4394-9B05-4B97B1734BE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Template_Internal_Course</Template>
  <TotalTime>1488</TotalTime>
  <Words>1593</Words>
  <Application>Microsoft Office PowerPoint</Application>
  <PresentationFormat>On-screen Show (16:9)</PresentationFormat>
  <Paragraphs>317</Paragraphs>
  <Slides>31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Wingdings</vt:lpstr>
      <vt:lpstr>Template_Internal_Course</vt:lpstr>
      <vt:lpstr>Training Course Amazon Web Service</vt:lpstr>
      <vt:lpstr>AWS Module Schedule</vt:lpstr>
      <vt:lpstr>Day 08: Computing on AWS EC2 service</vt:lpstr>
      <vt:lpstr>Computing on AWS - Overall</vt:lpstr>
      <vt:lpstr>Computing on AWS – EC2</vt:lpstr>
      <vt:lpstr>Computing on AWS – EC2</vt:lpstr>
      <vt:lpstr>Computing on AWS – EC2</vt:lpstr>
      <vt:lpstr>Computing on AWS – EC2</vt:lpstr>
      <vt:lpstr>Computing on AWS – EC2</vt:lpstr>
      <vt:lpstr>Computing on AWS – EC2</vt:lpstr>
      <vt:lpstr>Computing on AWS – EC2</vt:lpstr>
      <vt:lpstr>Computing on AWS – EC2</vt:lpstr>
      <vt:lpstr>Computing on AWS – EC2</vt:lpstr>
      <vt:lpstr>Computing on AWS – EC2</vt:lpstr>
      <vt:lpstr>Computing on AWS – EC2</vt:lpstr>
      <vt:lpstr>Computing on AWS – EC2</vt:lpstr>
      <vt:lpstr>Computing on AWS – EC2</vt:lpstr>
      <vt:lpstr>Computing on AWS – EC2</vt:lpstr>
      <vt:lpstr>Computing on AWS – EC2</vt:lpstr>
      <vt:lpstr>Computing on AWS – EC2</vt:lpstr>
      <vt:lpstr>Computing on AWS – EC2</vt:lpstr>
      <vt:lpstr>Computing on AWS – EC2</vt:lpstr>
      <vt:lpstr>Computing on AWS – EC2</vt:lpstr>
      <vt:lpstr>Computing on AWS – EC2</vt:lpstr>
      <vt:lpstr>Computing on AWS – EC2</vt:lpstr>
      <vt:lpstr>Computing on AWS – EC2</vt:lpstr>
      <vt:lpstr>Computing on AWS – EC2</vt:lpstr>
      <vt:lpstr>Computing on AWS – EC2</vt:lpstr>
      <vt:lpstr>Computing on AWS – EC2</vt:lpstr>
      <vt:lpstr>Computing on AWS – EC2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Course Amazon Web Service</dc:title>
  <dc:creator>Ly Tuan Linh (FHO.FWA)</dc:creator>
  <cp:lastModifiedBy>Nguyen Minh Man (GHC.COE)</cp:lastModifiedBy>
  <cp:revision>104</cp:revision>
  <dcterms:created xsi:type="dcterms:W3CDTF">2015-08-31T01:44:46Z</dcterms:created>
  <dcterms:modified xsi:type="dcterms:W3CDTF">2023-07-16T13:07:50Z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0x01010001D3840784B36E41A60FE4C7440FF874</vt:lpwstr>
  </property>
  <property fmtid="{D5CDD505-2E9C-101B-9397-08002B2CF9AE}" pid="3" name="Order">
    <vt:r8>18686700</vt:r8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</Properties>
</file>