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304" r:id="rId4"/>
    <p:sldId id="295" r:id="rId5"/>
    <p:sldId id="289" r:id="rId6"/>
    <p:sldId id="258" r:id="rId7"/>
    <p:sldId id="291" r:id="rId8"/>
    <p:sldId id="292" r:id="rId9"/>
    <p:sldId id="293" r:id="rId10"/>
    <p:sldId id="294" r:id="rId11"/>
    <p:sldId id="290" r:id="rId12"/>
    <p:sldId id="307" r:id="rId13"/>
    <p:sldId id="305" r:id="rId14"/>
    <p:sldId id="296" r:id="rId15"/>
    <p:sldId id="277" r:id="rId16"/>
    <p:sldId id="297" r:id="rId17"/>
    <p:sldId id="298" r:id="rId18"/>
    <p:sldId id="299" r:id="rId19"/>
    <p:sldId id="300" r:id="rId20"/>
    <p:sldId id="301" r:id="rId21"/>
    <p:sldId id="302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2D82-A5EF-174E-800F-6F351DC9866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65F6D-78DE-904C-B2B4-EE3BB87A3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3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58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9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77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0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3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9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8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8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0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5F6D-78DE-904C-B2B4-EE3BB87A38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987A-8B1F-8103-82CA-97C6C70C9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CBCA7-1745-2228-E00D-09456C7A3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1EB6-7C3C-E0EE-D359-529EDFA9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53F1-7572-8348-8469-3A8351761026}" type="datetime1">
              <a:rPr lang="en-GB" smtClean="0"/>
              <a:t>28/06/2023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EEB4-D289-CB27-74EE-31153252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F07A1-51A8-7BE8-C523-56DDA7AB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1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D4D4-FC75-223A-6435-2274077F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89224-8DAE-A1FB-234E-91590990B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9163D-01CB-7474-F1B8-58C60C46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9D84-D0DC-0447-A71D-EA1B37F73AEF}" type="datetime1">
              <a:rPr lang="en-GB" smtClean="0"/>
              <a:t>28/06/2023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5C6BB-B7BF-FB60-31FD-D3A55292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473D-151E-D5C3-8286-DBECC9A1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7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AF2D7-F3C3-8AEA-1F2C-B1DFA59C7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7309-3C0B-19BC-7608-F30C5767E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B5AF-A6E7-1279-EEEE-A7431FF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4429-DAC8-C14A-B68C-D6F458291737}" type="datetime1">
              <a:rPr lang="en-GB" smtClean="0"/>
              <a:t>28/06/2023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6DEF-87BB-6375-02CB-5460AEFD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096C-48FB-883D-C4D6-15D3D09B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2338-CDBA-905B-8D38-E46E4EFF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1721-8D58-E3CC-771F-39407138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9888-7FF8-CC3A-F601-4AB841D4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66FD-3845-824A-B69D-31C60E2545BF}" type="datetime1">
              <a:rPr lang="en-GB" smtClean="0"/>
              <a:t>28/06/2023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8E036-E405-4F7D-6319-394E197E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0976-ACB5-F028-452C-8704F1D4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6BA5-A851-D0DE-46D6-4F8A8B22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4417-410E-B11A-3CD6-6FA8327D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6C03-0558-039A-4B92-D6E07738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683A-1C3F-D741-A1E0-F3FC08D0A2C9}" type="datetime1">
              <a:rPr lang="en-GB" smtClean="0"/>
              <a:t>28/06/2023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7CE-E7D1-720C-C038-3E4EEDAC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6800-737B-D690-3FA9-1DED5E18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04DF-0D91-1980-B2AE-C28ABFD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850C-479A-6896-072C-23FC1BBA8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C8743-2860-EED2-618D-AC4AA952A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644C9-195F-4E2F-5622-76A8B55C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705E-9594-0F44-BBCB-58AB2B4A1076}" type="datetime1">
              <a:rPr lang="en-GB" smtClean="0"/>
              <a:t>28/06/2023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B6208-6153-74C8-D649-417A6A3F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BCC24-D92A-4B17-D717-2E9D8644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41C8-4237-AC26-99E0-1B73B85B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204F3-CC0B-161A-2099-5D199FAA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E0DC4-D2C8-EF73-C855-C94448762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ABD86-8711-8B92-A131-D658F1F5E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480FC-5A48-9E25-5A77-F76775BB3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9DCE2-DB9A-9966-FE99-E3DD0FE1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FB4-E63F-BE49-951C-CCF59B5CFB8B}" type="datetime1">
              <a:rPr lang="en-GB" smtClean="0"/>
              <a:t>28/06/2023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80F12-4986-B766-7FFB-6D17BCF2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BA83A-A80F-AC3F-0E41-9AB2128F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2866-D0A1-D8EC-2A8D-409C11B3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7A27-43A7-5143-F091-90D6D268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886E-23DD-8E41-A7BC-8A320D774D1F}" type="datetime1">
              <a:rPr lang="en-GB" smtClean="0"/>
              <a:t>28/06/2023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A6219-77CD-31FB-3A87-B43ED612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F8D9E-6B71-9BAB-CE59-CD94D96A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4EE9D-5C96-F996-DF83-EE7C33EF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8016-4358-1F4C-AEEE-16F6AE5B1B5D}" type="datetime1">
              <a:rPr lang="en-GB" smtClean="0"/>
              <a:t>28/06/2023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83E66-B0FA-82F6-4E2E-EAC01256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9662A-483A-F102-EE42-99F774A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7881-8F61-0A0B-7804-8A54844E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C3A4-5C45-33AD-F2F0-74812C23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77276-970F-1FFB-956A-BCA62DB70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15E-44BB-1C7F-0153-9D10821F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FF9-C012-8E40-B599-FBC0B63E22A4}" type="datetime1">
              <a:rPr lang="en-GB" smtClean="0"/>
              <a:t>28/06/2023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307A2-2FCB-0264-B937-26A24892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4181-5CE9-94AE-26A1-81C8904A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B06F-6040-6ED1-0429-7B42896D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76F0F-FBBA-1CDF-E4FD-3CB79FCDD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D58F2-60EC-D0F4-7596-F548C8B3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1693-4E21-FA50-796D-32C4D5A2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4AAE-CCE1-DD4A-8D26-0C000D6946E4}" type="datetime1">
              <a:rPr lang="en-GB" smtClean="0"/>
              <a:t>28/06/2023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A2E4F-E2D2-5C93-5141-5F5CF12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3DEEA-2F6D-BD7F-D836-90959EA7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9A80E-2B34-42DD-325D-705FA0E2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696CC-591A-E589-92FE-AF0CE093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9663-B1BA-4CC8-443F-B5C34EAD1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003C-1034-0846-851A-99E8F27B4418}" type="datetime1">
              <a:rPr lang="en-GB" smtClean="0"/>
              <a:t>28/06/2023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DAEF4-F0AE-02EA-07FC-7ABAB9E85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D57C-A2BB-F11C-E326-1FD37E6F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B09-A771-6545-AFDA-8E6C56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8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ivvy-tripdata.s3.amazonaws.com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ivvy-tripdata.s3.amazonaws.com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ride.divvybikes.com/data-license-agreement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ivvy-tripdata.s3.amazonaws.com/index.html" TargetMode="Externa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ride.divvybikes.com/data-license-agreement" TargetMode="External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hyperlink" Target="https://divvy-tripdata.s3.amazonaws.com/index.html" TargetMode="External"/><Relationship Id="rId9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ride.divvybikes.com/data-license-agreement" TargetMode="Externa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210.png"/><Relationship Id="rId4" Type="http://schemas.openxmlformats.org/officeDocument/2006/relationships/hyperlink" Target="https://divvy-tripdata.s3.amazonaws.com/index.html" TargetMode="External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ride.divvybikes.com/data-license-agreement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hyperlink" Target="https://divvy-tripdata.s3.amazonaws.com/index.html" TargetMode="External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ride.divvybikes.com/data-license-agreement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divvy-tripdata.s3.amazonaws.com/index.html" TargetMode="Externa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ride.divvybikes.com/data-license-agreement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divvy-tripdata.s3.amazonaws.com/index.html" TargetMode="External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ride.divvybikes.com/data-license-agreement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hyperlink" Target="https://divvy-tripdata.s3.amazonaws.com/index.html" TargetMode="Externa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vy-tripdata.s3.amazonaws.com/index.html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ride.divvybikes.com/data-license-agreement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hyperlink" Target="https://divvy-tripdata.s3.amazonaws.com/index.html" TargetMode="External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5.png"/><Relationship Id="rId11" Type="http://schemas.openxmlformats.org/officeDocument/2006/relationships/image" Target="../media/image39.png"/><Relationship Id="rId5" Type="http://schemas.openxmlformats.org/officeDocument/2006/relationships/hyperlink" Target="https://divvy-tripdata.s3.amazonaws.com/index.html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ride.divvybikes.com/data-license-agreement" TargetMode="External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hyperlink" Target="https://divvy-tripdata.s3.amazonaws.com/index.html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s://ride.divvybikes.com/data-license-agreement" TargetMode="External"/><Relationship Id="rId9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divvy-tripdata.s3.amazonaws.com/index.html" TargetMode="External"/><Relationship Id="rId4" Type="http://schemas.openxmlformats.org/officeDocument/2006/relationships/hyperlink" Target="https://ride.divvybikes.com/data-license-agreeme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ivvy-tripdata.s3.amazonaws.com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ivvy-tripdata.s3.amazonaws.com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ivvy-tripdata.s3.amazonaws.com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ivvy-tripdata.s3.amazonaws.com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ivvy-tripdata.s3.amazonaws.com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ivvy-tripdata.s3.amazonaws.com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195-EC5F-C909-A24D-F6F6A8DBB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11" y="1122363"/>
            <a:ext cx="10037379" cy="2387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Google Data Analytics Professional Certification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DA04D-102A-D04D-40DF-4157207A2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  <a:cs typeface="+mj-cs"/>
              </a:rPr>
              <a:t>Nathan Johnson</a:t>
            </a:r>
          </a:p>
        </p:txBody>
      </p:sp>
    </p:spTree>
    <p:extLst>
      <p:ext uri="{BB962C8B-B14F-4D97-AF65-F5344CB8AC3E}">
        <p14:creationId xmlns:p14="http://schemas.microsoft.com/office/powerpoint/2010/main" val="48803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669D8C-4609-BEA1-4484-CE3C9665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55614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GB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Commuting vs. Leisure Use -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Average Ride Duration (Minutes) on Weekends for Each Hour of the 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295F4E-524F-B4BE-E2D0-5CB57B35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6136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plot, diagram&#10;&#10;Description automatically generated">
            <a:extLst>
              <a:ext uri="{FF2B5EF4-FFF2-40B4-BE49-F238E27FC236}">
                <a16:creationId xmlns:a16="http://schemas.microsoft.com/office/drawing/2014/main" id="{16F88DF1-3F93-AAB9-DBB3-F1B9D51B5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333" y="801246"/>
            <a:ext cx="10015334" cy="580203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1147469-F1D4-7BF6-0BB6-A3564D29B053}"/>
              </a:ext>
            </a:extLst>
          </p:cNvPr>
          <p:cNvGrpSpPr/>
          <p:nvPr/>
        </p:nvGrpSpPr>
        <p:grpSpPr>
          <a:xfrm>
            <a:off x="9655628" y="2231568"/>
            <a:ext cx="2476996" cy="2090060"/>
            <a:chOff x="7188321" y="4556768"/>
            <a:chExt cx="3776814" cy="155434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BFB605-210A-3914-4057-AD1A5B759686}"/>
                </a:ext>
              </a:extLst>
            </p:cNvPr>
            <p:cNvSpPr/>
            <p:nvPr/>
          </p:nvSpPr>
          <p:spPr>
            <a:xfrm>
              <a:off x="7188321" y="4556768"/>
              <a:ext cx="3776814" cy="15543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515D20-7D21-67BA-72DE-BBA2DC4EBD3D}"/>
                </a:ext>
              </a:extLst>
            </p:cNvPr>
            <p:cNvSpPr txBox="1"/>
            <p:nvPr/>
          </p:nvSpPr>
          <p:spPr>
            <a:xfrm>
              <a:off x="7375173" y="4964011"/>
              <a:ext cx="3403109" cy="801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Hypothesis test with p-value &lt; 0.001: Even with exclusion of outliers, the duration of casual rides is greater on average than member rides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6FE5C9B-F9E3-748B-3DAE-DBD7CAF363C5}"/>
              </a:ext>
            </a:extLst>
          </p:cNvPr>
          <p:cNvGrpSpPr/>
          <p:nvPr/>
        </p:nvGrpSpPr>
        <p:grpSpPr>
          <a:xfrm>
            <a:off x="7903028" y="4540310"/>
            <a:ext cx="4229595" cy="1697203"/>
            <a:chOff x="7053542" y="4829482"/>
            <a:chExt cx="4028308" cy="11588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C85CF4-542F-BF80-F489-92BA729F5DD1}"/>
                </a:ext>
              </a:extLst>
            </p:cNvPr>
            <p:cNvSpPr/>
            <p:nvPr/>
          </p:nvSpPr>
          <p:spPr>
            <a:xfrm>
              <a:off x="7053542" y="4829482"/>
              <a:ext cx="4028308" cy="1158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6C2E5E-10B5-2E9D-551B-26E3C6903536}"/>
                </a:ext>
              </a:extLst>
            </p:cNvPr>
            <p:cNvSpPr txBox="1"/>
            <p:nvPr/>
          </p:nvSpPr>
          <p:spPr>
            <a:xfrm>
              <a:off x="7375173" y="4958940"/>
              <a:ext cx="3403109" cy="9036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Hypothesis test with p-value &lt; 0.001: Even with exclusion of outliers, the average duration of casual rides starting between 10:00 &amp; 15:00 is at least 1.5 times as great as that of member rides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52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669D8C-4609-BEA1-4484-CE3C9665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35587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GB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Commuting vs. Leisure Use -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Percentage of Member and Casual Rides at Each Start Station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295F4E-524F-B4BE-E2D0-5CB57B35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33711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p:pic>
        <p:nvPicPr>
          <p:cNvPr id="13" name="Picture 12" descr="A picture containing map, screenshot, art&#10;&#10;Description automatically generated">
            <a:extLst>
              <a:ext uri="{FF2B5EF4-FFF2-40B4-BE49-F238E27FC236}">
                <a16:creationId xmlns:a16="http://schemas.microsoft.com/office/drawing/2014/main" id="{32F385FD-82BE-166C-7058-AA27340E5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794069"/>
            <a:ext cx="12191999" cy="57795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F126AE4-2CA1-F724-231C-FA41D32A1D76}"/>
              </a:ext>
            </a:extLst>
          </p:cNvPr>
          <p:cNvGrpSpPr/>
          <p:nvPr/>
        </p:nvGrpSpPr>
        <p:grpSpPr>
          <a:xfrm>
            <a:off x="8958943" y="1118928"/>
            <a:ext cx="3184568" cy="2429815"/>
            <a:chOff x="7053542" y="4829482"/>
            <a:chExt cx="4028308" cy="115883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8ECC986-746A-6A82-96B3-9C72B7BDBEB9}"/>
                </a:ext>
              </a:extLst>
            </p:cNvPr>
            <p:cNvSpPr/>
            <p:nvPr/>
          </p:nvSpPr>
          <p:spPr>
            <a:xfrm>
              <a:off x="7053542" y="4829482"/>
              <a:ext cx="4028308" cy="1158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4F0451-E434-8124-501C-55115EB32990}"/>
                </a:ext>
              </a:extLst>
            </p:cNvPr>
            <p:cNvSpPr txBox="1"/>
            <p:nvPr/>
          </p:nvSpPr>
          <p:spPr>
            <a:xfrm>
              <a:off x="7375174" y="5024468"/>
              <a:ext cx="3403109" cy="8660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latin typeface="+mj-lt"/>
                  <a:ea typeface="+mj-ea"/>
                  <a:cs typeface="+mj-cs"/>
                </a:rPr>
                <a:t>Relatively more member rides around University of Chicago and the hospitals in Little Village. Relatively more casual rides around the bird sanctuary, navy pier, and the Yacht club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77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195-EC5F-C909-A24D-F6F6A8DBB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11" y="1122363"/>
            <a:ext cx="10037379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Annex –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60410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E9AD7628-3ABA-6290-A0DC-2DC723AB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07291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Is the Likelihood of a Casual Ride Being an Electric Bike Ride Greater Than That of a Member Ride?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851D500-7B37-9DEB-E2D6-36433B7481F2}"/>
              </a:ext>
            </a:extLst>
          </p:cNvPr>
          <p:cNvGraphicFramePr>
            <a:graphicFrameLocks noGrp="1"/>
          </p:cNvGraphicFramePr>
          <p:nvPr/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78124"/>
                  </p:ext>
                </p:extLst>
              </p:nvPr>
            </p:nvGraphicFramePr>
            <p:xfrm>
              <a:off x="1889237" y="1914831"/>
              <a:ext cx="3965026" cy="1899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6542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998484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2331996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3465302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 rides on electric bikes,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1273593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rides on electric bikes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1716407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78124"/>
                  </p:ext>
                </p:extLst>
              </p:nvPr>
            </p:nvGraphicFramePr>
            <p:xfrm>
              <a:off x="1889237" y="1914831"/>
              <a:ext cx="3965026" cy="1899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6542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998484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27" r="-34615" b="-4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2331996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27" t="-96667" r="-34615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3465302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27" t="-128261" r="-34615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1273593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27" t="-228261" r="-34615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1716407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7359790"/>
                  </p:ext>
                </p:extLst>
              </p:nvPr>
            </p:nvGraphicFramePr>
            <p:xfrm>
              <a:off x="7421617" y="1826313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0.54613859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0.49531239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0.51575751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7359790"/>
                  </p:ext>
                </p:extLst>
              </p:nvPr>
            </p:nvGraphicFramePr>
            <p:xfrm>
              <a:off x="7421617" y="1826313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43" r="-113208" b="-2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0.54613859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43" t="-102326" r="-113208" b="-12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0.49531239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57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43" t="-189130" r="-113208" b="-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0.51575751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/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08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&lt;0.001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blipFill>
                <a:blip r:embed="rId7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/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  <a:ea typeface="+mj-ea"/>
                    <a:cs typeface="+mj-cs"/>
                  </a:rPr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ea typeface="+mj-ea"/>
                    <a:cs typeface="+mj-cs"/>
                  </a:rPr>
                  <a:t> at significance levels of less than 0.1% </a:t>
                </a:r>
              </a:p>
              <a:p>
                <a:endParaRPr lang="en-US" sz="16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blipFill>
                <a:blip r:embed="rId8"/>
                <a:stretch>
                  <a:fillRect l="-571" t="-4255" r="-1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284711"/>
                  </p:ext>
                </p:extLst>
              </p:nvPr>
            </p:nvGraphicFramePr>
            <p:xfrm>
              <a:off x="1889236" y="1108770"/>
              <a:ext cx="8380684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02806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4177878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19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Null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 </m:t>
                                  </m:r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Alternative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284711"/>
                  </p:ext>
                </p:extLst>
              </p:nvPr>
            </p:nvGraphicFramePr>
            <p:xfrm>
              <a:off x="1889236" y="1108770"/>
              <a:ext cx="8380684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02806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4177878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" t="-7407" r="-1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606" t="-7407" r="-303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73CCA9-D8E2-F209-8BCE-F62EB6F61019}"/>
              </a:ext>
            </a:extLst>
          </p:cNvPr>
          <p:cNvCxnSpPr>
            <a:cxnSpLocks/>
          </p:cNvCxnSpPr>
          <p:nvPr/>
        </p:nvCxnSpPr>
        <p:spPr>
          <a:xfrm>
            <a:off x="6079578" y="2613259"/>
            <a:ext cx="1069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78E86-D8D8-9A6D-BBE5-16D8D0B8415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89235" y="4262969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2DF4C7-603E-626F-F068-7CD028129CDB}"/>
              </a:ext>
            </a:extLst>
          </p:cNvPr>
          <p:cNvCxnSpPr>
            <a:cxnSpLocks/>
          </p:cNvCxnSpPr>
          <p:nvPr/>
        </p:nvCxnSpPr>
        <p:spPr>
          <a:xfrm>
            <a:off x="1842792" y="5222062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63915-FC50-6194-662E-60FBFA6F0DEC}"/>
              </a:ext>
            </a:extLst>
          </p:cNvPr>
          <p:cNvGrpSpPr/>
          <p:nvPr/>
        </p:nvGrpSpPr>
        <p:grpSpPr>
          <a:xfrm>
            <a:off x="6923315" y="5000574"/>
            <a:ext cx="4251366" cy="1312758"/>
            <a:chOff x="7188321" y="4876428"/>
            <a:chExt cx="3776814" cy="9762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437DD-DA06-59B2-B840-E4FC51F6D73C}"/>
                </a:ext>
              </a:extLst>
            </p:cNvPr>
            <p:cNvSpPr txBox="1"/>
            <p:nvPr/>
          </p:nvSpPr>
          <p:spPr>
            <a:xfrm>
              <a:off x="7375173" y="5102496"/>
              <a:ext cx="3403109" cy="617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The likelihood of a casual ride being an electric bike ride is greater than that of a member ride</a:t>
              </a:r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D25E796-4FAC-E5B2-6B82-D2A0B2595B54}"/>
                </a:ext>
              </a:extLst>
            </p:cNvPr>
            <p:cNvSpPr/>
            <p:nvPr/>
          </p:nvSpPr>
          <p:spPr>
            <a:xfrm>
              <a:off x="7188321" y="4876428"/>
              <a:ext cx="3776814" cy="9762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4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E9AD7628-3ABA-6290-A0DC-2DC723AB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06032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Are Casual Rides More Likely to Start in Summer Than Member Rides?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851D500-7B37-9DEB-E2D6-36433B748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50712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719812"/>
                  </p:ext>
                </p:extLst>
              </p:nvPr>
            </p:nvGraphicFramePr>
            <p:xfrm>
              <a:off x="1889236" y="1914831"/>
              <a:ext cx="4060301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99886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960415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2331996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3465302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rides in Summer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1131328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r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ides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in Summer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1244223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719812"/>
                  </p:ext>
                </p:extLst>
              </p:nvPr>
            </p:nvGraphicFramePr>
            <p:xfrm>
              <a:off x="1889236" y="1914831"/>
              <a:ext cx="4060301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99886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960415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8" r="-31429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2331996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8" t="-103448" r="-31429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3465302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8" t="-196667" r="-31429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1131328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8" t="-306897" r="-31429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1244223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159539"/>
                  </p:ext>
                </p:extLst>
              </p:nvPr>
            </p:nvGraphicFramePr>
            <p:xfrm>
              <a:off x="7421617" y="1826313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0.48513291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0.35905182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0.40976865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159539"/>
                  </p:ext>
                </p:extLst>
              </p:nvPr>
            </p:nvGraphicFramePr>
            <p:xfrm>
              <a:off x="7421617" y="1826313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43" r="-113208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0.48513291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43" t="-102326" r="-113208" b="-1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0.35905182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57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43" t="-189130" r="-113208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0.40976865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/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1.2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4.17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&lt;0.001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blipFill>
                <a:blip r:embed="rId7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/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  <a:ea typeface="+mj-ea"/>
                    <a:cs typeface="+mj-cs"/>
                  </a:rPr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ea typeface="+mj-ea"/>
                    <a:cs typeface="+mj-cs"/>
                  </a:rPr>
                  <a:t> at significance levels of less than 0.1% </a:t>
                </a:r>
              </a:p>
              <a:p>
                <a:endParaRPr lang="en-US" sz="16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blipFill>
                <a:blip r:embed="rId8"/>
                <a:stretch>
                  <a:fillRect l="-571" t="-4255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89236" y="1108770"/>
              <a:ext cx="8380684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02806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4177878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19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Null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 </m:t>
                                  </m:r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Alternative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89236" y="1108770"/>
              <a:ext cx="8380684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02806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4177878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" t="-7407" r="-1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606" t="-7407" r="-303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73CCA9-D8E2-F209-8BCE-F62EB6F61019}"/>
              </a:ext>
            </a:extLst>
          </p:cNvPr>
          <p:cNvCxnSpPr>
            <a:cxnSpLocks/>
          </p:cNvCxnSpPr>
          <p:nvPr/>
        </p:nvCxnSpPr>
        <p:spPr>
          <a:xfrm>
            <a:off x="6079578" y="2613259"/>
            <a:ext cx="1069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78E86-D8D8-9A6D-BBE5-16D8D0B8415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89235" y="4262969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2DF4C7-603E-626F-F068-7CD028129CDB}"/>
              </a:ext>
            </a:extLst>
          </p:cNvPr>
          <p:cNvCxnSpPr>
            <a:cxnSpLocks/>
          </p:cNvCxnSpPr>
          <p:nvPr/>
        </p:nvCxnSpPr>
        <p:spPr>
          <a:xfrm>
            <a:off x="1842792" y="5222062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63915-FC50-6194-662E-60FBFA6F0DEC}"/>
              </a:ext>
            </a:extLst>
          </p:cNvPr>
          <p:cNvGrpSpPr/>
          <p:nvPr/>
        </p:nvGrpSpPr>
        <p:grpSpPr>
          <a:xfrm>
            <a:off x="6923315" y="5023605"/>
            <a:ext cx="4251366" cy="1312758"/>
            <a:chOff x="7188321" y="4876428"/>
            <a:chExt cx="3776814" cy="9762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437DD-DA06-59B2-B840-E4FC51F6D73C}"/>
                </a:ext>
              </a:extLst>
            </p:cNvPr>
            <p:cNvSpPr txBox="1"/>
            <p:nvPr/>
          </p:nvSpPr>
          <p:spPr>
            <a:xfrm>
              <a:off x="7375173" y="5126408"/>
              <a:ext cx="3403109" cy="6408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Casual rides are more likely to start in Summer than member rides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D25E796-4FAC-E5B2-6B82-D2A0B2595B54}"/>
                </a:ext>
              </a:extLst>
            </p:cNvPr>
            <p:cNvSpPr/>
            <p:nvPr/>
          </p:nvSpPr>
          <p:spPr>
            <a:xfrm>
              <a:off x="7188321" y="4876428"/>
              <a:ext cx="3776814" cy="9762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33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E9AD7628-3ABA-6290-A0DC-2DC723AB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19277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Are Casual Rides More Likely to Start on Weekends than Member Rides?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851D500-7B37-9DEB-E2D6-36433B748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3437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962032"/>
                  </p:ext>
                </p:extLst>
              </p:nvPr>
            </p:nvGraphicFramePr>
            <p:xfrm>
              <a:off x="1889237" y="1914831"/>
              <a:ext cx="3965026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6542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998484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2331996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3465302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 weekend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858696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weekend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849854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962032"/>
                  </p:ext>
                </p:extLst>
              </p:nvPr>
            </p:nvGraphicFramePr>
            <p:xfrm>
              <a:off x="1889237" y="1914831"/>
              <a:ext cx="3965026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6542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998484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27" r="-3461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2331996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27" t="-103448" r="-34615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3465302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27" t="-196667" r="-34615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858696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27" t="-306897" r="-34615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849854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433394"/>
                  </p:ext>
                </p:extLst>
              </p:nvPr>
            </p:nvGraphicFramePr>
            <p:xfrm>
              <a:off x="7421617" y="1826313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0.36822362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0.24524673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0.29471488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433394"/>
                  </p:ext>
                </p:extLst>
              </p:nvPr>
            </p:nvGraphicFramePr>
            <p:xfrm>
              <a:off x="7421617" y="1826313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43" r="-113208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0.36822362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43" t="-102326" r="-113208" b="-1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0.24524673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57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43" t="-189130" r="-113208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0.29471488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/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1.23×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3.86×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&lt;0.001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blipFill>
                <a:blip r:embed="rId7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/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  <a:ea typeface="+mj-ea"/>
                    <a:cs typeface="+mj-cs"/>
                  </a:rPr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ea typeface="+mj-ea"/>
                    <a:cs typeface="+mj-cs"/>
                  </a:rPr>
                  <a:t> at significance levels of less than 0.1% </a:t>
                </a:r>
              </a:p>
              <a:p>
                <a:endParaRPr lang="en-US" sz="16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blipFill>
                <a:blip r:embed="rId8"/>
                <a:stretch>
                  <a:fillRect l="-571" t="-4255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889088"/>
                  </p:ext>
                </p:extLst>
              </p:nvPr>
            </p:nvGraphicFramePr>
            <p:xfrm>
              <a:off x="1889236" y="1108770"/>
              <a:ext cx="8380684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02806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4177878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19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Null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 </m:t>
                                  </m:r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Alternative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889088"/>
                  </p:ext>
                </p:extLst>
              </p:nvPr>
            </p:nvGraphicFramePr>
            <p:xfrm>
              <a:off x="1889236" y="1108770"/>
              <a:ext cx="8380684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02806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4177878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2" t="-7407" r="-1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606" t="-7407" r="-303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73CCA9-D8E2-F209-8BCE-F62EB6F61019}"/>
              </a:ext>
            </a:extLst>
          </p:cNvPr>
          <p:cNvCxnSpPr>
            <a:cxnSpLocks/>
          </p:cNvCxnSpPr>
          <p:nvPr/>
        </p:nvCxnSpPr>
        <p:spPr>
          <a:xfrm>
            <a:off x="6079578" y="2613259"/>
            <a:ext cx="1069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78E86-D8D8-9A6D-BBE5-16D8D0B8415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89235" y="4262969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2DF4C7-603E-626F-F068-7CD028129CDB}"/>
              </a:ext>
            </a:extLst>
          </p:cNvPr>
          <p:cNvCxnSpPr>
            <a:cxnSpLocks/>
          </p:cNvCxnSpPr>
          <p:nvPr/>
        </p:nvCxnSpPr>
        <p:spPr>
          <a:xfrm>
            <a:off x="1842792" y="5222062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63915-FC50-6194-662E-60FBFA6F0DEC}"/>
              </a:ext>
            </a:extLst>
          </p:cNvPr>
          <p:cNvGrpSpPr/>
          <p:nvPr/>
        </p:nvGrpSpPr>
        <p:grpSpPr>
          <a:xfrm>
            <a:off x="6923315" y="5023605"/>
            <a:ext cx="4251366" cy="1312758"/>
            <a:chOff x="7188321" y="4876428"/>
            <a:chExt cx="3776814" cy="9762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437DD-DA06-59B2-B840-E4FC51F6D73C}"/>
                </a:ext>
              </a:extLst>
            </p:cNvPr>
            <p:cNvSpPr txBox="1"/>
            <p:nvPr/>
          </p:nvSpPr>
          <p:spPr>
            <a:xfrm>
              <a:off x="7375173" y="5126408"/>
              <a:ext cx="3403109" cy="6408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Casual rides are more likely than member rides to start on weekends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D25E796-4FAC-E5B2-6B82-D2A0B2595B54}"/>
                </a:ext>
              </a:extLst>
            </p:cNvPr>
            <p:cNvSpPr/>
            <p:nvPr/>
          </p:nvSpPr>
          <p:spPr>
            <a:xfrm>
              <a:off x="7188321" y="4876428"/>
              <a:ext cx="3776814" cy="9762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69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E9AD7628-3ABA-6290-A0DC-2DC723AB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99024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Are Member Rides on Weekdays More Likely to Start Between 16:00 &amp; 19:00 Than Casual Rides?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851D500-7B37-9DEB-E2D6-36433B748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14024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6218588"/>
                  </p:ext>
                </p:extLst>
              </p:nvPr>
            </p:nvGraphicFramePr>
            <p:xfrm>
              <a:off x="630448" y="1914831"/>
              <a:ext cx="6744129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479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890650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 rides on weekdays,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1473300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rides on weekdays,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2615448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rides on weekdays starting between 16:00 &amp; 19:00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424833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rides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on weekdays starting between 16:00 &amp; 19:00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773938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6218588"/>
                  </p:ext>
                </p:extLst>
              </p:nvPr>
            </p:nvGraphicFramePr>
            <p:xfrm>
              <a:off x="630448" y="1914831"/>
              <a:ext cx="6744129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479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890650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r="-15368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1473300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t="-103448" r="-15368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2615448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t="-196667" r="-1536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424833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t="-306897" r="-15368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773938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36306"/>
                  </p:ext>
                </p:extLst>
              </p:nvPr>
            </p:nvGraphicFramePr>
            <p:xfrm>
              <a:off x="8658887" y="1813527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0.28835471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0.2959103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0.29318779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36306"/>
                  </p:ext>
                </p:extLst>
              </p:nvPr>
            </p:nvGraphicFramePr>
            <p:xfrm>
              <a:off x="8658887" y="1813527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r="-11215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0.28835471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2326" r="-112150" b="-1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0.2959103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57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89130" r="-11215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0.29318779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/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7.56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4.69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&lt;0.001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blipFill>
                <a:blip r:embed="rId7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/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  <a:ea typeface="+mj-ea"/>
                    <a:cs typeface="+mj-cs"/>
                  </a:rPr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ea typeface="+mj-ea"/>
                    <a:cs typeface="+mj-cs"/>
                  </a:rPr>
                  <a:t> at significance levels of less than 0.1% </a:t>
                </a:r>
              </a:p>
              <a:p>
                <a:endParaRPr lang="en-US" sz="16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blipFill>
                <a:blip r:embed="rId8"/>
                <a:stretch>
                  <a:fillRect l="-571" t="-4255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98176"/>
                  </p:ext>
                </p:extLst>
              </p:nvPr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19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Null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 </m:t>
                                  </m:r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Alternative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98176"/>
                  </p:ext>
                </p:extLst>
              </p:nvPr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33" t="-7407" r="-997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701" t="-7407" r="-23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78E86-D8D8-9A6D-BBE5-16D8D0B8415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89235" y="4262969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2DF4C7-603E-626F-F068-7CD028129CDB}"/>
              </a:ext>
            </a:extLst>
          </p:cNvPr>
          <p:cNvCxnSpPr>
            <a:cxnSpLocks/>
          </p:cNvCxnSpPr>
          <p:nvPr/>
        </p:nvCxnSpPr>
        <p:spPr>
          <a:xfrm>
            <a:off x="1842792" y="5222062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63915-FC50-6194-662E-60FBFA6F0DEC}"/>
              </a:ext>
            </a:extLst>
          </p:cNvPr>
          <p:cNvGrpSpPr/>
          <p:nvPr/>
        </p:nvGrpSpPr>
        <p:grpSpPr>
          <a:xfrm>
            <a:off x="6923315" y="5023605"/>
            <a:ext cx="4251366" cy="1312758"/>
            <a:chOff x="7188321" y="4876428"/>
            <a:chExt cx="3776814" cy="9762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437DD-DA06-59B2-B840-E4FC51F6D73C}"/>
                </a:ext>
              </a:extLst>
            </p:cNvPr>
            <p:cNvSpPr txBox="1"/>
            <p:nvPr/>
          </p:nvSpPr>
          <p:spPr>
            <a:xfrm>
              <a:off x="7375173" y="5137851"/>
              <a:ext cx="3403109" cy="617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Member rides on weekdays are </a:t>
              </a:r>
              <a:r>
                <a:rPr lang="en-US" sz="1600" u="sng" dirty="0">
                  <a:latin typeface="+mj-lt"/>
                  <a:ea typeface="+mj-ea"/>
                  <a:cs typeface="+mj-cs"/>
                </a:rPr>
                <a:t>slightly</a:t>
              </a:r>
              <a:r>
                <a:rPr lang="en-US" sz="1600" dirty="0">
                  <a:latin typeface="+mj-lt"/>
                  <a:ea typeface="+mj-ea"/>
                  <a:cs typeface="+mj-cs"/>
                </a:rPr>
                <a:t> more likely to start between 16:00 &amp; 19.00 than casual rides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D25E796-4FAC-E5B2-6B82-D2A0B2595B54}"/>
                </a:ext>
              </a:extLst>
            </p:cNvPr>
            <p:cNvSpPr/>
            <p:nvPr/>
          </p:nvSpPr>
          <p:spPr>
            <a:xfrm>
              <a:off x="7188321" y="4876428"/>
              <a:ext cx="3776814" cy="9762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6FC2F09-0B90-4547-CA3B-C548926CD7F5}"/>
              </a:ext>
            </a:extLst>
          </p:cNvPr>
          <p:cNvCxnSpPr>
            <a:cxnSpLocks/>
          </p:cNvCxnSpPr>
          <p:nvPr/>
        </p:nvCxnSpPr>
        <p:spPr>
          <a:xfrm>
            <a:off x="7480866" y="2637010"/>
            <a:ext cx="1069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CBA3DB6-8A25-E863-C199-F0B76BAFDD30}"/>
              </a:ext>
            </a:extLst>
          </p:cNvPr>
          <p:cNvSpPr/>
          <p:nvPr/>
        </p:nvSpPr>
        <p:spPr>
          <a:xfrm>
            <a:off x="8118559" y="3973114"/>
            <a:ext cx="1080655" cy="289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8F2DAAC-C554-7021-BE28-6B461D128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0910" y="3637617"/>
            <a:ext cx="1391451" cy="2064529"/>
          </a:xfrm>
          <a:prstGeom prst="curvedConnector4">
            <a:avLst>
              <a:gd name="adj1" fmla="val -10455"/>
              <a:gd name="adj2" fmla="val 1131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73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E9AD7628-3ABA-6290-A0DC-2DC723AB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95814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Are Member Rides on Weekdays More Likely to Start Between 6:00 &amp; 9:00 Than Casual Rides?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851D500-7B37-9DEB-E2D6-36433B748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6464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651999"/>
                  </p:ext>
                </p:extLst>
              </p:nvPr>
            </p:nvGraphicFramePr>
            <p:xfrm>
              <a:off x="630448" y="1914831"/>
              <a:ext cx="6744129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479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890650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 rides on weekdays,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1473300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rides on weekdays,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2615448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rides on weekdays starting between 6:00 &amp; 9:00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125557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rides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on weekdays starting between 6:00 &amp; 9:00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439342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651999"/>
                  </p:ext>
                </p:extLst>
              </p:nvPr>
            </p:nvGraphicFramePr>
            <p:xfrm>
              <a:off x="630448" y="1914831"/>
              <a:ext cx="6744129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479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890650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r="-15368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1473300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t="-103448" r="-15368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2615448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t="-196667" r="-1536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125557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t="-306897" r="-15368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439342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49387"/>
                  </p:ext>
                </p:extLst>
              </p:nvPr>
            </p:nvGraphicFramePr>
            <p:xfrm>
              <a:off x="8658887" y="1813527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0.08522161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0.16797963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0.13815941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49387"/>
                  </p:ext>
                </p:extLst>
              </p:nvPr>
            </p:nvGraphicFramePr>
            <p:xfrm>
              <a:off x="8658887" y="1813527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r="-11215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0.08522161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2326" r="-112150" b="-1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0.16797963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57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89130" r="-11215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0.13815941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/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8.28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3.55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&lt;0.001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blipFill>
                <a:blip r:embed="rId7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/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  <a:ea typeface="+mj-ea"/>
                    <a:cs typeface="+mj-cs"/>
                  </a:rPr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ea typeface="+mj-ea"/>
                    <a:cs typeface="+mj-cs"/>
                  </a:rPr>
                  <a:t> at significance levels of less than 0.1% </a:t>
                </a:r>
              </a:p>
              <a:p>
                <a:endParaRPr lang="en-US" sz="16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blipFill>
                <a:blip r:embed="rId8"/>
                <a:stretch>
                  <a:fillRect l="-571" t="-4255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19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Null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 </m:t>
                                  </m:r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Alternative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33" t="-7407" r="-997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701" t="-7407" r="-23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78E86-D8D8-9A6D-BBE5-16D8D0B8415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89235" y="4262969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2DF4C7-603E-626F-F068-7CD028129CDB}"/>
              </a:ext>
            </a:extLst>
          </p:cNvPr>
          <p:cNvCxnSpPr>
            <a:cxnSpLocks/>
          </p:cNvCxnSpPr>
          <p:nvPr/>
        </p:nvCxnSpPr>
        <p:spPr>
          <a:xfrm>
            <a:off x="1842792" y="5222062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63915-FC50-6194-662E-60FBFA6F0DEC}"/>
              </a:ext>
            </a:extLst>
          </p:cNvPr>
          <p:cNvGrpSpPr/>
          <p:nvPr/>
        </p:nvGrpSpPr>
        <p:grpSpPr>
          <a:xfrm>
            <a:off x="6923315" y="5023605"/>
            <a:ext cx="4251366" cy="1312758"/>
            <a:chOff x="7188321" y="4876428"/>
            <a:chExt cx="3776814" cy="9762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437DD-DA06-59B2-B840-E4FC51F6D73C}"/>
                </a:ext>
              </a:extLst>
            </p:cNvPr>
            <p:cNvSpPr txBox="1"/>
            <p:nvPr/>
          </p:nvSpPr>
          <p:spPr>
            <a:xfrm>
              <a:off x="7375173" y="5055567"/>
              <a:ext cx="3403109" cy="617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Member rides on weekdays are more likely to start between 6:00 &amp; 9:00 than casual rides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D25E796-4FAC-E5B2-6B82-D2A0B2595B54}"/>
                </a:ext>
              </a:extLst>
            </p:cNvPr>
            <p:cNvSpPr/>
            <p:nvPr/>
          </p:nvSpPr>
          <p:spPr>
            <a:xfrm>
              <a:off x="7188321" y="4876428"/>
              <a:ext cx="3776814" cy="9762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B9E0233-6F19-EB58-FE97-0BFD77CE6F2E}"/>
              </a:ext>
            </a:extLst>
          </p:cNvPr>
          <p:cNvCxnSpPr>
            <a:cxnSpLocks/>
          </p:cNvCxnSpPr>
          <p:nvPr/>
        </p:nvCxnSpPr>
        <p:spPr>
          <a:xfrm>
            <a:off x="7480866" y="2637010"/>
            <a:ext cx="1069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E9AD7628-3ABA-6290-A0DC-2DC723AB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05498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Are Casual Rides at Weekends More Likely to Start Between 12:00 &amp; 17:00 than Member Rides?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851D500-7B37-9DEB-E2D6-36433B748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3233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017078"/>
                  </p:ext>
                </p:extLst>
              </p:nvPr>
            </p:nvGraphicFramePr>
            <p:xfrm>
              <a:off x="630448" y="1914831"/>
              <a:ext cx="6744129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479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890650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 rides on weekdays,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858696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rides on weekdays,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849854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rides on weekdays starting between 12:00 &amp; 17:00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411530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rides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on weekdays starting between 12:00 &amp; 17:00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386660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C73D268-C9EC-E4BC-45B5-C46AF5750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017078"/>
                  </p:ext>
                </p:extLst>
              </p:nvPr>
            </p:nvGraphicFramePr>
            <p:xfrm>
              <a:off x="630448" y="1914831"/>
              <a:ext cx="6744129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479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890650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r="-15368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858696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t="-103448" r="-15368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849854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t="-196667" r="-1536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411530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6" t="-306897" r="-15368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386660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70948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783197"/>
                  </p:ext>
                </p:extLst>
              </p:nvPr>
            </p:nvGraphicFramePr>
            <p:xfrm>
              <a:off x="8658887" y="1813527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  <a:cs typeface="+mj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0.47924993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0.45497227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GB" sz="1600" b="0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u="none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b="0" i="1" u="none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0.46717392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9">
                <a:extLst>
                  <a:ext uri="{FF2B5EF4-FFF2-40B4-BE49-F238E27FC236}">
                    <a16:creationId xmlns:a16="http://schemas.microsoft.com/office/drawing/2014/main" id="{5B2BF88C-3A95-DE70-9551-A435ECCD7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783197"/>
                  </p:ext>
                </p:extLst>
              </p:nvPr>
            </p:nvGraphicFramePr>
            <p:xfrm>
              <a:off x="8658887" y="1813527"/>
              <a:ext cx="2848303" cy="1676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5324">
                      <a:extLst>
                        <a:ext uri="{9D8B030D-6E8A-4147-A177-3AD203B41FA5}">
                          <a16:colId xmlns:a16="http://schemas.microsoft.com/office/drawing/2014/main" val="883697562"/>
                        </a:ext>
                      </a:extLst>
                    </a:gridCol>
                    <a:gridCol w="1502979">
                      <a:extLst>
                        <a:ext uri="{9D8B030D-6E8A-4147-A177-3AD203B41FA5}">
                          <a16:colId xmlns:a16="http://schemas.microsoft.com/office/drawing/2014/main" val="3081980734"/>
                        </a:ext>
                      </a:extLst>
                    </a:gridCol>
                  </a:tblGrid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r="-11215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0.47924993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54625"/>
                      </a:ext>
                    </a:extLst>
                  </a:tr>
                  <a:tr h="550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2326" r="-112150" b="-1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0.45497227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3253898"/>
                      </a:ext>
                    </a:extLst>
                  </a:tr>
                  <a:tr h="57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89130" r="-11215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0.46717392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7185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/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2.43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7.63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&lt;0.001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3973114"/>
                <a:ext cx="8380684" cy="579710"/>
              </a:xfrm>
              <a:prstGeom prst="rect">
                <a:avLst/>
              </a:prstGeom>
              <a:blipFill>
                <a:blip r:embed="rId7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/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  <a:ea typeface="+mj-ea"/>
                    <a:cs typeface="+mj-cs"/>
                  </a:rPr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ea typeface="+mj-ea"/>
                    <a:cs typeface="+mj-cs"/>
                  </a:rPr>
                  <a:t> at significance levels of less than 0.1% </a:t>
                </a:r>
              </a:p>
              <a:p>
                <a:endParaRPr lang="en-US" sz="16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blipFill>
                <a:blip r:embed="rId8"/>
                <a:stretch>
                  <a:fillRect l="-571" t="-4255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619353"/>
                  </p:ext>
                </p:extLst>
              </p:nvPr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19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Null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 </m:t>
                                  </m:r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Alternative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619353"/>
                  </p:ext>
                </p:extLst>
              </p:nvPr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33" t="-7407" r="-997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701" t="-7407" r="-23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78E86-D8D8-9A6D-BBE5-16D8D0B8415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89235" y="4262969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2DF4C7-603E-626F-F068-7CD028129CDB}"/>
              </a:ext>
            </a:extLst>
          </p:cNvPr>
          <p:cNvCxnSpPr>
            <a:cxnSpLocks/>
          </p:cNvCxnSpPr>
          <p:nvPr/>
        </p:nvCxnSpPr>
        <p:spPr>
          <a:xfrm>
            <a:off x="1842792" y="5222062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63915-FC50-6194-662E-60FBFA6F0DEC}"/>
              </a:ext>
            </a:extLst>
          </p:cNvPr>
          <p:cNvGrpSpPr/>
          <p:nvPr/>
        </p:nvGrpSpPr>
        <p:grpSpPr>
          <a:xfrm>
            <a:off x="6923315" y="5023605"/>
            <a:ext cx="4251366" cy="1312758"/>
            <a:chOff x="7188321" y="4876428"/>
            <a:chExt cx="3776814" cy="9762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437DD-DA06-59B2-B840-E4FC51F6D73C}"/>
                </a:ext>
              </a:extLst>
            </p:cNvPr>
            <p:cNvSpPr txBox="1"/>
            <p:nvPr/>
          </p:nvSpPr>
          <p:spPr>
            <a:xfrm>
              <a:off x="7375173" y="5055567"/>
              <a:ext cx="3403109" cy="617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Casual rides at weekends are </a:t>
              </a:r>
              <a:r>
                <a:rPr lang="en-US" sz="1600" u="sng" dirty="0">
                  <a:latin typeface="+mj-lt"/>
                  <a:ea typeface="+mj-ea"/>
                  <a:cs typeface="+mj-cs"/>
                </a:rPr>
                <a:t>slightly</a:t>
              </a:r>
              <a:r>
                <a:rPr lang="en-US" sz="1600" dirty="0">
                  <a:latin typeface="+mj-lt"/>
                  <a:ea typeface="+mj-ea"/>
                  <a:cs typeface="+mj-cs"/>
                </a:rPr>
                <a:t> more likely to start between 12:00 &amp; 17:00 than member rides 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D25E796-4FAC-E5B2-6B82-D2A0B2595B54}"/>
                </a:ext>
              </a:extLst>
            </p:cNvPr>
            <p:cNvSpPr/>
            <p:nvPr/>
          </p:nvSpPr>
          <p:spPr>
            <a:xfrm>
              <a:off x="7188321" y="4876428"/>
              <a:ext cx="3776814" cy="9762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B9E0233-6F19-EB58-FE97-0BFD77CE6F2E}"/>
              </a:ext>
            </a:extLst>
          </p:cNvPr>
          <p:cNvCxnSpPr>
            <a:cxnSpLocks/>
          </p:cNvCxnSpPr>
          <p:nvPr/>
        </p:nvCxnSpPr>
        <p:spPr>
          <a:xfrm>
            <a:off x="7480866" y="2637010"/>
            <a:ext cx="1069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78A0A03-B92A-A838-76CF-D3AD2B1C4B70}"/>
              </a:ext>
            </a:extLst>
          </p:cNvPr>
          <p:cNvSpPr/>
          <p:nvPr/>
        </p:nvSpPr>
        <p:spPr>
          <a:xfrm>
            <a:off x="8118559" y="3973114"/>
            <a:ext cx="1080655" cy="289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20FB018-91F0-68BA-7CEA-2F75F37B0BBC}"/>
              </a:ext>
            </a:extLst>
          </p:cNvPr>
          <p:cNvCxnSpPr>
            <a:cxnSpLocks/>
            <a:stCxn id="3" idx="7"/>
          </p:cNvCxnSpPr>
          <p:nvPr/>
        </p:nvCxnSpPr>
        <p:spPr>
          <a:xfrm rot="16200000" flipH="1">
            <a:off x="8479850" y="4576668"/>
            <a:ext cx="1280470" cy="158258"/>
          </a:xfrm>
          <a:prstGeom prst="curvedConnector5">
            <a:avLst>
              <a:gd name="adj1" fmla="val -17853"/>
              <a:gd name="adj2" fmla="val 1155007"/>
              <a:gd name="adj3" fmla="val 629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4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E9AD7628-3ABA-6290-A0DC-2DC723AB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9151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Is the Average Ride Duration Greater for Casual Rides than Member Rides?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851D500-7B37-9DEB-E2D6-36433B748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22542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/>
              <p:nvPr/>
            </p:nvSpPr>
            <p:spPr>
              <a:xfrm>
                <a:off x="705080" y="4190231"/>
                <a:ext cx="10781839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sz="1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9.19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2.38×</m:t>
                                  </m:r>
                                  <m:sSup>
                                    <m:sSup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&lt;0.001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80" y="4190231"/>
                <a:ext cx="10781839" cy="553228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/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  <a:ea typeface="+mj-ea"/>
                    <a:cs typeface="+mj-cs"/>
                  </a:rPr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ea typeface="+mj-ea"/>
                    <a:cs typeface="+mj-cs"/>
                  </a:rPr>
                  <a:t> at significance levels of less than 0.1% </a:t>
                </a:r>
              </a:p>
              <a:p>
                <a:endParaRPr lang="en-US" sz="16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blipFill>
                <a:blip r:embed="rId8"/>
                <a:stretch>
                  <a:fillRect l="-571" t="-4255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3440829"/>
                  </p:ext>
                </p:extLst>
              </p:nvPr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19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Null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Alternative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3440829"/>
                  </p:ext>
                </p:extLst>
              </p:nvPr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33" t="-7407" r="-997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701" t="-7407" r="-23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2DF4C7-603E-626F-F068-7CD028129CDB}"/>
              </a:ext>
            </a:extLst>
          </p:cNvPr>
          <p:cNvCxnSpPr>
            <a:cxnSpLocks/>
          </p:cNvCxnSpPr>
          <p:nvPr/>
        </p:nvCxnSpPr>
        <p:spPr>
          <a:xfrm>
            <a:off x="1842792" y="5222062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63915-FC50-6194-662E-60FBFA6F0DEC}"/>
              </a:ext>
            </a:extLst>
          </p:cNvPr>
          <p:cNvGrpSpPr/>
          <p:nvPr/>
        </p:nvGrpSpPr>
        <p:grpSpPr>
          <a:xfrm>
            <a:off x="6923315" y="5023605"/>
            <a:ext cx="4251366" cy="1312758"/>
            <a:chOff x="7188321" y="4876428"/>
            <a:chExt cx="3776814" cy="9762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437DD-DA06-59B2-B840-E4FC51F6D73C}"/>
                </a:ext>
              </a:extLst>
            </p:cNvPr>
            <p:cNvSpPr txBox="1"/>
            <p:nvPr/>
          </p:nvSpPr>
          <p:spPr>
            <a:xfrm>
              <a:off x="7375173" y="5147121"/>
              <a:ext cx="3403109" cy="434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On average, the duration of casual rides is greater than member rides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D25E796-4FAC-E5B2-6B82-D2A0B2595B54}"/>
                </a:ext>
              </a:extLst>
            </p:cNvPr>
            <p:cNvSpPr/>
            <p:nvPr/>
          </p:nvSpPr>
          <p:spPr>
            <a:xfrm>
              <a:off x="7188321" y="4876428"/>
              <a:ext cx="3776814" cy="9762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7E504-CE6B-76AB-E473-031502FFE890}"/>
                  </a:ext>
                </a:extLst>
              </p:cNvPr>
              <p:cNvSpPr txBox="1"/>
              <p:nvPr/>
            </p:nvSpPr>
            <p:spPr>
              <a:xfrm>
                <a:off x="4465470" y="3217930"/>
                <a:ext cx="3612679" cy="973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600" dirty="0"/>
                        <m:t>33.1</m:t>
                      </m:r>
                      <m:r>
                        <m:rPr>
                          <m:nor/>
                        </m:rPr>
                        <a:rPr lang="en-GB" sz="1600" b="0" i="0" dirty="0" smtClean="0"/>
                        <m:t>1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7E504-CE6B-76AB-E473-031502FF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70" y="3217930"/>
                <a:ext cx="3612679" cy="973728"/>
              </a:xfrm>
              <a:prstGeom prst="rect">
                <a:avLst/>
              </a:prstGeom>
              <a:blipFill>
                <a:blip r:embed="rId10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795536A2-DD54-8777-BE88-804E6EA03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343042"/>
                  </p:ext>
                </p:extLst>
              </p:nvPr>
            </p:nvGraphicFramePr>
            <p:xfrm>
              <a:off x="629392" y="1772198"/>
              <a:ext cx="523538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8636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56744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2331996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Mean duration for casual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sz="1600" i="1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21.39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Standard deviation of duration for casual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46.73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795536A2-DD54-8777-BE88-804E6EA03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343042"/>
                  </p:ext>
                </p:extLst>
              </p:nvPr>
            </p:nvGraphicFramePr>
            <p:xfrm>
              <a:off x="629392" y="1772198"/>
              <a:ext cx="523538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8636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56744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3" t="-3333" r="-1756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2331996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3" t="-106897" r="-1756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21.39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3" t="-200000" r="-17564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46.73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0">
                <a:extLst>
                  <a:ext uri="{FF2B5EF4-FFF2-40B4-BE49-F238E27FC236}">
                    <a16:creationId xmlns:a16="http://schemas.microsoft.com/office/drawing/2014/main" id="{5369E7EE-E683-D6F5-16AD-7D25AF124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4269397"/>
                  </p:ext>
                </p:extLst>
              </p:nvPr>
            </p:nvGraphicFramePr>
            <p:xfrm>
              <a:off x="6271810" y="1773403"/>
              <a:ext cx="5235380" cy="1320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59252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76128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3465302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Mean duration for member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sz="1600" i="1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12.20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Standard deviation of duration for member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19.08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0">
                <a:extLst>
                  <a:ext uri="{FF2B5EF4-FFF2-40B4-BE49-F238E27FC236}">
                    <a16:creationId xmlns:a16="http://schemas.microsoft.com/office/drawing/2014/main" id="{5369E7EE-E683-D6F5-16AD-7D25AF124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4269397"/>
                  </p:ext>
                </p:extLst>
              </p:nvPr>
            </p:nvGraphicFramePr>
            <p:xfrm>
              <a:off x="6271810" y="1773403"/>
              <a:ext cx="523538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59252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76128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3" t="-3333" r="-1756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3465302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3" t="-106897" r="-17564" b="-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12.20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3" t="-200000" r="-17564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19.08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0FE193-60E4-13AD-2F89-8833E78E2EE6}"/>
              </a:ext>
            </a:extLst>
          </p:cNvPr>
          <p:cNvCxnSpPr>
            <a:cxnSpLocks/>
          </p:cNvCxnSpPr>
          <p:nvPr/>
        </p:nvCxnSpPr>
        <p:spPr>
          <a:xfrm>
            <a:off x="1248957" y="4407510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5957D3-E657-2833-0417-BD4126A46D6A}"/>
              </a:ext>
            </a:extLst>
          </p:cNvPr>
          <p:cNvCxnSpPr>
            <a:cxnSpLocks/>
          </p:cNvCxnSpPr>
          <p:nvPr/>
        </p:nvCxnSpPr>
        <p:spPr>
          <a:xfrm>
            <a:off x="4097261" y="3619235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669D8C-4609-BEA1-4484-CE3C9665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79558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Brief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295F4E-524F-B4BE-E2D0-5CB57B35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47936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A09E-0A61-72A2-F151-2F479F9D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54" y="780622"/>
            <a:ext cx="11256689" cy="5828037"/>
          </a:xfrm>
        </p:spPr>
        <p:txBody>
          <a:bodyPr>
            <a:normAutofit/>
          </a:bodyPr>
          <a:lstStyle/>
          <a:p>
            <a:endParaRPr lang="en-US" sz="1600" dirty="0">
              <a:latin typeface="+mj-lt"/>
              <a:ea typeface="+mj-ea"/>
              <a:cs typeface="+mj-cs"/>
            </a:endParaRPr>
          </a:p>
          <a:p>
            <a:r>
              <a:rPr lang="en-US" sz="1600" b="1" dirty="0">
                <a:latin typeface="+mj-lt"/>
                <a:ea typeface="+mj-ea"/>
                <a:cs typeface="+mj-cs"/>
              </a:rPr>
              <a:t>Goal.</a:t>
            </a:r>
            <a:r>
              <a:rPr lang="en-US" sz="1600" dirty="0">
                <a:latin typeface="+mj-lt"/>
                <a:ea typeface="+mj-ea"/>
                <a:cs typeface="+mj-cs"/>
              </a:rPr>
              <a:t> 	          </a:t>
            </a:r>
            <a:r>
              <a:rPr lang="en-US" sz="1600" dirty="0" err="1">
                <a:latin typeface="+mj-lt"/>
                <a:ea typeface="+mj-ea"/>
                <a:cs typeface="+mj-cs"/>
              </a:rPr>
              <a:t>Cyclistic</a:t>
            </a:r>
            <a:r>
              <a:rPr lang="en-US" sz="1600" dirty="0">
                <a:latin typeface="+mj-lt"/>
                <a:ea typeface="+mj-ea"/>
                <a:cs typeface="+mj-cs"/>
              </a:rPr>
              <a:t>, a fictional bike-share company wants to convert its casual riders into annual members.</a:t>
            </a:r>
          </a:p>
          <a:p>
            <a:endParaRPr lang="en-US" sz="1600" dirty="0">
              <a:latin typeface="+mj-lt"/>
              <a:ea typeface="+mj-ea"/>
              <a:cs typeface="+mj-cs"/>
            </a:endParaRPr>
          </a:p>
          <a:p>
            <a:r>
              <a:rPr lang="en-US" sz="1600" b="1" dirty="0">
                <a:latin typeface="+mj-lt"/>
                <a:ea typeface="+mj-ea"/>
                <a:cs typeface="+mj-cs"/>
              </a:rPr>
              <a:t>Task.</a:t>
            </a:r>
            <a:r>
              <a:rPr lang="en-US" sz="1600" dirty="0">
                <a:latin typeface="+mj-lt"/>
                <a:ea typeface="+mj-ea"/>
                <a:cs typeface="+mj-cs"/>
              </a:rPr>
              <a:t> 	          Nathan Johnson is to assume the role of a junior data analyst and help </a:t>
            </a:r>
            <a:r>
              <a:rPr lang="en-US" sz="1600" dirty="0" err="1">
                <a:latin typeface="+mj-lt"/>
                <a:ea typeface="+mj-ea"/>
                <a:cs typeface="+mj-cs"/>
              </a:rPr>
              <a:t>Cyclistic</a:t>
            </a:r>
            <a:r>
              <a:rPr lang="en-US" sz="1600" dirty="0">
                <a:latin typeface="+mj-lt"/>
                <a:ea typeface="+mj-ea"/>
                <a:cs typeface="+mj-cs"/>
              </a:rPr>
              <a:t> achieve their goal by:</a:t>
            </a:r>
          </a:p>
          <a:p>
            <a:pPr lvl="4"/>
            <a:r>
              <a:rPr lang="en-GB" sz="1600" dirty="0">
                <a:latin typeface="+mj-lt"/>
                <a:ea typeface="+mj-ea"/>
                <a:cs typeface="+mj-cs"/>
              </a:rPr>
              <a:t>Analysing</a:t>
            </a:r>
            <a:r>
              <a:rPr lang="en-US" sz="1600" dirty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>
                <a:latin typeface="+mj-lt"/>
                <a:ea typeface="+mj-ea"/>
                <a:cs typeface="+mj-cs"/>
              </a:rPr>
              <a:t>Cylistic’s</a:t>
            </a:r>
            <a:r>
              <a:rPr lang="en-US" sz="1600" dirty="0">
                <a:latin typeface="+mj-lt"/>
                <a:ea typeface="+mj-ea"/>
                <a:cs typeface="+mj-cs"/>
              </a:rPr>
              <a:t> ride-data to determine how casual riders and members use the service.</a:t>
            </a:r>
          </a:p>
          <a:p>
            <a:pPr lvl="4"/>
            <a:r>
              <a:rPr lang="en-US" sz="1600" dirty="0">
                <a:latin typeface="+mj-lt"/>
                <a:ea typeface="+mj-ea"/>
                <a:cs typeface="+mj-cs"/>
              </a:rPr>
              <a:t>Deriving recommendations from that analysis.</a:t>
            </a:r>
          </a:p>
          <a:p>
            <a:pPr lvl="4"/>
            <a:r>
              <a:rPr lang="en-US" sz="1600" dirty="0">
                <a:latin typeface="+mj-lt"/>
                <a:ea typeface="+mj-ea"/>
                <a:cs typeface="+mj-cs"/>
              </a:rPr>
              <a:t>Supporting recommendations with data insights and professional data </a:t>
            </a:r>
            <a:r>
              <a:rPr lang="en-US" sz="1600" dirty="0" err="1">
                <a:latin typeface="+mj-lt"/>
                <a:ea typeface="+mj-ea"/>
                <a:cs typeface="+mj-cs"/>
              </a:rPr>
              <a:t>visualisations</a:t>
            </a:r>
            <a:r>
              <a:rPr lang="en-US" sz="1600" dirty="0">
                <a:latin typeface="+mj-lt"/>
                <a:ea typeface="+mj-ea"/>
                <a:cs typeface="+mj-cs"/>
              </a:rPr>
              <a:t>.</a:t>
            </a:r>
            <a:br>
              <a:rPr lang="en-US" sz="1600" dirty="0">
                <a:latin typeface="+mj-lt"/>
                <a:ea typeface="+mj-ea"/>
                <a:cs typeface="+mj-cs"/>
              </a:rPr>
            </a:br>
            <a:endParaRPr lang="en-US" sz="1600" dirty="0">
              <a:latin typeface="+mj-lt"/>
              <a:ea typeface="+mj-ea"/>
              <a:cs typeface="+mj-cs"/>
            </a:endParaRPr>
          </a:p>
          <a:p>
            <a:r>
              <a:rPr lang="en-US" sz="1600" b="1" dirty="0">
                <a:latin typeface="+mj-lt"/>
                <a:ea typeface="+mj-ea"/>
                <a:cs typeface="+mj-cs"/>
              </a:rPr>
              <a:t>Background. </a:t>
            </a:r>
            <a:endParaRPr lang="en-US" sz="1600" dirty="0">
              <a:latin typeface="+mj-lt"/>
              <a:ea typeface="+mj-ea"/>
              <a:cs typeface="+mj-cs"/>
            </a:endParaRPr>
          </a:p>
          <a:p>
            <a:pPr lvl="3"/>
            <a:r>
              <a:rPr lang="en-US" sz="1600" dirty="0" err="1">
                <a:latin typeface="+mj-lt"/>
                <a:ea typeface="+mj-ea"/>
                <a:cs typeface="+mj-cs"/>
              </a:rPr>
              <a:t>Cyclistic</a:t>
            </a:r>
            <a:r>
              <a:rPr lang="en-US" sz="1600" dirty="0">
                <a:latin typeface="+mj-lt"/>
                <a:ea typeface="+mj-ea"/>
                <a:cs typeface="+mj-cs"/>
              </a:rPr>
              <a:t> is based in Chicago, U.S, and offers both electric and traditional bike hire.</a:t>
            </a:r>
          </a:p>
          <a:p>
            <a:pPr lvl="3"/>
            <a:r>
              <a:rPr lang="en-US" sz="1600" dirty="0">
                <a:latin typeface="+mj-lt"/>
                <a:ea typeface="+mj-ea"/>
                <a:cs typeface="+mj-cs"/>
              </a:rPr>
              <a:t>Casual riders are non-members with each casual ride being covered by a single-ride pass or a full-day pass (electric bikes cannot be used with full-day passes).</a:t>
            </a:r>
          </a:p>
          <a:p>
            <a:pPr lvl="3"/>
            <a:r>
              <a:rPr lang="en-US" sz="1600" dirty="0">
                <a:latin typeface="+mj-lt"/>
                <a:ea typeface="+mj-ea"/>
                <a:cs typeface="+mj-cs"/>
              </a:rPr>
              <a:t>Annual membership includes discounted rates for electric bike hire and fee-free durations for traditional bike rides.</a:t>
            </a:r>
          </a:p>
          <a:p>
            <a:pPr lvl="2"/>
            <a:endParaRPr lang="en-US" sz="1600" dirty="0">
              <a:latin typeface="+mj-lt"/>
              <a:ea typeface="+mj-ea"/>
              <a:cs typeface="+mj-cs"/>
            </a:endParaRPr>
          </a:p>
          <a:p>
            <a:r>
              <a:rPr lang="en-US" sz="1600" b="1" dirty="0">
                <a:latin typeface="+mj-lt"/>
                <a:ea typeface="+mj-ea"/>
                <a:cs typeface="+mj-cs"/>
              </a:rPr>
              <a:t>Data.</a:t>
            </a:r>
          </a:p>
          <a:p>
            <a:pPr lvl="3"/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data made available my Motivate International Inc. has been used to represent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Cyclistic</a:t>
            </a:r>
            <a:r>
              <a:rPr lang="en-US" sz="1600" dirty="0" err="1">
                <a:latin typeface="+mj-lt"/>
                <a:ea typeface="+mj-ea"/>
                <a:cs typeface="+mj-cs"/>
              </a:rPr>
              <a:t>’s</a:t>
            </a:r>
            <a:r>
              <a:rPr lang="en-US" sz="1600" dirty="0">
                <a:latin typeface="+mj-lt"/>
                <a:ea typeface="+mj-ea"/>
                <a:cs typeface="+mj-cs"/>
              </a:rPr>
              <a:t> ride data under this 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3"/>
              </a:rPr>
              <a:t>license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lvl="3"/>
            <a:r>
              <a:rPr lang="en-US" sz="1600" dirty="0">
                <a:latin typeface="+mj-lt"/>
                <a:ea typeface="+mj-ea"/>
                <a:cs typeface="+mj-cs"/>
              </a:rPr>
              <a:t>At the time of this project, the most recent 12 month’s data was used (April 2022 to March 2023). </a:t>
            </a:r>
          </a:p>
          <a:p>
            <a:pPr lvl="3"/>
            <a:r>
              <a:rPr lang="en-US" sz="1600" dirty="0">
                <a:latin typeface="+mj-lt"/>
                <a:ea typeface="+mj-ea"/>
                <a:cs typeface="+mj-cs"/>
              </a:rPr>
              <a:t>The data can be 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accessed through 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4"/>
              </a:rPr>
              <a:t>this link</a:t>
            </a:r>
            <a:r>
              <a:rPr lang="en-US" sz="1600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58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E9AD7628-3ABA-6290-A0DC-2DC723AB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44191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Is the Average Ride Duration Greater for Casual Rides than Member Rides? (Excluding Outliers)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851D500-7B37-9DEB-E2D6-36433B748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30794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/>
              <p:nvPr/>
            </p:nvSpPr>
            <p:spPr>
              <a:xfrm>
                <a:off x="705080" y="4190231"/>
                <a:ext cx="10781839" cy="572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sz="1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4.54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7.27×</m:t>
                                  </m:r>
                                  <m:sSup>
                                    <m:sSup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&lt;0.001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80" y="4190231"/>
                <a:ext cx="10781839" cy="572336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/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  <a:ea typeface="+mj-ea"/>
                    <a:cs typeface="+mj-cs"/>
                  </a:rPr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ea typeface="+mj-ea"/>
                    <a:cs typeface="+mj-cs"/>
                  </a:rPr>
                  <a:t> at significance levels of less than 0.1% </a:t>
                </a:r>
              </a:p>
              <a:p>
                <a:endParaRPr lang="en-US" sz="16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5072178"/>
                <a:ext cx="4440227" cy="584775"/>
              </a:xfrm>
              <a:prstGeom prst="rect">
                <a:avLst/>
              </a:prstGeom>
              <a:blipFill>
                <a:blip r:embed="rId6"/>
                <a:stretch>
                  <a:fillRect l="-571" t="-4255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19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Null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Alternative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" t="-7407" r="-997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701" t="-7407" r="-23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2DF4C7-603E-626F-F068-7CD028129CDB}"/>
              </a:ext>
            </a:extLst>
          </p:cNvPr>
          <p:cNvCxnSpPr>
            <a:cxnSpLocks/>
          </p:cNvCxnSpPr>
          <p:nvPr/>
        </p:nvCxnSpPr>
        <p:spPr>
          <a:xfrm>
            <a:off x="1842792" y="5222062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63915-FC50-6194-662E-60FBFA6F0DEC}"/>
              </a:ext>
            </a:extLst>
          </p:cNvPr>
          <p:cNvGrpSpPr/>
          <p:nvPr/>
        </p:nvGrpSpPr>
        <p:grpSpPr>
          <a:xfrm>
            <a:off x="6923315" y="5023605"/>
            <a:ext cx="4251366" cy="1312758"/>
            <a:chOff x="7188321" y="4876428"/>
            <a:chExt cx="3776814" cy="9762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437DD-DA06-59B2-B840-E4FC51F6D73C}"/>
                </a:ext>
              </a:extLst>
            </p:cNvPr>
            <p:cNvSpPr txBox="1"/>
            <p:nvPr/>
          </p:nvSpPr>
          <p:spPr>
            <a:xfrm>
              <a:off x="7375173" y="5055565"/>
              <a:ext cx="3403109" cy="617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Even with exclusion of outliers, the duration of casual rides is greater on average than member rides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D25E796-4FAC-E5B2-6B82-D2A0B2595B54}"/>
                </a:ext>
              </a:extLst>
            </p:cNvPr>
            <p:cNvSpPr/>
            <p:nvPr/>
          </p:nvSpPr>
          <p:spPr>
            <a:xfrm>
              <a:off x="7188321" y="4876428"/>
              <a:ext cx="3776814" cy="9762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7E504-CE6B-76AB-E473-031502FFE890}"/>
                  </a:ext>
                </a:extLst>
              </p:cNvPr>
              <p:cNvSpPr txBox="1"/>
              <p:nvPr/>
            </p:nvSpPr>
            <p:spPr>
              <a:xfrm>
                <a:off x="4465470" y="3217930"/>
                <a:ext cx="3612679" cy="973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8.25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7E504-CE6B-76AB-E473-031502FF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70" y="3217930"/>
                <a:ext cx="3612679" cy="9737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795536A2-DD54-8777-BE88-804E6EA03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906682"/>
                  </p:ext>
                </p:extLst>
              </p:nvPr>
            </p:nvGraphicFramePr>
            <p:xfrm>
              <a:off x="629392" y="1772198"/>
              <a:ext cx="5235380" cy="1320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8636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56744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non-outlier casual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2131478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Mean duration for non-outlier casual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sz="1600" i="1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14.36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Standard deviation of duration for non-outlier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casual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10.29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795536A2-DD54-8777-BE88-804E6EA03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906682"/>
                  </p:ext>
                </p:extLst>
              </p:nvPr>
            </p:nvGraphicFramePr>
            <p:xfrm>
              <a:off x="629392" y="1772198"/>
              <a:ext cx="5235380" cy="1320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8636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56744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3" t="-3448" r="-17564" b="-2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2131478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3" t="-100000" r="-17564" b="-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14.36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3" t="-130435" r="-17564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10.29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0">
                <a:extLst>
                  <a:ext uri="{FF2B5EF4-FFF2-40B4-BE49-F238E27FC236}">
                    <a16:creationId xmlns:a16="http://schemas.microsoft.com/office/drawing/2014/main" id="{5369E7EE-E683-D6F5-16AD-7D25AF124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456751"/>
                  </p:ext>
                </p:extLst>
              </p:nvPr>
            </p:nvGraphicFramePr>
            <p:xfrm>
              <a:off x="6271810" y="1773403"/>
              <a:ext cx="5235380" cy="1320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4659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870721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non-outlier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member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3,254,344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Mean duration for non-outlier member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sz="1600" i="1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9.82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Standard deviation of duration for non-outlier member rides,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6.58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0">
                <a:extLst>
                  <a:ext uri="{FF2B5EF4-FFF2-40B4-BE49-F238E27FC236}">
                    <a16:creationId xmlns:a16="http://schemas.microsoft.com/office/drawing/2014/main" id="{5369E7EE-E683-D6F5-16AD-7D25AF124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456751"/>
                  </p:ext>
                </p:extLst>
              </p:nvPr>
            </p:nvGraphicFramePr>
            <p:xfrm>
              <a:off x="6271810" y="1773403"/>
              <a:ext cx="5235380" cy="1320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64659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870721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0" t="-3448" r="-20290" b="-2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3,254,344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0" t="-100000" r="-20290" b="-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9.82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0" t="-130435" r="-20290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6.58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0FE193-60E4-13AD-2F89-8833E78E2EE6}"/>
              </a:ext>
            </a:extLst>
          </p:cNvPr>
          <p:cNvCxnSpPr>
            <a:cxnSpLocks/>
          </p:cNvCxnSpPr>
          <p:nvPr/>
        </p:nvCxnSpPr>
        <p:spPr>
          <a:xfrm>
            <a:off x="1248957" y="4407510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5957D3-E657-2833-0417-BD4126A46D6A}"/>
              </a:ext>
            </a:extLst>
          </p:cNvPr>
          <p:cNvCxnSpPr>
            <a:cxnSpLocks/>
          </p:cNvCxnSpPr>
          <p:nvPr/>
        </p:nvCxnSpPr>
        <p:spPr>
          <a:xfrm>
            <a:off x="4097261" y="3619235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3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E9AD7628-3ABA-6290-A0DC-2DC723AB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06474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Is the Average Duration of Casual Rides Starting Between 10:00 &amp; 15:00 at Least Twice as Great as That of  Member Rides?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851D500-7B37-9DEB-E2D6-36433B748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99066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/>
              <p:nvPr/>
            </p:nvSpPr>
            <p:spPr>
              <a:xfrm>
                <a:off x="705080" y="4547575"/>
                <a:ext cx="10781839" cy="79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1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+4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den>
                                  </m:f>
                                </m:e>
                              </m:rad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5.22×</m:t>
                                      </m:r>
                                      <m:sSup>
                                        <m:sSup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6.12×</m:t>
                                      </m:r>
                                      <m:sSup>
                                        <m:sSup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&lt;0.001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80" y="4547575"/>
                <a:ext cx="10781839" cy="79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/>
              <p:nvPr/>
            </p:nvSpPr>
            <p:spPr>
              <a:xfrm>
                <a:off x="2127886" y="5429522"/>
                <a:ext cx="44402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  <a:ea typeface="+mj-ea"/>
                    <a:cs typeface="+mj-cs"/>
                  </a:rPr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ea typeface="+mj-ea"/>
                    <a:cs typeface="+mj-cs"/>
                  </a:rPr>
                  <a:t> at significance levels of less than 0.1% </a:t>
                </a:r>
              </a:p>
              <a:p>
                <a:endParaRPr lang="en-US" sz="16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5429522"/>
                <a:ext cx="4440227" cy="584775"/>
              </a:xfrm>
              <a:prstGeom prst="rect">
                <a:avLst/>
              </a:prstGeom>
              <a:blipFill>
                <a:blip r:embed="rId7"/>
                <a:stretch>
                  <a:fillRect l="-571" t="-2128" r="-1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460666"/>
                  </p:ext>
                </p:extLst>
              </p:nvPr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19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Null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2</m:t>
                                  </m:r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Alternative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2</m:t>
                                  </m:r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460666"/>
                  </p:ext>
                </p:extLst>
              </p:nvPr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" t="-7407" r="-997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701" t="-7407" r="-23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2DF4C7-603E-626F-F068-7CD028129CDB}"/>
              </a:ext>
            </a:extLst>
          </p:cNvPr>
          <p:cNvCxnSpPr>
            <a:cxnSpLocks/>
          </p:cNvCxnSpPr>
          <p:nvPr/>
        </p:nvCxnSpPr>
        <p:spPr>
          <a:xfrm>
            <a:off x="1842792" y="5579406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63915-FC50-6194-662E-60FBFA6F0DEC}"/>
              </a:ext>
            </a:extLst>
          </p:cNvPr>
          <p:cNvGrpSpPr/>
          <p:nvPr/>
        </p:nvGrpSpPr>
        <p:grpSpPr>
          <a:xfrm>
            <a:off x="6923315" y="5340293"/>
            <a:ext cx="4251366" cy="1158476"/>
            <a:chOff x="7188321" y="4996636"/>
            <a:chExt cx="3776814" cy="79099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437DD-DA06-59B2-B840-E4FC51F6D73C}"/>
                </a:ext>
              </a:extLst>
            </p:cNvPr>
            <p:cNvSpPr txBox="1"/>
            <p:nvPr/>
          </p:nvSpPr>
          <p:spPr>
            <a:xfrm>
              <a:off x="7375173" y="5127057"/>
              <a:ext cx="3403109" cy="5673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The average duration of casual rides starting between 10:00 &amp; 15:00 is at least twice as great as that of member rides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D25E796-4FAC-E5B2-6B82-D2A0B2595B54}"/>
                </a:ext>
              </a:extLst>
            </p:cNvPr>
            <p:cNvSpPr/>
            <p:nvPr/>
          </p:nvSpPr>
          <p:spPr>
            <a:xfrm>
              <a:off x="7188321" y="4996636"/>
              <a:ext cx="3776814" cy="7909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7E504-CE6B-76AB-E473-031502FFE890}"/>
                  </a:ext>
                </a:extLst>
              </p:cNvPr>
              <p:cNvSpPr txBox="1"/>
              <p:nvPr/>
            </p:nvSpPr>
            <p:spPr>
              <a:xfrm>
                <a:off x="4465470" y="3575274"/>
                <a:ext cx="3612679" cy="973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31.89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7E504-CE6B-76AB-E473-031502FF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70" y="3575274"/>
                <a:ext cx="3612679" cy="973728"/>
              </a:xfrm>
              <a:prstGeom prst="rect">
                <a:avLst/>
              </a:prstGeom>
              <a:blipFill>
                <a:blip r:embed="rId9"/>
                <a:stretch>
                  <a:fillRect l="-702" r="-1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795536A2-DD54-8777-BE88-804E6EA03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158455"/>
                  </p:ext>
                </p:extLst>
              </p:nvPr>
            </p:nvGraphicFramePr>
            <p:xfrm>
              <a:off x="629392" y="1772198"/>
              <a:ext cx="5235380" cy="1737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8636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56744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casual rides starting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between 10:00 &amp; 15:00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670499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Mean duration of casual rides starting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between 10:00 &amp; 15:00 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sz="1600" i="1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24.97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Standard deviation of duration for casual rides starting between 10:00 &amp; 15:00,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43.58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795536A2-DD54-8777-BE88-804E6EA03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158455"/>
                  </p:ext>
                </p:extLst>
              </p:nvPr>
            </p:nvGraphicFramePr>
            <p:xfrm>
              <a:off x="629392" y="1772198"/>
              <a:ext cx="5235380" cy="1737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8636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56744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3" t="-2174" r="-17564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670499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3" t="-102174" r="-17564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24.97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3" t="-202174" r="-17564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43.58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0">
                <a:extLst>
                  <a:ext uri="{FF2B5EF4-FFF2-40B4-BE49-F238E27FC236}">
                    <a16:creationId xmlns:a16="http://schemas.microsoft.com/office/drawing/2014/main" id="{5369E7EE-E683-D6F5-16AD-7D25AF124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8686891"/>
                  </p:ext>
                </p:extLst>
              </p:nvPr>
            </p:nvGraphicFramePr>
            <p:xfrm>
              <a:off x="6271810" y="1773403"/>
              <a:ext cx="5235380" cy="1737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59252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76128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member rides starting between 10:00 &amp;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15:00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884,752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Mean duration of member rides starting between 10:00 &amp; 15:00,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sz="1600" i="1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12.22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Standard deviation of duration for member rides starting between 10:00 &amp; 15:00,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18.66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0">
                <a:extLst>
                  <a:ext uri="{FF2B5EF4-FFF2-40B4-BE49-F238E27FC236}">
                    <a16:creationId xmlns:a16="http://schemas.microsoft.com/office/drawing/2014/main" id="{5369E7EE-E683-D6F5-16AD-7D25AF124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8686891"/>
                  </p:ext>
                </p:extLst>
              </p:nvPr>
            </p:nvGraphicFramePr>
            <p:xfrm>
              <a:off x="6271810" y="1773403"/>
              <a:ext cx="5235380" cy="1737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59252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76128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3" t="-2174" r="-17564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884,752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3" t="-102174" r="-17564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12.22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3" t="-202174" r="-17564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18.66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0FE193-60E4-13AD-2F89-8833E78E2EE6}"/>
              </a:ext>
            </a:extLst>
          </p:cNvPr>
          <p:cNvCxnSpPr>
            <a:cxnSpLocks/>
          </p:cNvCxnSpPr>
          <p:nvPr/>
        </p:nvCxnSpPr>
        <p:spPr>
          <a:xfrm>
            <a:off x="1059773" y="4954039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5957D3-E657-2833-0417-BD4126A46D6A}"/>
              </a:ext>
            </a:extLst>
          </p:cNvPr>
          <p:cNvCxnSpPr>
            <a:cxnSpLocks/>
          </p:cNvCxnSpPr>
          <p:nvPr/>
        </p:nvCxnSpPr>
        <p:spPr>
          <a:xfrm>
            <a:off x="4097261" y="3976581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0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E9AD7628-3ABA-6290-A0DC-2DC723AB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12540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Is the Average Duration of Casual Rides Starting Between 10:00 &amp; 15:00 at Least 1.5 Times as Great as That of  Member Rides? (Excluding Outliers)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E851D500-7B37-9DEB-E2D6-36433B7481F2}"/>
              </a:ext>
            </a:extLst>
          </p:cNvPr>
          <p:cNvGraphicFramePr>
            <a:graphicFrameLocks noGrp="1"/>
          </p:cNvGraphicFramePr>
          <p:nvPr/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/>
              <p:nvPr/>
            </p:nvSpPr>
            <p:spPr>
              <a:xfrm>
                <a:off x="705080" y="4547575"/>
                <a:ext cx="10781839" cy="79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1600" b="0" i="1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1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+4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den>
                                  </m:f>
                                </m:e>
                              </m:rad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1.28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3.36×</m:t>
                                      </m:r>
                                      <m:sSup>
                                        <m:sSup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&lt;0.001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054DC-3382-4481-8290-518946EB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80" y="4547575"/>
                <a:ext cx="10781839" cy="79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/>
              <p:nvPr/>
            </p:nvSpPr>
            <p:spPr>
              <a:xfrm>
                <a:off x="2127886" y="5429522"/>
                <a:ext cx="44402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  <a:ea typeface="+mj-ea"/>
                    <a:cs typeface="+mj-cs"/>
                  </a:rPr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ea typeface="+mj-ea"/>
                    <a:cs typeface="+mj-cs"/>
                  </a:rPr>
                  <a:t> at significance levels of less than 0.1% </a:t>
                </a:r>
              </a:p>
              <a:p>
                <a:endParaRPr lang="en-US" sz="16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4A0D08-7FA6-5768-08FC-5518701A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6" y="5429522"/>
                <a:ext cx="4440227" cy="584775"/>
              </a:xfrm>
              <a:prstGeom prst="rect">
                <a:avLst/>
              </a:prstGeom>
              <a:blipFill>
                <a:blip r:embed="rId7"/>
                <a:stretch>
                  <a:fillRect l="-571" t="-2128" r="-1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0020197"/>
                  </p:ext>
                </p:extLst>
              </p:nvPr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194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Null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1.5</m:t>
                                  </m:r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Alternative Hypothesis,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600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1.5</m:t>
                                  </m:r>
                                  <m: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GB" sz="1600" b="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4BB12285-EE6B-F701-63D3-7727A11E72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0020197"/>
                  </p:ext>
                </p:extLst>
              </p:nvPr>
            </p:nvGraphicFramePr>
            <p:xfrm>
              <a:off x="629392" y="1108770"/>
              <a:ext cx="10877798" cy="335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55077">
                      <a:extLst>
                        <a:ext uri="{9D8B030D-6E8A-4147-A177-3AD203B41FA5}">
                          <a16:colId xmlns:a16="http://schemas.microsoft.com/office/drawing/2014/main" val="388681955"/>
                        </a:ext>
                      </a:extLst>
                    </a:gridCol>
                    <a:gridCol w="5422721">
                      <a:extLst>
                        <a:ext uri="{9D8B030D-6E8A-4147-A177-3AD203B41FA5}">
                          <a16:colId xmlns:a16="http://schemas.microsoft.com/office/drawing/2014/main" val="98246139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" t="-7407" r="-9976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701" t="-7407" r="-23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010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2DF4C7-603E-626F-F068-7CD028129CDB}"/>
              </a:ext>
            </a:extLst>
          </p:cNvPr>
          <p:cNvCxnSpPr>
            <a:cxnSpLocks/>
          </p:cNvCxnSpPr>
          <p:nvPr/>
        </p:nvCxnSpPr>
        <p:spPr>
          <a:xfrm>
            <a:off x="1842792" y="5579406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863915-FC50-6194-662E-60FBFA6F0DEC}"/>
              </a:ext>
            </a:extLst>
          </p:cNvPr>
          <p:cNvGrpSpPr/>
          <p:nvPr/>
        </p:nvGrpSpPr>
        <p:grpSpPr>
          <a:xfrm>
            <a:off x="6597629" y="5340293"/>
            <a:ext cx="4902871" cy="1136705"/>
            <a:chOff x="7188321" y="4996636"/>
            <a:chExt cx="3776814" cy="7761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437DD-DA06-59B2-B840-E4FC51F6D73C}"/>
                </a:ext>
              </a:extLst>
            </p:cNvPr>
            <p:cNvSpPr txBox="1"/>
            <p:nvPr/>
          </p:nvSpPr>
          <p:spPr>
            <a:xfrm>
              <a:off x="7375173" y="5127056"/>
              <a:ext cx="3403109" cy="5673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Excluding outliers, the average duration of casual rides starting between 10:00 &amp; 15:00 is at least 1.5 times as great as that of member rides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D25E796-4FAC-E5B2-6B82-D2A0B2595B54}"/>
                </a:ext>
              </a:extLst>
            </p:cNvPr>
            <p:cNvSpPr/>
            <p:nvPr/>
          </p:nvSpPr>
          <p:spPr>
            <a:xfrm>
              <a:off x="7188321" y="4996636"/>
              <a:ext cx="3776814" cy="7761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7E504-CE6B-76AB-E473-031502FFE890}"/>
                  </a:ext>
                </a:extLst>
              </p:cNvPr>
              <p:cNvSpPr txBox="1"/>
              <p:nvPr/>
            </p:nvSpPr>
            <p:spPr>
              <a:xfrm>
                <a:off x="4465470" y="3575274"/>
                <a:ext cx="3612679" cy="973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75.98</m:t>
                      </m:r>
                    </m:oMath>
                  </m:oMathPara>
                </a14:m>
                <a:endParaRPr lang="en-GB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97E504-CE6B-76AB-E473-031502FF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70" y="3575274"/>
                <a:ext cx="3612679" cy="973728"/>
              </a:xfrm>
              <a:prstGeom prst="rect">
                <a:avLst/>
              </a:prstGeom>
              <a:blipFill>
                <a:blip r:embed="rId9"/>
                <a:stretch>
                  <a:fillRect l="-702" r="-1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795536A2-DD54-8777-BE88-804E6EA03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365433"/>
                  </p:ext>
                </p:extLst>
              </p:nvPr>
            </p:nvGraphicFramePr>
            <p:xfrm>
              <a:off x="629392" y="1772198"/>
              <a:ext cx="5235380" cy="1737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8636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56744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non-outlier casual rides starting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between 10:00 &amp; 15:00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588247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Mean duration of non-outlier casual rides starting</a:t>
                          </a:r>
                          <a:r>
                            <a:rPr lang="en-US" sz="1600" u="none" kern="1200" baseline="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between 10:00 &amp; 15:00 </a:t>
                          </a:r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sz="1600" i="1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15.53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Standard deviation of duration for non-outlier casual rides starting between 10:00 &amp; 15:00,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11.03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795536A2-DD54-8777-BE88-804E6EA03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365433"/>
                  </p:ext>
                </p:extLst>
              </p:nvPr>
            </p:nvGraphicFramePr>
            <p:xfrm>
              <a:off x="629392" y="1772198"/>
              <a:ext cx="5235380" cy="1737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8636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56744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3" t="-2174" r="-17564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588247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3" t="-102174" r="-17564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15.53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3" t="-202174" r="-17564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11.03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0">
                <a:extLst>
                  <a:ext uri="{FF2B5EF4-FFF2-40B4-BE49-F238E27FC236}">
                    <a16:creationId xmlns:a16="http://schemas.microsoft.com/office/drawing/2014/main" id="{5369E7EE-E683-D6F5-16AD-7D25AF124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606009"/>
                  </p:ext>
                </p:extLst>
              </p:nvPr>
            </p:nvGraphicFramePr>
            <p:xfrm>
              <a:off x="6271810" y="1773403"/>
              <a:ext cx="5235380" cy="1737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59252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76128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Total non-outlier member rides starting between 10:00 &amp; 15:00,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824,761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Mean duration of non-outlier member rides starting between 10:00 &amp; 15:00,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sz="1600" i="1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u="none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  <a:cs typeface="+mj-cs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9.50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Standard deviation of duration for non-outlier member rides starting between 10:00 &amp; 15:00,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u="none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a14:m>
                          <a:endParaRPr lang="en-US" sz="1600" u="none" kern="1200" dirty="0">
                            <a:solidFill>
                              <a:schemeClr val="tx1"/>
                            </a:solidFill>
                            <a:latin typeface="+mj-lt"/>
                            <a:ea typeface="+mj-ea"/>
                            <a:cs typeface="+mj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6.59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0">
                <a:extLst>
                  <a:ext uri="{FF2B5EF4-FFF2-40B4-BE49-F238E27FC236}">
                    <a16:creationId xmlns:a16="http://schemas.microsoft.com/office/drawing/2014/main" id="{5369E7EE-E683-D6F5-16AD-7D25AF124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606009"/>
                  </p:ext>
                </p:extLst>
              </p:nvPr>
            </p:nvGraphicFramePr>
            <p:xfrm>
              <a:off x="6271810" y="1773403"/>
              <a:ext cx="5235380" cy="1737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59252">
                      <a:extLst>
                        <a:ext uri="{9D8B030D-6E8A-4147-A177-3AD203B41FA5}">
                          <a16:colId xmlns:a16="http://schemas.microsoft.com/office/drawing/2014/main" val="235831556"/>
                        </a:ext>
                      </a:extLst>
                    </a:gridCol>
                    <a:gridCol w="776128">
                      <a:extLst>
                        <a:ext uri="{9D8B030D-6E8A-4147-A177-3AD203B41FA5}">
                          <a16:colId xmlns:a16="http://schemas.microsoft.com/office/drawing/2014/main" val="188989440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3" t="-2174" r="-17564" b="-2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824,761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6301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3" t="-102174" r="-17564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9.50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0138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83" t="-202174" r="-17564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u="none" kern="1200" dirty="0">
                              <a:solidFill>
                                <a:schemeClr val="tx1"/>
                              </a:solidFill>
                              <a:latin typeface="+mj-lt"/>
                              <a:ea typeface="+mj-ea"/>
                              <a:cs typeface="+mj-cs"/>
                            </a:rPr>
                            <a:t>6.59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66948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0FE193-60E4-13AD-2F89-8833E78E2EE6}"/>
              </a:ext>
            </a:extLst>
          </p:cNvPr>
          <p:cNvCxnSpPr>
            <a:cxnSpLocks/>
          </p:cNvCxnSpPr>
          <p:nvPr/>
        </p:nvCxnSpPr>
        <p:spPr>
          <a:xfrm>
            <a:off x="1059773" y="4954039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5957D3-E657-2833-0417-BD4126A46D6A}"/>
              </a:ext>
            </a:extLst>
          </p:cNvPr>
          <p:cNvCxnSpPr>
            <a:cxnSpLocks/>
          </p:cNvCxnSpPr>
          <p:nvPr/>
        </p:nvCxnSpPr>
        <p:spPr>
          <a:xfrm>
            <a:off x="4097261" y="3976581"/>
            <a:ext cx="23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01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669D8C-4609-BEA1-4484-CE3C9665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05884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Key Takeaways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295F4E-524F-B4BE-E2D0-5CB57B35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85728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A09E-0A61-72A2-F151-2F479F9D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54" y="780622"/>
            <a:ext cx="11256689" cy="5828037"/>
          </a:xfrm>
        </p:spPr>
        <p:txBody>
          <a:bodyPr>
            <a:normAutofit/>
          </a:bodyPr>
          <a:lstStyle/>
          <a:p>
            <a:endParaRPr lang="en-GB" sz="1600" b="1" dirty="0">
              <a:latin typeface="+mj-lt"/>
              <a:ea typeface="+mj-ea"/>
              <a:cs typeface="+mj-cs"/>
            </a:endParaRPr>
          </a:p>
          <a:p>
            <a:r>
              <a:rPr lang="en-GB" sz="1600" b="1" dirty="0">
                <a:latin typeface="+mj-lt"/>
                <a:ea typeface="+mj-ea"/>
                <a:cs typeface="+mj-cs"/>
              </a:rPr>
              <a:t>Discontinuing Full-day Passes. </a:t>
            </a:r>
            <a:r>
              <a:rPr lang="en-GB" sz="1600" dirty="0">
                <a:latin typeface="+mj-lt"/>
                <a:ea typeface="+mj-ea"/>
                <a:cs typeface="+mj-cs"/>
              </a:rPr>
              <a:t>Would drive casual riders to become members with no detriment to the user base – only 3.2% to 4.7% of non-electric bike casual rides are long enough for these rides to be cheaper on full-day passes than single-ride passes.</a:t>
            </a:r>
            <a:br>
              <a:rPr lang="en-GB" sz="1600" dirty="0">
                <a:latin typeface="+mj-lt"/>
                <a:ea typeface="+mj-ea"/>
                <a:cs typeface="+mj-cs"/>
              </a:rPr>
            </a:br>
            <a:endParaRPr lang="en-GB" sz="1600" dirty="0">
              <a:latin typeface="+mj-lt"/>
              <a:ea typeface="+mj-ea"/>
              <a:cs typeface="+mj-cs"/>
            </a:endParaRPr>
          </a:p>
          <a:p>
            <a:r>
              <a:rPr lang="en-GB" sz="1600" b="1" dirty="0">
                <a:latin typeface="+mj-lt"/>
                <a:ea typeface="+mj-ea"/>
                <a:cs typeface="+mj-cs"/>
              </a:rPr>
              <a:t>Fee-free Duration of Non-electric Bike Member Rides</a:t>
            </a:r>
            <a:r>
              <a:rPr lang="en-GB" sz="1600" dirty="0">
                <a:latin typeface="+mj-lt"/>
                <a:ea typeface="+mj-ea"/>
                <a:cs typeface="+mj-cs"/>
              </a:rPr>
              <a:t> </a:t>
            </a:r>
            <a:r>
              <a:rPr lang="en-GB" sz="1600" b="1" dirty="0">
                <a:latin typeface="+mj-lt"/>
                <a:ea typeface="+mj-ea"/>
                <a:cs typeface="+mj-cs"/>
              </a:rPr>
              <a:t>Increase.</a:t>
            </a:r>
            <a:r>
              <a:rPr lang="en-GB" sz="1600" dirty="0">
                <a:latin typeface="+mj-lt"/>
                <a:ea typeface="+mj-ea"/>
                <a:cs typeface="+mj-cs"/>
              </a:rPr>
              <a:t> From 45 to 62 minutes would incentivise casual riders to purchase membership:</a:t>
            </a:r>
          </a:p>
          <a:p>
            <a:pPr lvl="1"/>
            <a:r>
              <a:rPr lang="en-GB" sz="1600" dirty="0">
                <a:latin typeface="+mj-lt"/>
                <a:ea typeface="+mj-ea"/>
                <a:cs typeface="+mj-cs"/>
              </a:rPr>
              <a:t>All non-electric bike casual rides would be covered by membership.</a:t>
            </a:r>
          </a:p>
          <a:p>
            <a:pPr lvl="1"/>
            <a:r>
              <a:rPr lang="en-GB" sz="1600" dirty="0">
                <a:latin typeface="+mj-lt"/>
                <a:ea typeface="+mj-ea"/>
                <a:cs typeface="+mj-cs"/>
              </a:rPr>
              <a:t>Except those non-electric bike casual rides that are exceptionally long (9.3%), greater than 62 minutes in duration (outliers).</a:t>
            </a:r>
            <a:br>
              <a:rPr lang="en-GB" sz="1600" dirty="0">
                <a:latin typeface="+mj-lt"/>
                <a:ea typeface="+mj-ea"/>
                <a:cs typeface="+mj-cs"/>
              </a:rPr>
            </a:br>
            <a:endParaRPr lang="en-GB" sz="1600" dirty="0">
              <a:latin typeface="+mj-lt"/>
              <a:ea typeface="+mj-ea"/>
              <a:cs typeface="+mj-cs"/>
            </a:endParaRPr>
          </a:p>
          <a:p>
            <a:r>
              <a:rPr lang="en-GB" sz="1600" b="1" dirty="0">
                <a:latin typeface="+mj-lt"/>
                <a:ea typeface="+mj-ea"/>
                <a:cs typeface="+mj-cs"/>
              </a:rPr>
              <a:t>Introducing a Fee-free Duration to Electric Bike Rides with Memberships. </a:t>
            </a:r>
            <a:r>
              <a:rPr lang="en-GB" sz="1600" dirty="0">
                <a:latin typeface="+mj-lt"/>
                <a:ea typeface="+mj-ea"/>
                <a:cs typeface="+mj-cs"/>
              </a:rPr>
              <a:t>Would appeal to casual riders because:</a:t>
            </a:r>
          </a:p>
          <a:p>
            <a:pPr lvl="1"/>
            <a:r>
              <a:rPr lang="en-GB" sz="1600" dirty="0">
                <a:latin typeface="+mj-lt"/>
                <a:ea typeface="+mj-ea"/>
                <a:cs typeface="+mj-cs"/>
              </a:rPr>
              <a:t>At least 54.6% of casual rides are electric bike rides.</a:t>
            </a:r>
          </a:p>
          <a:p>
            <a:pPr lvl="1"/>
            <a:r>
              <a:rPr lang="en-GB" sz="1600" dirty="0">
                <a:latin typeface="+mj-lt"/>
                <a:ea typeface="+mj-ea"/>
                <a:cs typeface="+mj-cs"/>
              </a:rPr>
              <a:t>49.5% of member rides are electric bike rides.</a:t>
            </a:r>
          </a:p>
          <a:p>
            <a:pPr lvl="1"/>
            <a:r>
              <a:rPr lang="en-GB" sz="1600" dirty="0">
                <a:latin typeface="+mj-lt"/>
                <a:ea typeface="+mj-ea"/>
                <a:cs typeface="+mj-cs"/>
              </a:rPr>
              <a:t>Running costs could be mitigated by use of solar charging – investigate feasible fee-free duration period.</a:t>
            </a:r>
          </a:p>
          <a:p>
            <a:pPr lvl="1"/>
            <a:r>
              <a:rPr lang="en-GB" sz="1600" dirty="0">
                <a:latin typeface="+mj-lt"/>
                <a:ea typeface="+mj-ea"/>
                <a:cs typeface="+mj-cs"/>
              </a:rPr>
              <a:t>The Summer months could provide an opportune period as both sun-light and casual riding are maximal.</a:t>
            </a:r>
            <a:br>
              <a:rPr lang="en-GB" sz="1600" dirty="0">
                <a:latin typeface="+mj-lt"/>
                <a:ea typeface="+mj-ea"/>
                <a:cs typeface="+mj-cs"/>
              </a:rPr>
            </a:br>
            <a:endParaRPr lang="en-GB" sz="1600" dirty="0">
              <a:latin typeface="+mj-lt"/>
              <a:ea typeface="+mj-ea"/>
              <a:cs typeface="+mj-cs"/>
            </a:endParaRPr>
          </a:p>
          <a:p>
            <a:r>
              <a:rPr lang="en-GB" sz="1600" b="1" dirty="0">
                <a:latin typeface="+mj-lt"/>
                <a:ea typeface="+mj-ea"/>
                <a:cs typeface="+mj-cs"/>
              </a:rPr>
              <a:t>Offering Membership Trial Periods to Local Casual Riders. </a:t>
            </a:r>
            <a:r>
              <a:rPr lang="en-GB" sz="1600" dirty="0">
                <a:latin typeface="+mj-lt"/>
                <a:ea typeface="+mj-ea"/>
                <a:cs typeface="+mj-cs"/>
              </a:rPr>
              <a:t>Would encourage them to sample membership benefits without an upfront cost:</a:t>
            </a:r>
          </a:p>
          <a:p>
            <a:pPr lvl="1"/>
            <a:r>
              <a:rPr lang="en-GB" sz="1600" dirty="0">
                <a:latin typeface="+mj-lt"/>
                <a:ea typeface="+mj-ea"/>
                <a:cs typeface="+mj-cs"/>
              </a:rPr>
              <a:t>Members are more likely to use the schemes’ bikes for commuting and casual riders are more likely to use the bikes for leisure.</a:t>
            </a:r>
          </a:p>
          <a:p>
            <a:pPr lvl="1"/>
            <a:r>
              <a:rPr lang="en-GB" sz="1600" dirty="0">
                <a:latin typeface="+mj-lt"/>
                <a:ea typeface="+mj-ea"/>
                <a:cs typeface="+mj-cs"/>
              </a:rPr>
              <a:t>A trial would introduce casual riders that have ridden for leisure to a cost-effective means of commuting, a justification for membership.</a:t>
            </a:r>
          </a:p>
          <a:p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1677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669D8C-4609-BEA1-4484-CE3C9665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17204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GB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Introducing a Fee-free Duration to Electric Bike Rides with Memberships -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Percentage of Rides for Each Bike Type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295F4E-524F-B4BE-E2D0-5CB57B35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93798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p:pic>
        <p:nvPicPr>
          <p:cNvPr id="4" name="Picture 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9C4CDF3E-519B-CDAD-0D27-9BCF1DB6A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775" y="814503"/>
            <a:ext cx="9732450" cy="578754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E531996-7C25-8F7F-764A-5F5881C85589}"/>
              </a:ext>
            </a:extLst>
          </p:cNvPr>
          <p:cNvSpPr/>
          <p:nvPr/>
        </p:nvSpPr>
        <p:spPr>
          <a:xfrm>
            <a:off x="7712031" y="5067150"/>
            <a:ext cx="4251366" cy="131275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186A0-879C-0D67-BA00-83E81D924969}"/>
              </a:ext>
            </a:extLst>
          </p:cNvPr>
          <p:cNvSpPr txBox="1"/>
          <p:nvPr/>
        </p:nvSpPr>
        <p:spPr>
          <a:xfrm>
            <a:off x="7922361" y="5295565"/>
            <a:ext cx="383070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  <a:ea typeface="+mj-ea"/>
                <a:cs typeface="+mj-cs"/>
              </a:rPr>
              <a:t>Hypothesis test with p-value &lt; 0.001: The likelihood of a casual ride being an electric bike ride is greater than that of a member ride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531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669D8C-4609-BEA1-4484-CE3C9665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8078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GB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Commuting vs. Leisure Use -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Number of Rides for Each Month of the Year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295F4E-524F-B4BE-E2D0-5CB57B35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77659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p:pic>
        <p:nvPicPr>
          <p:cNvPr id="12" name="Picture 11" descr="A picture containing plot, diagram, line&#10;&#10;Description automatically generated">
            <a:extLst>
              <a:ext uri="{FF2B5EF4-FFF2-40B4-BE49-F238E27FC236}">
                <a16:creationId xmlns:a16="http://schemas.microsoft.com/office/drawing/2014/main" id="{4A943F1D-A53F-2EFE-C502-FCF9C3148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614" y="846511"/>
            <a:ext cx="9498772" cy="570176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983AC1E-5120-EA62-5529-33CA3F2F13F6}"/>
              </a:ext>
            </a:extLst>
          </p:cNvPr>
          <p:cNvSpPr/>
          <p:nvPr/>
        </p:nvSpPr>
        <p:spPr>
          <a:xfrm>
            <a:off x="9274629" y="4452255"/>
            <a:ext cx="2895587" cy="175260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61EFE-B236-1C67-14BC-4ECAD1DC8125}"/>
              </a:ext>
            </a:extLst>
          </p:cNvPr>
          <p:cNvSpPr txBox="1"/>
          <p:nvPr/>
        </p:nvSpPr>
        <p:spPr>
          <a:xfrm>
            <a:off x="9333237" y="4793682"/>
            <a:ext cx="283697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  <a:ea typeface="+mj-ea"/>
                <a:cs typeface="+mj-cs"/>
              </a:rPr>
              <a:t>Hypothesis test with p-value &lt; 0.001: Casual rides are more likely to start in Summer than member rides</a:t>
            </a:r>
          </a:p>
        </p:txBody>
      </p:sp>
    </p:spTree>
    <p:extLst>
      <p:ext uri="{BB962C8B-B14F-4D97-AF65-F5344CB8AC3E}">
        <p14:creationId xmlns:p14="http://schemas.microsoft.com/office/powerpoint/2010/main" val="202189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669D8C-4609-BEA1-4484-CE3C9665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90098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GB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Commuting vs. Leisure Use -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Number of Rides for Each Day of the Week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295F4E-524F-B4BE-E2D0-5CB57B35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98816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p:pic>
        <p:nvPicPr>
          <p:cNvPr id="12" name="Picture 11" descr="A picture containing screenshot, text, rectangle, parallel&#10;&#10;Description automatically generated">
            <a:extLst>
              <a:ext uri="{FF2B5EF4-FFF2-40B4-BE49-F238E27FC236}">
                <a16:creationId xmlns:a16="http://schemas.microsoft.com/office/drawing/2014/main" id="{AFA4A571-8803-10EF-5ECA-FB0E6367B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425" y="801529"/>
            <a:ext cx="9693151" cy="579682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236CD8E-A09F-9241-ECC3-F11241B57484}"/>
              </a:ext>
            </a:extLst>
          </p:cNvPr>
          <p:cNvGrpSpPr/>
          <p:nvPr/>
        </p:nvGrpSpPr>
        <p:grpSpPr>
          <a:xfrm>
            <a:off x="9013372" y="4560900"/>
            <a:ext cx="3145972" cy="1636993"/>
            <a:chOff x="7398458" y="4819756"/>
            <a:chExt cx="3566677" cy="12174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2DA7375-2360-549C-DF42-E805BD3F7E1C}"/>
                </a:ext>
              </a:extLst>
            </p:cNvPr>
            <p:cNvSpPr/>
            <p:nvPr/>
          </p:nvSpPr>
          <p:spPr>
            <a:xfrm>
              <a:off x="7398458" y="4819756"/>
              <a:ext cx="3566677" cy="1217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22753-15AF-5965-B30E-E3D58AF70AF5}"/>
                </a:ext>
              </a:extLst>
            </p:cNvPr>
            <p:cNvSpPr txBox="1"/>
            <p:nvPr/>
          </p:nvSpPr>
          <p:spPr>
            <a:xfrm>
              <a:off x="7534214" y="5052391"/>
              <a:ext cx="3257975" cy="9842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Hypothesis test with p-value &lt; 0.001: Casual rides are more likely than member rides to start on weekends</a:t>
              </a:r>
            </a:p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365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669D8C-4609-BEA1-4484-CE3C9665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9441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GB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Commuting vs. Leisure Use -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Number of Rides on Weekdays for Each Hour of the 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295F4E-524F-B4BE-E2D0-5CB57B35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52156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p:pic>
        <p:nvPicPr>
          <p:cNvPr id="3" name="Picture 2" descr="A picture containing plot, diagram, line&#10;&#10;Description automatically generated">
            <a:extLst>
              <a:ext uri="{FF2B5EF4-FFF2-40B4-BE49-F238E27FC236}">
                <a16:creationId xmlns:a16="http://schemas.microsoft.com/office/drawing/2014/main" id="{C5EB3F02-EF37-088C-5ECF-B85EF5B50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399" y="780622"/>
            <a:ext cx="9925203" cy="575611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5F25B34-96A4-8A3F-009C-01E94BCA9EC8}"/>
              </a:ext>
            </a:extLst>
          </p:cNvPr>
          <p:cNvGrpSpPr/>
          <p:nvPr/>
        </p:nvGrpSpPr>
        <p:grpSpPr>
          <a:xfrm>
            <a:off x="9173702" y="3522593"/>
            <a:ext cx="2974755" cy="2040543"/>
            <a:chOff x="7375173" y="4876428"/>
            <a:chExt cx="3445537" cy="8753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9827BA-AC50-8245-A509-425D88C67077}"/>
                </a:ext>
              </a:extLst>
            </p:cNvPr>
            <p:cNvSpPr/>
            <p:nvPr/>
          </p:nvSpPr>
          <p:spPr>
            <a:xfrm>
              <a:off x="7375173" y="4876428"/>
              <a:ext cx="3445537" cy="87534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FE63E6-98E7-4924-CF39-FC3BCF34A0BD}"/>
                </a:ext>
              </a:extLst>
            </p:cNvPr>
            <p:cNvSpPr txBox="1"/>
            <p:nvPr/>
          </p:nvSpPr>
          <p:spPr>
            <a:xfrm>
              <a:off x="7396385" y="5063876"/>
              <a:ext cx="3403110" cy="5677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Hypothesis test with p–value &lt; 0.001:Member rides on weekdays are </a:t>
              </a:r>
              <a:r>
                <a:rPr lang="en-US" sz="1600" u="sng" dirty="0">
                  <a:latin typeface="+mj-lt"/>
                  <a:ea typeface="+mj-ea"/>
                  <a:cs typeface="+mj-cs"/>
                </a:rPr>
                <a:t>slightly</a:t>
              </a:r>
              <a:r>
                <a:rPr lang="en-US" sz="1600" dirty="0">
                  <a:latin typeface="+mj-lt"/>
                  <a:ea typeface="+mj-ea"/>
                  <a:cs typeface="+mj-cs"/>
                </a:rPr>
                <a:t> more likely to start between 16:00 &amp; 19:00 than casual rides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58D256-596E-16CF-0230-ACED57B7A688}"/>
              </a:ext>
            </a:extLst>
          </p:cNvPr>
          <p:cNvGrpSpPr/>
          <p:nvPr/>
        </p:nvGrpSpPr>
        <p:grpSpPr>
          <a:xfrm>
            <a:off x="8273142" y="1892615"/>
            <a:ext cx="3875313" cy="1312758"/>
            <a:chOff x="7188321" y="4876428"/>
            <a:chExt cx="3776814" cy="9762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AA0D30-8584-54ED-32DA-8182C62A3C5E}"/>
                </a:ext>
              </a:extLst>
            </p:cNvPr>
            <p:cNvSpPr/>
            <p:nvPr/>
          </p:nvSpPr>
          <p:spPr>
            <a:xfrm>
              <a:off x="7188321" y="4876428"/>
              <a:ext cx="3776814" cy="97627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4636DD-8BCF-ACE5-6424-BE2AF49928A3}"/>
                </a:ext>
              </a:extLst>
            </p:cNvPr>
            <p:cNvSpPr txBox="1"/>
            <p:nvPr/>
          </p:nvSpPr>
          <p:spPr>
            <a:xfrm>
              <a:off x="7375173" y="5012585"/>
              <a:ext cx="3403109" cy="801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Hypothesis test with p-value &lt; 0.001: Member rides on weekdays are more likely to start between 6:00 &amp; 9:00 than casual rides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7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669D8C-4609-BEA1-4484-CE3C9665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71454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GB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Commuting vs. Leisure Use -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Number of Rides on Weekends for Each Hour of the 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295F4E-524F-B4BE-E2D0-5CB57B35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76329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p:pic>
        <p:nvPicPr>
          <p:cNvPr id="4" name="Picture 3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BE15ECB3-4ABB-DE4A-1669-A4BA1FE52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552" y="787779"/>
            <a:ext cx="10000896" cy="57973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7FCF751-9DBD-9F62-F17C-5A2E2B230049}"/>
              </a:ext>
            </a:extLst>
          </p:cNvPr>
          <p:cNvGrpSpPr/>
          <p:nvPr/>
        </p:nvGrpSpPr>
        <p:grpSpPr>
          <a:xfrm>
            <a:off x="8240487" y="1736643"/>
            <a:ext cx="3907971" cy="1285393"/>
            <a:chOff x="7188321" y="4876428"/>
            <a:chExt cx="3776814" cy="9762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D55F4-54CC-CC64-D111-02A6E3024720}"/>
                </a:ext>
              </a:extLst>
            </p:cNvPr>
            <p:cNvSpPr/>
            <p:nvPr/>
          </p:nvSpPr>
          <p:spPr>
            <a:xfrm>
              <a:off x="7188321" y="4876428"/>
              <a:ext cx="3776814" cy="97627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364BC0-BE23-D485-B581-B29072C70EC0}"/>
                </a:ext>
              </a:extLst>
            </p:cNvPr>
            <p:cNvSpPr txBox="1"/>
            <p:nvPr/>
          </p:nvSpPr>
          <p:spPr>
            <a:xfrm>
              <a:off x="7375173" y="5020943"/>
              <a:ext cx="3403109" cy="801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Hypothesis test with p-value &lt; 0.001: Casual rides at weekends are </a:t>
              </a:r>
              <a:r>
                <a:rPr lang="en-US" sz="1600" u="sng" dirty="0">
                  <a:latin typeface="+mj-lt"/>
                  <a:ea typeface="+mj-ea"/>
                  <a:cs typeface="+mj-cs"/>
                </a:rPr>
                <a:t>slightly</a:t>
              </a:r>
              <a:r>
                <a:rPr lang="en-US" sz="1600" dirty="0">
                  <a:latin typeface="+mj-lt"/>
                  <a:ea typeface="+mj-ea"/>
                  <a:cs typeface="+mj-cs"/>
                </a:rPr>
                <a:t> more likely to start between 12:00 &amp; 17:00 than member rides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25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4669D8C-4609-BEA1-4484-CE3C9665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07007"/>
              </p:ext>
            </p:extLst>
          </p:nvPr>
        </p:nvGraphicFramePr>
        <p:xfrm>
          <a:off x="0" y="-1"/>
          <a:ext cx="12192000" cy="780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736362486"/>
                    </a:ext>
                  </a:extLst>
                </a:gridCol>
              </a:tblGrid>
              <a:tr h="780623">
                <a:tc>
                  <a:txBody>
                    <a:bodyPr/>
                    <a:lstStyle/>
                    <a:p>
                      <a:pPr algn="ctr"/>
                      <a:r>
                        <a:rPr lang="en-GB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Commuting vs. Leisure Use -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Average Ride Duration (Minutes) on Weekdays for Each Hour of the 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65588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295F4E-524F-B4BE-E2D0-5CB57B35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95802"/>
              </p:ext>
            </p:extLst>
          </p:nvPr>
        </p:nvGraphicFramePr>
        <p:xfrm>
          <a:off x="0" y="6614160"/>
          <a:ext cx="121920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575484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8460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Google Data Analytics Professional Certification Capstone Project – Nathan Johnson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data used has been made available by Motivate International Inc. under this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can be accessed through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this link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95434"/>
                  </a:ext>
                </a:extLst>
              </a:tr>
            </a:tbl>
          </a:graphicData>
        </a:graphic>
      </p:graphicFrame>
      <p:pic>
        <p:nvPicPr>
          <p:cNvPr id="3" name="Picture 2" descr="A picture containing diagram, plot&#10;&#10;Description automatically generated">
            <a:extLst>
              <a:ext uri="{FF2B5EF4-FFF2-40B4-BE49-F238E27FC236}">
                <a16:creationId xmlns:a16="http://schemas.microsoft.com/office/drawing/2014/main" id="{67F184D7-1C09-2FC4-D6A8-F8DD8080E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351" y="803275"/>
            <a:ext cx="10035299" cy="579847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9C9E8D0-D3C4-DECF-8D26-E548A4539C9E}"/>
              </a:ext>
            </a:extLst>
          </p:cNvPr>
          <p:cNvGrpSpPr/>
          <p:nvPr/>
        </p:nvGrpSpPr>
        <p:grpSpPr>
          <a:xfrm>
            <a:off x="9655628" y="2231568"/>
            <a:ext cx="2476996" cy="2090060"/>
            <a:chOff x="7188321" y="4556768"/>
            <a:chExt cx="3776814" cy="15543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A284A3-E181-6C4F-4026-A879133063FC}"/>
                </a:ext>
              </a:extLst>
            </p:cNvPr>
            <p:cNvSpPr/>
            <p:nvPr/>
          </p:nvSpPr>
          <p:spPr>
            <a:xfrm>
              <a:off x="7188321" y="4556768"/>
              <a:ext cx="3776814" cy="15543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2BA3F9-D3BC-9689-F4C9-5C6C23EB1545}"/>
                </a:ext>
              </a:extLst>
            </p:cNvPr>
            <p:cNvSpPr txBox="1"/>
            <p:nvPr/>
          </p:nvSpPr>
          <p:spPr>
            <a:xfrm>
              <a:off x="7375173" y="4964011"/>
              <a:ext cx="3403109" cy="801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Hypothesis test with p-value &lt; 0.001: Even with exclusion of outliers, the duration of casual rides is greater on average than member rides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19010-18AC-9B72-280A-8C3E2765B838}"/>
              </a:ext>
            </a:extLst>
          </p:cNvPr>
          <p:cNvGrpSpPr/>
          <p:nvPr/>
        </p:nvGrpSpPr>
        <p:grpSpPr>
          <a:xfrm>
            <a:off x="7903028" y="4540310"/>
            <a:ext cx="4229595" cy="1697203"/>
            <a:chOff x="7053542" y="4829482"/>
            <a:chExt cx="4028308" cy="11588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843FF-6F21-A1C8-6940-9C5BF22194CB}"/>
                </a:ext>
              </a:extLst>
            </p:cNvPr>
            <p:cNvSpPr/>
            <p:nvPr/>
          </p:nvSpPr>
          <p:spPr>
            <a:xfrm>
              <a:off x="7053542" y="4829482"/>
              <a:ext cx="4028308" cy="11588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D413E5-0E63-6DFE-35EB-759D8948C666}"/>
                </a:ext>
              </a:extLst>
            </p:cNvPr>
            <p:cNvSpPr txBox="1"/>
            <p:nvPr/>
          </p:nvSpPr>
          <p:spPr>
            <a:xfrm>
              <a:off x="7375173" y="4958940"/>
              <a:ext cx="3403109" cy="9036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+mj-lt"/>
                  <a:ea typeface="+mj-ea"/>
                  <a:cs typeface="+mj-cs"/>
                </a:rPr>
                <a:t>Hypothesis test with p-value &lt; 0.001: Even with exclusion of outliers, the average duration of casual rides starting between 10:00 &amp; 15:00 is at least 1.5 times as great as that of member rides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11102</TotalTime>
  <Words>2864</Words>
  <Application>Microsoft Macintosh PowerPoint</Application>
  <PresentationFormat>Widescreen</PresentationFormat>
  <Paragraphs>309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Google Data Analytics Professional Certification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Annex –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Johnson</dc:creator>
  <cp:lastModifiedBy>Nathan Johnson</cp:lastModifiedBy>
  <cp:revision>247</cp:revision>
  <dcterms:created xsi:type="dcterms:W3CDTF">2023-06-09T14:36:11Z</dcterms:created>
  <dcterms:modified xsi:type="dcterms:W3CDTF">2023-06-28T14:07:01Z</dcterms:modified>
</cp:coreProperties>
</file>