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5"/>
  </p:notesMasterIdLst>
  <p:handoutMasterIdLst>
    <p:handoutMasterId r:id="rId66"/>
  </p:handoutMasterIdLst>
  <p:sldIdLst>
    <p:sldId id="257" r:id="rId3"/>
    <p:sldId id="302" r:id="rId4"/>
    <p:sldId id="258" r:id="rId5"/>
    <p:sldId id="260" r:id="rId6"/>
    <p:sldId id="303" r:id="rId7"/>
    <p:sldId id="261" r:id="rId8"/>
    <p:sldId id="262" r:id="rId9"/>
    <p:sldId id="263" r:id="rId10"/>
    <p:sldId id="304" r:id="rId11"/>
    <p:sldId id="264" r:id="rId12"/>
    <p:sldId id="305" r:id="rId13"/>
    <p:sldId id="265" r:id="rId14"/>
    <p:sldId id="266" r:id="rId15"/>
    <p:sldId id="306" r:id="rId16"/>
    <p:sldId id="267" r:id="rId17"/>
    <p:sldId id="307" r:id="rId18"/>
    <p:sldId id="268" r:id="rId19"/>
    <p:sldId id="271" r:id="rId20"/>
    <p:sldId id="272" r:id="rId21"/>
    <p:sldId id="269" r:id="rId22"/>
    <p:sldId id="270" r:id="rId23"/>
    <p:sldId id="308" r:id="rId24"/>
    <p:sldId id="273" r:id="rId25"/>
    <p:sldId id="309" r:id="rId26"/>
    <p:sldId id="274" r:id="rId27"/>
    <p:sldId id="276" r:id="rId28"/>
    <p:sldId id="277" r:id="rId29"/>
    <p:sldId id="310" r:id="rId30"/>
    <p:sldId id="278" r:id="rId31"/>
    <p:sldId id="280" r:id="rId32"/>
    <p:sldId id="311" r:id="rId33"/>
    <p:sldId id="281" r:id="rId34"/>
    <p:sldId id="312" r:id="rId35"/>
    <p:sldId id="282" r:id="rId36"/>
    <p:sldId id="283" r:id="rId37"/>
    <p:sldId id="287" r:id="rId38"/>
    <p:sldId id="284" r:id="rId39"/>
    <p:sldId id="286" r:id="rId40"/>
    <p:sldId id="288" r:id="rId41"/>
    <p:sldId id="289" r:id="rId42"/>
    <p:sldId id="291" r:id="rId43"/>
    <p:sldId id="292" r:id="rId44"/>
    <p:sldId id="293" r:id="rId45"/>
    <p:sldId id="294" r:id="rId46"/>
    <p:sldId id="313" r:id="rId47"/>
    <p:sldId id="295" r:id="rId48"/>
    <p:sldId id="314" r:id="rId49"/>
    <p:sldId id="299" r:id="rId50"/>
    <p:sldId id="296" r:id="rId51"/>
    <p:sldId id="297" r:id="rId52"/>
    <p:sldId id="298" r:id="rId53"/>
    <p:sldId id="300" r:id="rId54"/>
    <p:sldId id="301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</p:sldIdLst>
  <p:sldSz cx="9144000" cy="6858000" type="screen4x3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1" autoAdjust="0"/>
    <p:restoredTop sz="94710" autoAdjust="0"/>
  </p:normalViewPr>
  <p:slideViewPr>
    <p:cSldViewPr>
      <p:cViewPr>
        <p:scale>
          <a:sx n="100" d="100"/>
          <a:sy n="100" d="100"/>
        </p:scale>
        <p:origin x="-725" y="7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8142"/>
    </p:cViewPr>
  </p:sorterViewPr>
  <p:notesViewPr>
    <p:cSldViewPr>
      <p:cViewPr varScale="1">
        <p:scale>
          <a:sx n="56" d="100"/>
          <a:sy n="56" d="100"/>
        </p:scale>
        <p:origin x="-3288" y="-101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88225" tIns="44114" rIns="88225" bIns="44114" rtlCol="0"/>
          <a:lstStyle>
            <a:lvl1pPr algn="l">
              <a:defRPr sz="1200" dirty="0" smtClean="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chemeClr val="bg1">
                    <a:lumMod val="65000"/>
                  </a:schemeClr>
                </a:solidFill>
              </a:rPr>
              <a:t>Course 9.0</a:t>
            </a:r>
            <a:endParaRPr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30885" y="0"/>
            <a:ext cx="2946400" cy="495300"/>
          </a:xfrm>
          <a:prstGeom prst="rect">
            <a:avLst/>
          </a:prstGeom>
        </p:spPr>
        <p:txBody>
          <a:bodyPr vert="horz" lIns="88225" tIns="44114" rIns="88225" bIns="44114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EAE200C1-1082-4075-97A9-62B3B7DF21AB}" type="datetimeFigureOut">
              <a:rPr lang="zh-TW" altLang="en-US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2015/8/31</a:t>
            </a:fld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30885" y="9431338"/>
            <a:ext cx="2946400" cy="495300"/>
          </a:xfrm>
          <a:prstGeom prst="rect">
            <a:avLst/>
          </a:prstGeom>
        </p:spPr>
        <p:txBody>
          <a:bodyPr vert="horz" lIns="88225" tIns="44114" rIns="88225" bIns="44114" rtlCol="0" anchor="b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72D204E9-E06A-40A2-A9FA-144493C6110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115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67" tIns="47783" rIns="95567" bIns="4778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67" tIns="47783" rIns="95567" bIns="4778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84C56BD7-14FE-4795-BE67-453F1361C60B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7" tIns="47783" rIns="95567" bIns="47783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5567" tIns="47783" rIns="95567" bIns="47783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567" tIns="47783" rIns="95567" bIns="4778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lIns="95567" tIns="47783" rIns="95567" bIns="4778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E096ED53-54D6-4ECA-A5A8-078D1EC42A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392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758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15963" indent="-274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01725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543050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1984375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E513D29-806C-4BAF-BE8E-2E1274019136}" type="slidenum">
              <a:rPr lang="zh-TW" altLang="en-US" sz="1400" smtClean="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TW" alt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15963" indent="-274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01725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543050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1984375" indent="-2190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4415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8987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3559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13175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92A1A04-779F-4F78-A3A3-C96CDCDD85B6}" type="slidenum">
              <a:rPr lang="zh-TW" altLang="en-US" sz="1400" smtClean="0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TW" altLang="en-US" sz="14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70B62-FC3D-4E80-AB66-9E206CDDC234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21FAF-26EF-4EB6-8F30-4A5833FEF2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48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48E71-EA29-4E00-AAD2-1D69A742848B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2A9C2-46B2-420C-8E7D-CA969E5CB7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91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6CCAD-D815-4ED8-A014-975EBC5F659B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3F94E-0DA7-481C-99E6-E30F7DD7BF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9D08C-0F40-48F3-8A5C-71C7242E81C9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62641-49A0-4BA6-961D-3849F474173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638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3198A-26DA-4D5B-885A-EF4479717062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C7EF47-AC8C-4FD1-B1F2-9BF6A00C2C4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360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C2BA1-FCC8-4CD8-9807-8CD8E9EE40A7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21D94-A10D-4234-A49E-79C3BEE3DF0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60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BD5DF-9508-4BCA-B0D0-0AE286171A5A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4293-2685-441D-9342-4732CFE62F0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29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D7A5-DA92-4ECA-84AD-07FFFD3F81E4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8B343-593C-488F-85A9-422EC24CF28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713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D6C9D-182F-4B88-8F03-E4DA915A8D3A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7064A-AFB6-4794-97A9-2D5C56F7AF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047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D5873-4A0F-4B5F-A4BD-4B29E2D5114D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6BEA6-FFFA-4C89-9BFF-2BC324B628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727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0D609-0869-44CA-961C-1F2AE0F3E81C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7B1A5-46FF-4F9A-83EB-C605D19F20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70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DE27-E341-47C6-8CF4-5A7C2E579C07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9DC94-BEDD-43E8-9139-1EF415608B5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331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C7616-CB19-473F-909B-C98D77BC9142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2D324-4DAF-445D-AD55-F99439E40B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942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B5155-73FD-4960-86DF-9D69B00E67B7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8AA34-9110-403A-809B-18C6FE6D64C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9142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1C0B4-6FA7-4E2F-A118-30CE9626F0AD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FBBBF-6FAC-4421-B8B5-A54A827E01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1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81125-DE99-479A-BCF9-8DA414CE3047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6452-BC01-4288-A2F2-6764FE32166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30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E94FC-44BC-4D7D-AB89-474A5A3A2E63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F97CE-EA0E-4E78-958C-C7FFE2EC08D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13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23C70-B18E-4951-BCEB-00E58EB9C61E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E89E-7852-440E-BB3F-B7C91399007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49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40BB2-DCAB-4DDE-86D2-BCE2C1267AF2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217F9-59EF-420A-A8B9-E6702FCFD8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02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C6A76-EFB1-4BB4-B077-E0FAE465BE6B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D6EB2-682C-4D16-8952-FBBA27131BF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69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B370E-7364-419E-8B9F-1AFBB1A2955A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3BF98-FA29-40A1-ACD1-352FE55188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34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F97D5-2349-48FD-BBD0-DC519635B933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E785A-9691-4D80-A062-CAE14DF1F9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72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7A191D-C4EB-4B9A-B3AC-5A0D7DE2866E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B3661B-9B70-4CCB-9235-EBEC6A7CC7F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83CC515-43CE-44BE-B3F4-679850D53695}" type="datetimeFigureOut">
              <a:rPr lang="zh-TW" altLang="en-US"/>
              <a:pPr>
                <a:defRPr/>
              </a:pPr>
              <a:t>2015/8/31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877BF2-ABCD-4D4C-9547-4B49645BE2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62.png"/><Relationship Id="rId9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79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9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2.png"/><Relationship Id="rId7" Type="http://schemas.openxmlformats.org/officeDocument/2006/relationships/image" Target="../media/image9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8.png"/><Relationship Id="rId5" Type="http://schemas.openxmlformats.org/officeDocument/2006/relationships/image" Target="../media/image96.png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9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0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25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24.png"/><Relationship Id="rId2" Type="http://schemas.openxmlformats.org/officeDocument/2006/relationships/image" Target="../media/image107.jpeg"/><Relationship Id="rId16" Type="http://schemas.openxmlformats.org/officeDocument/2006/relationships/image" Target="../media/image1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5" Type="http://schemas.openxmlformats.org/officeDocument/2006/relationships/image" Target="../media/image117.png"/><Relationship Id="rId4" Type="http://schemas.openxmlformats.org/officeDocument/2006/relationships/image" Target="../media/image109.png"/><Relationship Id="rId14" Type="http://schemas.openxmlformats.org/officeDocument/2006/relationships/image" Target="../media/image1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15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11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135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12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9.png"/><Relationship Id="rId5" Type="http://schemas.openxmlformats.org/officeDocument/2006/relationships/image" Target="../media/image137.png"/><Relationship Id="rId4" Type="http://schemas.openxmlformats.org/officeDocument/2006/relationships/image" Target="../media/image1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24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28.png"/><Relationship Id="rId7" Type="http://schemas.openxmlformats.org/officeDocument/2006/relationships/image" Target="../media/image133.png"/><Relationship Id="rId2" Type="http://schemas.openxmlformats.org/officeDocument/2006/relationships/image" Target="../media/image127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4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jpe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3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8.png"/><Relationship Id="rId7" Type="http://schemas.openxmlformats.org/officeDocument/2006/relationships/image" Target="../media/image20.png"/><Relationship Id="rId17" Type="http://schemas.openxmlformats.org/officeDocument/2006/relationships/image" Target="../media/image24.png"/><Relationship Id="rId2" Type="http://schemas.openxmlformats.org/officeDocument/2006/relationships/image" Target="../media/image15.jpeg"/><Relationship Id="rId16" Type="http://schemas.openxmlformats.org/officeDocument/2006/relationships/image" Target="../media/image29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19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13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14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42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43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jpeg"/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46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148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51.jpeg"/><Relationship Id="rId4" Type="http://schemas.openxmlformats.org/officeDocument/2006/relationships/image" Target="../media/image15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3" Type="http://schemas.openxmlformats.org/officeDocument/2006/relationships/oleObject" Target="../embeddings/oleObject47.bin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17" Type="http://schemas.openxmlformats.org/officeDocument/2006/relationships/image" Target="../media/image180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79.png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jpeg"/><Relationship Id="rId15" Type="http://schemas.openxmlformats.org/officeDocument/2006/relationships/image" Target="../media/image163.png"/><Relationship Id="rId10" Type="http://schemas.openxmlformats.org/officeDocument/2006/relationships/image" Target="../media/image158.png"/><Relationship Id="rId4" Type="http://schemas.openxmlformats.org/officeDocument/2006/relationships/image" Target="../media/image152.wmf"/><Relationship Id="rId9" Type="http://schemas.openxmlformats.org/officeDocument/2006/relationships/image" Target="../media/image157.png"/><Relationship Id="rId14" Type="http://schemas.openxmlformats.org/officeDocument/2006/relationships/image" Target="../media/image1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64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6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5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6.jpe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388" y="1143000"/>
            <a:ext cx="8748712" cy="126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88913"/>
            <a:ext cx="9144000" cy="2232025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360000" fontAlgn="auto">
              <a:spcBef>
                <a:spcPts val="0"/>
              </a:spcBef>
              <a:spcAft>
                <a:spcPts val="1200"/>
              </a:spcAft>
              <a:defRPr/>
            </a:pPr>
            <a:r>
              <a:rPr kumimoji="0" lang="en-US" altLang="zh-TW" sz="4800" b="1" u="sng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9.0 Laplace Transform </a:t>
            </a:r>
          </a:p>
          <a:p>
            <a:pPr marL="457200" lvl="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5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9.1 General Principles of Laplace </a:t>
            </a:r>
          </a:p>
          <a:p>
            <a:pPr marL="1224000" lvl="3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500" b="1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Transform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0" y="4941888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520000" lvl="2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linear time-invariant</a:t>
            </a:r>
          </a:p>
        </p:txBody>
      </p:sp>
      <p:sp>
        <p:nvSpPr>
          <p:cNvPr id="3077" name="矩形 21"/>
          <p:cNvSpPr>
            <a:spLocks noChangeArrowheads="1"/>
          </p:cNvSpPr>
          <p:nvPr/>
        </p:nvSpPr>
        <p:spPr bwMode="auto">
          <a:xfrm>
            <a:off x="0" y="2427288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3078" name="矩形 22"/>
          <p:cNvSpPr>
            <a:spLocks noChangeArrowheads="1"/>
          </p:cNvSpPr>
          <p:nvPr/>
        </p:nvSpPr>
        <p:spPr bwMode="auto">
          <a:xfrm>
            <a:off x="0" y="3217863"/>
            <a:ext cx="91440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Eigenfunction Property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9" name="Line 38"/>
          <p:cNvSpPr>
            <a:spLocks noChangeShapeType="1"/>
          </p:cNvSpPr>
          <p:nvPr/>
        </p:nvSpPr>
        <p:spPr bwMode="auto">
          <a:xfrm>
            <a:off x="4549775" y="4554538"/>
            <a:ext cx="922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文字方塊 16"/>
          <p:cNvSpPr txBox="1">
            <a:spLocks noChangeArrowheads="1"/>
          </p:cNvSpPr>
          <p:nvPr/>
        </p:nvSpPr>
        <p:spPr bwMode="auto">
          <a:xfrm>
            <a:off x="5527675" y="4305300"/>
            <a:ext cx="1889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zh-TW" sz="26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endParaRPr kumimoji="0" lang="zh-TW" altLang="en-US" sz="2600" i="1" baseline="30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Rectangle 37"/>
          <p:cNvSpPr>
            <a:spLocks noChangeArrowheads="1"/>
          </p:cNvSpPr>
          <p:nvPr/>
        </p:nvSpPr>
        <p:spPr bwMode="auto">
          <a:xfrm>
            <a:off x="3133725" y="4221163"/>
            <a:ext cx="1439863" cy="72072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6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2" name="文字方塊 6"/>
          <p:cNvSpPr txBox="1">
            <a:spLocks noChangeArrowheads="1"/>
          </p:cNvSpPr>
          <p:nvPr/>
        </p:nvSpPr>
        <p:spPr bwMode="auto">
          <a:xfrm>
            <a:off x="755650" y="4305300"/>
            <a:ext cx="129698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= </a:t>
            </a:r>
            <a:r>
              <a:rPr kumimoji="0" lang="en-US" altLang="zh-TW" sz="2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kumimoji="0" lang="en-US" altLang="zh-TW" sz="2600" i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</a:t>
            </a:r>
            <a:endParaRPr kumimoji="0" lang="zh-TW" altLang="en-US" sz="2600" i="1" baseline="30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3" name="Line 38"/>
          <p:cNvSpPr>
            <a:spLocks noChangeShapeType="1"/>
          </p:cNvSpPr>
          <p:nvPr/>
        </p:nvSpPr>
        <p:spPr bwMode="auto">
          <a:xfrm>
            <a:off x="2154238" y="4557713"/>
            <a:ext cx="9731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084" name="物件 27"/>
          <p:cNvGraphicFramePr>
            <a:graphicFrameLocks noChangeAspect="1"/>
          </p:cNvGraphicFramePr>
          <p:nvPr/>
        </p:nvGraphicFramePr>
        <p:xfrm>
          <a:off x="3348038" y="5584825"/>
          <a:ext cx="3175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方程式" r:id="rId4" imgW="1333500" imgH="330200" progId="Equation.3">
                  <p:embed/>
                </p:oleObj>
              </mc:Choice>
              <mc:Fallback>
                <p:oleObj name="方程式" r:id="rId4" imgW="1333500" imgH="330200" progId="Equation.3">
                  <p:embed/>
                  <p:pic>
                    <p:nvPicPr>
                      <p:cNvPr id="0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84825"/>
                        <a:ext cx="3175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01725"/>
            <a:ext cx="9144000" cy="2201863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1 : ROC of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consists of strips parallel </a:t>
            </a:r>
          </a:p>
          <a:p>
            <a:pPr marL="2646000" fontAlgn="auto">
              <a:spcBef>
                <a:spcPts val="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 the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l-GR" altLang="zh-TW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-axis in the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-plane</a:t>
            </a:r>
          </a:p>
          <a:p>
            <a:pPr marL="3103200" indent="-457200" fontAlgn="auto">
              <a:spcBef>
                <a:spcPts val="18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For the Fourier Transform of 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</a:t>
            </a:r>
            <a:r>
              <a:rPr kumimoji="0" lang="en-US" altLang="zh-TW" sz="3000" i="1" baseline="30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kumimoji="0" lang="el-GR" altLang="zh-TW" sz="3000" i="1" baseline="30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i="1" baseline="30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to converge </a:t>
            </a:r>
            <a:endParaRPr kumimoji="0" lang="zh-TW" altLang="zh-TW" sz="3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292" name="物件 3"/>
          <p:cNvGraphicFramePr>
            <a:graphicFrameLocks noChangeAspect="1"/>
          </p:cNvGraphicFramePr>
          <p:nvPr/>
        </p:nvGraphicFramePr>
        <p:xfrm>
          <a:off x="3130550" y="3457575"/>
          <a:ext cx="33591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方程式" r:id="rId3" imgW="1231366" imgH="330057" progId="Equation.3">
                  <p:embed/>
                </p:oleObj>
              </mc:Choice>
              <mc:Fallback>
                <p:oleObj name="方程式" r:id="rId3" imgW="1231366" imgH="330057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457575"/>
                        <a:ext cx="33591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0" y="525145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2 : ROC of </a:t>
            </a:r>
            <a:r>
              <a:rPr kumimoji="0" lang="en-US" altLang="zh-TW" sz="3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3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doesn’t include any poles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0" y="4406900"/>
            <a:ext cx="91440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0600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3000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depending on </a:t>
            </a:r>
            <a:r>
              <a:rPr kumimoji="0" lang="el-GR" altLang="zh-TW" sz="3000" i="1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σ</a:t>
            </a:r>
            <a:r>
              <a:rPr kumimoji="0" lang="en-US" altLang="zh-TW" sz="3000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 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0" y="13335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1, 3</a:t>
            </a:r>
          </a:p>
        </p:txBody>
      </p:sp>
      <p:pic>
        <p:nvPicPr>
          <p:cNvPr id="13315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7927975" cy="297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7909" y="3140968"/>
            <a:ext cx="432048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59632" y="1772816"/>
            <a:ext cx="504056" cy="461665"/>
          </a:xfrm>
          <a:prstGeom prst="rect">
            <a:avLst/>
          </a:prstGeom>
          <a:blipFill rotWithShape="1">
            <a:blip r:embed="rId4"/>
            <a:stretch>
              <a:fillRect l="-9756" b="-1578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44408" y="3486199"/>
            <a:ext cx="324544" cy="4616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02624" y="2679303"/>
            <a:ext cx="666328" cy="461665"/>
          </a:xfrm>
          <a:prstGeom prst="rect">
            <a:avLst/>
          </a:prstGeom>
          <a:blipFill rotWithShape="1">
            <a:blip r:embed="rId6"/>
            <a:stretch>
              <a:fillRect r="-18182" b="-1866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580112" y="3861048"/>
            <a:ext cx="504056" cy="461665"/>
          </a:xfrm>
          <a:prstGeom prst="rect">
            <a:avLst/>
          </a:prstGeom>
          <a:blipFill rotWithShape="1">
            <a:blip r:embed="rId7"/>
            <a:stretch>
              <a:fillRect l="-241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08304" y="3864832"/>
            <a:ext cx="504056" cy="461665"/>
          </a:xfrm>
          <a:prstGeom prst="rect">
            <a:avLst/>
          </a:prstGeom>
          <a:blipFill rotWithShape="1">
            <a:blip r:embed="rId8"/>
            <a:stretch>
              <a:fillRect l="-3614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25538"/>
            <a:ext cx="9144000" cy="10160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3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of finite duration and absolutely </a:t>
            </a:r>
          </a:p>
          <a:p>
            <a:pPr marL="2646000" fontAlgn="auto">
              <a:spcBef>
                <a:spcPts val="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integrable, the ROC is the entire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-plane</a:t>
            </a:r>
          </a:p>
        </p:txBody>
      </p:sp>
      <p:graphicFrame>
        <p:nvGraphicFramePr>
          <p:cNvPr id="14340" name="物件 3"/>
          <p:cNvGraphicFramePr>
            <a:graphicFrameLocks noChangeAspect="1"/>
          </p:cNvGraphicFramePr>
          <p:nvPr/>
        </p:nvGraphicFramePr>
        <p:xfrm>
          <a:off x="1479550" y="2205038"/>
          <a:ext cx="7413625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方程式" r:id="rId3" imgW="2717800" imgH="1778000" progId="Equation.3">
                  <p:embed/>
                </p:oleObj>
              </mc:Choice>
              <mc:Fallback>
                <p:oleObj name="方程式" r:id="rId3" imgW="2717800" imgH="1778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205038"/>
                        <a:ext cx="7413625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17600"/>
            <a:ext cx="9144000" cy="24003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4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right-sided 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)=0,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&lt;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),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and {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| Re[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 =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then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{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 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| Re[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] &gt;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i.e., ROC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includes a right-half plane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536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877203"/>
              </p:ext>
            </p:extLst>
          </p:nvPr>
        </p:nvGraphicFramePr>
        <p:xfrm>
          <a:off x="1403648" y="3803650"/>
          <a:ext cx="7758112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方程式" r:id="rId3" imgW="2844720" imgH="1041120" progId="Equation.3">
                  <p:embed/>
                </p:oleObj>
              </mc:Choice>
              <mc:Fallback>
                <p:oleObj name="方程式" r:id="rId3" imgW="2844720" imgH="104112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803650"/>
                        <a:ext cx="7758112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4</a:t>
            </a:r>
          </a:p>
        </p:txBody>
      </p:sp>
      <p:pic>
        <p:nvPicPr>
          <p:cNvPr id="1638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773238"/>
            <a:ext cx="8583613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676037" y="3501008"/>
            <a:ext cx="432048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6296" y="1383159"/>
            <a:ext cx="504056" cy="461665"/>
          </a:xfrm>
          <a:prstGeom prst="rect">
            <a:avLst/>
          </a:prstGeom>
          <a:blipFill rotWithShape="1">
            <a:blip r:embed="rId4"/>
            <a:stretch>
              <a:fillRect l="-8434" b="-1578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63888" y="4322713"/>
            <a:ext cx="324544" cy="461665"/>
          </a:xfrm>
          <a:prstGeom prst="rect">
            <a:avLst/>
          </a:prstGeom>
          <a:blipFill rotWithShape="1">
            <a:blip r:embed="rId5"/>
            <a:stretch>
              <a:fillRect l="-1887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83768" y="2895327"/>
            <a:ext cx="666328" cy="461665"/>
          </a:xfrm>
          <a:prstGeom prst="rect">
            <a:avLst/>
          </a:prstGeom>
          <a:blipFill rotWithShape="1">
            <a:blip r:embed="rId6"/>
            <a:stretch>
              <a:fillRect r="-18182" b="-1710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1560" y="4784378"/>
            <a:ext cx="504056" cy="461665"/>
          </a:xfrm>
          <a:prstGeom prst="rect">
            <a:avLst/>
          </a:prstGeom>
          <a:blipFill rotWithShape="1">
            <a:blip r:embed="rId7"/>
            <a:stretch>
              <a:fillRect l="-241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88324" y="2945641"/>
            <a:ext cx="504056" cy="4616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3861048"/>
            <a:ext cx="504056" cy="46166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4048" y="2607295"/>
            <a:ext cx="432048" cy="461665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17600"/>
            <a:ext cx="9144000" cy="240030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5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left-sided 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)=0,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&gt;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),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and {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| Re[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 =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then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{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 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| Re[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] &lt;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i.e., ROC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includes a left-half plane</a:t>
            </a:r>
            <a:endParaRPr kumimoji="0" lang="en-US" altLang="zh-TW" sz="3000" dirty="0">
              <a:solidFill>
                <a:prstClr val="black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5</a:t>
            </a:r>
          </a:p>
        </p:txBody>
      </p:sp>
      <p:pic>
        <p:nvPicPr>
          <p:cNvPr id="18435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20850"/>
            <a:ext cx="81153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532440" y="3725186"/>
            <a:ext cx="432048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6296" y="1383159"/>
            <a:ext cx="504056" cy="461665"/>
          </a:xfrm>
          <a:prstGeom prst="rect">
            <a:avLst/>
          </a:prstGeom>
          <a:blipFill rotWithShape="1">
            <a:blip r:embed="rId4"/>
            <a:stretch>
              <a:fillRect l="-8434" b="-1578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67944" y="4306491"/>
            <a:ext cx="324544" cy="4616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96653" y="4653136"/>
            <a:ext cx="504056" cy="461665"/>
          </a:xfrm>
          <a:prstGeom prst="rect">
            <a:avLst/>
          </a:prstGeom>
          <a:blipFill rotWithShape="1">
            <a:blip r:embed="rId6"/>
            <a:stretch>
              <a:fillRect l="-3659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08376" y="3068960"/>
            <a:ext cx="504056" cy="461665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52320" y="4437112"/>
            <a:ext cx="504056" cy="4616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2" name="文字方塊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9473" y="2564904"/>
            <a:ext cx="432048" cy="46166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25538"/>
            <a:ext cx="9144000" cy="1630362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6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6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two-sided, and {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 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| Re[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] = </a:t>
            </a:r>
          </a:p>
          <a:p>
            <a:pPr marL="2646000" fontAlgn="auto">
              <a:spcBef>
                <a:spcPts val="6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ROC, then ROC consists of a strip </a:t>
            </a:r>
          </a:p>
          <a:p>
            <a:pPr marL="2646000" fontAlgn="auto">
              <a:spcBef>
                <a:spcPts val="6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in 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-plane including {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 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| Re[</a:t>
            </a:r>
            <a:r>
              <a:rPr kumimoji="0" lang="en-US" altLang="zh-TW" sz="30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s</a:t>
            </a:r>
            <a:r>
              <a:rPr kumimoji="0" lang="en-US" altLang="zh-TW" sz="3000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] = </a:t>
            </a:r>
            <a:r>
              <a:rPr kumimoji="0" lang="el-GR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σ</a:t>
            </a:r>
            <a:r>
              <a:rPr kumimoji="0" lang="en-US" altLang="zh-TW" sz="300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}</a:t>
            </a:r>
            <a:endParaRPr kumimoji="0" lang="en-US" altLang="zh-TW" sz="30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  <p:graphicFrame>
        <p:nvGraphicFramePr>
          <p:cNvPr id="19460" name="物件 3"/>
          <p:cNvGraphicFramePr>
            <a:graphicFrameLocks noChangeAspect="1"/>
          </p:cNvGraphicFramePr>
          <p:nvPr/>
        </p:nvGraphicFramePr>
        <p:xfrm>
          <a:off x="2717800" y="2873375"/>
          <a:ext cx="6084888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方程式" r:id="rId3" imgW="2273300" imgH="990600" progId="Equation.3">
                  <p:embed/>
                </p:oleObj>
              </mc:Choice>
              <mc:Fallback>
                <p:oleObj name="方程式" r:id="rId3" imgW="2273300" imgH="990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873375"/>
                        <a:ext cx="6084888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矩形 5"/>
          <p:cNvSpPr>
            <a:spLocks noChangeArrowheads="1"/>
          </p:cNvSpPr>
          <p:nvPr/>
        </p:nvSpPr>
        <p:spPr bwMode="auto">
          <a:xfrm>
            <a:off x="0" y="5516563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6447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9.9, 9.10, p.667 of text</a:t>
            </a:r>
          </a:p>
        </p:txBody>
      </p:sp>
      <p:sp>
        <p:nvSpPr>
          <p:cNvPr id="19462" name="矩形 8"/>
          <p:cNvSpPr>
            <a:spLocks noChangeArrowheads="1"/>
          </p:cNvSpPr>
          <p:nvPr/>
        </p:nvSpPr>
        <p:spPr bwMode="auto">
          <a:xfrm>
            <a:off x="0" y="6165850"/>
            <a:ext cx="9144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6447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*note: ROC[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)] may not exist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Kitty Lin\Pictures\保留\SS\course9.0\Fig\9.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7946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:\Users\Kitty Lin\Pictures\保留\SS\course9.0\Fig\9.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41300"/>
            <a:ext cx="6048375" cy="642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Chapters 3, 4, 5, 9, 10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515100" y="1322388"/>
            <a:ext cx="5778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chemeClr val="tx2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j</a:t>
            </a:r>
            <a:r>
              <a:rPr kumimoji="0" lang="el-GR" altLang="zh-TW" sz="2800" i="1" kern="100" dirty="0">
                <a:solidFill>
                  <a:schemeClr val="tx2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ω</a:t>
            </a:r>
            <a:endParaRPr kumimoji="0" lang="en-US" altLang="zh-TW" sz="2800" i="1" kern="100" dirty="0">
              <a:solidFill>
                <a:schemeClr val="tx2"/>
              </a:solidFill>
              <a:latin typeface="Times New Roman" pitchFamily="18" charset="0"/>
              <a:ea typeface="標楷體"/>
              <a:cs typeface="Times New Roman" pitchFamily="18" charset="0"/>
            </a:endParaRPr>
          </a:p>
        </p:txBody>
      </p:sp>
      <p:pic>
        <p:nvPicPr>
          <p:cNvPr id="4100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8424863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1" name="物件 2"/>
          <p:cNvGraphicFramePr>
            <a:graphicFrameLocks noChangeAspect="1"/>
          </p:cNvGraphicFramePr>
          <p:nvPr/>
        </p:nvGraphicFramePr>
        <p:xfrm>
          <a:off x="8388350" y="2600325"/>
          <a:ext cx="431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方程式" r:id="rId4" imgW="152334" imgH="139639" progId="Equation.3">
                  <p:embed/>
                </p:oleObj>
              </mc:Choice>
              <mc:Fallback>
                <p:oleObj name="方程式" r:id="rId4" imgW="152334" imgH="139639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600325"/>
                        <a:ext cx="431800" cy="396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接點 4"/>
          <p:cNvCxnSpPr/>
          <p:nvPr/>
        </p:nvCxnSpPr>
        <p:spPr>
          <a:xfrm>
            <a:off x="5940425" y="981075"/>
            <a:ext cx="0" cy="503713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03" name="文字方塊 5"/>
          <p:cNvSpPr txBox="1">
            <a:spLocks noChangeArrowheads="1"/>
          </p:cNvSpPr>
          <p:nvPr/>
        </p:nvSpPr>
        <p:spPr bwMode="auto">
          <a:xfrm>
            <a:off x="473075" y="1581150"/>
            <a:ext cx="1146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3</a:t>
            </a:r>
            <a:endParaRPr lang="zh-TW" altLang="en-US" sz="2400"/>
          </a:p>
        </p:txBody>
      </p:sp>
      <p:sp>
        <p:nvSpPr>
          <p:cNvPr id="4104" name="文字方塊 9"/>
          <p:cNvSpPr txBox="1">
            <a:spLocks noChangeArrowheads="1"/>
          </p:cNvSpPr>
          <p:nvPr/>
        </p:nvSpPr>
        <p:spPr bwMode="auto">
          <a:xfrm>
            <a:off x="4375150" y="1581150"/>
            <a:ext cx="1147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5</a:t>
            </a:r>
            <a:endParaRPr lang="zh-TW" altLang="en-US" sz="2400"/>
          </a:p>
        </p:txBody>
      </p:sp>
      <p:sp>
        <p:nvSpPr>
          <p:cNvPr id="4105" name="文字方塊 10"/>
          <p:cNvSpPr txBox="1">
            <a:spLocks noChangeArrowheads="1"/>
          </p:cNvSpPr>
          <p:nvPr/>
        </p:nvSpPr>
        <p:spPr bwMode="auto">
          <a:xfrm>
            <a:off x="2560638" y="1581150"/>
            <a:ext cx="1147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4</a:t>
            </a:r>
            <a:endParaRPr lang="zh-TW" altLang="en-US" sz="2400"/>
          </a:p>
        </p:txBody>
      </p:sp>
      <p:sp>
        <p:nvSpPr>
          <p:cNvPr id="4106" name="文字方塊 11"/>
          <p:cNvSpPr txBox="1">
            <a:spLocks noChangeArrowheads="1"/>
          </p:cNvSpPr>
          <p:nvPr/>
        </p:nvSpPr>
        <p:spPr bwMode="auto">
          <a:xfrm>
            <a:off x="7667625" y="4149725"/>
            <a:ext cx="1225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10</a:t>
            </a:r>
            <a:endParaRPr lang="zh-TW" altLang="en-US" sz="2400"/>
          </a:p>
        </p:txBody>
      </p:sp>
      <p:sp>
        <p:nvSpPr>
          <p:cNvPr id="4107" name="文字方塊 12"/>
          <p:cNvSpPr txBox="1">
            <a:spLocks noChangeArrowheads="1"/>
          </p:cNvSpPr>
          <p:nvPr/>
        </p:nvSpPr>
        <p:spPr bwMode="auto">
          <a:xfrm>
            <a:off x="7667625" y="1268413"/>
            <a:ext cx="122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/>
              <a:t>Chap 9</a:t>
            </a:r>
            <a:endParaRPr lang="zh-TW" altLang="en-US" sz="2400"/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11747" y="3831431"/>
            <a:ext cx="612581" cy="461665"/>
          </a:xfrm>
          <a:prstGeom prst="rect">
            <a:avLst/>
          </a:prstGeom>
          <a:blipFill rotWithShape="1">
            <a:blip r:embed="rId6"/>
            <a:stretch>
              <a:fillRect l="-300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72400" y="4884018"/>
            <a:ext cx="612581" cy="461665"/>
          </a:xfrm>
          <a:prstGeom prst="rect">
            <a:avLst/>
          </a:prstGeom>
          <a:blipFill rotWithShape="1">
            <a:blip r:embed="rId7"/>
            <a:stretch>
              <a:fillRect l="-300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0" y="1016000"/>
            <a:ext cx="91440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signal or an impulse response either doesn’t have a Laplace Transform, or falls into the 4 categories of Properties 3-6. Thus the ROC can be 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s-plane, left-half plane, right-half plane, or a signal strip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125538"/>
            <a:ext cx="9144000" cy="1014412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7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rational, then its ROC is </a:t>
            </a:r>
          </a:p>
          <a:p>
            <a:pPr marL="2646000" fontAlgn="auto">
              <a:spcBef>
                <a:spcPts val="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bounded by poles or extends to infinity</a:t>
            </a:r>
            <a:endParaRPr kumimoji="0" lang="en-US" altLang="zh-TW" sz="30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0" y="210185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examples:</a:t>
            </a:r>
          </a:p>
        </p:txBody>
      </p:sp>
      <p:graphicFrame>
        <p:nvGraphicFramePr>
          <p:cNvPr id="23557" name="物件 1"/>
          <p:cNvGraphicFramePr>
            <a:graphicFrameLocks noChangeAspect="1"/>
          </p:cNvGraphicFramePr>
          <p:nvPr/>
        </p:nvGraphicFramePr>
        <p:xfrm>
          <a:off x="1576388" y="2570163"/>
          <a:ext cx="674052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方程式" r:id="rId3" imgW="2857500" imgH="914400" progId="Equation.3">
                  <p:embed/>
                </p:oleObj>
              </mc:Choice>
              <mc:Fallback>
                <p:oleObj name="方程式" r:id="rId3" imgW="2857500" imgH="9144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570163"/>
                        <a:ext cx="6740525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0" y="510540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partial-fraction expansion</a:t>
            </a:r>
          </a:p>
        </p:txBody>
      </p:sp>
      <p:sp>
        <p:nvSpPr>
          <p:cNvPr id="23559" name="矩形 8"/>
          <p:cNvSpPr>
            <a:spLocks noChangeArrowheads="1"/>
          </p:cNvSpPr>
          <p:nvPr/>
        </p:nvSpPr>
        <p:spPr bwMode="auto">
          <a:xfrm>
            <a:off x="0" y="45815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5113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9.1, p.658 of text</a:t>
            </a:r>
          </a:p>
        </p:txBody>
      </p:sp>
      <p:graphicFrame>
        <p:nvGraphicFramePr>
          <p:cNvPr id="23560" name="物件 9"/>
          <p:cNvGraphicFramePr>
            <a:graphicFrameLocks noChangeAspect="1"/>
          </p:cNvGraphicFramePr>
          <p:nvPr/>
        </p:nvGraphicFramePr>
        <p:xfrm>
          <a:off x="1743075" y="5559425"/>
          <a:ext cx="2874963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方程式" r:id="rId5" imgW="1155700" imgH="558800" progId="Equation.3">
                  <p:embed/>
                </p:oleObj>
              </mc:Choice>
              <mc:Fallback>
                <p:oleObj name="方程式" r:id="rId5" imgW="1155700" imgH="558800" progId="Equation.3">
                  <p:embed/>
                  <p:pic>
                    <p:nvPicPr>
                      <p:cNvPr id="0" name="物件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559425"/>
                        <a:ext cx="2874963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125538"/>
            <a:ext cx="8602663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114425"/>
            <a:ext cx="9144000" cy="3016250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742950" indent="-285750" fontAlgn="auto">
              <a:spcBef>
                <a:spcPts val="1200"/>
              </a:spcBef>
              <a:spcAft>
                <a:spcPts val="0"/>
              </a:spcAft>
              <a:buSzPct val="70000"/>
              <a:buFont typeface="Wingdings" pitchFamily="2" charset="2"/>
              <a:buChar char="l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Property 8 :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rational, then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right-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sided, its ROC is the right-half plane to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the right of the rightmost pole. If 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TW" sz="3000" i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is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left-sided, its ROC is the left-half plane </a:t>
            </a:r>
          </a:p>
          <a:p>
            <a:pPr marL="2646000" fontAlgn="auto">
              <a:spcBef>
                <a:spcPts val="1200"/>
              </a:spcBef>
              <a:spcAft>
                <a:spcPts val="0"/>
              </a:spcAft>
              <a:buSzPct val="70000"/>
              <a:tabLst>
                <a:tab pos="533400" algn="l"/>
              </a:tabLst>
              <a:defRPr/>
            </a:pPr>
            <a:r>
              <a:rPr kumimoji="0" lang="en-US" altLang="zh-TW" sz="3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to the left of the leftmost pole. </a:t>
            </a:r>
            <a:endParaRPr kumimoji="0" lang="en-US" altLang="zh-TW" sz="3000" dirty="0">
              <a:latin typeface="Times New Roman" pitchFamily="18" charset="0"/>
              <a:ea typeface="+mn-ea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8</a:t>
            </a:r>
          </a:p>
        </p:txBody>
      </p:sp>
      <p:pic>
        <p:nvPicPr>
          <p:cNvPr id="2662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773238"/>
            <a:ext cx="814863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473118" y="3255967"/>
            <a:ext cx="432048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24328" y="1484784"/>
            <a:ext cx="504056" cy="461665"/>
          </a:xfrm>
          <a:prstGeom prst="rect">
            <a:avLst/>
          </a:prstGeom>
          <a:blipFill rotWithShape="1">
            <a:blip r:embed="rId4"/>
            <a:stretch>
              <a:fillRect l="-8434" b="-17333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文字方塊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5856" y="3356992"/>
            <a:ext cx="324544" cy="46166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文字方塊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4354" y="3717632"/>
            <a:ext cx="504056" cy="461665"/>
          </a:xfrm>
          <a:prstGeom prst="rect">
            <a:avLst/>
          </a:prstGeom>
          <a:blipFill rotWithShape="1">
            <a:blip r:embed="rId6"/>
            <a:stretch>
              <a:fillRect l="-3614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文字方塊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03648" y="1988840"/>
            <a:ext cx="792088" cy="461665"/>
          </a:xfrm>
          <a:prstGeom prst="rect">
            <a:avLst/>
          </a:prstGeom>
          <a:blipFill rotWithShape="1">
            <a:blip r:embed="rId7"/>
            <a:stretch>
              <a:fillRect b="-1710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6633" name="文字方塊 9"/>
          <p:cNvSpPr txBox="1">
            <a:spLocks noChangeArrowheads="1"/>
          </p:cNvSpPr>
          <p:nvPr/>
        </p:nvSpPr>
        <p:spPr bwMode="auto">
          <a:xfrm>
            <a:off x="7632700" y="2451100"/>
            <a:ext cx="792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solidFill>
                  <a:srgbClr val="C00000"/>
                </a:solidFill>
              </a:rPr>
              <a:t>ROC</a:t>
            </a:r>
            <a:endParaRPr lang="zh-TW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Region of Convergence (ROC)</a:t>
            </a:r>
          </a:p>
        </p:txBody>
      </p:sp>
      <p:sp>
        <p:nvSpPr>
          <p:cNvPr id="27651" name="矩形 2"/>
          <p:cNvSpPr>
            <a:spLocks noChangeArrowheads="1"/>
          </p:cNvSpPr>
          <p:nvPr/>
        </p:nvSpPr>
        <p:spPr bwMode="auto">
          <a:xfrm>
            <a:off x="0" y="1125538"/>
            <a:ext cx="91440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 expression of 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may corresponds to different signals with different ROC’s.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0" y="213360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an example:</a:t>
            </a:r>
          </a:p>
        </p:txBody>
      </p:sp>
      <p:graphicFrame>
        <p:nvGraphicFramePr>
          <p:cNvPr id="27653" name="物件 4"/>
          <p:cNvGraphicFramePr>
            <a:graphicFrameLocks noChangeAspect="1"/>
          </p:cNvGraphicFramePr>
          <p:nvPr/>
        </p:nvGraphicFramePr>
        <p:xfrm>
          <a:off x="2170113" y="2730500"/>
          <a:ext cx="319405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方程式" r:id="rId3" imgW="1193800" imgH="482600" progId="Equation.3">
                  <p:embed/>
                </p:oleObj>
              </mc:Choice>
              <mc:Fallback>
                <p:oleObj name="方程式" r:id="rId3" imgW="1193800" imgH="4826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730500"/>
                        <a:ext cx="319405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0" y="486886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is a part of the specification of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</p:txBody>
      </p:sp>
      <p:sp>
        <p:nvSpPr>
          <p:cNvPr id="27655" name="矩形 6"/>
          <p:cNvSpPr>
            <a:spLocks noChangeArrowheads="1"/>
          </p:cNvSpPr>
          <p:nvPr/>
        </p:nvSpPr>
        <p:spPr bwMode="auto">
          <a:xfrm>
            <a:off x="0" y="41402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159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9.13, p.670 of text</a:t>
            </a:r>
          </a:p>
        </p:txBody>
      </p:sp>
      <p:sp>
        <p:nvSpPr>
          <p:cNvPr id="27656" name="矩形 7"/>
          <p:cNvSpPr>
            <a:spLocks noChangeArrowheads="1"/>
          </p:cNvSpPr>
          <p:nvPr/>
        </p:nvSpPr>
        <p:spPr bwMode="auto">
          <a:xfrm>
            <a:off x="0" y="5661025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ROC of 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kumimoji="0" lang="en-US" altLang="zh-TW" sz="3000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</a:t>
            </a:r>
            <a:r>
              <a:rPr kumimoji="0" lang="en-US" altLang="zh-TW" sz="3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can be constructed using these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0350"/>
            <a:ext cx="6840537" cy="64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Inverse Laplace Transform</a:t>
            </a:r>
          </a:p>
        </p:txBody>
      </p:sp>
      <p:graphicFrame>
        <p:nvGraphicFramePr>
          <p:cNvPr id="29699" name="物件 3"/>
          <p:cNvGraphicFramePr>
            <a:graphicFrameLocks noChangeAspect="1"/>
          </p:cNvGraphicFramePr>
          <p:nvPr/>
        </p:nvGraphicFramePr>
        <p:xfrm>
          <a:off x="119063" y="1557338"/>
          <a:ext cx="8905875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方程式" r:id="rId3" imgW="3505200" imgH="1193800" progId="Equation.3">
                  <p:embed/>
                </p:oleObj>
              </mc:Choice>
              <mc:Fallback>
                <p:oleObj name="方程式" r:id="rId3" imgW="3505200" imgH="11938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557338"/>
                        <a:ext cx="8905875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5427663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integration along a line {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| Re[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]=</a:t>
            </a:r>
            <a:r>
              <a:rPr kumimoji="0" lang="el-GR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σ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}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  <a:sym typeface="Symbol"/>
              </a:rPr>
              <a:t>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for a fixed </a:t>
            </a:r>
            <a:r>
              <a:rPr kumimoji="0" lang="el-GR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σ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grpSp>
        <p:nvGrpSpPr>
          <p:cNvPr id="30723" name="群組 30729"/>
          <p:cNvGrpSpPr>
            <a:grpSpLocks/>
          </p:cNvGrpSpPr>
          <p:nvPr/>
        </p:nvGrpSpPr>
        <p:grpSpPr bwMode="auto">
          <a:xfrm>
            <a:off x="539750" y="1052513"/>
            <a:ext cx="6768555" cy="1465262"/>
            <a:chOff x="539552" y="1052736"/>
            <a:chExt cx="6768067" cy="1465218"/>
          </a:xfrm>
        </p:grpSpPr>
        <p:sp>
          <p:nvSpPr>
            <p:cNvPr id="2" name="文字方塊 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9552" y="1628800"/>
              <a:ext cx="5400600" cy="889154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3995291" y="1730578"/>
              <a:ext cx="1225462" cy="61751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457200" algn="ctr">
                <a:spcBef>
                  <a:spcPts val="600"/>
                </a:spcBef>
                <a:defRPr/>
              </a:pPr>
              <a:endParaRPr lang="zh-TW" altLang="en-US" sz="35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45" name="文字方塊 5"/>
            <p:cNvSpPr txBox="1">
              <a:spLocks noChangeArrowheads="1"/>
            </p:cNvSpPr>
            <p:nvPr/>
          </p:nvSpPr>
          <p:spPr bwMode="auto">
            <a:xfrm>
              <a:off x="6012160" y="1743575"/>
              <a:ext cx="1295459" cy="461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002060"/>
                  </a:solidFill>
                </a:rPr>
                <a:t>(</a:t>
              </a:r>
              <a:r>
                <a:rPr lang="zh-TW" altLang="en-US" sz="2400" dirty="0">
                  <a:solidFill>
                    <a:srgbClr val="002060"/>
                  </a:solidFill>
                </a:rPr>
                <a:t>合成 </a:t>
              </a:r>
              <a:r>
                <a:rPr lang="en-US" altLang="zh-TW" sz="2400" dirty="0">
                  <a:solidFill>
                    <a:srgbClr val="002060"/>
                  </a:solidFill>
                </a:rPr>
                <a:t>?)</a:t>
              </a:r>
              <a:endParaRPr lang="zh-TW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30746" name="文字方塊 9"/>
            <p:cNvSpPr txBox="1">
              <a:spLocks noChangeArrowheads="1"/>
            </p:cNvSpPr>
            <p:nvPr/>
          </p:nvSpPr>
          <p:spPr bwMode="auto">
            <a:xfrm>
              <a:off x="5508104" y="1090891"/>
              <a:ext cx="100811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002060"/>
                  </a:solidFill>
                </a:rPr>
                <a:t>(basis?)</a:t>
              </a:r>
              <a:endParaRPr lang="zh-TW" altLang="en-US" sz="2000">
                <a:solidFill>
                  <a:srgbClr val="002060"/>
                </a:solidFill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 flipH="1">
              <a:off x="5147733" y="1290854"/>
              <a:ext cx="360336" cy="439724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748" name="文字方塊 15"/>
            <p:cNvSpPr txBox="1">
              <a:spLocks noChangeArrowheads="1"/>
            </p:cNvSpPr>
            <p:nvPr/>
          </p:nvSpPr>
          <p:spPr bwMode="auto">
            <a:xfrm>
              <a:off x="5761824" y="1052736"/>
              <a:ext cx="3600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>
                  <a:solidFill>
                    <a:srgbClr val="C00000"/>
                  </a:solidFill>
                </a:rPr>
                <a:t>X</a:t>
              </a:r>
              <a:endParaRPr lang="zh-TW" altLang="en-US" sz="2600">
                <a:solidFill>
                  <a:srgbClr val="C00000"/>
                </a:solidFill>
              </a:endParaRPr>
            </a:p>
          </p:txBody>
        </p:sp>
        <p:sp>
          <p:nvSpPr>
            <p:cNvPr id="30749" name="文字方塊 18"/>
            <p:cNvSpPr txBox="1">
              <a:spLocks noChangeArrowheads="1"/>
            </p:cNvSpPr>
            <p:nvPr/>
          </p:nvSpPr>
          <p:spPr bwMode="auto">
            <a:xfrm>
              <a:off x="6355622" y="1740846"/>
              <a:ext cx="3600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 dirty="0">
                  <a:solidFill>
                    <a:srgbClr val="C00000"/>
                  </a:solidFill>
                </a:rPr>
                <a:t>X</a:t>
              </a:r>
              <a:endParaRPr lang="zh-TW" altLang="en-US" sz="2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0728" name="群組 30730"/>
          <p:cNvGrpSpPr>
            <a:grpSpLocks/>
          </p:cNvGrpSpPr>
          <p:nvPr/>
        </p:nvGrpSpPr>
        <p:grpSpPr bwMode="auto">
          <a:xfrm>
            <a:off x="539750" y="2595563"/>
            <a:ext cx="6912570" cy="1150937"/>
            <a:chOff x="539552" y="2595052"/>
            <a:chExt cx="6912072" cy="1151597"/>
          </a:xfrm>
        </p:grpSpPr>
        <p:sp>
          <p:nvSpPr>
            <p:cNvPr id="8" name="文字方塊 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9552" y="2595052"/>
              <a:ext cx="5582312" cy="889154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  <p:sp>
          <p:nvSpPr>
            <p:cNvPr id="30730" name="文字方塊 8"/>
            <p:cNvSpPr txBox="1">
              <a:spLocks noChangeArrowheads="1"/>
            </p:cNvSpPr>
            <p:nvPr/>
          </p:nvSpPr>
          <p:spPr bwMode="auto">
            <a:xfrm>
              <a:off x="6012160" y="2709688"/>
              <a:ext cx="1439464" cy="461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002060"/>
                  </a:solidFill>
                </a:rPr>
                <a:t>(</a:t>
              </a:r>
              <a:r>
                <a:rPr lang="zh-TW" altLang="en-US" sz="2400" dirty="0">
                  <a:solidFill>
                    <a:srgbClr val="002060"/>
                  </a:solidFill>
                </a:rPr>
                <a:t>分析 </a:t>
              </a:r>
              <a:r>
                <a:rPr lang="en-US" altLang="zh-TW" sz="2400" dirty="0">
                  <a:solidFill>
                    <a:srgbClr val="002060"/>
                  </a:solidFill>
                </a:rPr>
                <a:t>?)</a:t>
              </a:r>
              <a:endParaRPr lang="zh-TW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636542" y="2674473"/>
              <a:ext cx="1439758" cy="6305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457200" algn="ctr">
                <a:spcBef>
                  <a:spcPts val="600"/>
                </a:spcBef>
                <a:defRPr/>
              </a:pPr>
              <a:endParaRPr lang="zh-TW" altLang="en-US" sz="35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32" name="文字方塊 17"/>
            <p:cNvSpPr txBox="1">
              <a:spLocks noChangeArrowheads="1"/>
            </p:cNvSpPr>
            <p:nvPr/>
          </p:nvSpPr>
          <p:spPr bwMode="auto">
            <a:xfrm>
              <a:off x="6356983" y="2701420"/>
              <a:ext cx="36004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600" dirty="0">
                  <a:solidFill>
                    <a:srgbClr val="C00000"/>
                  </a:solidFill>
                </a:rPr>
                <a:t>X</a:t>
              </a:r>
              <a:endParaRPr lang="zh-TW" altLang="en-US" sz="2600" dirty="0">
                <a:solidFill>
                  <a:srgbClr val="C00000"/>
                </a:solidFill>
              </a:endParaRPr>
            </a:p>
          </p:txBody>
        </p:sp>
        <p:sp>
          <p:nvSpPr>
            <p:cNvPr id="4" name="矩形 30727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02659" y="3284984"/>
              <a:ext cx="482824" cy="46166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4447270" y="3599304"/>
                <a:ext cx="3725130" cy="55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zh-TW" altLang="en-US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US" altLang="zh-TW" sz="24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TW" sz="2400" b="0" i="1" smtClean="0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270" y="3599304"/>
                <a:ext cx="3725130" cy="5528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/>
          <p:cNvGrpSpPr/>
          <p:nvPr/>
        </p:nvGrpSpPr>
        <p:grpSpPr>
          <a:xfrm>
            <a:off x="2051720" y="3645024"/>
            <a:ext cx="2075884" cy="508857"/>
            <a:chOff x="2064068" y="3645024"/>
            <a:chExt cx="2075884" cy="508857"/>
          </a:xfrm>
        </p:grpSpPr>
        <p:sp>
          <p:nvSpPr>
            <p:cNvPr id="35" name="文字方塊 30"/>
            <p:cNvSpPr txBox="1">
              <a:spLocks noChangeArrowheads="1"/>
            </p:cNvSpPr>
            <p:nvPr/>
          </p:nvSpPr>
          <p:spPr bwMode="auto">
            <a:xfrm>
              <a:off x="3131258" y="3646441"/>
              <a:ext cx="100869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002060"/>
                  </a:solidFill>
                </a:rPr>
                <a:t>(</a:t>
              </a:r>
              <a:r>
                <a:rPr lang="zh-TW" altLang="en-US" sz="2400" dirty="0">
                  <a:solidFill>
                    <a:srgbClr val="002060"/>
                  </a:solidFill>
                </a:rPr>
                <a:t>分析</a:t>
              </a:r>
              <a:r>
                <a:rPr lang="en-US" altLang="zh-TW" sz="2400" dirty="0">
                  <a:solidFill>
                    <a:srgbClr val="002060"/>
                  </a:solidFill>
                </a:rPr>
                <a:t>)</a:t>
              </a:r>
              <a:endParaRPr lang="zh-TW" altLang="en-US" sz="24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字方塊 36"/>
                <p:cNvSpPr txBox="1"/>
                <p:nvPr/>
              </p:nvSpPr>
              <p:spPr>
                <a:xfrm>
                  <a:off x="2064068" y="3645024"/>
                  <a:ext cx="1152128" cy="508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TW" alt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≠</m:t>
                        </m:r>
                        <m:acc>
                          <m:accPr>
                            <m:chr m:val="⃗"/>
                            <m:ctrlP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zh-TW" altLang="en-US" sz="24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zh-TW" altLang="en-US" sz="240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字方塊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4068" y="3645024"/>
                  <a:ext cx="1152128" cy="50885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群組 37"/>
          <p:cNvGrpSpPr/>
          <p:nvPr/>
        </p:nvGrpSpPr>
        <p:grpSpPr>
          <a:xfrm>
            <a:off x="540000" y="4124022"/>
            <a:ext cx="6299273" cy="1284451"/>
            <a:chOff x="793676" y="4149725"/>
            <a:chExt cx="6299273" cy="1284451"/>
          </a:xfrm>
        </p:grpSpPr>
        <p:sp>
          <p:nvSpPr>
            <p:cNvPr id="39" name="矩形 38"/>
            <p:cNvSpPr/>
            <p:nvPr/>
          </p:nvSpPr>
          <p:spPr bwMode="auto">
            <a:xfrm>
              <a:off x="4895849" y="4651375"/>
              <a:ext cx="684213" cy="63023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marL="457200" algn="ctr">
                <a:spcBef>
                  <a:spcPts val="600"/>
                </a:spcBef>
                <a:defRPr/>
              </a:pPr>
              <a:endParaRPr lang="zh-TW" altLang="en-US" sz="35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文字方塊 34"/>
            <p:cNvSpPr txBox="1">
              <a:spLocks noChangeArrowheads="1"/>
            </p:cNvSpPr>
            <p:nvPr/>
          </p:nvSpPr>
          <p:spPr bwMode="auto">
            <a:xfrm>
              <a:off x="5652489" y="4149725"/>
              <a:ext cx="864276" cy="399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000">
                  <a:solidFill>
                    <a:srgbClr val="C00000"/>
                  </a:solidFill>
                </a:rPr>
                <a:t>basis</a:t>
              </a:r>
              <a:endParaRPr lang="zh-TW" altLang="en-US" sz="2000">
                <a:solidFill>
                  <a:srgbClr val="C00000"/>
                </a:solidFill>
              </a:endParaRPr>
            </a:p>
          </p:txBody>
        </p:sp>
        <p:cxnSp>
          <p:nvCxnSpPr>
            <p:cNvPr id="42" name="直線單箭頭接點 41"/>
            <p:cNvCxnSpPr>
              <a:stCxn id="40" idx="1"/>
            </p:cNvCxnSpPr>
            <p:nvPr/>
          </p:nvCxnSpPr>
          <p:spPr bwMode="auto">
            <a:xfrm flipH="1">
              <a:off x="5330824" y="4349750"/>
              <a:ext cx="322263" cy="269875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39"/>
            <p:cNvSpPr txBox="1">
              <a:spLocks noChangeArrowheads="1"/>
            </p:cNvSpPr>
            <p:nvPr/>
          </p:nvSpPr>
          <p:spPr bwMode="auto">
            <a:xfrm>
              <a:off x="6012604" y="4751228"/>
              <a:ext cx="108034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C00000"/>
                  </a:solidFill>
                </a:rPr>
                <a:t>(</a:t>
              </a:r>
              <a:r>
                <a:rPr lang="zh-TW" altLang="en-US" sz="2400" dirty="0">
                  <a:solidFill>
                    <a:srgbClr val="C00000"/>
                  </a:solidFill>
                </a:rPr>
                <a:t>合成</a:t>
              </a:r>
              <a:r>
                <a:rPr lang="en-US" altLang="zh-TW" sz="2400" dirty="0">
                  <a:solidFill>
                    <a:srgbClr val="C00000"/>
                  </a:solidFill>
                </a:rPr>
                <a:t>)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793676" y="4545022"/>
                  <a:ext cx="5401059" cy="88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𝜋</m:t>
                            </m:r>
                          </m:den>
                        </m:f>
                        <m:nary>
                          <m:nary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𝑑𝑡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76" y="4545022"/>
                  <a:ext cx="5401059" cy="8891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群組 44"/>
          <p:cNvGrpSpPr/>
          <p:nvPr/>
        </p:nvGrpSpPr>
        <p:grpSpPr>
          <a:xfrm>
            <a:off x="540000" y="5564182"/>
            <a:ext cx="6375933" cy="889154"/>
            <a:chOff x="717017" y="5589240"/>
            <a:chExt cx="6375933" cy="889154"/>
          </a:xfrm>
        </p:grpSpPr>
        <p:sp>
          <p:nvSpPr>
            <p:cNvPr id="46" name="文字方塊 41"/>
            <p:cNvSpPr txBox="1">
              <a:spLocks noChangeArrowheads="1"/>
            </p:cNvSpPr>
            <p:nvPr/>
          </p:nvSpPr>
          <p:spPr bwMode="auto">
            <a:xfrm>
              <a:off x="6012752" y="5801771"/>
              <a:ext cx="108019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2400" dirty="0">
                  <a:solidFill>
                    <a:srgbClr val="C00000"/>
                  </a:solidFill>
                </a:rPr>
                <a:t>(</a:t>
              </a:r>
              <a:r>
                <a:rPr lang="zh-TW" altLang="en-US" sz="2400" dirty="0">
                  <a:solidFill>
                    <a:srgbClr val="C00000"/>
                  </a:solidFill>
                </a:rPr>
                <a:t>分析</a:t>
              </a:r>
              <a:r>
                <a:rPr lang="en-US" altLang="zh-TW" sz="2400" dirty="0">
                  <a:solidFill>
                    <a:srgbClr val="C00000"/>
                  </a:solidFill>
                </a:rPr>
                <a:t>)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717017" y="5589240"/>
                  <a:ext cx="5295143" cy="889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zh-TW" alt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)=</m:t>
                        </m:r>
                        <m:nary>
                          <m:nary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zh-TW" alt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]</m:t>
                            </m:r>
                          </m:e>
                        </m:nary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zh-TW" alt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𝑑𝑡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字方塊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017" y="5589240"/>
                  <a:ext cx="5295143" cy="8891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1"/>
          <p:cNvSpPr>
            <a:spLocks noChangeArrowheads="1"/>
          </p:cNvSpPr>
          <p:nvPr/>
        </p:nvSpPr>
        <p:spPr bwMode="auto">
          <a:xfrm>
            <a:off x="0" y="1127125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Practically in many cases : partial-fraction expansion works</a:t>
            </a:r>
          </a:p>
        </p:txBody>
      </p:sp>
      <p:sp>
        <p:nvSpPr>
          <p:cNvPr id="31747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Inverse Laplace Transform</a:t>
            </a:r>
          </a:p>
        </p:txBody>
      </p:sp>
      <p:graphicFrame>
        <p:nvGraphicFramePr>
          <p:cNvPr id="31748" name="物件 3"/>
          <p:cNvGraphicFramePr>
            <a:graphicFrameLocks noChangeAspect="1"/>
          </p:cNvGraphicFramePr>
          <p:nvPr/>
        </p:nvGraphicFramePr>
        <p:xfrm>
          <a:off x="2195513" y="1773238"/>
          <a:ext cx="29749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3" name="方程式" r:id="rId3" imgW="1155700" imgH="469900" progId="Equation.3">
                  <p:embed/>
                </p:oleObj>
              </mc:Choice>
              <mc:Fallback>
                <p:oleObj name="方程式" r:id="rId3" imgW="1155700" imgH="4699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3238"/>
                        <a:ext cx="297497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0" y="3981450"/>
            <a:ext cx="91440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700" kern="100" dirty="0">
                <a:solidFill>
                  <a:srgbClr val="000000"/>
                </a:solidFill>
                <a:latin typeface="Times New Roman"/>
                <a:ea typeface="標楷體"/>
              </a:rPr>
              <a:t>ROC to the right of the pole at  </a:t>
            </a:r>
            <a:r>
              <a:rPr kumimoji="0" lang="en-US" altLang="zh-TW" sz="27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700" kern="100" dirty="0">
                <a:solidFill>
                  <a:srgbClr val="000000"/>
                </a:solidFill>
                <a:latin typeface="Times New Roman"/>
                <a:ea typeface="標楷體"/>
              </a:rPr>
              <a:t> = -</a:t>
            </a:r>
            <a:r>
              <a:rPr kumimoji="0" lang="en-US" altLang="zh-TW" sz="2700" i="1" kern="100" dirty="0" err="1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700" i="1" kern="100" baseline="-25000" dirty="0" err="1">
                <a:solidFill>
                  <a:srgbClr val="000000"/>
                </a:solidFill>
                <a:latin typeface="Times New Roman"/>
                <a:ea typeface="標楷體"/>
              </a:rPr>
              <a:t>i</a:t>
            </a:r>
            <a:endParaRPr kumimoji="0" lang="en-US" altLang="zh-TW" sz="2700" i="1" kern="100" baseline="-250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31750" name="物件 5"/>
          <p:cNvGraphicFramePr>
            <a:graphicFrameLocks noChangeAspect="1"/>
          </p:cNvGraphicFramePr>
          <p:nvPr/>
        </p:nvGraphicFramePr>
        <p:xfrm>
          <a:off x="3203575" y="4519613"/>
          <a:ext cx="20764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4" name="方程式" r:id="rId5" imgW="799753" imgH="241195" progId="Equation.3">
                  <p:embed/>
                </p:oleObj>
              </mc:Choice>
              <mc:Fallback>
                <p:oleObj name="方程式" r:id="rId5" imgW="799753" imgH="241195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519613"/>
                        <a:ext cx="20764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0" y="5103813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700" kern="100" dirty="0">
                <a:solidFill>
                  <a:srgbClr val="000000"/>
                </a:solidFill>
                <a:latin typeface="Times New Roman"/>
                <a:ea typeface="標楷體"/>
              </a:rPr>
              <a:t>ROC to the left of the pole at  </a:t>
            </a:r>
            <a:r>
              <a:rPr kumimoji="0" lang="en-US" altLang="zh-TW" sz="27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700" kern="100" dirty="0">
                <a:solidFill>
                  <a:srgbClr val="000000"/>
                </a:solidFill>
                <a:latin typeface="Times New Roman"/>
                <a:ea typeface="標楷體"/>
              </a:rPr>
              <a:t> = -</a:t>
            </a:r>
            <a:r>
              <a:rPr kumimoji="0" lang="en-US" altLang="zh-TW" sz="2700" i="1" kern="100" dirty="0" err="1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700" i="1" kern="100" baseline="-25000" dirty="0" err="1">
                <a:solidFill>
                  <a:srgbClr val="000000"/>
                </a:solidFill>
                <a:latin typeface="Times New Roman"/>
                <a:ea typeface="標楷體"/>
              </a:rPr>
              <a:t>i</a:t>
            </a:r>
            <a:endParaRPr kumimoji="0" lang="en-US" altLang="zh-TW" sz="2700" i="1" kern="100" baseline="-250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31752" name="物件 7"/>
          <p:cNvGraphicFramePr>
            <a:graphicFrameLocks noChangeAspect="1"/>
          </p:cNvGraphicFramePr>
          <p:nvPr/>
        </p:nvGraphicFramePr>
        <p:xfrm>
          <a:off x="3038475" y="5661025"/>
          <a:ext cx="26400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5" name="方程式" r:id="rId7" imgW="1016000" imgH="241300" progId="Equation.3">
                  <p:embed/>
                </p:oleObj>
              </mc:Choice>
              <mc:Fallback>
                <p:oleObj name="方程式" r:id="rId7" imgW="1016000" imgH="2413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5661025"/>
                        <a:ext cx="26400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矩形 11"/>
          <p:cNvSpPr>
            <a:spLocks noChangeArrowheads="1"/>
          </p:cNvSpPr>
          <p:nvPr/>
        </p:nvSpPr>
        <p:spPr bwMode="auto">
          <a:xfrm>
            <a:off x="0" y="6165850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ts val="120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Known pairs/properties practically helpful</a:t>
            </a:r>
          </a:p>
        </p:txBody>
      </p:sp>
      <p:graphicFrame>
        <p:nvGraphicFramePr>
          <p:cNvPr id="31754" name="物件 1"/>
          <p:cNvGraphicFramePr>
            <a:graphicFrameLocks noChangeAspect="1"/>
          </p:cNvGraphicFramePr>
          <p:nvPr/>
        </p:nvGraphicFramePr>
        <p:xfrm>
          <a:off x="900113" y="2852738"/>
          <a:ext cx="26876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6" name="方程式" r:id="rId9" imgW="1295400" imgH="457200" progId="Equation.3">
                  <p:embed/>
                </p:oleObj>
              </mc:Choice>
              <mc:Fallback>
                <p:oleObj name="方程式" r:id="rId9" imgW="1295400" imgH="457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26876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1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5123" name="矩形 12"/>
          <p:cNvSpPr>
            <a:spLocks noChangeArrowheads="1"/>
          </p:cNvSpPr>
          <p:nvPr/>
        </p:nvSpPr>
        <p:spPr bwMode="auto">
          <a:xfrm>
            <a:off x="0" y="987425"/>
            <a:ext cx="9144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Eigenfunction Property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0" y="333692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applies for all complex variables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endParaRPr kumimoji="0" lang="en-US" altLang="zh-TW" sz="2800" i="1" kern="100" dirty="0">
              <a:solidFill>
                <a:srgbClr val="000000"/>
              </a:solidFill>
              <a:latin typeface="Times New Roman" pitchFamily="18" charset="0"/>
              <a:ea typeface="標楷體"/>
              <a:cs typeface="Times New Roman" pitchFamily="18" charset="0"/>
            </a:endParaRPr>
          </a:p>
        </p:txBody>
      </p:sp>
      <p:graphicFrame>
        <p:nvGraphicFramePr>
          <p:cNvPr id="5125" name="物件 4"/>
          <p:cNvGraphicFramePr>
            <a:graphicFrameLocks noChangeAspect="1"/>
          </p:cNvGraphicFramePr>
          <p:nvPr/>
        </p:nvGraphicFramePr>
        <p:xfrm>
          <a:off x="1323975" y="4003675"/>
          <a:ext cx="37004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方程式" r:id="rId4" imgW="1473200" imgH="508000" progId="Equation.3">
                  <p:embed/>
                </p:oleObj>
              </mc:Choice>
              <mc:Fallback>
                <p:oleObj name="方程式" r:id="rId4" imgW="1473200" imgH="508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4003675"/>
                        <a:ext cx="37004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0" y="4600575"/>
            <a:ext cx="91440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4800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400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Fourier Transform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0" y="5810250"/>
            <a:ext cx="9144000" cy="420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64800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400" kern="100" dirty="0">
                <a:solidFill>
                  <a:srgbClr val="000000"/>
                </a:solidFill>
                <a:latin typeface="Times New Roman" pitchFamily="18" charset="0"/>
                <a:ea typeface="標楷體"/>
                <a:cs typeface="Times New Roman" pitchFamily="18" charset="0"/>
              </a:rPr>
              <a:t>Laplace Transform</a:t>
            </a:r>
          </a:p>
        </p:txBody>
      </p:sp>
      <p:graphicFrame>
        <p:nvGraphicFramePr>
          <p:cNvPr id="5128" name="物件 2"/>
          <p:cNvGraphicFramePr>
            <a:graphicFrameLocks noChangeAspect="1"/>
          </p:cNvGraphicFramePr>
          <p:nvPr/>
        </p:nvGraphicFramePr>
        <p:xfrm>
          <a:off x="1260475" y="5278438"/>
          <a:ext cx="48831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方程式" r:id="rId6" imgW="1943100" imgH="508000" progId="Equation.3">
                  <p:embed/>
                </p:oleObj>
              </mc:Choice>
              <mc:Fallback>
                <p:oleObj name="方程式" r:id="rId6" imgW="1943100" imgH="5080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278438"/>
                        <a:ext cx="48831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1"/>
          <p:cNvSpPr txBox="1">
            <a:spLocks noChangeArrowheads="1"/>
          </p:cNvSpPr>
          <p:nvPr/>
        </p:nvSpPr>
        <p:spPr bwMode="auto">
          <a:xfrm>
            <a:off x="1317625" y="1725613"/>
            <a:ext cx="77057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 dirty="0" err="1">
                <a:latin typeface="Times New Roman" pitchFamily="18" charset="0"/>
                <a:cs typeface="Times New Roman" pitchFamily="18" charset="0"/>
              </a:rPr>
              <a:t>eigenfunction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 of all linear time-invariant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with unit impulse response 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5568" y="1743869"/>
            <a:ext cx="656655" cy="46166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5568" y="2708920"/>
            <a:ext cx="5236592" cy="560346"/>
          </a:xfrm>
          <a:prstGeom prst="rect">
            <a:avLst/>
          </a:prstGeom>
          <a:blipFill rotWithShape="1">
            <a:blip r:embed="rId9"/>
            <a:stretch>
              <a:fillRect t="-1087" b="-1413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03848" y="4005064"/>
            <a:ext cx="1872208" cy="473591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363538"/>
            <a:ext cx="8748712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0" y="333375"/>
            <a:ext cx="9144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287338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3" eaLnBrk="1" hangingPunct="1">
              <a:spcBef>
                <a:spcPct val="0"/>
              </a:spcBef>
              <a:buFontTx/>
              <a:buNone/>
            </a:pPr>
            <a:r>
              <a:rPr kumimoji="0" lang="en-US" altLang="zh-TW" sz="4000" b="1" i="1">
                <a:latin typeface="Times New Roman" pitchFamily="18" charset="0"/>
                <a:cs typeface="Times New Roman" pitchFamily="18" charset="0"/>
              </a:rPr>
              <a:t>9.2 Properties of Laplace Transform</a:t>
            </a:r>
          </a:p>
        </p:txBody>
      </p:sp>
      <p:sp>
        <p:nvSpPr>
          <p:cNvPr id="32772" name="矩形 3"/>
          <p:cNvSpPr>
            <a:spLocks noChangeArrowheads="1"/>
          </p:cNvSpPr>
          <p:nvPr/>
        </p:nvSpPr>
        <p:spPr bwMode="auto">
          <a:xfrm>
            <a:off x="0" y="4005263"/>
            <a:ext cx="9144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Linearity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773" name="物件 22"/>
          <p:cNvGraphicFramePr>
            <a:graphicFrameLocks noChangeAspect="1"/>
          </p:cNvGraphicFramePr>
          <p:nvPr/>
        </p:nvGraphicFramePr>
        <p:xfrm>
          <a:off x="1258888" y="1341438"/>
          <a:ext cx="47244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方程式" r:id="rId3" imgW="1765300" imgH="990600" progId="Equation.3">
                  <p:embed/>
                </p:oleObj>
              </mc:Choice>
              <mc:Fallback>
                <p:oleObj name="方程式" r:id="rId3" imgW="1765300" imgH="990600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41438"/>
                        <a:ext cx="47244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物件 24"/>
          <p:cNvGraphicFramePr>
            <a:graphicFrameLocks noChangeAspect="1"/>
          </p:cNvGraphicFramePr>
          <p:nvPr/>
        </p:nvGraphicFramePr>
        <p:xfrm>
          <a:off x="300038" y="4635500"/>
          <a:ext cx="8664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4" name="方程式" r:id="rId5" imgW="3238500" imgH="241300" progId="Equation.3">
                  <p:embed/>
                </p:oleObj>
              </mc:Choice>
              <mc:Fallback>
                <p:oleObj name="方程式" r:id="rId5" imgW="3238500" imgH="241300" progId="Equation.3">
                  <p:embed/>
                  <p:pic>
                    <p:nvPicPr>
                      <p:cNvPr id="0" name="物件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4635500"/>
                        <a:ext cx="86645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矩形 25"/>
          <p:cNvSpPr>
            <a:spLocks noChangeArrowheads="1"/>
          </p:cNvSpPr>
          <p:nvPr/>
        </p:nvSpPr>
        <p:spPr bwMode="auto">
          <a:xfrm>
            <a:off x="0" y="5445125"/>
            <a:ext cx="9144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Shift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776" name="物件 26"/>
          <p:cNvGraphicFramePr>
            <a:graphicFrameLocks noChangeAspect="1"/>
          </p:cNvGraphicFramePr>
          <p:nvPr/>
        </p:nvGraphicFramePr>
        <p:xfrm>
          <a:off x="800100" y="6092825"/>
          <a:ext cx="55721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5" name="方程式" r:id="rId7" imgW="2082800" imgH="254000" progId="Equation.3">
                  <p:embed/>
                </p:oleObj>
              </mc:Choice>
              <mc:Fallback>
                <p:oleObj name="方程式" r:id="rId7" imgW="2082800" imgH="254000" progId="Equation.3">
                  <p:embed/>
                  <p:pic>
                    <p:nvPicPr>
                      <p:cNvPr id="0" name="物件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6092825"/>
                        <a:ext cx="557212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Shift</a:t>
            </a:r>
          </a:p>
        </p:txBody>
      </p:sp>
      <p:sp>
        <p:nvSpPr>
          <p:cNvPr id="4" name="文字方塊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1315710"/>
            <a:ext cx="7272808" cy="492443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文字方塊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9552" y="2018792"/>
            <a:ext cx="8064896" cy="95564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1520" y="3331934"/>
            <a:ext cx="8892480" cy="955646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59140" y="4450073"/>
                <a:ext cx="8417316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TW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TW" altLang="en-US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altLang="zh-TW" sz="26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altLang="zh-TW" sz="2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TW" sz="2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TW" sz="2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altLang="zh-TW" sz="2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e>
                        <m:sub>
                          <m:r>
                            <a:rPr lang="en-US" altLang="zh-TW" sz="2600" i="1">
                              <a:latin typeface="Cambria Math"/>
                            </a:rPr>
                            <m:t>𝑠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600" b="0" i="1" smtClean="0">
                              <a:latin typeface="Cambria Math"/>
                            </a:rPr>
                            <m:t>𝜔</m:t>
                          </m:r>
                        </m:sub>
                      </m:sSub>
                      <m:r>
                        <a:rPr lang="en-US" altLang="zh-TW" sz="2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TW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600" b="0" i="1" smtClean="0">
                                  <a:latin typeface="Cambria Math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altLang="zh-TW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6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TW" sz="26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altLang="zh-TW" sz="26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TW" sz="2600" b="0" i="1" smtClean="0">
                              <a:latin typeface="Cambria Math"/>
                            </a:rPr>
                            <m:t>)]</m:t>
                          </m:r>
                        </m:e>
                        <m:sub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zh-TW" alt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40" y="4450073"/>
                <a:ext cx="8417316" cy="56310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矩形 3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 in </a:t>
            </a:r>
            <a:r>
              <a:rPr kumimoji="0" lang="fr-FR" altLang="zh-TW" sz="30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-plane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819" name="物件 4"/>
          <p:cNvGraphicFramePr>
            <a:graphicFrameLocks noChangeAspect="1"/>
          </p:cNvGraphicFramePr>
          <p:nvPr/>
        </p:nvGraphicFramePr>
        <p:xfrm>
          <a:off x="612775" y="998538"/>
          <a:ext cx="8280400" cy="232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方程式" r:id="rId3" imgW="3200400" imgH="977900" progId="Equation.3">
                  <p:embed/>
                </p:oleObj>
              </mc:Choice>
              <mc:Fallback>
                <p:oleObj name="方程式" r:id="rId3" imgW="3200400" imgH="9779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998538"/>
                        <a:ext cx="8280400" cy="232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矩形 5"/>
          <p:cNvSpPr>
            <a:spLocks noChangeArrowheads="1"/>
          </p:cNvSpPr>
          <p:nvPr/>
        </p:nvSpPr>
        <p:spPr bwMode="auto">
          <a:xfrm>
            <a:off x="0" y="344805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75565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9.23, p.685 of text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0" y="43465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for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0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j</a:t>
            </a:r>
            <a:r>
              <a:rPr lang="el-GR" altLang="zh-TW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0</a:t>
            </a:r>
            <a:endParaRPr kumimoji="0" lang="en-US" altLang="zh-TW" sz="2800" i="1" kern="100" baseline="-250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graphicFrame>
        <p:nvGraphicFramePr>
          <p:cNvPr id="34822" name="物件 7"/>
          <p:cNvGraphicFramePr>
            <a:graphicFrameLocks noChangeAspect="1"/>
          </p:cNvGraphicFramePr>
          <p:nvPr/>
        </p:nvGraphicFramePr>
        <p:xfrm>
          <a:off x="1214438" y="5143500"/>
          <a:ext cx="62420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方程式" r:id="rId5" imgW="2413000" imgH="241300" progId="Equation.3">
                  <p:embed/>
                </p:oleObj>
              </mc:Choice>
              <mc:Fallback>
                <p:oleObj name="方程式" r:id="rId5" imgW="2413000" imgH="2413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143500"/>
                        <a:ext cx="62420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文字方塊 8"/>
          <p:cNvSpPr txBox="1">
            <a:spLocks noChangeArrowheads="1"/>
          </p:cNvSpPr>
          <p:nvPr/>
        </p:nvSpPr>
        <p:spPr bwMode="auto">
          <a:xfrm>
            <a:off x="0" y="5857875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3779838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shift along the </a:t>
            </a: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j</a:t>
            </a:r>
            <a:r>
              <a:rPr lang="el-GR" altLang="zh-TW" i="1">
                <a:latin typeface="Times New Roman" pitchFamily="18" charset="0"/>
                <a:ea typeface="標楷體" pitchFamily="65" charset="-120"/>
                <a:cs typeface="Times New Roman" pitchFamily="18" charset="0"/>
                <a:sym typeface="Symbol" pitchFamily="18" charset="2"/>
              </a:rPr>
              <a:t>ω</a:t>
            </a:r>
            <a:r>
              <a:rPr kumimoji="0"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Shift in </a:t>
            </a:r>
            <a:r>
              <a:rPr kumimoji="0" lang="en-US" altLang="zh-TW" sz="4000" b="1" i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-plane</a:t>
            </a:r>
          </a:p>
        </p:txBody>
      </p:sp>
      <p:pic>
        <p:nvPicPr>
          <p:cNvPr id="35843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7837488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5776" y="1619508"/>
            <a:ext cx="526939" cy="400110"/>
          </a:xfrm>
          <a:prstGeom prst="rect">
            <a:avLst/>
          </a:prstGeom>
          <a:blipFill rotWithShape="1">
            <a:blip r:embed="rId3"/>
            <a:stretch>
              <a:fillRect b="-1384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4" name="矩形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87824" y="2492896"/>
            <a:ext cx="474361" cy="4001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91864" y="3429000"/>
            <a:ext cx="399340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87928" y="4077072"/>
            <a:ext cx="399340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973089" y="2677562"/>
            <a:ext cx="526939" cy="400110"/>
          </a:xfrm>
          <a:prstGeom prst="rect">
            <a:avLst/>
          </a:prstGeom>
          <a:blipFill rotWithShape="1">
            <a:blip r:embed="rId7"/>
            <a:stretch>
              <a:fillRect b="-12121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68698" y="2297648"/>
            <a:ext cx="547971" cy="40011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2870096" y="3883908"/>
                <a:ext cx="9088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200" b="0" i="1" smtClean="0">
                          <a:latin typeface="Cambria Math"/>
                        </a:rPr>
                        <m:t>𝑅𝑒</m:t>
                      </m:r>
                      <m:r>
                        <a:rPr lang="en-US" altLang="zh-TW" sz="22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altLang="zh-TW" sz="2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2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96" y="3883908"/>
                <a:ext cx="908819" cy="430887"/>
              </a:xfrm>
              <a:prstGeom prst="rect">
                <a:avLst/>
              </a:prstGeom>
              <a:blipFill rotWithShape="1">
                <a:blip r:embed="rId12"/>
                <a:stretch>
                  <a:fillRect l="-671" r="-10067" b="-15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5414744" y="1234852"/>
                <a:ext cx="162151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6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TW" sz="2600" b="0" i="1" smtClean="0">
                          <a:latin typeface="Cambria Math"/>
                        </a:rPr>
                        <m:t>=</m:t>
                      </m:r>
                      <m:r>
                        <a:rPr lang="en-US" altLang="zh-TW" sz="2600" b="0" i="1" smtClean="0"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altLang="zh-TW" sz="2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600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26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744" y="1234852"/>
                <a:ext cx="1621512" cy="49244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68572" y="2148096"/>
                <a:ext cx="17076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TW" altLang="en-US" sz="2200" b="0" i="1" smtClean="0">
                              <a:latin typeface="Cambria Math"/>
                            </a:rPr>
                            <m:t>𝜎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2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572" y="2148096"/>
                <a:ext cx="1707684" cy="430887"/>
              </a:xfrm>
              <a:prstGeom prst="rect">
                <a:avLst/>
              </a:prstGeom>
              <a:blipFill rotWithShape="1">
                <a:blip r:embed="rId1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223212" y="4299838"/>
                <a:ext cx="11521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212" y="4299838"/>
                <a:ext cx="1152128" cy="430887"/>
              </a:xfrm>
              <a:prstGeom prst="rect">
                <a:avLst/>
              </a:prstGeom>
              <a:blipFill rotWithShape="1">
                <a:blip r:embed="rId15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183924" y="1917993"/>
                <a:ext cx="20685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zh-TW" altLang="en-US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924" y="1917993"/>
                <a:ext cx="2068596" cy="430887"/>
              </a:xfrm>
              <a:prstGeom prst="rect">
                <a:avLst/>
              </a:prstGeom>
              <a:blipFill rotWithShape="1">
                <a:blip r:embed="rId16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92150"/>
            <a:ext cx="7200900" cy="524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 Scaling (error on text corrected in class)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891" name="物件 2"/>
          <p:cNvGraphicFramePr>
            <a:graphicFrameLocks noChangeAspect="1"/>
          </p:cNvGraphicFramePr>
          <p:nvPr/>
        </p:nvGraphicFramePr>
        <p:xfrm>
          <a:off x="747713" y="863600"/>
          <a:ext cx="75231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方程式" r:id="rId3" imgW="2908300" imgH="533400" progId="Equation.3">
                  <p:embed/>
                </p:oleObj>
              </mc:Choice>
              <mc:Fallback>
                <p:oleObj name="方程式" r:id="rId3" imgW="2908300" imgH="533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863600"/>
                        <a:ext cx="75231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2349500"/>
            <a:ext cx="9144000" cy="2276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Expansion (?) of ROC if 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&gt; 1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Compression (?) of ROC if  1 &gt;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&gt; 0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reversal of ROC about </a:t>
            </a:r>
            <a:r>
              <a:rPr kumimoji="0" lang="en-US" altLang="zh-TW" sz="2800" i="1" kern="100" dirty="0" err="1">
                <a:solidFill>
                  <a:srgbClr val="000000"/>
                </a:solidFill>
                <a:latin typeface="Times New Roman"/>
                <a:ea typeface="標楷體"/>
              </a:rPr>
              <a:t>jw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-axis if 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a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&lt; 0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(right-sided 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  <a:sym typeface="Wingdings" pitchFamily="2" charset="2"/>
              </a:rPr>
              <a:t> left-sided, etc.)</a:t>
            </a: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  <p:sp>
        <p:nvSpPr>
          <p:cNvPr id="37893" name="矩形 4"/>
          <p:cNvSpPr>
            <a:spLocks noChangeArrowheads="1"/>
          </p:cNvSpPr>
          <p:nvPr/>
        </p:nvSpPr>
        <p:spPr bwMode="auto">
          <a:xfrm>
            <a:off x="0" y="47244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371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Fig. 9.24, p.686 of text</a:t>
            </a:r>
          </a:p>
        </p:txBody>
      </p:sp>
      <p:graphicFrame>
        <p:nvGraphicFramePr>
          <p:cNvPr id="37894" name="物件 5"/>
          <p:cNvGraphicFramePr>
            <a:graphicFrameLocks noChangeAspect="1"/>
          </p:cNvGraphicFramePr>
          <p:nvPr/>
        </p:nvGraphicFramePr>
        <p:xfrm>
          <a:off x="735013" y="5572125"/>
          <a:ext cx="70310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方程式" r:id="rId5" imgW="2717800" imgH="279400" progId="Equation.3">
                  <p:embed/>
                </p:oleObj>
              </mc:Choice>
              <mc:Fallback>
                <p:oleObj name="方程式" r:id="rId5" imgW="2717800" imgH="2794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5572125"/>
                        <a:ext cx="7031037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76250"/>
            <a:ext cx="78486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Conjugation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939" name="物件 2"/>
          <p:cNvGraphicFramePr>
            <a:graphicFrameLocks noChangeAspect="1"/>
          </p:cNvGraphicFramePr>
          <p:nvPr/>
        </p:nvGraphicFramePr>
        <p:xfrm>
          <a:off x="827088" y="969963"/>
          <a:ext cx="459898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方程式" r:id="rId3" imgW="1778000" imgH="609600" progId="Equation.3">
                  <p:embed/>
                </p:oleObj>
              </mc:Choice>
              <mc:Fallback>
                <p:oleObj name="方程式" r:id="rId3" imgW="1778000" imgH="6096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69963"/>
                        <a:ext cx="4598987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2781300"/>
            <a:ext cx="914400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is real, and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has a pole/zero at </a:t>
            </a:r>
          </a:p>
          <a:p>
            <a:pPr marL="3330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then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has a pole/zero at</a:t>
            </a:r>
          </a:p>
        </p:txBody>
      </p:sp>
      <p:graphicFrame>
        <p:nvGraphicFramePr>
          <p:cNvPr id="39941" name="物件 6"/>
          <p:cNvGraphicFramePr>
            <a:graphicFrameLocks noChangeAspect="1"/>
          </p:cNvGraphicFramePr>
          <p:nvPr/>
        </p:nvGraphicFramePr>
        <p:xfrm>
          <a:off x="7251700" y="2811463"/>
          <a:ext cx="12811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方程式" r:id="rId5" imgW="495085" imgH="457002" progId="Equation.3">
                  <p:embed/>
                </p:oleObj>
              </mc:Choice>
              <mc:Fallback>
                <p:oleObj name="方程式" r:id="rId5" imgW="495085" imgH="457002" progId="Equation.3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2811463"/>
                        <a:ext cx="1281113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矩形 5"/>
          <p:cNvSpPr>
            <a:spLocks noChangeArrowheads="1"/>
          </p:cNvSpPr>
          <p:nvPr/>
        </p:nvSpPr>
        <p:spPr bwMode="auto">
          <a:xfrm>
            <a:off x="-1588" y="41592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Convolution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943" name="物件 7"/>
          <p:cNvGraphicFramePr>
            <a:graphicFrameLocks noChangeAspect="1"/>
          </p:cNvGraphicFramePr>
          <p:nvPr/>
        </p:nvGraphicFramePr>
        <p:xfrm>
          <a:off x="852488" y="4878388"/>
          <a:ext cx="7391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方程式" r:id="rId7" imgW="2857500" imgH="241300" progId="Equation.3">
                  <p:embed/>
                </p:oleObj>
              </mc:Choice>
              <mc:Fallback>
                <p:oleObj name="方程式" r:id="rId7" imgW="2857500" imgH="241300" progId="Equation.3">
                  <p:embed/>
                  <p:pic>
                    <p:nvPicPr>
                      <p:cNvPr id="0" name="物件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78388"/>
                        <a:ext cx="7391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0" y="5788025"/>
            <a:ext cx="9144000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may become larger if pole-zero cancellation occurs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Differentiation</a:t>
            </a:r>
            <a:endParaRPr kumimoji="0" lang="zh-TW" altLang="zh-TW" sz="30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963" name="物件 2"/>
          <p:cNvGraphicFramePr>
            <a:graphicFrameLocks noChangeAspect="1"/>
          </p:cNvGraphicFramePr>
          <p:nvPr/>
        </p:nvGraphicFramePr>
        <p:xfrm>
          <a:off x="900113" y="1001713"/>
          <a:ext cx="459898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5" name="方程式" r:id="rId3" imgW="1777229" imgH="444307" progId="Equation.3">
                  <p:embed/>
                </p:oleObj>
              </mc:Choice>
              <mc:Fallback>
                <p:oleObj name="方程式" r:id="rId3" imgW="1777229" imgH="444307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01713"/>
                        <a:ext cx="459898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24749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may become larger if a pole at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= 0 cancelled</a:t>
            </a:r>
          </a:p>
        </p:txBody>
      </p:sp>
      <p:graphicFrame>
        <p:nvGraphicFramePr>
          <p:cNvPr id="40965" name="物件 4"/>
          <p:cNvGraphicFramePr>
            <a:graphicFrameLocks noChangeAspect="1"/>
          </p:cNvGraphicFramePr>
          <p:nvPr/>
        </p:nvGraphicFramePr>
        <p:xfrm>
          <a:off x="893763" y="3522663"/>
          <a:ext cx="4795837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方程式" r:id="rId5" imgW="1854200" imgH="444500" progId="Equation.3">
                  <p:embed/>
                </p:oleObj>
              </mc:Choice>
              <mc:Fallback>
                <p:oleObj name="方程式" r:id="rId5" imgW="1854200" imgH="4445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522663"/>
                        <a:ext cx="4795837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827584" y="5013176"/>
                <a:ext cx="3744416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𝑗𝑡𝑥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zh-TW" altLang="en-US" sz="2800" b="0" i="1" smtClean="0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13176"/>
                <a:ext cx="3744416" cy="10604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Integration in time Domain</a:t>
            </a:r>
            <a:endParaRPr kumimoji="0" lang="zh-TW" altLang="zh-TW" sz="30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987" name="物件 2"/>
          <p:cNvGraphicFramePr>
            <a:graphicFrameLocks noChangeAspect="1"/>
          </p:cNvGraphicFramePr>
          <p:nvPr/>
        </p:nvGraphicFramePr>
        <p:xfrm>
          <a:off x="511175" y="1341438"/>
          <a:ext cx="8382000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方程式" r:id="rId3" imgW="3403600" imgH="1422400" progId="Equation.3">
                  <p:embed/>
                </p:oleObj>
              </mc:Choice>
              <mc:Fallback>
                <p:oleObj name="方程式" r:id="rId3" imgW="3403600" imgH="1422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341438"/>
                        <a:ext cx="8382000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95736" y="5464861"/>
                <a:ext cx="3744416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𝜋𝛿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464861"/>
                <a:ext cx="3744416" cy="10604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95536" y="4293096"/>
                <a:ext cx="8496944" cy="1068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80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altLang="zh-TW" sz="280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b="0" i="1" smtClean="0">
                                      <a:latin typeface="Cambria Math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zh-TW" altLang="en-US" sz="2800" b="0" i="1" smtClean="0">
                                  <a:latin typeface="Cambria Math"/>
                                </a:rPr>
                                <m:t>𝜏</m:t>
                              </m:r>
                            </m:e>
                          </m:nary>
                          <m:r>
                            <a:rPr lang="en-US" altLang="zh-TW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zh-TW" altLang="en-US" sz="28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latin typeface="Cambria Math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altLang="zh-TW" sz="2800" b="0" i="1" smtClean="0">
                              <a:latin typeface="Cambria Math"/>
                            </a:rPr>
                            <m:t>+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0)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𝛿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TW" altLang="en-US" sz="28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93096"/>
                <a:ext cx="8496944" cy="10686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6147" name="矩形 2"/>
          <p:cNvSpPr>
            <a:spLocks noChangeArrowheads="1"/>
          </p:cNvSpPr>
          <p:nvPr/>
        </p:nvSpPr>
        <p:spPr bwMode="auto">
          <a:xfrm>
            <a:off x="0" y="2892425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Generalization of Fourier Transform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8" name="物件 3"/>
          <p:cNvGraphicFramePr>
            <a:graphicFrameLocks noChangeAspect="1"/>
          </p:cNvGraphicFramePr>
          <p:nvPr/>
        </p:nvGraphicFramePr>
        <p:xfrm>
          <a:off x="960438" y="4462463"/>
          <a:ext cx="44704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方程式" r:id="rId3" imgW="2032000" imgH="635000" progId="Equation.3">
                  <p:embed/>
                </p:oleObj>
              </mc:Choice>
              <mc:Fallback>
                <p:oleObj name="方程式" r:id="rId3" imgW="2032000" imgH="6350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4462463"/>
                        <a:ext cx="44704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物件 5"/>
          <p:cNvGraphicFramePr>
            <a:graphicFrameLocks noChangeAspect="1"/>
          </p:cNvGraphicFramePr>
          <p:nvPr/>
        </p:nvGraphicFramePr>
        <p:xfrm>
          <a:off x="973138" y="3822700"/>
          <a:ext cx="453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方程式" r:id="rId5" imgW="1803400" imgH="203200" progId="Equation.3">
                  <p:embed/>
                </p:oleObj>
              </mc:Choice>
              <mc:Fallback>
                <p:oleObj name="方程式" r:id="rId5" imgW="1803400" imgH="203200" progId="Equation.3">
                  <p:embed/>
                  <p:pic>
                    <p:nvPicPr>
                      <p:cNvPr id="0" name="物件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822700"/>
                        <a:ext cx="453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17"/>
          <p:cNvSpPr>
            <a:spLocks noChangeArrowheads="1"/>
          </p:cNvSpPr>
          <p:nvPr/>
        </p:nvSpPr>
        <p:spPr bwMode="auto">
          <a:xfrm>
            <a:off x="1752600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762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1800">
              <a:latin typeface="Arial" charset="0"/>
            </a:endParaRPr>
          </a:p>
        </p:txBody>
      </p:sp>
      <p:grpSp>
        <p:nvGrpSpPr>
          <p:cNvPr id="6151" name="群組 18"/>
          <p:cNvGrpSpPr>
            <a:grpSpLocks/>
          </p:cNvGrpSpPr>
          <p:nvPr/>
        </p:nvGrpSpPr>
        <p:grpSpPr bwMode="auto">
          <a:xfrm>
            <a:off x="6156325" y="3644900"/>
            <a:ext cx="2835275" cy="1873250"/>
            <a:chOff x="1160519" y="4869160"/>
            <a:chExt cx="2835417" cy="1872208"/>
          </a:xfrm>
        </p:grpSpPr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V="1">
              <a:off x="2364281" y="5276563"/>
              <a:ext cx="0" cy="8367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1160519" y="6124564"/>
              <a:ext cx="245441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59" name="Line 11"/>
            <p:cNvSpPr>
              <a:spLocks noChangeShapeType="1"/>
            </p:cNvSpPr>
            <p:nvPr/>
          </p:nvSpPr>
          <p:spPr bwMode="auto">
            <a:xfrm flipV="1">
              <a:off x="1534372" y="5569942"/>
              <a:ext cx="1561902" cy="1171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160" name="Text Box 10"/>
            <p:cNvSpPr txBox="1">
              <a:spLocks noChangeArrowheads="1"/>
            </p:cNvSpPr>
            <p:nvPr/>
          </p:nvSpPr>
          <p:spPr bwMode="auto">
            <a:xfrm>
              <a:off x="3131840" y="5229200"/>
              <a:ext cx="504000" cy="50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l-GR" altLang="zh-TW" sz="24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ω </a:t>
              </a:r>
              <a:endParaRPr lang="en-US" altLang="zh-TW" sz="24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6161" name="Text Box 9"/>
            <p:cNvSpPr txBox="1">
              <a:spLocks noChangeArrowheads="1"/>
            </p:cNvSpPr>
            <p:nvPr/>
          </p:nvSpPr>
          <p:spPr bwMode="auto">
            <a:xfrm>
              <a:off x="3614936" y="5895964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4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</a:t>
              </a:r>
            </a:p>
          </p:txBody>
        </p:sp>
        <p:sp>
          <p:nvSpPr>
            <p:cNvPr id="6162" name="Text Box 9"/>
            <p:cNvSpPr txBox="1">
              <a:spLocks noChangeArrowheads="1"/>
            </p:cNvSpPr>
            <p:nvPr/>
          </p:nvSpPr>
          <p:spPr bwMode="auto">
            <a:xfrm>
              <a:off x="1547664" y="4869160"/>
              <a:ext cx="1245096" cy="39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altLang="zh-TW" sz="2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 </a:t>
              </a:r>
              <a:r>
                <a:rPr lang="en-US" altLang="zh-TW" sz="2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+ </a:t>
              </a:r>
              <a:r>
                <a:rPr lang="en-US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j</a:t>
              </a:r>
              <a:r>
                <a:rPr lang="el-GR" altLang="zh-TW" sz="22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ω</a:t>
              </a:r>
              <a:r>
                <a:rPr lang="en-US" altLang="zh-TW" sz="22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)</a:t>
              </a:r>
            </a:p>
          </p:txBody>
        </p:sp>
      </p:grpSp>
      <p:grpSp>
        <p:nvGrpSpPr>
          <p:cNvPr id="6152" name="群組 1"/>
          <p:cNvGrpSpPr>
            <a:grpSpLocks/>
          </p:cNvGrpSpPr>
          <p:nvPr/>
        </p:nvGrpSpPr>
        <p:grpSpPr bwMode="auto">
          <a:xfrm>
            <a:off x="2286000" y="6069013"/>
            <a:ext cx="4179888" cy="528637"/>
            <a:chOff x="2286000" y="5482307"/>
            <a:chExt cx="4180259" cy="528638"/>
          </a:xfrm>
        </p:grpSpPr>
        <p:graphicFrame>
          <p:nvGraphicFramePr>
            <p:cNvPr id="6155" name="物件 7"/>
            <p:cNvGraphicFramePr>
              <a:graphicFrameLocks noChangeAspect="1"/>
            </p:cNvGraphicFramePr>
            <p:nvPr/>
          </p:nvGraphicFramePr>
          <p:xfrm>
            <a:off x="5220072" y="5482307"/>
            <a:ext cx="1246187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方程式" r:id="rId7" imgW="495085" imgH="228501" progId="Equation.3">
                    <p:embed/>
                  </p:oleObj>
                </mc:Choice>
                <mc:Fallback>
                  <p:oleObj name="方程式" r:id="rId7" imgW="495085" imgH="228501" progId="Equation.3">
                    <p:embed/>
                    <p:pic>
                      <p:nvPicPr>
                        <p:cNvPr id="0" name="物件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5482307"/>
                          <a:ext cx="1246187" cy="528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字方塊 15"/>
            <p:cNvSpPr txBox="1"/>
            <p:nvPr/>
          </p:nvSpPr>
          <p:spPr>
            <a:xfrm>
              <a:off x="2286000" y="5517232"/>
              <a:ext cx="2933960" cy="4937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600" kern="100" dirty="0">
                  <a:solidFill>
                    <a:srgbClr val="000000"/>
                  </a:solidFill>
                  <a:latin typeface="Times New Roman" pitchFamily="18" charset="0"/>
                  <a:ea typeface="標楷體"/>
                  <a:cs typeface="Times New Roman" pitchFamily="18" charset="0"/>
                </a:rPr>
                <a:t>Fourier transform of </a:t>
              </a:r>
            </a:p>
          </p:txBody>
        </p:sp>
      </p:grpSp>
      <p:graphicFrame>
        <p:nvGraphicFramePr>
          <p:cNvPr id="6153" name="物件 1"/>
          <p:cNvGraphicFramePr>
            <a:graphicFrameLocks noChangeAspect="1"/>
          </p:cNvGraphicFramePr>
          <p:nvPr/>
        </p:nvGraphicFramePr>
        <p:xfrm>
          <a:off x="1266825" y="1785938"/>
          <a:ext cx="419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方程式" r:id="rId9" imgW="2095500" imgH="533400" progId="Equation.3">
                  <p:embed/>
                </p:oleObj>
              </mc:Choice>
              <mc:Fallback>
                <p:oleObj name="方程式" r:id="rId9" imgW="2095500" imgH="5334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25" y="1785938"/>
                        <a:ext cx="419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矩形 14"/>
          <p:cNvSpPr>
            <a:spLocks noChangeArrowheads="1"/>
          </p:cNvSpPr>
          <p:nvPr/>
        </p:nvSpPr>
        <p:spPr bwMode="auto">
          <a:xfrm>
            <a:off x="1588" y="1106488"/>
            <a:ext cx="9144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Initial/Final – Value Theorems</a:t>
            </a:r>
            <a:endParaRPr kumimoji="0" lang="zh-TW" altLang="zh-TW" sz="30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011" name="物件 2"/>
          <p:cNvGraphicFramePr>
            <a:graphicFrameLocks noChangeAspect="1"/>
          </p:cNvGraphicFramePr>
          <p:nvPr/>
        </p:nvGraphicFramePr>
        <p:xfrm>
          <a:off x="900113" y="2636838"/>
          <a:ext cx="7126287" cy="157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方程式" r:id="rId3" imgW="2755900" imgH="660400" progId="Equation.3">
                  <p:embed/>
                </p:oleObj>
              </mc:Choice>
              <mc:Fallback>
                <p:oleObj name="方程式" r:id="rId3" imgW="2755900" imgH="660400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36838"/>
                        <a:ext cx="7126287" cy="157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981075"/>
            <a:ext cx="914400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92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0,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&lt; 0</a:t>
            </a:r>
          </a:p>
          <a:p>
            <a:pPr marL="792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has no impulses or higher order singularities at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= 0</a:t>
            </a:r>
          </a:p>
        </p:txBody>
      </p:sp>
      <p:sp>
        <p:nvSpPr>
          <p:cNvPr id="43013" name="矩形 4"/>
          <p:cNvSpPr>
            <a:spLocks noChangeArrowheads="1"/>
          </p:cNvSpPr>
          <p:nvPr/>
        </p:nvSpPr>
        <p:spPr bwMode="auto">
          <a:xfrm>
            <a:off x="-1588" y="4868863"/>
            <a:ext cx="9144001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Tables of Properties/Pairs</a:t>
            </a:r>
            <a:endParaRPr kumimoji="0" lang="zh-TW" altLang="zh-TW" sz="3000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4" name="矩形 5"/>
          <p:cNvSpPr>
            <a:spLocks noChangeArrowheads="1"/>
          </p:cNvSpPr>
          <p:nvPr/>
        </p:nvSpPr>
        <p:spPr bwMode="auto">
          <a:xfrm>
            <a:off x="0" y="558958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79057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 Tables 9.1, 9.2,  p.691, 692 of text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5888"/>
            <a:ext cx="7994650" cy="674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77788"/>
            <a:ext cx="4895850" cy="674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368300"/>
            <a:ext cx="8748712" cy="1260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0" y="295275"/>
            <a:ext cx="9144000" cy="1322388"/>
          </a:xfrm>
          <a:prstGeom prst="rect">
            <a:avLst/>
          </a:prstGeom>
        </p:spPr>
        <p:txBody>
          <a:bodyPr rIns="180000" anchor="ctr">
            <a:spAutoFit/>
          </a:bodyPr>
          <a:lstStyle/>
          <a:p>
            <a:pPr marL="2880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cs typeface="Times New Roman" pitchFamily="18" charset="0"/>
              </a:rPr>
              <a:t>9.3 System Characterization with </a:t>
            </a:r>
          </a:p>
          <a:p>
            <a:pPr marL="1044000" lvl="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4000" b="1" i="1" dirty="0"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0" y="3990975"/>
            <a:ext cx="9144000" cy="1022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0" lvl="2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system function</a:t>
            </a:r>
          </a:p>
          <a:p>
            <a:pPr marL="2880000" lvl="2" fontAlgn="auto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transfer function</a:t>
            </a:r>
          </a:p>
        </p:txBody>
      </p:sp>
      <p:sp>
        <p:nvSpPr>
          <p:cNvPr id="46085" name="Line 38"/>
          <p:cNvSpPr>
            <a:spLocks noChangeShapeType="1"/>
          </p:cNvSpPr>
          <p:nvPr/>
        </p:nvSpPr>
        <p:spPr bwMode="auto">
          <a:xfrm>
            <a:off x="4549775" y="2897188"/>
            <a:ext cx="922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6" name="文字方塊 11"/>
          <p:cNvSpPr txBox="1">
            <a:spLocks noChangeArrowheads="1"/>
          </p:cNvSpPr>
          <p:nvPr/>
        </p:nvSpPr>
        <p:spPr bwMode="auto">
          <a:xfrm>
            <a:off x="5527675" y="2205038"/>
            <a:ext cx="2282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zh-TW" altLang="zh-TW" sz="2800">
                <a:latin typeface="Times New Roman" pitchFamily="18" charset="0"/>
                <a:cs typeface="Times New Roman" pitchFamily="18" charset="0"/>
              </a:rPr>
              <a:t>＊</a:t>
            </a:r>
            <a:r>
              <a:rPr kumimoji="0" lang="en-US" altLang="zh-TW" sz="2800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7" name="Rectangle 37"/>
          <p:cNvSpPr>
            <a:spLocks noChangeArrowheads="1"/>
          </p:cNvSpPr>
          <p:nvPr/>
        </p:nvSpPr>
        <p:spPr bwMode="auto">
          <a:xfrm>
            <a:off x="3133725" y="2565400"/>
            <a:ext cx="1439863" cy="71913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8" name="文字方塊 13"/>
          <p:cNvSpPr txBox="1">
            <a:spLocks noChangeArrowheads="1"/>
          </p:cNvSpPr>
          <p:nvPr/>
        </p:nvSpPr>
        <p:spPr bwMode="auto">
          <a:xfrm>
            <a:off x="1262063" y="2205038"/>
            <a:ext cx="6826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9" name="Line 38"/>
          <p:cNvSpPr>
            <a:spLocks noChangeShapeType="1"/>
          </p:cNvSpPr>
          <p:nvPr/>
        </p:nvSpPr>
        <p:spPr bwMode="auto">
          <a:xfrm>
            <a:off x="2165350" y="2900363"/>
            <a:ext cx="922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0" name="文字方塊 15"/>
          <p:cNvSpPr txBox="1">
            <a:spLocks noChangeArrowheads="1"/>
          </p:cNvSpPr>
          <p:nvPr/>
        </p:nvSpPr>
        <p:spPr bwMode="auto">
          <a:xfrm>
            <a:off x="1187450" y="3284538"/>
            <a:ext cx="784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1" name="文字方塊 16"/>
          <p:cNvSpPr txBox="1">
            <a:spLocks noChangeArrowheads="1"/>
          </p:cNvSpPr>
          <p:nvPr/>
        </p:nvSpPr>
        <p:spPr bwMode="auto">
          <a:xfrm>
            <a:off x="5521325" y="3284538"/>
            <a:ext cx="220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92" name="文字方塊 17"/>
          <p:cNvSpPr txBox="1">
            <a:spLocks noChangeArrowheads="1"/>
          </p:cNvSpPr>
          <p:nvPr/>
        </p:nvSpPr>
        <p:spPr bwMode="auto">
          <a:xfrm>
            <a:off x="3544888" y="3286125"/>
            <a:ext cx="823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0" lang="en-US" altLang="zh-TW" sz="28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altLang="zh-TW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zh-TW" altLang="en-US" sz="28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981075"/>
            <a:ext cx="9144000" cy="57546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causal system has an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whose ROC is a right-half plane</a:t>
            </a:r>
          </a:p>
          <a:p>
            <a:pPr marL="2286000" lvl="4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is right-sided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For a system with a rational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), causality is equivalent to its ROC being the right-half plane to the right of the rightmost pole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 err="1">
                <a:solidFill>
                  <a:srgbClr val="000000"/>
                </a:solidFill>
                <a:latin typeface="Times New Roman"/>
                <a:ea typeface="標楷體"/>
              </a:rPr>
              <a:t>Anticausality</a:t>
            </a: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system is </a:t>
            </a:r>
            <a:r>
              <a:rPr kumimoji="0" lang="en-US" altLang="zh-TW" sz="2800" kern="100" dirty="0" err="1">
                <a:solidFill>
                  <a:srgbClr val="000000"/>
                </a:solidFill>
                <a:latin typeface="Times New Roman"/>
                <a:ea typeface="標楷體"/>
              </a:rPr>
              <a:t>anticausal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if 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0,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&gt; 0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an </a:t>
            </a:r>
            <a:r>
              <a:rPr kumimoji="0" lang="en-US" altLang="zh-TW" sz="2800" kern="100" dirty="0" err="1">
                <a:solidFill>
                  <a:srgbClr val="000000"/>
                </a:solidFill>
                <a:latin typeface="Times New Roman"/>
                <a:ea typeface="標楷體"/>
              </a:rPr>
              <a:t>anticausal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system has an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whose ROC is a left-half plane, etc.</a:t>
            </a:r>
          </a:p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Causality</a:t>
            </a:r>
          </a:p>
        </p:txBody>
      </p:sp>
      <p:pic>
        <p:nvPicPr>
          <p:cNvPr id="48131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1844675"/>
            <a:ext cx="26289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橢圓 4"/>
          <p:cNvSpPr>
            <a:spLocks noChangeArrowheads="1"/>
          </p:cNvSpPr>
          <p:nvPr/>
        </p:nvSpPr>
        <p:spPr bwMode="auto">
          <a:xfrm>
            <a:off x="414338" y="1387475"/>
            <a:ext cx="2573337" cy="1143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ROC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right half Plane</a:t>
            </a:r>
            <a:endParaRPr lang="zh-TW" alt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3" name="橢圓 7"/>
          <p:cNvSpPr>
            <a:spLocks noChangeArrowheads="1"/>
          </p:cNvSpPr>
          <p:nvPr/>
        </p:nvSpPr>
        <p:spPr bwMode="auto">
          <a:xfrm>
            <a:off x="3924300" y="1022350"/>
            <a:ext cx="1871663" cy="476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right-sided</a:t>
            </a:r>
            <a:r>
              <a:rPr lang="en-US" altLang="zh-TW" sz="2200" b="1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4" name="橢圓 8"/>
          <p:cNvSpPr>
            <a:spLocks noChangeArrowheads="1"/>
          </p:cNvSpPr>
          <p:nvPr/>
        </p:nvSpPr>
        <p:spPr bwMode="auto">
          <a:xfrm>
            <a:off x="7059613" y="1103313"/>
            <a:ext cx="1184275" cy="4762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Causal</a:t>
            </a:r>
            <a:endParaRPr lang="zh-TW" altLang="en-US" sz="2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左-右雙向箭號 9"/>
          <p:cNvSpPr/>
          <p:nvPr/>
        </p:nvSpPr>
        <p:spPr>
          <a:xfrm rot="21264866">
            <a:off x="2709863" y="1228725"/>
            <a:ext cx="1149350" cy="268288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algn="ctr">
              <a:spcBef>
                <a:spcPts val="600"/>
              </a:spcBef>
              <a:defRPr/>
            </a:pPr>
            <a:endParaRPr lang="zh-TW" altLang="en-US" sz="35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向左箭號 10"/>
          <p:cNvSpPr/>
          <p:nvPr/>
        </p:nvSpPr>
        <p:spPr>
          <a:xfrm>
            <a:off x="5867400" y="1012825"/>
            <a:ext cx="865188" cy="360363"/>
          </a:xfrm>
          <a:prstGeom prst="lef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457200" algn="ctr">
              <a:spcBef>
                <a:spcPts val="600"/>
              </a:spcBef>
              <a:defRPr/>
            </a:pPr>
            <a:endParaRPr lang="zh-TW" altLang="en-US" sz="35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795963" y="1579563"/>
            <a:ext cx="9763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138" name="文字方塊 13"/>
          <p:cNvSpPr txBox="1">
            <a:spLocks noChangeArrowheads="1"/>
          </p:cNvSpPr>
          <p:nvPr/>
        </p:nvSpPr>
        <p:spPr bwMode="auto">
          <a:xfrm>
            <a:off x="6103938" y="1393825"/>
            <a:ext cx="360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/>
              <a:t>X</a:t>
            </a:r>
            <a:endParaRPr lang="zh-TW" altLang="en-US"/>
          </a:p>
        </p:txBody>
      </p:sp>
      <p:sp>
        <p:nvSpPr>
          <p:cNvPr id="17" name="矩形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15363" y="2697284"/>
            <a:ext cx="480773" cy="40011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8" name="矩形 1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91215" y="2708920"/>
            <a:ext cx="385041" cy="4001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9" name="矩形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75555" y="2463497"/>
            <a:ext cx="349646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865541" y="5702419"/>
            <a:ext cx="385041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06730" y="5445224"/>
            <a:ext cx="349646" cy="40011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48148" name="矩形 15"/>
          <p:cNvSpPr>
            <a:spLocks noChangeArrowheads="1"/>
          </p:cNvSpPr>
          <p:nvPr/>
        </p:nvSpPr>
        <p:spPr bwMode="auto">
          <a:xfrm>
            <a:off x="6892925" y="4799013"/>
            <a:ext cx="9509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Causal</a:t>
            </a:r>
            <a:endParaRPr lang="zh-TW" altLang="en-US" sz="220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39552" y="3573016"/>
                <a:ext cx="2743613" cy="99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sz="2400" b="0" i="1" smtClean="0">
                          <a:latin typeface="Cambria Math"/>
                        </a:rPr>
                        <m:t>  ,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2743613" cy="99501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067944" y="3588482"/>
                <a:ext cx="3127375" cy="848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400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zh-TW" sz="2400" b="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altLang="zh-TW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/>
                        </a:rPr>
                        <m:t>𝑢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𝑡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588482"/>
                <a:ext cx="3127375" cy="8486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981075"/>
            <a:ext cx="9144000" cy="478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system is stable if and only if ROC of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includes the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j</a:t>
            </a:r>
            <a:r>
              <a:rPr lang="el-GR" altLang="zh-TW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ω 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-axis </a:t>
            </a:r>
          </a:p>
          <a:p>
            <a:pPr marL="1371600" lvl="1" fontAlgn="auto">
              <a:spcBef>
                <a:spcPts val="24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absolutely integrable, or Fourier transform converges</a:t>
            </a:r>
          </a:p>
          <a:p>
            <a:pPr marL="1371600" lvl="2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70000"/>
              <a:defRPr/>
            </a:pPr>
            <a:r>
              <a:rPr kumimoji="0" lang="en-US" altLang="zh-TW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See Fig. 9.25, p.696 of text</a:t>
            </a:r>
            <a:endParaRPr kumimoji="0" lang="en-US" altLang="zh-TW" sz="2800" kern="100" dirty="0">
              <a:solidFill>
                <a:srgbClr val="000000"/>
              </a:solidFill>
              <a:latin typeface="Times New Roman"/>
              <a:ea typeface="標楷體"/>
            </a:endParaRPr>
          </a:p>
          <a:p>
            <a:pPr marL="1371600" lvl="1" indent="-457200" fontAlgn="auto">
              <a:spcBef>
                <a:spcPts val="24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causal system with a rational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is stable if and only if all poles of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lie in the left-half of s-plane</a:t>
            </a:r>
          </a:p>
          <a:p>
            <a:pPr marL="1371600" lvl="1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is to the right of the rightmost pole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Stability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98"/>
          <a:stretch>
            <a:fillRect/>
          </a:stretch>
        </p:blipFill>
        <p:spPr bwMode="auto">
          <a:xfrm>
            <a:off x="215900" y="1773238"/>
            <a:ext cx="35877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0" y="2852936"/>
            <a:ext cx="3672408" cy="108837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88913"/>
            <a:ext cx="6480175" cy="660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Systems Characterized by Differential Equations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2227" name="群組 3"/>
          <p:cNvGrpSpPr>
            <a:grpSpLocks/>
          </p:cNvGrpSpPr>
          <p:nvPr/>
        </p:nvGrpSpPr>
        <p:grpSpPr bwMode="auto">
          <a:xfrm>
            <a:off x="0" y="1087438"/>
            <a:ext cx="9144000" cy="5045075"/>
            <a:chOff x="0" y="1087438"/>
            <a:chExt cx="9144000" cy="5045075"/>
          </a:xfrm>
        </p:grpSpPr>
        <p:graphicFrame>
          <p:nvGraphicFramePr>
            <p:cNvPr id="52228" name="物件 2"/>
            <p:cNvGraphicFramePr>
              <a:graphicFrameLocks noChangeAspect="1"/>
            </p:cNvGraphicFramePr>
            <p:nvPr/>
          </p:nvGraphicFramePr>
          <p:xfrm>
            <a:off x="971550" y="1087438"/>
            <a:ext cx="4924425" cy="5045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4" name="方程式" r:id="rId3" imgW="1905000" imgH="2120900" progId="Equation.3">
                    <p:embed/>
                  </p:oleObj>
                </mc:Choice>
                <mc:Fallback>
                  <p:oleObj name="方程式" r:id="rId3" imgW="1905000" imgH="2120900" progId="Equation.3">
                    <p:embed/>
                    <p:pic>
                      <p:nvPicPr>
                        <p:cNvPr id="0" name="物件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550" y="1087438"/>
                          <a:ext cx="4924425" cy="5045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線單箭頭接點 4"/>
            <p:cNvCxnSpPr/>
            <p:nvPr/>
          </p:nvCxnSpPr>
          <p:spPr>
            <a:xfrm>
              <a:off x="4787900" y="4797425"/>
              <a:ext cx="86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單箭頭接點 5"/>
            <p:cNvCxnSpPr/>
            <p:nvPr/>
          </p:nvCxnSpPr>
          <p:spPr>
            <a:xfrm>
              <a:off x="4787900" y="5732463"/>
              <a:ext cx="86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0" y="4529138"/>
              <a:ext cx="9144000" cy="14255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5760000" lvl="2" fontAlgn="auto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800" kern="100" dirty="0">
                  <a:solidFill>
                    <a:srgbClr val="000000"/>
                  </a:solidFill>
                  <a:latin typeface="Times New Roman"/>
                  <a:ea typeface="標楷體"/>
                </a:rPr>
                <a:t>zeros</a:t>
              </a:r>
            </a:p>
            <a:p>
              <a:pPr marL="5760000" lvl="2" fontAlgn="auto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SzPct val="100000"/>
                <a:defRPr/>
              </a:pPr>
              <a:endParaRPr kumimoji="0" lang="en-US" altLang="zh-TW" sz="2600" kern="100" dirty="0">
                <a:solidFill>
                  <a:srgbClr val="000000"/>
                </a:solidFill>
                <a:latin typeface="Times New Roman"/>
                <a:ea typeface="標楷體"/>
              </a:endParaRPr>
            </a:p>
            <a:p>
              <a:pPr marL="5760000" lvl="2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800" kern="100" dirty="0">
                  <a:solidFill>
                    <a:srgbClr val="000000"/>
                  </a:solidFill>
                  <a:latin typeface="Times New Roman"/>
                  <a:ea typeface="標楷體"/>
                </a:rPr>
                <a:t>poles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pic>
        <p:nvPicPr>
          <p:cNvPr id="7171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6572250" cy="324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87824" y="5229200"/>
            <a:ext cx="6120680" cy="1289520"/>
          </a:xfrm>
          <a:prstGeom prst="rect">
            <a:avLst/>
          </a:prstGeom>
          <a:blipFill rotWithShape="1">
            <a:blip r:embed="rId3"/>
            <a:stretch>
              <a:fillRect l="-797" b="-4265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4" name="直線接點 3"/>
          <p:cNvCxnSpPr/>
          <p:nvPr/>
        </p:nvCxnSpPr>
        <p:spPr>
          <a:xfrm flipH="1">
            <a:off x="4716463" y="6129338"/>
            <a:ext cx="215900" cy="215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60035" y="3477862"/>
            <a:ext cx="495200" cy="400110"/>
          </a:xfrm>
          <a:prstGeom prst="rect">
            <a:avLst/>
          </a:prstGeom>
          <a:blipFill rotWithShape="1">
            <a:blip r:embed="rId4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75288" y="3480420"/>
            <a:ext cx="489236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5656" y="3573016"/>
            <a:ext cx="495200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94340" y="3212976"/>
            <a:ext cx="399340" cy="40011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67333" y="1628800"/>
            <a:ext cx="526939" cy="400110"/>
          </a:xfrm>
          <a:prstGeom prst="rect">
            <a:avLst/>
          </a:prstGeom>
          <a:blipFill rotWithShape="1">
            <a:blip r:embed="rId8"/>
            <a:stretch>
              <a:fillRect b="-1212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95736" y="4509120"/>
            <a:ext cx="1192571" cy="400110"/>
          </a:xfrm>
          <a:prstGeom prst="rect">
            <a:avLst/>
          </a:prstGeom>
          <a:blipFill rotWithShape="1">
            <a:blip r:embed="rId9"/>
            <a:stretch>
              <a:fillRect b="-1384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43258" y="4244607"/>
            <a:ext cx="542008" cy="40011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34044" y="4365104"/>
                <a:ext cx="144016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TW" sz="22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𝑗</m:t>
                      </m:r>
                      <m:sSub>
                        <m:sSubPr>
                          <m:ctrlPr>
                            <a:rPr lang="en-US" altLang="zh-TW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zh-TW" altLang="en-US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044" y="4365104"/>
                <a:ext cx="1440160" cy="430887"/>
              </a:xfrm>
              <a:prstGeom prst="rect">
                <a:avLst/>
              </a:prstGeom>
              <a:blipFill rotWithShape="1">
                <a:blip r:embed="rId16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27584" y="1412776"/>
                <a:ext cx="114671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[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)]</m:t>
                          </m: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1146718" cy="430887"/>
              </a:xfrm>
              <a:prstGeom prst="rect">
                <a:avLst/>
              </a:prstGeom>
              <a:blipFill rotWithShape="1">
                <a:blip r:embed="rId17"/>
                <a:stretch>
                  <a:fillRect r="-4787" b="-1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2267744" y="1341929"/>
                <a:ext cx="17076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TW" altLang="en-US" sz="2200" b="0" i="1" smtClean="0">
                              <a:latin typeface="Cambria Math"/>
                            </a:rPr>
                            <m:t>𝜎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200" b="0" i="1" smtClean="0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2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341929"/>
                <a:ext cx="1707684" cy="430887"/>
              </a:xfrm>
              <a:prstGeom prst="rect">
                <a:avLst/>
              </a:prstGeom>
              <a:blipFill rotWithShape="1">
                <a:blip r:embed="rId1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283968" y="1197913"/>
                <a:ext cx="1800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2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197913"/>
                <a:ext cx="1800200" cy="430887"/>
              </a:xfrm>
              <a:prstGeom prst="rect">
                <a:avLst/>
              </a:prstGeom>
              <a:blipFill rotWithShape="1">
                <a:blip r:embed="rId19"/>
                <a:stretch>
                  <a:fillRect r="-2373" b="-1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086272" y="1149400"/>
                <a:ext cx="1800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72" y="1149400"/>
                <a:ext cx="1800200" cy="430887"/>
              </a:xfrm>
              <a:prstGeom prst="rect">
                <a:avLst/>
              </a:prstGeom>
              <a:blipFill rotWithShape="1">
                <a:blip r:embed="rId20"/>
                <a:stretch>
                  <a:fillRect r="-2365" b="-1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35496" y="2276872"/>
                <a:ext cx="18002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𝐹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2200" b="0" i="1" smtClean="0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TW" sz="22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2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2276872"/>
                <a:ext cx="1800200" cy="430887"/>
              </a:xfrm>
              <a:prstGeom prst="rect">
                <a:avLst/>
              </a:prstGeom>
              <a:blipFill rotWithShape="1">
                <a:blip r:embed="rId21"/>
                <a:stretch>
                  <a:fillRect r="-2373" b="-1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 Function Algebra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908050"/>
            <a:ext cx="9144000" cy="36639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Parallel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+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+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Cascade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  <a:r>
              <a:rPr kumimoji="0" lang="zh-TW" altLang="zh-TW" sz="2800" dirty="0">
                <a:latin typeface="Times New Roman" pitchFamily="18" charset="0"/>
                <a:ea typeface="+mn-ea"/>
                <a:cs typeface="Times New Roman" pitchFamily="18" charset="0"/>
              </a:rPr>
              <a:t> ＊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  <a:r>
              <a:rPr kumimoji="0" lang="en-US" altLang="zh-TW" sz="2800" dirty="0">
                <a:latin typeface="Times New Roman" pitchFamily="18" charset="0"/>
                <a:ea typeface="+mn-ea"/>
                <a:cs typeface="Times New Roman" pitchFamily="18" charset="0"/>
              </a:rPr>
              <a:t>‧</a:t>
            </a:r>
            <a:r>
              <a:rPr kumimoji="0" lang="zh-TW" altLang="zh-TW" sz="2800" dirty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1"/>
          <p:cNvSpPr>
            <a:spLocks noChangeArrowheads="1"/>
          </p:cNvSpPr>
          <p:nvPr/>
        </p:nvSpPr>
        <p:spPr bwMode="auto">
          <a:xfrm>
            <a:off x="-1588" y="260350"/>
            <a:ext cx="9144001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fr-FR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 Function Algebra</a:t>
            </a:r>
            <a:endParaRPr kumimoji="0" lang="zh-TW" altLang="zh-TW" sz="3000" i="1" baseline="-25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0" y="908050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Feedback</a:t>
            </a:r>
          </a:p>
        </p:txBody>
      </p:sp>
      <p:grpSp>
        <p:nvGrpSpPr>
          <p:cNvPr id="54276" name="群組 28722"/>
          <p:cNvGrpSpPr>
            <a:grpSpLocks/>
          </p:cNvGrpSpPr>
          <p:nvPr/>
        </p:nvGrpSpPr>
        <p:grpSpPr bwMode="auto">
          <a:xfrm>
            <a:off x="1908175" y="1628775"/>
            <a:ext cx="6731000" cy="2592388"/>
            <a:chOff x="1907704" y="1844944"/>
            <a:chExt cx="6731745" cy="2592168"/>
          </a:xfrm>
        </p:grpSpPr>
        <p:cxnSp>
          <p:nvCxnSpPr>
            <p:cNvPr id="28703" name="直線單箭頭接點 28702"/>
            <p:cNvCxnSpPr/>
            <p:nvPr/>
          </p:nvCxnSpPr>
          <p:spPr>
            <a:xfrm>
              <a:off x="1907704" y="2408459"/>
              <a:ext cx="1079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/>
            <p:cNvCxnSpPr/>
            <p:nvPr/>
          </p:nvCxnSpPr>
          <p:spPr>
            <a:xfrm>
              <a:off x="2703130" y="2408459"/>
              <a:ext cx="15813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0" name="文字方塊 28705"/>
            <p:cNvSpPr txBox="1">
              <a:spLocks noChangeArrowheads="1"/>
            </p:cNvSpPr>
            <p:nvPr/>
          </p:nvSpPr>
          <p:spPr bwMode="auto">
            <a:xfrm>
              <a:off x="1962217" y="184494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1" name="文字方塊 28706"/>
            <p:cNvSpPr txBox="1">
              <a:spLocks noChangeArrowheads="1"/>
            </p:cNvSpPr>
            <p:nvPr/>
          </p:nvSpPr>
          <p:spPr bwMode="auto">
            <a:xfrm>
              <a:off x="2843808" y="1916953"/>
              <a:ext cx="3577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2" name="文字方塊 68"/>
            <p:cNvSpPr txBox="1">
              <a:spLocks noChangeArrowheads="1"/>
            </p:cNvSpPr>
            <p:nvPr/>
          </p:nvSpPr>
          <p:spPr bwMode="auto">
            <a:xfrm>
              <a:off x="2771800" y="2432622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en-US" sz="2400">
                  <a:latin typeface="Times New Roman" pitchFamily="18" charset="0"/>
                  <a:cs typeface="Times New Roman" pitchFamily="18" charset="0"/>
                </a:rPr>
                <a:t>－</a:t>
              </a:r>
            </a:p>
          </p:txBody>
        </p:sp>
        <p:sp>
          <p:nvSpPr>
            <p:cNvPr id="54283" name="橢圓 28708"/>
            <p:cNvSpPr>
              <a:spLocks noChangeArrowheads="1"/>
            </p:cNvSpPr>
            <p:nvPr/>
          </p:nvSpPr>
          <p:spPr bwMode="auto">
            <a:xfrm>
              <a:off x="3195236" y="2120782"/>
              <a:ext cx="394767" cy="54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 marL="4572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ts val="600"/>
                </a:spcBef>
                <a:buFontTx/>
                <a:buNone/>
              </a:pPr>
              <a:endParaRPr kumimoji="0" lang="zh-TW" alt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84" name="文字方塊 28709"/>
            <p:cNvSpPr txBox="1">
              <a:spLocks noChangeArrowheads="1"/>
            </p:cNvSpPr>
            <p:nvPr/>
          </p:nvSpPr>
          <p:spPr bwMode="auto">
            <a:xfrm>
              <a:off x="3119646" y="2182075"/>
              <a:ext cx="540000" cy="384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 anchorCtr="1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TW" altLang="en-US" sz="2400" b="1">
                  <a:latin typeface="Times New Roman" pitchFamily="18" charset="0"/>
                  <a:cs typeface="Times New Roman" pitchFamily="18" charset="0"/>
                </a:rPr>
                <a:t>＋</a:t>
              </a:r>
            </a:p>
          </p:txBody>
        </p:sp>
        <p:cxnSp>
          <p:nvCxnSpPr>
            <p:cNvPr id="28713" name="直線接點 28712"/>
            <p:cNvCxnSpPr/>
            <p:nvPr/>
          </p:nvCxnSpPr>
          <p:spPr>
            <a:xfrm>
              <a:off x="3900238" y="2410046"/>
              <a:ext cx="662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6" name="文字方塊 28713"/>
            <p:cNvSpPr txBox="1">
              <a:spLocks noChangeArrowheads="1"/>
            </p:cNvSpPr>
            <p:nvPr/>
          </p:nvSpPr>
          <p:spPr bwMode="auto">
            <a:xfrm>
              <a:off x="4561140" y="1844944"/>
              <a:ext cx="1440000" cy="10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400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77" name="直線單箭頭接點 76"/>
            <p:cNvCxnSpPr/>
            <p:nvPr/>
          </p:nvCxnSpPr>
          <p:spPr>
            <a:xfrm>
              <a:off x="6007083" y="2411634"/>
              <a:ext cx="8922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/>
            <p:cNvCxnSpPr/>
            <p:nvPr/>
          </p:nvCxnSpPr>
          <p:spPr>
            <a:xfrm>
              <a:off x="6588172" y="2411634"/>
              <a:ext cx="13066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9" name="文字方塊 78"/>
            <p:cNvSpPr txBox="1">
              <a:spLocks noChangeArrowheads="1"/>
            </p:cNvSpPr>
            <p:nvPr/>
          </p:nvSpPr>
          <p:spPr bwMode="auto">
            <a:xfrm>
              <a:off x="3618401" y="1844945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0" name="文字方塊 79"/>
            <p:cNvSpPr txBox="1">
              <a:spLocks noChangeArrowheads="1"/>
            </p:cNvSpPr>
            <p:nvPr/>
          </p:nvSpPr>
          <p:spPr bwMode="auto">
            <a:xfrm>
              <a:off x="8028384" y="2154318"/>
              <a:ext cx="61106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1" name="文字方塊 80"/>
            <p:cNvSpPr txBox="1">
              <a:spLocks noChangeArrowheads="1"/>
            </p:cNvSpPr>
            <p:nvPr/>
          </p:nvSpPr>
          <p:spPr bwMode="auto">
            <a:xfrm>
              <a:off x="4562272" y="3357112"/>
              <a:ext cx="1440000" cy="10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4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0" lang="en-US" altLang="zh-TW" sz="2400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92" name="文字方塊 81"/>
            <p:cNvSpPr txBox="1">
              <a:spLocks noChangeArrowheads="1"/>
            </p:cNvSpPr>
            <p:nvPr/>
          </p:nvSpPr>
          <p:spPr bwMode="auto">
            <a:xfrm>
              <a:off x="3618401" y="3429000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0" lang="en-US" altLang="zh-TW" sz="2400" i="1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kumimoji="0" lang="en-US" altLang="zh-TW" sz="2400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0" lang="zh-TW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3384242" y="3932330"/>
              <a:ext cx="11748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18" name="直線單箭頭接點 28717"/>
            <p:cNvCxnSpPr/>
            <p:nvPr/>
          </p:nvCxnSpPr>
          <p:spPr>
            <a:xfrm flipV="1">
              <a:off x="3395357" y="2662438"/>
              <a:ext cx="0" cy="12587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20" name="直線接點 28719"/>
            <p:cNvCxnSpPr/>
            <p:nvPr/>
          </p:nvCxnSpPr>
          <p:spPr>
            <a:xfrm>
              <a:off x="7231181" y="2410046"/>
              <a:ext cx="0" cy="15302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/>
            <p:cNvCxnSpPr/>
            <p:nvPr/>
          </p:nvCxnSpPr>
          <p:spPr>
            <a:xfrm>
              <a:off x="6013433" y="3932330"/>
              <a:ext cx="1224098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277" name="物件 28721"/>
          <p:cNvGraphicFramePr>
            <a:graphicFrameLocks noChangeAspect="1"/>
          </p:cNvGraphicFramePr>
          <p:nvPr/>
        </p:nvGraphicFramePr>
        <p:xfrm>
          <a:off x="1331913" y="3933825"/>
          <a:ext cx="475932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方程式" r:id="rId3" imgW="1841500" imgH="1155700" progId="Equation.3">
                  <p:embed/>
                </p:oleObj>
              </mc:Choice>
              <mc:Fallback>
                <p:oleObj name="方程式" r:id="rId3" imgW="1841500" imgH="1155700" progId="Equation.3">
                  <p:embed/>
                  <p:pic>
                    <p:nvPicPr>
                      <p:cNvPr id="0" name="物件 28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4759325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388" y="363538"/>
            <a:ext cx="8748712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5299" name="矩形 2"/>
          <p:cNvSpPr>
            <a:spLocks noChangeArrowheads="1"/>
          </p:cNvSpPr>
          <p:nvPr/>
        </p:nvSpPr>
        <p:spPr bwMode="auto">
          <a:xfrm>
            <a:off x="0" y="333375"/>
            <a:ext cx="9144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287338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3" eaLnBrk="1" hangingPunct="1">
              <a:spcBef>
                <a:spcPct val="0"/>
              </a:spcBef>
              <a:buFontTx/>
              <a:buNone/>
            </a:pPr>
            <a:r>
              <a:rPr kumimoji="0" lang="en-US" altLang="zh-TW" sz="4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9.4 Unilateral Laplace Transform</a:t>
            </a:r>
          </a:p>
        </p:txBody>
      </p:sp>
      <p:graphicFrame>
        <p:nvGraphicFramePr>
          <p:cNvPr id="55300" name="物件 22"/>
          <p:cNvGraphicFramePr>
            <a:graphicFrameLocks noChangeAspect="1"/>
          </p:cNvGraphicFramePr>
          <p:nvPr/>
        </p:nvGraphicFramePr>
        <p:xfrm>
          <a:off x="357188" y="1403350"/>
          <a:ext cx="8497887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7" name="方程式" r:id="rId3" imgW="3175000" imgH="825500" progId="Equation.3">
                  <p:embed/>
                </p:oleObj>
              </mc:Choice>
              <mc:Fallback>
                <p:oleObj name="方程式" r:id="rId3" imgW="3175000" imgH="825500" progId="Equation.3">
                  <p:embed/>
                  <p:pic>
                    <p:nvPicPr>
                      <p:cNvPr id="0" name="物件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403350"/>
                        <a:ext cx="8497887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0" y="3770313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7200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impulses or higher order singularities at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= 0 </a:t>
            </a:r>
          </a:p>
          <a:p>
            <a:pPr marL="720000" lvl="1" fontAlgn="auto"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included in the integration</a:t>
            </a:r>
          </a:p>
        </p:txBody>
      </p:sp>
      <p:graphicFrame>
        <p:nvGraphicFramePr>
          <p:cNvPr id="55302" name="物件 4"/>
          <p:cNvGraphicFramePr>
            <a:graphicFrameLocks noChangeAspect="1"/>
          </p:cNvGraphicFramePr>
          <p:nvPr/>
        </p:nvGraphicFramePr>
        <p:xfrm>
          <a:off x="1074738" y="5056188"/>
          <a:ext cx="25606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8" name="方程式" r:id="rId5" imgW="990170" imgH="253890" progId="Equation.3">
                  <p:embed/>
                </p:oleObj>
              </mc:Choice>
              <mc:Fallback>
                <p:oleObj name="方程式" r:id="rId5" imgW="990170" imgH="25389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5056188"/>
                        <a:ext cx="25606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360488"/>
            <a:ext cx="9144000" cy="4154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ROC for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  <a:r>
              <a:rPr kumimoji="0" lang="en-US" altLang="zh-TW" sz="2800" i="1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u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is always a right-half plane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a causal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has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=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H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two signals differing for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&lt; 0</a:t>
            </a:r>
          </a:p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but identical for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≥ 0 have identical unilateral Laplace transforms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similar properties and applications</a:t>
            </a:r>
          </a:p>
        </p:txBody>
      </p:sp>
      <p:sp>
        <p:nvSpPr>
          <p:cNvPr id="3" name="矩形 2"/>
          <p:cNvSpPr/>
          <p:nvPr/>
        </p:nvSpPr>
        <p:spPr>
          <a:xfrm>
            <a:off x="179388" y="363538"/>
            <a:ext cx="8748712" cy="720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prstClr val="white"/>
              </a:solidFill>
            </a:endParaRPr>
          </a:p>
        </p:txBody>
      </p:sp>
      <p:sp>
        <p:nvSpPr>
          <p:cNvPr id="56324" name="矩形 3"/>
          <p:cNvSpPr>
            <a:spLocks noChangeArrowheads="1"/>
          </p:cNvSpPr>
          <p:nvPr/>
        </p:nvSpPr>
        <p:spPr bwMode="auto">
          <a:xfrm>
            <a:off x="0" y="333375"/>
            <a:ext cx="91440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287338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3" eaLnBrk="1" hangingPunct="1">
              <a:spcBef>
                <a:spcPct val="0"/>
              </a:spcBef>
              <a:buFontTx/>
              <a:buNone/>
            </a:pPr>
            <a:r>
              <a:rPr kumimoji="0" lang="en-US" altLang="zh-TW" sz="4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9.4 Unilateral Laplace Transform</a:t>
            </a:r>
          </a:p>
        </p:txBody>
      </p:sp>
      <p:graphicFrame>
        <p:nvGraphicFramePr>
          <p:cNvPr id="56325" name="物件 3"/>
          <p:cNvGraphicFramePr>
            <a:graphicFrameLocks noChangeAspect="1"/>
          </p:cNvGraphicFramePr>
          <p:nvPr/>
        </p:nvGraphicFramePr>
        <p:xfrm>
          <a:off x="3779838" y="2276475"/>
          <a:ext cx="2297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8" name="方程式" r:id="rId3" imgW="889000" imgH="228600" progId="Equation.3">
                  <p:embed/>
                </p:oleObj>
              </mc:Choice>
              <mc:Fallback>
                <p:oleObj name="方程式" r:id="rId3" imgW="889000" imgH="228600" progId="Equation.3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276475"/>
                        <a:ext cx="2297112" cy="54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57347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9.7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p.668 of text</a:t>
            </a:r>
          </a:p>
        </p:txBody>
      </p:sp>
      <p:graphicFrame>
        <p:nvGraphicFramePr>
          <p:cNvPr id="57348" name="物件 23"/>
          <p:cNvGraphicFramePr>
            <a:graphicFrameLocks noChangeAspect="1"/>
          </p:cNvGraphicFramePr>
          <p:nvPr/>
        </p:nvGraphicFramePr>
        <p:xfrm>
          <a:off x="361950" y="1879600"/>
          <a:ext cx="7874000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方程式" r:id="rId3" imgW="3937000" imgH="1727200" progId="Equation.3">
                  <p:embed/>
                </p:oleObj>
              </mc:Choice>
              <mc:Fallback>
                <p:oleObj name="方程式" r:id="rId3" imgW="3937000" imgH="1727200" progId="Equation.3">
                  <p:embed/>
                  <p:pic>
                    <p:nvPicPr>
                      <p:cNvPr id="0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879600"/>
                        <a:ext cx="7874000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58371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9.7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p.668 of text</a:t>
            </a:r>
          </a:p>
        </p:txBody>
      </p:sp>
      <p:pic>
        <p:nvPicPr>
          <p:cNvPr id="5837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2700" y="2062163"/>
            <a:ext cx="4664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2133600"/>
            <a:ext cx="4779962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59395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9.9/9.10/9.11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p.671-673 of text</a:t>
            </a:r>
          </a:p>
        </p:txBody>
      </p:sp>
      <p:graphicFrame>
        <p:nvGraphicFramePr>
          <p:cNvPr id="59396" name="物件 23"/>
          <p:cNvGraphicFramePr>
            <a:graphicFrameLocks noChangeAspect="1"/>
          </p:cNvGraphicFramePr>
          <p:nvPr/>
        </p:nvGraphicFramePr>
        <p:xfrm>
          <a:off x="468313" y="1773238"/>
          <a:ext cx="5616575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方程式" r:id="rId3" imgW="2743200" imgH="1346200" progId="Equation.3">
                  <p:embed/>
                </p:oleObj>
              </mc:Choice>
              <mc:Fallback>
                <p:oleObj name="方程式" r:id="rId3" imgW="2743200" imgH="1346200" progId="Equation.3">
                  <p:embed/>
                  <p:pic>
                    <p:nvPicPr>
                      <p:cNvPr id="0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73238"/>
                        <a:ext cx="5616575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60419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9.9/9.10/9.11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p.671-673 of text</a:t>
            </a:r>
          </a:p>
        </p:txBody>
      </p:sp>
      <p:pic>
        <p:nvPicPr>
          <p:cNvPr id="60420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1517650"/>
            <a:ext cx="5184775" cy="52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2"/>
          <p:cNvSpPr>
            <a:spLocks noChangeArrowheads="1"/>
          </p:cNvSpPr>
          <p:nvPr/>
        </p:nvSpPr>
        <p:spPr bwMode="auto">
          <a:xfrm>
            <a:off x="0" y="215900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6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  <p:sp>
        <p:nvSpPr>
          <p:cNvPr id="61443" name="文字方塊 2"/>
          <p:cNvSpPr txBox="1">
            <a:spLocks noChangeArrowheads="1"/>
          </p:cNvSpPr>
          <p:nvPr/>
        </p:nvSpPr>
        <p:spPr bwMode="auto">
          <a:xfrm>
            <a:off x="107950" y="908050"/>
            <a:ext cx="8856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u="sng">
                <a:latin typeface="Times New Roman" pitchFamily="18" charset="0"/>
                <a:cs typeface="Times New Roman" pitchFamily="18" charset="0"/>
              </a:rPr>
              <a:t>Example 9.25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, p.701 of text</a:t>
            </a:r>
          </a:p>
        </p:txBody>
      </p:sp>
      <p:graphicFrame>
        <p:nvGraphicFramePr>
          <p:cNvPr id="61444" name="物件 23"/>
          <p:cNvGraphicFramePr>
            <a:graphicFrameLocks noChangeAspect="1"/>
          </p:cNvGraphicFramePr>
          <p:nvPr/>
        </p:nvGraphicFramePr>
        <p:xfrm>
          <a:off x="468313" y="1762125"/>
          <a:ext cx="6840537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name="方程式" r:id="rId3" imgW="3060700" imgH="2286000" progId="Equation.3">
                  <p:embed/>
                </p:oleObj>
              </mc:Choice>
              <mc:Fallback>
                <p:oleObj name="方程式" r:id="rId3" imgW="3060700" imgH="2286000" progId="Equation.3">
                  <p:embed/>
                  <p:pic>
                    <p:nvPicPr>
                      <p:cNvPr id="0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62125"/>
                        <a:ext cx="6840537" cy="479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物件 2"/>
          <p:cNvGraphicFramePr>
            <a:graphicFrameLocks noChangeAspect="1"/>
          </p:cNvGraphicFramePr>
          <p:nvPr/>
        </p:nvGraphicFramePr>
        <p:xfrm>
          <a:off x="3613150" y="3327400"/>
          <a:ext cx="1917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name="方程式" r:id="rId5" imgW="1916868" imgH="203112" progId="Equation.3">
                  <p:embed/>
                </p:oleObj>
              </mc:Choice>
              <mc:Fallback>
                <p:oleObj name="方程式" r:id="rId5" imgW="1916868" imgH="203112" progId="Equation.3">
                  <p:embed/>
                  <p:pic>
                    <p:nvPicPr>
                      <p:cNvPr id="0" name="物件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3327400"/>
                        <a:ext cx="19177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文字方塊 3"/>
          <p:cNvSpPr txBox="1">
            <a:spLocks noChangeArrowheads="1"/>
          </p:cNvSpPr>
          <p:nvPr/>
        </p:nvSpPr>
        <p:spPr bwMode="auto">
          <a:xfrm>
            <a:off x="2547938" y="5665788"/>
            <a:ext cx="2224087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400">
                <a:latin typeface="Times New Roman" pitchFamily="18" charset="0"/>
                <a:cs typeface="Times New Roman" pitchFamily="18" charset="0"/>
              </a:rPr>
              <a:t>left-half plane</a:t>
            </a:r>
            <a:endParaRPr lang="zh-TW" alt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9.60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p.737 of text</a:t>
            </a:r>
          </a:p>
        </p:txBody>
      </p:sp>
      <p:graphicFrame>
        <p:nvGraphicFramePr>
          <p:cNvPr id="62467" name="物件 1"/>
          <p:cNvGraphicFramePr>
            <a:graphicFrameLocks noChangeAspect="1"/>
          </p:cNvGraphicFramePr>
          <p:nvPr/>
        </p:nvGraphicFramePr>
        <p:xfrm>
          <a:off x="900113" y="4797425"/>
          <a:ext cx="596265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2" name="方程式" r:id="rId3" imgW="2489200" imgH="736600" progId="Equation.3">
                  <p:embed/>
                </p:oleObj>
              </mc:Choice>
              <mc:Fallback>
                <p:oleObj name="方程式" r:id="rId3" imgW="2489200" imgH="7366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596265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0" y="836613"/>
            <a:ext cx="9144000" cy="661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14400" lvl="1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Echo in telephone communication</a:t>
            </a:r>
          </a:p>
        </p:txBody>
      </p:sp>
      <p:pic>
        <p:nvPicPr>
          <p:cNvPr id="62469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187450" y="1989138"/>
            <a:ext cx="661670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0" y="10287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Generalization of Fourier Transform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811338"/>
            <a:ext cx="9144000" cy="30765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may not be well defined (or converged) for all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</a:p>
          <a:p>
            <a:pPr marL="1371600" lvl="1" indent="-457200" fontAlgn="auto">
              <a:spcBef>
                <a:spcPts val="24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may converge at some region of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-plane, while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doesn’t have Fourier Transform</a:t>
            </a:r>
          </a:p>
          <a:p>
            <a:pPr marL="1371600" lvl="1" indent="-457200" fontAlgn="auto">
              <a:spcBef>
                <a:spcPts val="24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covering broader class of signals, performing more analysis for signals/systems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9.60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p.737 of text</a:t>
            </a:r>
          </a:p>
        </p:txBody>
      </p:sp>
      <p:graphicFrame>
        <p:nvGraphicFramePr>
          <p:cNvPr id="63491" name="物件 1"/>
          <p:cNvGraphicFramePr>
            <a:graphicFrameLocks noChangeAspect="1"/>
          </p:cNvGraphicFramePr>
          <p:nvPr/>
        </p:nvGraphicFramePr>
        <p:xfrm>
          <a:off x="514350" y="1052513"/>
          <a:ext cx="5872163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1" name="方程式" r:id="rId3" imgW="2451100" imgH="838200" progId="Equation.3">
                  <p:embed/>
                </p:oleObj>
              </mc:Choice>
              <mc:Fallback>
                <p:oleObj name="方程式" r:id="rId3" imgW="2451100" imgH="838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052513"/>
                        <a:ext cx="5872163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2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97200"/>
            <a:ext cx="7272337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539750" y="3573463"/>
            <a:ext cx="803275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solidFill>
                  <a:srgbClr val="C00000"/>
                </a:solidFill>
              </a:rPr>
              <a:t>zeros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691680" y="4470440"/>
            <a:ext cx="941548" cy="451534"/>
          </a:xfrm>
          <a:prstGeom prst="rect">
            <a:avLst/>
          </a:prstGeom>
          <a:blipFill rotWithShape="1">
            <a:blip r:embed="rId6"/>
            <a:stretch>
              <a:fillRect r="-3896" b="-6757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grpSp>
        <p:nvGrpSpPr>
          <p:cNvPr id="63495" name="群組 1"/>
          <p:cNvGrpSpPr>
            <a:grpSpLocks/>
          </p:cNvGrpSpPr>
          <p:nvPr/>
        </p:nvGrpSpPr>
        <p:grpSpPr bwMode="auto">
          <a:xfrm>
            <a:off x="2268538" y="2897188"/>
            <a:ext cx="574675" cy="717550"/>
            <a:chOff x="2267744" y="2896480"/>
            <a:chExt cx="576064" cy="719022"/>
          </a:xfrm>
        </p:grpSpPr>
        <p:sp>
          <p:nvSpPr>
            <p:cNvPr id="7" name="文字方塊 6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11760" y="2896480"/>
              <a:ext cx="432048" cy="400110"/>
            </a:xfrm>
            <a:prstGeom prst="rect">
              <a:avLst/>
            </a:prstGeom>
            <a:blipFill rotWithShape="1">
              <a:blip r:embed="rId7"/>
              <a:stretch>
                <a:fillRect l="-5634" b="-12121"/>
              </a:stretch>
            </a:blipFill>
            <a:ln>
              <a:noFill/>
            </a:ln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267744" y="3246446"/>
              <a:ext cx="288031" cy="3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0" name="文字方塊 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491880" y="3203684"/>
            <a:ext cx="432048" cy="40011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文字方塊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08213" y="3934537"/>
            <a:ext cx="1043707" cy="452175"/>
          </a:xfrm>
          <a:prstGeom prst="rect">
            <a:avLst/>
          </a:prstGeom>
          <a:blipFill rotWithShape="1">
            <a:blip r:embed="rId9"/>
            <a:stretch>
              <a:fillRect b="-1333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808" y="4716065"/>
            <a:ext cx="472437" cy="430182"/>
          </a:xfrm>
          <a:prstGeom prst="rect">
            <a:avLst/>
          </a:prstGeom>
          <a:blipFill rotWithShape="1">
            <a:blip r:embed="rId10"/>
            <a:stretch>
              <a:fillRect b="-428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808" y="5337057"/>
            <a:ext cx="648072" cy="430182"/>
          </a:xfrm>
          <a:prstGeom prst="rect">
            <a:avLst/>
          </a:prstGeom>
          <a:blipFill rotWithShape="1">
            <a:blip r:embed="rId11"/>
            <a:stretch>
              <a:fillRect b="-4286"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43808" y="6093296"/>
            <a:ext cx="1224136" cy="452175"/>
          </a:xfrm>
          <a:prstGeom prst="rect">
            <a:avLst/>
          </a:prstGeom>
          <a:blipFill rotWithShape="1">
            <a:blip r:embed="rId12"/>
            <a:stretch>
              <a:fillRect b="-2703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文字方塊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050358" y="5014840"/>
            <a:ext cx="432048" cy="40011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文字方塊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96136" y="3356992"/>
            <a:ext cx="1080120" cy="400110"/>
          </a:xfrm>
          <a:prstGeom prst="rect">
            <a:avLst/>
          </a:prstGeom>
          <a:blipFill rotWithShape="1">
            <a:blip r:embed="rId14"/>
            <a:stretch>
              <a:fillRect b="-15385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9" name="文字方塊 1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07453" y="5373216"/>
            <a:ext cx="432048" cy="400110"/>
          </a:xfrm>
          <a:prstGeom prst="rect">
            <a:avLst/>
          </a:prstGeom>
          <a:blipFill rotWithShape="1">
            <a:blip r:embed="rId15"/>
            <a:stretch>
              <a:fillRect l="-5714" b="-12121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284952" y="5647874"/>
                <a:ext cx="360040" cy="430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00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52" y="5647874"/>
                <a:ext cx="360040" cy="430182"/>
              </a:xfrm>
              <a:prstGeom prst="rect">
                <a:avLst/>
              </a:prstGeom>
              <a:blipFill rotWithShape="1">
                <a:blip r:embed="rId16"/>
                <a:stretch>
                  <a:fillRect r="-5085" b="-28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76256" y="5678354"/>
                <a:ext cx="792088" cy="4521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TW" altLang="en-US" sz="2000" i="1" smtClean="0">
                              <a:latin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zh-TW" altLang="en-US" sz="200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TW" sz="2000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0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zh-TW" altLang="en-US" sz="2000" i="1" smtClean="0">
                                  <a:latin typeface="Cambria Math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5678354"/>
                <a:ext cx="792088" cy="452175"/>
              </a:xfrm>
              <a:prstGeom prst="rect">
                <a:avLst/>
              </a:prstGeom>
              <a:blipFill rotWithShape="1">
                <a:blip r:embed="rId1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9.60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p.737 of text</a:t>
            </a:r>
          </a:p>
        </p:txBody>
      </p:sp>
      <p:graphicFrame>
        <p:nvGraphicFramePr>
          <p:cNvPr id="64515" name="物件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94436"/>
              </p:ext>
            </p:extLst>
          </p:nvPr>
        </p:nvGraphicFramePr>
        <p:xfrm>
          <a:off x="220663" y="1304925"/>
          <a:ext cx="8775700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方程式" r:id="rId3" imgW="3568680" imgH="1346040" progId="Equation.3">
                  <p:embed/>
                </p:oleObj>
              </mc:Choice>
              <mc:Fallback>
                <p:oleObj name="方程式" r:id="rId3" imgW="3568680" imgH="134604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1304925"/>
                        <a:ext cx="8775700" cy="334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矩形 2"/>
          <p:cNvSpPr>
            <a:spLocks noChangeArrowheads="1"/>
          </p:cNvSpPr>
          <p:nvPr/>
        </p:nvSpPr>
        <p:spPr bwMode="auto">
          <a:xfrm>
            <a:off x="0" y="261938"/>
            <a:ext cx="64436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2540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lvl="2" eaLnBrk="1" hangingPunct="1">
              <a:spcBef>
                <a:spcPts val="1200"/>
              </a:spcBef>
              <a:buSzPct val="70000"/>
              <a:buFontTx/>
              <a:buNone/>
            </a:pPr>
            <a:r>
              <a:rPr kumimoji="0" lang="en-US" altLang="zh-TW" sz="3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 9.44</a:t>
            </a:r>
            <a:r>
              <a:rPr kumimoji="0" lang="en-US" altLang="zh-TW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p.733 of text</a:t>
            </a:r>
          </a:p>
        </p:txBody>
      </p:sp>
      <p:graphicFrame>
        <p:nvGraphicFramePr>
          <p:cNvPr id="65539" name="物件 1"/>
          <p:cNvGraphicFramePr>
            <a:graphicFrameLocks noChangeAspect="1"/>
          </p:cNvGraphicFramePr>
          <p:nvPr/>
        </p:nvGraphicFramePr>
        <p:xfrm>
          <a:off x="539750" y="809625"/>
          <a:ext cx="5721350" cy="585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2" name="方程式" r:id="rId3" imgW="2387600" imgH="2362200" progId="Equation.3">
                  <p:embed/>
                </p:oleObj>
              </mc:Choice>
              <mc:Fallback>
                <p:oleObj name="方程式" r:id="rId3" imgW="2387600" imgH="2362200" progId="Equation.3">
                  <p:embed/>
                  <p:pic>
                    <p:nvPicPr>
                      <p:cNvPr id="0" name="物件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09625"/>
                        <a:ext cx="5721350" cy="585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9219" name="矩形 2"/>
          <p:cNvSpPr>
            <a:spLocks noChangeArrowheads="1"/>
          </p:cNvSpPr>
          <p:nvPr/>
        </p:nvSpPr>
        <p:spPr bwMode="auto">
          <a:xfrm>
            <a:off x="0" y="10287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Rational Expressions and Poles/Zeros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20" name="群組 13"/>
          <p:cNvGrpSpPr>
            <a:grpSpLocks/>
          </p:cNvGrpSpPr>
          <p:nvPr/>
        </p:nvGrpSpPr>
        <p:grpSpPr bwMode="auto">
          <a:xfrm>
            <a:off x="0" y="1879600"/>
            <a:ext cx="9144000" cy="1117600"/>
            <a:chOff x="0" y="1879352"/>
            <a:chExt cx="9144000" cy="1117600"/>
          </a:xfrm>
        </p:grpSpPr>
        <p:graphicFrame>
          <p:nvGraphicFramePr>
            <p:cNvPr id="9222" name="物件 5"/>
            <p:cNvGraphicFramePr>
              <a:graphicFrameLocks noChangeAspect="1"/>
            </p:cNvGraphicFramePr>
            <p:nvPr/>
          </p:nvGraphicFramePr>
          <p:xfrm>
            <a:off x="1258888" y="1879352"/>
            <a:ext cx="1979612" cy="1117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方程式" r:id="rId3" imgW="787058" imgH="482391" progId="Equation.3">
                    <p:embed/>
                  </p:oleObj>
                </mc:Choice>
                <mc:Fallback>
                  <p:oleObj name="方程式" r:id="rId3" imgW="787058" imgH="482391" progId="Equation.3">
                    <p:embed/>
                    <p:pic>
                      <p:nvPicPr>
                        <p:cNvPr id="0" name="物件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888" y="1879352"/>
                          <a:ext cx="1979612" cy="1117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3" name="Line 5"/>
            <p:cNvSpPr>
              <a:spLocks noChangeShapeType="1"/>
            </p:cNvSpPr>
            <p:nvPr/>
          </p:nvSpPr>
          <p:spPr bwMode="auto">
            <a:xfrm>
              <a:off x="3347864" y="2125443"/>
              <a:ext cx="5071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4" name="Line 5"/>
            <p:cNvSpPr>
              <a:spLocks noChangeShapeType="1"/>
            </p:cNvSpPr>
            <p:nvPr/>
          </p:nvSpPr>
          <p:spPr bwMode="auto">
            <a:xfrm>
              <a:off x="3347864" y="2736676"/>
              <a:ext cx="5071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0" y="1887290"/>
              <a:ext cx="9144000" cy="46196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960000" lvl="1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400" kern="100" dirty="0">
                  <a:solidFill>
                    <a:srgbClr val="000000"/>
                  </a:solidFill>
                  <a:latin typeface="Times New Roman" pitchFamily="18" charset="0"/>
                  <a:ea typeface="標楷體"/>
                  <a:cs typeface="Times New Roman" pitchFamily="18" charset="0"/>
                </a:rPr>
                <a:t>roots           zeros </a:t>
              </a:r>
            </a:p>
          </p:txBody>
        </p:sp>
        <p:sp>
          <p:nvSpPr>
            <p:cNvPr id="9226" name="Line 5"/>
            <p:cNvSpPr>
              <a:spLocks noChangeShapeType="1"/>
            </p:cNvSpPr>
            <p:nvPr/>
          </p:nvSpPr>
          <p:spPr bwMode="auto">
            <a:xfrm>
              <a:off x="4856977" y="2132856"/>
              <a:ext cx="5071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0" y="2492127"/>
              <a:ext cx="9144000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960000" lvl="1" fontAlgn="auto">
                <a:spcBef>
                  <a:spcPts val="0"/>
                </a:spcBef>
                <a:spcAft>
                  <a:spcPts val="0"/>
                </a:spcAft>
                <a:buSzPct val="100000"/>
                <a:defRPr/>
              </a:pPr>
              <a:r>
                <a:rPr kumimoji="0" lang="en-US" altLang="zh-TW" sz="2400" kern="100" dirty="0">
                  <a:solidFill>
                    <a:srgbClr val="000000"/>
                  </a:solidFill>
                  <a:latin typeface="Times New Roman" pitchFamily="18" charset="0"/>
                  <a:ea typeface="標楷體"/>
                  <a:cs typeface="Times New Roman" pitchFamily="18" charset="0"/>
                </a:rPr>
                <a:t>roots           poles </a:t>
              </a:r>
            </a:p>
          </p:txBody>
        </p:sp>
        <p:sp>
          <p:nvSpPr>
            <p:cNvPr id="9228" name="Line 5"/>
            <p:cNvSpPr>
              <a:spLocks noChangeShapeType="1"/>
            </p:cNvSpPr>
            <p:nvPr/>
          </p:nvSpPr>
          <p:spPr bwMode="auto">
            <a:xfrm>
              <a:off x="4860032" y="2736000"/>
              <a:ext cx="5071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0" y="3257550"/>
            <a:ext cx="9144000" cy="1538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Pole-Zero Plots</a:t>
            </a:r>
          </a:p>
          <a:p>
            <a:pPr marL="1371600" lvl="1" indent="-4572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specifying 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except for a scale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Laplace Transform</a:t>
            </a:r>
          </a:p>
        </p:txBody>
      </p:sp>
      <p:sp>
        <p:nvSpPr>
          <p:cNvPr id="10243" name="矩形 2"/>
          <p:cNvSpPr>
            <a:spLocks noChangeArrowheads="1"/>
          </p:cNvSpPr>
          <p:nvPr/>
        </p:nvSpPr>
        <p:spPr bwMode="auto">
          <a:xfrm>
            <a:off x="0" y="1028700"/>
            <a:ext cx="914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742950" indent="-28575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Char char="l"/>
            </a:pPr>
            <a:r>
              <a:rPr kumimoji="0" lang="en-US" altLang="zh-TW" sz="3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Rational Expressions and Poles/Zeros</a:t>
            </a:r>
            <a:endParaRPr kumimoji="0" lang="zh-TW" altLang="zh-TW" sz="3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0" y="1754188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indent="-457200" fontAlgn="auto"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–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Geometric evaluation of Fourier/Laplace transform from pole-zero plots</a:t>
            </a:r>
          </a:p>
        </p:txBody>
      </p:sp>
      <p:graphicFrame>
        <p:nvGraphicFramePr>
          <p:cNvPr id="10245" name="物件 4"/>
          <p:cNvGraphicFramePr>
            <a:graphicFrameLocks noChangeAspect="1"/>
          </p:cNvGraphicFramePr>
          <p:nvPr/>
        </p:nvGraphicFramePr>
        <p:xfrm>
          <a:off x="1508125" y="2997200"/>
          <a:ext cx="32893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方程式" r:id="rId3" imgW="1308100" imgH="508000" progId="Equation.3">
                  <p:embed/>
                </p:oleObj>
              </mc:Choice>
              <mc:Fallback>
                <p:oleObj name="方程式" r:id="rId3" imgW="1308100" imgH="508000" progId="Equation.3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997200"/>
                        <a:ext cx="32893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0" y="4491038"/>
            <a:ext cx="9144000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371600" lvl="1" fontAlgn="auto">
              <a:spcBef>
                <a:spcPts val="1200"/>
              </a:spcBef>
              <a:spcAft>
                <a:spcPts val="0"/>
              </a:spcAft>
              <a:buSzPct val="100000"/>
              <a:defRPr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each term 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</a:t>
            </a:r>
            <a:r>
              <a:rPr kumimoji="0" lang="el-GR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β</a:t>
            </a:r>
            <a:r>
              <a:rPr kumimoji="0" lang="en-US" altLang="zh-TW" sz="2800" i="1" kern="100" baseline="-25000" dirty="0" err="1">
                <a:solidFill>
                  <a:srgbClr val="000000"/>
                </a:solidFill>
                <a:latin typeface="Times New Roman"/>
                <a:ea typeface="標楷體"/>
              </a:rPr>
              <a:t>i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or (</a:t>
            </a:r>
            <a:r>
              <a:rPr kumimoji="0" lang="en-US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s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-</a:t>
            </a:r>
            <a:r>
              <a:rPr kumimoji="0" lang="el-GR" altLang="zh-TW" sz="2800" i="1" kern="100" dirty="0">
                <a:solidFill>
                  <a:srgbClr val="000000"/>
                </a:solidFill>
                <a:latin typeface="Times New Roman"/>
                <a:ea typeface="標楷體"/>
              </a:rPr>
              <a:t>α</a:t>
            </a:r>
            <a:r>
              <a:rPr kumimoji="0" lang="en-US" altLang="zh-TW" sz="2800" i="1" kern="100" baseline="-25000" dirty="0">
                <a:solidFill>
                  <a:srgbClr val="000000"/>
                </a:solidFill>
                <a:latin typeface="Times New Roman"/>
                <a:ea typeface="標楷體"/>
              </a:rPr>
              <a:t>j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) represented by a vector with magnitude/phase</a:t>
            </a:r>
            <a:endParaRPr kumimoji="0" lang="en-US" altLang="zh-TW" sz="2800" i="1" kern="100" dirty="0">
              <a:solidFill>
                <a:srgbClr val="000000"/>
              </a:solidFill>
              <a:latin typeface="Times New Roman" pitchFamily="18" charset="0"/>
              <a:ea typeface="標楷體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"/>
          <p:cNvSpPr>
            <a:spLocks noChangeArrowheads="1"/>
          </p:cNvSpPr>
          <p:nvPr/>
        </p:nvSpPr>
        <p:spPr bwMode="auto">
          <a:xfrm>
            <a:off x="0" y="188913"/>
            <a:ext cx="91440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180000" anchor="ctr">
            <a:spAutoFit/>
          </a:bodyPr>
          <a:lstStyle>
            <a:lvl1pPr marL="4572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SzPct val="70000"/>
              <a:buFontTx/>
              <a:buNone/>
            </a:pPr>
            <a:r>
              <a:rPr kumimoji="0" lang="en-US" altLang="zh-TW" sz="4000" b="1" u="sng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Poles &amp; Zeros</a:t>
            </a:r>
          </a:p>
        </p:txBody>
      </p:sp>
      <p:pic>
        <p:nvPicPr>
          <p:cNvPr id="11267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455738"/>
            <a:ext cx="8404225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636" y="2780928"/>
            <a:ext cx="1458028" cy="63722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6" name="矩形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44760" y="3058727"/>
            <a:ext cx="526939" cy="400110"/>
          </a:xfrm>
          <a:prstGeom prst="rect">
            <a:avLst/>
          </a:prstGeom>
          <a:blipFill rotWithShape="1">
            <a:blip r:embed="rId4"/>
            <a:stretch>
              <a:fillRect l="-4651" b="-1384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矩形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63888" y="3827502"/>
            <a:ext cx="526939" cy="400110"/>
          </a:xfrm>
          <a:prstGeom prst="rect">
            <a:avLst/>
          </a:prstGeom>
          <a:blipFill rotWithShape="1">
            <a:blip r:embed="rId5"/>
            <a:stretch>
              <a:fillRect l="-4651" b="-12121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44861" y="1124744"/>
            <a:ext cx="526939" cy="400110"/>
          </a:xfrm>
          <a:prstGeom prst="rect">
            <a:avLst/>
          </a:prstGeom>
          <a:blipFill rotWithShape="1">
            <a:blip r:embed="rId6"/>
            <a:stretch>
              <a:fillRect l="-3448" b="-13846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9" name="矩形 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141505" y="3573016"/>
            <a:ext cx="399340" cy="40011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0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220072" y="5085184"/>
            <a:ext cx="399340" cy="40011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48264" y="4437112"/>
            <a:ext cx="366254" cy="40011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3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336397" y="3284984"/>
            <a:ext cx="547971" cy="40011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矩形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50072" y="3284984"/>
            <a:ext cx="542008" cy="40011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4" name="矩形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80856" y="4688873"/>
            <a:ext cx="495200" cy="40011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矩形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05250" y="3758594"/>
            <a:ext cx="742063" cy="400110"/>
          </a:xfrm>
          <a:prstGeom prst="rect">
            <a:avLst/>
          </a:prstGeom>
          <a:blipFill rotWithShape="1">
            <a:blip r:embed="rId13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6" name="矩形 1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71901" y="3258782"/>
            <a:ext cx="547971" cy="400110"/>
          </a:xfrm>
          <a:prstGeom prst="rect">
            <a:avLst/>
          </a:prstGeom>
          <a:blipFill rotWithShape="1">
            <a:blip r:embed="rId14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17" name="矩形 1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30327" y="2132856"/>
            <a:ext cx="542008" cy="400110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0" name="矩形 1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44207" y="1556792"/>
            <a:ext cx="892189" cy="400110"/>
          </a:xfrm>
          <a:prstGeom prst="rect">
            <a:avLst/>
          </a:prstGeom>
          <a:blipFill rotWithShape="1">
            <a:blip r:embed="rId1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1" name="矩形 2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40845" y="2046176"/>
            <a:ext cx="892189" cy="400110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2" name="矩形 2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62086" y="4901098"/>
            <a:ext cx="1440160" cy="400110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3" name="矩形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62086" y="5485294"/>
            <a:ext cx="1440160" cy="400110"/>
          </a:xfrm>
          <a:prstGeom prst="rect">
            <a:avLst/>
          </a:prstGeom>
          <a:blipFill rotWithShape="1">
            <a:blip r:embed="rId19"/>
            <a:stretch>
              <a:fillRect b="-153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4" name="矩形 2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9636" y="1756847"/>
            <a:ext cx="1489767" cy="669542"/>
          </a:xfrm>
          <a:prstGeom prst="rect">
            <a:avLst/>
          </a:prstGeom>
          <a:blipFill rotWithShape="1">
            <a:blip r:embed="rId2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3507137" y="4763169"/>
            <a:ext cx="30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03573" y="4764702"/>
            <a:ext cx="30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366230" y="1642847"/>
                <a:ext cx="114187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30" y="1642847"/>
                <a:ext cx="1141874" cy="430887"/>
              </a:xfrm>
              <a:prstGeom prst="rect">
                <a:avLst/>
              </a:prstGeom>
              <a:blipFill rotWithShape="1">
                <a:blip r:embed="rId21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995936" y="4027557"/>
                <a:ext cx="17076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20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TW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zh-TW" altLang="en-US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200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2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027557"/>
                <a:ext cx="1707684" cy="430887"/>
              </a:xfrm>
              <a:prstGeom prst="rect">
                <a:avLst/>
              </a:prstGeom>
              <a:blipFill rotWithShape="1">
                <a:blip r:embed="rId22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marL="457200">
          <a:spcBef>
            <a:spcPts val="600"/>
          </a:spcBef>
          <a:defRPr sz="3500" b="1" i="1" dirty="0">
            <a:latin typeface="Times New Roman" pitchFamily="18" charset="0"/>
            <a:ea typeface="新細明體" charset="-120"/>
            <a:cs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marL="457200">
          <a:spcBef>
            <a:spcPts val="600"/>
          </a:spcBef>
          <a:defRPr sz="3500" b="1" i="1" dirty="0">
            <a:latin typeface="Times New Roman" pitchFamily="18" charset="0"/>
            <a:ea typeface="新細明體" charset="-120"/>
            <a:cs typeface="Times New Roman" pitchFamily="18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1748</Words>
  <Application>Microsoft Office PowerPoint</Application>
  <PresentationFormat>如螢幕大小 (4:3)</PresentationFormat>
  <Paragraphs>338</Paragraphs>
  <Slides>62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5" baseType="lpstr">
      <vt:lpstr>1_Office 佈景主題</vt:lpstr>
      <vt:lpstr>Office 佈景主題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Lab531</dc:creator>
  <cp:lastModifiedBy>Lab531</cp:lastModifiedBy>
  <cp:revision>252</cp:revision>
  <cp:lastPrinted>2015-08-31T03:25:09Z</cp:lastPrinted>
  <dcterms:created xsi:type="dcterms:W3CDTF">2012-04-16T06:04:20Z</dcterms:created>
  <dcterms:modified xsi:type="dcterms:W3CDTF">2015-08-31T03:27:02Z</dcterms:modified>
</cp:coreProperties>
</file>