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hrtdMuzH8kWJ2c9MgR7lv1NvI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8096F2-28AD-4AFC-8BA4-CAF358CA4698}">
  <a:tblStyle styleId="{978096F2-28AD-4AFC-8BA4-CAF358CA469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552" y="254610"/>
            <a:ext cx="1144207" cy="11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2201" y="612166"/>
            <a:ext cx="1099116" cy="52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628650" y="1509333"/>
            <a:ext cx="38862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2" type="body"/>
          </p:nvPr>
        </p:nvSpPr>
        <p:spPr>
          <a:xfrm>
            <a:off x="4629150" y="1509333"/>
            <a:ext cx="38862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5"/>
          <p:cNvSpPr/>
          <p:nvPr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8552" y="254610"/>
            <a:ext cx="1144207" cy="1144207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5"/>
          <p:cNvSpPr txBox="1"/>
          <p:nvPr>
            <p:ph type="title"/>
          </p:nvPr>
        </p:nvSpPr>
        <p:spPr>
          <a:xfrm>
            <a:off x="628650" y="365126"/>
            <a:ext cx="7886700" cy="1033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2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861967" y="997276"/>
            <a:ext cx="7429626" cy="173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latin typeface="Calibri"/>
                <a:ea typeface="Calibri"/>
                <a:cs typeface="Calibri"/>
                <a:sym typeface="Calibri"/>
              </a:rPr>
              <a:t>Processor Speedup Strategies </a:t>
            </a:r>
            <a:br>
              <a:rPr b="1" lang="en-US" sz="44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911011" y="3658603"/>
            <a:ext cx="29718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Prof. Ren-Shuo Liu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NTHU EE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Fall 2017</a:t>
            </a:r>
            <a:endParaRPr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2811" y="3475665"/>
            <a:ext cx="4414267" cy="1900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First Step: Understanding the Baseline</a:t>
            </a:r>
            <a:endParaRPr/>
          </a:p>
        </p:txBody>
      </p:sp>
      <p:sp>
        <p:nvSpPr>
          <p:cNvPr id="228" name="Google Shape;228;p10"/>
          <p:cNvSpPr txBox="1"/>
          <p:nvPr>
            <p:ph idx="1" type="body"/>
          </p:nvPr>
        </p:nvSpPr>
        <p:spPr>
          <a:xfrm>
            <a:off x="628650" y="1509333"/>
            <a:ext cx="4704735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Measure the execution time </a:t>
            </a:r>
            <a:endParaRPr/>
          </a:p>
        </p:txBody>
      </p:sp>
      <p:sp>
        <p:nvSpPr>
          <p:cNvPr id="229" name="Google Shape;22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5700252" y="1688691"/>
            <a:ext cx="2072148" cy="2175387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srl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xor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srl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xor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sw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addi t0, …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beq t0, … RAND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5700252" y="4329449"/>
            <a:ext cx="2072148" cy="1363430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SEARCH: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beq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addi t0, …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beq t0, … SEARCH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2" name="Google Shape;232;p10"/>
          <p:cNvCxnSpPr>
            <a:stCxn id="230" idx="2"/>
            <a:endCxn id="231" idx="0"/>
          </p:cNvCxnSpPr>
          <p:nvPr/>
        </p:nvCxnSpPr>
        <p:spPr>
          <a:xfrm>
            <a:off x="6736326" y="3864078"/>
            <a:ext cx="0" cy="465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10"/>
          <p:cNvSpPr/>
          <p:nvPr/>
        </p:nvSpPr>
        <p:spPr>
          <a:xfrm>
            <a:off x="5397910" y="4077929"/>
            <a:ext cx="1338416" cy="1946787"/>
          </a:xfrm>
          <a:custGeom>
            <a:rect b="b" l="l" r="r" t="t"/>
            <a:pathLst>
              <a:path extrusionOk="0" h="1946787" w="1283109">
                <a:moveTo>
                  <a:pt x="1275735" y="1622323"/>
                </a:moveTo>
                <a:lnTo>
                  <a:pt x="1275735" y="1946787"/>
                </a:lnTo>
                <a:lnTo>
                  <a:pt x="0" y="1946787"/>
                </a:lnTo>
                <a:lnTo>
                  <a:pt x="0" y="0"/>
                </a:lnTo>
                <a:lnTo>
                  <a:pt x="1283109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1526458" y="3229897"/>
            <a:ext cx="3303639" cy="194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Set Compiler Optimization Levels</a:t>
            </a:r>
            <a:endParaRPr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628651" y="1509333"/>
            <a:ext cx="4090834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what speedup compilers can offer</a:t>
            </a:r>
            <a:endParaRPr/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1"/>
          <p:cNvSpPr/>
          <p:nvPr/>
        </p:nvSpPr>
        <p:spPr>
          <a:xfrm>
            <a:off x="2027903" y="3229897"/>
            <a:ext cx="2802194" cy="194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171" y="1601527"/>
            <a:ext cx="1536208" cy="18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Assembly Coding</a:t>
            </a:r>
            <a:endParaRPr/>
          </a:p>
        </p:txBody>
      </p:sp>
      <p:sp>
        <p:nvSpPr>
          <p:cNvPr id="250" name="Google Shape;250;p12"/>
          <p:cNvSpPr txBox="1"/>
          <p:nvPr>
            <p:ph idx="1" type="body"/>
          </p:nvPr>
        </p:nvSpPr>
        <p:spPr>
          <a:xfrm>
            <a:off x="628651" y="1509333"/>
            <a:ext cx="4618052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 the key functions (i.e., rand() and search()) into assembly </a:t>
            </a:r>
            <a:endParaRPr/>
          </a:p>
        </p:txBody>
      </p:sp>
      <p:sp>
        <p:nvSpPr>
          <p:cNvPr id="251" name="Google Shape;25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2"/>
          <p:cNvSpPr/>
          <p:nvPr/>
        </p:nvSpPr>
        <p:spPr>
          <a:xfrm>
            <a:off x="2617839" y="3229897"/>
            <a:ext cx="2212258" cy="194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4">
            <a:alphaModFix/>
          </a:blip>
          <a:srcRect b="0" l="0" r="57982" t="28606"/>
          <a:stretch/>
        </p:blipFill>
        <p:spPr>
          <a:xfrm>
            <a:off x="6529215" y="1671941"/>
            <a:ext cx="2141626" cy="303895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Extending ISA</a:t>
            </a:r>
            <a:endParaRPr/>
          </a:p>
        </p:txBody>
      </p:sp>
      <p:sp>
        <p:nvSpPr>
          <p:cNvPr id="260" name="Google Shape;260;p13"/>
          <p:cNvSpPr txBox="1"/>
          <p:nvPr>
            <p:ph idx="1" type="body"/>
          </p:nvPr>
        </p:nvSpPr>
        <p:spPr>
          <a:xfrm>
            <a:off x="628651" y="1509333"/>
            <a:ext cx="4090834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 new instruction to directly support LFSR</a:t>
            </a:r>
            <a:endParaRPr/>
          </a:p>
        </p:txBody>
      </p:sp>
      <p:sp>
        <p:nvSpPr>
          <p:cNvPr id="261" name="Google Shape;261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3"/>
          <p:cNvSpPr/>
          <p:nvPr/>
        </p:nvSpPr>
        <p:spPr>
          <a:xfrm>
            <a:off x="3163529" y="3229897"/>
            <a:ext cx="1666568" cy="194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" name="Google Shape;264;p13"/>
          <p:cNvGrpSpPr/>
          <p:nvPr/>
        </p:nvGrpSpPr>
        <p:grpSpPr>
          <a:xfrm>
            <a:off x="5326457" y="1762434"/>
            <a:ext cx="3714304" cy="912754"/>
            <a:chOff x="5093435" y="1762433"/>
            <a:chExt cx="3947326" cy="970017"/>
          </a:xfrm>
        </p:grpSpPr>
        <p:sp>
          <p:nvSpPr>
            <p:cNvPr id="265" name="Google Shape;265;p13"/>
            <p:cNvSpPr/>
            <p:nvPr/>
          </p:nvSpPr>
          <p:spPr>
            <a:xfrm>
              <a:off x="8683022" y="1911927"/>
              <a:ext cx="272052" cy="551663"/>
            </a:xfrm>
            <a:custGeom>
              <a:rect b="b" l="l" r="r" t="t"/>
              <a:pathLst>
                <a:path extrusionOk="0" h="551663" w="272052">
                  <a:moveTo>
                    <a:pt x="0" y="0"/>
                  </a:moveTo>
                  <a:lnTo>
                    <a:pt x="272052" y="0"/>
                  </a:lnTo>
                  <a:lnTo>
                    <a:pt x="272052" y="55166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" name="Google Shape;266;p13"/>
            <p:cNvCxnSpPr/>
            <p:nvPr/>
          </p:nvCxnSpPr>
          <p:spPr>
            <a:xfrm>
              <a:off x="5657304" y="2560142"/>
              <a:ext cx="33613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3"/>
            <p:cNvCxnSpPr>
              <a:stCxn id="268" idx="3"/>
              <a:endCxn id="269" idx="1"/>
            </p:cNvCxnSpPr>
            <p:nvPr/>
          </p:nvCxnSpPr>
          <p:spPr>
            <a:xfrm>
              <a:off x="5621727" y="1918587"/>
              <a:ext cx="293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0" name="Google Shape;270;p13"/>
            <p:cNvGrpSpPr/>
            <p:nvPr/>
          </p:nvGrpSpPr>
          <p:grpSpPr>
            <a:xfrm>
              <a:off x="5309420" y="1762433"/>
              <a:ext cx="3561735" cy="312308"/>
              <a:chOff x="5582265" y="2160639"/>
              <a:chExt cx="4625467" cy="405580"/>
            </a:xfrm>
          </p:grpSpPr>
          <p:sp>
            <p:nvSpPr>
              <p:cNvPr id="268" name="Google Shape;268;p13"/>
              <p:cNvSpPr/>
              <p:nvPr/>
            </p:nvSpPr>
            <p:spPr>
              <a:xfrm>
                <a:off x="5582265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6185106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6787947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7390788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7993629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8596470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9199311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9802152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7" name="Google Shape;277;p13"/>
            <p:cNvGrpSpPr/>
            <p:nvPr/>
          </p:nvGrpSpPr>
          <p:grpSpPr>
            <a:xfrm>
              <a:off x="8871155" y="2363118"/>
              <a:ext cx="169606" cy="369332"/>
              <a:chOff x="7683910" y="2680208"/>
              <a:chExt cx="169606" cy="369332"/>
            </a:xfrm>
          </p:grpSpPr>
          <p:sp>
            <p:nvSpPr>
              <p:cNvPr id="278" name="Google Shape;278;p13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 txBox="1"/>
              <p:nvPr/>
            </p:nvSpPr>
            <p:spPr>
              <a:xfrm>
                <a:off x="7683910" y="2680208"/>
                <a:ext cx="576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13"/>
            <p:cNvGrpSpPr/>
            <p:nvPr/>
          </p:nvGrpSpPr>
          <p:grpSpPr>
            <a:xfrm>
              <a:off x="8406951" y="2363118"/>
              <a:ext cx="169606" cy="369332"/>
              <a:chOff x="7683910" y="2680208"/>
              <a:chExt cx="169606" cy="369332"/>
            </a:xfrm>
          </p:grpSpPr>
          <p:sp>
            <p:nvSpPr>
              <p:cNvPr id="281" name="Google Shape;281;p13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 txBox="1"/>
              <p:nvPr/>
            </p:nvSpPr>
            <p:spPr>
              <a:xfrm>
                <a:off x="7683910" y="2680208"/>
                <a:ext cx="576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13"/>
            <p:cNvGrpSpPr/>
            <p:nvPr/>
          </p:nvGrpSpPr>
          <p:grpSpPr>
            <a:xfrm>
              <a:off x="6085932" y="2363118"/>
              <a:ext cx="169606" cy="369332"/>
              <a:chOff x="7683910" y="2680208"/>
              <a:chExt cx="169606" cy="369332"/>
            </a:xfrm>
          </p:grpSpPr>
          <p:sp>
            <p:nvSpPr>
              <p:cNvPr id="284" name="Google Shape;284;p13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 txBox="1"/>
              <p:nvPr/>
            </p:nvSpPr>
            <p:spPr>
              <a:xfrm>
                <a:off x="7683910" y="2680208"/>
                <a:ext cx="576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86" name="Google Shape;286;p13"/>
            <p:cNvCxnSpPr/>
            <p:nvPr/>
          </p:nvCxnSpPr>
          <p:spPr>
            <a:xfrm>
              <a:off x="8487990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87" name="Google Shape;287;p13"/>
            <p:cNvCxnSpPr/>
            <p:nvPr/>
          </p:nvCxnSpPr>
          <p:spPr>
            <a:xfrm>
              <a:off x="6167752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288" name="Google Shape;288;p13"/>
            <p:cNvCxnSpPr/>
            <p:nvPr/>
          </p:nvCxnSpPr>
          <p:spPr>
            <a:xfrm>
              <a:off x="5703317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289" name="Google Shape;289;p13"/>
            <p:cNvSpPr/>
            <p:nvPr/>
          </p:nvSpPr>
          <p:spPr>
            <a:xfrm>
              <a:off x="5093435" y="1911927"/>
              <a:ext cx="589448" cy="642347"/>
            </a:xfrm>
            <a:custGeom>
              <a:rect b="b" l="l" r="r" t="t"/>
              <a:pathLst>
                <a:path extrusionOk="0" h="642347" w="589448">
                  <a:moveTo>
                    <a:pt x="589448" y="642347"/>
                  </a:moveTo>
                  <a:lnTo>
                    <a:pt x="0" y="642347"/>
                  </a:lnTo>
                  <a:lnTo>
                    <a:pt x="0" y="0"/>
                  </a:lnTo>
                  <a:lnTo>
                    <a:pt x="21159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0" name="Google Shape;290;p13"/>
            <p:cNvGrpSpPr/>
            <p:nvPr/>
          </p:nvGrpSpPr>
          <p:grpSpPr>
            <a:xfrm>
              <a:off x="5621728" y="2363118"/>
              <a:ext cx="169606" cy="369332"/>
              <a:chOff x="7683910" y="2680208"/>
              <a:chExt cx="169606" cy="369332"/>
            </a:xfrm>
          </p:grpSpPr>
          <p:sp>
            <p:nvSpPr>
              <p:cNvPr id="291" name="Google Shape;291;p13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 txBox="1"/>
              <p:nvPr/>
            </p:nvSpPr>
            <p:spPr>
              <a:xfrm>
                <a:off x="7683910" y="2680208"/>
                <a:ext cx="576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3" name="Google Shape;293;p13"/>
          <p:cNvSpPr/>
          <p:nvPr/>
        </p:nvSpPr>
        <p:spPr>
          <a:xfrm>
            <a:off x="6109175" y="2946509"/>
            <a:ext cx="2389484" cy="2175387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srl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xor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srl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xor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srl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xor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srl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xor …</a:t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5945787" y="2798282"/>
            <a:ext cx="2658174" cy="2658174"/>
          </a:xfrm>
          <a:prstGeom prst="noSmoking">
            <a:avLst>
              <a:gd fmla="val 2325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6107872" y="5641081"/>
            <a:ext cx="2389484" cy="472706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lfsr rd, rs1, rs2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6181172" y="816159"/>
            <a:ext cx="2389484" cy="630785"/>
          </a:xfrm>
          <a:prstGeom prst="rect">
            <a:avLst/>
          </a:prstGeom>
          <a:solidFill>
            <a:srgbClr val="FEE5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Loop Unrolling</a:t>
            </a:r>
            <a:endParaRPr/>
          </a:p>
        </p:txBody>
      </p:sp>
      <p:sp>
        <p:nvSpPr>
          <p:cNvPr id="302" name="Google Shape;302;p14"/>
          <p:cNvSpPr txBox="1"/>
          <p:nvPr>
            <p:ph idx="1" type="body"/>
          </p:nvPr>
        </p:nvSpPr>
        <p:spPr>
          <a:xfrm>
            <a:off x="628651" y="1509333"/>
            <a:ext cx="4090834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Reduce looping overhead</a:t>
            </a:r>
            <a:endParaRPr/>
          </a:p>
        </p:txBody>
      </p:sp>
      <p:sp>
        <p:nvSpPr>
          <p:cNvPr id="303" name="Google Shape;303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4"/>
          <p:cNvSpPr/>
          <p:nvPr/>
        </p:nvSpPr>
        <p:spPr>
          <a:xfrm>
            <a:off x="3755841" y="3229897"/>
            <a:ext cx="1074256" cy="194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6181172" y="379474"/>
            <a:ext cx="2389484" cy="213494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LOOP: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lfsr rd, rs1, rs2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sw rd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addi t0,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addi a0, 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  beq t0, … LOOP</a:t>
            </a:r>
            <a:endParaRPr sz="2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5924707" y="1509333"/>
            <a:ext cx="173812" cy="878687"/>
          </a:xfrm>
          <a:prstGeom prst="leftBrace">
            <a:avLst>
              <a:gd fmla="val 56818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"/>
          <p:cNvSpPr txBox="1"/>
          <p:nvPr/>
        </p:nvSpPr>
        <p:spPr>
          <a:xfrm>
            <a:off x="4830097" y="1667237"/>
            <a:ext cx="11203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Overhead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60%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9" name="Google Shape;309;p14"/>
          <p:cNvGrpSpPr/>
          <p:nvPr/>
        </p:nvGrpSpPr>
        <p:grpSpPr>
          <a:xfrm>
            <a:off x="4618336" y="2933526"/>
            <a:ext cx="3952320" cy="3723224"/>
            <a:chOff x="4618336" y="2933526"/>
            <a:chExt cx="3952320" cy="3723224"/>
          </a:xfrm>
        </p:grpSpPr>
        <p:sp>
          <p:nvSpPr>
            <p:cNvPr id="310" name="Google Shape;310;p14"/>
            <p:cNvSpPr/>
            <p:nvPr/>
          </p:nvSpPr>
          <p:spPr>
            <a:xfrm>
              <a:off x="6181172" y="3229897"/>
              <a:ext cx="2389484" cy="2480123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6181172" y="2933526"/>
              <a:ext cx="2389484" cy="372322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LOOP: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lfsr rd , rs1, rs2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sw rd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lfsr rd, rs1, rs2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sw rd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lfsr rd, rs1, rs2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sw rd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lfsr rd, rs1, rs2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sw 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addi t0,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  addi a0,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  beq t0, … LOOP</a:t>
              </a:r>
              <a:endPara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4"/>
            <p:cNvSpPr txBox="1"/>
            <p:nvPr/>
          </p:nvSpPr>
          <p:spPr>
            <a:xfrm>
              <a:off x="4618336" y="6014967"/>
              <a:ext cx="13511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Overhead</a:t>
              </a:r>
              <a:r>
                <a:rPr b="1" lang="en-US" sz="18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↓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5924707" y="5760290"/>
              <a:ext cx="173812" cy="878687"/>
            </a:xfrm>
            <a:prstGeom prst="leftBrace">
              <a:avLst>
                <a:gd fmla="val 56818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4"/>
          <p:cNvSpPr/>
          <p:nvPr/>
        </p:nvSpPr>
        <p:spPr>
          <a:xfrm>
            <a:off x="6046827" y="127167"/>
            <a:ext cx="2658174" cy="2658174"/>
          </a:xfrm>
          <a:prstGeom prst="noSmoking">
            <a:avLst>
              <a:gd fmla="val 2325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Pipelining</a:t>
            </a:r>
            <a:endParaRPr/>
          </a:p>
        </p:txBody>
      </p:sp>
      <p:sp>
        <p:nvSpPr>
          <p:cNvPr id="320" name="Google Shape;320;p15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1-stage 🡪 5-stage</a:t>
            </a:r>
            <a:endParaRPr/>
          </a:p>
        </p:txBody>
      </p:sp>
      <p:sp>
        <p:nvSpPr>
          <p:cNvPr id="321" name="Google Shape;32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5"/>
          <p:cNvSpPr/>
          <p:nvPr/>
        </p:nvSpPr>
        <p:spPr>
          <a:xfrm>
            <a:off x="4284833" y="3229897"/>
            <a:ext cx="545264" cy="19467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3295" y="1711470"/>
            <a:ext cx="3613932" cy="1825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Instruction Reordering</a:t>
            </a:r>
            <a:endParaRPr/>
          </a:p>
        </p:txBody>
      </p:sp>
      <p:sp>
        <p:nvSpPr>
          <p:cNvPr id="330" name="Google Shape;330;p1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6"/>
          <p:cNvGrpSpPr/>
          <p:nvPr/>
        </p:nvGrpSpPr>
        <p:grpSpPr>
          <a:xfrm>
            <a:off x="6181172" y="2933526"/>
            <a:ext cx="2389484" cy="3723224"/>
            <a:chOff x="6181172" y="2933526"/>
            <a:chExt cx="2389484" cy="3723224"/>
          </a:xfrm>
        </p:grpSpPr>
        <p:sp>
          <p:nvSpPr>
            <p:cNvPr id="334" name="Google Shape;334;p16"/>
            <p:cNvSpPr/>
            <p:nvPr/>
          </p:nvSpPr>
          <p:spPr>
            <a:xfrm>
              <a:off x="6181172" y="3229897"/>
              <a:ext cx="2389484" cy="2480123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6181172" y="2933526"/>
              <a:ext cx="2389484" cy="372322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LOOP: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t1,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t1,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t1,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t1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t1,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addi t0,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  addi a0,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  beq t0, … LOOP</a:t>
              </a:r>
              <a:endPara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16"/>
          <p:cNvSpPr/>
          <p:nvPr/>
        </p:nvSpPr>
        <p:spPr>
          <a:xfrm rot="-1801446">
            <a:off x="6804835" y="3256657"/>
            <a:ext cx="287593" cy="673558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6"/>
          <p:cNvSpPr/>
          <p:nvPr/>
        </p:nvSpPr>
        <p:spPr>
          <a:xfrm rot="-1801446">
            <a:off x="6804834" y="3853668"/>
            <a:ext cx="287593" cy="673558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801446">
            <a:off x="6804833" y="4481971"/>
            <a:ext cx="287593" cy="673558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/>
          <p:nvPr/>
        </p:nvSpPr>
        <p:spPr>
          <a:xfrm rot="-1801446">
            <a:off x="6804832" y="5078982"/>
            <a:ext cx="287593" cy="673558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6"/>
          <p:cNvSpPr txBox="1"/>
          <p:nvPr/>
        </p:nvSpPr>
        <p:spPr>
          <a:xfrm>
            <a:off x="7824922" y="3298828"/>
            <a:ext cx="149146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hazards 🡪 stall cycles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" name="Google Shape;341;p16"/>
          <p:cNvCxnSpPr>
            <a:stCxn id="336" idx="3"/>
          </p:cNvCxnSpPr>
          <p:nvPr/>
        </p:nvCxnSpPr>
        <p:spPr>
          <a:xfrm>
            <a:off x="7073132" y="3521485"/>
            <a:ext cx="724200" cy="7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16"/>
          <p:cNvCxnSpPr/>
          <p:nvPr/>
        </p:nvCxnSpPr>
        <p:spPr>
          <a:xfrm flipH="1" rot="10800000">
            <a:off x="7124582" y="3601414"/>
            <a:ext cx="672687" cy="587359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16"/>
          <p:cNvCxnSpPr/>
          <p:nvPr/>
        </p:nvCxnSpPr>
        <p:spPr>
          <a:xfrm flipH="1" rot="10800000">
            <a:off x="7124582" y="3593436"/>
            <a:ext cx="672687" cy="126684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4" name="Google Shape;344;p16"/>
          <p:cNvCxnSpPr/>
          <p:nvPr/>
        </p:nvCxnSpPr>
        <p:spPr>
          <a:xfrm flipH="1" rot="10800000">
            <a:off x="7124582" y="3599308"/>
            <a:ext cx="672687" cy="186889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16"/>
          <p:cNvSpPr/>
          <p:nvPr/>
        </p:nvSpPr>
        <p:spPr>
          <a:xfrm>
            <a:off x="6035585" y="3652101"/>
            <a:ext cx="2658174" cy="2658174"/>
          </a:xfrm>
          <a:prstGeom prst="noSmoking">
            <a:avLst>
              <a:gd fmla="val 2325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Static Instruction Reordering</a:t>
            </a:r>
            <a:endParaRPr/>
          </a:p>
        </p:txBody>
      </p:sp>
      <p:sp>
        <p:nvSpPr>
          <p:cNvPr id="351" name="Google Shape;351;p17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Resolve the hazards in the assembly program</a:t>
            </a:r>
            <a:endParaRPr/>
          </a:p>
        </p:txBody>
      </p:sp>
      <p:sp>
        <p:nvSpPr>
          <p:cNvPr id="352" name="Google Shape;35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3" name="Google Shape;3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241" y="2933526"/>
            <a:ext cx="4580803" cy="3331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7"/>
          <p:cNvGrpSpPr/>
          <p:nvPr/>
        </p:nvGrpSpPr>
        <p:grpSpPr>
          <a:xfrm>
            <a:off x="6181172" y="2933526"/>
            <a:ext cx="2389484" cy="3723224"/>
            <a:chOff x="6181172" y="2933526"/>
            <a:chExt cx="2389484" cy="3723224"/>
          </a:xfrm>
        </p:grpSpPr>
        <p:sp>
          <p:nvSpPr>
            <p:cNvPr id="355" name="Google Shape;355;p17"/>
            <p:cNvSpPr/>
            <p:nvPr/>
          </p:nvSpPr>
          <p:spPr>
            <a:xfrm>
              <a:off x="6181172" y="3229897"/>
              <a:ext cx="2389484" cy="2480123"/>
            </a:xfrm>
            <a:prstGeom prst="rect">
              <a:avLst/>
            </a:prstGeom>
            <a:solidFill>
              <a:srgbClr val="C4E0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181172" y="2933526"/>
              <a:ext cx="2389484" cy="3723224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LOOP: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t3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lw t4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t1,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t2, a2 …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t3,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beq t4, a2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addi t0,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  addi a0, …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  beq t0, … LOOP</a:t>
              </a:r>
              <a:endPara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You Need to Turn In</a:t>
            </a:r>
            <a:endParaRPr/>
          </a:p>
        </p:txBody>
      </p:sp>
      <p:sp>
        <p:nvSpPr>
          <p:cNvPr id="362" name="Google Shape;362;p18"/>
          <p:cNvSpPr txBox="1"/>
          <p:nvPr>
            <p:ph idx="1" type="body"/>
          </p:nvPr>
        </p:nvSpPr>
        <p:spPr>
          <a:xfrm>
            <a:off x="628650" y="1509333"/>
            <a:ext cx="7886700" cy="5284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Six assembly programs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Answer some questions in </a:t>
            </a:r>
            <a:r>
              <a:rPr b="1" lang="en-US"/>
              <a:t>homework 4</a:t>
            </a:r>
            <a:r>
              <a:rPr lang="en-US"/>
              <a:t> (NOT in this assignment)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64" name="Google Shape;364;p18"/>
          <p:cNvGraphicFramePr/>
          <p:nvPr/>
        </p:nvGraphicFramePr>
        <p:xfrm>
          <a:off x="628650" y="2193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{978096F2-28AD-4AFC-8BA4-CAF358CA4698}</a:tableStyleId>
              </a:tblPr>
              <a:tblGrid>
                <a:gridCol w="1028800"/>
                <a:gridCol w="3411700"/>
                <a:gridCol w="208275"/>
                <a:gridCol w="3237925"/>
              </a:tblGrid>
              <a:tr h="399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rand()</a:t>
                      </a:r>
                      <a:endParaRPr b="1"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/>
                        <a:t>search()</a:t>
                      </a:r>
                      <a:endParaRPr b="1" sz="2800" u="none" cap="none" strike="noStrike"/>
                    </a:p>
                  </a:txBody>
                  <a:tcPr marT="45725" marB="45725" marR="91450" marL="91450" anchor="ctr"/>
                </a:tc>
              </a:tr>
              <a:tr h="78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V1</a:t>
                      </a:r>
                      <a:endParaRPr b="1"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Basic assembly version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Basic</a:t>
                      </a:r>
                      <a:r>
                        <a:rPr lang="en-US" sz="2400"/>
                        <a:t> assembly version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78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V2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</a:t>
                      </a:r>
                      <a:r>
                        <a:rPr lang="en-US" sz="2400"/>
                        <a:t> </a:t>
                      </a:r>
                      <a:r>
                        <a:rPr b="1" lang="en-US" sz="2400"/>
                        <a:t>lfsr</a:t>
                      </a:r>
                      <a:r>
                        <a:rPr lang="en-US" sz="2400"/>
                        <a:t> instruction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+</a:t>
                      </a:r>
                      <a:r>
                        <a:rPr lang="en-US" sz="2400"/>
                        <a:t> </a:t>
                      </a:r>
                      <a:r>
                        <a:rPr b="1" lang="en-US" sz="2400"/>
                        <a:t>unroll</a:t>
                      </a:r>
                      <a:r>
                        <a:rPr lang="en-US" sz="2400"/>
                        <a:t> 4 times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78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V3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/>
                        <a:t>+</a:t>
                      </a:r>
                      <a:r>
                        <a:rPr lang="en-US" sz="2400"/>
                        <a:t> </a:t>
                      </a:r>
                      <a:r>
                        <a:rPr b="1" lang="en-US" sz="2400"/>
                        <a:t>unroll</a:t>
                      </a:r>
                      <a:r>
                        <a:rPr lang="en-US" sz="2400"/>
                        <a:t> 4 times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+ static </a:t>
                      </a:r>
                      <a:r>
                        <a:rPr b="1" lang="en-US" sz="2400"/>
                        <a:t>reordering</a:t>
                      </a:r>
                      <a:endParaRPr b="1"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About the LFSR Instruction</a:t>
            </a:r>
            <a:endParaRPr/>
          </a:p>
        </p:txBody>
      </p:sp>
      <p:sp>
        <p:nvSpPr>
          <p:cNvPr id="370" name="Google Shape;370;p19"/>
          <p:cNvSpPr txBox="1"/>
          <p:nvPr>
            <p:ph idx="1" type="body"/>
          </p:nvPr>
        </p:nvSpPr>
        <p:spPr>
          <a:xfrm>
            <a:off x="628650" y="3295845"/>
            <a:ext cx="7886700" cy="288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Bit 7, 6, 1, 0 are XORed  🡪 11000011</a:t>
            </a:r>
            <a:r>
              <a:rPr baseline="-25000" lang="en-US"/>
              <a:t>2</a:t>
            </a:r>
            <a:r>
              <a:rPr lang="en-US"/>
              <a:t> 🡪 </a:t>
            </a:r>
            <a:r>
              <a:rPr b="1" lang="en-US"/>
              <a:t>0xc3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XOR result is placed at bit </a:t>
            </a:r>
            <a:r>
              <a:rPr b="1" lang="en-US"/>
              <a:t>7</a:t>
            </a:r>
            <a:endParaRPr/>
          </a:p>
          <a:p>
            <a:pPr indent="-11049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lfsr rd, rs1, rs2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rs2 is set to 380000c3</a:t>
            </a:r>
            <a:r>
              <a:rPr baseline="-25000" lang="en-US"/>
              <a:t>hex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have implemented </a:t>
            </a:r>
            <a:br>
              <a:rPr lang="en-US"/>
            </a:br>
            <a:r>
              <a:rPr lang="en-US"/>
              <a:t>this instruction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What you need to do is to </a:t>
            </a:r>
            <a:br>
              <a:rPr lang="en-US"/>
            </a:br>
            <a:r>
              <a:rPr lang="en-US"/>
              <a:t>enable and use it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2" name="Google Shape;372;p19"/>
          <p:cNvGrpSpPr/>
          <p:nvPr/>
        </p:nvGrpSpPr>
        <p:grpSpPr>
          <a:xfrm>
            <a:off x="949765" y="1842335"/>
            <a:ext cx="4894225" cy="1206446"/>
            <a:chOff x="5093435" y="1762433"/>
            <a:chExt cx="3947326" cy="973031"/>
          </a:xfrm>
        </p:grpSpPr>
        <p:sp>
          <p:nvSpPr>
            <p:cNvPr id="373" name="Google Shape;373;p19"/>
            <p:cNvSpPr/>
            <p:nvPr/>
          </p:nvSpPr>
          <p:spPr>
            <a:xfrm>
              <a:off x="8683022" y="1911927"/>
              <a:ext cx="272052" cy="551663"/>
            </a:xfrm>
            <a:custGeom>
              <a:rect b="b" l="l" r="r" t="t"/>
              <a:pathLst>
                <a:path extrusionOk="0" h="551663" w="272052">
                  <a:moveTo>
                    <a:pt x="0" y="0"/>
                  </a:moveTo>
                  <a:lnTo>
                    <a:pt x="272052" y="0"/>
                  </a:lnTo>
                  <a:lnTo>
                    <a:pt x="272052" y="55166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74" name="Google Shape;374;p19"/>
            <p:cNvCxnSpPr/>
            <p:nvPr/>
          </p:nvCxnSpPr>
          <p:spPr>
            <a:xfrm>
              <a:off x="5657304" y="2560142"/>
              <a:ext cx="33613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19"/>
            <p:cNvCxnSpPr>
              <a:stCxn id="376" idx="3"/>
              <a:endCxn id="377" idx="1"/>
            </p:cNvCxnSpPr>
            <p:nvPr/>
          </p:nvCxnSpPr>
          <p:spPr>
            <a:xfrm>
              <a:off x="5621727" y="1918587"/>
              <a:ext cx="293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78" name="Google Shape;378;p19"/>
            <p:cNvGrpSpPr/>
            <p:nvPr/>
          </p:nvGrpSpPr>
          <p:grpSpPr>
            <a:xfrm>
              <a:off x="5309420" y="1762433"/>
              <a:ext cx="3561735" cy="312308"/>
              <a:chOff x="5582265" y="2160639"/>
              <a:chExt cx="4625467" cy="405580"/>
            </a:xfrm>
          </p:grpSpPr>
          <p:sp>
            <p:nvSpPr>
              <p:cNvPr id="376" name="Google Shape;376;p19"/>
              <p:cNvSpPr/>
              <p:nvPr/>
            </p:nvSpPr>
            <p:spPr>
              <a:xfrm>
                <a:off x="5582265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185106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6787947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390788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993629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8596470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9199311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9802152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5" name="Google Shape;385;p19"/>
            <p:cNvGrpSpPr/>
            <p:nvPr/>
          </p:nvGrpSpPr>
          <p:grpSpPr>
            <a:xfrm>
              <a:off x="8871155" y="2363118"/>
              <a:ext cx="169606" cy="372346"/>
              <a:chOff x="7683910" y="2680208"/>
              <a:chExt cx="169606" cy="372346"/>
            </a:xfrm>
          </p:grpSpPr>
          <p:sp>
            <p:nvSpPr>
              <p:cNvPr id="386" name="Google Shape;386;p19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9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8" name="Google Shape;388;p19"/>
            <p:cNvGrpSpPr/>
            <p:nvPr/>
          </p:nvGrpSpPr>
          <p:grpSpPr>
            <a:xfrm>
              <a:off x="8406951" y="2363118"/>
              <a:ext cx="169606" cy="372346"/>
              <a:chOff x="7683910" y="2680208"/>
              <a:chExt cx="169606" cy="372346"/>
            </a:xfrm>
          </p:grpSpPr>
          <p:sp>
            <p:nvSpPr>
              <p:cNvPr id="389" name="Google Shape;389;p19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9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1" name="Google Shape;391;p19"/>
            <p:cNvGrpSpPr/>
            <p:nvPr/>
          </p:nvGrpSpPr>
          <p:grpSpPr>
            <a:xfrm>
              <a:off x="6085932" y="2363118"/>
              <a:ext cx="169606" cy="372346"/>
              <a:chOff x="7683910" y="2680208"/>
              <a:chExt cx="169606" cy="372346"/>
            </a:xfrm>
          </p:grpSpPr>
          <p:sp>
            <p:nvSpPr>
              <p:cNvPr id="392" name="Google Shape;392;p19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9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94" name="Google Shape;394;p19"/>
            <p:cNvCxnSpPr/>
            <p:nvPr/>
          </p:nvCxnSpPr>
          <p:spPr>
            <a:xfrm>
              <a:off x="8487990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395" name="Google Shape;395;p19"/>
            <p:cNvCxnSpPr/>
            <p:nvPr/>
          </p:nvCxnSpPr>
          <p:spPr>
            <a:xfrm>
              <a:off x="6167752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396" name="Google Shape;396;p19"/>
            <p:cNvCxnSpPr/>
            <p:nvPr/>
          </p:nvCxnSpPr>
          <p:spPr>
            <a:xfrm>
              <a:off x="5703317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397" name="Google Shape;397;p19"/>
            <p:cNvSpPr/>
            <p:nvPr/>
          </p:nvSpPr>
          <p:spPr>
            <a:xfrm>
              <a:off x="5093435" y="1911927"/>
              <a:ext cx="589448" cy="642347"/>
            </a:xfrm>
            <a:custGeom>
              <a:rect b="b" l="l" r="r" t="t"/>
              <a:pathLst>
                <a:path extrusionOk="0" h="642347" w="589448">
                  <a:moveTo>
                    <a:pt x="589448" y="642347"/>
                  </a:moveTo>
                  <a:lnTo>
                    <a:pt x="0" y="642347"/>
                  </a:lnTo>
                  <a:lnTo>
                    <a:pt x="0" y="0"/>
                  </a:lnTo>
                  <a:lnTo>
                    <a:pt x="21159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8" name="Google Shape;398;p19"/>
            <p:cNvGrpSpPr/>
            <p:nvPr/>
          </p:nvGrpSpPr>
          <p:grpSpPr>
            <a:xfrm>
              <a:off x="5621728" y="2363118"/>
              <a:ext cx="169606" cy="372346"/>
              <a:chOff x="7683910" y="2680208"/>
              <a:chExt cx="169606" cy="372346"/>
            </a:xfrm>
          </p:grpSpPr>
          <p:sp>
            <p:nvSpPr>
              <p:cNvPr id="399" name="Google Shape;399;p19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19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01" name="Google Shape;401;p19"/>
          <p:cNvSpPr/>
          <p:nvPr/>
        </p:nvSpPr>
        <p:spPr>
          <a:xfrm>
            <a:off x="5268431" y="5282214"/>
            <a:ext cx="3138722" cy="47051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9"/>
          <p:cNvCxnSpPr/>
          <p:nvPr/>
        </p:nvCxnSpPr>
        <p:spPr>
          <a:xfrm>
            <a:off x="5843990" y="5282214"/>
            <a:ext cx="0" cy="4882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3" name="Google Shape;403;p19"/>
          <p:cNvSpPr/>
          <p:nvPr/>
        </p:nvSpPr>
        <p:spPr>
          <a:xfrm rot="5400000">
            <a:off x="5466689" y="4819551"/>
            <a:ext cx="168676" cy="585926"/>
          </a:xfrm>
          <a:prstGeom prst="leftBrace">
            <a:avLst>
              <a:gd fmla="val 458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5387853" y="530542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6803862" y="5305420"/>
            <a:ext cx="7516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0xc3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5203015" y="4656990"/>
            <a:ext cx="696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9"/>
          <p:cNvSpPr/>
          <p:nvPr/>
        </p:nvSpPr>
        <p:spPr>
          <a:xfrm rot="5400000">
            <a:off x="7055250" y="3844949"/>
            <a:ext cx="168676" cy="2535129"/>
          </a:xfrm>
          <a:prstGeom prst="leftBrace">
            <a:avLst>
              <a:gd fmla="val 458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6742872" y="4656990"/>
            <a:ext cx="813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 bits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6029718" y="5932119"/>
            <a:ext cx="16161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380000c3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19"/>
          <p:cNvCxnSpPr/>
          <p:nvPr/>
        </p:nvCxnSpPr>
        <p:spPr>
          <a:xfrm>
            <a:off x="4572000" y="3900400"/>
            <a:ext cx="586618" cy="11086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1" name="Google Shape;411;p19"/>
          <p:cNvCxnSpPr/>
          <p:nvPr/>
        </p:nvCxnSpPr>
        <p:spPr>
          <a:xfrm>
            <a:off x="5891634" y="3671845"/>
            <a:ext cx="641901" cy="1288226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 this Assignment We Will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Know how to generate </a:t>
            </a:r>
            <a:r>
              <a:rPr lang="en-US">
                <a:solidFill>
                  <a:srgbClr val="800080"/>
                </a:solidFill>
              </a:rPr>
              <a:t>random numbers</a:t>
            </a:r>
            <a:endParaRPr>
              <a:solidFill>
                <a:srgbClr val="80008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</a:t>
            </a:r>
            <a:r>
              <a:rPr lang="en-US">
                <a:solidFill>
                  <a:srgbClr val="800080"/>
                </a:solidFill>
              </a:rPr>
              <a:t>RISCV-Sodor</a:t>
            </a:r>
            <a:r>
              <a:rPr lang="en-US"/>
              <a:t> environment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800"/>
              <a:buChar char="•"/>
            </a:pPr>
            <a:r>
              <a:rPr lang="en-US">
                <a:solidFill>
                  <a:srgbClr val="800080"/>
                </a:solidFill>
              </a:rPr>
              <a:t>Analyze</a:t>
            </a:r>
            <a:r>
              <a:rPr lang="en-US"/>
              <a:t> the execution time of an example program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Apply several </a:t>
            </a:r>
            <a:r>
              <a:rPr lang="en-US">
                <a:solidFill>
                  <a:srgbClr val="800080"/>
                </a:solidFill>
              </a:rPr>
              <a:t>optimization strategies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Compiler settings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Assembly coding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Extending the ISA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Pipelining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Loop unrolling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Static reordering / rescheduling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3" name="Google Shape;103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About Loop Unrolling</a:t>
            </a:r>
            <a:endParaRPr/>
          </a:p>
        </p:txBody>
      </p:sp>
      <p:sp>
        <p:nvSpPr>
          <p:cNvPr id="417" name="Google Shape;417;p20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Unroll an N-iteration loop for </a:t>
            </a:r>
            <a:r>
              <a:rPr b="1" lang="en-US">
                <a:solidFill>
                  <a:srgbClr val="C00000"/>
                </a:solidFill>
              </a:rPr>
              <a:t>k</a:t>
            </a:r>
            <a:r>
              <a:rPr lang="en-US"/>
              <a:t> times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consider the case that N%k != 0</a:t>
            </a:r>
            <a:endParaRPr/>
          </a:p>
        </p:txBody>
      </p:sp>
      <p:sp>
        <p:nvSpPr>
          <p:cNvPr id="418" name="Google Shape;418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10228" y="3351222"/>
            <a:ext cx="3032568" cy="13542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i = 0; i &lt; N; i++)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things_to_do(i);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0"/>
          <p:cNvSpPr/>
          <p:nvPr/>
        </p:nvSpPr>
        <p:spPr>
          <a:xfrm>
            <a:off x="4838217" y="2674102"/>
            <a:ext cx="3541853" cy="392346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i = 0; i &lt; N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%k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i++ 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things_to_do(i);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; i &lt; N; i</a:t>
            </a: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+=k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things_to_do(i);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things_to_do(i+1);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things_to_do(i+2);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things_to_do(i+k-1);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0"/>
          <p:cNvSpPr/>
          <p:nvPr/>
        </p:nvSpPr>
        <p:spPr>
          <a:xfrm>
            <a:off x="4161099" y="3750548"/>
            <a:ext cx="358815" cy="555585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Generating Random Numbers</a:t>
            </a:r>
            <a:endParaRPr/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Pseudo random number generators (PRNG)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Carefully design a function f(x)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an initial number (i.e., seed), X</a:t>
            </a:r>
            <a:r>
              <a:rPr baseline="-25000" lang="en-US"/>
              <a:t>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sequence of numbers are available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numbers seem to be random but in fact they are not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496962" y="4321277"/>
            <a:ext cx="6238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aseline="-2500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3089787" y="4321277"/>
            <a:ext cx="6238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aseline="-2500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682612" y="4321277"/>
            <a:ext cx="6238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aseline="-2500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275437" y="4321277"/>
            <a:ext cx="6238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aseline="-2500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2059629" y="4557233"/>
            <a:ext cx="1091381" cy="117987"/>
          </a:xfrm>
          <a:custGeom>
            <a:rect b="b" l="l" r="r" t="t"/>
            <a:pathLst>
              <a:path extrusionOk="0" h="117987" w="1091381">
                <a:moveTo>
                  <a:pt x="0" y="117987"/>
                </a:moveTo>
                <a:cubicBezTo>
                  <a:pt x="200332" y="58993"/>
                  <a:pt x="400664" y="0"/>
                  <a:pt x="582561" y="0"/>
                </a:cubicBezTo>
                <a:cubicBezTo>
                  <a:pt x="764458" y="0"/>
                  <a:pt x="927919" y="58993"/>
                  <a:pt x="1091381" y="117987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3591231" y="4557233"/>
            <a:ext cx="1091381" cy="117987"/>
          </a:xfrm>
          <a:custGeom>
            <a:rect b="b" l="l" r="r" t="t"/>
            <a:pathLst>
              <a:path extrusionOk="0" h="117987" w="1091381">
                <a:moveTo>
                  <a:pt x="0" y="117987"/>
                </a:moveTo>
                <a:cubicBezTo>
                  <a:pt x="200332" y="58993"/>
                  <a:pt x="400664" y="0"/>
                  <a:pt x="582561" y="0"/>
                </a:cubicBezTo>
                <a:cubicBezTo>
                  <a:pt x="764458" y="0"/>
                  <a:pt x="927919" y="58993"/>
                  <a:pt x="1091381" y="117987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245279" y="4557233"/>
            <a:ext cx="1091381" cy="117987"/>
          </a:xfrm>
          <a:custGeom>
            <a:rect b="b" l="l" r="r" t="t"/>
            <a:pathLst>
              <a:path extrusionOk="0" h="117987" w="1091381">
                <a:moveTo>
                  <a:pt x="0" y="117987"/>
                </a:moveTo>
                <a:cubicBezTo>
                  <a:pt x="200332" y="58993"/>
                  <a:pt x="400664" y="0"/>
                  <a:pt x="582561" y="0"/>
                </a:cubicBezTo>
                <a:cubicBezTo>
                  <a:pt x="764458" y="0"/>
                  <a:pt x="927919" y="58993"/>
                  <a:pt x="1091381" y="117987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6830730" y="4557233"/>
            <a:ext cx="1091381" cy="117987"/>
          </a:xfrm>
          <a:custGeom>
            <a:rect b="b" l="l" r="r" t="t"/>
            <a:pathLst>
              <a:path extrusionOk="0" h="117987" w="1091381">
                <a:moveTo>
                  <a:pt x="0" y="117987"/>
                </a:moveTo>
                <a:cubicBezTo>
                  <a:pt x="200332" y="58993"/>
                  <a:pt x="400664" y="0"/>
                  <a:pt x="582561" y="0"/>
                </a:cubicBezTo>
                <a:cubicBezTo>
                  <a:pt x="764458" y="0"/>
                  <a:pt x="927919" y="58993"/>
                  <a:pt x="1091381" y="117987"/>
                </a:cubicBezTo>
              </a:path>
            </a:pathLst>
          </a:cu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2271734" y="3941680"/>
            <a:ext cx="788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847498" y="3941680"/>
            <a:ext cx="788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5445208" y="3941680"/>
            <a:ext cx="788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7042918" y="3971624"/>
            <a:ext cx="7889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8065703" y="4321277"/>
            <a:ext cx="538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aseline="-25000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Generating Random Numbers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Representative PRNG functions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Middle-square method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容易理解，但亂數品質不好，並不常用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 congruential generator (LCG)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常被使用於軟體的 rand()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Linear-feedback shift register (LFSR)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常被使用於硬體，這個作業也用到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Middle-Square Method</a:t>
            </a:r>
            <a:endParaRPr/>
          </a:p>
        </p:txBody>
      </p:sp>
      <p:pic>
        <p:nvPicPr>
          <p:cNvPr id="136" name="Google Shape;13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0637" y="2109019"/>
            <a:ext cx="3942726" cy="28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1991032" y="5538678"/>
            <a:ext cx="69317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https://en.wikipedia.org/wiki/Middle-square_method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Congruential Generator 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1885949" y="5710020"/>
            <a:ext cx="6004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https://en.wikipedia.org/wiki/Linear_congruential_generator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949" y="1684748"/>
            <a:ext cx="53244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309" y="2565013"/>
            <a:ext cx="7949381" cy="281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Linear-Feedback Shift Register (LFSR)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example</a:t>
            </a:r>
            <a:endParaRPr/>
          </a:p>
        </p:txBody>
      </p:sp>
      <p:sp>
        <p:nvSpPr>
          <p:cNvPr id="155" name="Google Shape;15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2033773" y="2211045"/>
            <a:ext cx="4894225" cy="1206446"/>
            <a:chOff x="5093435" y="1762433"/>
            <a:chExt cx="3947326" cy="973031"/>
          </a:xfrm>
        </p:grpSpPr>
        <p:sp>
          <p:nvSpPr>
            <p:cNvPr id="157" name="Google Shape;157;p7"/>
            <p:cNvSpPr/>
            <p:nvPr/>
          </p:nvSpPr>
          <p:spPr>
            <a:xfrm>
              <a:off x="8683022" y="1911927"/>
              <a:ext cx="272052" cy="551663"/>
            </a:xfrm>
            <a:custGeom>
              <a:rect b="b" l="l" r="r" t="t"/>
              <a:pathLst>
                <a:path extrusionOk="0" h="551663" w="272052">
                  <a:moveTo>
                    <a:pt x="0" y="0"/>
                  </a:moveTo>
                  <a:lnTo>
                    <a:pt x="272052" y="0"/>
                  </a:lnTo>
                  <a:lnTo>
                    <a:pt x="272052" y="551663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8" name="Google Shape;158;p7"/>
            <p:cNvCxnSpPr/>
            <p:nvPr/>
          </p:nvCxnSpPr>
          <p:spPr>
            <a:xfrm>
              <a:off x="5657304" y="2560142"/>
              <a:ext cx="3361335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7"/>
            <p:cNvCxnSpPr>
              <a:stCxn id="160" idx="3"/>
              <a:endCxn id="161" idx="1"/>
            </p:cNvCxnSpPr>
            <p:nvPr/>
          </p:nvCxnSpPr>
          <p:spPr>
            <a:xfrm>
              <a:off x="5621727" y="1918587"/>
              <a:ext cx="293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62" name="Google Shape;162;p7"/>
            <p:cNvGrpSpPr/>
            <p:nvPr/>
          </p:nvGrpSpPr>
          <p:grpSpPr>
            <a:xfrm>
              <a:off x="5309420" y="1762433"/>
              <a:ext cx="3561735" cy="312308"/>
              <a:chOff x="5582265" y="2160639"/>
              <a:chExt cx="4625467" cy="405580"/>
            </a:xfrm>
          </p:grpSpPr>
          <p:sp>
            <p:nvSpPr>
              <p:cNvPr id="160" name="Google Shape;160;p7"/>
              <p:cNvSpPr/>
              <p:nvPr/>
            </p:nvSpPr>
            <p:spPr>
              <a:xfrm>
                <a:off x="5582265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7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6185106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6787947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7390788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7993629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8596470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9199311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9802152" y="2160639"/>
                <a:ext cx="405580" cy="405580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7"/>
            <p:cNvGrpSpPr/>
            <p:nvPr/>
          </p:nvGrpSpPr>
          <p:grpSpPr>
            <a:xfrm>
              <a:off x="8871155" y="2363118"/>
              <a:ext cx="169606" cy="372346"/>
              <a:chOff x="7683910" y="2680208"/>
              <a:chExt cx="169606" cy="372346"/>
            </a:xfrm>
          </p:grpSpPr>
          <p:sp>
            <p:nvSpPr>
              <p:cNvPr id="170" name="Google Shape;170;p7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7"/>
            <p:cNvGrpSpPr/>
            <p:nvPr/>
          </p:nvGrpSpPr>
          <p:grpSpPr>
            <a:xfrm>
              <a:off x="8406951" y="2363118"/>
              <a:ext cx="169606" cy="372346"/>
              <a:chOff x="7683910" y="2680208"/>
              <a:chExt cx="169606" cy="372346"/>
            </a:xfrm>
          </p:grpSpPr>
          <p:sp>
            <p:nvSpPr>
              <p:cNvPr id="173" name="Google Shape;173;p7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7"/>
            <p:cNvGrpSpPr/>
            <p:nvPr/>
          </p:nvGrpSpPr>
          <p:grpSpPr>
            <a:xfrm>
              <a:off x="6085932" y="2363118"/>
              <a:ext cx="169606" cy="372346"/>
              <a:chOff x="7683910" y="2680208"/>
              <a:chExt cx="169606" cy="372346"/>
            </a:xfrm>
          </p:grpSpPr>
          <p:sp>
            <p:nvSpPr>
              <p:cNvPr id="176" name="Google Shape;176;p7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8" name="Google Shape;178;p7"/>
            <p:cNvCxnSpPr/>
            <p:nvPr/>
          </p:nvCxnSpPr>
          <p:spPr>
            <a:xfrm>
              <a:off x="8487990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179" name="Google Shape;179;p7"/>
            <p:cNvCxnSpPr/>
            <p:nvPr/>
          </p:nvCxnSpPr>
          <p:spPr>
            <a:xfrm>
              <a:off x="6167752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5703317" y="1918587"/>
              <a:ext cx="0" cy="54906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</p:cxnSp>
        <p:sp>
          <p:nvSpPr>
            <p:cNvPr id="181" name="Google Shape;181;p7"/>
            <p:cNvSpPr/>
            <p:nvPr/>
          </p:nvSpPr>
          <p:spPr>
            <a:xfrm>
              <a:off x="5093435" y="1911927"/>
              <a:ext cx="589448" cy="642347"/>
            </a:xfrm>
            <a:custGeom>
              <a:rect b="b" l="l" r="r" t="t"/>
              <a:pathLst>
                <a:path extrusionOk="0" h="642347" w="589448">
                  <a:moveTo>
                    <a:pt x="589448" y="642347"/>
                  </a:moveTo>
                  <a:lnTo>
                    <a:pt x="0" y="642347"/>
                  </a:lnTo>
                  <a:lnTo>
                    <a:pt x="0" y="0"/>
                  </a:lnTo>
                  <a:lnTo>
                    <a:pt x="21159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oval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2" name="Google Shape;182;p7"/>
            <p:cNvGrpSpPr/>
            <p:nvPr/>
          </p:nvGrpSpPr>
          <p:grpSpPr>
            <a:xfrm>
              <a:off x="5621728" y="2363118"/>
              <a:ext cx="169606" cy="372346"/>
              <a:chOff x="7683910" y="2680208"/>
              <a:chExt cx="169606" cy="372346"/>
            </a:xfrm>
          </p:grpSpPr>
          <p:sp>
            <p:nvSpPr>
              <p:cNvPr id="183" name="Google Shape;183;p7"/>
              <p:cNvSpPr/>
              <p:nvPr/>
            </p:nvSpPr>
            <p:spPr>
              <a:xfrm>
                <a:off x="7683910" y="2787445"/>
                <a:ext cx="169606" cy="169606"/>
              </a:xfrm>
              <a:prstGeom prst="ellipse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7"/>
              <p:cNvSpPr txBox="1"/>
              <p:nvPr/>
            </p:nvSpPr>
            <p:spPr>
              <a:xfrm>
                <a:off x="7683910" y="2680208"/>
                <a:ext cx="57698" cy="3723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5" name="Google Shape;185;p7"/>
          <p:cNvSpPr txBox="1"/>
          <p:nvPr/>
        </p:nvSpPr>
        <p:spPr>
          <a:xfrm>
            <a:off x="1401097" y="3826551"/>
            <a:ext cx="672526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00000001 (1</a:t>
            </a:r>
            <a:r>
              <a:rPr baseline="-25000"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10000000 (128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🡪 11000000 (192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🡪 01100000 (96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🡪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10110000 (176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🡪 11011000 (216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🡪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 🡪 00000011 (3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🡪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00000001 (1</a:t>
            </a:r>
            <a:r>
              <a:rPr baseline="-25000"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ten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RISCV-Sodor Environment Overview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Educational processor developed by UC Berkeley </a:t>
            </a:r>
            <a:endParaRPr/>
          </a:p>
        </p:txBody>
      </p:sp>
      <p:sp>
        <p:nvSpPr>
          <p:cNvPr id="192" name="Google Shape;192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628649" y="1999281"/>
            <a:ext cx="7810177" cy="44557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pa4/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|--riscv-tests/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|--benchmarks/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|--Makefile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|--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rand_and_search/</a:t>
            </a:r>
            <a:endParaRPr b="1"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  |--main.c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  |--rand_*.S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   |--search_*.S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|--src/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|--rv32_1stage/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|--*.scala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|--rv32_5stage/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   |--*.scala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|--emulator/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|--rv32_1stage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|  |--rv32_5stage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4878092" y="3729640"/>
            <a:ext cx="206320" cy="485900"/>
          </a:xfrm>
          <a:prstGeom prst="rightBrace">
            <a:avLst>
              <a:gd fmla="val 875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5084412" y="3769365"/>
            <a:ext cx="24555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Assembly codes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5067946" y="3364800"/>
            <a:ext cx="3773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Baseline c code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3355383" y="4909896"/>
            <a:ext cx="3773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Processor hardware design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3064790" y="4587802"/>
            <a:ext cx="206320" cy="985150"/>
          </a:xfrm>
          <a:prstGeom prst="rightBrace">
            <a:avLst>
              <a:gd fmla="val 875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3064790" y="5687048"/>
            <a:ext cx="206320" cy="774762"/>
          </a:xfrm>
          <a:prstGeom prst="rightBrace">
            <a:avLst>
              <a:gd fmla="val 875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3355382" y="5883419"/>
            <a:ext cx="3773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Processor simulators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3774805" y="3064968"/>
            <a:ext cx="47957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Program we want to analyze and optimize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263308" y="4722611"/>
            <a:ext cx="2344993" cy="1412022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prebuilt the 1-stage and 5-stage emulators, so you don’t need to modify these files.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/>
          <p:nvPr/>
        </p:nvSpPr>
        <p:spPr>
          <a:xfrm>
            <a:off x="1000145" y="2757973"/>
            <a:ext cx="6860007" cy="3719753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9"/>
          <p:cNvSpPr txBox="1"/>
          <p:nvPr>
            <p:ph type="title"/>
          </p:nvPr>
        </p:nvSpPr>
        <p:spPr>
          <a:xfrm>
            <a:off x="628650" y="365126"/>
            <a:ext cx="7886700" cy="1019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RISCV-Sodor Environment Overview</a:t>
            </a:r>
            <a:endParaRPr/>
          </a:p>
        </p:txBody>
      </p:sp>
      <p:sp>
        <p:nvSpPr>
          <p:cNvPr id="209" name="Google Shape;209;p9"/>
          <p:cNvSpPr txBox="1"/>
          <p:nvPr>
            <p:ph idx="1" type="body"/>
          </p:nvPr>
        </p:nvSpPr>
        <p:spPr>
          <a:xfrm>
            <a:off x="628650" y="1509333"/>
            <a:ext cx="7886700" cy="466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By using RISCV-Sodor, we can know the performance of a program running on different architectures</a:t>
            </a:r>
            <a:endParaRPr/>
          </a:p>
        </p:txBody>
      </p:sp>
      <p:sp>
        <p:nvSpPr>
          <p:cNvPr id="210" name="Google Shape;210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1601942" y="5238815"/>
            <a:ext cx="2511060" cy="7258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Sodor 1-stage CPU emulator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918166" y="5238815"/>
            <a:ext cx="2511060" cy="7258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Sodor 5-stage CPU emulator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1601942" y="4159934"/>
            <a:ext cx="5827284" cy="7258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RISCV executable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3256506" y="3132758"/>
            <a:ext cx="2511060" cy="725868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*.c, *.S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9"/>
          <p:cNvSpPr txBox="1"/>
          <p:nvPr/>
        </p:nvSpPr>
        <p:spPr>
          <a:xfrm>
            <a:off x="4652402" y="3806340"/>
            <a:ext cx="9783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riscv-gcc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52464" y="4885802"/>
            <a:ext cx="1499616" cy="694944"/>
          </a:xfrm>
          <a:prstGeom prst="wedgeEllipseCallout">
            <a:avLst>
              <a:gd fmla="val 52826" name="adj1"/>
              <a:gd fmla="val 57107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Inst. count = xxx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7455154" y="4953257"/>
            <a:ext cx="1499616" cy="694944"/>
          </a:xfrm>
          <a:prstGeom prst="wedgeEllipseCallout">
            <a:avLst>
              <a:gd fmla="val -51063" name="adj1"/>
              <a:gd fmla="val 51715" name="adj2"/>
            </a:avLst>
          </a:prstGeom>
          <a:solidFill>
            <a:srgbClr val="FEE5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Inst. count = xxx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9"/>
          <p:cNvCxnSpPr>
            <a:stCxn id="214" idx="2"/>
            <a:endCxn id="213" idx="0"/>
          </p:cNvCxnSpPr>
          <p:nvPr/>
        </p:nvCxnSpPr>
        <p:spPr>
          <a:xfrm>
            <a:off x="4512036" y="3858626"/>
            <a:ext cx="3600" cy="30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9"/>
          <p:cNvSpPr txBox="1"/>
          <p:nvPr/>
        </p:nvSpPr>
        <p:spPr>
          <a:xfrm>
            <a:off x="1005794" y="2757973"/>
            <a:ext cx="9876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" name="Google Shape;220;p9"/>
          <p:cNvCxnSpPr/>
          <p:nvPr/>
        </p:nvCxnSpPr>
        <p:spPr>
          <a:xfrm>
            <a:off x="2853924" y="4874008"/>
            <a:ext cx="3548" cy="3517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1" name="Google Shape;221;p9"/>
          <p:cNvCxnSpPr/>
          <p:nvPr/>
        </p:nvCxnSpPr>
        <p:spPr>
          <a:xfrm>
            <a:off x="6170148" y="4883541"/>
            <a:ext cx="3548" cy="35177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2015-02-24T08:12:54Z</dcterms:created>
  <dc:creator>n</dc:creator>
</cp:coreProperties>
</file>