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48"/>
  </p:notesMasterIdLst>
  <p:handoutMasterIdLst>
    <p:handoutMasterId r:id="rId49"/>
  </p:handoutMasterIdLst>
  <p:sldIdLst>
    <p:sldId id="665" r:id="rId2"/>
    <p:sldId id="746" r:id="rId3"/>
    <p:sldId id="747" r:id="rId4"/>
    <p:sldId id="748" r:id="rId5"/>
    <p:sldId id="749" r:id="rId6"/>
    <p:sldId id="750" r:id="rId7"/>
    <p:sldId id="751" r:id="rId8"/>
    <p:sldId id="840" r:id="rId9"/>
    <p:sldId id="752" r:id="rId10"/>
    <p:sldId id="754" r:id="rId11"/>
    <p:sldId id="756" r:id="rId12"/>
    <p:sldId id="757" r:id="rId13"/>
    <p:sldId id="758" r:id="rId14"/>
    <p:sldId id="862" r:id="rId15"/>
    <p:sldId id="842" r:id="rId16"/>
    <p:sldId id="767" r:id="rId17"/>
    <p:sldId id="845" r:id="rId18"/>
    <p:sldId id="848" r:id="rId19"/>
    <p:sldId id="852" r:id="rId20"/>
    <p:sldId id="865" r:id="rId21"/>
    <p:sldId id="841" r:id="rId22"/>
    <p:sldId id="843" r:id="rId23"/>
    <p:sldId id="846" r:id="rId24"/>
    <p:sldId id="855" r:id="rId25"/>
    <p:sldId id="863" r:id="rId26"/>
    <p:sldId id="866" r:id="rId27"/>
    <p:sldId id="867" r:id="rId28"/>
    <p:sldId id="868" r:id="rId29"/>
    <p:sldId id="877" r:id="rId30"/>
    <p:sldId id="869" r:id="rId31"/>
    <p:sldId id="870" r:id="rId32"/>
    <p:sldId id="879" r:id="rId33"/>
    <p:sldId id="880" r:id="rId34"/>
    <p:sldId id="871" r:id="rId35"/>
    <p:sldId id="872" r:id="rId36"/>
    <p:sldId id="873" r:id="rId37"/>
    <p:sldId id="874" r:id="rId38"/>
    <p:sldId id="875" r:id="rId39"/>
    <p:sldId id="876" r:id="rId40"/>
    <p:sldId id="856" r:id="rId41"/>
    <p:sldId id="858" r:id="rId42"/>
    <p:sldId id="859" r:id="rId43"/>
    <p:sldId id="860" r:id="rId44"/>
    <p:sldId id="864" r:id="rId45"/>
    <p:sldId id="881" r:id="rId46"/>
    <p:sldId id="882" r:id="rId47"/>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FF99"/>
    <a:srgbClr val="FF33CC"/>
    <a:srgbClr val="99CCFF"/>
    <a:srgbClr val="33CC33"/>
    <a:srgbClr val="339933"/>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25E5076-3810-47DD-B79F-674D7AD40C01}" styleName="深色樣式 1 - 輔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91368" autoAdjust="0"/>
  </p:normalViewPr>
  <p:slideViewPr>
    <p:cSldViewPr>
      <p:cViewPr varScale="1">
        <p:scale>
          <a:sx n="46" d="100"/>
          <a:sy n="46" d="100"/>
        </p:scale>
        <p:origin x="1450" y="24"/>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11160"/>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F25605-ADCB-C04F-8803-F9376843486E}"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zh-TW" altLang="en-US"/>
        </a:p>
      </dgm:t>
    </dgm:pt>
    <dgm:pt modelId="{AB8BCB6D-C703-9E4B-B9A3-CB61DC8160D3}">
      <dgm:prSet phldrT="[文字]" custT="1"/>
      <dgm:spPr/>
      <dgm:t>
        <a:bodyPr/>
        <a:lstStyle/>
        <a:p>
          <a:pPr>
            <a:lnSpc>
              <a:spcPct val="100000"/>
            </a:lnSpc>
            <a:spcBef>
              <a:spcPts val="0"/>
            </a:spcBef>
            <a:spcAft>
              <a:spcPts val="0"/>
            </a:spcAft>
          </a:pPr>
          <a:r>
            <a:rPr lang="en-US" altLang="zh-TW" sz="2800" dirty="0"/>
            <a:t>Abstraction Layers</a:t>
          </a:r>
          <a:endParaRPr lang="zh-TW" altLang="en-US" sz="2800" dirty="0"/>
        </a:p>
      </dgm:t>
    </dgm:pt>
    <dgm:pt modelId="{4502B67D-996E-E94D-974C-5D19D6C8EE5B}" type="parTrans" cxnId="{8878FB0E-C6AB-064C-AFB5-42D99E548934}">
      <dgm:prSet/>
      <dgm:spPr/>
      <dgm:t>
        <a:bodyPr/>
        <a:lstStyle/>
        <a:p>
          <a:pPr>
            <a:lnSpc>
              <a:spcPct val="100000"/>
            </a:lnSpc>
            <a:spcBef>
              <a:spcPts val="0"/>
            </a:spcBef>
            <a:spcAft>
              <a:spcPts val="0"/>
            </a:spcAft>
          </a:pPr>
          <a:endParaRPr lang="zh-TW" altLang="en-US" sz="1600"/>
        </a:p>
      </dgm:t>
    </dgm:pt>
    <dgm:pt modelId="{B13E2AB3-1F28-C740-8EBA-A2FB8903734F}" type="sibTrans" cxnId="{8878FB0E-C6AB-064C-AFB5-42D99E548934}">
      <dgm:prSet/>
      <dgm:spPr/>
      <dgm:t>
        <a:bodyPr/>
        <a:lstStyle/>
        <a:p>
          <a:pPr>
            <a:lnSpc>
              <a:spcPct val="100000"/>
            </a:lnSpc>
            <a:spcBef>
              <a:spcPts val="0"/>
            </a:spcBef>
            <a:spcAft>
              <a:spcPts val="0"/>
            </a:spcAft>
          </a:pPr>
          <a:endParaRPr lang="zh-TW" altLang="en-US" sz="1600"/>
        </a:p>
      </dgm:t>
    </dgm:pt>
    <dgm:pt modelId="{9F9B61C6-88ED-1C4C-AB12-4B340B07916A}">
      <dgm:prSet phldrT="[文字]" custT="1"/>
      <dgm:spPr/>
      <dgm:t>
        <a:bodyPr/>
        <a:lstStyle/>
        <a:p>
          <a:pPr>
            <a:lnSpc>
              <a:spcPct val="100000"/>
            </a:lnSpc>
            <a:spcBef>
              <a:spcPts val="0"/>
            </a:spcBef>
            <a:spcAft>
              <a:spcPts val="0"/>
            </a:spcAft>
          </a:pPr>
          <a:r>
            <a:rPr lang="en-US" altLang="zh-TW" sz="2800" dirty="0"/>
            <a:t>Application</a:t>
          </a:r>
          <a:endParaRPr lang="zh-TW" altLang="en-US" sz="2800" dirty="0"/>
        </a:p>
      </dgm:t>
    </dgm:pt>
    <dgm:pt modelId="{1D1A7EE0-72E6-1746-BE05-4BD7926D156D}" type="parTrans" cxnId="{EE48DF79-6818-4341-9D66-F94A90B59C18}">
      <dgm:prSet/>
      <dgm:spPr/>
      <dgm:t>
        <a:bodyPr/>
        <a:lstStyle/>
        <a:p>
          <a:pPr>
            <a:lnSpc>
              <a:spcPct val="100000"/>
            </a:lnSpc>
            <a:spcBef>
              <a:spcPts val="0"/>
            </a:spcBef>
            <a:spcAft>
              <a:spcPts val="0"/>
            </a:spcAft>
          </a:pPr>
          <a:endParaRPr lang="zh-TW" altLang="en-US" sz="1600"/>
        </a:p>
      </dgm:t>
    </dgm:pt>
    <dgm:pt modelId="{E6FB3589-EDD6-0245-92B1-63736FD205BF}" type="sibTrans" cxnId="{EE48DF79-6818-4341-9D66-F94A90B59C18}">
      <dgm:prSet/>
      <dgm:spPr/>
      <dgm:t>
        <a:bodyPr/>
        <a:lstStyle/>
        <a:p>
          <a:pPr>
            <a:lnSpc>
              <a:spcPct val="100000"/>
            </a:lnSpc>
            <a:spcBef>
              <a:spcPts val="0"/>
            </a:spcBef>
            <a:spcAft>
              <a:spcPts val="0"/>
            </a:spcAft>
          </a:pPr>
          <a:endParaRPr lang="zh-TW" altLang="en-US" sz="1600"/>
        </a:p>
      </dgm:t>
    </dgm:pt>
    <dgm:pt modelId="{5372406F-FF3A-E04A-A057-22BBBF5D262D}">
      <dgm:prSet phldrT="[文字]" custT="1"/>
      <dgm:spPr/>
      <dgm:t>
        <a:bodyPr/>
        <a:lstStyle/>
        <a:p>
          <a:pPr>
            <a:lnSpc>
              <a:spcPct val="100000"/>
            </a:lnSpc>
            <a:spcBef>
              <a:spcPts val="0"/>
            </a:spcBef>
            <a:spcAft>
              <a:spcPts val="0"/>
            </a:spcAft>
          </a:pPr>
          <a:r>
            <a:rPr lang="en-US" altLang="zh-TW" sz="2800" dirty="0"/>
            <a:t>Algorithm</a:t>
          </a:r>
          <a:endParaRPr lang="zh-TW" altLang="en-US" sz="2800" dirty="0"/>
        </a:p>
      </dgm:t>
    </dgm:pt>
    <dgm:pt modelId="{C21D73A8-861F-A34A-98D7-4F196BB4C200}" type="parTrans" cxnId="{77D1A835-2B9A-6E44-A3CA-FFBD00B8825C}">
      <dgm:prSet/>
      <dgm:spPr/>
      <dgm:t>
        <a:bodyPr/>
        <a:lstStyle/>
        <a:p>
          <a:pPr>
            <a:lnSpc>
              <a:spcPct val="100000"/>
            </a:lnSpc>
            <a:spcBef>
              <a:spcPts val="0"/>
            </a:spcBef>
            <a:spcAft>
              <a:spcPts val="0"/>
            </a:spcAft>
          </a:pPr>
          <a:endParaRPr lang="zh-TW" altLang="en-US" sz="1600"/>
        </a:p>
      </dgm:t>
    </dgm:pt>
    <dgm:pt modelId="{027778B1-4004-3040-9588-08FDFBAA47DF}" type="sibTrans" cxnId="{77D1A835-2B9A-6E44-A3CA-FFBD00B8825C}">
      <dgm:prSet/>
      <dgm:spPr/>
      <dgm:t>
        <a:bodyPr/>
        <a:lstStyle/>
        <a:p>
          <a:pPr>
            <a:lnSpc>
              <a:spcPct val="100000"/>
            </a:lnSpc>
            <a:spcBef>
              <a:spcPts val="0"/>
            </a:spcBef>
            <a:spcAft>
              <a:spcPts val="0"/>
            </a:spcAft>
          </a:pPr>
          <a:endParaRPr lang="zh-TW" altLang="en-US" sz="1600"/>
        </a:p>
      </dgm:t>
    </dgm:pt>
    <dgm:pt modelId="{268B6FA4-8EC8-1547-8FDE-9BDDDD962E92}">
      <dgm:prSet phldrT="[文字]" custT="1"/>
      <dgm:spPr/>
      <dgm:t>
        <a:bodyPr/>
        <a:lstStyle/>
        <a:p>
          <a:pPr>
            <a:lnSpc>
              <a:spcPct val="100000"/>
            </a:lnSpc>
            <a:spcBef>
              <a:spcPts val="0"/>
            </a:spcBef>
            <a:spcAft>
              <a:spcPts val="0"/>
            </a:spcAft>
          </a:pPr>
          <a:r>
            <a:rPr lang="en-US" altLang="zh-TW" sz="2800" dirty="0"/>
            <a:t>Software</a:t>
          </a:r>
          <a:endParaRPr lang="zh-TW" altLang="en-US" sz="2800" dirty="0"/>
        </a:p>
      </dgm:t>
    </dgm:pt>
    <dgm:pt modelId="{5A1E3A97-EBA0-0A4E-8DFF-7EA0AB2F3257}" type="parTrans" cxnId="{0B8A70E5-27C4-EF41-B633-B8B3C0E3F527}">
      <dgm:prSet/>
      <dgm:spPr/>
      <dgm:t>
        <a:bodyPr/>
        <a:lstStyle/>
        <a:p>
          <a:pPr>
            <a:lnSpc>
              <a:spcPct val="100000"/>
            </a:lnSpc>
            <a:spcBef>
              <a:spcPts val="0"/>
            </a:spcBef>
            <a:spcAft>
              <a:spcPts val="0"/>
            </a:spcAft>
          </a:pPr>
          <a:endParaRPr lang="zh-TW" altLang="en-US" sz="1600"/>
        </a:p>
      </dgm:t>
    </dgm:pt>
    <dgm:pt modelId="{4FD0AA83-6639-8548-ABDE-877A87102CC0}" type="sibTrans" cxnId="{0B8A70E5-27C4-EF41-B633-B8B3C0E3F527}">
      <dgm:prSet/>
      <dgm:spPr/>
      <dgm:t>
        <a:bodyPr/>
        <a:lstStyle/>
        <a:p>
          <a:pPr>
            <a:lnSpc>
              <a:spcPct val="100000"/>
            </a:lnSpc>
            <a:spcBef>
              <a:spcPts val="0"/>
            </a:spcBef>
            <a:spcAft>
              <a:spcPts val="0"/>
            </a:spcAft>
          </a:pPr>
          <a:endParaRPr lang="zh-TW" altLang="en-US" sz="1600"/>
        </a:p>
      </dgm:t>
    </dgm:pt>
    <dgm:pt modelId="{6C1826FB-52DF-1B47-B4EF-9D97F13334D5}">
      <dgm:prSet phldrT="[文字]" custT="1"/>
      <dgm:spPr/>
      <dgm:t>
        <a:bodyPr/>
        <a:lstStyle/>
        <a:p>
          <a:pPr>
            <a:lnSpc>
              <a:spcPct val="100000"/>
            </a:lnSpc>
            <a:spcBef>
              <a:spcPts val="0"/>
            </a:spcBef>
            <a:spcAft>
              <a:spcPts val="0"/>
            </a:spcAft>
          </a:pPr>
          <a:r>
            <a:rPr lang="en-US" altLang="zh-TW" sz="2800" dirty="0"/>
            <a:t>ISA</a:t>
          </a:r>
          <a:endParaRPr lang="zh-TW" altLang="en-US" sz="2800" dirty="0"/>
        </a:p>
      </dgm:t>
    </dgm:pt>
    <dgm:pt modelId="{7D52EFE2-BE8E-AE4C-883F-9D19E4CDA53A}" type="parTrans" cxnId="{569E9C6E-2869-E84B-8870-99B54E6ABAAF}">
      <dgm:prSet/>
      <dgm:spPr/>
      <dgm:t>
        <a:bodyPr/>
        <a:lstStyle/>
        <a:p>
          <a:pPr>
            <a:lnSpc>
              <a:spcPct val="100000"/>
            </a:lnSpc>
            <a:spcBef>
              <a:spcPts val="0"/>
            </a:spcBef>
            <a:spcAft>
              <a:spcPts val="0"/>
            </a:spcAft>
          </a:pPr>
          <a:endParaRPr lang="zh-TW" altLang="en-US" sz="1600"/>
        </a:p>
      </dgm:t>
    </dgm:pt>
    <dgm:pt modelId="{034D576B-7489-8A4E-9B00-B8611676E0C5}" type="sibTrans" cxnId="{569E9C6E-2869-E84B-8870-99B54E6ABAAF}">
      <dgm:prSet/>
      <dgm:spPr/>
      <dgm:t>
        <a:bodyPr/>
        <a:lstStyle/>
        <a:p>
          <a:pPr>
            <a:lnSpc>
              <a:spcPct val="100000"/>
            </a:lnSpc>
            <a:spcBef>
              <a:spcPts val="0"/>
            </a:spcBef>
            <a:spcAft>
              <a:spcPts val="0"/>
            </a:spcAft>
          </a:pPr>
          <a:endParaRPr lang="zh-TW" altLang="en-US" sz="1600"/>
        </a:p>
      </dgm:t>
    </dgm:pt>
    <dgm:pt modelId="{251DADD0-4955-8A46-A20A-535BC5C96ED8}">
      <dgm:prSet custT="1"/>
      <dgm:spPr/>
      <dgm:t>
        <a:bodyPr/>
        <a:lstStyle/>
        <a:p>
          <a:pPr>
            <a:lnSpc>
              <a:spcPct val="100000"/>
            </a:lnSpc>
            <a:spcBef>
              <a:spcPts val="0"/>
            </a:spcBef>
            <a:spcAft>
              <a:spcPts val="0"/>
            </a:spcAft>
          </a:pPr>
          <a:r>
            <a:rPr lang="en-US" altLang="zh-TW" sz="2800"/>
            <a:t>Microarchitecture</a:t>
          </a:r>
          <a:endParaRPr lang="zh-TW" altLang="en-US" sz="2800" dirty="0"/>
        </a:p>
      </dgm:t>
    </dgm:pt>
    <dgm:pt modelId="{BD17AF98-1EA7-FF40-B429-4DF3D916613B}" type="parTrans" cxnId="{9B8EE7DB-8859-0840-A1E3-10C943968A77}">
      <dgm:prSet/>
      <dgm:spPr/>
      <dgm:t>
        <a:bodyPr/>
        <a:lstStyle/>
        <a:p>
          <a:pPr>
            <a:lnSpc>
              <a:spcPct val="100000"/>
            </a:lnSpc>
            <a:spcBef>
              <a:spcPts val="0"/>
            </a:spcBef>
            <a:spcAft>
              <a:spcPts val="0"/>
            </a:spcAft>
          </a:pPr>
          <a:endParaRPr lang="zh-TW" altLang="en-US" sz="1600"/>
        </a:p>
      </dgm:t>
    </dgm:pt>
    <dgm:pt modelId="{E3F5E240-0273-8142-8A99-D0581C3D10BB}" type="sibTrans" cxnId="{9B8EE7DB-8859-0840-A1E3-10C943968A77}">
      <dgm:prSet/>
      <dgm:spPr/>
      <dgm:t>
        <a:bodyPr/>
        <a:lstStyle/>
        <a:p>
          <a:pPr>
            <a:lnSpc>
              <a:spcPct val="100000"/>
            </a:lnSpc>
            <a:spcBef>
              <a:spcPts val="0"/>
            </a:spcBef>
            <a:spcAft>
              <a:spcPts val="0"/>
            </a:spcAft>
          </a:pPr>
          <a:endParaRPr lang="zh-TW" altLang="en-US" sz="1600"/>
        </a:p>
      </dgm:t>
    </dgm:pt>
    <dgm:pt modelId="{3343D2DE-A47A-E442-85AE-02CE9E230E3C}">
      <dgm:prSet custT="1"/>
      <dgm:spPr/>
      <dgm:t>
        <a:bodyPr/>
        <a:lstStyle/>
        <a:p>
          <a:pPr>
            <a:lnSpc>
              <a:spcPct val="100000"/>
            </a:lnSpc>
            <a:spcBef>
              <a:spcPts val="0"/>
            </a:spcBef>
            <a:spcAft>
              <a:spcPts val="0"/>
            </a:spcAft>
          </a:pPr>
          <a:r>
            <a:rPr lang="en-US" altLang="zh-TW" sz="2800"/>
            <a:t>Circuit</a:t>
          </a:r>
          <a:endParaRPr lang="zh-TW" altLang="en-US" sz="2800" dirty="0"/>
        </a:p>
      </dgm:t>
    </dgm:pt>
    <dgm:pt modelId="{21C65661-4D6D-8446-B4EF-BD410BF5ACD3}" type="parTrans" cxnId="{AD2E7647-FB1A-734E-B37D-7741E422B7B1}">
      <dgm:prSet/>
      <dgm:spPr/>
      <dgm:t>
        <a:bodyPr/>
        <a:lstStyle/>
        <a:p>
          <a:pPr>
            <a:lnSpc>
              <a:spcPct val="100000"/>
            </a:lnSpc>
            <a:spcBef>
              <a:spcPts val="0"/>
            </a:spcBef>
            <a:spcAft>
              <a:spcPts val="0"/>
            </a:spcAft>
          </a:pPr>
          <a:endParaRPr lang="zh-TW" altLang="en-US" sz="1600"/>
        </a:p>
      </dgm:t>
    </dgm:pt>
    <dgm:pt modelId="{834ECE1D-1123-C241-8929-A9B7DEB7EF11}" type="sibTrans" cxnId="{AD2E7647-FB1A-734E-B37D-7741E422B7B1}">
      <dgm:prSet/>
      <dgm:spPr/>
      <dgm:t>
        <a:bodyPr/>
        <a:lstStyle/>
        <a:p>
          <a:pPr>
            <a:lnSpc>
              <a:spcPct val="100000"/>
            </a:lnSpc>
            <a:spcBef>
              <a:spcPts val="0"/>
            </a:spcBef>
            <a:spcAft>
              <a:spcPts val="0"/>
            </a:spcAft>
          </a:pPr>
          <a:endParaRPr lang="zh-TW" altLang="en-US" sz="1600"/>
        </a:p>
      </dgm:t>
    </dgm:pt>
    <dgm:pt modelId="{63955152-B857-D145-B599-46C75E7123FB}">
      <dgm:prSet custT="1"/>
      <dgm:spPr/>
      <dgm:t>
        <a:bodyPr/>
        <a:lstStyle/>
        <a:p>
          <a:pPr>
            <a:lnSpc>
              <a:spcPct val="100000"/>
            </a:lnSpc>
            <a:spcBef>
              <a:spcPts val="0"/>
            </a:spcBef>
            <a:spcAft>
              <a:spcPts val="0"/>
            </a:spcAft>
          </a:pPr>
          <a:r>
            <a:rPr lang="en-US" altLang="zh-TW" sz="2800"/>
            <a:t>Transistor</a:t>
          </a:r>
          <a:endParaRPr lang="zh-TW" altLang="en-US" sz="2800" dirty="0"/>
        </a:p>
      </dgm:t>
    </dgm:pt>
    <dgm:pt modelId="{8FDC4F1A-CC98-324E-9066-C867239F1295}" type="parTrans" cxnId="{61B56E12-D830-C340-BCD1-848E6A342106}">
      <dgm:prSet/>
      <dgm:spPr/>
      <dgm:t>
        <a:bodyPr/>
        <a:lstStyle/>
        <a:p>
          <a:pPr>
            <a:lnSpc>
              <a:spcPct val="100000"/>
            </a:lnSpc>
            <a:spcBef>
              <a:spcPts val="0"/>
            </a:spcBef>
            <a:spcAft>
              <a:spcPts val="0"/>
            </a:spcAft>
          </a:pPr>
          <a:endParaRPr lang="zh-TW" altLang="en-US" sz="1600"/>
        </a:p>
      </dgm:t>
    </dgm:pt>
    <dgm:pt modelId="{FF1807AB-D614-0343-A67F-2AE2A1D3E7E2}" type="sibTrans" cxnId="{61B56E12-D830-C340-BCD1-848E6A342106}">
      <dgm:prSet/>
      <dgm:spPr/>
      <dgm:t>
        <a:bodyPr/>
        <a:lstStyle/>
        <a:p>
          <a:pPr>
            <a:lnSpc>
              <a:spcPct val="100000"/>
            </a:lnSpc>
            <a:spcBef>
              <a:spcPts val="0"/>
            </a:spcBef>
            <a:spcAft>
              <a:spcPts val="0"/>
            </a:spcAft>
          </a:pPr>
          <a:endParaRPr lang="zh-TW" altLang="en-US" sz="1600"/>
        </a:p>
      </dgm:t>
    </dgm:pt>
    <dgm:pt modelId="{A1768B8E-4213-FA40-8BA9-2AB81BAB53E6}" type="pres">
      <dgm:prSet presAssocID="{76F25605-ADCB-C04F-8803-F9376843486E}" presName="vert0" presStyleCnt="0">
        <dgm:presLayoutVars>
          <dgm:dir/>
          <dgm:animOne val="branch"/>
          <dgm:animLvl val="lvl"/>
        </dgm:presLayoutVars>
      </dgm:prSet>
      <dgm:spPr/>
      <dgm:t>
        <a:bodyPr/>
        <a:lstStyle/>
        <a:p>
          <a:endParaRPr lang="zh-TW" altLang="en-US"/>
        </a:p>
      </dgm:t>
    </dgm:pt>
    <dgm:pt modelId="{64422F8F-F992-6941-9AD1-5BC7494A7B20}" type="pres">
      <dgm:prSet presAssocID="{AB8BCB6D-C703-9E4B-B9A3-CB61DC8160D3}" presName="thickLine" presStyleLbl="alignNode1" presStyleIdx="0" presStyleCnt="1"/>
      <dgm:spPr/>
    </dgm:pt>
    <dgm:pt modelId="{E10A3C6A-1BED-1F42-BA93-79EF9B50D882}" type="pres">
      <dgm:prSet presAssocID="{AB8BCB6D-C703-9E4B-B9A3-CB61DC8160D3}" presName="horz1" presStyleCnt="0"/>
      <dgm:spPr/>
    </dgm:pt>
    <dgm:pt modelId="{DB7B288B-1E3F-3D46-9157-50BDE96318C2}" type="pres">
      <dgm:prSet presAssocID="{AB8BCB6D-C703-9E4B-B9A3-CB61DC8160D3}" presName="tx1" presStyleLbl="revTx" presStyleIdx="0" presStyleCnt="8" custScaleX="161108"/>
      <dgm:spPr/>
      <dgm:t>
        <a:bodyPr/>
        <a:lstStyle/>
        <a:p>
          <a:endParaRPr lang="zh-TW" altLang="en-US"/>
        </a:p>
      </dgm:t>
    </dgm:pt>
    <dgm:pt modelId="{B6AF0A41-4CCA-9E4E-8582-CD15FD251C06}" type="pres">
      <dgm:prSet presAssocID="{AB8BCB6D-C703-9E4B-B9A3-CB61DC8160D3}" presName="vert1" presStyleCnt="0"/>
      <dgm:spPr/>
    </dgm:pt>
    <dgm:pt modelId="{7818515A-F6E8-1948-B66F-74EDAE62BD32}" type="pres">
      <dgm:prSet presAssocID="{9F9B61C6-88ED-1C4C-AB12-4B340B07916A}" presName="vertSpace2a" presStyleCnt="0"/>
      <dgm:spPr/>
    </dgm:pt>
    <dgm:pt modelId="{D0F8FF71-9D2D-F649-A552-571EAFE264C4}" type="pres">
      <dgm:prSet presAssocID="{9F9B61C6-88ED-1C4C-AB12-4B340B07916A}" presName="horz2" presStyleCnt="0"/>
      <dgm:spPr/>
    </dgm:pt>
    <dgm:pt modelId="{260019A1-7943-D446-AA10-F5C7AC34F021}" type="pres">
      <dgm:prSet presAssocID="{9F9B61C6-88ED-1C4C-AB12-4B340B07916A}" presName="horzSpace2" presStyleCnt="0"/>
      <dgm:spPr/>
    </dgm:pt>
    <dgm:pt modelId="{A137E1FF-EDC8-F041-A2D2-8CD3B0AF9CB7}" type="pres">
      <dgm:prSet presAssocID="{9F9B61C6-88ED-1C4C-AB12-4B340B07916A}" presName="tx2" presStyleLbl="revTx" presStyleIdx="1" presStyleCnt="8"/>
      <dgm:spPr/>
      <dgm:t>
        <a:bodyPr/>
        <a:lstStyle/>
        <a:p>
          <a:endParaRPr lang="zh-TW" altLang="en-US"/>
        </a:p>
      </dgm:t>
    </dgm:pt>
    <dgm:pt modelId="{85D647D4-1AA9-1949-B35A-E01E38689A26}" type="pres">
      <dgm:prSet presAssocID="{9F9B61C6-88ED-1C4C-AB12-4B340B07916A}" presName="vert2" presStyleCnt="0"/>
      <dgm:spPr/>
    </dgm:pt>
    <dgm:pt modelId="{8FE6ED8F-9A59-D84F-8CBD-43AD98F281D0}" type="pres">
      <dgm:prSet presAssocID="{9F9B61C6-88ED-1C4C-AB12-4B340B07916A}" presName="thinLine2b" presStyleLbl="callout" presStyleIdx="0" presStyleCnt="7"/>
      <dgm:spPr/>
    </dgm:pt>
    <dgm:pt modelId="{008F878D-FD37-3B4C-B6F6-068234D3DA79}" type="pres">
      <dgm:prSet presAssocID="{9F9B61C6-88ED-1C4C-AB12-4B340B07916A}" presName="vertSpace2b" presStyleCnt="0"/>
      <dgm:spPr/>
    </dgm:pt>
    <dgm:pt modelId="{E89D2EEF-C4DA-0A41-9B3E-B3F80750E5E7}" type="pres">
      <dgm:prSet presAssocID="{5372406F-FF3A-E04A-A057-22BBBF5D262D}" presName="horz2" presStyleCnt="0"/>
      <dgm:spPr/>
    </dgm:pt>
    <dgm:pt modelId="{5D5E7135-3A4E-0540-99AE-9119B70F8843}" type="pres">
      <dgm:prSet presAssocID="{5372406F-FF3A-E04A-A057-22BBBF5D262D}" presName="horzSpace2" presStyleCnt="0"/>
      <dgm:spPr/>
    </dgm:pt>
    <dgm:pt modelId="{BBC93D37-1E1E-4844-981B-67D4EC6C5EA2}" type="pres">
      <dgm:prSet presAssocID="{5372406F-FF3A-E04A-A057-22BBBF5D262D}" presName="tx2" presStyleLbl="revTx" presStyleIdx="2" presStyleCnt="8"/>
      <dgm:spPr/>
      <dgm:t>
        <a:bodyPr/>
        <a:lstStyle/>
        <a:p>
          <a:endParaRPr lang="zh-TW" altLang="en-US"/>
        </a:p>
      </dgm:t>
    </dgm:pt>
    <dgm:pt modelId="{DAA5344A-BDDA-1F49-AA22-F9DA371D1A51}" type="pres">
      <dgm:prSet presAssocID="{5372406F-FF3A-E04A-A057-22BBBF5D262D}" presName="vert2" presStyleCnt="0"/>
      <dgm:spPr/>
    </dgm:pt>
    <dgm:pt modelId="{3422B631-DB47-AC4E-BE0F-7CEEDA1E720B}" type="pres">
      <dgm:prSet presAssocID="{5372406F-FF3A-E04A-A057-22BBBF5D262D}" presName="thinLine2b" presStyleLbl="callout" presStyleIdx="1" presStyleCnt="7"/>
      <dgm:spPr/>
    </dgm:pt>
    <dgm:pt modelId="{0B4AFF07-7FB0-854C-90C0-A8B7D9C48AB8}" type="pres">
      <dgm:prSet presAssocID="{5372406F-FF3A-E04A-A057-22BBBF5D262D}" presName="vertSpace2b" presStyleCnt="0"/>
      <dgm:spPr/>
    </dgm:pt>
    <dgm:pt modelId="{54690740-2A84-4540-B508-E87C8961FC8A}" type="pres">
      <dgm:prSet presAssocID="{268B6FA4-8EC8-1547-8FDE-9BDDDD962E92}" presName="horz2" presStyleCnt="0"/>
      <dgm:spPr/>
    </dgm:pt>
    <dgm:pt modelId="{760583D8-7FA5-3E4E-9C47-AC31E378C0F5}" type="pres">
      <dgm:prSet presAssocID="{268B6FA4-8EC8-1547-8FDE-9BDDDD962E92}" presName="horzSpace2" presStyleCnt="0"/>
      <dgm:spPr/>
    </dgm:pt>
    <dgm:pt modelId="{13956EE7-7CB0-4747-8683-EB5A803D8DB6}" type="pres">
      <dgm:prSet presAssocID="{268B6FA4-8EC8-1547-8FDE-9BDDDD962E92}" presName="tx2" presStyleLbl="revTx" presStyleIdx="3" presStyleCnt="8"/>
      <dgm:spPr/>
      <dgm:t>
        <a:bodyPr/>
        <a:lstStyle/>
        <a:p>
          <a:endParaRPr lang="zh-TW" altLang="en-US"/>
        </a:p>
      </dgm:t>
    </dgm:pt>
    <dgm:pt modelId="{9B808DB1-B55A-6744-822F-7E80747E8F8B}" type="pres">
      <dgm:prSet presAssocID="{268B6FA4-8EC8-1547-8FDE-9BDDDD962E92}" presName="vert2" presStyleCnt="0"/>
      <dgm:spPr/>
    </dgm:pt>
    <dgm:pt modelId="{0FBF8B4E-16C8-8942-A19F-FEA0D73F6FC5}" type="pres">
      <dgm:prSet presAssocID="{268B6FA4-8EC8-1547-8FDE-9BDDDD962E92}" presName="thinLine2b" presStyleLbl="callout" presStyleIdx="2" presStyleCnt="7"/>
      <dgm:spPr/>
    </dgm:pt>
    <dgm:pt modelId="{615485EB-32B9-8849-9F86-DCC877C73712}" type="pres">
      <dgm:prSet presAssocID="{268B6FA4-8EC8-1547-8FDE-9BDDDD962E92}" presName="vertSpace2b" presStyleCnt="0"/>
      <dgm:spPr/>
    </dgm:pt>
    <dgm:pt modelId="{CF623102-68E3-2846-B63E-F700702811F2}" type="pres">
      <dgm:prSet presAssocID="{6C1826FB-52DF-1B47-B4EF-9D97F13334D5}" presName="horz2" presStyleCnt="0"/>
      <dgm:spPr/>
    </dgm:pt>
    <dgm:pt modelId="{030CDD83-E62F-0D46-9677-5A44350483C9}" type="pres">
      <dgm:prSet presAssocID="{6C1826FB-52DF-1B47-B4EF-9D97F13334D5}" presName="horzSpace2" presStyleCnt="0"/>
      <dgm:spPr/>
    </dgm:pt>
    <dgm:pt modelId="{CF34C869-7DAA-D741-BC31-583A52022153}" type="pres">
      <dgm:prSet presAssocID="{6C1826FB-52DF-1B47-B4EF-9D97F13334D5}" presName="tx2" presStyleLbl="revTx" presStyleIdx="4" presStyleCnt="8"/>
      <dgm:spPr/>
      <dgm:t>
        <a:bodyPr/>
        <a:lstStyle/>
        <a:p>
          <a:endParaRPr lang="zh-TW" altLang="en-US"/>
        </a:p>
      </dgm:t>
    </dgm:pt>
    <dgm:pt modelId="{79135BF1-04BB-5E46-AD21-2FB6353796B1}" type="pres">
      <dgm:prSet presAssocID="{6C1826FB-52DF-1B47-B4EF-9D97F13334D5}" presName="vert2" presStyleCnt="0"/>
      <dgm:spPr/>
    </dgm:pt>
    <dgm:pt modelId="{D2F297DF-9428-4249-8E81-6ACB72F13B7B}" type="pres">
      <dgm:prSet presAssocID="{6C1826FB-52DF-1B47-B4EF-9D97F13334D5}" presName="thinLine2b" presStyleLbl="callout" presStyleIdx="3" presStyleCnt="7"/>
      <dgm:spPr/>
    </dgm:pt>
    <dgm:pt modelId="{68A419B4-8E71-5249-B014-696D2E71614F}" type="pres">
      <dgm:prSet presAssocID="{6C1826FB-52DF-1B47-B4EF-9D97F13334D5}" presName="vertSpace2b" presStyleCnt="0"/>
      <dgm:spPr/>
    </dgm:pt>
    <dgm:pt modelId="{BA7235CE-C0C6-E04D-BDF9-C95ABA73B8F9}" type="pres">
      <dgm:prSet presAssocID="{251DADD0-4955-8A46-A20A-535BC5C96ED8}" presName="horz2" presStyleCnt="0"/>
      <dgm:spPr/>
    </dgm:pt>
    <dgm:pt modelId="{C843913D-F66C-E549-912F-1D3645803952}" type="pres">
      <dgm:prSet presAssocID="{251DADD0-4955-8A46-A20A-535BC5C96ED8}" presName="horzSpace2" presStyleCnt="0"/>
      <dgm:spPr/>
    </dgm:pt>
    <dgm:pt modelId="{3B8B6DC8-A02A-914A-96B8-C00DEBBF4E3F}" type="pres">
      <dgm:prSet presAssocID="{251DADD0-4955-8A46-A20A-535BC5C96ED8}" presName="tx2" presStyleLbl="revTx" presStyleIdx="5" presStyleCnt="8"/>
      <dgm:spPr/>
      <dgm:t>
        <a:bodyPr/>
        <a:lstStyle/>
        <a:p>
          <a:endParaRPr lang="zh-TW" altLang="en-US"/>
        </a:p>
      </dgm:t>
    </dgm:pt>
    <dgm:pt modelId="{DDF08BEE-C846-F842-AFE8-922DC0A0E87D}" type="pres">
      <dgm:prSet presAssocID="{251DADD0-4955-8A46-A20A-535BC5C96ED8}" presName="vert2" presStyleCnt="0"/>
      <dgm:spPr/>
    </dgm:pt>
    <dgm:pt modelId="{66BD3759-2EF7-6146-A6D4-D808033D746C}" type="pres">
      <dgm:prSet presAssocID="{251DADD0-4955-8A46-A20A-535BC5C96ED8}" presName="thinLine2b" presStyleLbl="callout" presStyleIdx="4" presStyleCnt="7"/>
      <dgm:spPr/>
    </dgm:pt>
    <dgm:pt modelId="{5066F4AA-F458-8E4E-A693-908DF0F680DB}" type="pres">
      <dgm:prSet presAssocID="{251DADD0-4955-8A46-A20A-535BC5C96ED8}" presName="vertSpace2b" presStyleCnt="0"/>
      <dgm:spPr/>
    </dgm:pt>
    <dgm:pt modelId="{6EABDE0F-A935-EA43-8416-1A597AA87643}" type="pres">
      <dgm:prSet presAssocID="{3343D2DE-A47A-E442-85AE-02CE9E230E3C}" presName="horz2" presStyleCnt="0"/>
      <dgm:spPr/>
    </dgm:pt>
    <dgm:pt modelId="{DFE84D46-EAE9-3849-8F09-7D249DEEFD50}" type="pres">
      <dgm:prSet presAssocID="{3343D2DE-A47A-E442-85AE-02CE9E230E3C}" presName="horzSpace2" presStyleCnt="0"/>
      <dgm:spPr/>
    </dgm:pt>
    <dgm:pt modelId="{8F432D71-6FAA-C34A-81E1-196564E42E96}" type="pres">
      <dgm:prSet presAssocID="{3343D2DE-A47A-E442-85AE-02CE9E230E3C}" presName="tx2" presStyleLbl="revTx" presStyleIdx="6" presStyleCnt="8"/>
      <dgm:spPr/>
      <dgm:t>
        <a:bodyPr/>
        <a:lstStyle/>
        <a:p>
          <a:endParaRPr lang="zh-TW" altLang="en-US"/>
        </a:p>
      </dgm:t>
    </dgm:pt>
    <dgm:pt modelId="{50D617D2-6F91-1343-939F-B1641051F061}" type="pres">
      <dgm:prSet presAssocID="{3343D2DE-A47A-E442-85AE-02CE9E230E3C}" presName="vert2" presStyleCnt="0"/>
      <dgm:spPr/>
    </dgm:pt>
    <dgm:pt modelId="{34F60112-35B4-FE4D-826B-A98BFE69E311}" type="pres">
      <dgm:prSet presAssocID="{3343D2DE-A47A-E442-85AE-02CE9E230E3C}" presName="thinLine2b" presStyleLbl="callout" presStyleIdx="5" presStyleCnt="7"/>
      <dgm:spPr/>
    </dgm:pt>
    <dgm:pt modelId="{41979CDA-118B-494C-B14F-E84080E2E4CD}" type="pres">
      <dgm:prSet presAssocID="{3343D2DE-A47A-E442-85AE-02CE9E230E3C}" presName="vertSpace2b" presStyleCnt="0"/>
      <dgm:spPr/>
    </dgm:pt>
    <dgm:pt modelId="{98937352-9361-094C-9207-5CFD56079C5F}" type="pres">
      <dgm:prSet presAssocID="{63955152-B857-D145-B599-46C75E7123FB}" presName="horz2" presStyleCnt="0"/>
      <dgm:spPr/>
    </dgm:pt>
    <dgm:pt modelId="{B392AA99-41C6-9944-9167-D1B19B038FE0}" type="pres">
      <dgm:prSet presAssocID="{63955152-B857-D145-B599-46C75E7123FB}" presName="horzSpace2" presStyleCnt="0"/>
      <dgm:spPr/>
    </dgm:pt>
    <dgm:pt modelId="{3AC860CA-9BC9-CD42-918B-85D801035728}" type="pres">
      <dgm:prSet presAssocID="{63955152-B857-D145-B599-46C75E7123FB}" presName="tx2" presStyleLbl="revTx" presStyleIdx="7" presStyleCnt="8"/>
      <dgm:spPr/>
      <dgm:t>
        <a:bodyPr/>
        <a:lstStyle/>
        <a:p>
          <a:endParaRPr lang="zh-TW" altLang="en-US"/>
        </a:p>
      </dgm:t>
    </dgm:pt>
    <dgm:pt modelId="{30CA59FA-79E9-664C-B60E-91AB9838D63B}" type="pres">
      <dgm:prSet presAssocID="{63955152-B857-D145-B599-46C75E7123FB}" presName="vert2" presStyleCnt="0"/>
      <dgm:spPr/>
    </dgm:pt>
    <dgm:pt modelId="{394E8356-A687-874F-9871-DA7A5078ADB7}" type="pres">
      <dgm:prSet presAssocID="{63955152-B857-D145-B599-46C75E7123FB}" presName="thinLine2b" presStyleLbl="callout" presStyleIdx="6" presStyleCnt="7"/>
      <dgm:spPr/>
    </dgm:pt>
    <dgm:pt modelId="{B817087E-4900-BE4D-95B6-EB97B81C1970}" type="pres">
      <dgm:prSet presAssocID="{63955152-B857-D145-B599-46C75E7123FB}" presName="vertSpace2b" presStyleCnt="0"/>
      <dgm:spPr/>
    </dgm:pt>
  </dgm:ptLst>
  <dgm:cxnLst>
    <dgm:cxn modelId="{567A0ECA-8DDF-E245-A5A7-DB70E8C38A3A}" type="presOf" srcId="{76F25605-ADCB-C04F-8803-F9376843486E}" destId="{A1768B8E-4213-FA40-8BA9-2AB81BAB53E6}" srcOrd="0" destOrd="0" presId="urn:microsoft.com/office/officeart/2008/layout/LinedList"/>
    <dgm:cxn modelId="{61B56E12-D830-C340-BCD1-848E6A342106}" srcId="{AB8BCB6D-C703-9E4B-B9A3-CB61DC8160D3}" destId="{63955152-B857-D145-B599-46C75E7123FB}" srcOrd="6" destOrd="0" parTransId="{8FDC4F1A-CC98-324E-9066-C867239F1295}" sibTransId="{FF1807AB-D614-0343-A67F-2AE2A1D3E7E2}"/>
    <dgm:cxn modelId="{3C0FB371-B626-654A-874D-B35E4E296BCB}" type="presOf" srcId="{251DADD0-4955-8A46-A20A-535BC5C96ED8}" destId="{3B8B6DC8-A02A-914A-96B8-C00DEBBF4E3F}" srcOrd="0" destOrd="0" presId="urn:microsoft.com/office/officeart/2008/layout/LinedList"/>
    <dgm:cxn modelId="{D84EE6F5-C1B3-A841-9D6A-1144181B6869}" type="presOf" srcId="{268B6FA4-8EC8-1547-8FDE-9BDDDD962E92}" destId="{13956EE7-7CB0-4747-8683-EB5A803D8DB6}" srcOrd="0" destOrd="0" presId="urn:microsoft.com/office/officeart/2008/layout/LinedList"/>
    <dgm:cxn modelId="{5574C47A-6F65-B649-A752-D612957B5528}" type="presOf" srcId="{63955152-B857-D145-B599-46C75E7123FB}" destId="{3AC860CA-9BC9-CD42-918B-85D801035728}" srcOrd="0" destOrd="0" presId="urn:microsoft.com/office/officeart/2008/layout/LinedList"/>
    <dgm:cxn modelId="{569E9C6E-2869-E84B-8870-99B54E6ABAAF}" srcId="{AB8BCB6D-C703-9E4B-B9A3-CB61DC8160D3}" destId="{6C1826FB-52DF-1B47-B4EF-9D97F13334D5}" srcOrd="3" destOrd="0" parTransId="{7D52EFE2-BE8E-AE4C-883F-9D19E4CDA53A}" sibTransId="{034D576B-7489-8A4E-9B00-B8611676E0C5}"/>
    <dgm:cxn modelId="{F6C13EE4-4D46-094A-944C-ECD0DE91B9D1}" type="presOf" srcId="{6C1826FB-52DF-1B47-B4EF-9D97F13334D5}" destId="{CF34C869-7DAA-D741-BC31-583A52022153}" srcOrd="0" destOrd="0" presId="urn:microsoft.com/office/officeart/2008/layout/LinedList"/>
    <dgm:cxn modelId="{9B8EE7DB-8859-0840-A1E3-10C943968A77}" srcId="{AB8BCB6D-C703-9E4B-B9A3-CB61DC8160D3}" destId="{251DADD0-4955-8A46-A20A-535BC5C96ED8}" srcOrd="4" destOrd="0" parTransId="{BD17AF98-1EA7-FF40-B429-4DF3D916613B}" sibTransId="{E3F5E240-0273-8142-8A99-D0581C3D10BB}"/>
    <dgm:cxn modelId="{AD2E7647-FB1A-734E-B37D-7741E422B7B1}" srcId="{AB8BCB6D-C703-9E4B-B9A3-CB61DC8160D3}" destId="{3343D2DE-A47A-E442-85AE-02CE9E230E3C}" srcOrd="5" destOrd="0" parTransId="{21C65661-4D6D-8446-B4EF-BD410BF5ACD3}" sibTransId="{834ECE1D-1123-C241-8929-A9B7DEB7EF11}"/>
    <dgm:cxn modelId="{B4FF9BB7-0124-0246-A1F3-E05A9F235649}" type="presOf" srcId="{5372406F-FF3A-E04A-A057-22BBBF5D262D}" destId="{BBC93D37-1E1E-4844-981B-67D4EC6C5EA2}" srcOrd="0" destOrd="0" presId="urn:microsoft.com/office/officeart/2008/layout/LinedList"/>
    <dgm:cxn modelId="{EE48DF79-6818-4341-9D66-F94A90B59C18}" srcId="{AB8BCB6D-C703-9E4B-B9A3-CB61DC8160D3}" destId="{9F9B61C6-88ED-1C4C-AB12-4B340B07916A}" srcOrd="0" destOrd="0" parTransId="{1D1A7EE0-72E6-1746-BE05-4BD7926D156D}" sibTransId="{E6FB3589-EDD6-0245-92B1-63736FD205BF}"/>
    <dgm:cxn modelId="{676931D8-7B03-6349-949D-371265553CD8}" type="presOf" srcId="{3343D2DE-A47A-E442-85AE-02CE9E230E3C}" destId="{8F432D71-6FAA-C34A-81E1-196564E42E96}" srcOrd="0" destOrd="0" presId="urn:microsoft.com/office/officeart/2008/layout/LinedList"/>
    <dgm:cxn modelId="{0B8A70E5-27C4-EF41-B633-B8B3C0E3F527}" srcId="{AB8BCB6D-C703-9E4B-B9A3-CB61DC8160D3}" destId="{268B6FA4-8EC8-1547-8FDE-9BDDDD962E92}" srcOrd="2" destOrd="0" parTransId="{5A1E3A97-EBA0-0A4E-8DFF-7EA0AB2F3257}" sibTransId="{4FD0AA83-6639-8548-ABDE-877A87102CC0}"/>
    <dgm:cxn modelId="{AC098313-AE03-CC44-A901-BB7F170C28CF}" type="presOf" srcId="{AB8BCB6D-C703-9E4B-B9A3-CB61DC8160D3}" destId="{DB7B288B-1E3F-3D46-9157-50BDE96318C2}" srcOrd="0" destOrd="0" presId="urn:microsoft.com/office/officeart/2008/layout/LinedList"/>
    <dgm:cxn modelId="{A49E02C6-EAE2-BC49-9700-3D63593BA068}" type="presOf" srcId="{9F9B61C6-88ED-1C4C-AB12-4B340B07916A}" destId="{A137E1FF-EDC8-F041-A2D2-8CD3B0AF9CB7}" srcOrd="0" destOrd="0" presId="urn:microsoft.com/office/officeart/2008/layout/LinedList"/>
    <dgm:cxn modelId="{8878FB0E-C6AB-064C-AFB5-42D99E548934}" srcId="{76F25605-ADCB-C04F-8803-F9376843486E}" destId="{AB8BCB6D-C703-9E4B-B9A3-CB61DC8160D3}" srcOrd="0" destOrd="0" parTransId="{4502B67D-996E-E94D-974C-5D19D6C8EE5B}" sibTransId="{B13E2AB3-1F28-C740-8EBA-A2FB8903734F}"/>
    <dgm:cxn modelId="{77D1A835-2B9A-6E44-A3CA-FFBD00B8825C}" srcId="{AB8BCB6D-C703-9E4B-B9A3-CB61DC8160D3}" destId="{5372406F-FF3A-E04A-A057-22BBBF5D262D}" srcOrd="1" destOrd="0" parTransId="{C21D73A8-861F-A34A-98D7-4F196BB4C200}" sibTransId="{027778B1-4004-3040-9588-08FDFBAA47DF}"/>
    <dgm:cxn modelId="{D85F1234-C188-7846-82DE-B5231E3343A1}" type="presParOf" srcId="{A1768B8E-4213-FA40-8BA9-2AB81BAB53E6}" destId="{64422F8F-F992-6941-9AD1-5BC7494A7B20}" srcOrd="0" destOrd="0" presId="urn:microsoft.com/office/officeart/2008/layout/LinedList"/>
    <dgm:cxn modelId="{BC9D0BA8-96FC-DD40-83D3-5A89498C13D3}" type="presParOf" srcId="{A1768B8E-4213-FA40-8BA9-2AB81BAB53E6}" destId="{E10A3C6A-1BED-1F42-BA93-79EF9B50D882}" srcOrd="1" destOrd="0" presId="urn:microsoft.com/office/officeart/2008/layout/LinedList"/>
    <dgm:cxn modelId="{952D489A-A937-9A45-BB41-7F4318F78393}" type="presParOf" srcId="{E10A3C6A-1BED-1F42-BA93-79EF9B50D882}" destId="{DB7B288B-1E3F-3D46-9157-50BDE96318C2}" srcOrd="0" destOrd="0" presId="urn:microsoft.com/office/officeart/2008/layout/LinedList"/>
    <dgm:cxn modelId="{16B8C162-C2D6-CF4D-89AA-D54CE98C5327}" type="presParOf" srcId="{E10A3C6A-1BED-1F42-BA93-79EF9B50D882}" destId="{B6AF0A41-4CCA-9E4E-8582-CD15FD251C06}" srcOrd="1" destOrd="0" presId="urn:microsoft.com/office/officeart/2008/layout/LinedList"/>
    <dgm:cxn modelId="{CDAF56F7-B0AF-B64A-B9C7-E9512426C46B}" type="presParOf" srcId="{B6AF0A41-4CCA-9E4E-8582-CD15FD251C06}" destId="{7818515A-F6E8-1948-B66F-74EDAE62BD32}" srcOrd="0" destOrd="0" presId="urn:microsoft.com/office/officeart/2008/layout/LinedList"/>
    <dgm:cxn modelId="{BBF347F9-DC2F-F64F-8D0E-859EA998EB01}" type="presParOf" srcId="{B6AF0A41-4CCA-9E4E-8582-CD15FD251C06}" destId="{D0F8FF71-9D2D-F649-A552-571EAFE264C4}" srcOrd="1" destOrd="0" presId="urn:microsoft.com/office/officeart/2008/layout/LinedList"/>
    <dgm:cxn modelId="{C50524DA-808B-6A4E-9647-96C0814A45F9}" type="presParOf" srcId="{D0F8FF71-9D2D-F649-A552-571EAFE264C4}" destId="{260019A1-7943-D446-AA10-F5C7AC34F021}" srcOrd="0" destOrd="0" presId="urn:microsoft.com/office/officeart/2008/layout/LinedList"/>
    <dgm:cxn modelId="{4609C528-894D-B043-AF8B-71E685304306}" type="presParOf" srcId="{D0F8FF71-9D2D-F649-A552-571EAFE264C4}" destId="{A137E1FF-EDC8-F041-A2D2-8CD3B0AF9CB7}" srcOrd="1" destOrd="0" presId="urn:microsoft.com/office/officeart/2008/layout/LinedList"/>
    <dgm:cxn modelId="{DEEABE55-D580-4549-8BB8-AF20B246A6F9}" type="presParOf" srcId="{D0F8FF71-9D2D-F649-A552-571EAFE264C4}" destId="{85D647D4-1AA9-1949-B35A-E01E38689A26}" srcOrd="2" destOrd="0" presId="urn:microsoft.com/office/officeart/2008/layout/LinedList"/>
    <dgm:cxn modelId="{BE00B29D-8FB8-D04C-8FCE-C86652488C71}" type="presParOf" srcId="{B6AF0A41-4CCA-9E4E-8582-CD15FD251C06}" destId="{8FE6ED8F-9A59-D84F-8CBD-43AD98F281D0}" srcOrd="2" destOrd="0" presId="urn:microsoft.com/office/officeart/2008/layout/LinedList"/>
    <dgm:cxn modelId="{63B6B58B-CD43-F548-8E6A-B6DB4D004AD2}" type="presParOf" srcId="{B6AF0A41-4CCA-9E4E-8582-CD15FD251C06}" destId="{008F878D-FD37-3B4C-B6F6-068234D3DA79}" srcOrd="3" destOrd="0" presId="urn:microsoft.com/office/officeart/2008/layout/LinedList"/>
    <dgm:cxn modelId="{FDF92E8B-CBA6-DC49-995D-A651473D30C5}" type="presParOf" srcId="{B6AF0A41-4CCA-9E4E-8582-CD15FD251C06}" destId="{E89D2EEF-C4DA-0A41-9B3E-B3F80750E5E7}" srcOrd="4" destOrd="0" presId="urn:microsoft.com/office/officeart/2008/layout/LinedList"/>
    <dgm:cxn modelId="{749A8BF0-B230-AF42-8D44-BE86078F85FD}" type="presParOf" srcId="{E89D2EEF-C4DA-0A41-9B3E-B3F80750E5E7}" destId="{5D5E7135-3A4E-0540-99AE-9119B70F8843}" srcOrd="0" destOrd="0" presId="urn:microsoft.com/office/officeart/2008/layout/LinedList"/>
    <dgm:cxn modelId="{92963A46-BDC5-D643-B209-94DFE2977BD6}" type="presParOf" srcId="{E89D2EEF-C4DA-0A41-9B3E-B3F80750E5E7}" destId="{BBC93D37-1E1E-4844-981B-67D4EC6C5EA2}" srcOrd="1" destOrd="0" presId="urn:microsoft.com/office/officeart/2008/layout/LinedList"/>
    <dgm:cxn modelId="{B3D421D5-DC28-BB42-9A8C-0644B4DBA4E9}" type="presParOf" srcId="{E89D2EEF-C4DA-0A41-9B3E-B3F80750E5E7}" destId="{DAA5344A-BDDA-1F49-AA22-F9DA371D1A51}" srcOrd="2" destOrd="0" presId="urn:microsoft.com/office/officeart/2008/layout/LinedList"/>
    <dgm:cxn modelId="{D1F0DAEA-418C-4F42-AF5D-9DF550CF25D4}" type="presParOf" srcId="{B6AF0A41-4CCA-9E4E-8582-CD15FD251C06}" destId="{3422B631-DB47-AC4E-BE0F-7CEEDA1E720B}" srcOrd="5" destOrd="0" presId="urn:microsoft.com/office/officeart/2008/layout/LinedList"/>
    <dgm:cxn modelId="{E9FF8E2F-D426-324C-813D-ED677B8E35CA}" type="presParOf" srcId="{B6AF0A41-4CCA-9E4E-8582-CD15FD251C06}" destId="{0B4AFF07-7FB0-854C-90C0-A8B7D9C48AB8}" srcOrd="6" destOrd="0" presId="urn:microsoft.com/office/officeart/2008/layout/LinedList"/>
    <dgm:cxn modelId="{4151619A-D59B-FC44-B190-CA89F3038C76}" type="presParOf" srcId="{B6AF0A41-4CCA-9E4E-8582-CD15FD251C06}" destId="{54690740-2A84-4540-B508-E87C8961FC8A}" srcOrd="7" destOrd="0" presId="urn:microsoft.com/office/officeart/2008/layout/LinedList"/>
    <dgm:cxn modelId="{B20C7118-6AA3-F844-A225-0C51CB5807C7}" type="presParOf" srcId="{54690740-2A84-4540-B508-E87C8961FC8A}" destId="{760583D8-7FA5-3E4E-9C47-AC31E378C0F5}" srcOrd="0" destOrd="0" presId="urn:microsoft.com/office/officeart/2008/layout/LinedList"/>
    <dgm:cxn modelId="{01888889-ACB6-7745-8302-FBB1BECC1982}" type="presParOf" srcId="{54690740-2A84-4540-B508-E87C8961FC8A}" destId="{13956EE7-7CB0-4747-8683-EB5A803D8DB6}" srcOrd="1" destOrd="0" presId="urn:microsoft.com/office/officeart/2008/layout/LinedList"/>
    <dgm:cxn modelId="{059C013B-C3A2-E748-A1E4-27B4886476E3}" type="presParOf" srcId="{54690740-2A84-4540-B508-E87C8961FC8A}" destId="{9B808DB1-B55A-6744-822F-7E80747E8F8B}" srcOrd="2" destOrd="0" presId="urn:microsoft.com/office/officeart/2008/layout/LinedList"/>
    <dgm:cxn modelId="{B46BDFFF-2CDC-7C4A-9DFE-10830BB4F317}" type="presParOf" srcId="{B6AF0A41-4CCA-9E4E-8582-CD15FD251C06}" destId="{0FBF8B4E-16C8-8942-A19F-FEA0D73F6FC5}" srcOrd="8" destOrd="0" presId="urn:microsoft.com/office/officeart/2008/layout/LinedList"/>
    <dgm:cxn modelId="{FCD25CD5-B2F0-4846-9B24-B77DD35B21AA}" type="presParOf" srcId="{B6AF0A41-4CCA-9E4E-8582-CD15FD251C06}" destId="{615485EB-32B9-8849-9F86-DCC877C73712}" srcOrd="9" destOrd="0" presId="urn:microsoft.com/office/officeart/2008/layout/LinedList"/>
    <dgm:cxn modelId="{09230486-D653-E44D-9048-F61AC4545570}" type="presParOf" srcId="{B6AF0A41-4CCA-9E4E-8582-CD15FD251C06}" destId="{CF623102-68E3-2846-B63E-F700702811F2}" srcOrd="10" destOrd="0" presId="urn:microsoft.com/office/officeart/2008/layout/LinedList"/>
    <dgm:cxn modelId="{DF3D727F-A8BD-DF4C-8F8E-9C46ABBB6AD9}" type="presParOf" srcId="{CF623102-68E3-2846-B63E-F700702811F2}" destId="{030CDD83-E62F-0D46-9677-5A44350483C9}" srcOrd="0" destOrd="0" presId="urn:microsoft.com/office/officeart/2008/layout/LinedList"/>
    <dgm:cxn modelId="{5F57A85A-13D9-6F40-9C8A-2EB296723960}" type="presParOf" srcId="{CF623102-68E3-2846-B63E-F700702811F2}" destId="{CF34C869-7DAA-D741-BC31-583A52022153}" srcOrd="1" destOrd="0" presId="urn:microsoft.com/office/officeart/2008/layout/LinedList"/>
    <dgm:cxn modelId="{A4089A63-0FCA-A84B-B3B3-755E1DB2D658}" type="presParOf" srcId="{CF623102-68E3-2846-B63E-F700702811F2}" destId="{79135BF1-04BB-5E46-AD21-2FB6353796B1}" srcOrd="2" destOrd="0" presId="urn:microsoft.com/office/officeart/2008/layout/LinedList"/>
    <dgm:cxn modelId="{D0F91DCD-E5A4-C246-938F-A7AE8282C1AB}" type="presParOf" srcId="{B6AF0A41-4CCA-9E4E-8582-CD15FD251C06}" destId="{D2F297DF-9428-4249-8E81-6ACB72F13B7B}" srcOrd="11" destOrd="0" presId="urn:microsoft.com/office/officeart/2008/layout/LinedList"/>
    <dgm:cxn modelId="{A97665FB-F62B-D041-BB27-FF14B2603399}" type="presParOf" srcId="{B6AF0A41-4CCA-9E4E-8582-CD15FD251C06}" destId="{68A419B4-8E71-5249-B014-696D2E71614F}" srcOrd="12" destOrd="0" presId="urn:microsoft.com/office/officeart/2008/layout/LinedList"/>
    <dgm:cxn modelId="{FA12E639-0C02-E345-9D9E-B450346160CF}" type="presParOf" srcId="{B6AF0A41-4CCA-9E4E-8582-CD15FD251C06}" destId="{BA7235CE-C0C6-E04D-BDF9-C95ABA73B8F9}" srcOrd="13" destOrd="0" presId="urn:microsoft.com/office/officeart/2008/layout/LinedList"/>
    <dgm:cxn modelId="{198B443A-B096-F444-829B-3ED966C47899}" type="presParOf" srcId="{BA7235CE-C0C6-E04D-BDF9-C95ABA73B8F9}" destId="{C843913D-F66C-E549-912F-1D3645803952}" srcOrd="0" destOrd="0" presId="urn:microsoft.com/office/officeart/2008/layout/LinedList"/>
    <dgm:cxn modelId="{3EC2EC1B-DFC4-9C41-B56A-0F54C3E8F4E5}" type="presParOf" srcId="{BA7235CE-C0C6-E04D-BDF9-C95ABA73B8F9}" destId="{3B8B6DC8-A02A-914A-96B8-C00DEBBF4E3F}" srcOrd="1" destOrd="0" presId="urn:microsoft.com/office/officeart/2008/layout/LinedList"/>
    <dgm:cxn modelId="{622D4373-2D6C-C14F-A226-C00BEDCF4D29}" type="presParOf" srcId="{BA7235CE-C0C6-E04D-BDF9-C95ABA73B8F9}" destId="{DDF08BEE-C846-F842-AFE8-922DC0A0E87D}" srcOrd="2" destOrd="0" presId="urn:microsoft.com/office/officeart/2008/layout/LinedList"/>
    <dgm:cxn modelId="{463ED7C6-AA0F-084F-896B-7A8DF2FD1BD0}" type="presParOf" srcId="{B6AF0A41-4CCA-9E4E-8582-CD15FD251C06}" destId="{66BD3759-2EF7-6146-A6D4-D808033D746C}" srcOrd="14" destOrd="0" presId="urn:microsoft.com/office/officeart/2008/layout/LinedList"/>
    <dgm:cxn modelId="{3B42C598-9C13-C443-8715-602275FE8F17}" type="presParOf" srcId="{B6AF0A41-4CCA-9E4E-8582-CD15FD251C06}" destId="{5066F4AA-F458-8E4E-A693-908DF0F680DB}" srcOrd="15" destOrd="0" presId="urn:microsoft.com/office/officeart/2008/layout/LinedList"/>
    <dgm:cxn modelId="{FB955A5B-3D41-E342-B423-9E57D3B354F1}" type="presParOf" srcId="{B6AF0A41-4CCA-9E4E-8582-CD15FD251C06}" destId="{6EABDE0F-A935-EA43-8416-1A597AA87643}" srcOrd="16" destOrd="0" presId="urn:microsoft.com/office/officeart/2008/layout/LinedList"/>
    <dgm:cxn modelId="{7EE34E19-C444-9C43-991A-1C38AAFCD604}" type="presParOf" srcId="{6EABDE0F-A935-EA43-8416-1A597AA87643}" destId="{DFE84D46-EAE9-3849-8F09-7D249DEEFD50}" srcOrd="0" destOrd="0" presId="urn:microsoft.com/office/officeart/2008/layout/LinedList"/>
    <dgm:cxn modelId="{8E390DB1-3597-E042-865F-18C78874619D}" type="presParOf" srcId="{6EABDE0F-A935-EA43-8416-1A597AA87643}" destId="{8F432D71-6FAA-C34A-81E1-196564E42E96}" srcOrd="1" destOrd="0" presId="urn:microsoft.com/office/officeart/2008/layout/LinedList"/>
    <dgm:cxn modelId="{55B13E38-B60F-0F41-8F2E-8C6E4BDA7936}" type="presParOf" srcId="{6EABDE0F-A935-EA43-8416-1A597AA87643}" destId="{50D617D2-6F91-1343-939F-B1641051F061}" srcOrd="2" destOrd="0" presId="urn:microsoft.com/office/officeart/2008/layout/LinedList"/>
    <dgm:cxn modelId="{B99035E1-BCCD-6A43-947E-74DCA2C5CAAF}" type="presParOf" srcId="{B6AF0A41-4CCA-9E4E-8582-CD15FD251C06}" destId="{34F60112-35B4-FE4D-826B-A98BFE69E311}" srcOrd="17" destOrd="0" presId="urn:microsoft.com/office/officeart/2008/layout/LinedList"/>
    <dgm:cxn modelId="{255C3618-A448-E140-85F2-4DA7823420A0}" type="presParOf" srcId="{B6AF0A41-4CCA-9E4E-8582-CD15FD251C06}" destId="{41979CDA-118B-494C-B14F-E84080E2E4CD}" srcOrd="18" destOrd="0" presId="urn:microsoft.com/office/officeart/2008/layout/LinedList"/>
    <dgm:cxn modelId="{4BE9D472-EA59-D745-80C2-EE564C70B9F0}" type="presParOf" srcId="{B6AF0A41-4CCA-9E4E-8582-CD15FD251C06}" destId="{98937352-9361-094C-9207-5CFD56079C5F}" srcOrd="19" destOrd="0" presId="urn:microsoft.com/office/officeart/2008/layout/LinedList"/>
    <dgm:cxn modelId="{735C8417-4CFA-8D45-A878-443958DDFF64}" type="presParOf" srcId="{98937352-9361-094C-9207-5CFD56079C5F}" destId="{B392AA99-41C6-9944-9167-D1B19B038FE0}" srcOrd="0" destOrd="0" presId="urn:microsoft.com/office/officeart/2008/layout/LinedList"/>
    <dgm:cxn modelId="{E3537DA9-C429-B44E-A9CB-BE92B4824A19}" type="presParOf" srcId="{98937352-9361-094C-9207-5CFD56079C5F}" destId="{3AC860CA-9BC9-CD42-918B-85D801035728}" srcOrd="1" destOrd="0" presId="urn:microsoft.com/office/officeart/2008/layout/LinedList"/>
    <dgm:cxn modelId="{7A160DE9-C8DD-E64C-B09B-17160A5B0656}" type="presParOf" srcId="{98937352-9361-094C-9207-5CFD56079C5F}" destId="{30CA59FA-79E9-664C-B60E-91AB9838D63B}" srcOrd="2" destOrd="0" presId="urn:microsoft.com/office/officeart/2008/layout/LinedList"/>
    <dgm:cxn modelId="{CF7F9D75-799A-BC4E-8011-227D00EC4523}" type="presParOf" srcId="{B6AF0A41-4CCA-9E4E-8582-CD15FD251C06}" destId="{394E8356-A687-874F-9871-DA7A5078ADB7}" srcOrd="20" destOrd="0" presId="urn:microsoft.com/office/officeart/2008/layout/LinedList"/>
    <dgm:cxn modelId="{39EA5B7B-0B11-3345-ABF7-3D59FF0FEE48}" type="presParOf" srcId="{B6AF0A41-4CCA-9E4E-8582-CD15FD251C06}" destId="{B817087E-4900-BE4D-95B6-EB97B81C1970}"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22F8F-F992-6941-9AD1-5BC7494A7B20}">
      <dsp:nvSpPr>
        <dsp:cNvPr id="0" name=""/>
        <dsp:cNvSpPr/>
      </dsp:nvSpPr>
      <dsp:spPr>
        <a:xfrm>
          <a:off x="0" y="0"/>
          <a:ext cx="8270875" cy="0"/>
        </a:xfrm>
        <a:prstGeom prst="lin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B7B288B-1E3F-3D46-9157-50BDE96318C2}">
      <dsp:nvSpPr>
        <dsp:cNvPr id="0" name=""/>
        <dsp:cNvSpPr/>
      </dsp:nvSpPr>
      <dsp:spPr>
        <a:xfrm>
          <a:off x="0" y="0"/>
          <a:ext cx="2373522" cy="4967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100000"/>
            </a:lnSpc>
            <a:spcBef>
              <a:spcPct val="0"/>
            </a:spcBef>
            <a:spcAft>
              <a:spcPts val="0"/>
            </a:spcAft>
          </a:pPr>
          <a:r>
            <a:rPr lang="en-US" altLang="zh-TW" sz="2800" kern="1200" dirty="0"/>
            <a:t>Abstraction Layers</a:t>
          </a:r>
          <a:endParaRPr lang="zh-TW" altLang="en-US" sz="2800" kern="1200" dirty="0"/>
        </a:p>
      </dsp:txBody>
      <dsp:txXfrm>
        <a:off x="0" y="0"/>
        <a:ext cx="2373522" cy="4967734"/>
      </dsp:txXfrm>
    </dsp:sp>
    <dsp:sp modelId="{A137E1FF-EDC8-F041-A2D2-8CD3B0AF9CB7}">
      <dsp:nvSpPr>
        <dsp:cNvPr id="0" name=""/>
        <dsp:cNvSpPr/>
      </dsp:nvSpPr>
      <dsp:spPr>
        <a:xfrm>
          <a:off x="2484016" y="33534"/>
          <a:ext cx="5782504" cy="67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100000"/>
            </a:lnSpc>
            <a:spcBef>
              <a:spcPct val="0"/>
            </a:spcBef>
            <a:spcAft>
              <a:spcPts val="0"/>
            </a:spcAft>
          </a:pPr>
          <a:r>
            <a:rPr lang="en-US" altLang="zh-TW" sz="2800" kern="1200" dirty="0"/>
            <a:t>Application</a:t>
          </a:r>
          <a:endParaRPr lang="zh-TW" altLang="en-US" sz="2800" kern="1200" dirty="0"/>
        </a:p>
      </dsp:txBody>
      <dsp:txXfrm>
        <a:off x="2484016" y="33534"/>
        <a:ext cx="5782504" cy="670692"/>
      </dsp:txXfrm>
    </dsp:sp>
    <dsp:sp modelId="{8FE6ED8F-9A59-D84F-8CBD-43AD98F281D0}">
      <dsp:nvSpPr>
        <dsp:cNvPr id="0" name=""/>
        <dsp:cNvSpPr/>
      </dsp:nvSpPr>
      <dsp:spPr>
        <a:xfrm>
          <a:off x="2373522" y="704227"/>
          <a:ext cx="589299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BBC93D37-1E1E-4844-981B-67D4EC6C5EA2}">
      <dsp:nvSpPr>
        <dsp:cNvPr id="0" name=""/>
        <dsp:cNvSpPr/>
      </dsp:nvSpPr>
      <dsp:spPr>
        <a:xfrm>
          <a:off x="2484016" y="737761"/>
          <a:ext cx="5782504" cy="67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100000"/>
            </a:lnSpc>
            <a:spcBef>
              <a:spcPct val="0"/>
            </a:spcBef>
            <a:spcAft>
              <a:spcPts val="0"/>
            </a:spcAft>
          </a:pPr>
          <a:r>
            <a:rPr lang="en-US" altLang="zh-TW" sz="2800" kern="1200" dirty="0"/>
            <a:t>Algorithm</a:t>
          </a:r>
          <a:endParaRPr lang="zh-TW" altLang="en-US" sz="2800" kern="1200" dirty="0"/>
        </a:p>
      </dsp:txBody>
      <dsp:txXfrm>
        <a:off x="2484016" y="737761"/>
        <a:ext cx="5782504" cy="670692"/>
      </dsp:txXfrm>
    </dsp:sp>
    <dsp:sp modelId="{3422B631-DB47-AC4E-BE0F-7CEEDA1E720B}">
      <dsp:nvSpPr>
        <dsp:cNvPr id="0" name=""/>
        <dsp:cNvSpPr/>
      </dsp:nvSpPr>
      <dsp:spPr>
        <a:xfrm>
          <a:off x="2373522" y="1408454"/>
          <a:ext cx="589299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13956EE7-7CB0-4747-8683-EB5A803D8DB6}">
      <dsp:nvSpPr>
        <dsp:cNvPr id="0" name=""/>
        <dsp:cNvSpPr/>
      </dsp:nvSpPr>
      <dsp:spPr>
        <a:xfrm>
          <a:off x="2484016" y="1441989"/>
          <a:ext cx="5782504" cy="67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100000"/>
            </a:lnSpc>
            <a:spcBef>
              <a:spcPct val="0"/>
            </a:spcBef>
            <a:spcAft>
              <a:spcPts val="0"/>
            </a:spcAft>
          </a:pPr>
          <a:r>
            <a:rPr lang="en-US" altLang="zh-TW" sz="2800" kern="1200" dirty="0"/>
            <a:t>Software</a:t>
          </a:r>
          <a:endParaRPr lang="zh-TW" altLang="en-US" sz="2800" kern="1200" dirty="0"/>
        </a:p>
      </dsp:txBody>
      <dsp:txXfrm>
        <a:off x="2484016" y="1441989"/>
        <a:ext cx="5782504" cy="670692"/>
      </dsp:txXfrm>
    </dsp:sp>
    <dsp:sp modelId="{0FBF8B4E-16C8-8942-A19F-FEA0D73F6FC5}">
      <dsp:nvSpPr>
        <dsp:cNvPr id="0" name=""/>
        <dsp:cNvSpPr/>
      </dsp:nvSpPr>
      <dsp:spPr>
        <a:xfrm>
          <a:off x="2373522" y="2112681"/>
          <a:ext cx="589299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CF34C869-7DAA-D741-BC31-583A52022153}">
      <dsp:nvSpPr>
        <dsp:cNvPr id="0" name=""/>
        <dsp:cNvSpPr/>
      </dsp:nvSpPr>
      <dsp:spPr>
        <a:xfrm>
          <a:off x="2484016" y="2146216"/>
          <a:ext cx="5782504" cy="67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100000"/>
            </a:lnSpc>
            <a:spcBef>
              <a:spcPct val="0"/>
            </a:spcBef>
            <a:spcAft>
              <a:spcPts val="0"/>
            </a:spcAft>
          </a:pPr>
          <a:r>
            <a:rPr lang="en-US" altLang="zh-TW" sz="2800" kern="1200" dirty="0"/>
            <a:t>ISA</a:t>
          </a:r>
          <a:endParaRPr lang="zh-TW" altLang="en-US" sz="2800" kern="1200" dirty="0"/>
        </a:p>
      </dsp:txBody>
      <dsp:txXfrm>
        <a:off x="2484016" y="2146216"/>
        <a:ext cx="5782504" cy="670692"/>
      </dsp:txXfrm>
    </dsp:sp>
    <dsp:sp modelId="{D2F297DF-9428-4249-8E81-6ACB72F13B7B}">
      <dsp:nvSpPr>
        <dsp:cNvPr id="0" name=""/>
        <dsp:cNvSpPr/>
      </dsp:nvSpPr>
      <dsp:spPr>
        <a:xfrm>
          <a:off x="2373522" y="2816908"/>
          <a:ext cx="589299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3B8B6DC8-A02A-914A-96B8-C00DEBBF4E3F}">
      <dsp:nvSpPr>
        <dsp:cNvPr id="0" name=""/>
        <dsp:cNvSpPr/>
      </dsp:nvSpPr>
      <dsp:spPr>
        <a:xfrm>
          <a:off x="2484016" y="2850443"/>
          <a:ext cx="5782504" cy="67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100000"/>
            </a:lnSpc>
            <a:spcBef>
              <a:spcPct val="0"/>
            </a:spcBef>
            <a:spcAft>
              <a:spcPts val="0"/>
            </a:spcAft>
          </a:pPr>
          <a:r>
            <a:rPr lang="en-US" altLang="zh-TW" sz="2800" kern="1200"/>
            <a:t>Microarchitecture</a:t>
          </a:r>
          <a:endParaRPr lang="zh-TW" altLang="en-US" sz="2800" kern="1200" dirty="0"/>
        </a:p>
      </dsp:txBody>
      <dsp:txXfrm>
        <a:off x="2484016" y="2850443"/>
        <a:ext cx="5782504" cy="670692"/>
      </dsp:txXfrm>
    </dsp:sp>
    <dsp:sp modelId="{66BD3759-2EF7-6146-A6D4-D808033D746C}">
      <dsp:nvSpPr>
        <dsp:cNvPr id="0" name=""/>
        <dsp:cNvSpPr/>
      </dsp:nvSpPr>
      <dsp:spPr>
        <a:xfrm>
          <a:off x="2373522" y="3521136"/>
          <a:ext cx="589299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8F432D71-6FAA-C34A-81E1-196564E42E96}">
      <dsp:nvSpPr>
        <dsp:cNvPr id="0" name=""/>
        <dsp:cNvSpPr/>
      </dsp:nvSpPr>
      <dsp:spPr>
        <a:xfrm>
          <a:off x="2484016" y="3554670"/>
          <a:ext cx="5782504" cy="67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100000"/>
            </a:lnSpc>
            <a:spcBef>
              <a:spcPct val="0"/>
            </a:spcBef>
            <a:spcAft>
              <a:spcPts val="0"/>
            </a:spcAft>
          </a:pPr>
          <a:r>
            <a:rPr lang="en-US" altLang="zh-TW" sz="2800" kern="1200"/>
            <a:t>Circuit</a:t>
          </a:r>
          <a:endParaRPr lang="zh-TW" altLang="en-US" sz="2800" kern="1200" dirty="0"/>
        </a:p>
      </dsp:txBody>
      <dsp:txXfrm>
        <a:off x="2484016" y="3554670"/>
        <a:ext cx="5782504" cy="670692"/>
      </dsp:txXfrm>
    </dsp:sp>
    <dsp:sp modelId="{34F60112-35B4-FE4D-826B-A98BFE69E311}">
      <dsp:nvSpPr>
        <dsp:cNvPr id="0" name=""/>
        <dsp:cNvSpPr/>
      </dsp:nvSpPr>
      <dsp:spPr>
        <a:xfrm>
          <a:off x="2373522" y="4225363"/>
          <a:ext cx="589299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3AC860CA-9BC9-CD42-918B-85D801035728}">
      <dsp:nvSpPr>
        <dsp:cNvPr id="0" name=""/>
        <dsp:cNvSpPr/>
      </dsp:nvSpPr>
      <dsp:spPr>
        <a:xfrm>
          <a:off x="2484016" y="4258898"/>
          <a:ext cx="5782504" cy="670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100000"/>
            </a:lnSpc>
            <a:spcBef>
              <a:spcPct val="0"/>
            </a:spcBef>
            <a:spcAft>
              <a:spcPts val="0"/>
            </a:spcAft>
          </a:pPr>
          <a:r>
            <a:rPr lang="en-US" altLang="zh-TW" sz="2800" kern="1200"/>
            <a:t>Transistor</a:t>
          </a:r>
          <a:endParaRPr lang="zh-TW" altLang="en-US" sz="2800" kern="1200" dirty="0"/>
        </a:p>
      </dsp:txBody>
      <dsp:txXfrm>
        <a:off x="2484016" y="4258898"/>
        <a:ext cx="5782504" cy="670692"/>
      </dsp:txXfrm>
    </dsp:sp>
    <dsp:sp modelId="{394E8356-A687-874F-9871-DA7A5078ADB7}">
      <dsp:nvSpPr>
        <dsp:cNvPr id="0" name=""/>
        <dsp:cNvSpPr/>
      </dsp:nvSpPr>
      <dsp:spPr>
        <a:xfrm>
          <a:off x="2373522" y="4929590"/>
          <a:ext cx="589299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p:spPr>
        <p:txBody>
          <a:bodyPr vert="horz" wrap="square" lIns="99040" tIns="49520" rIns="99040" bIns="495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p:cNvSpPr>
          <p:nvPr>
            <p:ph type="sldImg"/>
          </p:nvPr>
        </p:nvSpPr>
        <p:spPr bwMode="auto">
          <a:xfrm>
            <a:off x="3255963" y="509588"/>
            <a:ext cx="3397250" cy="2547937"/>
          </a:xfrm>
          <a:prstGeom prst="rect">
            <a:avLst/>
          </a:prstGeom>
          <a:noFill/>
          <a:ln w="1270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3" name="Rectangle 3"/>
          <p:cNvSpPr>
            <a:spLocks noGrp="1" noChangeArrowheads="1"/>
          </p:cNvSpPr>
          <p:nvPr>
            <p:ph type="body" idx="1"/>
          </p:nvPr>
        </p:nvSpPr>
        <p:spPr bwMode="auto">
          <a:xfrm>
            <a:off x="1322388" y="3227388"/>
            <a:ext cx="7261225"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84" tIns="46043" rIns="92084" bIns="46043"/>
          <a:lstStyle/>
          <a:p>
            <a:endParaRPr lang="zh-TW" altLang="en-US"/>
          </a:p>
        </p:txBody>
      </p:sp>
    </p:spTree>
    <p:extLst>
      <p:ext uri="{BB962C8B-B14F-4D97-AF65-F5344CB8AC3E}">
        <p14:creationId xmlns:p14="http://schemas.microsoft.com/office/powerpoint/2010/main" val="2434024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552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7BA3973-B5A1-41A9-B03A-DB1320A774BA}" type="datetime4">
              <a:rPr lang="en-US" altLang="zh-TW" smtClean="0">
                <a:latin typeface="Times New Roman" panose="02020603050405020304" pitchFamily="18" charset="0"/>
              </a:rPr>
              <a:pPr/>
              <a:t>February 25, 2019</a:t>
            </a:fld>
            <a:endParaRPr lang="en-US" altLang="zh-TW" smtClean="0">
              <a:latin typeface="Times New Roman" panose="02020603050405020304" pitchFamily="18" charset="0"/>
            </a:endParaRPr>
          </a:p>
        </p:txBody>
      </p:sp>
      <p:sp>
        <p:nvSpPr>
          <p:cNvPr id="553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553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1CAF1BC-237A-4422-A18F-276692EE2AC5}" type="slidenum">
              <a:rPr lang="en-US" altLang="zh-TW">
                <a:latin typeface="Times New Roman" panose="02020603050405020304" pitchFamily="18" charset="0"/>
              </a:rPr>
              <a:pPr/>
              <a:t>17</a:t>
            </a:fld>
            <a:endParaRPr lang="en-US" altLang="zh-TW">
              <a:latin typeface="Times New Roman" panose="02020603050405020304" pitchFamily="18" charset="0"/>
            </a:endParaRPr>
          </a:p>
        </p:txBody>
      </p:sp>
      <p:sp>
        <p:nvSpPr>
          <p:cNvPr id="55302" name="Rectangle 2"/>
          <p:cNvSpPr>
            <a:spLocks noGrp="1" noRot="1" noChangeAspect="1" noChangeArrowheads="1" noTextEdit="1"/>
          </p:cNvSpPr>
          <p:nvPr>
            <p:ph type="sldImg"/>
          </p:nvPr>
        </p:nvSpPr>
        <p:spPr>
          <a:ln/>
        </p:spPr>
      </p:sp>
      <p:sp>
        <p:nvSpPr>
          <p:cNvPr id="553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2544917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Morgan Kaufmann Publishers</a:t>
            </a:r>
          </a:p>
        </p:txBody>
      </p:sp>
      <p:sp>
        <p:nvSpPr>
          <p:cNvPr id="133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91126F5-0241-4ED3-B9A7-6DFEA98350A8}" type="datetime4">
              <a:rPr lang="en-US" altLang="en-US" smtClean="0">
                <a:latin typeface="Times New Roman" panose="02020603050405020304" pitchFamily="18" charset="0"/>
              </a:rPr>
              <a:pPr/>
              <a:t>February 25, 2019</a:t>
            </a:fld>
            <a:endParaRPr lang="en-US" altLang="en-US" smtClean="0">
              <a:latin typeface="Times New Roman" panose="02020603050405020304" pitchFamily="18" charset="0"/>
            </a:endParaRPr>
          </a:p>
        </p:txBody>
      </p:sp>
      <p:sp>
        <p:nvSpPr>
          <p:cNvPr id="133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smtClean="0">
                <a:latin typeface="Times New Roman" panose="02020603050405020304" pitchFamily="18" charset="0"/>
              </a:rPr>
              <a:t>Chapter 1 — Computer Abstractions and Technology</a:t>
            </a:r>
          </a:p>
        </p:txBody>
      </p:sp>
      <p:sp>
        <p:nvSpPr>
          <p:cNvPr id="133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86343C8-C70D-4367-8954-152E3A48D6A3}" type="slidenum">
              <a:rPr lang="en-US" altLang="en-US" smtClean="0">
                <a:latin typeface="Times New Roman" panose="02020603050405020304" pitchFamily="18" charset="0"/>
              </a:rPr>
              <a:pPr/>
              <a:t>19</a:t>
            </a:fld>
            <a:endParaRPr lang="en-US" altLang="en-US" smtClean="0">
              <a:latin typeface="Times New Roman" panose="02020603050405020304" pitchFamily="18" charset="0"/>
            </a:endParaRPr>
          </a:p>
        </p:txBody>
      </p:sp>
      <p:sp>
        <p:nvSpPr>
          <p:cNvPr id="13318" name="Rectangle 2"/>
          <p:cNvSpPr>
            <a:spLocks noGrp="1" noRot="1" noChangeAspect="1" noChangeArrowheads="1" noTextEdit="1"/>
          </p:cNvSpPr>
          <p:nvPr>
            <p:ph type="sldImg"/>
          </p:nvPr>
        </p:nvSpPr>
        <p:spPr>
          <a:ln/>
        </p:spPr>
      </p:sp>
      <p:sp>
        <p:nvSpPr>
          <p:cNvPr id="133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number manufactured per year of tablets and smart phones, which reflect the post-PC era, versus personal computers and traditional cell phones. Smart phones represent the recent growth in the cell phone industry, and they passed PCs in 2011. Tablets</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are the fastest growing category, nearly doubling between 2011 and 2012. Recent PCs and traditional cell phone categories are relatively flat or declining.</a:t>
            </a:r>
            <a:endParaRPr lang="en-AU" altLang="en-US" dirty="0" smtClean="0"/>
          </a:p>
        </p:txBody>
      </p:sp>
    </p:spTree>
    <p:extLst>
      <p:ext uri="{BB962C8B-B14F-4D97-AF65-F5344CB8AC3E}">
        <p14:creationId xmlns:p14="http://schemas.microsoft.com/office/powerpoint/2010/main" val="926998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21</a:t>
            </a:fld>
            <a:endParaRPr lang="zh-TW" altLang="zh-TW"/>
          </a:p>
        </p:txBody>
      </p:sp>
    </p:spTree>
    <p:extLst>
      <p:ext uri="{BB962C8B-B14F-4D97-AF65-F5344CB8AC3E}">
        <p14:creationId xmlns:p14="http://schemas.microsoft.com/office/powerpoint/2010/main" val="1235891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686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C7BAFEA-11FF-4A98-96F9-BED63793D584}" type="datetime4">
              <a:rPr lang="en-US" altLang="zh-TW" smtClean="0">
                <a:latin typeface="Times New Roman" panose="02020603050405020304" pitchFamily="18" charset="0"/>
              </a:rPr>
              <a:pPr/>
              <a:t>February 25, 2019</a:t>
            </a:fld>
            <a:endParaRPr lang="en-US" altLang="zh-TW" smtClean="0">
              <a:latin typeface="Times New Roman" panose="02020603050405020304" pitchFamily="18" charset="0"/>
            </a:endParaRPr>
          </a:p>
        </p:txBody>
      </p:sp>
      <p:sp>
        <p:nvSpPr>
          <p:cNvPr id="686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686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F16DE07-6150-431B-9A14-C8DD4CE273C1}" type="slidenum">
              <a:rPr lang="en-US" altLang="zh-TW">
                <a:latin typeface="Times New Roman" panose="02020603050405020304" pitchFamily="18" charset="0"/>
              </a:rPr>
              <a:pPr/>
              <a:t>23</a:t>
            </a:fld>
            <a:endParaRPr lang="en-US" altLang="zh-TW">
              <a:latin typeface="Times New Roman" panose="02020603050405020304" pitchFamily="18" charset="0"/>
            </a:endParaRPr>
          </a:p>
        </p:txBody>
      </p:sp>
      <p:sp>
        <p:nvSpPr>
          <p:cNvPr id="68614" name="Rectangle 2"/>
          <p:cNvSpPr>
            <a:spLocks noGrp="1" noRot="1" noChangeAspect="1" noChangeArrowheads="1" noTextEdit="1"/>
          </p:cNvSpPr>
          <p:nvPr>
            <p:ph type="sldImg"/>
          </p:nvPr>
        </p:nvSpPr>
        <p:spPr>
          <a:ln/>
        </p:spPr>
      </p:sp>
      <p:sp>
        <p:nvSpPr>
          <p:cNvPr id="686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1"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instruction set architecture</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Also called </a:t>
            </a:r>
            <a:r>
              <a:rPr kumimoji="1" lang="en-US" altLang="zh-TW" sz="1200" b="1"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architecture</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An abstract interface between the hardware and the lowest-level software that encompasses all the information necessary to write a machine language program that will run correctly, including instructions, registers, memory access, I/O, and so on.</a:t>
            </a:r>
            <a:endParaRPr lang="en-AU" altLang="zh-TW" dirty="0" smtClean="0"/>
          </a:p>
        </p:txBody>
      </p:sp>
    </p:spTree>
    <p:extLst>
      <p:ext uri="{BB962C8B-B14F-4D97-AF65-F5344CB8AC3E}">
        <p14:creationId xmlns:p14="http://schemas.microsoft.com/office/powerpoint/2010/main" val="613784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25</a:t>
            </a:fld>
            <a:endParaRPr lang="zh-TW" altLang="zh-TW"/>
          </a:p>
        </p:txBody>
      </p:sp>
    </p:spTree>
    <p:extLst>
      <p:ext uri="{BB962C8B-B14F-4D97-AF65-F5344CB8AC3E}">
        <p14:creationId xmlns:p14="http://schemas.microsoft.com/office/powerpoint/2010/main" val="2312160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60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2793879-E25A-4908-A2FF-A5EC67EC5D61}" type="datetime4">
              <a:rPr lang="en-US" altLang="zh-TW" smtClean="0">
                <a:latin typeface="Times New Roman" panose="02020603050405020304" pitchFamily="18" charset="0"/>
              </a:rPr>
              <a:pPr/>
              <a:t>February 25, 2019</a:t>
            </a:fld>
            <a:endParaRPr lang="en-US" altLang="zh-TW" smtClean="0">
              <a:latin typeface="Times New Roman" panose="02020603050405020304" pitchFamily="18" charset="0"/>
            </a:endParaRPr>
          </a:p>
        </p:txBody>
      </p:sp>
      <p:sp>
        <p:nvSpPr>
          <p:cNvPr id="604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604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0ACE7EE-E56F-4789-853B-4FBC376982D9}" type="slidenum">
              <a:rPr lang="en-US" altLang="zh-TW">
                <a:latin typeface="Times New Roman" panose="02020603050405020304" pitchFamily="18" charset="0"/>
              </a:rPr>
              <a:pPr/>
              <a:t>26</a:t>
            </a:fld>
            <a:endParaRPr lang="en-US" altLang="zh-TW">
              <a:latin typeface="Times New Roman" panose="02020603050405020304" pitchFamily="18" charset="0"/>
            </a:endParaRPr>
          </a:p>
        </p:txBody>
      </p:sp>
      <p:sp>
        <p:nvSpPr>
          <p:cNvPr id="60422" name="Rectangle 2"/>
          <p:cNvSpPr>
            <a:spLocks noGrp="1" noRot="1" noChangeAspect="1" noChangeArrowheads="1" noTextEdit="1"/>
          </p:cNvSpPr>
          <p:nvPr>
            <p:ph type="sldImg"/>
          </p:nvPr>
        </p:nvSpPr>
        <p:spPr>
          <a:ln/>
        </p:spPr>
      </p:sp>
      <p:sp>
        <p:nvSpPr>
          <p:cNvPr id="604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1"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application binary interface (ABI)</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user portion of the instruction set plus the operating system interfaces used by application programmers. It defines </a:t>
            </a:r>
            <a:r>
              <a:rPr kumimoji="1" lang="en-US" altLang="zh-TW" sz="1200" b="0" i="0" u="none" strike="noStrike" kern="1200" baseline="0" smtClean="0">
                <a:solidFill>
                  <a:schemeClr val="tx1"/>
                </a:solidFill>
                <a:latin typeface="Times New Roman" panose="02020603050405020304" pitchFamily="18" charset="0"/>
                <a:ea typeface="新細明體" panose="02020500000000000000" pitchFamily="18" charset="-120"/>
                <a:cs typeface="+mn-cs"/>
              </a:rPr>
              <a:t>a standard for </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binary portability across computers.</a:t>
            </a:r>
            <a:endParaRPr lang="en-AU" altLang="zh-TW" dirty="0" smtClean="0"/>
          </a:p>
        </p:txBody>
      </p:sp>
    </p:spTree>
    <p:extLst>
      <p:ext uri="{BB962C8B-B14F-4D97-AF65-F5344CB8AC3E}">
        <p14:creationId xmlns:p14="http://schemas.microsoft.com/office/powerpoint/2010/main" val="29463907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614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C9B59D3-FC2D-46E7-B1EC-B6D74AAB35BF}" type="datetime4">
              <a:rPr lang="en-US" altLang="zh-TW" smtClean="0">
                <a:latin typeface="Times New Roman" panose="02020603050405020304" pitchFamily="18" charset="0"/>
              </a:rPr>
              <a:pPr/>
              <a:t>February 25, 2019</a:t>
            </a:fld>
            <a:endParaRPr lang="en-US" altLang="zh-TW" smtClean="0">
              <a:latin typeface="Times New Roman" panose="02020603050405020304" pitchFamily="18" charset="0"/>
            </a:endParaRPr>
          </a:p>
        </p:txBody>
      </p:sp>
      <p:sp>
        <p:nvSpPr>
          <p:cNvPr id="614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614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8DDDA1C-251E-4336-A124-A5369C81C687}" type="slidenum">
              <a:rPr lang="en-US" altLang="zh-TW">
                <a:latin typeface="Times New Roman" panose="02020603050405020304" pitchFamily="18" charset="0"/>
              </a:rPr>
              <a:pPr/>
              <a:t>27</a:t>
            </a:fld>
            <a:endParaRPr lang="en-US" altLang="zh-TW">
              <a:latin typeface="Times New Roman" panose="02020603050405020304" pitchFamily="18" charset="0"/>
            </a:endParaRPr>
          </a:p>
        </p:txBody>
      </p:sp>
      <p:sp>
        <p:nvSpPr>
          <p:cNvPr id="61446" name="Rectangle 2"/>
          <p:cNvSpPr>
            <a:spLocks noGrp="1" noRot="1" noChangeAspect="1" noChangeArrowheads="1" noTextEdit="1"/>
          </p:cNvSpPr>
          <p:nvPr>
            <p:ph type="sldImg"/>
          </p:nvPr>
        </p:nvSpPr>
        <p:spPr>
          <a:ln/>
        </p:spPr>
      </p:sp>
      <p:sp>
        <p:nvSpPr>
          <p:cNvPr id="614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2552057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x-none">
                <a:latin typeface="Times New Roman" charset="0"/>
              </a:rPr>
              <a:t>Morgan Kaufmann Publishers</a:t>
            </a:r>
          </a:p>
        </p:txBody>
      </p:sp>
      <p:sp>
        <p:nvSpPr>
          <p:cNvPr id="3174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1B8142F4-6C90-B84E-9177-C9B62DAA409C}" type="datetime4">
              <a:rPr lang="en-US" altLang="x-none">
                <a:latin typeface="Times New Roman" charset="0"/>
              </a:rPr>
              <a:pPr/>
              <a:t>February 25, 2019</a:t>
            </a:fld>
            <a:endParaRPr lang="en-US" altLang="x-none">
              <a:latin typeface="Times New Roman" charset="0"/>
            </a:endParaRPr>
          </a:p>
        </p:txBody>
      </p:sp>
      <p:sp>
        <p:nvSpPr>
          <p:cNvPr id="31747"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x-none">
                <a:latin typeface="Times New Roman" charset="0"/>
              </a:rPr>
              <a:t>Chapter 1 — Computer Abstractions and Technology</a:t>
            </a:r>
          </a:p>
        </p:txBody>
      </p:sp>
      <p:sp>
        <p:nvSpPr>
          <p:cNvPr id="3174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61007D6E-6E90-6646-A041-6AE2D4C8A5B5}" type="slidenum">
              <a:rPr lang="en-US" altLang="x-none">
                <a:latin typeface="Times New Roman" charset="0"/>
              </a:rPr>
              <a:pPr/>
              <a:t>28</a:t>
            </a:fld>
            <a:endParaRPr lang="en-US" altLang="x-none">
              <a:latin typeface="Times New Roman" charset="0"/>
            </a:endParaRPr>
          </a:p>
        </p:txBody>
      </p:sp>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AU" altLang="x-none">
              <a:latin typeface="Times New Roman" charset="0"/>
            </a:endParaRPr>
          </a:p>
        </p:txBody>
      </p:sp>
    </p:spTree>
    <p:extLst>
      <p:ext uri="{BB962C8B-B14F-4D97-AF65-F5344CB8AC3E}">
        <p14:creationId xmlns:p14="http://schemas.microsoft.com/office/powerpoint/2010/main" val="2454889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29</a:t>
            </a:fld>
            <a:endParaRPr lang="zh-TW" altLang="zh-TW"/>
          </a:p>
        </p:txBody>
      </p:sp>
    </p:spTree>
    <p:extLst>
      <p:ext uri="{BB962C8B-B14F-4D97-AF65-F5344CB8AC3E}">
        <p14:creationId xmlns:p14="http://schemas.microsoft.com/office/powerpoint/2010/main" val="1203190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624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D2F0C9F-30DE-49FB-A373-855EA1451525}" type="datetime4">
              <a:rPr lang="en-US" altLang="zh-TW" smtClean="0">
                <a:latin typeface="Times New Roman" panose="02020603050405020304" pitchFamily="18" charset="0"/>
              </a:rPr>
              <a:pPr/>
              <a:t>February 25, 2019</a:t>
            </a:fld>
            <a:endParaRPr lang="en-US" altLang="zh-TW" smtClean="0">
              <a:latin typeface="Times New Roman" panose="02020603050405020304" pitchFamily="18" charset="0"/>
            </a:endParaRPr>
          </a:p>
        </p:txBody>
      </p:sp>
      <p:sp>
        <p:nvSpPr>
          <p:cNvPr id="624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624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75DC647-329D-4B16-A4E2-AD3B42B50B64}" type="slidenum">
              <a:rPr lang="en-US" altLang="zh-TW">
                <a:latin typeface="Times New Roman" panose="02020603050405020304" pitchFamily="18" charset="0"/>
              </a:rPr>
              <a:pPr/>
              <a:t>30</a:t>
            </a:fld>
            <a:endParaRPr lang="en-US" altLang="zh-TW">
              <a:latin typeface="Times New Roman" panose="02020603050405020304" pitchFamily="18" charset="0"/>
            </a:endParaRPr>
          </a:p>
        </p:txBody>
      </p:sp>
      <p:sp>
        <p:nvSpPr>
          <p:cNvPr id="62470" name="Rectangle 2"/>
          <p:cNvSpPr>
            <a:spLocks noGrp="1" noRot="1" noChangeAspect="1" noChangeArrowheads="1" noTextEdit="1"/>
          </p:cNvSpPr>
          <p:nvPr>
            <p:ph type="sldImg"/>
          </p:nvPr>
        </p:nvSpPr>
        <p:spPr>
          <a:ln/>
        </p:spPr>
      </p:sp>
      <p:sp>
        <p:nvSpPr>
          <p:cNvPr id="624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780063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1</a:t>
            </a:fld>
            <a:endParaRPr lang="zh-TW" altLang="zh-TW"/>
          </a:p>
        </p:txBody>
      </p:sp>
    </p:spTree>
    <p:extLst>
      <p:ext uri="{BB962C8B-B14F-4D97-AF65-F5344CB8AC3E}">
        <p14:creationId xmlns:p14="http://schemas.microsoft.com/office/powerpoint/2010/main" val="3021891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634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A3F328F-8340-4B98-8213-0829E3D54D17}" type="datetime4">
              <a:rPr lang="en-US" altLang="zh-TW" smtClean="0">
                <a:latin typeface="Times New Roman" panose="02020603050405020304" pitchFamily="18" charset="0"/>
              </a:rPr>
              <a:pPr/>
              <a:t>February 25, 2019</a:t>
            </a:fld>
            <a:endParaRPr lang="en-US" altLang="zh-TW" smtClean="0">
              <a:latin typeface="Times New Roman" panose="02020603050405020304" pitchFamily="18" charset="0"/>
            </a:endParaRPr>
          </a:p>
        </p:txBody>
      </p:sp>
      <p:sp>
        <p:nvSpPr>
          <p:cNvPr id="634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634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87AE765-0FE2-4F80-98C3-9AF7799EA258}" type="slidenum">
              <a:rPr lang="en-US" altLang="zh-TW">
                <a:latin typeface="Times New Roman" panose="02020603050405020304" pitchFamily="18" charset="0"/>
              </a:rPr>
              <a:pPr/>
              <a:t>33</a:t>
            </a:fld>
            <a:endParaRPr lang="en-US" altLang="zh-TW">
              <a:latin typeface="Times New Roman" panose="02020603050405020304" pitchFamily="18" charset="0"/>
            </a:endParaRPr>
          </a:p>
        </p:txBody>
      </p:sp>
      <p:sp>
        <p:nvSpPr>
          <p:cNvPr id="63494" name="Rectangle 2"/>
          <p:cNvSpPr>
            <a:spLocks noGrp="1" noRot="1" noChangeAspect="1" noChangeArrowheads="1" noTextEdit="1"/>
          </p:cNvSpPr>
          <p:nvPr>
            <p:ph type="sldImg"/>
          </p:nvPr>
        </p:nvSpPr>
        <p:spPr>
          <a:ln/>
        </p:spPr>
      </p:sp>
      <p:sp>
        <p:nvSpPr>
          <p:cNvPr id="634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Resistive touch screens consists of several very thin layers. When someone presses the touch panel, the top layer bends to make contact with the bottom layer, closing a circuit and causing a current loop. Resistive touch screens can generally only be used as a single-touch device, but they cost less to make and incorporate into your application and respond to any type of touch. </a:t>
            </a:r>
          </a:p>
          <a:p>
            <a:pPr rtl="0"/>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Capacitive touch screens are commonly made of two layers (a surface insulator and a transparent conductive layer beneath it). Since the human body itself is an electrical conductor, when the touch panel is touched with a finger (or a conductive pen), the electrostatic field of the panel is distorted. The touchscreen’s controller is able to tell where this distortion is on the touch screen and sends instructions to the rest of the system accordingly. Capacitive touch screens accept “Multi-touch” controls and require less physical force to register a touch. </a:t>
            </a:r>
          </a:p>
          <a:p>
            <a:endParaRPr lang="en-AU" altLang="zh-TW" dirty="0" smtClean="0"/>
          </a:p>
        </p:txBody>
      </p:sp>
    </p:spTree>
    <p:extLst>
      <p:ext uri="{BB962C8B-B14F-4D97-AF65-F5344CB8AC3E}">
        <p14:creationId xmlns:p14="http://schemas.microsoft.com/office/powerpoint/2010/main" val="1066809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645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4CD8B98-1E1A-4364-A038-3F66272B1043}" type="datetime4">
              <a:rPr lang="en-US" altLang="zh-TW" smtClean="0">
                <a:latin typeface="Times New Roman" panose="02020603050405020304" pitchFamily="18" charset="0"/>
              </a:rPr>
              <a:pPr/>
              <a:t>February 25, 2019</a:t>
            </a:fld>
            <a:endParaRPr lang="en-US" altLang="zh-TW" smtClean="0">
              <a:latin typeface="Times New Roman" panose="02020603050405020304" pitchFamily="18" charset="0"/>
            </a:endParaRPr>
          </a:p>
        </p:txBody>
      </p:sp>
      <p:sp>
        <p:nvSpPr>
          <p:cNvPr id="645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645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1DA1890-E1E0-473D-BC8B-BA65BC89257A}" type="slidenum">
              <a:rPr lang="en-US" altLang="zh-TW">
                <a:latin typeface="Times New Roman" panose="02020603050405020304" pitchFamily="18" charset="0"/>
              </a:rPr>
              <a:pPr/>
              <a:t>34</a:t>
            </a:fld>
            <a:endParaRPr lang="en-US" altLang="zh-TW">
              <a:latin typeface="Times New Roman" panose="02020603050405020304" pitchFamily="18" charset="0"/>
            </a:endParaRPr>
          </a:p>
        </p:txBody>
      </p:sp>
      <p:sp>
        <p:nvSpPr>
          <p:cNvPr id="64518" name="Rectangle 2"/>
          <p:cNvSpPr>
            <a:spLocks noGrp="1" noRot="1" noChangeAspect="1" noChangeArrowheads="1" noTextEdit="1"/>
          </p:cNvSpPr>
          <p:nvPr>
            <p:ph type="sldImg"/>
          </p:nvPr>
        </p:nvSpPr>
        <p:spPr>
          <a:ln/>
        </p:spPr>
      </p:sp>
      <p:sp>
        <p:nvSpPr>
          <p:cNvPr id="645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liquid crystal display (LCD): A display technology using a thin layer of liquid polymers that can be used to transmit or block light according to whether a charge is applied. (http://www.npeducations.com/2012/07/liquid-crystal-display-and-its-internal.html)</a:t>
            </a:r>
          </a:p>
          <a:p>
            <a:r>
              <a:rPr lang="en-US" altLang="zh-TW" dirty="0" smtClean="0"/>
              <a:t>active matrix display: A liquid crystal display using a transistor to control the transmission of light at each individual pixel. (TFT (thin-film transistor) technology)</a:t>
            </a:r>
          </a:p>
          <a:p>
            <a:r>
              <a:rPr lang="en-AU" altLang="zh-TW" dirty="0" smtClean="0"/>
              <a:t>https://www.tomshardware.co.uk/lcd-led-led-oled-panel-difference,review-34522.html</a:t>
            </a:r>
          </a:p>
        </p:txBody>
      </p:sp>
    </p:spTree>
    <p:extLst>
      <p:ext uri="{BB962C8B-B14F-4D97-AF65-F5344CB8AC3E}">
        <p14:creationId xmlns:p14="http://schemas.microsoft.com/office/powerpoint/2010/main" val="349310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655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CAD9526-1510-460E-AAE5-03F270AC6578}" type="datetime4">
              <a:rPr lang="en-US" altLang="zh-TW" smtClean="0">
                <a:latin typeface="Times New Roman" panose="02020603050405020304" pitchFamily="18" charset="0"/>
              </a:rPr>
              <a:pPr/>
              <a:t>February 25, 2019</a:t>
            </a:fld>
            <a:endParaRPr lang="en-US" altLang="zh-TW" smtClean="0">
              <a:latin typeface="Times New Roman" panose="02020603050405020304" pitchFamily="18" charset="0"/>
            </a:endParaRPr>
          </a:p>
        </p:txBody>
      </p:sp>
      <p:sp>
        <p:nvSpPr>
          <p:cNvPr id="655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655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8620789-2B6B-4DBE-A017-DC8E1C5E90DA}" type="slidenum">
              <a:rPr lang="en-US" altLang="zh-TW">
                <a:latin typeface="Times New Roman" panose="02020603050405020304" pitchFamily="18" charset="0"/>
              </a:rPr>
              <a:pPr/>
              <a:t>35</a:t>
            </a:fld>
            <a:endParaRPr lang="en-US" altLang="zh-TW">
              <a:latin typeface="Times New Roman" panose="02020603050405020304" pitchFamily="18" charset="0"/>
            </a:endParaRPr>
          </a:p>
        </p:txBody>
      </p:sp>
      <p:sp>
        <p:nvSpPr>
          <p:cNvPr id="65542" name="Rectangle 2"/>
          <p:cNvSpPr>
            <a:spLocks noGrp="1" noRot="1" noChangeAspect="1" noChangeArrowheads="1" noTextEdit="1"/>
          </p:cNvSpPr>
          <p:nvPr>
            <p:ph type="sldImg"/>
          </p:nvPr>
        </p:nvSpPr>
        <p:spPr>
          <a:ln/>
        </p:spPr>
      </p:sp>
      <p:sp>
        <p:nvSpPr>
          <p:cNvPr id="655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tiny rectangle below the logic board contains a chip that provides wireless communication: Wi-Fi, Bluetooth, and FM tuner. It fits into a small slot in the lower left corner of the logic board. </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Near the upper left corner of the case is another L-shaped component, which is a front-facing camera assembly that includes the camera, headphone jack,</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and microphone. </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Near the right upper corner of the case is the board containing the volume control and silent/screen rotation lock button along with a gyroscope and accelerometer. These last two chips combine to allow the iPad to recognize six-axis motion.</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tiny rectangle next to it is the rear-facing camera.</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Near the bottom right of the case is the L-shaped speaker assembly. </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cable at the bottom is the connector between the logic board and the camera/volume control board. </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board between the cable and the speaker assembly is the controller for the capacitive touchscreen.</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Apple A5 chip (red box), which contains dual ARM processor cores that run at 1 GHz as well as 512 MB of main memory.</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32 GB flash memory chip (orange box) for non-volatile storage</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Power controller and I/O controller chips (yellow box)</a:t>
            </a:r>
            <a:endParaRPr lang="en-AU" altLang="zh-TW" dirty="0" smtClean="0"/>
          </a:p>
          <a:p>
            <a:endParaRPr lang="en-AU" altLang="zh-TW" dirty="0" smtClean="0"/>
          </a:p>
        </p:txBody>
      </p:sp>
    </p:spTree>
    <p:extLst>
      <p:ext uri="{BB962C8B-B14F-4D97-AF65-F5344CB8AC3E}">
        <p14:creationId xmlns:p14="http://schemas.microsoft.com/office/powerpoint/2010/main" val="1919625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665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7349AA2-DBB0-4FDF-87E9-838F17E32138}" type="datetime4">
              <a:rPr lang="en-US" altLang="zh-TW" smtClean="0">
                <a:latin typeface="Times New Roman" panose="02020603050405020304" pitchFamily="18" charset="0"/>
              </a:rPr>
              <a:pPr/>
              <a:t>February 25, 2019</a:t>
            </a:fld>
            <a:endParaRPr lang="en-US" altLang="zh-TW" smtClean="0">
              <a:latin typeface="Times New Roman" panose="02020603050405020304" pitchFamily="18" charset="0"/>
            </a:endParaRPr>
          </a:p>
        </p:txBody>
      </p:sp>
      <p:sp>
        <p:nvSpPr>
          <p:cNvPr id="665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665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19B369E-B0CF-4D75-A1FD-F968C2DF08AA}" type="slidenum">
              <a:rPr lang="en-US" altLang="zh-TW">
                <a:latin typeface="Times New Roman" panose="02020603050405020304" pitchFamily="18" charset="0"/>
              </a:rPr>
              <a:pPr/>
              <a:t>36</a:t>
            </a:fld>
            <a:endParaRPr lang="en-US" altLang="zh-TW">
              <a:latin typeface="Times New Roman" panose="02020603050405020304" pitchFamily="18" charset="0"/>
            </a:endParaRPr>
          </a:p>
        </p:txBody>
      </p:sp>
      <p:sp>
        <p:nvSpPr>
          <p:cNvPr id="66566" name="Rectangle 2"/>
          <p:cNvSpPr>
            <a:spLocks noGrp="1" noRot="1" noChangeAspect="1" noChangeArrowheads="1" noTextEdit="1"/>
          </p:cNvSpPr>
          <p:nvPr>
            <p:ph type="sldImg"/>
          </p:nvPr>
        </p:nvSpPr>
        <p:spPr>
          <a:ln/>
        </p:spPr>
      </p:sp>
      <p:sp>
        <p:nvSpPr>
          <p:cNvPr id="665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Two identical ARM processors or cores in the middle left of the chip and a </a:t>
            </a:r>
            <a:r>
              <a:rPr kumimoji="1" lang="en-US" altLang="zh-TW" sz="1200" b="0" i="0" u="none" strike="noStrike" kern="1200" baseline="0" dirty="0" err="1" smtClean="0">
                <a:solidFill>
                  <a:schemeClr val="tx1"/>
                </a:solidFill>
                <a:latin typeface="Times New Roman" panose="02020603050405020304" pitchFamily="18" charset="0"/>
                <a:ea typeface="新細明體" panose="02020500000000000000" pitchFamily="18" charset="-120"/>
                <a:cs typeface="+mn-cs"/>
              </a:rPr>
              <a:t>PowerVR</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a:t>
            </a:r>
            <a:r>
              <a:rPr kumimoji="1" lang="en-US" altLang="zh-TW" sz="1200" b="0" i="1"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graphics processing unit </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(GPU) with four </a:t>
            </a:r>
            <a:r>
              <a:rPr kumimoji="1" lang="en-US" altLang="zh-TW" sz="1200" b="0" i="0" u="none" strike="noStrike" kern="1200" baseline="0" dirty="0" err="1" smtClean="0">
                <a:solidFill>
                  <a:schemeClr val="tx1"/>
                </a:solidFill>
                <a:latin typeface="Times New Roman" panose="02020603050405020304" pitchFamily="18" charset="0"/>
                <a:ea typeface="新細明體" panose="02020500000000000000" pitchFamily="18" charset="-120"/>
                <a:cs typeface="+mn-cs"/>
              </a:rPr>
              <a:t>datapaths</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in</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upper left quadrant. To the left and bottom side of the ARM cores are interfaces to main memory (DRAM).</a:t>
            </a:r>
            <a:endParaRPr lang="en-AU" altLang="zh-TW" dirty="0" smtClean="0"/>
          </a:p>
        </p:txBody>
      </p:sp>
    </p:spTree>
    <p:extLst>
      <p:ext uri="{BB962C8B-B14F-4D97-AF65-F5344CB8AC3E}">
        <p14:creationId xmlns:p14="http://schemas.microsoft.com/office/powerpoint/2010/main" val="3064832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696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B9E6BF4-C68F-48B6-8D8D-CAF4D283D94B}" type="datetime4">
              <a:rPr lang="en-US" altLang="zh-TW" smtClean="0">
                <a:latin typeface="Times New Roman" panose="02020603050405020304" pitchFamily="18" charset="0"/>
              </a:rPr>
              <a:pPr/>
              <a:t>February 25, 2019</a:t>
            </a:fld>
            <a:endParaRPr lang="en-US" altLang="zh-TW" smtClean="0">
              <a:latin typeface="Times New Roman" panose="02020603050405020304" pitchFamily="18" charset="0"/>
            </a:endParaRPr>
          </a:p>
        </p:txBody>
      </p:sp>
      <p:sp>
        <p:nvSpPr>
          <p:cNvPr id="696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696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16D6085-0589-4BD7-A7F7-387C1991A526}" type="slidenum">
              <a:rPr lang="en-US" altLang="zh-TW">
                <a:latin typeface="Times New Roman" panose="02020603050405020304" pitchFamily="18" charset="0"/>
              </a:rPr>
              <a:pPr/>
              <a:t>37</a:t>
            </a:fld>
            <a:endParaRPr lang="en-US" altLang="zh-TW">
              <a:latin typeface="Times New Roman" panose="02020603050405020304" pitchFamily="18" charset="0"/>
            </a:endParaRPr>
          </a:p>
        </p:txBody>
      </p:sp>
      <p:sp>
        <p:nvSpPr>
          <p:cNvPr id="69638" name="Rectangle 2"/>
          <p:cNvSpPr>
            <a:spLocks noGrp="1" noRot="1" noChangeAspect="1" noChangeArrowheads="1" noTextEdit="1"/>
          </p:cNvSpPr>
          <p:nvPr>
            <p:ph type="sldImg"/>
          </p:nvPr>
        </p:nvSpPr>
        <p:spPr>
          <a:ln/>
        </p:spPr>
      </p:sp>
      <p:sp>
        <p:nvSpPr>
          <p:cNvPr id="696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3320764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706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091C52A-340B-4A3B-B4F2-F9E0D7BF25B2}" type="datetime4">
              <a:rPr lang="en-US" altLang="zh-TW" smtClean="0">
                <a:latin typeface="Times New Roman" panose="02020603050405020304" pitchFamily="18" charset="0"/>
              </a:rPr>
              <a:pPr/>
              <a:t>February 25, 2019</a:t>
            </a:fld>
            <a:endParaRPr lang="en-US" altLang="zh-TW" smtClean="0">
              <a:latin typeface="Times New Roman" panose="02020603050405020304" pitchFamily="18" charset="0"/>
            </a:endParaRPr>
          </a:p>
        </p:txBody>
      </p:sp>
      <p:sp>
        <p:nvSpPr>
          <p:cNvPr id="706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706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8E45629-8725-4545-ACB2-73EAD6BBD6C3}" type="slidenum">
              <a:rPr lang="en-US" altLang="zh-TW">
                <a:latin typeface="Times New Roman" panose="02020603050405020304" pitchFamily="18" charset="0"/>
              </a:rPr>
              <a:pPr/>
              <a:t>38</a:t>
            </a:fld>
            <a:endParaRPr lang="en-US" altLang="zh-TW">
              <a:latin typeface="Times New Roman" panose="02020603050405020304" pitchFamily="18" charset="0"/>
            </a:endParaRPr>
          </a:p>
        </p:txBody>
      </p:sp>
      <p:sp>
        <p:nvSpPr>
          <p:cNvPr id="70662" name="Rectangle 2"/>
          <p:cNvSpPr>
            <a:spLocks noGrp="1" noRot="1" noChangeAspect="1" noChangeArrowheads="1" noTextEdit="1"/>
          </p:cNvSpPr>
          <p:nvPr>
            <p:ph type="sldImg"/>
          </p:nvPr>
        </p:nvSpPr>
        <p:spPr>
          <a:ln/>
        </p:spPr>
      </p:sp>
      <p:sp>
        <p:nvSpPr>
          <p:cNvPr id="706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2885408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39</a:t>
            </a:fld>
            <a:endParaRPr lang="zh-TW" altLang="zh-TW"/>
          </a:p>
        </p:txBody>
      </p:sp>
    </p:spTree>
    <p:extLst>
      <p:ext uri="{BB962C8B-B14F-4D97-AF65-F5344CB8AC3E}">
        <p14:creationId xmlns:p14="http://schemas.microsoft.com/office/powerpoint/2010/main" val="2441070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727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1BBE968-8E47-421F-ABEE-A9363D404DBB}" type="datetime4">
              <a:rPr lang="en-US" altLang="zh-TW" smtClean="0">
                <a:latin typeface="Times New Roman" panose="02020603050405020304" pitchFamily="18" charset="0"/>
              </a:rPr>
              <a:pPr/>
              <a:t>February 25, 2019</a:t>
            </a:fld>
            <a:endParaRPr lang="en-US" altLang="zh-TW" smtClean="0">
              <a:latin typeface="Times New Roman" panose="02020603050405020304" pitchFamily="18" charset="0"/>
            </a:endParaRPr>
          </a:p>
        </p:txBody>
      </p:sp>
      <p:sp>
        <p:nvSpPr>
          <p:cNvPr id="727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727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44E7CE8-6D1C-40ED-B2D7-C9ECEB54B786}" type="slidenum">
              <a:rPr lang="en-US" altLang="zh-TW">
                <a:latin typeface="Times New Roman" panose="02020603050405020304" pitchFamily="18" charset="0"/>
              </a:rPr>
              <a:pPr/>
              <a:t>41</a:t>
            </a:fld>
            <a:endParaRPr lang="en-US" altLang="zh-TW">
              <a:latin typeface="Times New Roman" panose="02020603050405020304" pitchFamily="18" charset="0"/>
            </a:endParaRPr>
          </a:p>
        </p:txBody>
      </p:sp>
      <p:sp>
        <p:nvSpPr>
          <p:cNvPr id="72710" name="Rectangle 2"/>
          <p:cNvSpPr>
            <a:spLocks noGrp="1" noRot="1" noChangeAspect="1" noChangeArrowheads="1" noTextEdit="1"/>
          </p:cNvSpPr>
          <p:nvPr>
            <p:ph type="sldImg"/>
          </p:nvPr>
        </p:nvSpPr>
        <p:spPr>
          <a:ln/>
        </p:spPr>
      </p:sp>
      <p:sp>
        <p:nvSpPr>
          <p:cNvPr id="727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Today, ingots are 8–12 inches in diameter and about 12–24 inches long. An ingot is finely sliced into </a:t>
            </a:r>
            <a:r>
              <a:rPr kumimoji="1" lang="en-US" altLang="zh-TW" sz="1200" b="1"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wafers </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no more than 0.1 inches thick. </a:t>
            </a:r>
            <a:r>
              <a:rPr kumimoji="1" lang="en-US" altLang="zh-TW" sz="1200" b="0" i="0" u="none" strike="noStrike" kern="1200" baseline="0" dirty="0" err="1" smtClean="0">
                <a:solidFill>
                  <a:schemeClr val="tx1"/>
                </a:solidFill>
                <a:latin typeface="Times New Roman" panose="02020603050405020304" pitchFamily="18" charset="0"/>
                <a:ea typeface="新細明體" panose="02020500000000000000" pitchFamily="18" charset="-120"/>
                <a:cs typeface="+mn-cs"/>
              </a:rPr>
              <a:t>Th</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ese wafers then go through a series of processing steps, during which patterns of chemicals are placed on each wafer, creating the transistors, conductors, and insulators discussed earlier. Today’s integrated circuits contain only one layer of transistors but may have from two to eight levels of metal conductor, separated by layers of insulators.</a:t>
            </a:r>
            <a:endParaRPr lang="en-AU" altLang="zh-TW" dirty="0" smtClean="0"/>
          </a:p>
        </p:txBody>
      </p:sp>
    </p:spTree>
    <p:extLst>
      <p:ext uri="{BB962C8B-B14F-4D97-AF65-F5344CB8AC3E}">
        <p14:creationId xmlns:p14="http://schemas.microsoft.com/office/powerpoint/2010/main" val="753581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737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47D1FC8-5EC3-46C4-BDBF-EF8F6C79D10D}" type="datetime4">
              <a:rPr lang="en-US" altLang="zh-TW" smtClean="0">
                <a:latin typeface="Times New Roman" panose="02020603050405020304" pitchFamily="18" charset="0"/>
              </a:rPr>
              <a:pPr/>
              <a:t>February 25, 2019</a:t>
            </a:fld>
            <a:endParaRPr lang="en-US" altLang="zh-TW" smtClean="0">
              <a:latin typeface="Times New Roman" panose="02020603050405020304" pitchFamily="18" charset="0"/>
            </a:endParaRPr>
          </a:p>
        </p:txBody>
      </p:sp>
      <p:sp>
        <p:nvSpPr>
          <p:cNvPr id="737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737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411BDF6-E08A-43EC-AE13-1D3A877F62A0}" type="slidenum">
              <a:rPr lang="en-US" altLang="zh-TW">
                <a:latin typeface="Times New Roman" panose="02020603050405020304" pitchFamily="18" charset="0"/>
              </a:rPr>
              <a:pPr/>
              <a:t>42</a:t>
            </a:fld>
            <a:endParaRPr lang="en-US" altLang="zh-TW">
              <a:latin typeface="Times New Roman" panose="02020603050405020304" pitchFamily="18" charset="0"/>
            </a:endParaRPr>
          </a:p>
        </p:txBody>
      </p:sp>
      <p:sp>
        <p:nvSpPr>
          <p:cNvPr id="73734" name="Rectangle 2"/>
          <p:cNvSpPr>
            <a:spLocks noGrp="1" noRot="1" noChangeAspect="1" noChangeArrowheads="1" noTextEdit="1"/>
          </p:cNvSpPr>
          <p:nvPr>
            <p:ph type="sldImg"/>
          </p:nvPr>
        </p:nvSpPr>
        <p:spPr>
          <a:ln/>
        </p:spPr>
      </p:sp>
      <p:sp>
        <p:nvSpPr>
          <p:cNvPr id="737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2770921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xfrm>
            <a:off x="3259138" y="509588"/>
            <a:ext cx="3390900" cy="2543175"/>
          </a:xfrm>
          <a:ln/>
        </p:spPr>
      </p:sp>
      <p:sp>
        <p:nvSpPr>
          <p:cNvPr id="158723" name="Rectangle 3"/>
          <p:cNvSpPr>
            <a:spLocks noGrp="1" noChangeArrowheads="1"/>
          </p:cNvSpPr>
          <p:nvPr>
            <p:ph type="body" idx="1"/>
          </p:nvPr>
        </p:nvSpPr>
        <p:spPr>
          <a:xfrm>
            <a:off x="1320800" y="3222625"/>
            <a:ext cx="7269163" cy="304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zh-TW" smtClean="0"/>
          </a:p>
        </p:txBody>
      </p:sp>
    </p:spTree>
    <p:extLst>
      <p:ext uri="{BB962C8B-B14F-4D97-AF65-F5344CB8AC3E}">
        <p14:creationId xmlns:p14="http://schemas.microsoft.com/office/powerpoint/2010/main" val="990401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No power,</a:t>
            </a:r>
            <a:r>
              <a:rPr lang="en-US" altLang="zh-TW" baseline="0" dirty="0" smtClean="0"/>
              <a:t> more like a calculator, not programmable/general purpose</a:t>
            </a:r>
            <a:endParaRPr lang="en-US" altLang="zh-TW" dirty="0" smtClean="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3</a:t>
            </a:fld>
            <a:endParaRPr lang="zh-TW" altLang="zh-TW"/>
          </a:p>
        </p:txBody>
      </p:sp>
    </p:spTree>
    <p:extLst>
      <p:ext uri="{BB962C8B-B14F-4D97-AF65-F5344CB8AC3E}">
        <p14:creationId xmlns:p14="http://schemas.microsoft.com/office/powerpoint/2010/main" val="9405653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x-none">
                <a:latin typeface="Times New Roman" charset="0"/>
              </a:rPr>
              <a:t>Morgan Kaufmann Publishers</a:t>
            </a:r>
          </a:p>
        </p:txBody>
      </p:sp>
      <p:sp>
        <p:nvSpPr>
          <p:cNvPr id="49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CCD13C3B-660A-AE4D-8FE3-58C9639CBEF0}" type="datetime4">
              <a:rPr lang="en-US" altLang="x-none">
                <a:latin typeface="Times New Roman" charset="0"/>
              </a:rPr>
              <a:pPr/>
              <a:t>February 25, 2019</a:t>
            </a:fld>
            <a:endParaRPr lang="en-US" altLang="x-none">
              <a:latin typeface="Times New Roman" charset="0"/>
            </a:endParaRPr>
          </a:p>
        </p:txBody>
      </p:sp>
      <p:sp>
        <p:nvSpPr>
          <p:cNvPr id="491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r>
              <a:rPr lang="en-US" altLang="x-none">
                <a:latin typeface="Times New Roman" charset="0"/>
              </a:rPr>
              <a:t>Chapter 1 — Computer Abstractions and Technology</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charset="0"/>
              </a:defRPr>
            </a:lvl1pPr>
            <a:lvl2pPr marL="742950" indent="-285750" defTabSz="966788">
              <a:defRPr>
                <a:solidFill>
                  <a:schemeClr val="tx1"/>
                </a:solidFill>
                <a:latin typeface="Arial" charset="0"/>
              </a:defRPr>
            </a:lvl2pPr>
            <a:lvl3pPr marL="1143000" indent="-228600" defTabSz="966788">
              <a:defRPr>
                <a:solidFill>
                  <a:schemeClr val="tx1"/>
                </a:solidFill>
                <a:latin typeface="Arial" charset="0"/>
              </a:defRPr>
            </a:lvl3pPr>
            <a:lvl4pPr marL="1600200" indent="-228600" defTabSz="966788">
              <a:defRPr>
                <a:solidFill>
                  <a:schemeClr val="tx1"/>
                </a:solidFill>
                <a:latin typeface="Arial" charset="0"/>
              </a:defRPr>
            </a:lvl4pPr>
            <a:lvl5pPr marL="2057400" indent="-228600" defTabSz="966788">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fld id="{D233D91C-F54B-A844-A07D-020C73B8ABFF}" type="slidenum">
              <a:rPr lang="en-US" altLang="x-none">
                <a:latin typeface="Times New Roman" charset="0"/>
              </a:rPr>
              <a:pPr/>
              <a:t>45</a:t>
            </a:fld>
            <a:endParaRPr lang="en-US" altLang="x-none">
              <a:latin typeface="Times New Roman" charset="0"/>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AU" altLang="x-none">
              <a:latin typeface="Times New Roman" charset="0"/>
            </a:endParaRPr>
          </a:p>
        </p:txBody>
      </p:sp>
    </p:spTree>
    <p:extLst>
      <p:ext uri="{BB962C8B-B14F-4D97-AF65-F5344CB8AC3E}">
        <p14:creationId xmlns:p14="http://schemas.microsoft.com/office/powerpoint/2010/main" val="2252807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General</a:t>
            </a:r>
            <a:r>
              <a:rPr lang="en-US" altLang="zh-TW" baseline="0" dirty="0" smtClean="0"/>
              <a:t> purpose: e.g. food processor</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5</a:t>
            </a:fld>
            <a:endParaRPr lang="zh-TW" altLang="zh-TW"/>
          </a:p>
        </p:txBody>
      </p:sp>
    </p:spTree>
    <p:extLst>
      <p:ext uri="{BB962C8B-B14F-4D97-AF65-F5344CB8AC3E}">
        <p14:creationId xmlns:p14="http://schemas.microsoft.com/office/powerpoint/2010/main" val="1582335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The first computer was designed for war (World War II, 1939-1945) for artillery calculation.</a:t>
            </a:r>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7</a:t>
            </a:fld>
            <a:endParaRPr lang="zh-TW" altLang="zh-TW"/>
          </a:p>
        </p:txBody>
      </p:sp>
    </p:spTree>
    <p:extLst>
      <p:ext uri="{BB962C8B-B14F-4D97-AF65-F5344CB8AC3E}">
        <p14:creationId xmlns:p14="http://schemas.microsoft.com/office/powerpoint/2010/main" val="3663210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In 1907, De Forest invented the triode, which consists of three elements: a heater (or filament) surrounding a cathode, a plate (anode), and a control grid in the form of a spiral of wires or an open mesh (so the electrons can pass through) in between the cathode and plate. The cathode is heated by the filament and gives off electrons, which are attracted by the plate. If the voltage applied to the control grid is lowered below that of the cathode, the amount of current from the cathode to the plate is reduced.</a:t>
            </a:r>
            <a:endParaRPr lang="en-US" altLang="zh-TW" dirty="0" smtClean="0"/>
          </a:p>
        </p:txBody>
      </p:sp>
    </p:spTree>
    <p:extLst>
      <p:ext uri="{BB962C8B-B14F-4D97-AF65-F5344CB8AC3E}">
        <p14:creationId xmlns:p14="http://schemas.microsoft.com/office/powerpoint/2010/main" val="507478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IBM is first in punched card and office automation business.</a:t>
            </a:r>
          </a:p>
          <a:p>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The 1401 is considered to be the </a:t>
            </a:r>
            <a:r>
              <a:rPr kumimoji="1" lang="en-US" altLang="zh-TW" sz="1200" b="0" i="0" u="none" strike="noStrike" kern="1200" dirty="0" smtClean="0">
                <a:solidFill>
                  <a:schemeClr val="tx1"/>
                </a:solidFill>
                <a:effectLst/>
                <a:latin typeface="Times New Roman" panose="02020603050405020304" pitchFamily="18" charset="0"/>
                <a:ea typeface="新細明體" panose="02020500000000000000" pitchFamily="18" charset="-120"/>
                <a:cs typeface="+mn-cs"/>
              </a:rPr>
              <a:t>Model-T Ford</a:t>
            </a:r>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of the computer industry, because it was mass-produced and because of its sales volume. Over 12,000 units were produced and many were leased or resold after they were replaced with newer technology. The 1401 was withdrawn on February 8, 1971.</a:t>
            </a:r>
            <a:endParaRPr lang="en-US" altLang="zh-TW" dirty="0" smtClean="0"/>
          </a:p>
        </p:txBody>
      </p:sp>
    </p:spTree>
    <p:extLst>
      <p:ext uri="{BB962C8B-B14F-4D97-AF65-F5344CB8AC3E}">
        <p14:creationId xmlns:p14="http://schemas.microsoft.com/office/powerpoint/2010/main" val="2188127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32-bit addressing space vs.</a:t>
            </a:r>
            <a:r>
              <a:rPr lang="en-US" altLang="zh-TW" baseline="0" dirty="0" smtClean="0"/>
              <a:t> 16-bit (64K </a:t>
            </a:r>
            <a:r>
              <a:rPr lang="en-US" altLang="zh-TW" baseline="0" dirty="0" err="1" smtClean="0"/>
              <a:t>locatons</a:t>
            </a:r>
            <a:r>
              <a:rPr lang="en-US" altLang="zh-TW" baseline="0" smtClean="0"/>
              <a:t>)</a:t>
            </a:r>
            <a:endParaRPr lang="zh-TW" altLang="en-US"/>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12</a:t>
            </a:fld>
            <a:endParaRPr lang="zh-TW" altLang="zh-TW"/>
          </a:p>
        </p:txBody>
      </p:sp>
    </p:spTree>
    <p:extLst>
      <p:ext uri="{BB962C8B-B14F-4D97-AF65-F5344CB8AC3E}">
        <p14:creationId xmlns:p14="http://schemas.microsoft.com/office/powerpoint/2010/main" val="601400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Morgan Kaufmann Publishers</a:t>
            </a:r>
          </a:p>
        </p:txBody>
      </p:sp>
      <p:sp>
        <p:nvSpPr>
          <p:cNvPr id="716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F92E093-E8F9-4E83-B04C-D92785C0CFD4}" type="datetime4">
              <a:rPr lang="en-US" altLang="zh-TW" smtClean="0">
                <a:latin typeface="Times New Roman" panose="02020603050405020304" pitchFamily="18" charset="0"/>
              </a:rPr>
              <a:pPr/>
              <a:t>February 25, 2019</a:t>
            </a:fld>
            <a:endParaRPr lang="en-US" altLang="zh-TW" smtClean="0">
              <a:latin typeface="Times New Roman" panose="02020603050405020304" pitchFamily="18" charset="0"/>
            </a:endParaRPr>
          </a:p>
        </p:txBody>
      </p:sp>
      <p:sp>
        <p:nvSpPr>
          <p:cNvPr id="716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zh-TW" smtClean="0">
                <a:latin typeface="Times New Roman" panose="02020603050405020304" pitchFamily="18" charset="0"/>
              </a:rPr>
              <a:t>Chapter 1 — Computer Abstractions and Technology</a:t>
            </a:r>
          </a:p>
        </p:txBody>
      </p:sp>
      <p:sp>
        <p:nvSpPr>
          <p:cNvPr id="716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4CF5239-C31D-4B7F-866C-AD3EAA1DF59B}" type="slidenum">
              <a:rPr lang="en-US" altLang="zh-TW">
                <a:latin typeface="Times New Roman" panose="02020603050405020304" pitchFamily="18" charset="0"/>
              </a:rPr>
              <a:pPr/>
              <a:t>13</a:t>
            </a:fld>
            <a:endParaRPr lang="en-US" altLang="zh-TW">
              <a:latin typeface="Times New Roman" panose="02020603050405020304" pitchFamily="18" charset="0"/>
            </a:endParaRPr>
          </a:p>
        </p:txBody>
      </p:sp>
      <p:sp>
        <p:nvSpPr>
          <p:cNvPr id="71686" name="Rectangle 2"/>
          <p:cNvSpPr>
            <a:spLocks noGrp="1" noRot="1" noChangeAspect="1" noChangeArrowheads="1" noTextEdit="1"/>
          </p:cNvSpPr>
          <p:nvPr>
            <p:ph type="sldImg"/>
          </p:nvPr>
        </p:nvSpPr>
        <p:spPr>
          <a:ln/>
        </p:spPr>
      </p:sp>
      <p:sp>
        <p:nvSpPr>
          <p:cNvPr id="716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This rate of increasing integration has been remarkably stable. Figure 1.11 shows the growth in DRAM capacity since 1977. For decades, the industry has consistently quadrupled capacity every 3 years, resulting in an increase in excess of 16,000 times</a:t>
            </a:r>
            <a:endParaRPr lang="en-AU" altLang="zh-TW" dirty="0" smtClean="0"/>
          </a:p>
        </p:txBody>
      </p:sp>
    </p:spTree>
    <p:extLst>
      <p:ext uri="{BB962C8B-B14F-4D97-AF65-F5344CB8AC3E}">
        <p14:creationId xmlns:p14="http://schemas.microsoft.com/office/powerpoint/2010/main" val="2461569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email">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smtClean="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smtClean="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a:extLst/>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r>
              <a:rPr lang="en-US" altLang="zh-TW" smtClean="0"/>
              <a:t>Outline-3</a:t>
            </a:r>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r>
              <a:rPr lang="en-US" altLang="zh-TW" smtClean="0"/>
              <a:t>Outline-3</a:t>
            </a:r>
            <a:endParaRPr lang="en-US" altLang="zh-TW"/>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AU" altLang="zh-TW" smtClean="0"/>
              <a:t>Outline-3</a:t>
            </a:r>
            <a:endParaRPr lang="en-AU" altLang="zh-TW"/>
          </a:p>
        </p:txBody>
      </p:sp>
    </p:spTree>
    <p:extLst>
      <p:ext uri="{BB962C8B-B14F-4D97-AF65-F5344CB8AC3E}">
        <p14:creationId xmlns:p14="http://schemas.microsoft.com/office/powerpoint/2010/main" val="3857962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4213" y="1125538"/>
            <a:ext cx="8270875" cy="2479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4213" y="3757613"/>
            <a:ext cx="8270875" cy="24796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AU" altLang="zh-TW" smtClean="0"/>
              <a:t>Outline-3</a:t>
            </a:r>
            <a:endParaRPr lang="en-AU" altLang="zh-TW"/>
          </a:p>
        </p:txBody>
      </p:sp>
    </p:spTree>
    <p:extLst>
      <p:ext uri="{BB962C8B-B14F-4D97-AF65-F5344CB8AC3E}">
        <p14:creationId xmlns:p14="http://schemas.microsoft.com/office/powerpoint/2010/main" val="168762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06400" y="1052736"/>
            <a:ext cx="4032250" cy="5040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91050" y="1052736"/>
            <a:ext cx="4157414" cy="5040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6" cstate="email">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124933" name="Rectangle 3"/>
          <p:cNvSpPr>
            <a:spLocks noGrp="1" noChangeArrowheads="1"/>
          </p:cNvSpPr>
          <p:nvPr>
            <p:ph type="body" idx="1"/>
          </p:nvPr>
        </p:nvSpPr>
        <p:spPr bwMode="auto">
          <a:xfrm>
            <a:off x="406400" y="1052736"/>
            <a:ext cx="8342064" cy="5057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r>
              <a:rPr lang="en-US" altLang="zh-TW" smtClean="0"/>
              <a:t>Outline-3</a:t>
            </a:r>
            <a:endParaRPr lang="en-US" altLang="zh-TW"/>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7" cstate="email">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9" r:id="rId13"/>
    <p:sldLayoutId id="2147483670" r:id="rId14"/>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41.jpe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s>
</file>

<file path=ppt/slides/_rels/slide3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8.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1.wmf"/><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4.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ctrTitle"/>
          </p:nvPr>
        </p:nvSpPr>
        <p:spPr>
          <a:xfrm>
            <a:off x="611188" y="692150"/>
            <a:ext cx="8010525" cy="2664842"/>
          </a:xfrm>
        </p:spPr>
        <p:txBody>
          <a:bodyPr/>
          <a:lstStyle/>
          <a:p>
            <a:r>
              <a:rPr lang="en-US" altLang="zh-TW" sz="3600" dirty="0" smtClean="0">
                <a:solidFill>
                  <a:srgbClr val="C00000"/>
                </a:solidFill>
                <a:latin typeface="+mn-lt"/>
              </a:rPr>
              <a:t>CS4100: Computer Architecture</a:t>
            </a:r>
            <a:r>
              <a:rPr lang="zh-TW" altLang="en-US" dirty="0" smtClean="0"/>
              <a:t/>
            </a:r>
            <a:br>
              <a:rPr lang="zh-TW" altLang="en-US" dirty="0" smtClean="0"/>
            </a:br>
            <a:r>
              <a:rPr lang="zh-TW" altLang="en-US" dirty="0" smtClean="0"/>
              <a:t/>
            </a:r>
            <a:br>
              <a:rPr lang="zh-TW" altLang="en-US" dirty="0" smtClean="0"/>
            </a:br>
            <a:r>
              <a:rPr lang="en-US" altLang="zh-TW" dirty="0" smtClean="0">
                <a:solidFill>
                  <a:srgbClr val="0000FF"/>
                </a:solidFill>
              </a:rPr>
              <a:t>Computer Abstractions</a:t>
            </a:r>
            <a:br>
              <a:rPr lang="en-US" altLang="zh-TW" dirty="0" smtClean="0">
                <a:solidFill>
                  <a:srgbClr val="0000FF"/>
                </a:solidFill>
              </a:rPr>
            </a:br>
            <a:r>
              <a:rPr lang="en-US" altLang="zh-TW" dirty="0" smtClean="0">
                <a:solidFill>
                  <a:srgbClr val="0000FF"/>
                </a:solidFill>
              </a:rPr>
              <a:t> and Technology</a:t>
            </a:r>
            <a:r>
              <a:rPr lang="zh-TW" altLang="en-US" dirty="0" smtClean="0">
                <a:solidFill>
                  <a:srgbClr val="0000FF"/>
                </a:solidFill>
              </a:rPr>
              <a:t> </a:t>
            </a:r>
            <a:r>
              <a:rPr lang="en-US" altLang="zh-TW" dirty="0" smtClean="0">
                <a:solidFill>
                  <a:srgbClr val="0000FF"/>
                </a:solidFill>
              </a:rPr>
              <a:t>(I)</a:t>
            </a:r>
            <a:endParaRPr lang="en-US" altLang="zh-TW" dirty="0">
              <a:solidFill>
                <a:srgbClr val="0000FF"/>
              </a:solidFill>
            </a:endParaRPr>
          </a:p>
        </p:txBody>
      </p:sp>
      <p:sp>
        <p:nvSpPr>
          <p:cNvPr id="157701" name="Rectangle 5"/>
          <p:cNvSpPr>
            <a:spLocks noGrp="1" noChangeArrowheads="1"/>
          </p:cNvSpPr>
          <p:nvPr>
            <p:ph type="subTitle" idx="1"/>
          </p:nvPr>
        </p:nvSpPr>
        <p:spPr>
          <a:xfrm>
            <a:off x="755650" y="3933601"/>
            <a:ext cx="7778750" cy="1727647"/>
          </a:xfrm>
        </p:spPr>
        <p:txBody>
          <a:bodyPr/>
          <a:lstStyle/>
          <a:p>
            <a:r>
              <a:rPr lang="en-US" altLang="zh-TW" dirty="0" smtClean="0"/>
              <a:t>Prof. Chung-Ta King</a:t>
            </a:r>
          </a:p>
          <a:p>
            <a:r>
              <a:rPr lang="en-US" altLang="zh-TW" sz="2800" dirty="0" smtClean="0"/>
              <a:t>Department of Computer Science</a:t>
            </a:r>
          </a:p>
          <a:p>
            <a:r>
              <a:rPr lang="en-US" altLang="zh-TW" sz="2800" dirty="0" smtClean="0"/>
              <a:t>National Tsing Hua University, Taiwan</a:t>
            </a:r>
            <a:endParaRPr lang="zh-TW" altLang="en-US" sz="2800" dirty="0" smtClean="0"/>
          </a:p>
        </p:txBody>
      </p:sp>
      <p:sp>
        <p:nvSpPr>
          <p:cNvPr id="4" name="文字方塊 3"/>
          <p:cNvSpPr txBox="1"/>
          <p:nvPr/>
        </p:nvSpPr>
        <p:spPr>
          <a:xfrm>
            <a:off x="543283" y="5877272"/>
            <a:ext cx="8146333" cy="276999"/>
          </a:xfrm>
          <a:prstGeom prst="rect">
            <a:avLst/>
          </a:prstGeom>
          <a:noFill/>
        </p:spPr>
        <p:txBody>
          <a:bodyPr wrap="none" rtlCol="0" anchor="ctr" anchorCtr="1">
            <a:spAutoFit/>
          </a:bodyPr>
          <a:lstStyle/>
          <a:p>
            <a:r>
              <a:rPr lang="en-US" altLang="zh-TW" sz="1200" dirty="0" smtClean="0">
                <a:latin typeface="+mn-lt"/>
                <a:ea typeface="標楷體" pitchFamily="65" charset="-120"/>
                <a:cs typeface="Calibri" pitchFamily="34" charset="0"/>
              </a:rPr>
              <a:t>(</a:t>
            </a:r>
            <a:r>
              <a:rPr lang="en-US" altLang="zh-TW" sz="1200" dirty="0">
                <a:latin typeface="+mn-lt"/>
                <a:ea typeface="標楷體" pitchFamily="65" charset="-120"/>
                <a:cs typeface="Calibri" pitchFamily="34" charset="0"/>
              </a:rPr>
              <a:t>A</a:t>
            </a:r>
            <a:r>
              <a:rPr lang="en-US" altLang="zh-TW" sz="1200" dirty="0" smtClean="0">
                <a:latin typeface="+mn-lt"/>
                <a:ea typeface="標楷體" pitchFamily="65" charset="-120"/>
                <a:cs typeface="Calibri" pitchFamily="34" charset="0"/>
              </a:rPr>
              <a:t>dapted from textbook slides </a:t>
            </a:r>
            <a:r>
              <a:rPr lang="en-US" altLang="zh-TW" sz="1200" dirty="0">
                <a:latin typeface="+mn-lt"/>
                <a:ea typeface="標楷體" pitchFamily="65" charset="-120"/>
                <a:cs typeface="Calibri" pitchFamily="34" charset="0"/>
              </a:rPr>
              <a:t>https://</a:t>
            </a:r>
            <a:r>
              <a:rPr lang="en-US" altLang="zh-TW" sz="1200" dirty="0" smtClean="0">
                <a:latin typeface="+mn-lt"/>
                <a:ea typeface="標楷體" pitchFamily="65" charset="-120"/>
                <a:cs typeface="Calibri" pitchFamily="34" charset="0"/>
              </a:rPr>
              <a:t>www.elsevier.com/books-and-journals/book-companion/9780128122754/lecture-slides) </a:t>
            </a:r>
            <a:endParaRPr lang="zh-TW" altLang="en-US" sz="1200" dirty="0" smtClean="0">
              <a:latin typeface="+mn-lt"/>
              <a:ea typeface="標楷體" pitchFamily="65" charset="-120"/>
              <a:cs typeface="Calibri" pitchFamily="34" charset="0"/>
            </a:endParaRPr>
          </a:p>
        </p:txBody>
      </p:sp>
    </p:spTree>
    <p:extLst>
      <p:ext uri="{BB962C8B-B14F-4D97-AF65-F5344CB8AC3E}">
        <p14:creationId xmlns:p14="http://schemas.microsoft.com/office/powerpoint/2010/main" val="1027858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r>
              <a:rPr lang="en-US" altLang="zh-TW" smtClean="0"/>
              <a:t>Transistors Were Invented at Same Time</a:t>
            </a:r>
            <a:endParaRPr lang="zh-TW" altLang="en-US" dirty="0"/>
          </a:p>
        </p:txBody>
      </p:sp>
      <p:sp>
        <p:nvSpPr>
          <p:cNvPr id="18436" name="Rectangle 1027"/>
          <p:cNvSpPr>
            <a:spLocks noGrp="1" noChangeArrowheads="1"/>
          </p:cNvSpPr>
          <p:nvPr>
            <p:ph idx="1"/>
          </p:nvPr>
        </p:nvSpPr>
        <p:spPr/>
        <p:txBody>
          <a:bodyPr/>
          <a:lstStyle/>
          <a:p>
            <a:r>
              <a:rPr lang="en-US" altLang="zh-TW" dirty="0" smtClean="0"/>
              <a:t>W. Shockley, J. Bardeen, W. Brattain of Bell Lab. (1947)</a:t>
            </a:r>
          </a:p>
          <a:p>
            <a:pPr lvl="1"/>
            <a:r>
              <a:rPr lang="en-US" altLang="zh-TW" dirty="0" smtClean="0"/>
              <a:t>More reliable, smaller, faster than vacuum tubes</a:t>
            </a:r>
          </a:p>
          <a:p>
            <a:pPr lvl="1"/>
            <a:r>
              <a:rPr lang="en-US" altLang="zh-TW" dirty="0" smtClean="0"/>
              <a:t>Electronic switches in “solids”</a:t>
            </a:r>
            <a:endParaRPr lang="en-US" altLang="zh-TW" dirty="0"/>
          </a:p>
        </p:txBody>
      </p:sp>
      <p:pic>
        <p:nvPicPr>
          <p:cNvPr id="18437" name="Picture 1028" descr="47trans"/>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076057" y="2306947"/>
            <a:ext cx="3694242" cy="3570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1029" descr="transisto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71600" y="3068960"/>
            <a:ext cx="3758712" cy="229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投影片編號版面配置區 2"/>
          <p:cNvSpPr>
            <a:spLocks noGrp="1"/>
          </p:cNvSpPr>
          <p:nvPr>
            <p:ph type="sldNum" sz="quarter" idx="11"/>
          </p:nvPr>
        </p:nvSpPr>
        <p:spPr/>
        <p:txBody>
          <a:bodyPr/>
          <a:lstStyle/>
          <a:p>
            <a:fld id="{0EF8A0A4-1A2F-4B89-B3C7-02C31CE3A532}" type="slidenum">
              <a:rPr lang="zh-TW" altLang="en-US" smtClean="0"/>
              <a:pPr/>
              <a:t>9</a:t>
            </a:fld>
            <a:endParaRPr lang="zh-TW" altLang="zh-TW"/>
          </a:p>
        </p:txBody>
      </p:sp>
    </p:spTree>
    <p:extLst>
      <p:ext uri="{BB962C8B-B14F-4D97-AF65-F5344CB8AC3E}">
        <p14:creationId xmlns:p14="http://schemas.microsoft.com/office/powerpoint/2010/main" val="180340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098"/>
          <p:cNvSpPr>
            <a:spLocks noGrp="1" noChangeArrowheads="1"/>
          </p:cNvSpPr>
          <p:nvPr>
            <p:ph type="title"/>
          </p:nvPr>
        </p:nvSpPr>
        <p:spPr/>
        <p:txBody>
          <a:bodyPr/>
          <a:lstStyle/>
          <a:p>
            <a:r>
              <a:rPr lang="en-US" altLang="zh-TW" dirty="0" smtClean="0"/>
              <a:t>Computers Start Leveraging Transistors</a:t>
            </a:r>
            <a:endParaRPr lang="zh-TW" altLang="en-US" dirty="0"/>
          </a:p>
        </p:txBody>
      </p:sp>
      <p:sp>
        <p:nvSpPr>
          <p:cNvPr id="20483" name="Rectangle 4099"/>
          <p:cNvSpPr>
            <a:spLocks noGrp="1" noChangeArrowheads="1"/>
          </p:cNvSpPr>
          <p:nvPr>
            <p:ph type="body" idx="1"/>
          </p:nvPr>
        </p:nvSpPr>
        <p:spPr/>
        <p:txBody>
          <a:bodyPr/>
          <a:lstStyle/>
          <a:p>
            <a:r>
              <a:rPr lang="en-US" altLang="zh-TW" dirty="0" smtClean="0"/>
              <a:t>Transistor computers: </a:t>
            </a:r>
            <a:r>
              <a:rPr lang="en-US" altLang="zh-TW" i="1" dirty="0" smtClean="0">
                <a:solidFill>
                  <a:srgbClr val="FF0000"/>
                </a:solidFill>
              </a:rPr>
              <a:t>2</a:t>
            </a:r>
            <a:r>
              <a:rPr lang="en-US" altLang="zh-TW" i="1" baseline="30000" dirty="0" smtClean="0">
                <a:solidFill>
                  <a:srgbClr val="FF0000"/>
                </a:solidFill>
              </a:rPr>
              <a:t>nd</a:t>
            </a:r>
            <a:r>
              <a:rPr lang="en-US" altLang="zh-TW" i="1" dirty="0" smtClean="0">
                <a:solidFill>
                  <a:srgbClr val="FF0000"/>
                </a:solidFill>
              </a:rPr>
              <a:t> generation computers</a:t>
            </a:r>
          </a:p>
          <a:p>
            <a:pPr lvl="1"/>
            <a:r>
              <a:rPr lang="en-US" altLang="zh-TW" dirty="0" smtClean="0"/>
              <a:t>First operational transistor computer: </a:t>
            </a:r>
            <a:r>
              <a:rPr lang="en-US" altLang="zh-TW" i="1" dirty="0"/>
              <a:t>Transistor </a:t>
            </a:r>
            <a:r>
              <a:rPr lang="en-US" altLang="zh-TW" i="1" dirty="0" smtClean="0"/>
              <a:t>Computer </a:t>
            </a:r>
            <a:r>
              <a:rPr lang="en-US" altLang="zh-TW" dirty="0" smtClean="0"/>
              <a:t>by Univ. </a:t>
            </a:r>
            <a:r>
              <a:rPr lang="en-US" altLang="zh-TW" dirty="0"/>
              <a:t>of </a:t>
            </a:r>
            <a:r>
              <a:rPr lang="en-US" altLang="zh-TW" dirty="0" smtClean="0"/>
              <a:t>Manchester,</a:t>
            </a:r>
            <a:r>
              <a:rPr lang="en-US" altLang="zh-TW" dirty="0"/>
              <a:t> </a:t>
            </a:r>
            <a:r>
              <a:rPr lang="en-US" altLang="zh-TW" dirty="0" smtClean="0"/>
              <a:t>operational </a:t>
            </a:r>
            <a:r>
              <a:rPr lang="en-US" altLang="zh-TW" dirty="0"/>
              <a:t>in </a:t>
            </a:r>
            <a:r>
              <a:rPr lang="en-US" altLang="zh-TW" dirty="0" smtClean="0"/>
              <a:t>Nov. 1953</a:t>
            </a:r>
          </a:p>
          <a:p>
            <a:pPr lvl="1"/>
            <a:r>
              <a:rPr lang="en-US" altLang="zh-TW" dirty="0" smtClean="0"/>
              <a:t>Commercial transistor computers also appear soon after, e.g. IBM 1401 (1959)</a:t>
            </a:r>
          </a:p>
        </p:txBody>
      </p:sp>
      <p:pic>
        <p:nvPicPr>
          <p:cNvPr id="20484" name="Picture 410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613403" y="3269990"/>
            <a:ext cx="2568855" cy="2444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485" name="Picture 4102" descr="IBM_1401"/>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806548" y="2924944"/>
            <a:ext cx="3749666" cy="299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投影片編號版面配置區 2"/>
          <p:cNvSpPr>
            <a:spLocks noGrp="1"/>
          </p:cNvSpPr>
          <p:nvPr>
            <p:ph type="sldNum" sz="quarter" idx="11"/>
          </p:nvPr>
        </p:nvSpPr>
        <p:spPr/>
        <p:txBody>
          <a:bodyPr/>
          <a:lstStyle/>
          <a:p>
            <a:fld id="{0EF8A0A4-1A2F-4B89-B3C7-02C31CE3A532}" type="slidenum">
              <a:rPr lang="zh-TW" altLang="en-US" smtClean="0"/>
              <a:pPr/>
              <a:t>10</a:t>
            </a:fld>
            <a:endParaRPr lang="zh-TW" altLang="zh-TW"/>
          </a:p>
        </p:txBody>
      </p:sp>
    </p:spTree>
    <p:extLst>
      <p:ext uri="{BB962C8B-B14F-4D97-AF65-F5344CB8AC3E}">
        <p14:creationId xmlns:p14="http://schemas.microsoft.com/office/powerpoint/2010/main" val="4242323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t>Another Technology Breakthrough: IC</a:t>
            </a:r>
            <a:endParaRPr lang="en-US" altLang="zh-TW" dirty="0"/>
          </a:p>
        </p:txBody>
      </p:sp>
      <p:sp>
        <p:nvSpPr>
          <p:cNvPr id="21507" name="Rectangle 3"/>
          <p:cNvSpPr>
            <a:spLocks noGrp="1" noChangeArrowheads="1"/>
          </p:cNvSpPr>
          <p:nvPr>
            <p:ph type="body" idx="1"/>
          </p:nvPr>
        </p:nvSpPr>
        <p:spPr/>
        <p:txBody>
          <a:bodyPr/>
          <a:lstStyle/>
          <a:p>
            <a:r>
              <a:rPr lang="en-US" altLang="zh-TW" dirty="0" smtClean="0"/>
              <a:t>Jack </a:t>
            </a:r>
            <a:r>
              <a:rPr lang="en-US" altLang="zh-TW" dirty="0" err="1" smtClean="0"/>
              <a:t>Kilby</a:t>
            </a:r>
            <a:r>
              <a:rPr lang="en-US" altLang="zh-TW" dirty="0" smtClean="0"/>
              <a:t> of Texas Instrument (1958): </a:t>
            </a:r>
          </a:p>
          <a:p>
            <a:pPr lvl="1"/>
            <a:r>
              <a:rPr lang="en-US" altLang="zh-TW" dirty="0" smtClean="0"/>
              <a:t>Integrated a transistor with resistors and capacitors on a single semiconductor chip, which is a monolithic IC</a:t>
            </a:r>
          </a:p>
          <a:p>
            <a:pPr lvl="1"/>
            <a:r>
              <a:rPr lang="en-US" altLang="zh-TW" dirty="0" smtClean="0"/>
              <a:t>Fast on-chip signal communication, smaller size, more reliable, easier to implement, cheaper</a:t>
            </a:r>
          </a:p>
          <a:p>
            <a:endParaRPr lang="en-US" altLang="zh-TW" dirty="0" smtClean="0"/>
          </a:p>
          <a:p>
            <a:r>
              <a:rPr lang="en-US" altLang="zh-TW" dirty="0" smtClean="0">
                <a:solidFill>
                  <a:srgbClr val="FF0000"/>
                </a:solidFill>
              </a:rPr>
              <a:t>Moore’s law comes</a:t>
            </a:r>
            <a:br>
              <a:rPr lang="en-US" altLang="zh-TW" dirty="0" smtClean="0">
                <a:solidFill>
                  <a:srgbClr val="FF0000"/>
                </a:solidFill>
              </a:rPr>
            </a:br>
            <a:r>
              <a:rPr lang="en-US" altLang="zh-TW" dirty="0" smtClean="0">
                <a:solidFill>
                  <a:srgbClr val="FF0000"/>
                </a:solidFill>
              </a:rPr>
              <a:t>into </a:t>
            </a:r>
            <a:r>
              <a:rPr lang="en-US" altLang="zh-TW" dirty="0">
                <a:solidFill>
                  <a:srgbClr val="FF0000"/>
                </a:solidFill>
              </a:rPr>
              <a:t>play </a:t>
            </a:r>
            <a:r>
              <a:rPr lang="en-US" altLang="zh-TW" dirty="0" smtClean="0">
                <a:solidFill>
                  <a:srgbClr val="FF0000"/>
                </a:solidFill>
              </a:rPr>
              <a:t/>
            </a:r>
            <a:br>
              <a:rPr lang="en-US" altLang="zh-TW" dirty="0" smtClean="0">
                <a:solidFill>
                  <a:srgbClr val="FF0000"/>
                </a:solidFill>
              </a:rPr>
            </a:br>
            <a:r>
              <a:rPr lang="en-US" altLang="zh-TW" dirty="0" smtClean="0">
                <a:solidFill>
                  <a:srgbClr val="FF0000"/>
                </a:solidFill>
              </a:rPr>
              <a:t>(</a:t>
            </a:r>
            <a:r>
              <a:rPr lang="en-US" altLang="zh-TW" dirty="0">
                <a:solidFill>
                  <a:srgbClr val="FF0000"/>
                </a:solidFill>
              </a:rPr>
              <a:t>2X transistors/chip </a:t>
            </a:r>
            <a:r>
              <a:rPr lang="en-US" altLang="zh-TW" dirty="0" smtClean="0">
                <a:solidFill>
                  <a:srgbClr val="FF0000"/>
                </a:solidFill>
              </a:rPr>
              <a:t/>
            </a:r>
            <a:br>
              <a:rPr lang="en-US" altLang="zh-TW" dirty="0" smtClean="0">
                <a:solidFill>
                  <a:srgbClr val="FF0000"/>
                </a:solidFill>
              </a:rPr>
            </a:br>
            <a:r>
              <a:rPr lang="en-US" altLang="zh-TW" dirty="0" smtClean="0">
                <a:solidFill>
                  <a:srgbClr val="FF0000"/>
                </a:solidFill>
              </a:rPr>
              <a:t>every 1.5~2 years)</a:t>
            </a:r>
          </a:p>
          <a:p>
            <a:pPr lvl="1"/>
            <a:r>
              <a:rPr lang="en-US" altLang="zh-TW" dirty="0" smtClean="0">
                <a:solidFill>
                  <a:srgbClr val="FF0000"/>
                </a:solidFill>
              </a:rPr>
              <a:t>Shrinking transistors</a:t>
            </a:r>
            <a:endParaRPr lang="zh-TW" altLang="en-US" dirty="0" smtClean="0">
              <a:solidFill>
                <a:srgbClr val="FF0000"/>
              </a:solidFill>
            </a:endParaRPr>
          </a:p>
        </p:txBody>
      </p:sp>
      <p:pic>
        <p:nvPicPr>
          <p:cNvPr id="21508" name="Picture 4" descr="co103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204090" y="3212976"/>
            <a:ext cx="4412884" cy="2729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投影片編號版面配置區 2"/>
          <p:cNvSpPr>
            <a:spLocks noGrp="1"/>
          </p:cNvSpPr>
          <p:nvPr>
            <p:ph type="sldNum" sz="quarter" idx="11"/>
          </p:nvPr>
        </p:nvSpPr>
        <p:spPr/>
        <p:txBody>
          <a:bodyPr/>
          <a:lstStyle/>
          <a:p>
            <a:fld id="{0EF8A0A4-1A2F-4B89-B3C7-02C31CE3A532}" type="slidenum">
              <a:rPr lang="zh-TW" altLang="en-US" smtClean="0"/>
              <a:pPr/>
              <a:t>11</a:t>
            </a:fld>
            <a:endParaRPr lang="zh-TW" altLang="zh-TW"/>
          </a:p>
        </p:txBody>
      </p:sp>
    </p:spTree>
    <p:extLst>
      <p:ext uri="{BB962C8B-B14F-4D97-AF65-F5344CB8AC3E}">
        <p14:creationId xmlns:p14="http://schemas.microsoft.com/office/powerpoint/2010/main" val="18124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xEl>
                                              <p:pRg st="4" end="4"/>
                                            </p:txEl>
                                          </p:spTgt>
                                        </p:tgtEl>
                                        <p:attrNameLst>
                                          <p:attrName>style.visibility</p:attrName>
                                        </p:attrNameLst>
                                      </p:cBhvr>
                                      <p:to>
                                        <p:strVal val="visible"/>
                                      </p:to>
                                    </p:set>
                                    <p:animEffect transition="in" filter="fade">
                                      <p:cBhvr>
                                        <p:cTn id="7" dur="500"/>
                                        <p:tgtEl>
                                          <p:spTgt spid="2150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07">
                                            <p:txEl>
                                              <p:pRg st="5" end="5"/>
                                            </p:txEl>
                                          </p:spTgt>
                                        </p:tgtEl>
                                        <p:attrNameLst>
                                          <p:attrName>style.visibility</p:attrName>
                                        </p:attrNameLst>
                                      </p:cBhvr>
                                      <p:to>
                                        <p:strVal val="visible"/>
                                      </p:to>
                                    </p:set>
                                    <p:animEffect transition="in" filter="fade">
                                      <p:cBhvr>
                                        <p:cTn id="12" dur="500"/>
                                        <p:tgtEl>
                                          <p:spTgt spid="21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103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216320" y="1268760"/>
            <a:ext cx="1532144"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530" name="Rectangle 1026"/>
          <p:cNvSpPr>
            <a:spLocks noGrp="1" noChangeArrowheads="1"/>
          </p:cNvSpPr>
          <p:nvPr>
            <p:ph type="title"/>
          </p:nvPr>
        </p:nvSpPr>
        <p:spPr/>
        <p:txBody>
          <a:bodyPr/>
          <a:lstStyle/>
          <a:p>
            <a:r>
              <a:rPr lang="en-US" altLang="zh-TW" smtClean="0"/>
              <a:t>As IC Chips Scale …</a:t>
            </a:r>
            <a:endParaRPr lang="zh-TW" altLang="en-US" dirty="0"/>
          </a:p>
        </p:txBody>
      </p:sp>
      <p:sp>
        <p:nvSpPr>
          <p:cNvPr id="22531" name="Rectangle 1027"/>
          <p:cNvSpPr>
            <a:spLocks noGrp="1" noChangeArrowheads="1"/>
          </p:cNvSpPr>
          <p:nvPr>
            <p:ph type="body" idx="1"/>
          </p:nvPr>
        </p:nvSpPr>
        <p:spPr/>
        <p:txBody>
          <a:bodyPr/>
          <a:lstStyle/>
          <a:p>
            <a:r>
              <a:rPr lang="en-US" altLang="zh-TW" dirty="0" smtClean="0"/>
              <a:t>We can put an entire processor onto a chip</a:t>
            </a:r>
          </a:p>
          <a:p>
            <a:pPr lvl="1"/>
            <a:r>
              <a:rPr lang="en-US" altLang="zh-TW" dirty="0" smtClean="0"/>
              <a:t>First microprocessor</a:t>
            </a:r>
            <a:r>
              <a:rPr lang="zh-TW" altLang="en-US" dirty="0" smtClean="0"/>
              <a:t> </a:t>
            </a:r>
            <a:r>
              <a:rPr lang="en-US" altLang="zh-TW" dirty="0" smtClean="0"/>
              <a:t>(</a:t>
            </a:r>
            <a:r>
              <a:rPr lang="en-US" altLang="zh-TW" dirty="0" err="1" smtClean="0">
                <a:latin typeface="Symbol" panose="05050102010706020507" pitchFamily="18" charset="2"/>
              </a:rPr>
              <a:t>m</a:t>
            </a:r>
            <a:r>
              <a:rPr lang="en-US" altLang="zh-TW" dirty="0" err="1" smtClean="0"/>
              <a:t>P</a:t>
            </a:r>
            <a:r>
              <a:rPr lang="en-US" altLang="zh-TW" dirty="0" smtClean="0"/>
              <a:t>): </a:t>
            </a:r>
            <a:r>
              <a:rPr lang="en-US" altLang="en-US" dirty="0" smtClean="0"/>
              <a:t>Intel 4004 (1971)</a:t>
            </a:r>
          </a:p>
          <a:p>
            <a:pPr lvl="2"/>
            <a:r>
              <a:rPr lang="en-US" altLang="zh-TW" dirty="0" smtClean="0"/>
              <a:t>108 KHz, 0.06 MIPS, 2300 transistors (10 microns)</a:t>
            </a:r>
          </a:p>
          <a:p>
            <a:pPr lvl="1"/>
            <a:r>
              <a:rPr lang="en-US" altLang="zh-TW" dirty="0" smtClean="0"/>
              <a:t>8-bit and 16-bit </a:t>
            </a:r>
            <a:r>
              <a:rPr lang="en-US" altLang="zh-TW" dirty="0" err="1" smtClean="0">
                <a:latin typeface="Symbol" panose="05050102010706020507" pitchFamily="18" charset="2"/>
              </a:rPr>
              <a:t>m</a:t>
            </a:r>
            <a:r>
              <a:rPr lang="en-US" altLang="zh-TW" dirty="0" err="1" smtClean="0"/>
              <a:t>P</a:t>
            </a:r>
            <a:r>
              <a:rPr lang="en-US" altLang="zh-TW" dirty="0" smtClean="0"/>
              <a:t> soon appeared, enabling </a:t>
            </a:r>
            <a:br>
              <a:rPr lang="en-US" altLang="zh-TW" dirty="0" smtClean="0"/>
            </a:br>
            <a:r>
              <a:rPr lang="en-US" altLang="zh-TW" dirty="0" smtClean="0"/>
              <a:t>low-cost, high-volume home/personal computers</a:t>
            </a:r>
          </a:p>
          <a:p>
            <a:pPr lvl="1"/>
            <a:r>
              <a:rPr lang="en-US" altLang="zh-TW" dirty="0" smtClean="0"/>
              <a:t>It is not until 32-bit </a:t>
            </a:r>
            <a:r>
              <a:rPr lang="en-US" altLang="zh-TW" dirty="0" err="1">
                <a:latin typeface="Symbol" panose="05050102010706020507" pitchFamily="18" charset="2"/>
              </a:rPr>
              <a:t>m</a:t>
            </a:r>
            <a:r>
              <a:rPr lang="en-US" altLang="zh-TW" dirty="0" err="1"/>
              <a:t>P</a:t>
            </a:r>
            <a:r>
              <a:rPr lang="en-US" altLang="zh-TW" dirty="0"/>
              <a:t> </a:t>
            </a:r>
            <a:r>
              <a:rPr lang="en-US" altLang="zh-TW" dirty="0" smtClean="0"/>
              <a:t>developed in early 1980’s did we see </a:t>
            </a:r>
            <a:r>
              <a:rPr lang="en-US" altLang="zh-TW" dirty="0" err="1" smtClean="0">
                <a:latin typeface="Symbol" panose="05050102010706020507" pitchFamily="18" charset="2"/>
              </a:rPr>
              <a:t>m</a:t>
            </a:r>
            <a:r>
              <a:rPr lang="en-US" altLang="zh-TW" dirty="0" err="1" smtClean="0"/>
              <a:t>P</a:t>
            </a:r>
            <a:r>
              <a:rPr lang="en-US" altLang="zh-TW" dirty="0" smtClean="0"/>
              <a:t>-based computers entered main stream of computing</a:t>
            </a:r>
          </a:p>
          <a:p>
            <a:pPr lvl="2"/>
            <a:r>
              <a:rPr lang="en-US" altLang="zh-TW" dirty="0" smtClean="0"/>
              <a:t>Many architectural ideas were adopted</a:t>
            </a:r>
            <a:br>
              <a:rPr lang="en-US" altLang="zh-TW" dirty="0" smtClean="0"/>
            </a:br>
            <a:r>
              <a:rPr lang="en-US" altLang="zh-TW" dirty="0" smtClean="0"/>
              <a:t>to put </a:t>
            </a:r>
            <a:r>
              <a:rPr lang="en-US" altLang="zh-TW" dirty="0"/>
              <a:t>a 32-bit </a:t>
            </a:r>
            <a:r>
              <a:rPr lang="en-US" altLang="zh-TW" dirty="0" err="1">
                <a:latin typeface="Symbol" panose="05050102010706020507" pitchFamily="18" charset="2"/>
              </a:rPr>
              <a:t>m</a:t>
            </a:r>
            <a:r>
              <a:rPr lang="en-US" altLang="zh-TW" dirty="0" err="1"/>
              <a:t>P</a:t>
            </a:r>
            <a:r>
              <a:rPr lang="en-US" altLang="zh-TW" dirty="0"/>
              <a:t> </a:t>
            </a:r>
            <a:r>
              <a:rPr lang="en-US" altLang="zh-TW" dirty="0" smtClean="0"/>
              <a:t>on a chip of that time,</a:t>
            </a:r>
            <a:br>
              <a:rPr lang="en-US" altLang="zh-TW" dirty="0" smtClean="0"/>
            </a:br>
            <a:r>
              <a:rPr lang="en-US" altLang="zh-TW" dirty="0" smtClean="0"/>
              <a:t>e.g. RISC ISA, pipelining, cache, … (with</a:t>
            </a:r>
            <a:br>
              <a:rPr lang="en-US" altLang="zh-TW" dirty="0" smtClean="0"/>
            </a:br>
            <a:r>
              <a:rPr lang="en-US" altLang="zh-TW" dirty="0" smtClean="0"/>
              <a:t>techniques most developed in the 60’s)</a:t>
            </a:r>
          </a:p>
          <a:p>
            <a:pPr lvl="2"/>
            <a:r>
              <a:rPr lang="en-US" altLang="zh-TW" dirty="0" smtClean="0"/>
              <a:t>Other enablers: OS, compiler, IC design</a:t>
            </a:r>
            <a:br>
              <a:rPr lang="en-US" altLang="zh-TW" dirty="0" smtClean="0"/>
            </a:br>
            <a:r>
              <a:rPr lang="en-US" altLang="zh-TW" dirty="0" smtClean="0"/>
              <a:t>rules and automation, …</a:t>
            </a:r>
          </a:p>
        </p:txBody>
      </p:sp>
      <p:pic>
        <p:nvPicPr>
          <p:cNvPr id="22533" name="Picture 103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266846" y="3861048"/>
            <a:ext cx="2697641"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投影片編號版面配置區 2"/>
          <p:cNvSpPr>
            <a:spLocks noGrp="1"/>
          </p:cNvSpPr>
          <p:nvPr>
            <p:ph type="sldNum" sz="quarter" idx="11"/>
          </p:nvPr>
        </p:nvSpPr>
        <p:spPr/>
        <p:txBody>
          <a:bodyPr/>
          <a:lstStyle/>
          <a:p>
            <a:fld id="{0EF8A0A4-1A2F-4B89-B3C7-02C31CE3A532}" type="slidenum">
              <a:rPr lang="zh-TW" altLang="en-US" smtClean="0"/>
              <a:pPr/>
              <a:t>12</a:t>
            </a:fld>
            <a:endParaRPr lang="zh-TW" altLang="zh-TW"/>
          </a:p>
        </p:txBody>
      </p:sp>
      <p:sp>
        <p:nvSpPr>
          <p:cNvPr id="2" name="橢圓 1"/>
          <p:cNvSpPr/>
          <p:nvPr/>
        </p:nvSpPr>
        <p:spPr bwMode="auto">
          <a:xfrm>
            <a:off x="179512" y="4077072"/>
            <a:ext cx="1440160" cy="792088"/>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rgbClr val="FF0000"/>
                </a:solidFill>
                <a:effectLst/>
                <a:latin typeface="+mn-lt"/>
                <a:ea typeface="標楷體" panose="03000509000000000000" pitchFamily="65" charset="-120"/>
              </a:rPr>
              <a:t>Why 32 bits?</a:t>
            </a:r>
            <a:endParaRPr kumimoji="0" lang="zh-TW" altLang="en-US" sz="2400" b="1" i="0" u="none" strike="noStrike" cap="none" normalizeH="0" baseline="0" dirty="0" smtClean="0">
              <a:ln>
                <a:noFill/>
              </a:ln>
              <a:solidFill>
                <a:srgbClr val="FF0000"/>
              </a:solidFill>
              <a:effectLst/>
              <a:latin typeface="+mn-lt"/>
              <a:ea typeface="標楷體" panose="03000509000000000000" pitchFamily="65" charset="-120"/>
            </a:endParaRPr>
          </a:p>
        </p:txBody>
      </p:sp>
      <p:cxnSp>
        <p:nvCxnSpPr>
          <p:cNvPr id="5" name="直線單箭頭接點 4"/>
          <p:cNvCxnSpPr>
            <a:stCxn id="2" idx="7"/>
          </p:cNvCxnSpPr>
          <p:nvPr/>
        </p:nvCxnSpPr>
        <p:spPr bwMode="auto">
          <a:xfrm flipV="1">
            <a:off x="1408765" y="3717032"/>
            <a:ext cx="3307251" cy="476039"/>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2082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1">
                                            <p:txEl>
                                              <p:pRg st="4" end="4"/>
                                            </p:txEl>
                                          </p:spTgt>
                                        </p:tgtEl>
                                        <p:attrNameLst>
                                          <p:attrName>style.visibility</p:attrName>
                                        </p:attrNameLst>
                                      </p:cBhvr>
                                      <p:to>
                                        <p:strVal val="visible"/>
                                      </p:to>
                                    </p:set>
                                    <p:animEffect transition="in" filter="fade">
                                      <p:cBhvr>
                                        <p:cTn id="7" dur="500"/>
                                        <p:tgtEl>
                                          <p:spTgt spid="22531">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531">
                                            <p:txEl>
                                              <p:pRg st="5" end="5"/>
                                            </p:txEl>
                                          </p:spTgt>
                                        </p:tgtEl>
                                        <p:attrNameLst>
                                          <p:attrName>style.visibility</p:attrName>
                                        </p:attrNameLst>
                                      </p:cBhvr>
                                      <p:to>
                                        <p:strVal val="visible"/>
                                      </p:to>
                                    </p:set>
                                    <p:animEffect transition="in" filter="fade">
                                      <p:cBhvr>
                                        <p:cTn id="10" dur="500"/>
                                        <p:tgtEl>
                                          <p:spTgt spid="22531">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531">
                                            <p:txEl>
                                              <p:pRg st="6" end="6"/>
                                            </p:txEl>
                                          </p:spTgt>
                                        </p:tgtEl>
                                        <p:attrNameLst>
                                          <p:attrName>style.visibility</p:attrName>
                                        </p:attrNameLst>
                                      </p:cBhvr>
                                      <p:to>
                                        <p:strVal val="visible"/>
                                      </p:to>
                                    </p:set>
                                    <p:animEffect transition="in" filter="fade">
                                      <p:cBhvr>
                                        <p:cTn id="13" dur="500"/>
                                        <p:tgtEl>
                                          <p:spTgt spid="22531">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
                                          </p:val>
                                        </p:tav>
                                        <p:tav tm="100000">
                                          <p:val>
                                            <p:strVal val="#ppt_x"/>
                                          </p:val>
                                        </p:tav>
                                      </p:tavLst>
                                    </p:anim>
                                    <p:anim calcmode="lin" valueType="num">
                                      <p:cBhvr>
                                        <p:cTn id="20" dur="1000" fill="hold"/>
                                        <p:tgtEl>
                                          <p:spTgt spid="2"/>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zh-TW" dirty="0" smtClean="0"/>
              <a:t>Importance of Technology Push</a:t>
            </a:r>
          </a:p>
        </p:txBody>
      </p:sp>
      <p:sp>
        <p:nvSpPr>
          <p:cNvPr id="38916" name="Rectangle 3"/>
          <p:cNvSpPr>
            <a:spLocks noGrp="1" noChangeArrowheads="1"/>
          </p:cNvSpPr>
          <p:nvPr>
            <p:ph idx="1"/>
          </p:nvPr>
        </p:nvSpPr>
        <p:spPr/>
        <p:txBody>
          <a:bodyPr/>
          <a:lstStyle/>
          <a:p>
            <a:r>
              <a:rPr lang="en-AU" altLang="zh-TW" dirty="0" smtClean="0"/>
              <a:t>Electronics technology </a:t>
            </a:r>
            <a:br>
              <a:rPr lang="en-AU" altLang="zh-TW" dirty="0" smtClean="0"/>
            </a:br>
            <a:r>
              <a:rPr lang="en-AU" altLang="zh-TW" dirty="0" smtClean="0"/>
              <a:t>continues to evolve</a:t>
            </a:r>
          </a:p>
          <a:p>
            <a:pPr lvl="1"/>
            <a:r>
              <a:rPr lang="en-AU" altLang="zh-TW" dirty="0" smtClean="0"/>
              <a:t>Increased capacity and </a:t>
            </a:r>
            <a:br>
              <a:rPr lang="en-AU" altLang="zh-TW" dirty="0" smtClean="0"/>
            </a:br>
            <a:r>
              <a:rPr lang="en-AU" altLang="zh-TW" dirty="0" smtClean="0"/>
              <a:t>performance</a:t>
            </a:r>
          </a:p>
          <a:p>
            <a:pPr lvl="1"/>
            <a:r>
              <a:rPr lang="en-AU" altLang="zh-TW" dirty="0" smtClean="0"/>
              <a:t>Reduced cost</a:t>
            </a:r>
          </a:p>
        </p:txBody>
      </p:sp>
      <p:graphicFrame>
        <p:nvGraphicFramePr>
          <p:cNvPr id="258136" name="Group 88"/>
          <p:cNvGraphicFramePr>
            <a:graphicFrameLocks noGrp="1"/>
          </p:cNvGraphicFramePr>
          <p:nvPr>
            <p:extLst>
              <p:ext uri="{D42A27DB-BD31-4B8C-83A1-F6EECF244321}">
                <p14:modId xmlns:p14="http://schemas.microsoft.com/office/powerpoint/2010/main" val="110840873"/>
              </p:ext>
            </p:extLst>
          </p:nvPr>
        </p:nvGraphicFramePr>
        <p:xfrm>
          <a:off x="1044450" y="3296791"/>
          <a:ext cx="7776022" cy="2742924"/>
        </p:xfrm>
        <a:graphic>
          <a:graphicData uri="http://schemas.openxmlformats.org/drawingml/2006/table">
            <a:tbl>
              <a:tblPr>
                <a:tableStyleId>{3C2FFA5D-87B4-456A-9821-1D502468CF0F}</a:tableStyleId>
              </a:tblPr>
              <a:tblGrid>
                <a:gridCol w="935262">
                  <a:extLst>
                    <a:ext uri="{9D8B030D-6E8A-4147-A177-3AD203B41FA5}">
                      <a16:colId xmlns:a16="http://schemas.microsoft.com/office/drawing/2014/main" val="20000"/>
                    </a:ext>
                  </a:extLst>
                </a:gridCol>
                <a:gridCol w="3240360">
                  <a:extLst>
                    <a:ext uri="{9D8B030D-6E8A-4147-A177-3AD203B41FA5}">
                      <a16:colId xmlns:a16="http://schemas.microsoft.com/office/drawing/2014/main" val="20001"/>
                    </a:ext>
                  </a:extLst>
                </a:gridCol>
                <a:gridCol w="3600400">
                  <a:extLst>
                    <a:ext uri="{9D8B030D-6E8A-4147-A177-3AD203B41FA5}">
                      <a16:colId xmlns:a16="http://schemas.microsoft.com/office/drawing/2014/main" val="20002"/>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dirty="0" smtClean="0">
                          <a:ln>
                            <a:noFill/>
                          </a:ln>
                          <a:effectLst/>
                        </a:rPr>
                        <a:t>Year</a:t>
                      </a:r>
                      <a:endParaRPr kumimoji="0" lang="en-AU" sz="2400" b="0" i="0" u="none" strike="noStrike" cap="none" normalizeH="0" baseline="0" dirty="0" smtClean="0">
                        <a:ln>
                          <a:noFill/>
                        </a:ln>
                        <a:solidFill>
                          <a:schemeClr val="tx1"/>
                        </a:solidFill>
                        <a:effectLst/>
                        <a:latin typeface="+mn-lt"/>
                      </a:endParaRPr>
                    </a:p>
                  </a:txBody>
                  <a:tcPr marT="45697" marB="45697"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dirty="0" smtClean="0">
                          <a:ln>
                            <a:noFill/>
                          </a:ln>
                          <a:effectLst/>
                        </a:rPr>
                        <a:t>Technology in computer</a:t>
                      </a:r>
                      <a:endParaRPr kumimoji="0" lang="en-AU" sz="2400" b="0" i="0" u="none" strike="noStrike" cap="none" normalizeH="0" baseline="0" dirty="0" smtClean="0">
                        <a:ln>
                          <a:noFill/>
                        </a:ln>
                        <a:solidFill>
                          <a:schemeClr val="tx1"/>
                        </a:solidFill>
                        <a:effectLst/>
                        <a:latin typeface="+mn-lt"/>
                      </a:endParaRPr>
                    </a:p>
                  </a:txBody>
                  <a:tcPr marT="45697" marB="45697"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dirty="0" smtClean="0">
                          <a:ln>
                            <a:noFill/>
                          </a:ln>
                          <a:effectLst/>
                        </a:rPr>
                        <a:t>Relative performance/cost</a:t>
                      </a:r>
                      <a:endParaRPr kumimoji="0" lang="en-AU" sz="2400" b="0" i="0" u="none" strike="noStrike" cap="none" normalizeH="0" baseline="0" dirty="0" smtClean="0">
                        <a:ln>
                          <a:noFill/>
                        </a:ln>
                        <a:solidFill>
                          <a:schemeClr val="tx1"/>
                        </a:solidFill>
                        <a:effectLst/>
                        <a:latin typeface="+mn-lt"/>
                      </a:endParaRPr>
                    </a:p>
                  </a:txBody>
                  <a:tcPr marT="45697" marB="45697" horzOverflow="overflow"/>
                </a:tc>
                <a:extLst>
                  <a:ext uri="{0D108BD9-81ED-4DB2-BD59-A6C34878D82A}">
                    <a16:rowId xmlns:a16="http://schemas.microsoft.com/office/drawing/2014/main" val="10000"/>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dirty="0" smtClean="0">
                          <a:ln>
                            <a:noFill/>
                          </a:ln>
                          <a:effectLst/>
                        </a:rPr>
                        <a:t>1951</a:t>
                      </a:r>
                      <a:endParaRPr kumimoji="0" lang="en-AU" sz="2400" b="0" i="0" u="none" strike="noStrike" cap="none" normalizeH="0" baseline="0" dirty="0" smtClean="0">
                        <a:ln>
                          <a:noFill/>
                        </a:ln>
                        <a:solidFill>
                          <a:schemeClr val="tx1"/>
                        </a:solidFill>
                        <a:effectLst/>
                        <a:latin typeface="+mn-lt"/>
                      </a:endParaRPr>
                    </a:p>
                  </a:txBody>
                  <a:tcPr marT="45697" marB="45697"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smtClean="0">
                          <a:ln>
                            <a:noFill/>
                          </a:ln>
                          <a:effectLst/>
                        </a:rPr>
                        <a:t>Vacuum tube</a:t>
                      </a:r>
                      <a:endParaRPr kumimoji="0" lang="en-AU" sz="2400" b="0" i="0" u="none" strike="noStrike" cap="none" normalizeH="0" baseline="0" smtClean="0">
                        <a:ln>
                          <a:noFill/>
                        </a:ln>
                        <a:solidFill>
                          <a:schemeClr val="tx1"/>
                        </a:solidFill>
                        <a:effectLst/>
                        <a:latin typeface="+mn-lt"/>
                      </a:endParaRPr>
                    </a:p>
                  </a:txBody>
                  <a:tcPr marT="45697" marB="45697" horzOverflow="overflow"/>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dirty="0" smtClean="0">
                          <a:ln>
                            <a:noFill/>
                          </a:ln>
                          <a:effectLst/>
                        </a:rPr>
                        <a:t>1</a:t>
                      </a:r>
                      <a:endParaRPr kumimoji="0" lang="en-AU" sz="2400" b="0" i="0" u="none" strike="noStrike" cap="none" normalizeH="0" baseline="0" dirty="0" smtClean="0">
                        <a:ln>
                          <a:noFill/>
                        </a:ln>
                        <a:solidFill>
                          <a:schemeClr val="tx1"/>
                        </a:solidFill>
                        <a:effectLst/>
                        <a:latin typeface="+mn-lt"/>
                      </a:endParaRPr>
                    </a:p>
                  </a:txBody>
                  <a:tcPr marT="45697" marB="45697" horzOverflow="overflow"/>
                </a:tc>
                <a:extLst>
                  <a:ext uri="{0D108BD9-81ED-4DB2-BD59-A6C34878D82A}">
                    <a16:rowId xmlns:a16="http://schemas.microsoft.com/office/drawing/2014/main" val="10001"/>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smtClean="0">
                          <a:ln>
                            <a:noFill/>
                          </a:ln>
                          <a:effectLst/>
                        </a:rPr>
                        <a:t>1965</a:t>
                      </a:r>
                      <a:endParaRPr kumimoji="0" lang="en-AU" sz="2400" b="0" i="0" u="none" strike="noStrike" cap="none" normalizeH="0" baseline="0" smtClean="0">
                        <a:ln>
                          <a:noFill/>
                        </a:ln>
                        <a:solidFill>
                          <a:schemeClr val="tx1"/>
                        </a:solidFill>
                        <a:effectLst/>
                        <a:latin typeface="+mn-lt"/>
                      </a:endParaRPr>
                    </a:p>
                  </a:txBody>
                  <a:tcPr marT="45697" marB="45697"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smtClean="0">
                          <a:ln>
                            <a:noFill/>
                          </a:ln>
                          <a:effectLst/>
                        </a:rPr>
                        <a:t>Transistor</a:t>
                      </a:r>
                      <a:endParaRPr kumimoji="0" lang="en-AU" sz="2400" b="0" i="0" u="none" strike="noStrike" cap="none" normalizeH="0" baseline="0" smtClean="0">
                        <a:ln>
                          <a:noFill/>
                        </a:ln>
                        <a:solidFill>
                          <a:schemeClr val="tx1"/>
                        </a:solidFill>
                        <a:effectLst/>
                        <a:latin typeface="+mn-lt"/>
                      </a:endParaRPr>
                    </a:p>
                  </a:txBody>
                  <a:tcPr marT="45697" marB="45697" horzOverflow="overflow"/>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smtClean="0">
                          <a:ln>
                            <a:noFill/>
                          </a:ln>
                          <a:effectLst/>
                        </a:rPr>
                        <a:t>35</a:t>
                      </a:r>
                      <a:endParaRPr kumimoji="0" lang="en-AU" sz="2400" b="0" i="0" u="none" strike="noStrike" cap="none" normalizeH="0" baseline="0" smtClean="0">
                        <a:ln>
                          <a:noFill/>
                        </a:ln>
                        <a:solidFill>
                          <a:schemeClr val="tx1"/>
                        </a:solidFill>
                        <a:effectLst/>
                        <a:latin typeface="+mn-lt"/>
                      </a:endParaRPr>
                    </a:p>
                  </a:txBody>
                  <a:tcPr marT="45697" marB="45697" horzOverflow="overflow"/>
                </a:tc>
                <a:extLst>
                  <a:ext uri="{0D108BD9-81ED-4DB2-BD59-A6C34878D82A}">
                    <a16:rowId xmlns:a16="http://schemas.microsoft.com/office/drawing/2014/main" val="10002"/>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smtClean="0">
                          <a:ln>
                            <a:noFill/>
                          </a:ln>
                          <a:effectLst/>
                        </a:rPr>
                        <a:t>1975</a:t>
                      </a:r>
                      <a:endParaRPr kumimoji="0" lang="en-AU" sz="2400" b="0" i="0" u="none" strike="noStrike" cap="none" normalizeH="0" baseline="0" smtClean="0">
                        <a:ln>
                          <a:noFill/>
                        </a:ln>
                        <a:solidFill>
                          <a:schemeClr val="tx1"/>
                        </a:solidFill>
                        <a:effectLst/>
                        <a:latin typeface="+mn-lt"/>
                      </a:endParaRPr>
                    </a:p>
                  </a:txBody>
                  <a:tcPr marT="45697" marB="45697"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smtClean="0">
                          <a:ln>
                            <a:noFill/>
                          </a:ln>
                          <a:effectLst/>
                        </a:rPr>
                        <a:t>Integrated circuit (IC)</a:t>
                      </a:r>
                      <a:endParaRPr kumimoji="0" lang="en-AU" sz="2400" b="0" i="0" u="none" strike="noStrike" cap="none" normalizeH="0" baseline="0" smtClean="0">
                        <a:ln>
                          <a:noFill/>
                        </a:ln>
                        <a:solidFill>
                          <a:schemeClr val="tx1"/>
                        </a:solidFill>
                        <a:effectLst/>
                        <a:latin typeface="+mn-lt"/>
                      </a:endParaRPr>
                    </a:p>
                  </a:txBody>
                  <a:tcPr marT="45697" marB="45697" horzOverflow="overflow"/>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smtClean="0">
                          <a:ln>
                            <a:noFill/>
                          </a:ln>
                          <a:effectLst/>
                        </a:rPr>
                        <a:t>900</a:t>
                      </a:r>
                      <a:endParaRPr kumimoji="0" lang="en-AU" sz="2400" b="0" i="0" u="none" strike="noStrike" cap="none" normalizeH="0" baseline="0" smtClean="0">
                        <a:ln>
                          <a:noFill/>
                        </a:ln>
                        <a:solidFill>
                          <a:schemeClr val="tx1"/>
                        </a:solidFill>
                        <a:effectLst/>
                        <a:latin typeface="+mn-lt"/>
                      </a:endParaRPr>
                    </a:p>
                  </a:txBody>
                  <a:tcPr marT="45697" marB="45697" horzOverflow="overflow"/>
                </a:tc>
                <a:extLst>
                  <a:ext uri="{0D108BD9-81ED-4DB2-BD59-A6C34878D82A}">
                    <a16:rowId xmlns:a16="http://schemas.microsoft.com/office/drawing/2014/main" val="10003"/>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smtClean="0">
                          <a:ln>
                            <a:noFill/>
                          </a:ln>
                          <a:effectLst/>
                        </a:rPr>
                        <a:t>1995</a:t>
                      </a:r>
                      <a:endParaRPr kumimoji="0" lang="en-AU" sz="2400" b="0" i="0" u="none" strike="noStrike" cap="none" normalizeH="0" baseline="0" smtClean="0">
                        <a:ln>
                          <a:noFill/>
                        </a:ln>
                        <a:solidFill>
                          <a:schemeClr val="tx1"/>
                        </a:solidFill>
                        <a:effectLst/>
                        <a:latin typeface="+mn-lt"/>
                      </a:endParaRPr>
                    </a:p>
                  </a:txBody>
                  <a:tcPr marT="45697" marB="45697"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smtClean="0">
                          <a:ln>
                            <a:noFill/>
                          </a:ln>
                          <a:effectLst/>
                        </a:rPr>
                        <a:t>Very large scale IC (VLSI)</a:t>
                      </a:r>
                      <a:endParaRPr kumimoji="0" lang="en-AU" sz="2400" b="0" i="0" u="none" strike="noStrike" cap="none" normalizeH="0" baseline="0" smtClean="0">
                        <a:ln>
                          <a:noFill/>
                        </a:ln>
                        <a:solidFill>
                          <a:schemeClr val="tx1"/>
                        </a:solidFill>
                        <a:effectLst/>
                        <a:latin typeface="+mn-lt"/>
                      </a:endParaRPr>
                    </a:p>
                  </a:txBody>
                  <a:tcPr marT="45697" marB="45697" horzOverflow="overflow"/>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smtClean="0">
                          <a:ln>
                            <a:noFill/>
                          </a:ln>
                          <a:effectLst/>
                        </a:rPr>
                        <a:t>2,400,000</a:t>
                      </a:r>
                      <a:endParaRPr kumimoji="0" lang="en-AU" sz="2400" b="0" i="0" u="none" strike="noStrike" cap="none" normalizeH="0" baseline="0" smtClean="0">
                        <a:ln>
                          <a:noFill/>
                        </a:ln>
                        <a:solidFill>
                          <a:schemeClr val="tx1"/>
                        </a:solidFill>
                        <a:effectLst/>
                        <a:latin typeface="+mn-lt"/>
                      </a:endParaRPr>
                    </a:p>
                  </a:txBody>
                  <a:tcPr marT="45697" marB="45697" horzOverflow="overflow"/>
                </a:tc>
                <a:extLst>
                  <a:ext uri="{0D108BD9-81ED-4DB2-BD59-A6C34878D82A}">
                    <a16:rowId xmlns:a16="http://schemas.microsoft.com/office/drawing/2014/main" val="10004"/>
                  </a:ext>
                </a:extLst>
              </a:tr>
              <a:tr h="365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dirty="0" smtClean="0">
                          <a:ln>
                            <a:noFill/>
                          </a:ln>
                          <a:effectLst/>
                        </a:rPr>
                        <a:t>2013</a:t>
                      </a:r>
                      <a:endParaRPr kumimoji="0" lang="en-AU" sz="2400" b="0" i="0" u="none" strike="noStrike" cap="none" normalizeH="0" baseline="0" dirty="0" smtClean="0">
                        <a:ln>
                          <a:noFill/>
                        </a:ln>
                        <a:solidFill>
                          <a:schemeClr val="tx1"/>
                        </a:solidFill>
                        <a:effectLst/>
                        <a:latin typeface="+mn-lt"/>
                      </a:endParaRPr>
                    </a:p>
                  </a:txBody>
                  <a:tcPr marT="45697" marB="45697"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smtClean="0">
                          <a:ln>
                            <a:noFill/>
                          </a:ln>
                          <a:effectLst/>
                        </a:rPr>
                        <a:t>Ultra large scale IC</a:t>
                      </a:r>
                      <a:endParaRPr kumimoji="0" lang="en-AU" sz="2400" b="0" i="0" u="none" strike="noStrike" cap="none" normalizeH="0" baseline="0" smtClean="0">
                        <a:ln>
                          <a:noFill/>
                        </a:ln>
                        <a:solidFill>
                          <a:schemeClr val="tx1"/>
                        </a:solidFill>
                        <a:effectLst/>
                        <a:latin typeface="+mn-lt"/>
                      </a:endParaRPr>
                    </a:p>
                  </a:txBody>
                  <a:tcPr marT="45697" marB="45697" horzOverflow="overflow"/>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u="none" strike="noStrike" cap="none" normalizeH="0" baseline="0" dirty="0" smtClean="0">
                          <a:ln>
                            <a:noFill/>
                          </a:ln>
                          <a:effectLst/>
                        </a:rPr>
                        <a:t>250,000,000,000</a:t>
                      </a:r>
                      <a:endParaRPr kumimoji="0" lang="en-AU" sz="2400" b="0" i="0" u="none" strike="noStrike" cap="none" normalizeH="0" baseline="0" dirty="0" smtClean="0">
                        <a:ln>
                          <a:noFill/>
                        </a:ln>
                        <a:solidFill>
                          <a:schemeClr val="tx1"/>
                        </a:solidFill>
                        <a:effectLst/>
                        <a:latin typeface="+mn-lt"/>
                      </a:endParaRPr>
                    </a:p>
                  </a:txBody>
                  <a:tcPr marT="45697" marB="45697" horzOverflow="overflow"/>
                </a:tc>
                <a:extLst>
                  <a:ext uri="{0D108BD9-81ED-4DB2-BD59-A6C34878D82A}">
                    <a16:rowId xmlns:a16="http://schemas.microsoft.com/office/drawing/2014/main" val="10005"/>
                  </a:ext>
                </a:extLst>
              </a:tr>
            </a:tbl>
          </a:graphicData>
        </a:graphic>
      </p:graphicFrame>
      <p:pic>
        <p:nvPicPr>
          <p:cNvPr id="38953" name="Picture 4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183955" y="1196752"/>
            <a:ext cx="4887587" cy="195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52" name="Text Box 89"/>
          <p:cNvSpPr txBox="1">
            <a:spLocks noChangeArrowheads="1"/>
          </p:cNvSpPr>
          <p:nvPr/>
        </p:nvSpPr>
        <p:spPr bwMode="auto">
          <a:xfrm>
            <a:off x="5076056" y="1276202"/>
            <a:ext cx="1417638" cy="314325"/>
          </a:xfrm>
          <a:prstGeom prst="rect">
            <a:avLst/>
          </a:prstGeom>
          <a:solidFill>
            <a:schemeClr val="accent2"/>
          </a:solidFill>
          <a:ln w="9525">
            <a:solidFill>
              <a:schemeClr val="tx1"/>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zh-TW" sz="1400"/>
              <a:t>DRAM capacity</a:t>
            </a:r>
          </a:p>
        </p:txBody>
      </p:sp>
      <p:sp>
        <p:nvSpPr>
          <p:cNvPr id="3" name="文字方塊 2"/>
          <p:cNvSpPr txBox="1"/>
          <p:nvPr/>
        </p:nvSpPr>
        <p:spPr>
          <a:xfrm>
            <a:off x="3322354" y="2852936"/>
            <a:ext cx="1229824" cy="461665"/>
          </a:xfrm>
          <a:prstGeom prst="rect">
            <a:avLst/>
          </a:prstGeom>
          <a:noFill/>
        </p:spPr>
        <p:txBody>
          <a:bodyPr wrap="none" rtlCol="0">
            <a:spAutoFit/>
          </a:bodyPr>
          <a:lstStyle/>
          <a:p>
            <a:pPr marL="0"/>
            <a:r>
              <a:rPr lang="en-US" altLang="zh-TW" dirty="0" smtClean="0">
                <a:latin typeface="+mn-lt"/>
              </a:rPr>
              <a:t>Fig. 1.10</a:t>
            </a:r>
            <a:endParaRPr lang="zh-TW" altLang="en-US" dirty="0">
              <a:latin typeface="+mn-lt"/>
            </a:endParaRPr>
          </a:p>
        </p:txBody>
      </p:sp>
      <p:sp>
        <p:nvSpPr>
          <p:cNvPr id="9" name="文字方塊 8"/>
          <p:cNvSpPr txBox="1"/>
          <p:nvPr/>
        </p:nvSpPr>
        <p:spPr>
          <a:xfrm>
            <a:off x="7336339" y="2252316"/>
            <a:ext cx="1229824" cy="461665"/>
          </a:xfrm>
          <a:prstGeom prst="rect">
            <a:avLst/>
          </a:prstGeom>
          <a:noFill/>
        </p:spPr>
        <p:txBody>
          <a:bodyPr wrap="none" rtlCol="0">
            <a:spAutoFit/>
          </a:bodyPr>
          <a:lstStyle/>
          <a:p>
            <a:pPr marL="0"/>
            <a:r>
              <a:rPr lang="en-US" altLang="zh-TW" dirty="0" smtClean="0">
                <a:latin typeface="+mn-lt"/>
              </a:rPr>
              <a:t>Fig. 1.11</a:t>
            </a:r>
            <a:endParaRPr lang="zh-TW" altLang="en-US" dirty="0">
              <a:latin typeface="+mn-lt"/>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13</a:t>
            </a:fld>
            <a:endParaRPr lang="zh-TW" altLang="zh-TW"/>
          </a:p>
        </p:txBody>
      </p:sp>
    </p:spTree>
    <p:extLst>
      <p:ext uri="{BB962C8B-B14F-4D97-AF65-F5344CB8AC3E}">
        <p14:creationId xmlns:p14="http://schemas.microsoft.com/office/powerpoint/2010/main" val="2840239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p:txBody>
          <a:bodyPr/>
          <a:lstStyle/>
          <a:p>
            <a:r>
              <a:rPr lang="en-US" altLang="zh-TW" dirty="0" smtClean="0"/>
              <a:t>Technology and Architecture Evolution</a:t>
            </a:r>
            <a:endParaRPr lang="en-US" altLang="zh-TW" dirty="0"/>
          </a:p>
        </p:txBody>
      </p:sp>
      <p:sp>
        <p:nvSpPr>
          <p:cNvPr id="872451" name="Rectangle 3"/>
          <p:cNvSpPr>
            <a:spLocks noGrp="1" noChangeArrowheads="1"/>
          </p:cNvSpPr>
          <p:nvPr>
            <p:ph type="body" sz="half" idx="1"/>
          </p:nvPr>
        </p:nvSpPr>
        <p:spPr/>
        <p:txBody>
          <a:bodyPr/>
          <a:lstStyle/>
          <a:p>
            <a:pPr marL="0" indent="0">
              <a:buNone/>
            </a:pPr>
            <a:r>
              <a:rPr lang="en-US" altLang="zh-TW" sz="2400" dirty="0" smtClean="0"/>
              <a:t>1950s	</a:t>
            </a:r>
            <a:r>
              <a:rPr lang="en-US" altLang="zh-TW" sz="2400" dirty="0" smtClean="0">
                <a:solidFill>
                  <a:srgbClr val="FF0000"/>
                </a:solidFill>
              </a:rPr>
              <a:t>Vacuum tubes</a:t>
            </a:r>
          </a:p>
          <a:p>
            <a:pPr marL="0" indent="0">
              <a:buNone/>
            </a:pPr>
            <a:r>
              <a:rPr lang="en-US" altLang="zh-TW" sz="2400" dirty="0" smtClean="0"/>
              <a:t>1958	</a:t>
            </a:r>
            <a:r>
              <a:rPr lang="en-US" altLang="zh-TW" sz="2400" dirty="0" smtClean="0">
                <a:solidFill>
                  <a:srgbClr val="FF0000"/>
                </a:solidFill>
              </a:rPr>
              <a:t>Transistors</a:t>
            </a:r>
          </a:p>
          <a:p>
            <a:pPr marL="0" indent="0">
              <a:buNone/>
            </a:pPr>
            <a:r>
              <a:rPr lang="en-US" altLang="zh-TW" sz="2400" dirty="0" smtClean="0"/>
              <a:t>1960s	</a:t>
            </a:r>
            <a:r>
              <a:rPr lang="en-US" altLang="zh-TW" sz="2400" dirty="0" smtClean="0">
                <a:solidFill>
                  <a:srgbClr val="FF0000"/>
                </a:solidFill>
              </a:rPr>
              <a:t>Integrated circuits</a:t>
            </a:r>
          </a:p>
          <a:p>
            <a:pPr marL="0" indent="0">
              <a:buNone/>
            </a:pPr>
            <a:r>
              <a:rPr lang="en-US" altLang="zh-TW" sz="2400" dirty="0" smtClean="0"/>
              <a:t>	Disk storage</a:t>
            </a:r>
          </a:p>
          <a:p>
            <a:pPr marL="0" indent="0">
              <a:buNone/>
            </a:pPr>
            <a:r>
              <a:rPr lang="en-US" altLang="zh-TW" sz="2400" dirty="0" smtClean="0"/>
              <a:t>1970s	Microprocessors</a:t>
            </a:r>
          </a:p>
          <a:p>
            <a:pPr marL="0" indent="0">
              <a:buNone/>
            </a:pPr>
            <a:r>
              <a:rPr lang="en-US" altLang="zh-TW" sz="2400" dirty="0" smtClean="0"/>
              <a:t>	Semiconductor mem.</a:t>
            </a:r>
          </a:p>
          <a:p>
            <a:pPr marL="0" indent="0">
              <a:buNone/>
            </a:pPr>
            <a:r>
              <a:rPr lang="en-US" altLang="zh-TW" sz="2400" dirty="0" smtClean="0"/>
              <a:t>1980s-90s  CMOS convergence</a:t>
            </a:r>
          </a:p>
          <a:p>
            <a:pPr marL="0" indent="0">
              <a:buNone/>
            </a:pPr>
            <a:r>
              <a:rPr lang="en-US" altLang="zh-TW" sz="2400" dirty="0" smtClean="0"/>
              <a:t>	(smaller, faster, low</a:t>
            </a:r>
            <a:br>
              <a:rPr lang="en-US" altLang="zh-TW" sz="2400" dirty="0" smtClean="0"/>
            </a:br>
            <a:r>
              <a:rPr lang="en-US" altLang="zh-TW" sz="2400" dirty="0" smtClean="0"/>
              <a:t> 	power, …)</a:t>
            </a:r>
          </a:p>
          <a:p>
            <a:pPr marL="0" indent="0">
              <a:buNone/>
            </a:pPr>
            <a:endParaRPr lang="zh-TW" altLang="en-US" sz="2400" dirty="0"/>
          </a:p>
        </p:txBody>
      </p:sp>
      <p:sp>
        <p:nvSpPr>
          <p:cNvPr id="872452" name="Rectangle 4"/>
          <p:cNvSpPr>
            <a:spLocks noGrp="1" noChangeArrowheads="1"/>
          </p:cNvSpPr>
          <p:nvPr>
            <p:ph type="body" sz="half" idx="2"/>
          </p:nvPr>
        </p:nvSpPr>
        <p:spPr>
          <a:xfrm>
            <a:off x="4591050" y="1125538"/>
            <a:ext cx="4373438" cy="4967287"/>
          </a:xfrm>
        </p:spPr>
        <p:txBody>
          <a:bodyPr/>
          <a:lstStyle/>
          <a:p>
            <a:pPr marL="0" indent="0">
              <a:buNone/>
            </a:pPr>
            <a:r>
              <a:rPr lang="en-US" altLang="zh-TW" sz="2400" dirty="0" smtClean="0"/>
              <a:t>1951	Index registers</a:t>
            </a:r>
          </a:p>
          <a:p>
            <a:pPr marL="0" indent="0">
              <a:buNone/>
            </a:pPr>
            <a:r>
              <a:rPr lang="en-US" altLang="zh-TW" sz="2400" dirty="0" smtClean="0"/>
              <a:t>1960	Memory protection 		(B5000)</a:t>
            </a:r>
          </a:p>
          <a:p>
            <a:pPr marL="0" indent="0">
              <a:buNone/>
            </a:pPr>
            <a:r>
              <a:rPr lang="en-US" altLang="zh-TW" sz="2400" dirty="0" smtClean="0"/>
              <a:t>1960	Demand paging</a:t>
            </a:r>
            <a:br>
              <a:rPr lang="en-US" altLang="zh-TW" sz="2400" dirty="0" smtClean="0"/>
            </a:br>
            <a:r>
              <a:rPr lang="en-US" altLang="zh-TW" sz="2400" dirty="0" smtClean="0"/>
              <a:t>	(Atlas)</a:t>
            </a:r>
          </a:p>
          <a:p>
            <a:pPr marL="0" indent="0">
              <a:buNone/>
            </a:pPr>
            <a:r>
              <a:rPr lang="en-US" altLang="zh-TW" sz="2400" dirty="0" smtClean="0"/>
              <a:t>1960s	Deep pipelines</a:t>
            </a:r>
            <a:br>
              <a:rPr lang="en-US" altLang="zh-TW" sz="2400" dirty="0" smtClean="0"/>
            </a:br>
            <a:r>
              <a:rPr lang="en-US" altLang="zh-TW" sz="2400" dirty="0" smtClean="0"/>
              <a:t>	(IBM Stretch, CDC6600)</a:t>
            </a:r>
          </a:p>
          <a:p>
            <a:pPr marL="0" indent="0">
              <a:buNone/>
            </a:pPr>
            <a:r>
              <a:rPr lang="en-US" altLang="zh-TW" sz="2400" dirty="0" smtClean="0"/>
              <a:t>1960s	Superscalar issue</a:t>
            </a:r>
            <a:br>
              <a:rPr lang="en-US" altLang="zh-TW" sz="2400" dirty="0" smtClean="0"/>
            </a:br>
            <a:r>
              <a:rPr lang="en-US" altLang="zh-TW" sz="2400" dirty="0" smtClean="0"/>
              <a:t>	Dynamic scheduling</a:t>
            </a:r>
            <a:br>
              <a:rPr lang="en-US" altLang="zh-TW" sz="2400" dirty="0" smtClean="0"/>
            </a:br>
            <a:r>
              <a:rPr lang="en-US" altLang="zh-TW" sz="2400" dirty="0" smtClean="0"/>
              <a:t>	Branch prediction</a:t>
            </a:r>
            <a:br>
              <a:rPr lang="en-US" altLang="zh-TW" sz="2400" dirty="0" smtClean="0"/>
            </a:br>
            <a:r>
              <a:rPr lang="en-US" altLang="zh-TW" sz="2400" dirty="0" smtClean="0"/>
              <a:t>	(CDC6600, IBM 360/95)</a:t>
            </a:r>
          </a:p>
          <a:p>
            <a:pPr marL="0" indent="0">
              <a:buNone/>
            </a:pPr>
            <a:r>
              <a:rPr lang="en-US" altLang="zh-TW" sz="2400" dirty="0" smtClean="0"/>
              <a:t>1968	Cache memory (360/85)	</a:t>
            </a:r>
            <a:endParaRPr lang="en-US" altLang="zh-TW" sz="2400" dirty="0"/>
          </a:p>
        </p:txBody>
      </p:sp>
      <p:cxnSp>
        <p:nvCxnSpPr>
          <p:cNvPr id="3" name="直線接點 2"/>
          <p:cNvCxnSpPr/>
          <p:nvPr/>
        </p:nvCxnSpPr>
        <p:spPr bwMode="auto">
          <a:xfrm>
            <a:off x="4427984" y="1196752"/>
            <a:ext cx="0" cy="4608512"/>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投影片編號版面配置區 1"/>
          <p:cNvSpPr>
            <a:spLocks noGrp="1"/>
          </p:cNvSpPr>
          <p:nvPr>
            <p:ph type="sldNum" sz="quarter" idx="11"/>
          </p:nvPr>
        </p:nvSpPr>
        <p:spPr/>
        <p:txBody>
          <a:bodyPr/>
          <a:lstStyle/>
          <a:p>
            <a:fld id="{717B092A-BDAC-4842-B150-2BA3BE831A2E}" type="slidenum">
              <a:rPr lang="zh-TW" altLang="en-US" smtClean="0"/>
              <a:pPr/>
              <a:t>14</a:t>
            </a:fld>
            <a:endParaRPr lang="zh-TW" altLang="zh-TW"/>
          </a:p>
        </p:txBody>
      </p:sp>
    </p:spTree>
    <p:extLst>
      <p:ext uri="{BB962C8B-B14F-4D97-AF65-F5344CB8AC3E}">
        <p14:creationId xmlns:p14="http://schemas.microsoft.com/office/powerpoint/2010/main" val="3187920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79512" y="1068558"/>
            <a:ext cx="8820247" cy="5024738"/>
          </a:xfrm>
          <a:prstGeom prst="rect">
            <a:avLst/>
          </a:prstGeom>
        </p:spPr>
      </p:pic>
      <p:sp>
        <p:nvSpPr>
          <p:cNvPr id="31748" name="Rectangle 4"/>
          <p:cNvSpPr>
            <a:spLocks noGrp="1" noChangeArrowheads="1"/>
          </p:cNvSpPr>
          <p:nvPr>
            <p:ph type="title"/>
          </p:nvPr>
        </p:nvSpPr>
        <p:spPr/>
        <p:txBody>
          <a:bodyPr/>
          <a:lstStyle/>
          <a:p>
            <a:r>
              <a:rPr lang="en-US" altLang="zh-TW" dirty="0" smtClean="0"/>
              <a:t>Arch. Innovations Ride Technology Scaling</a:t>
            </a:r>
            <a:endParaRPr lang="zh-TW" altLang="en-US" dirty="0" smtClean="0"/>
          </a:p>
        </p:txBody>
      </p:sp>
      <p:sp>
        <p:nvSpPr>
          <p:cNvPr id="31747" name="Rectangle 3"/>
          <p:cNvSpPr>
            <a:spLocks noChangeArrowheads="1"/>
          </p:cNvSpPr>
          <p:nvPr/>
        </p:nvSpPr>
        <p:spPr bwMode="auto">
          <a:xfrm>
            <a:off x="1259632" y="1052736"/>
            <a:ext cx="2773114" cy="119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3526" tIns="41031" rIns="83526" bIns="41031">
            <a:spAutoFit/>
          </a:bodyPr>
          <a:lstStyle>
            <a:lvl1pPr>
              <a:lnSpc>
                <a:spcPct val="90000"/>
              </a:lnSpc>
              <a:spcBef>
                <a:spcPct val="15000"/>
              </a:spcBef>
              <a:buClr>
                <a:schemeClr val="folHlink"/>
              </a:buClr>
              <a:buSzPct val="75000"/>
              <a:buFont typeface="Wingdings" panose="05000000000000000000" pitchFamily="2" charset="2"/>
              <a:buChar char="t"/>
              <a:defRPr sz="2400" b="1">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5000"/>
              </a:spcBef>
              <a:buClr>
                <a:srgbClr val="FF9900"/>
              </a:buClr>
              <a:buSzPct val="75000"/>
              <a:buFont typeface="Wingdings" panose="05000000000000000000" pitchFamily="2" charset="2"/>
              <a:buChar char="l"/>
              <a:defRPr sz="2200" b="1">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5000"/>
              </a:spcBef>
              <a:buClr>
                <a:schemeClr val="accent2"/>
              </a:buClr>
              <a:buSzPct val="75000"/>
              <a:buFont typeface="Wingdings" panose="05000000000000000000" pitchFamily="2" charset="2"/>
              <a:buChar char="n"/>
              <a:defRPr sz="2000" b="1">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5000"/>
              </a:spcBef>
              <a:buClr>
                <a:schemeClr val="hlink"/>
              </a:buClr>
              <a:buSzPct val="75000"/>
              <a:buFont typeface="Monotype Sorts" pitchFamily="2" charset="2"/>
              <a:buChar char="T"/>
              <a:defRPr sz="2000">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5000"/>
              </a:spcBef>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9pPr>
          </a:lstStyle>
          <a:p>
            <a:pPr>
              <a:lnSpc>
                <a:spcPct val="100000"/>
              </a:lnSpc>
              <a:spcBef>
                <a:spcPct val="0"/>
              </a:spcBef>
              <a:buClrTx/>
              <a:buSzTx/>
              <a:buFontTx/>
              <a:buNone/>
            </a:pPr>
            <a:r>
              <a:rPr lang="en-US" altLang="zh-TW" u="sng" dirty="0" smtClean="0">
                <a:solidFill>
                  <a:srgbClr val="0000FF"/>
                </a:solidFill>
                <a:latin typeface="+mn-lt"/>
                <a:ea typeface="新細明體" panose="02020500000000000000" pitchFamily="18" charset="-120"/>
              </a:rPr>
              <a:t>Moore’s Law:</a:t>
            </a:r>
          </a:p>
          <a:p>
            <a:pPr>
              <a:lnSpc>
                <a:spcPct val="100000"/>
              </a:lnSpc>
              <a:spcBef>
                <a:spcPct val="0"/>
              </a:spcBef>
              <a:buClrTx/>
              <a:buSzTx/>
              <a:buFontTx/>
              <a:buNone/>
            </a:pPr>
            <a:r>
              <a:rPr lang="zh-TW" altLang="en-US" dirty="0" smtClean="0">
                <a:solidFill>
                  <a:srgbClr val="0000FF"/>
                </a:solidFill>
                <a:latin typeface="+mn-lt"/>
                <a:ea typeface="新細明體" panose="02020500000000000000" pitchFamily="18" charset="-120"/>
              </a:rPr>
              <a:t>   2</a:t>
            </a:r>
            <a:r>
              <a:rPr lang="en-US" altLang="zh-TW" dirty="0">
                <a:solidFill>
                  <a:srgbClr val="0000FF"/>
                </a:solidFill>
                <a:latin typeface="+mn-lt"/>
                <a:ea typeface="新細明體" panose="02020500000000000000" pitchFamily="18" charset="-120"/>
              </a:rPr>
              <a:t>X </a:t>
            </a:r>
            <a:r>
              <a:rPr lang="en-US" altLang="zh-TW" dirty="0" smtClean="0">
                <a:solidFill>
                  <a:srgbClr val="0000FF"/>
                </a:solidFill>
                <a:latin typeface="+mn-lt"/>
                <a:ea typeface="新細明體" panose="02020500000000000000" pitchFamily="18" charset="-120"/>
              </a:rPr>
              <a:t>transistors/chip</a:t>
            </a:r>
          </a:p>
          <a:p>
            <a:pPr>
              <a:lnSpc>
                <a:spcPct val="100000"/>
              </a:lnSpc>
              <a:spcBef>
                <a:spcPct val="0"/>
              </a:spcBef>
              <a:buClrTx/>
              <a:buSzTx/>
              <a:buFontTx/>
              <a:buNone/>
            </a:pPr>
            <a:r>
              <a:rPr lang="en-US" altLang="zh-TW" dirty="0" smtClean="0">
                <a:solidFill>
                  <a:srgbClr val="0000FF"/>
                </a:solidFill>
                <a:latin typeface="+mn-lt"/>
                <a:ea typeface="新細明體" panose="02020500000000000000" pitchFamily="18" charset="-120"/>
              </a:rPr>
              <a:t>   every 1.5~2 years</a:t>
            </a:r>
            <a:endParaRPr lang="zh-TW" altLang="zh-TW" b="0" dirty="0">
              <a:solidFill>
                <a:srgbClr val="0000FF"/>
              </a:solidFill>
              <a:latin typeface="+mn-lt"/>
              <a:ea typeface="新細明體" panose="02020500000000000000" pitchFamily="18" charset="-120"/>
            </a:endParaRPr>
          </a:p>
        </p:txBody>
      </p:sp>
      <p:sp>
        <p:nvSpPr>
          <p:cNvPr id="5" name="文字方塊 4"/>
          <p:cNvSpPr txBox="1"/>
          <p:nvPr/>
        </p:nvSpPr>
        <p:spPr>
          <a:xfrm>
            <a:off x="7418550" y="5085184"/>
            <a:ext cx="1229824" cy="461665"/>
          </a:xfrm>
          <a:prstGeom prst="rect">
            <a:avLst/>
          </a:prstGeom>
          <a:noFill/>
        </p:spPr>
        <p:txBody>
          <a:bodyPr wrap="none" rtlCol="0">
            <a:spAutoFit/>
          </a:bodyPr>
          <a:lstStyle/>
          <a:p>
            <a:pPr marL="0"/>
            <a:r>
              <a:rPr lang="en-US" altLang="zh-TW" dirty="0" smtClean="0">
                <a:latin typeface="+mn-lt"/>
              </a:rPr>
              <a:t>Fig. 1.17</a:t>
            </a:r>
            <a:endParaRPr lang="zh-TW" altLang="en-US" dirty="0">
              <a:latin typeface="+mn-lt"/>
            </a:endParaRPr>
          </a:p>
        </p:txBody>
      </p:sp>
      <p:sp>
        <p:nvSpPr>
          <p:cNvPr id="6" name="投影片編號版面配置區 5"/>
          <p:cNvSpPr>
            <a:spLocks noGrp="1"/>
          </p:cNvSpPr>
          <p:nvPr>
            <p:ph type="sldNum" sz="quarter" idx="11"/>
          </p:nvPr>
        </p:nvSpPr>
        <p:spPr/>
        <p:txBody>
          <a:bodyPr/>
          <a:lstStyle/>
          <a:p>
            <a:fld id="{27E26518-2301-4288-8958-BDA5B1B754F8}" type="slidenum">
              <a:rPr lang="zh-TW" altLang="en-US" smtClean="0"/>
              <a:pPr/>
              <a:t>15</a:t>
            </a:fld>
            <a:endParaRPr lang="zh-TW" altLang="zh-TW"/>
          </a:p>
        </p:txBody>
      </p:sp>
    </p:spTree>
    <p:extLst>
      <p:ext uri="{BB962C8B-B14F-4D97-AF65-F5344CB8AC3E}">
        <p14:creationId xmlns:p14="http://schemas.microsoft.com/office/powerpoint/2010/main" val="3638841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Comparison of Computers Since 1950</a:t>
            </a:r>
            <a:endParaRPr lang="zh-TW" altLang="en-US" dirty="0"/>
          </a:p>
        </p:txBody>
      </p:sp>
      <p:pic>
        <p:nvPicPr>
          <p:cNvPr id="6" name="圖片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512" y="1412776"/>
            <a:ext cx="9129291" cy="4176464"/>
          </a:xfrm>
          <a:prstGeom prst="rect">
            <a:avLst/>
          </a:prstGeom>
        </p:spPr>
      </p:pic>
      <p:sp>
        <p:nvSpPr>
          <p:cNvPr id="7" name="文字方塊 6"/>
          <p:cNvSpPr txBox="1"/>
          <p:nvPr/>
        </p:nvSpPr>
        <p:spPr>
          <a:xfrm>
            <a:off x="3846302" y="5559623"/>
            <a:ext cx="1462260" cy="461665"/>
          </a:xfrm>
          <a:prstGeom prst="rect">
            <a:avLst/>
          </a:prstGeom>
          <a:noFill/>
        </p:spPr>
        <p:txBody>
          <a:bodyPr wrap="none" rtlCol="0">
            <a:spAutoFit/>
          </a:bodyPr>
          <a:lstStyle/>
          <a:p>
            <a:pPr marL="0"/>
            <a:r>
              <a:rPr lang="en-US" altLang="zh-TW" dirty="0" smtClean="0">
                <a:latin typeface="+mn-lt"/>
              </a:rPr>
              <a:t>Fig. 1.12.7</a:t>
            </a:r>
            <a:endParaRPr lang="zh-TW" altLang="en-US" dirty="0">
              <a:latin typeface="+mn-lt"/>
            </a:endParaRPr>
          </a:p>
        </p:txBody>
      </p:sp>
      <p:sp>
        <p:nvSpPr>
          <p:cNvPr id="4" name="投影片編號版面配置區 3"/>
          <p:cNvSpPr>
            <a:spLocks noGrp="1"/>
          </p:cNvSpPr>
          <p:nvPr>
            <p:ph type="sldNum" sz="quarter" idx="11"/>
          </p:nvPr>
        </p:nvSpPr>
        <p:spPr/>
        <p:txBody>
          <a:bodyPr/>
          <a:lstStyle/>
          <a:p>
            <a:fld id="{27E26518-2301-4288-8958-BDA5B1B754F8}" type="slidenum">
              <a:rPr lang="zh-TW" altLang="en-US" smtClean="0"/>
              <a:pPr/>
              <a:t>16</a:t>
            </a:fld>
            <a:endParaRPr lang="zh-TW" altLang="zh-TW"/>
          </a:p>
        </p:txBody>
      </p:sp>
    </p:spTree>
    <p:extLst>
      <p:ext uri="{BB962C8B-B14F-4D97-AF65-F5344CB8AC3E}">
        <p14:creationId xmlns:p14="http://schemas.microsoft.com/office/powerpoint/2010/main" val="1345822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AU" altLang="zh-TW" dirty="0" smtClean="0"/>
              <a:t>Computers Are Now Pervasive</a:t>
            </a:r>
          </a:p>
        </p:txBody>
      </p:sp>
      <p:sp>
        <p:nvSpPr>
          <p:cNvPr id="19460" name="Rectangle 3"/>
          <p:cNvSpPr>
            <a:spLocks noGrp="1" noChangeArrowheads="1"/>
          </p:cNvSpPr>
          <p:nvPr>
            <p:ph type="body" idx="1"/>
          </p:nvPr>
        </p:nvSpPr>
        <p:spPr/>
        <p:txBody>
          <a:bodyPr/>
          <a:lstStyle/>
          <a:p>
            <a:pPr eaLnBrk="1" hangingPunct="1"/>
            <a:r>
              <a:rPr lang="en-US" altLang="zh-TW" dirty="0" smtClean="0">
                <a:ea typeface="新細明體" panose="02020500000000000000" pitchFamily="18" charset="-120"/>
              </a:rPr>
              <a:t>Classes of Computers:</a:t>
            </a:r>
          </a:p>
          <a:p>
            <a:pPr lvl="1" eaLnBrk="1" hangingPunct="1">
              <a:lnSpc>
                <a:spcPct val="90000"/>
              </a:lnSpc>
            </a:pPr>
            <a:r>
              <a:rPr lang="en-US" altLang="zh-TW" dirty="0">
                <a:ea typeface="新細明體" panose="02020500000000000000" pitchFamily="18" charset="-120"/>
              </a:rPr>
              <a:t>Personal computers</a:t>
            </a:r>
          </a:p>
          <a:p>
            <a:pPr lvl="2" eaLnBrk="1" hangingPunct="1">
              <a:lnSpc>
                <a:spcPct val="90000"/>
              </a:lnSpc>
            </a:pPr>
            <a:r>
              <a:rPr lang="en-US" altLang="zh-TW" dirty="0">
                <a:ea typeface="新細明體" panose="02020500000000000000" pitchFamily="18" charset="-120"/>
              </a:rPr>
              <a:t>General purpose, variety of </a:t>
            </a:r>
            <a:r>
              <a:rPr lang="en-US" altLang="zh-TW" dirty="0" smtClean="0">
                <a:ea typeface="新細明體" panose="02020500000000000000" pitchFamily="18" charset="-120"/>
              </a:rPr>
              <a:t>software</a:t>
            </a:r>
          </a:p>
          <a:p>
            <a:pPr lvl="2" eaLnBrk="1" hangingPunct="1">
              <a:lnSpc>
                <a:spcPct val="90000"/>
              </a:lnSpc>
            </a:pPr>
            <a:r>
              <a:rPr lang="en-US" altLang="zh-TW" dirty="0" smtClean="0">
                <a:ea typeface="新細明體" panose="02020500000000000000" pitchFamily="18" charset="-120"/>
              </a:rPr>
              <a:t>Subject </a:t>
            </a:r>
            <a:r>
              <a:rPr lang="en-US" altLang="zh-TW" dirty="0">
                <a:ea typeface="新細明體" panose="02020500000000000000" pitchFamily="18" charset="-120"/>
              </a:rPr>
              <a:t>to cost/performance </a:t>
            </a:r>
            <a:r>
              <a:rPr lang="en-US" altLang="zh-TW" dirty="0" smtClean="0">
                <a:ea typeface="新細明體" panose="02020500000000000000" pitchFamily="18" charset="-120"/>
              </a:rPr>
              <a:t>tradeoff</a:t>
            </a:r>
            <a:endParaRPr lang="en-US" altLang="zh-TW" dirty="0">
              <a:ea typeface="新細明體" panose="02020500000000000000" pitchFamily="18" charset="-120"/>
            </a:endParaRPr>
          </a:p>
          <a:p>
            <a:pPr lvl="1" eaLnBrk="1" hangingPunct="1">
              <a:lnSpc>
                <a:spcPct val="90000"/>
              </a:lnSpc>
            </a:pPr>
            <a:r>
              <a:rPr lang="en-US" altLang="zh-TW" dirty="0">
                <a:ea typeface="新細明體" panose="02020500000000000000" pitchFamily="18" charset="-120"/>
              </a:rPr>
              <a:t>Server computers</a:t>
            </a:r>
          </a:p>
          <a:p>
            <a:pPr lvl="2" eaLnBrk="1" hangingPunct="1">
              <a:lnSpc>
                <a:spcPct val="90000"/>
              </a:lnSpc>
            </a:pPr>
            <a:r>
              <a:rPr lang="en-US" altLang="zh-TW" dirty="0">
                <a:ea typeface="新細明體" panose="02020500000000000000" pitchFamily="18" charset="-120"/>
              </a:rPr>
              <a:t>Network </a:t>
            </a:r>
            <a:r>
              <a:rPr lang="en-US" altLang="zh-TW" dirty="0" smtClean="0">
                <a:ea typeface="新細明體" panose="02020500000000000000" pitchFamily="18" charset="-120"/>
              </a:rPr>
              <a:t>based, high </a:t>
            </a:r>
            <a:r>
              <a:rPr lang="en-US" altLang="zh-TW" dirty="0">
                <a:ea typeface="新細明體" panose="02020500000000000000" pitchFamily="18" charset="-120"/>
              </a:rPr>
              <a:t>capacity, performance, reliability</a:t>
            </a:r>
          </a:p>
          <a:p>
            <a:pPr lvl="2" eaLnBrk="1" hangingPunct="1">
              <a:lnSpc>
                <a:spcPct val="90000"/>
              </a:lnSpc>
            </a:pPr>
            <a:r>
              <a:rPr lang="en-US" altLang="zh-TW" dirty="0">
                <a:ea typeface="新細明體" panose="02020500000000000000" pitchFamily="18" charset="-120"/>
              </a:rPr>
              <a:t>Range from small servers to building </a:t>
            </a:r>
            <a:r>
              <a:rPr lang="en-US" altLang="zh-TW" dirty="0" smtClean="0">
                <a:ea typeface="新細明體" panose="02020500000000000000" pitchFamily="18" charset="-120"/>
              </a:rPr>
              <a:t>sized</a:t>
            </a:r>
          </a:p>
          <a:p>
            <a:pPr lvl="1" eaLnBrk="1" hangingPunct="1">
              <a:lnSpc>
                <a:spcPct val="90000"/>
              </a:lnSpc>
            </a:pPr>
            <a:r>
              <a:rPr lang="en-US" altLang="zh-TW" dirty="0">
                <a:ea typeface="新細明體" panose="02020500000000000000" pitchFamily="18" charset="-120"/>
              </a:rPr>
              <a:t>Supercomputers</a:t>
            </a:r>
          </a:p>
          <a:p>
            <a:pPr lvl="2" eaLnBrk="1" hangingPunct="1">
              <a:lnSpc>
                <a:spcPct val="90000"/>
              </a:lnSpc>
            </a:pPr>
            <a:r>
              <a:rPr lang="en-US" altLang="zh-TW" dirty="0">
                <a:ea typeface="新細明體" panose="02020500000000000000" pitchFamily="18" charset="-120"/>
              </a:rPr>
              <a:t>High-end scientific and engineering calculations</a:t>
            </a:r>
          </a:p>
          <a:p>
            <a:pPr lvl="2" eaLnBrk="1" hangingPunct="1">
              <a:lnSpc>
                <a:spcPct val="90000"/>
              </a:lnSpc>
            </a:pPr>
            <a:r>
              <a:rPr lang="en-US" altLang="zh-TW" dirty="0">
                <a:ea typeface="新細明體" panose="02020500000000000000" pitchFamily="18" charset="-120"/>
              </a:rPr>
              <a:t>Highest capability but represent a small fraction of the overall computer </a:t>
            </a:r>
            <a:r>
              <a:rPr lang="en-US" altLang="zh-TW" dirty="0" smtClean="0">
                <a:ea typeface="新細明體" panose="02020500000000000000" pitchFamily="18" charset="-120"/>
              </a:rPr>
              <a:t>market</a:t>
            </a:r>
            <a:endParaRPr lang="en-US" altLang="zh-TW" dirty="0">
              <a:ea typeface="新細明體" panose="02020500000000000000" pitchFamily="18" charset="-120"/>
            </a:endParaRPr>
          </a:p>
          <a:p>
            <a:pPr lvl="1" eaLnBrk="1" hangingPunct="1">
              <a:lnSpc>
                <a:spcPct val="90000"/>
              </a:lnSpc>
            </a:pPr>
            <a:r>
              <a:rPr lang="en-US" altLang="zh-TW" dirty="0">
                <a:ea typeface="新細明體" panose="02020500000000000000" pitchFamily="18" charset="-120"/>
              </a:rPr>
              <a:t>Embedded computers</a:t>
            </a:r>
          </a:p>
          <a:p>
            <a:pPr lvl="2" eaLnBrk="1" hangingPunct="1">
              <a:lnSpc>
                <a:spcPct val="90000"/>
              </a:lnSpc>
            </a:pPr>
            <a:r>
              <a:rPr lang="en-US" altLang="zh-TW" dirty="0">
                <a:ea typeface="新細明體" panose="02020500000000000000" pitchFamily="18" charset="-120"/>
              </a:rPr>
              <a:t>Hidden as components of systems</a:t>
            </a:r>
          </a:p>
          <a:p>
            <a:pPr lvl="2" eaLnBrk="1" hangingPunct="1">
              <a:lnSpc>
                <a:spcPct val="90000"/>
              </a:lnSpc>
            </a:pPr>
            <a:r>
              <a:rPr lang="en-US" altLang="zh-TW" dirty="0">
                <a:ea typeface="新細明體" panose="02020500000000000000" pitchFamily="18" charset="-120"/>
              </a:rPr>
              <a:t>Stringent power/performance/cost constraints</a:t>
            </a:r>
          </a:p>
          <a:p>
            <a:pPr lvl="3" eaLnBrk="1" hangingPunct="1">
              <a:lnSpc>
                <a:spcPct val="90000"/>
              </a:lnSpc>
            </a:pPr>
            <a:endParaRPr lang="en-US" altLang="zh-TW" dirty="0">
              <a:ea typeface="新細明體" panose="02020500000000000000" pitchFamily="18" charset="-120"/>
            </a:endParaRPr>
          </a:p>
          <a:p>
            <a:pPr lvl="2" eaLnBrk="1" hangingPunct="1"/>
            <a:endParaRPr lang="en-US" altLang="zh-TW" dirty="0" smtClean="0">
              <a:ea typeface="新細明體" panose="02020500000000000000" pitchFamily="18" charset="-120"/>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17</a:t>
            </a:fld>
            <a:endParaRPr lang="zh-TW" altLang="zh-TW"/>
          </a:p>
        </p:txBody>
      </p:sp>
    </p:spTree>
    <p:extLst>
      <p:ext uri="{BB962C8B-B14F-4D97-AF65-F5344CB8AC3E}">
        <p14:creationId xmlns:p14="http://schemas.microsoft.com/office/powerpoint/2010/main" val="13958633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zh-TW" smtClean="0"/>
              <a:t>The PostPC Era</a:t>
            </a:r>
          </a:p>
        </p:txBody>
      </p:sp>
      <p:sp>
        <p:nvSpPr>
          <p:cNvPr id="6" name="內容版面配置區 5"/>
          <p:cNvSpPr>
            <a:spLocks noGrp="1"/>
          </p:cNvSpPr>
          <p:nvPr>
            <p:ph idx="1"/>
          </p:nvPr>
        </p:nvSpPr>
        <p:spPr/>
        <p:txBody>
          <a:bodyPr/>
          <a:lstStyle/>
          <a:p>
            <a:r>
              <a:rPr lang="en-US" altLang="zh-TW" dirty="0" smtClean="0"/>
              <a:t>Personal Mobile Device (PMD)</a:t>
            </a:r>
          </a:p>
          <a:p>
            <a:pPr lvl="1"/>
            <a:r>
              <a:rPr lang="en-US" altLang="zh-TW" dirty="0" smtClean="0"/>
              <a:t>Battery operated</a:t>
            </a:r>
          </a:p>
          <a:p>
            <a:pPr lvl="1"/>
            <a:r>
              <a:rPr lang="en-US" altLang="zh-TW" dirty="0" smtClean="0"/>
              <a:t>Connects to the Internet</a:t>
            </a:r>
          </a:p>
          <a:p>
            <a:pPr lvl="1"/>
            <a:r>
              <a:rPr lang="en-US" altLang="zh-TW" dirty="0" smtClean="0"/>
              <a:t>Hundreds of dollars</a:t>
            </a:r>
          </a:p>
          <a:p>
            <a:pPr lvl="1"/>
            <a:r>
              <a:rPr lang="en-US" altLang="zh-TW" dirty="0" smtClean="0"/>
              <a:t>Smart phones, tablets, electronic glasses</a:t>
            </a:r>
          </a:p>
          <a:p>
            <a:r>
              <a:rPr lang="en-US" altLang="zh-TW" dirty="0" smtClean="0"/>
              <a:t>Cloud computing</a:t>
            </a:r>
          </a:p>
          <a:p>
            <a:pPr lvl="1"/>
            <a:r>
              <a:rPr lang="en-US" altLang="zh-TW" dirty="0" smtClean="0"/>
              <a:t>Warehouse Scale Computers (WSC)</a:t>
            </a:r>
          </a:p>
          <a:p>
            <a:pPr lvl="1"/>
            <a:r>
              <a:rPr lang="en-US" altLang="zh-TW" dirty="0" smtClean="0"/>
              <a:t>Software as a Service (SaaS)</a:t>
            </a:r>
          </a:p>
          <a:p>
            <a:pPr lvl="1"/>
            <a:r>
              <a:rPr lang="en-US" altLang="zh-TW" dirty="0" smtClean="0"/>
              <a:t>Portion of software run on a PMD and a portion run in the Cloud</a:t>
            </a:r>
          </a:p>
          <a:p>
            <a:pPr lvl="1"/>
            <a:r>
              <a:rPr lang="en-US" altLang="zh-TW" dirty="0" smtClean="0"/>
              <a:t>Amazon and Google</a:t>
            </a:r>
          </a:p>
          <a:p>
            <a:endParaRPr lang="zh-TW" altLang="en-US" dirty="0"/>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18</a:t>
            </a:fld>
            <a:endParaRPr lang="zh-TW" altLang="zh-TW"/>
          </a:p>
        </p:txBody>
      </p:sp>
    </p:spTree>
    <p:extLst>
      <p:ext uri="{BB962C8B-B14F-4D97-AF65-F5344CB8AC3E}">
        <p14:creationId xmlns:p14="http://schemas.microsoft.com/office/powerpoint/2010/main" val="762901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smtClean="0"/>
              <a:t>Outline</a:t>
            </a:r>
            <a:endParaRPr lang="en-US" altLang="zh-TW"/>
          </a:p>
        </p:txBody>
      </p:sp>
      <p:sp>
        <p:nvSpPr>
          <p:cNvPr id="10243" name="Rectangle 3"/>
          <p:cNvSpPr>
            <a:spLocks noGrp="1" noChangeArrowheads="1"/>
          </p:cNvSpPr>
          <p:nvPr>
            <p:ph type="body" idx="1"/>
          </p:nvPr>
        </p:nvSpPr>
        <p:spPr/>
        <p:txBody>
          <a:bodyPr/>
          <a:lstStyle/>
          <a:p>
            <a:r>
              <a:rPr lang="en-US" altLang="zh-TW" dirty="0" smtClean="0"/>
              <a:t>Computer: a historical perspective (Sec. 1.1, 1.5, 1.12)</a:t>
            </a:r>
          </a:p>
          <a:p>
            <a:pPr lvl="1"/>
            <a:r>
              <a:rPr lang="en-US" altLang="zh-TW" dirty="0" smtClean="0"/>
              <a:t>Technology affects computer development</a:t>
            </a:r>
          </a:p>
          <a:p>
            <a:pPr lvl="1"/>
            <a:r>
              <a:rPr lang="en-US" altLang="zh-TW" dirty="0" smtClean="0"/>
              <a:t>Great ideas in computer architecture require technology</a:t>
            </a:r>
          </a:p>
          <a:p>
            <a:r>
              <a:rPr lang="en-US" altLang="zh-TW" dirty="0" smtClean="0"/>
              <a:t>Great ideas in computer architecture (Sec. 1.2)</a:t>
            </a:r>
          </a:p>
          <a:p>
            <a:r>
              <a:rPr lang="en-US" altLang="zh-TW" dirty="0"/>
              <a:t>Below your program (Sec. 1.3)</a:t>
            </a:r>
          </a:p>
          <a:p>
            <a:r>
              <a:rPr lang="en-US" altLang="zh-TW" dirty="0"/>
              <a:t>Under the covers (Sec. 1.4)</a:t>
            </a:r>
          </a:p>
          <a:p>
            <a:r>
              <a:rPr lang="en-US" altLang="zh-TW" dirty="0"/>
              <a:t>Technologies for </a:t>
            </a:r>
            <a:r>
              <a:rPr lang="en-US" altLang="zh-TW" dirty="0" smtClean="0"/>
              <a:t>building processors and memory (Sec. 1.5)</a:t>
            </a:r>
          </a:p>
          <a:p>
            <a:r>
              <a:rPr lang="en-US" altLang="zh-TW" dirty="0" smtClean="0"/>
              <a:t>Performance (Sec. 1.6)</a:t>
            </a:r>
          </a:p>
          <a:p>
            <a:r>
              <a:rPr lang="en-US" altLang="zh-TW" dirty="0"/>
              <a:t>The </a:t>
            </a:r>
            <a:r>
              <a:rPr lang="en-US" altLang="zh-TW" dirty="0" smtClean="0"/>
              <a:t>power wall (Sec. 1.7)</a:t>
            </a:r>
            <a:endParaRPr lang="en-US" altLang="zh-TW" dirty="0"/>
          </a:p>
          <a:p>
            <a:r>
              <a:rPr lang="en-US" altLang="zh-TW" dirty="0" smtClean="0"/>
              <a:t>From uniprocessors </a:t>
            </a:r>
            <a:r>
              <a:rPr lang="en-US" altLang="zh-TW" dirty="0"/>
              <a:t>to </a:t>
            </a:r>
            <a:r>
              <a:rPr lang="en-US" altLang="zh-TW" dirty="0" smtClean="0"/>
              <a:t>multiprocessors (Sec. 1.8)</a:t>
            </a:r>
            <a:endParaRPr lang="en-US" altLang="zh-TW" dirty="0"/>
          </a:p>
          <a:p>
            <a:endParaRPr lang="en-US"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a:t>
            </a:fld>
            <a:endParaRPr lang="zh-TW" altLang="zh-TW"/>
          </a:p>
        </p:txBody>
      </p:sp>
    </p:spTree>
    <p:extLst>
      <p:ext uri="{BB962C8B-B14F-4D97-AF65-F5344CB8AC3E}">
        <p14:creationId xmlns:p14="http://schemas.microsoft.com/office/powerpoint/2010/main" val="157091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0243">
                                            <p:txEl>
                                              <p:pRg st="0" end="0"/>
                                            </p:txEl>
                                          </p:spTgt>
                                        </p:tgtEl>
                                        <p:attrNameLst>
                                          <p:attrName>style.color</p:attrName>
                                        </p:attrNameLst>
                                      </p:cBhvr>
                                      <p:to>
                                        <a:srgbClr val="FF0000"/>
                                      </p:to>
                                    </p:animClr>
                                    <p:animClr clrSpc="rgb" dir="cw">
                                      <p:cBhvr>
                                        <p:cTn id="7" dur="500" fill="hold"/>
                                        <p:tgtEl>
                                          <p:spTgt spid="10243">
                                            <p:txEl>
                                              <p:pRg st="0" end="0"/>
                                            </p:txEl>
                                          </p:spTgt>
                                        </p:tgtEl>
                                        <p:attrNameLst>
                                          <p:attrName>fillcolor</p:attrName>
                                        </p:attrNameLst>
                                      </p:cBhvr>
                                      <p:to>
                                        <a:srgbClr val="FF0000"/>
                                      </p:to>
                                    </p:animClr>
                                    <p:set>
                                      <p:cBhvr>
                                        <p:cTn id="8" dur="500" fill="hold"/>
                                        <p:tgtEl>
                                          <p:spTgt spid="10243">
                                            <p:txEl>
                                              <p:pRg st="0" end="0"/>
                                            </p:txEl>
                                          </p:spTgt>
                                        </p:tgtEl>
                                        <p:attrNameLst>
                                          <p:attrName>fill.type</p:attrName>
                                        </p:attrNameLst>
                                      </p:cBhvr>
                                      <p:to>
                                        <p:strVal val="solid"/>
                                      </p:to>
                                    </p:set>
                                    <p:set>
                                      <p:cBhvr>
                                        <p:cTn id="9" dur="500" fill="hold"/>
                                        <p:tgtEl>
                                          <p:spTgt spid="10243">
                                            <p:txEl>
                                              <p:pRg st="0" end="0"/>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10243">
                                            <p:txEl>
                                              <p:pRg st="1" end="1"/>
                                            </p:txEl>
                                          </p:spTgt>
                                        </p:tgtEl>
                                        <p:attrNameLst>
                                          <p:attrName>style.color</p:attrName>
                                        </p:attrNameLst>
                                      </p:cBhvr>
                                      <p:to>
                                        <a:srgbClr val="FF0000"/>
                                      </p:to>
                                    </p:animClr>
                                    <p:animClr clrSpc="rgb" dir="cw">
                                      <p:cBhvr>
                                        <p:cTn id="12" dur="500" fill="hold"/>
                                        <p:tgtEl>
                                          <p:spTgt spid="10243">
                                            <p:txEl>
                                              <p:pRg st="1" end="1"/>
                                            </p:txEl>
                                          </p:spTgt>
                                        </p:tgtEl>
                                        <p:attrNameLst>
                                          <p:attrName>fillcolor</p:attrName>
                                        </p:attrNameLst>
                                      </p:cBhvr>
                                      <p:to>
                                        <a:srgbClr val="FF0000"/>
                                      </p:to>
                                    </p:animClr>
                                    <p:set>
                                      <p:cBhvr>
                                        <p:cTn id="13" dur="500" fill="hold"/>
                                        <p:tgtEl>
                                          <p:spTgt spid="10243">
                                            <p:txEl>
                                              <p:pRg st="1" end="1"/>
                                            </p:txEl>
                                          </p:spTgt>
                                        </p:tgtEl>
                                        <p:attrNameLst>
                                          <p:attrName>fill.type</p:attrName>
                                        </p:attrNameLst>
                                      </p:cBhvr>
                                      <p:to>
                                        <p:strVal val="solid"/>
                                      </p:to>
                                    </p:set>
                                    <p:set>
                                      <p:cBhvr>
                                        <p:cTn id="14" dur="500" fill="hold"/>
                                        <p:tgtEl>
                                          <p:spTgt spid="10243">
                                            <p:txEl>
                                              <p:pRg st="1" end="1"/>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10243">
                                            <p:txEl>
                                              <p:pRg st="2" end="2"/>
                                            </p:txEl>
                                          </p:spTgt>
                                        </p:tgtEl>
                                        <p:attrNameLst>
                                          <p:attrName>style.color</p:attrName>
                                        </p:attrNameLst>
                                      </p:cBhvr>
                                      <p:to>
                                        <a:srgbClr val="FF0000"/>
                                      </p:to>
                                    </p:animClr>
                                    <p:animClr clrSpc="rgb" dir="cw">
                                      <p:cBhvr>
                                        <p:cTn id="17" dur="500" fill="hold"/>
                                        <p:tgtEl>
                                          <p:spTgt spid="10243">
                                            <p:txEl>
                                              <p:pRg st="2" end="2"/>
                                            </p:txEl>
                                          </p:spTgt>
                                        </p:tgtEl>
                                        <p:attrNameLst>
                                          <p:attrName>fillcolor</p:attrName>
                                        </p:attrNameLst>
                                      </p:cBhvr>
                                      <p:to>
                                        <a:srgbClr val="FF0000"/>
                                      </p:to>
                                    </p:animClr>
                                    <p:set>
                                      <p:cBhvr>
                                        <p:cTn id="18" dur="500" fill="hold"/>
                                        <p:tgtEl>
                                          <p:spTgt spid="10243">
                                            <p:txEl>
                                              <p:pRg st="2" end="2"/>
                                            </p:txEl>
                                          </p:spTgt>
                                        </p:tgtEl>
                                        <p:attrNameLst>
                                          <p:attrName>fill.type</p:attrName>
                                        </p:attrNameLst>
                                      </p:cBhvr>
                                      <p:to>
                                        <p:strVal val="solid"/>
                                      </p:to>
                                    </p:set>
                                    <p:set>
                                      <p:cBhvr>
                                        <p:cTn id="19" dur="500" fill="hold"/>
                                        <p:tgtEl>
                                          <p:spTgt spid="10243">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smtClean="0"/>
              <a:t>The PostPC Era</a:t>
            </a:r>
            <a:endParaRPr lang="en-AU" altLang="en-US" smtClean="0"/>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19</a:t>
            </a:fld>
            <a:endParaRPr lang="zh-TW" altLang="zh-TW"/>
          </a:p>
        </p:txBody>
      </p:sp>
      <p:pic>
        <p:nvPicPr>
          <p:cNvPr id="1229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453" y="1052736"/>
            <a:ext cx="7446963" cy="5050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字方塊 4"/>
          <p:cNvSpPr txBox="1"/>
          <p:nvPr/>
        </p:nvSpPr>
        <p:spPr>
          <a:xfrm>
            <a:off x="7092280" y="1556792"/>
            <a:ext cx="1074333" cy="461665"/>
          </a:xfrm>
          <a:prstGeom prst="rect">
            <a:avLst/>
          </a:prstGeom>
          <a:noFill/>
        </p:spPr>
        <p:txBody>
          <a:bodyPr wrap="none" rtlCol="0">
            <a:spAutoFit/>
          </a:bodyPr>
          <a:lstStyle/>
          <a:p>
            <a:pPr marL="0"/>
            <a:r>
              <a:rPr lang="en-US" altLang="zh-TW" dirty="0" smtClean="0">
                <a:latin typeface="+mn-lt"/>
              </a:rPr>
              <a:t>Fig. 1.2</a:t>
            </a:r>
            <a:endParaRPr lang="zh-TW" altLang="en-US" dirty="0">
              <a:latin typeface="+mn-lt"/>
            </a:endParaRPr>
          </a:p>
        </p:txBody>
      </p:sp>
      <p:cxnSp>
        <p:nvCxnSpPr>
          <p:cNvPr id="4" name="直線接點 3"/>
          <p:cNvCxnSpPr/>
          <p:nvPr/>
        </p:nvCxnSpPr>
        <p:spPr bwMode="auto">
          <a:xfrm flipV="1">
            <a:off x="5724128" y="3212976"/>
            <a:ext cx="2370477" cy="288032"/>
          </a:xfrm>
          <a:prstGeom prst="line">
            <a:avLst/>
          </a:prstGeom>
          <a:solidFill>
            <a:schemeClr val="accent1"/>
          </a:solidFill>
          <a:ln w="38100" cap="flat" cmpd="sng" algn="ctr">
            <a:solidFill>
              <a:srgbClr val="00B0F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8262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Technology and Computer Summary</a:t>
            </a:r>
            <a:endParaRPr lang="zh-TW" altLang="en-US" dirty="0"/>
          </a:p>
        </p:txBody>
      </p:sp>
      <p:sp>
        <p:nvSpPr>
          <p:cNvPr id="3" name="內容版面配置區 2"/>
          <p:cNvSpPr>
            <a:spLocks noGrp="1"/>
          </p:cNvSpPr>
          <p:nvPr>
            <p:ph idx="1"/>
          </p:nvPr>
        </p:nvSpPr>
        <p:spPr/>
        <p:txBody>
          <a:bodyPr/>
          <a:lstStyle/>
          <a:p>
            <a:r>
              <a:rPr lang="en-US" altLang="zh-TW" dirty="0" smtClean="0"/>
              <a:t>Technology progresses:</a:t>
            </a:r>
            <a:br>
              <a:rPr lang="en-US" altLang="zh-TW" dirty="0" smtClean="0"/>
            </a:br>
            <a:r>
              <a:rPr lang="en-US" altLang="zh-TW" dirty="0" smtClean="0"/>
              <a:t>Mechanic </a:t>
            </a:r>
            <a:r>
              <a:rPr lang="en-US" altLang="zh-TW" dirty="0" smtClean="0">
                <a:sym typeface="Wingdings" panose="05000000000000000000" pitchFamily="2" charset="2"/>
              </a:rPr>
              <a:t> electro-mechanic  electronic</a:t>
            </a:r>
            <a:br>
              <a:rPr lang="en-US" altLang="zh-TW" dirty="0" smtClean="0">
                <a:sym typeface="Wingdings" panose="05000000000000000000" pitchFamily="2" charset="2"/>
              </a:rPr>
            </a:br>
            <a:r>
              <a:rPr lang="en-US" altLang="zh-TW" dirty="0" smtClean="0">
                <a:sym typeface="Wingdings" panose="05000000000000000000" pitchFamily="2" charset="2"/>
              </a:rPr>
              <a:t>(vacuum tube  transistor  integrated circuit)</a:t>
            </a:r>
            <a:endParaRPr lang="en-US" altLang="zh-TW" dirty="0" smtClean="0"/>
          </a:p>
          <a:p>
            <a:pPr lvl="1"/>
            <a:r>
              <a:rPr lang="en-US" altLang="zh-TW" dirty="0" smtClean="0"/>
              <a:t>Size </a:t>
            </a:r>
            <a:r>
              <a:rPr lang="en-US" altLang="zh-TW" dirty="0" smtClean="0">
                <a:sym typeface="Symbol" panose="05050102010706020507" pitchFamily="18" charset="2"/>
              </a:rPr>
              <a:t></a:t>
            </a:r>
            <a:endParaRPr lang="en-US" altLang="zh-TW" dirty="0" smtClean="0"/>
          </a:p>
          <a:p>
            <a:pPr lvl="1"/>
            <a:r>
              <a:rPr lang="en-US" altLang="zh-TW" dirty="0" smtClean="0"/>
              <a:t>Switching speed </a:t>
            </a:r>
            <a:r>
              <a:rPr lang="en-US" altLang="zh-TW" dirty="0" smtClean="0">
                <a:sym typeface="Symbol" panose="05050102010706020507" pitchFamily="18" charset="2"/>
              </a:rPr>
              <a:t></a:t>
            </a:r>
            <a:endParaRPr lang="en-US" altLang="zh-TW" dirty="0" smtClean="0"/>
          </a:p>
          <a:p>
            <a:pPr lvl="1"/>
            <a:r>
              <a:rPr lang="en-US" altLang="zh-TW" dirty="0" smtClean="0"/>
              <a:t>Reliability </a:t>
            </a:r>
            <a:r>
              <a:rPr lang="en-US" altLang="zh-TW" dirty="0">
                <a:sym typeface="Symbol" panose="05050102010706020507" pitchFamily="18" charset="2"/>
              </a:rPr>
              <a:t></a:t>
            </a:r>
            <a:endParaRPr lang="en-US" altLang="zh-TW" dirty="0" smtClean="0"/>
          </a:p>
          <a:p>
            <a:pPr lvl="1"/>
            <a:r>
              <a:rPr lang="en-US" altLang="zh-TW" dirty="0" smtClean="0"/>
              <a:t>Power </a:t>
            </a:r>
            <a:r>
              <a:rPr lang="en-US" altLang="zh-TW" dirty="0">
                <a:sym typeface="Symbol" panose="05050102010706020507" pitchFamily="18" charset="2"/>
              </a:rPr>
              <a:t> </a:t>
            </a:r>
            <a:r>
              <a:rPr lang="en-US" altLang="zh-TW" dirty="0" smtClean="0">
                <a:sym typeface="Symbol" panose="05050102010706020507" pitchFamily="18" charset="2"/>
              </a:rPr>
              <a:t></a:t>
            </a:r>
          </a:p>
          <a:p>
            <a:pPr lvl="1"/>
            <a:r>
              <a:rPr lang="en-US" altLang="zh-TW" dirty="0" smtClean="0">
                <a:sym typeface="Symbol" panose="05050102010706020507" pitchFamily="18" charset="2"/>
              </a:rPr>
              <a:t>Cost </a:t>
            </a:r>
          </a:p>
          <a:p>
            <a:endParaRPr lang="en-US" altLang="zh-TW" dirty="0" smtClean="0">
              <a:sym typeface="Symbol" panose="05050102010706020507" pitchFamily="18" charset="2"/>
            </a:endParaRPr>
          </a:p>
          <a:p>
            <a:r>
              <a:rPr lang="en-US" altLang="zh-TW" dirty="0" smtClean="0">
                <a:sym typeface="Symbol" panose="05050102010706020507" pitchFamily="18" charset="2"/>
              </a:rPr>
              <a:t>Also requires </a:t>
            </a:r>
            <a:r>
              <a:rPr lang="en-US" altLang="zh-TW" dirty="0" smtClean="0">
                <a:solidFill>
                  <a:srgbClr val="FF0000"/>
                </a:solidFill>
                <a:sym typeface="Symbol" panose="05050102010706020507" pitchFamily="18" charset="2"/>
              </a:rPr>
              <a:t>innovative architectural ideas </a:t>
            </a:r>
            <a:r>
              <a:rPr lang="en-US" altLang="zh-TW" dirty="0" smtClean="0">
                <a:sym typeface="Symbol" panose="05050102010706020507" pitchFamily="18" charset="2"/>
              </a:rPr>
              <a:t>to ride the technology scaling for computer advances</a:t>
            </a:r>
            <a:endParaRPr lang="en-US" altLang="zh-TW" dirty="0">
              <a:sym typeface="Symbol" panose="05050102010706020507" pitchFamily="18" charset="2"/>
            </a:endParaRPr>
          </a:p>
        </p:txBody>
      </p:sp>
      <p:grpSp>
        <p:nvGrpSpPr>
          <p:cNvPr id="7" name="群組 6"/>
          <p:cNvGrpSpPr/>
          <p:nvPr/>
        </p:nvGrpSpPr>
        <p:grpSpPr>
          <a:xfrm>
            <a:off x="638778" y="1167135"/>
            <a:ext cx="7781039" cy="1296144"/>
            <a:chOff x="614149" y="703253"/>
            <a:chExt cx="7781039" cy="1296144"/>
          </a:xfrm>
        </p:grpSpPr>
        <p:sp>
          <p:nvSpPr>
            <p:cNvPr id="5" name="手繪多邊形 4"/>
            <p:cNvSpPr/>
            <p:nvPr/>
          </p:nvSpPr>
          <p:spPr bwMode="auto">
            <a:xfrm>
              <a:off x="614149" y="1112293"/>
              <a:ext cx="7308376" cy="887104"/>
            </a:xfrm>
            <a:custGeom>
              <a:avLst/>
              <a:gdLst>
                <a:gd name="connsiteX0" fmla="*/ 2053988 w 7308376"/>
                <a:gd name="connsiteY0" fmla="*/ 0 h 887104"/>
                <a:gd name="connsiteX1" fmla="*/ 7308376 w 7308376"/>
                <a:gd name="connsiteY1" fmla="*/ 20471 h 887104"/>
                <a:gd name="connsiteX2" fmla="*/ 7308376 w 7308376"/>
                <a:gd name="connsiteY2" fmla="*/ 887104 h 887104"/>
                <a:gd name="connsiteX3" fmla="*/ 0 w 7308376"/>
                <a:gd name="connsiteY3" fmla="*/ 859808 h 887104"/>
                <a:gd name="connsiteX4" fmla="*/ 13648 w 7308376"/>
                <a:gd name="connsiteY4" fmla="*/ 450376 h 887104"/>
                <a:gd name="connsiteX5" fmla="*/ 2053988 w 7308376"/>
                <a:gd name="connsiteY5" fmla="*/ 436728 h 887104"/>
                <a:gd name="connsiteX6" fmla="*/ 2053988 w 7308376"/>
                <a:gd name="connsiteY6" fmla="*/ 0 h 88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08376" h="887104">
                  <a:moveTo>
                    <a:pt x="2053988" y="0"/>
                  </a:moveTo>
                  <a:lnTo>
                    <a:pt x="7308376" y="20471"/>
                  </a:lnTo>
                  <a:lnTo>
                    <a:pt x="7308376" y="887104"/>
                  </a:lnTo>
                  <a:lnTo>
                    <a:pt x="0" y="859808"/>
                  </a:lnTo>
                  <a:lnTo>
                    <a:pt x="13648" y="450376"/>
                  </a:lnTo>
                  <a:lnTo>
                    <a:pt x="2053988" y="436728"/>
                  </a:lnTo>
                  <a:lnTo>
                    <a:pt x="2053988" y="0"/>
                  </a:lnTo>
                  <a:close/>
                </a:path>
              </a:pathLst>
            </a:cu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6" name="文字方塊 5"/>
            <p:cNvSpPr txBox="1"/>
            <p:nvPr/>
          </p:nvSpPr>
          <p:spPr>
            <a:xfrm>
              <a:off x="6936584" y="703253"/>
              <a:ext cx="1458604" cy="461665"/>
            </a:xfrm>
            <a:prstGeom prst="rect">
              <a:avLst/>
            </a:prstGeom>
            <a:noFill/>
          </p:spPr>
          <p:txBody>
            <a:bodyPr wrap="none" rtlCol="0">
              <a:spAutoFit/>
            </a:bodyPr>
            <a:lstStyle/>
            <a:p>
              <a:r>
                <a:rPr lang="en-US" altLang="zh-TW" dirty="0" smtClean="0">
                  <a:solidFill>
                    <a:srgbClr val="0000FF"/>
                  </a:solidFill>
                  <a:latin typeface="+mn-lt"/>
                </a:rPr>
                <a:t>0-1 switch</a:t>
              </a:r>
              <a:endParaRPr lang="zh-TW" altLang="en-US" dirty="0" smtClean="0">
                <a:solidFill>
                  <a:srgbClr val="0000FF"/>
                </a:solidFill>
                <a:latin typeface="+mn-lt"/>
              </a:endParaRPr>
            </a:p>
          </p:txBody>
        </p:sp>
      </p:grpSp>
      <p:sp>
        <p:nvSpPr>
          <p:cNvPr id="8" name="投影片編號版面配置區 7"/>
          <p:cNvSpPr>
            <a:spLocks noGrp="1"/>
          </p:cNvSpPr>
          <p:nvPr>
            <p:ph type="sldNum" sz="quarter" idx="11"/>
          </p:nvPr>
        </p:nvSpPr>
        <p:spPr/>
        <p:txBody>
          <a:bodyPr/>
          <a:lstStyle/>
          <a:p>
            <a:fld id="{0EF8A0A4-1A2F-4B89-B3C7-02C31CE3A532}" type="slidenum">
              <a:rPr lang="zh-TW" altLang="en-US" smtClean="0"/>
              <a:pPr/>
              <a:t>20</a:t>
            </a:fld>
            <a:endParaRPr lang="zh-TW" altLang="zh-TW"/>
          </a:p>
        </p:txBody>
      </p:sp>
      <p:sp>
        <p:nvSpPr>
          <p:cNvPr id="4" name="文字方塊 3"/>
          <p:cNvSpPr txBox="1"/>
          <p:nvPr/>
        </p:nvSpPr>
        <p:spPr>
          <a:xfrm>
            <a:off x="6759398" y="2456408"/>
            <a:ext cx="1770741" cy="461665"/>
          </a:xfrm>
          <a:prstGeom prst="rect">
            <a:avLst/>
          </a:prstGeom>
          <a:noFill/>
        </p:spPr>
        <p:txBody>
          <a:bodyPr wrap="none" rtlCol="0">
            <a:spAutoFit/>
          </a:bodyPr>
          <a:lstStyle/>
          <a:p>
            <a:pPr marL="0"/>
            <a:r>
              <a:rPr lang="en-US" altLang="zh-TW" dirty="0" smtClean="0">
                <a:solidFill>
                  <a:srgbClr val="FF0000"/>
                </a:solidFill>
                <a:latin typeface="+mn-lt"/>
              </a:rPr>
              <a:t>Moore’s Law</a:t>
            </a:r>
            <a:endParaRPr lang="zh-TW" altLang="en-US" dirty="0">
              <a:solidFill>
                <a:srgbClr val="FF0000"/>
              </a:solidFill>
              <a:latin typeface="+mn-lt"/>
            </a:endParaRPr>
          </a:p>
        </p:txBody>
      </p:sp>
      <p:cxnSp>
        <p:nvCxnSpPr>
          <p:cNvPr id="10" name="直線單箭頭接點 9"/>
          <p:cNvCxnSpPr/>
          <p:nvPr/>
        </p:nvCxnSpPr>
        <p:spPr bwMode="auto">
          <a:xfrm flipH="1" flipV="1">
            <a:off x="6372200" y="2320813"/>
            <a:ext cx="358800" cy="316099"/>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1" name="文字方塊 10"/>
          <p:cNvSpPr txBox="1"/>
          <p:nvPr/>
        </p:nvSpPr>
        <p:spPr>
          <a:xfrm>
            <a:off x="3851920" y="2930168"/>
            <a:ext cx="4896544" cy="1938992"/>
          </a:xfrm>
          <a:prstGeom prst="rect">
            <a:avLst/>
          </a:prstGeom>
          <a:solidFill>
            <a:schemeClr val="bg1">
              <a:lumMod val="85000"/>
            </a:schemeClr>
          </a:solidFill>
          <a:ln>
            <a:solidFill>
              <a:schemeClr val="tx1"/>
            </a:solidFill>
          </a:ln>
        </p:spPr>
        <p:txBody>
          <a:bodyPr wrap="square" rtlCol="0">
            <a:spAutoFit/>
          </a:bodyPr>
          <a:lstStyle/>
          <a:p>
            <a:pPr marL="0"/>
            <a:r>
              <a:rPr lang="en-US" altLang="zh-TW" dirty="0" smtClean="0">
                <a:latin typeface="+mn-lt"/>
              </a:rPr>
              <a:t>2-fold effects of IC technology scaling on computer performance:</a:t>
            </a:r>
          </a:p>
          <a:p>
            <a:pPr marL="342900" indent="-342900">
              <a:buFont typeface="Arial" panose="020B0604020202020204" pitchFamily="34" charset="0"/>
              <a:buChar char="•"/>
            </a:pPr>
            <a:r>
              <a:rPr lang="en-US" altLang="zh-TW" dirty="0" smtClean="0">
                <a:latin typeface="+mn-lt"/>
              </a:rPr>
              <a:t>Faster without change of design</a:t>
            </a:r>
          </a:p>
          <a:p>
            <a:pPr marL="342900" indent="-342900">
              <a:buFont typeface="Arial" panose="020B0604020202020204" pitchFamily="34" charset="0"/>
              <a:buChar char="•"/>
            </a:pPr>
            <a:r>
              <a:rPr lang="en-US" altLang="zh-TW" dirty="0" smtClean="0">
                <a:latin typeface="+mn-lt"/>
              </a:rPr>
              <a:t>More transistors to implement new architecture features</a:t>
            </a:r>
            <a:endParaRPr lang="zh-TW" altLang="en-US" dirty="0">
              <a:latin typeface="+mn-lt"/>
            </a:endParaRPr>
          </a:p>
        </p:txBody>
      </p:sp>
    </p:spTree>
    <p:extLst>
      <p:ext uri="{BB962C8B-B14F-4D97-AF65-F5344CB8AC3E}">
        <p14:creationId xmlns:p14="http://schemas.microsoft.com/office/powerpoint/2010/main" val="99041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smtClean="0"/>
              <a:t>Outline</a:t>
            </a:r>
            <a:endParaRPr lang="en-US" altLang="zh-TW"/>
          </a:p>
        </p:txBody>
      </p:sp>
      <p:sp>
        <p:nvSpPr>
          <p:cNvPr id="10243" name="Rectangle 3"/>
          <p:cNvSpPr>
            <a:spLocks noGrp="1" noChangeArrowheads="1"/>
          </p:cNvSpPr>
          <p:nvPr>
            <p:ph type="body" idx="1"/>
          </p:nvPr>
        </p:nvSpPr>
        <p:spPr/>
        <p:txBody>
          <a:bodyPr/>
          <a:lstStyle/>
          <a:p>
            <a:r>
              <a:rPr lang="en-US" altLang="zh-TW" dirty="0" smtClean="0"/>
              <a:t>Computer: a historical perspective (Sec. 1.1, 1.5)</a:t>
            </a:r>
          </a:p>
          <a:p>
            <a:pPr lvl="1"/>
            <a:r>
              <a:rPr lang="en-US" altLang="zh-TW" dirty="0" smtClean="0"/>
              <a:t>Technology affects computer development</a:t>
            </a:r>
          </a:p>
          <a:p>
            <a:pPr lvl="1"/>
            <a:r>
              <a:rPr lang="en-US" altLang="zh-TW" dirty="0" smtClean="0"/>
              <a:t>Great ideas in computer architecture require technology</a:t>
            </a:r>
          </a:p>
          <a:p>
            <a:r>
              <a:rPr lang="en-US" altLang="zh-TW" dirty="0" smtClean="0">
                <a:solidFill>
                  <a:srgbClr val="FF0000"/>
                </a:solidFill>
              </a:rPr>
              <a:t>Great ideas in computer architecture (Sec. 1.2)</a:t>
            </a:r>
          </a:p>
          <a:p>
            <a:r>
              <a:rPr lang="en-US" altLang="zh-TW" dirty="0"/>
              <a:t>Below your program (Sec. 1.3)</a:t>
            </a:r>
          </a:p>
          <a:p>
            <a:r>
              <a:rPr lang="en-US" altLang="zh-TW" dirty="0"/>
              <a:t>Under the covers (Sec. 1.4)</a:t>
            </a:r>
          </a:p>
          <a:p>
            <a:r>
              <a:rPr lang="en-US" altLang="zh-TW" dirty="0"/>
              <a:t>Technologies </a:t>
            </a:r>
            <a:r>
              <a:rPr lang="en-US" altLang="zh-TW" dirty="0" smtClean="0"/>
              <a:t>for building processors and memory (Sec. 1.5)</a:t>
            </a:r>
          </a:p>
          <a:p>
            <a:r>
              <a:rPr lang="en-US" altLang="zh-TW" dirty="0" smtClean="0"/>
              <a:t>Performance (Sec. 1.6)</a:t>
            </a:r>
          </a:p>
          <a:p>
            <a:r>
              <a:rPr lang="en-US" altLang="zh-TW" dirty="0"/>
              <a:t>The </a:t>
            </a:r>
            <a:r>
              <a:rPr lang="en-US" altLang="zh-TW" dirty="0" smtClean="0"/>
              <a:t>power wall (Sec. 1.7)</a:t>
            </a:r>
            <a:endParaRPr lang="en-US" altLang="zh-TW" dirty="0"/>
          </a:p>
          <a:p>
            <a:r>
              <a:rPr lang="en-US" altLang="zh-TW" dirty="0" smtClean="0"/>
              <a:t>From uniprocessors </a:t>
            </a:r>
            <a:r>
              <a:rPr lang="en-US" altLang="zh-TW" dirty="0"/>
              <a:t>to </a:t>
            </a:r>
            <a:r>
              <a:rPr lang="en-US" altLang="zh-TW" dirty="0" smtClean="0"/>
              <a:t>multiprocessors (Sec. 1.8)</a:t>
            </a:r>
            <a:endParaRPr lang="en-US" altLang="zh-TW" dirty="0"/>
          </a:p>
          <a:p>
            <a:endParaRPr lang="en-US"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21</a:t>
            </a:fld>
            <a:endParaRPr lang="zh-TW" altLang="zh-TW"/>
          </a:p>
        </p:txBody>
      </p:sp>
    </p:spTree>
    <p:extLst>
      <p:ext uri="{BB962C8B-B14F-4D97-AF65-F5344CB8AC3E}">
        <p14:creationId xmlns:p14="http://schemas.microsoft.com/office/powerpoint/2010/main" val="2958860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TW" smtClean="0"/>
              <a:t>Eight Great Ideas in Computer Architecture</a:t>
            </a:r>
            <a:endParaRPr lang="en-US" altLang="zh-TW" dirty="0" smtClean="0"/>
          </a:p>
        </p:txBody>
      </p:sp>
      <p:sp>
        <p:nvSpPr>
          <p:cNvPr id="26627" name="Content Placeholder 2"/>
          <p:cNvSpPr>
            <a:spLocks noGrp="1"/>
          </p:cNvSpPr>
          <p:nvPr>
            <p:ph idx="1"/>
          </p:nvPr>
        </p:nvSpPr>
        <p:spPr/>
        <p:txBody>
          <a:bodyPr/>
          <a:lstStyle/>
          <a:p>
            <a:r>
              <a:rPr lang="en-US" altLang="zh-TW" dirty="0" smtClean="0"/>
              <a:t>Design for </a:t>
            </a:r>
            <a:r>
              <a:rPr lang="en-US" altLang="zh-TW" b="1" i="1" dirty="0" smtClean="0"/>
              <a:t>Moore’s Law</a:t>
            </a:r>
          </a:p>
          <a:p>
            <a:pPr lvl="1"/>
            <a:r>
              <a:rPr lang="en-US" altLang="zh-TW" dirty="0" smtClean="0"/>
              <a:t>Very long computer design time </a:t>
            </a:r>
            <a:r>
              <a:rPr lang="en-US" altLang="zh-TW" dirty="0">
                <a:sym typeface="Wingdings" panose="05000000000000000000" pitchFamily="2" charset="2"/>
              </a:rPr>
              <a:t> </a:t>
            </a:r>
            <a:r>
              <a:rPr lang="en-US" altLang="zh-TW" dirty="0" smtClean="0">
                <a:sym typeface="Wingdings" panose="05000000000000000000" pitchFamily="2" charset="2"/>
              </a:rPr>
              <a:t>must anticipate the </a:t>
            </a:r>
            <a:r>
              <a:rPr lang="en-US" altLang="zh-TW" dirty="0">
                <a:sym typeface="Wingdings" panose="05000000000000000000" pitchFamily="2" charset="2"/>
              </a:rPr>
              <a:t>technology </a:t>
            </a:r>
            <a:r>
              <a:rPr lang="en-US" altLang="zh-TW" dirty="0" smtClean="0">
                <a:sym typeface="Wingdings" panose="05000000000000000000" pitchFamily="2" charset="2"/>
              </a:rPr>
              <a:t>when </a:t>
            </a:r>
            <a:r>
              <a:rPr lang="en-US" altLang="zh-TW" dirty="0">
                <a:sym typeface="Wingdings" panose="05000000000000000000" pitchFamily="2" charset="2"/>
              </a:rPr>
              <a:t>the design </a:t>
            </a:r>
            <a:r>
              <a:rPr lang="en-US" altLang="zh-TW" dirty="0" smtClean="0">
                <a:sym typeface="Wingdings" panose="05000000000000000000" pitchFamily="2" charset="2"/>
              </a:rPr>
              <a:t>finishes </a:t>
            </a:r>
            <a:r>
              <a:rPr lang="en-US" altLang="zh-TW" dirty="0">
                <a:sym typeface="Wingdings" panose="05000000000000000000" pitchFamily="2" charset="2"/>
              </a:rPr>
              <a:t>rather than </a:t>
            </a:r>
            <a:r>
              <a:rPr lang="en-US" altLang="zh-TW" dirty="0" smtClean="0">
                <a:sym typeface="Wingdings" panose="05000000000000000000" pitchFamily="2" charset="2"/>
              </a:rPr>
              <a:t>starts</a:t>
            </a:r>
            <a:endParaRPr lang="en-US" altLang="zh-TW" dirty="0" smtClean="0"/>
          </a:p>
          <a:p>
            <a:r>
              <a:rPr lang="en-US" altLang="zh-TW" dirty="0" smtClean="0"/>
              <a:t>Use </a:t>
            </a:r>
            <a:r>
              <a:rPr lang="en-US" altLang="zh-TW" b="1" i="1" dirty="0" smtClean="0"/>
              <a:t>abstraction</a:t>
            </a:r>
            <a:r>
              <a:rPr lang="en-US" altLang="zh-TW" dirty="0" smtClean="0"/>
              <a:t> to simplify design (next page)</a:t>
            </a:r>
          </a:p>
          <a:p>
            <a:pPr lvl="1"/>
            <a:r>
              <a:rPr lang="en-US" altLang="zh-TW" dirty="0" smtClean="0"/>
              <a:t>To improve productivity </a:t>
            </a:r>
            <a:r>
              <a:rPr lang="en-US" altLang="zh-TW" dirty="0">
                <a:sym typeface="Wingdings" panose="05000000000000000000" pitchFamily="2" charset="2"/>
              </a:rPr>
              <a:t> </a:t>
            </a:r>
            <a:r>
              <a:rPr lang="en-US" altLang="zh-TW" dirty="0" smtClean="0">
                <a:sym typeface="Wingdings" panose="05000000000000000000" pitchFamily="2" charset="2"/>
              </a:rPr>
              <a:t>represent design with different levels and hide lower-level </a:t>
            </a:r>
            <a:r>
              <a:rPr lang="en-US" altLang="zh-TW" dirty="0">
                <a:sym typeface="Wingdings" panose="05000000000000000000" pitchFamily="2" charset="2"/>
              </a:rPr>
              <a:t>details </a:t>
            </a:r>
            <a:r>
              <a:rPr lang="en-US" altLang="zh-TW" dirty="0" smtClean="0">
                <a:sym typeface="Wingdings" panose="05000000000000000000" pitchFamily="2" charset="2"/>
              </a:rPr>
              <a:t>with simpler models</a:t>
            </a:r>
            <a:endParaRPr lang="en-US" altLang="zh-TW" dirty="0" smtClean="0"/>
          </a:p>
          <a:p>
            <a:r>
              <a:rPr lang="en-US" altLang="zh-TW" dirty="0" smtClean="0"/>
              <a:t>Make the </a:t>
            </a:r>
            <a:r>
              <a:rPr lang="en-US" altLang="zh-TW" b="1" i="1" dirty="0" smtClean="0"/>
              <a:t>common case fast</a:t>
            </a:r>
          </a:p>
          <a:p>
            <a:pPr lvl="1"/>
            <a:r>
              <a:rPr lang="en-US" altLang="zh-TW" dirty="0" smtClean="0"/>
              <a:t>To make the most of limited resources, but need to </a:t>
            </a:r>
            <a:br>
              <a:rPr lang="en-US" altLang="zh-TW" dirty="0" smtClean="0"/>
            </a:br>
            <a:r>
              <a:rPr lang="en-US" altLang="zh-TW" dirty="0" smtClean="0"/>
              <a:t>know what the common case is</a:t>
            </a:r>
          </a:p>
          <a:p>
            <a:r>
              <a:rPr lang="en-US" altLang="zh-TW" dirty="0" smtClean="0"/>
              <a:t>Performance via </a:t>
            </a:r>
            <a:r>
              <a:rPr lang="en-US" altLang="zh-TW" b="1" i="1" dirty="0" smtClean="0"/>
              <a:t>parallelism</a:t>
            </a:r>
          </a:p>
          <a:p>
            <a:pPr lvl="1"/>
            <a:r>
              <a:rPr lang="en-US" altLang="zh-TW" dirty="0" smtClean="0"/>
              <a:t>To improve throughput by doing </a:t>
            </a:r>
            <a:r>
              <a:rPr lang="en-US" altLang="zh-TW" dirty="0"/>
              <a:t>things in </a:t>
            </a:r>
            <a:r>
              <a:rPr lang="en-US" altLang="zh-TW" dirty="0" smtClean="0"/>
              <a:t>parallel, but </a:t>
            </a:r>
            <a:br>
              <a:rPr lang="en-US" altLang="zh-TW" dirty="0" smtClean="0"/>
            </a:br>
            <a:r>
              <a:rPr lang="en-US" altLang="zh-TW" dirty="0" smtClean="0"/>
              <a:t>need to throw in multiple resources</a:t>
            </a:r>
          </a:p>
        </p:txBody>
      </p:sp>
      <p:pic>
        <p:nvPicPr>
          <p:cNvPr id="26630" name="Picture 6"/>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460804" y="1128829"/>
            <a:ext cx="6477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7"/>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522607" y="2420888"/>
            <a:ext cx="5762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8"/>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285162" y="3645024"/>
            <a:ext cx="85883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9"/>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407626" y="4797152"/>
            <a:ext cx="719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投影片編號版面配置區 8"/>
          <p:cNvSpPr>
            <a:spLocks noGrp="1"/>
          </p:cNvSpPr>
          <p:nvPr>
            <p:ph type="sldNum" sz="quarter" idx="11"/>
          </p:nvPr>
        </p:nvSpPr>
        <p:spPr/>
        <p:txBody>
          <a:bodyPr/>
          <a:lstStyle/>
          <a:p>
            <a:fld id="{0EF8A0A4-1A2F-4B89-B3C7-02C31CE3A532}" type="slidenum">
              <a:rPr lang="zh-TW" altLang="en-US" smtClean="0"/>
              <a:pPr/>
              <a:t>22</a:t>
            </a:fld>
            <a:endParaRPr lang="zh-TW" altLang="zh-TW"/>
          </a:p>
        </p:txBody>
      </p:sp>
    </p:spTree>
    <p:extLst>
      <p:ext uri="{BB962C8B-B14F-4D97-AF65-F5344CB8AC3E}">
        <p14:creationId xmlns:p14="http://schemas.microsoft.com/office/powerpoint/2010/main" val="25832125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altLang="zh-TW" dirty="0" smtClean="0"/>
              <a:t>An Example of Abstraction</a:t>
            </a:r>
          </a:p>
        </p:txBody>
      </p:sp>
      <p:sp>
        <p:nvSpPr>
          <p:cNvPr id="35844" name="Rectangle 3"/>
          <p:cNvSpPr>
            <a:spLocks noGrp="1" noChangeArrowheads="1"/>
          </p:cNvSpPr>
          <p:nvPr>
            <p:ph type="body" idx="1"/>
          </p:nvPr>
        </p:nvSpPr>
        <p:spPr/>
        <p:txBody>
          <a:bodyPr/>
          <a:lstStyle/>
          <a:p>
            <a:r>
              <a:rPr lang="en-US" altLang="zh-TW" dirty="0" smtClean="0"/>
              <a:t>Abstraction helps us deal with complexity</a:t>
            </a:r>
          </a:p>
          <a:p>
            <a:pPr lvl="1"/>
            <a:r>
              <a:rPr lang="en-US" altLang="zh-TW" dirty="0" smtClean="0"/>
              <a:t>Hide lower-level detail</a:t>
            </a:r>
          </a:p>
          <a:p>
            <a:r>
              <a:rPr lang="en-US" altLang="zh-TW" dirty="0" smtClean="0"/>
              <a:t>Recall instruction set architecture (ISA)</a:t>
            </a:r>
          </a:p>
          <a:p>
            <a:pPr lvl="1"/>
            <a:r>
              <a:rPr lang="en-US" altLang="zh-TW" dirty="0" smtClean="0"/>
              <a:t>ISA: the hardware/software interface</a:t>
            </a:r>
          </a:p>
          <a:p>
            <a:pPr lvl="1"/>
            <a:r>
              <a:rPr lang="en-US" altLang="zh-TW" dirty="0" smtClean="0"/>
              <a:t>Application binary interface: ISA + system SW interface</a:t>
            </a:r>
          </a:p>
          <a:p>
            <a:pPr lvl="1"/>
            <a:r>
              <a:rPr lang="en-US" altLang="zh-TW" dirty="0" smtClean="0"/>
              <a:t>Implementation: details </a:t>
            </a:r>
            <a:br>
              <a:rPr lang="en-US" altLang="zh-TW" dirty="0" smtClean="0"/>
            </a:br>
            <a:r>
              <a:rPr lang="en-US" altLang="zh-TW" dirty="0" smtClean="0"/>
              <a:t>underlying an interface</a:t>
            </a:r>
          </a:p>
        </p:txBody>
      </p:sp>
      <p:grpSp>
        <p:nvGrpSpPr>
          <p:cNvPr id="3" name="群組 2"/>
          <p:cNvGrpSpPr/>
          <p:nvPr/>
        </p:nvGrpSpPr>
        <p:grpSpPr>
          <a:xfrm>
            <a:off x="2411760" y="3212976"/>
            <a:ext cx="6732240" cy="2818022"/>
            <a:chOff x="251520" y="1669577"/>
            <a:chExt cx="8568952" cy="4351711"/>
          </a:xfrm>
        </p:grpSpPr>
        <p:sp>
          <p:nvSpPr>
            <p:cNvPr id="5" name="AutoShape 42"/>
            <p:cNvSpPr>
              <a:spLocks/>
            </p:cNvSpPr>
            <p:nvPr/>
          </p:nvSpPr>
          <p:spPr bwMode="auto">
            <a:xfrm>
              <a:off x="334392" y="5063799"/>
              <a:ext cx="2469945" cy="836845"/>
            </a:xfrm>
            <a:prstGeom prst="callout1">
              <a:avLst>
                <a:gd name="adj1" fmla="val 0"/>
                <a:gd name="adj2" fmla="val 51107"/>
                <a:gd name="adj3" fmla="val -169103"/>
                <a:gd name="adj4" fmla="val 61818"/>
              </a:avLst>
            </a:prstGeom>
            <a:noFill/>
            <a:ln w="28575">
              <a:solidFill>
                <a:srgbClr val="0000FF"/>
              </a:solidFill>
              <a:prstDash val="sysDot"/>
              <a:miter lim="800000"/>
              <a:headE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TW" sz="1600" b="1" dirty="0">
                  <a:solidFill>
                    <a:srgbClr val="0000FF"/>
                  </a:solidFill>
                  <a:latin typeface="+mn-lt"/>
                  <a:ea typeface="+mj-ea"/>
                </a:rPr>
                <a:t>Instruction </a:t>
              </a:r>
              <a:r>
                <a:rPr lang="en-US" altLang="zh-TW" sz="1600" b="1" dirty="0" smtClean="0">
                  <a:solidFill>
                    <a:srgbClr val="0000FF"/>
                  </a:solidFill>
                  <a:latin typeface="+mn-lt"/>
                  <a:ea typeface="+mj-ea"/>
                </a:rPr>
                <a:t>Set Architecture (ISA)</a:t>
              </a:r>
              <a:endParaRPr lang="zh-TW" altLang="en-US" sz="1600" b="1" dirty="0">
                <a:solidFill>
                  <a:srgbClr val="0000FF"/>
                </a:solidFill>
                <a:latin typeface="+mn-lt"/>
                <a:ea typeface="+mj-ea"/>
              </a:endParaRPr>
            </a:p>
          </p:txBody>
        </p:sp>
        <p:grpSp>
          <p:nvGrpSpPr>
            <p:cNvPr id="6" name="群組 5"/>
            <p:cNvGrpSpPr/>
            <p:nvPr/>
          </p:nvGrpSpPr>
          <p:grpSpPr>
            <a:xfrm>
              <a:off x="533604" y="1669577"/>
              <a:ext cx="7797801" cy="4351711"/>
              <a:chOff x="461597" y="1479067"/>
              <a:chExt cx="7797801" cy="4351711"/>
            </a:xfrm>
          </p:grpSpPr>
          <p:sp>
            <p:nvSpPr>
              <p:cNvPr id="7" name="矩形 6"/>
              <p:cNvSpPr/>
              <p:nvPr/>
            </p:nvSpPr>
            <p:spPr bwMode="auto">
              <a:xfrm>
                <a:off x="2815480" y="1479067"/>
                <a:ext cx="3744397" cy="1733909"/>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8" name="矩形 7"/>
              <p:cNvSpPr/>
              <p:nvPr/>
            </p:nvSpPr>
            <p:spPr bwMode="auto">
              <a:xfrm>
                <a:off x="4415027" y="1866803"/>
                <a:ext cx="2799211" cy="1295761"/>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6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9" name="Rectangle 8"/>
              <p:cNvSpPr>
                <a:spLocks noChangeArrowheads="1"/>
              </p:cNvSpPr>
              <p:nvPr/>
            </p:nvSpPr>
            <p:spPr bwMode="auto">
              <a:xfrm>
                <a:off x="2642800" y="3429000"/>
                <a:ext cx="1794948" cy="498369"/>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TW" sz="1600" b="1" dirty="0" smtClean="0">
                    <a:latin typeface="+mn-lt"/>
                  </a:rPr>
                  <a:t>Processor</a:t>
                </a:r>
                <a:endParaRPr lang="en-US" altLang="zh-TW" sz="1600" b="1" dirty="0">
                  <a:latin typeface="+mn-lt"/>
                </a:endParaRPr>
              </a:p>
            </p:txBody>
          </p:sp>
          <p:sp>
            <p:nvSpPr>
              <p:cNvPr id="10" name="Rectangle 12"/>
              <p:cNvSpPr>
                <a:spLocks noChangeArrowheads="1"/>
              </p:cNvSpPr>
              <p:nvPr/>
            </p:nvSpPr>
            <p:spPr bwMode="auto">
              <a:xfrm>
                <a:off x="5761210" y="1962037"/>
                <a:ext cx="967966" cy="549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gn="ctr">
                  <a:lnSpc>
                    <a:spcPct val="102000"/>
                  </a:lnSpc>
                </a:pPr>
                <a:r>
                  <a:rPr lang="en-US" altLang="zh-TW" sz="1600" b="1" dirty="0" smtClean="0">
                    <a:latin typeface="+mn-lt"/>
                    <a:ea typeface="+mj-ea"/>
                  </a:rPr>
                  <a:t>Operating</a:t>
                </a:r>
                <a:br>
                  <a:rPr lang="en-US" altLang="zh-TW" sz="1600" b="1" dirty="0" smtClean="0">
                    <a:latin typeface="+mn-lt"/>
                    <a:ea typeface="+mj-ea"/>
                  </a:rPr>
                </a:br>
                <a:r>
                  <a:rPr lang="en-US" altLang="zh-TW" sz="1600" b="1" dirty="0" smtClean="0">
                    <a:latin typeface="+mn-lt"/>
                    <a:ea typeface="+mj-ea"/>
                  </a:rPr>
                  <a:t>System</a:t>
                </a:r>
                <a:endParaRPr lang="en-US" altLang="zh-TW" sz="1600" b="1" dirty="0">
                  <a:latin typeface="+mn-lt"/>
                  <a:ea typeface="+mj-ea"/>
                </a:endParaRPr>
              </a:p>
            </p:txBody>
          </p:sp>
          <p:sp>
            <p:nvSpPr>
              <p:cNvPr id="11" name="Rectangle 17"/>
              <p:cNvSpPr>
                <a:spLocks noChangeArrowheads="1"/>
              </p:cNvSpPr>
              <p:nvPr/>
            </p:nvSpPr>
            <p:spPr bwMode="auto">
              <a:xfrm>
                <a:off x="2904089" y="1574012"/>
                <a:ext cx="1089859" cy="298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102000"/>
                  </a:lnSpc>
                </a:pPr>
                <a:r>
                  <a:rPr lang="en-US" altLang="zh-TW" sz="1600" b="1" dirty="0" smtClean="0">
                    <a:latin typeface="+mn-lt"/>
                    <a:ea typeface="+mj-ea"/>
                  </a:rPr>
                  <a:t>Application</a:t>
                </a:r>
                <a:endParaRPr lang="en-US" altLang="zh-TW" sz="1600" b="1" dirty="0">
                  <a:latin typeface="+mn-lt"/>
                  <a:ea typeface="+mj-ea"/>
                </a:endParaRPr>
              </a:p>
            </p:txBody>
          </p:sp>
          <p:sp>
            <p:nvSpPr>
              <p:cNvPr id="12" name="Rectangle 21"/>
              <p:cNvSpPr>
                <a:spLocks noChangeArrowheads="1"/>
              </p:cNvSpPr>
              <p:nvPr/>
            </p:nvSpPr>
            <p:spPr bwMode="auto">
              <a:xfrm>
                <a:off x="3397131" y="4500388"/>
                <a:ext cx="3798929" cy="448533"/>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TW" sz="1600" b="1" dirty="0">
                    <a:latin typeface="+mn-lt"/>
                  </a:rPr>
                  <a:t>Digital </a:t>
                </a:r>
                <a:r>
                  <a:rPr lang="en-US" altLang="zh-TW" sz="1600" b="1" dirty="0" smtClean="0">
                    <a:latin typeface="+mn-lt"/>
                  </a:rPr>
                  <a:t>Design</a:t>
                </a:r>
                <a:endParaRPr lang="en-US" altLang="zh-TW" sz="1600" b="1" dirty="0">
                  <a:latin typeface="+mn-lt"/>
                </a:endParaRPr>
              </a:p>
            </p:txBody>
          </p:sp>
          <p:sp>
            <p:nvSpPr>
              <p:cNvPr id="13" name="Rectangle 23"/>
              <p:cNvSpPr>
                <a:spLocks noChangeArrowheads="1"/>
              </p:cNvSpPr>
              <p:nvPr/>
            </p:nvSpPr>
            <p:spPr bwMode="auto">
              <a:xfrm>
                <a:off x="3675103" y="4946172"/>
                <a:ext cx="3242984" cy="425691"/>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TW" sz="1600" b="1" dirty="0">
                    <a:latin typeface="+mn-lt"/>
                  </a:rPr>
                  <a:t>Circuit </a:t>
                </a:r>
                <a:r>
                  <a:rPr lang="en-US" altLang="zh-TW" sz="1600" b="1" dirty="0" smtClean="0">
                    <a:latin typeface="+mn-lt"/>
                  </a:rPr>
                  <a:t>Design</a:t>
                </a:r>
                <a:endParaRPr lang="en-US" altLang="zh-TW" sz="1600" b="1" dirty="0">
                  <a:latin typeface="+mn-lt"/>
                </a:endParaRPr>
              </a:p>
            </p:txBody>
          </p:sp>
          <p:sp>
            <p:nvSpPr>
              <p:cNvPr id="14" name="Rectangle 28"/>
              <p:cNvSpPr>
                <a:spLocks noChangeArrowheads="1"/>
              </p:cNvSpPr>
              <p:nvPr/>
            </p:nvSpPr>
            <p:spPr bwMode="auto">
              <a:xfrm>
                <a:off x="3233542" y="3922577"/>
                <a:ext cx="4126109" cy="581431"/>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TW" sz="1600" b="1" dirty="0" err="1">
                    <a:latin typeface="+mn-lt"/>
                  </a:rPr>
                  <a:t>Datapath</a:t>
                </a:r>
                <a:r>
                  <a:rPr lang="en-US" altLang="zh-TW" sz="1600" b="1" dirty="0">
                    <a:latin typeface="+mn-lt"/>
                  </a:rPr>
                  <a:t> &amp; Control </a:t>
                </a:r>
              </a:p>
            </p:txBody>
          </p:sp>
          <p:sp>
            <p:nvSpPr>
              <p:cNvPr id="15" name="Rectangle 30"/>
              <p:cNvSpPr>
                <a:spLocks noChangeArrowheads="1"/>
              </p:cNvSpPr>
              <p:nvPr/>
            </p:nvSpPr>
            <p:spPr bwMode="auto">
              <a:xfrm>
                <a:off x="3833371" y="5371863"/>
                <a:ext cx="2926447" cy="458915"/>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TW" sz="1600" b="1" dirty="0">
                    <a:latin typeface="+mn-lt"/>
                  </a:rPr>
                  <a:t>Transistors</a:t>
                </a:r>
                <a:endParaRPr lang="zh-TW" altLang="en-US" sz="1600" dirty="0">
                  <a:latin typeface="+mn-lt"/>
                  <a:ea typeface="+mj-ea"/>
                </a:endParaRPr>
              </a:p>
            </p:txBody>
          </p:sp>
          <p:sp>
            <p:nvSpPr>
              <p:cNvPr id="16" name="Text Box 33"/>
              <p:cNvSpPr txBox="1">
                <a:spLocks noChangeArrowheads="1"/>
              </p:cNvSpPr>
              <p:nvPr/>
            </p:nvSpPr>
            <p:spPr bwMode="auto">
              <a:xfrm>
                <a:off x="461597" y="3361912"/>
                <a:ext cx="102245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b="1" dirty="0">
                    <a:solidFill>
                      <a:srgbClr val="C00000"/>
                    </a:solidFill>
                    <a:latin typeface="+mn-lt"/>
                    <a:ea typeface="+mj-ea"/>
                  </a:rPr>
                  <a:t>Hardware</a:t>
                </a:r>
              </a:p>
            </p:txBody>
          </p:sp>
          <p:sp>
            <p:nvSpPr>
              <p:cNvPr id="17" name="Text Box 34"/>
              <p:cNvSpPr txBox="1">
                <a:spLocks noChangeArrowheads="1"/>
              </p:cNvSpPr>
              <p:nvPr/>
            </p:nvSpPr>
            <p:spPr bwMode="auto">
              <a:xfrm>
                <a:off x="461597" y="2702243"/>
                <a:ext cx="95442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b="1" dirty="0">
                    <a:solidFill>
                      <a:srgbClr val="C00000"/>
                    </a:solidFill>
                    <a:latin typeface="+mn-lt"/>
                    <a:ea typeface="+mj-ea"/>
                  </a:rPr>
                  <a:t>Software</a:t>
                </a:r>
              </a:p>
            </p:txBody>
          </p:sp>
          <p:sp>
            <p:nvSpPr>
              <p:cNvPr id="20" name="Rectangle 37"/>
              <p:cNvSpPr>
                <a:spLocks noChangeArrowheads="1"/>
              </p:cNvSpPr>
              <p:nvPr/>
            </p:nvSpPr>
            <p:spPr bwMode="auto">
              <a:xfrm>
                <a:off x="3424397" y="2301063"/>
                <a:ext cx="1635902" cy="431920"/>
              </a:xfrm>
              <a:prstGeom prst="rect">
                <a:avLst/>
              </a:prstGeom>
              <a:solidFill>
                <a:srgbClr val="99CCFF"/>
              </a:solidFill>
              <a:ln w="9525">
                <a:solidFill>
                  <a:schemeClr val="tx1"/>
                </a:solidFill>
                <a:miter lim="800000"/>
                <a:headEnd/>
                <a:tailEnd/>
              </a:ln>
              <a:effectLst/>
              <a:extLst/>
            </p:spPr>
            <p:txBody>
              <a:bodyPr wrap="none" anchor="ctr"/>
              <a:lstStyle/>
              <a:p>
                <a:pPr algn="ctr"/>
                <a:r>
                  <a:rPr lang="en-US" altLang="zh-TW" sz="1600" b="1" dirty="0" smtClean="0">
                    <a:latin typeface="+mn-lt"/>
                    <a:ea typeface="+mj-ea"/>
                  </a:rPr>
                  <a:t>Compiler</a:t>
                </a:r>
                <a:endParaRPr lang="zh-TW" altLang="en-US" sz="1600" b="1" dirty="0">
                  <a:latin typeface="+mn-lt"/>
                  <a:ea typeface="+mj-ea"/>
                </a:endParaRPr>
              </a:p>
            </p:txBody>
          </p:sp>
          <p:sp>
            <p:nvSpPr>
              <p:cNvPr id="21" name="Rectangle 11"/>
              <p:cNvSpPr>
                <a:spLocks noChangeArrowheads="1"/>
              </p:cNvSpPr>
              <p:nvPr/>
            </p:nvSpPr>
            <p:spPr bwMode="auto">
              <a:xfrm>
                <a:off x="3315337" y="2729505"/>
                <a:ext cx="1854023" cy="431920"/>
              </a:xfrm>
              <a:prstGeom prst="rect">
                <a:avLst/>
              </a:prstGeom>
              <a:solidFill>
                <a:srgbClr val="99CCFF"/>
              </a:solidFill>
              <a:ln w="9525">
                <a:solidFill>
                  <a:schemeClr val="tx1"/>
                </a:solidFill>
                <a:miter lim="800000"/>
                <a:headEnd/>
                <a:tailEnd/>
              </a:ln>
              <a:effectLst/>
              <a:extLst/>
            </p:spPr>
            <p:txBody>
              <a:bodyPr wrap="none" anchor="ctr"/>
              <a:lstStyle/>
              <a:p>
                <a:pPr algn="ctr"/>
                <a:r>
                  <a:rPr lang="en-US" altLang="zh-TW" sz="1600" b="1" dirty="0" smtClean="0">
                    <a:latin typeface="+mn-lt"/>
                    <a:ea typeface="+mj-ea"/>
                  </a:rPr>
                  <a:t>Assembler</a:t>
                </a:r>
                <a:endParaRPr lang="zh-TW" altLang="en-US" sz="1600" b="1" dirty="0">
                  <a:latin typeface="+mn-lt"/>
                  <a:ea typeface="+mj-ea"/>
                </a:endParaRPr>
              </a:p>
            </p:txBody>
          </p:sp>
          <p:sp>
            <p:nvSpPr>
              <p:cNvPr id="22" name="Rectangle 8"/>
              <p:cNvSpPr>
                <a:spLocks noChangeArrowheads="1"/>
              </p:cNvSpPr>
              <p:nvPr/>
            </p:nvSpPr>
            <p:spPr bwMode="auto">
              <a:xfrm>
                <a:off x="4436593" y="3429000"/>
                <a:ext cx="1794948" cy="498369"/>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TW" sz="1600" b="1" dirty="0" smtClean="0">
                    <a:latin typeface="+mn-lt"/>
                    <a:ea typeface="+mj-ea"/>
                  </a:rPr>
                  <a:t>Memory</a:t>
                </a:r>
                <a:endParaRPr lang="zh-TW" altLang="en-US" sz="1600" b="1" dirty="0">
                  <a:latin typeface="+mn-lt"/>
                  <a:ea typeface="+mj-ea"/>
                </a:endParaRPr>
              </a:p>
            </p:txBody>
          </p:sp>
          <p:sp>
            <p:nvSpPr>
              <p:cNvPr id="23" name="Rectangle 8"/>
              <p:cNvSpPr>
                <a:spLocks noChangeArrowheads="1"/>
              </p:cNvSpPr>
              <p:nvPr/>
            </p:nvSpPr>
            <p:spPr bwMode="auto">
              <a:xfrm>
                <a:off x="6231541" y="3429000"/>
                <a:ext cx="1794948" cy="498369"/>
              </a:xfrm>
              <a:prstGeom prst="rect">
                <a:avLst/>
              </a:prstGeom>
              <a:solidFill>
                <a:srgbClr val="99FF99"/>
              </a:solidFill>
              <a:ln w="9525">
                <a:solidFill>
                  <a:schemeClr val="tx1"/>
                </a:solidFill>
                <a:miter lim="800000"/>
                <a:headEnd/>
                <a:tailEnd/>
              </a:ln>
              <a:effectLst/>
              <a:extLst/>
            </p:spPr>
            <p:txBody>
              <a:bodyPr wrap="none" anchor="ctr"/>
              <a:lstStyle/>
              <a:p>
                <a:pPr algn="ctr"/>
                <a:r>
                  <a:rPr lang="en-US" altLang="zh-TW" sz="1600" b="1" dirty="0" smtClean="0">
                    <a:latin typeface="+mn-lt"/>
                    <a:ea typeface="+mj-ea"/>
                  </a:rPr>
                  <a:t>I/O System</a:t>
                </a:r>
                <a:endParaRPr lang="zh-TW" altLang="en-US" sz="1600" b="1" dirty="0">
                  <a:latin typeface="+mn-lt"/>
                  <a:ea typeface="+mj-ea"/>
                </a:endParaRPr>
              </a:p>
            </p:txBody>
          </p:sp>
          <p:sp>
            <p:nvSpPr>
              <p:cNvPr id="24" name="Rectangle 24" descr="50%"/>
              <p:cNvSpPr>
                <a:spLocks noChangeArrowheads="1"/>
              </p:cNvSpPr>
              <p:nvPr/>
            </p:nvSpPr>
            <p:spPr bwMode="auto">
              <a:xfrm>
                <a:off x="570657" y="3154680"/>
                <a:ext cx="7688741" cy="295085"/>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a typeface="+mj-ea"/>
                </a:endParaRPr>
              </a:p>
            </p:txBody>
          </p:sp>
        </p:grpSp>
        <p:sp>
          <p:nvSpPr>
            <p:cNvPr id="25" name="Oval 4" descr="5%"/>
            <p:cNvSpPr>
              <a:spLocks noChangeArrowheads="1"/>
            </p:cNvSpPr>
            <p:nvPr/>
          </p:nvSpPr>
          <p:spPr bwMode="auto">
            <a:xfrm>
              <a:off x="251520" y="3130885"/>
              <a:ext cx="8568952" cy="1696187"/>
            </a:xfrm>
            <a:prstGeom prst="ellipse">
              <a:avLst/>
            </a:prstGeom>
            <a:solidFill>
              <a:srgbClr val="FF33CC">
                <a:alpha val="20000"/>
              </a:srgbClr>
            </a:solidFill>
            <a:ln w="28575">
              <a:solidFill>
                <a:srgbClr val="C00000"/>
              </a:solidFill>
              <a:round/>
              <a:headEnd/>
              <a:tailEnd/>
            </a:ln>
            <a:effectLst/>
            <a:extLst/>
          </p:spPr>
          <p:txBody>
            <a:bodyPr wrap="none" anchor="ctr"/>
            <a:lstStyle/>
            <a:p>
              <a:endParaRPr lang="zh-TW" altLang="en-US" sz="1600">
                <a:latin typeface="+mn-lt"/>
                <a:ea typeface="+mj-ea"/>
              </a:endParaRPr>
            </a:p>
          </p:txBody>
        </p:sp>
      </p:gr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23</a:t>
            </a:fld>
            <a:endParaRPr lang="zh-TW" altLang="zh-TW"/>
          </a:p>
        </p:txBody>
      </p:sp>
    </p:spTree>
    <p:extLst>
      <p:ext uri="{BB962C8B-B14F-4D97-AF65-F5344CB8AC3E}">
        <p14:creationId xmlns:p14="http://schemas.microsoft.com/office/powerpoint/2010/main" val="19597083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zh-TW" smtClean="0"/>
              <a:t>Eight Great Ideas in Computer Architecture</a:t>
            </a:r>
            <a:endParaRPr lang="en-US" altLang="zh-TW" dirty="0" smtClean="0"/>
          </a:p>
        </p:txBody>
      </p:sp>
      <p:sp>
        <p:nvSpPr>
          <p:cNvPr id="26627" name="Content Placeholder 2"/>
          <p:cNvSpPr>
            <a:spLocks noGrp="1"/>
          </p:cNvSpPr>
          <p:nvPr>
            <p:ph idx="1"/>
          </p:nvPr>
        </p:nvSpPr>
        <p:spPr/>
        <p:txBody>
          <a:bodyPr/>
          <a:lstStyle/>
          <a:p>
            <a:r>
              <a:rPr lang="en-US" altLang="zh-TW" dirty="0" smtClean="0"/>
              <a:t>Performance via </a:t>
            </a:r>
            <a:r>
              <a:rPr lang="en-US" altLang="zh-TW" b="1" i="1" dirty="0" smtClean="0"/>
              <a:t>pipelining</a:t>
            </a:r>
          </a:p>
          <a:p>
            <a:pPr lvl="1"/>
            <a:r>
              <a:rPr lang="en-US" altLang="zh-TW" dirty="0" smtClean="0"/>
              <a:t>To improve throughput by subdividing a task and doing subtasks in cascade; requiring minimal resources  </a:t>
            </a:r>
          </a:p>
          <a:p>
            <a:r>
              <a:rPr lang="en-US" altLang="zh-TW" dirty="0" smtClean="0"/>
              <a:t>Performance via </a:t>
            </a:r>
            <a:r>
              <a:rPr lang="en-US" altLang="zh-TW" b="1" i="1" dirty="0" smtClean="0"/>
              <a:t>prediction</a:t>
            </a:r>
          </a:p>
          <a:p>
            <a:pPr lvl="1"/>
            <a:r>
              <a:rPr lang="en-US" altLang="zh-TW" dirty="0" smtClean="0"/>
              <a:t>To get head start, if can predict correctly most of time </a:t>
            </a:r>
            <a:br>
              <a:rPr lang="en-US" altLang="zh-TW" dirty="0" smtClean="0"/>
            </a:br>
            <a:r>
              <a:rPr lang="en-US" altLang="zh-TW" dirty="0" smtClean="0"/>
              <a:t>and cheap to recover from </a:t>
            </a:r>
            <a:r>
              <a:rPr lang="en-US" altLang="zh-TW" dirty="0" err="1" smtClean="0"/>
              <a:t>misprediction</a:t>
            </a:r>
            <a:endParaRPr lang="en-US" altLang="zh-TW" dirty="0" smtClean="0"/>
          </a:p>
          <a:p>
            <a:r>
              <a:rPr lang="en-US" altLang="zh-TW" dirty="0" smtClean="0"/>
              <a:t>Hierarchy of </a:t>
            </a:r>
            <a:r>
              <a:rPr lang="en-US" altLang="zh-TW" b="1" i="1" dirty="0" smtClean="0"/>
              <a:t>memories</a:t>
            </a:r>
          </a:p>
          <a:p>
            <a:pPr lvl="1"/>
            <a:r>
              <a:rPr lang="en-US" altLang="zh-TW" dirty="0" smtClean="0"/>
              <a:t>To provide an illusion of large, cheap, fast memory by leveraging program/data locality</a:t>
            </a:r>
          </a:p>
          <a:p>
            <a:r>
              <a:rPr lang="en-US" altLang="zh-TW" dirty="0" smtClean="0"/>
              <a:t>Dependability via </a:t>
            </a:r>
            <a:r>
              <a:rPr lang="en-US" altLang="zh-TW" b="1" i="1" dirty="0" smtClean="0"/>
              <a:t>redundancy</a:t>
            </a:r>
          </a:p>
          <a:p>
            <a:pPr lvl="1"/>
            <a:r>
              <a:rPr lang="en-US" altLang="zh-TW" dirty="0" smtClean="0"/>
              <a:t>Include lower-cost, redundant </a:t>
            </a:r>
            <a:r>
              <a:rPr lang="en-US" altLang="zh-TW" dirty="0"/>
              <a:t>components </a:t>
            </a:r>
            <a:r>
              <a:rPr lang="en-US" altLang="zh-TW" dirty="0" smtClean="0"/>
              <a:t>that can </a:t>
            </a:r>
            <a:br>
              <a:rPr lang="en-US" altLang="zh-TW" dirty="0" smtClean="0"/>
            </a:br>
            <a:r>
              <a:rPr lang="en-US" altLang="zh-TW" dirty="0" smtClean="0"/>
              <a:t>take </a:t>
            </a:r>
            <a:r>
              <a:rPr lang="en-US" altLang="zh-TW" dirty="0"/>
              <a:t>over when a failure occurs and to help detect </a:t>
            </a:r>
            <a:r>
              <a:rPr lang="en-US" altLang="zh-TW" dirty="0" smtClean="0"/>
              <a:t>failures</a:t>
            </a:r>
          </a:p>
        </p:txBody>
      </p:sp>
      <p:pic>
        <p:nvPicPr>
          <p:cNvPr id="26634" name="Picture 10"/>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413147" y="1053643"/>
            <a:ext cx="6985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5" name="Picture 11"/>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453438" y="2276872"/>
            <a:ext cx="6905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6" name="Picture 1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324247" y="3703184"/>
            <a:ext cx="787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7" name="Picture 13"/>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186167" y="4941168"/>
            <a:ext cx="92233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投影片編號版面配置區 5"/>
          <p:cNvSpPr>
            <a:spLocks noGrp="1"/>
          </p:cNvSpPr>
          <p:nvPr>
            <p:ph type="sldNum" sz="quarter" idx="11"/>
          </p:nvPr>
        </p:nvSpPr>
        <p:spPr/>
        <p:txBody>
          <a:bodyPr/>
          <a:lstStyle/>
          <a:p>
            <a:fld id="{0EF8A0A4-1A2F-4B89-B3C7-02C31CE3A532}" type="slidenum">
              <a:rPr lang="zh-TW" altLang="en-US" smtClean="0"/>
              <a:pPr/>
              <a:t>24</a:t>
            </a:fld>
            <a:endParaRPr lang="zh-TW" altLang="zh-TW"/>
          </a:p>
        </p:txBody>
      </p:sp>
    </p:spTree>
    <p:extLst>
      <p:ext uri="{BB962C8B-B14F-4D97-AF65-F5344CB8AC3E}">
        <p14:creationId xmlns:p14="http://schemas.microsoft.com/office/powerpoint/2010/main" val="941464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smtClean="0"/>
              <a:t>Outline</a:t>
            </a:r>
            <a:endParaRPr lang="en-US" altLang="zh-TW"/>
          </a:p>
        </p:txBody>
      </p:sp>
      <p:sp>
        <p:nvSpPr>
          <p:cNvPr id="10243" name="Rectangle 3"/>
          <p:cNvSpPr>
            <a:spLocks noGrp="1" noChangeArrowheads="1"/>
          </p:cNvSpPr>
          <p:nvPr>
            <p:ph type="body" idx="1"/>
          </p:nvPr>
        </p:nvSpPr>
        <p:spPr/>
        <p:txBody>
          <a:bodyPr/>
          <a:lstStyle/>
          <a:p>
            <a:r>
              <a:rPr lang="en-US" altLang="zh-TW" dirty="0" smtClean="0"/>
              <a:t>Computer: a historical perspective</a:t>
            </a:r>
          </a:p>
          <a:p>
            <a:pPr lvl="1"/>
            <a:r>
              <a:rPr lang="en-US" altLang="zh-TW" dirty="0" smtClean="0"/>
              <a:t>Technology affects computer development</a:t>
            </a:r>
          </a:p>
          <a:p>
            <a:pPr lvl="1"/>
            <a:r>
              <a:rPr lang="en-US" altLang="zh-TW" dirty="0" smtClean="0"/>
              <a:t>Great ideas in computer architecture require technology</a:t>
            </a:r>
          </a:p>
          <a:p>
            <a:r>
              <a:rPr lang="en-US" altLang="zh-TW" dirty="0" smtClean="0"/>
              <a:t>Great ideas in computer architecture (Sec. 1.2)</a:t>
            </a:r>
          </a:p>
          <a:p>
            <a:r>
              <a:rPr lang="en-US" altLang="zh-TW" dirty="0">
                <a:solidFill>
                  <a:srgbClr val="FF0000"/>
                </a:solidFill>
              </a:rPr>
              <a:t>Below </a:t>
            </a:r>
            <a:r>
              <a:rPr lang="en-US" altLang="zh-TW" dirty="0" smtClean="0">
                <a:solidFill>
                  <a:srgbClr val="FF0000"/>
                </a:solidFill>
              </a:rPr>
              <a:t>your program (Sec. 1.3)</a:t>
            </a:r>
            <a:endParaRPr lang="en-US" altLang="zh-TW" dirty="0">
              <a:solidFill>
                <a:srgbClr val="FF0000"/>
              </a:solidFill>
            </a:endParaRPr>
          </a:p>
          <a:p>
            <a:r>
              <a:rPr lang="en-US" altLang="zh-TW" dirty="0"/>
              <a:t>Under the covers (Sec. 1.4)</a:t>
            </a:r>
          </a:p>
          <a:p>
            <a:r>
              <a:rPr lang="en-US" altLang="zh-TW" dirty="0"/>
              <a:t>Technologies for </a:t>
            </a:r>
            <a:r>
              <a:rPr lang="en-US" altLang="zh-TW" dirty="0" smtClean="0"/>
              <a:t>building processors and memory (Sec. 1.5)</a:t>
            </a:r>
          </a:p>
          <a:p>
            <a:r>
              <a:rPr lang="en-US" altLang="zh-TW" dirty="0" smtClean="0"/>
              <a:t>Performance (Sec. 1.6)</a:t>
            </a:r>
          </a:p>
          <a:p>
            <a:r>
              <a:rPr lang="en-US" altLang="zh-TW" dirty="0"/>
              <a:t>The </a:t>
            </a:r>
            <a:r>
              <a:rPr lang="en-US" altLang="zh-TW" dirty="0" smtClean="0"/>
              <a:t>power wall (Sec. 1.7)</a:t>
            </a:r>
            <a:endParaRPr lang="en-US" altLang="zh-TW" dirty="0"/>
          </a:p>
          <a:p>
            <a:r>
              <a:rPr lang="en-US" altLang="zh-TW" dirty="0" smtClean="0"/>
              <a:t>From uniprocessors </a:t>
            </a:r>
            <a:r>
              <a:rPr lang="en-US" altLang="zh-TW" dirty="0"/>
              <a:t>to </a:t>
            </a:r>
            <a:r>
              <a:rPr lang="en-US" altLang="zh-TW" dirty="0" smtClean="0"/>
              <a:t>multiprocessors (Sec. 1.8)</a:t>
            </a:r>
            <a:endParaRPr lang="en-US" altLang="zh-TW" dirty="0"/>
          </a:p>
          <a:p>
            <a:endParaRPr lang="en-US"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25</a:t>
            </a:fld>
            <a:endParaRPr lang="zh-TW" altLang="zh-TW"/>
          </a:p>
        </p:txBody>
      </p:sp>
    </p:spTree>
    <p:extLst>
      <p:ext uri="{BB962C8B-B14F-4D97-AF65-F5344CB8AC3E}">
        <p14:creationId xmlns:p14="http://schemas.microsoft.com/office/powerpoint/2010/main" val="41113630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zh-TW" smtClean="0"/>
              <a:t>Below Your Program</a:t>
            </a:r>
            <a:endParaRPr lang="en-AU" altLang="zh-TW" smtClean="0"/>
          </a:p>
        </p:txBody>
      </p:sp>
      <p:sp>
        <p:nvSpPr>
          <p:cNvPr id="2" name="內容版面配置區 1"/>
          <p:cNvSpPr>
            <a:spLocks noGrp="1"/>
          </p:cNvSpPr>
          <p:nvPr>
            <p:ph idx="1"/>
          </p:nvPr>
        </p:nvSpPr>
        <p:spPr/>
        <p:txBody>
          <a:bodyPr/>
          <a:lstStyle/>
          <a:p>
            <a:r>
              <a:rPr lang="en-US" altLang="zh-TW" dirty="0" smtClean="0"/>
              <a:t>Application software</a:t>
            </a:r>
          </a:p>
          <a:p>
            <a:pPr lvl="1"/>
            <a:r>
              <a:rPr lang="en-US" altLang="zh-TW" dirty="0" smtClean="0"/>
              <a:t>Written in high-level language</a:t>
            </a:r>
          </a:p>
          <a:p>
            <a:r>
              <a:rPr lang="en-US" altLang="zh-TW" dirty="0" smtClean="0"/>
              <a:t>System software</a:t>
            </a:r>
          </a:p>
          <a:p>
            <a:pPr lvl="1"/>
            <a:r>
              <a:rPr lang="en-US" altLang="zh-TW" dirty="0" smtClean="0"/>
              <a:t>Compiler: translates HLL code to machine code</a:t>
            </a:r>
          </a:p>
          <a:p>
            <a:pPr lvl="1"/>
            <a:r>
              <a:rPr lang="en-US" altLang="zh-TW" dirty="0" smtClean="0"/>
              <a:t>Operating System: service code</a:t>
            </a:r>
          </a:p>
          <a:p>
            <a:pPr lvl="2"/>
            <a:r>
              <a:rPr lang="en-US" altLang="zh-TW" dirty="0" smtClean="0"/>
              <a:t>Handling input/output</a:t>
            </a:r>
          </a:p>
          <a:p>
            <a:pPr lvl="2"/>
            <a:r>
              <a:rPr lang="en-US" altLang="zh-TW" dirty="0" smtClean="0"/>
              <a:t>Managing memory and storage</a:t>
            </a:r>
          </a:p>
          <a:p>
            <a:pPr lvl="2"/>
            <a:r>
              <a:rPr lang="en-US" altLang="zh-TW" dirty="0" smtClean="0"/>
              <a:t>Scheduling tasks &amp; sharing resources</a:t>
            </a:r>
          </a:p>
          <a:p>
            <a:r>
              <a:rPr lang="en-US" altLang="zh-TW" dirty="0" smtClean="0"/>
              <a:t>Hardware</a:t>
            </a:r>
          </a:p>
          <a:p>
            <a:pPr lvl="1"/>
            <a:r>
              <a:rPr lang="en-US" altLang="zh-TW" dirty="0" smtClean="0"/>
              <a:t>Processor, memory, I/O controllers</a:t>
            </a:r>
            <a:endParaRPr lang="en-AU" altLang="zh-TW" dirty="0" smtClean="0"/>
          </a:p>
          <a:p>
            <a:endParaRPr lang="zh-TW" altLang="en-US" dirty="0"/>
          </a:p>
        </p:txBody>
      </p:sp>
      <p:pic>
        <p:nvPicPr>
          <p:cNvPr id="27654" name="Picture 11" descr="f01-02-P37449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940152" y="2924944"/>
            <a:ext cx="2976364" cy="2976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投影片編號版面配置區 2"/>
          <p:cNvSpPr>
            <a:spLocks noGrp="1"/>
          </p:cNvSpPr>
          <p:nvPr>
            <p:ph type="sldNum" sz="quarter" idx="11"/>
          </p:nvPr>
        </p:nvSpPr>
        <p:spPr/>
        <p:txBody>
          <a:bodyPr/>
          <a:lstStyle/>
          <a:p>
            <a:fld id="{0EF8A0A4-1A2F-4B89-B3C7-02C31CE3A532}" type="slidenum">
              <a:rPr lang="zh-TW" altLang="en-US" smtClean="0"/>
              <a:pPr/>
              <a:t>26</a:t>
            </a:fld>
            <a:endParaRPr lang="zh-TW" altLang="zh-TW"/>
          </a:p>
        </p:txBody>
      </p:sp>
      <p:sp>
        <p:nvSpPr>
          <p:cNvPr id="4" name="文字方塊 3"/>
          <p:cNvSpPr txBox="1"/>
          <p:nvPr/>
        </p:nvSpPr>
        <p:spPr>
          <a:xfrm>
            <a:off x="5153851" y="5631631"/>
            <a:ext cx="1074333" cy="461665"/>
          </a:xfrm>
          <a:prstGeom prst="rect">
            <a:avLst/>
          </a:prstGeom>
          <a:noFill/>
        </p:spPr>
        <p:txBody>
          <a:bodyPr wrap="none" rtlCol="0">
            <a:spAutoFit/>
          </a:bodyPr>
          <a:lstStyle/>
          <a:p>
            <a:pPr marL="0"/>
            <a:r>
              <a:rPr lang="en-US" altLang="zh-TW" dirty="0" smtClean="0">
                <a:latin typeface="+mn-lt"/>
              </a:rPr>
              <a:t>Fig. 1.3</a:t>
            </a:r>
            <a:endParaRPr lang="zh-TW" altLang="en-US" dirty="0">
              <a:latin typeface="+mn-lt"/>
            </a:endParaRPr>
          </a:p>
        </p:txBody>
      </p:sp>
      <p:pic>
        <p:nvPicPr>
          <p:cNvPr id="7" name="Picture 7"/>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291559" y="56133"/>
            <a:ext cx="5762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95727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8"/>
          <p:cNvSpPr>
            <a:spLocks noGrp="1" noChangeArrowheads="1"/>
          </p:cNvSpPr>
          <p:nvPr>
            <p:ph type="title"/>
          </p:nvPr>
        </p:nvSpPr>
        <p:spPr/>
        <p:txBody>
          <a:bodyPr/>
          <a:lstStyle/>
          <a:p>
            <a:r>
              <a:rPr lang="en-US" altLang="zh-TW" smtClean="0"/>
              <a:t>Levels of Program Code</a:t>
            </a:r>
            <a:endParaRPr lang="en-AU" altLang="zh-TW" smtClean="0"/>
          </a:p>
        </p:txBody>
      </p:sp>
      <p:sp>
        <p:nvSpPr>
          <p:cNvPr id="28676" name="Rectangle 9"/>
          <p:cNvSpPr>
            <a:spLocks noGrp="1" noChangeArrowheads="1"/>
          </p:cNvSpPr>
          <p:nvPr>
            <p:ph type="body" idx="1"/>
          </p:nvPr>
        </p:nvSpPr>
        <p:spPr/>
        <p:txBody>
          <a:bodyPr/>
          <a:lstStyle/>
          <a:p>
            <a:r>
              <a:rPr lang="en-US" altLang="zh-TW" dirty="0" smtClean="0"/>
              <a:t>High-level language</a:t>
            </a:r>
          </a:p>
          <a:p>
            <a:pPr lvl="1"/>
            <a:r>
              <a:rPr lang="en-US" altLang="zh-TW" dirty="0" smtClean="0"/>
              <a:t>Level of </a:t>
            </a:r>
            <a:r>
              <a:rPr lang="en-US" altLang="zh-TW" dirty="0" smtClean="0">
                <a:solidFill>
                  <a:srgbClr val="FF0000"/>
                </a:solidFill>
              </a:rPr>
              <a:t>abstraction</a:t>
            </a:r>
            <a:r>
              <a:rPr lang="en-US" altLang="zh-TW" dirty="0" smtClean="0"/>
              <a:t> closer to </a:t>
            </a:r>
            <a:br>
              <a:rPr lang="en-US" altLang="zh-TW" dirty="0" smtClean="0"/>
            </a:br>
            <a:r>
              <a:rPr lang="en-US" altLang="zh-TW" dirty="0" smtClean="0"/>
              <a:t>problem domain</a:t>
            </a:r>
          </a:p>
          <a:p>
            <a:pPr lvl="1"/>
            <a:r>
              <a:rPr lang="en-US" altLang="zh-TW" dirty="0" smtClean="0"/>
              <a:t>Provides for productivity and </a:t>
            </a:r>
            <a:br>
              <a:rPr lang="en-US" altLang="zh-TW" dirty="0" smtClean="0"/>
            </a:br>
            <a:r>
              <a:rPr lang="en-US" altLang="zh-TW" dirty="0" smtClean="0"/>
              <a:t>portability </a:t>
            </a:r>
            <a:endParaRPr lang="en-AU" altLang="zh-TW" dirty="0" smtClean="0"/>
          </a:p>
          <a:p>
            <a:r>
              <a:rPr lang="en-US" altLang="zh-TW" dirty="0" smtClean="0"/>
              <a:t>Assembly language</a:t>
            </a:r>
          </a:p>
          <a:p>
            <a:pPr lvl="1"/>
            <a:r>
              <a:rPr lang="en-US" altLang="zh-TW" dirty="0" smtClean="0"/>
              <a:t>Textual representation of </a:t>
            </a:r>
            <a:br>
              <a:rPr lang="en-US" altLang="zh-TW" dirty="0" smtClean="0"/>
            </a:br>
            <a:r>
              <a:rPr lang="en-US" altLang="zh-TW" dirty="0" smtClean="0"/>
              <a:t>instructions</a:t>
            </a:r>
          </a:p>
          <a:p>
            <a:r>
              <a:rPr lang="en-US" altLang="zh-TW" dirty="0" smtClean="0"/>
              <a:t>Hardware representation</a:t>
            </a:r>
          </a:p>
          <a:p>
            <a:pPr lvl="1"/>
            <a:r>
              <a:rPr lang="en-US" altLang="zh-TW" dirty="0" smtClean="0"/>
              <a:t>Binary digits (bits)</a:t>
            </a:r>
          </a:p>
          <a:p>
            <a:pPr lvl="1"/>
            <a:r>
              <a:rPr lang="en-US" altLang="zh-TW" dirty="0" smtClean="0"/>
              <a:t>Encoded instructions and data</a:t>
            </a: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27</a:t>
            </a:fld>
            <a:endParaRPr lang="zh-TW" altLang="zh-TW"/>
          </a:p>
        </p:txBody>
      </p:sp>
      <p:sp>
        <p:nvSpPr>
          <p:cNvPr id="6" name="文字方塊 5"/>
          <p:cNvSpPr txBox="1"/>
          <p:nvPr/>
        </p:nvSpPr>
        <p:spPr>
          <a:xfrm>
            <a:off x="4499992" y="5631631"/>
            <a:ext cx="1074333" cy="461665"/>
          </a:xfrm>
          <a:prstGeom prst="rect">
            <a:avLst/>
          </a:prstGeom>
          <a:noFill/>
        </p:spPr>
        <p:txBody>
          <a:bodyPr wrap="none" rtlCol="0">
            <a:spAutoFit/>
          </a:bodyPr>
          <a:lstStyle/>
          <a:p>
            <a:pPr marL="0"/>
            <a:r>
              <a:rPr lang="en-US" altLang="zh-TW" dirty="0" smtClean="0">
                <a:latin typeface="+mn-lt"/>
              </a:rPr>
              <a:t>Fig. 1.4</a:t>
            </a:r>
            <a:endParaRPr lang="zh-TW" altLang="en-US" dirty="0">
              <a:latin typeface="+mn-lt"/>
            </a:endParaRPr>
          </a:p>
        </p:txBody>
      </p:sp>
      <p:pic>
        <p:nvPicPr>
          <p:cNvPr id="7" name="Picture 7"/>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291559" y="56133"/>
            <a:ext cx="5762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97400" y="1052736"/>
            <a:ext cx="3367088"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8567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x-none"/>
              <a:t>Understanding Performance</a:t>
            </a:r>
            <a:endParaRPr lang="en-AU" altLang="x-none"/>
          </a:p>
        </p:txBody>
      </p:sp>
      <p:sp>
        <p:nvSpPr>
          <p:cNvPr id="30723" name="Rectangle 3"/>
          <p:cNvSpPr>
            <a:spLocks noGrp="1" noChangeArrowheads="1"/>
          </p:cNvSpPr>
          <p:nvPr>
            <p:ph type="body" idx="1"/>
          </p:nvPr>
        </p:nvSpPr>
        <p:spPr/>
        <p:txBody>
          <a:bodyPr/>
          <a:lstStyle/>
          <a:p>
            <a:pPr eaLnBrk="1" hangingPunct="1"/>
            <a:r>
              <a:rPr lang="en-US" altLang="x-none" sz="2800"/>
              <a:t>Algorithm</a:t>
            </a:r>
          </a:p>
          <a:p>
            <a:pPr lvl="1" eaLnBrk="1" hangingPunct="1"/>
            <a:r>
              <a:rPr lang="en-US" altLang="x-none" sz="2400"/>
              <a:t>Determines number of operations executed</a:t>
            </a:r>
          </a:p>
          <a:p>
            <a:pPr eaLnBrk="1" hangingPunct="1"/>
            <a:r>
              <a:rPr lang="en-US" altLang="x-none" sz="2800"/>
              <a:t>Programming language, compiler, architecture</a:t>
            </a:r>
          </a:p>
          <a:p>
            <a:pPr lvl="1" eaLnBrk="1" hangingPunct="1"/>
            <a:r>
              <a:rPr lang="en-US" altLang="x-none" sz="2400"/>
              <a:t>Determine number of machine instructions executed per operation</a:t>
            </a:r>
          </a:p>
          <a:p>
            <a:pPr eaLnBrk="1" hangingPunct="1"/>
            <a:r>
              <a:rPr lang="en-US" altLang="x-none" sz="2800"/>
              <a:t>Processor and memory system</a:t>
            </a:r>
          </a:p>
          <a:p>
            <a:pPr lvl="1" eaLnBrk="1" hangingPunct="1"/>
            <a:r>
              <a:rPr lang="en-US" altLang="x-none" sz="2400"/>
              <a:t>Determine how fast instructions are executed</a:t>
            </a:r>
          </a:p>
          <a:p>
            <a:pPr eaLnBrk="1" hangingPunct="1"/>
            <a:r>
              <a:rPr lang="en-US" altLang="x-none" sz="2800"/>
              <a:t>I/O system (including OS)</a:t>
            </a:r>
          </a:p>
          <a:p>
            <a:pPr lvl="1" eaLnBrk="1" hangingPunct="1"/>
            <a:r>
              <a:rPr lang="en-US" altLang="x-none" sz="2400"/>
              <a:t>Determines how fast I/O operations are executed</a:t>
            </a:r>
            <a:endParaRPr lang="en-AU" altLang="x-none" sz="240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28</a:t>
            </a:fld>
            <a:endParaRPr lang="zh-TW" altLang="zh-TW"/>
          </a:p>
        </p:txBody>
      </p:sp>
    </p:spTree>
    <p:extLst>
      <p:ext uri="{BB962C8B-B14F-4D97-AF65-F5344CB8AC3E}">
        <p14:creationId xmlns:p14="http://schemas.microsoft.com/office/powerpoint/2010/main" val="2388982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11188" y="692150"/>
            <a:ext cx="8010525" cy="3024188"/>
          </a:xfrm>
        </p:spPr>
        <p:txBody>
          <a:bodyPr/>
          <a:lstStyle/>
          <a:p>
            <a:r>
              <a:rPr lang="en-US" altLang="zh-TW" sz="5400" dirty="0" smtClean="0">
                <a:solidFill>
                  <a:srgbClr val="FF0000"/>
                </a:solidFill>
              </a:rPr>
              <a:t>When was “computer” developed?</a:t>
            </a:r>
            <a:endParaRPr lang="zh-TW" altLang="en-US" sz="5400" dirty="0">
              <a:solidFill>
                <a:srgbClr val="FF0000"/>
              </a:solidFill>
            </a:endParaRPr>
          </a:p>
        </p:txBody>
      </p:sp>
      <p:sp>
        <p:nvSpPr>
          <p:cNvPr id="14" name="副標題 13"/>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3831053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smtClean="0"/>
              <a:t>Outline</a:t>
            </a:r>
            <a:endParaRPr lang="en-US" altLang="zh-TW"/>
          </a:p>
        </p:txBody>
      </p:sp>
      <p:sp>
        <p:nvSpPr>
          <p:cNvPr id="10243" name="Rectangle 3"/>
          <p:cNvSpPr>
            <a:spLocks noGrp="1" noChangeArrowheads="1"/>
          </p:cNvSpPr>
          <p:nvPr>
            <p:ph type="body" idx="1"/>
          </p:nvPr>
        </p:nvSpPr>
        <p:spPr/>
        <p:txBody>
          <a:bodyPr/>
          <a:lstStyle/>
          <a:p>
            <a:r>
              <a:rPr lang="en-US" altLang="zh-TW" dirty="0" smtClean="0"/>
              <a:t>Computer: a historical perspective</a:t>
            </a:r>
          </a:p>
          <a:p>
            <a:pPr lvl="1"/>
            <a:r>
              <a:rPr lang="en-US" altLang="zh-TW" dirty="0" smtClean="0"/>
              <a:t>Technology affects computer development</a:t>
            </a:r>
          </a:p>
          <a:p>
            <a:pPr lvl="1"/>
            <a:r>
              <a:rPr lang="en-US" altLang="zh-TW" dirty="0" smtClean="0"/>
              <a:t>Great ideas in computer architecture require technology</a:t>
            </a:r>
          </a:p>
          <a:p>
            <a:r>
              <a:rPr lang="en-US" altLang="zh-TW" dirty="0" smtClean="0"/>
              <a:t>Great ideas in computer architecture (Sec. 1.2)</a:t>
            </a:r>
          </a:p>
          <a:p>
            <a:r>
              <a:rPr lang="en-US" altLang="zh-TW" dirty="0"/>
              <a:t>Below your program (Sec. 1.3)</a:t>
            </a:r>
          </a:p>
          <a:p>
            <a:r>
              <a:rPr lang="en-US" altLang="zh-TW" dirty="0">
                <a:solidFill>
                  <a:srgbClr val="FF0000"/>
                </a:solidFill>
              </a:rPr>
              <a:t>Under the covers (Sec. 1.4)</a:t>
            </a:r>
          </a:p>
          <a:p>
            <a:r>
              <a:rPr lang="en-US" altLang="zh-TW" dirty="0"/>
              <a:t>Technologies for </a:t>
            </a:r>
            <a:r>
              <a:rPr lang="en-US" altLang="zh-TW" dirty="0" smtClean="0"/>
              <a:t>building processors and memory (Sec. 1.5)</a:t>
            </a:r>
          </a:p>
          <a:p>
            <a:r>
              <a:rPr lang="en-US" altLang="zh-TW" dirty="0" smtClean="0"/>
              <a:t>Performance (Sec. 1.6)</a:t>
            </a:r>
          </a:p>
          <a:p>
            <a:r>
              <a:rPr lang="en-US" altLang="zh-TW" dirty="0"/>
              <a:t>The </a:t>
            </a:r>
            <a:r>
              <a:rPr lang="en-US" altLang="zh-TW" dirty="0" smtClean="0"/>
              <a:t>power wall (Sec. 1.7)</a:t>
            </a:r>
            <a:endParaRPr lang="en-US" altLang="zh-TW" dirty="0"/>
          </a:p>
          <a:p>
            <a:r>
              <a:rPr lang="en-US" altLang="zh-TW" dirty="0" smtClean="0"/>
              <a:t>From uniprocessors </a:t>
            </a:r>
            <a:r>
              <a:rPr lang="en-US" altLang="zh-TW" dirty="0"/>
              <a:t>to </a:t>
            </a:r>
            <a:r>
              <a:rPr lang="en-US" altLang="zh-TW" dirty="0" smtClean="0"/>
              <a:t>multiprocessors (Sec. 1.8)</a:t>
            </a:r>
            <a:endParaRPr lang="en-US" altLang="zh-TW" dirty="0"/>
          </a:p>
          <a:p>
            <a:endParaRPr lang="en-US"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29</a:t>
            </a:fld>
            <a:endParaRPr lang="zh-TW" altLang="zh-TW"/>
          </a:p>
        </p:txBody>
      </p:sp>
    </p:spTree>
    <p:extLst>
      <p:ext uri="{BB962C8B-B14F-4D97-AF65-F5344CB8AC3E}">
        <p14:creationId xmlns:p14="http://schemas.microsoft.com/office/powerpoint/2010/main" val="13407368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13" descr="f01-04-P37449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499992" y="1196752"/>
            <a:ext cx="4539527"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2"/>
          <p:cNvSpPr>
            <a:spLocks noGrp="1" noChangeArrowheads="1"/>
          </p:cNvSpPr>
          <p:nvPr>
            <p:ph type="title"/>
          </p:nvPr>
        </p:nvSpPr>
        <p:spPr/>
        <p:txBody>
          <a:bodyPr/>
          <a:lstStyle/>
          <a:p>
            <a:r>
              <a:rPr lang="en-US" altLang="zh-TW" smtClean="0"/>
              <a:t>Components of a Computer</a:t>
            </a:r>
            <a:endParaRPr lang="en-AU" altLang="zh-TW" smtClean="0"/>
          </a:p>
        </p:txBody>
      </p:sp>
      <p:sp>
        <p:nvSpPr>
          <p:cNvPr id="6" name="內容版面配置區 5"/>
          <p:cNvSpPr>
            <a:spLocks noGrp="1"/>
          </p:cNvSpPr>
          <p:nvPr>
            <p:ph idx="1"/>
          </p:nvPr>
        </p:nvSpPr>
        <p:spPr/>
        <p:txBody>
          <a:bodyPr/>
          <a:lstStyle/>
          <a:p>
            <a:r>
              <a:rPr lang="en-US" altLang="zh-TW" smtClean="0"/>
              <a:t>Same components for</a:t>
            </a:r>
            <a:br>
              <a:rPr lang="en-US" altLang="zh-TW" smtClean="0"/>
            </a:br>
            <a:r>
              <a:rPr lang="en-US" altLang="zh-TW" smtClean="0"/>
              <a:t>all kinds of computer</a:t>
            </a:r>
          </a:p>
          <a:p>
            <a:pPr lvl="1"/>
            <a:r>
              <a:rPr lang="en-US" altLang="zh-TW" smtClean="0"/>
              <a:t>Desktop, server,</a:t>
            </a:r>
            <a:br>
              <a:rPr lang="en-US" altLang="zh-TW" smtClean="0"/>
            </a:br>
            <a:r>
              <a:rPr lang="en-US" altLang="zh-TW" smtClean="0"/>
              <a:t>embedded</a:t>
            </a:r>
          </a:p>
          <a:p>
            <a:r>
              <a:rPr lang="en-US" altLang="zh-TW" smtClean="0"/>
              <a:t>Input/output includes</a:t>
            </a:r>
          </a:p>
          <a:p>
            <a:pPr lvl="1"/>
            <a:r>
              <a:rPr lang="en-US" altLang="zh-TW" smtClean="0"/>
              <a:t>User-interface devices</a:t>
            </a:r>
          </a:p>
          <a:p>
            <a:pPr lvl="2"/>
            <a:r>
              <a:rPr lang="en-US" altLang="zh-TW" smtClean="0"/>
              <a:t>Display, keyboard, mouse</a:t>
            </a:r>
          </a:p>
          <a:p>
            <a:pPr lvl="1"/>
            <a:r>
              <a:rPr lang="en-US" altLang="zh-TW" smtClean="0"/>
              <a:t>Storage devices</a:t>
            </a:r>
          </a:p>
          <a:p>
            <a:pPr lvl="2"/>
            <a:r>
              <a:rPr lang="en-US" altLang="zh-TW" smtClean="0"/>
              <a:t>Hard disk, CD/DVD, flash</a:t>
            </a:r>
          </a:p>
          <a:p>
            <a:pPr lvl="1"/>
            <a:r>
              <a:rPr lang="en-US" altLang="zh-TW" smtClean="0"/>
              <a:t>Network adapters</a:t>
            </a:r>
          </a:p>
          <a:p>
            <a:pPr lvl="2"/>
            <a:r>
              <a:rPr lang="en-US" altLang="zh-TW" smtClean="0"/>
              <a:t>For communicating with other computers</a:t>
            </a:r>
            <a:endParaRPr lang="en-AU" altLang="zh-TW" smtClean="0"/>
          </a:p>
          <a:p>
            <a:endParaRPr lang="zh-TW" altLang="en-US"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30</a:t>
            </a:fld>
            <a:endParaRPr lang="zh-TW" altLang="zh-TW"/>
          </a:p>
        </p:txBody>
      </p:sp>
      <p:sp>
        <p:nvSpPr>
          <p:cNvPr id="7" name="文字方塊 6"/>
          <p:cNvSpPr txBox="1"/>
          <p:nvPr/>
        </p:nvSpPr>
        <p:spPr>
          <a:xfrm>
            <a:off x="7819658" y="4998367"/>
            <a:ext cx="1074333" cy="461665"/>
          </a:xfrm>
          <a:prstGeom prst="rect">
            <a:avLst/>
          </a:prstGeom>
          <a:noFill/>
        </p:spPr>
        <p:txBody>
          <a:bodyPr wrap="none" rtlCol="0">
            <a:spAutoFit/>
          </a:bodyPr>
          <a:lstStyle/>
          <a:p>
            <a:pPr marL="0"/>
            <a:r>
              <a:rPr lang="en-US" altLang="zh-TW" dirty="0" smtClean="0">
                <a:latin typeface="+mn-lt"/>
              </a:rPr>
              <a:t>Fig. 1.5</a:t>
            </a:r>
            <a:endParaRPr lang="zh-TW" altLang="en-US" dirty="0">
              <a:latin typeface="+mn-lt"/>
            </a:endParaRPr>
          </a:p>
        </p:txBody>
      </p:sp>
    </p:spTree>
    <p:extLst>
      <p:ext uri="{BB962C8B-B14F-4D97-AF65-F5344CB8AC3E}">
        <p14:creationId xmlns:p14="http://schemas.microsoft.com/office/powerpoint/2010/main" val="17857485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05724581-6B7D-AC42-BB55-B671BA414575}"/>
              </a:ext>
            </a:extLst>
          </p:cNvPr>
          <p:cNvSpPr/>
          <p:nvPr/>
        </p:nvSpPr>
        <p:spPr bwMode="auto">
          <a:xfrm>
            <a:off x="1727200" y="3769196"/>
            <a:ext cx="222250" cy="577850"/>
          </a:xfrm>
          <a:prstGeom prst="rect">
            <a:avLst/>
          </a:prstGeom>
          <a:solidFill>
            <a:srgbClr val="FFC000"/>
          </a:soli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endParaRPr lang="zh-TW" altLang="en-US" dirty="0">
              <a:solidFill>
                <a:schemeClr val="tx1"/>
              </a:solidFill>
            </a:endParaRPr>
          </a:p>
        </p:txBody>
      </p:sp>
      <p:sp>
        <p:nvSpPr>
          <p:cNvPr id="23" name="矩形 22">
            <a:extLst>
              <a:ext uri="{FF2B5EF4-FFF2-40B4-BE49-F238E27FC236}">
                <a16:creationId xmlns:a16="http://schemas.microsoft.com/office/drawing/2014/main" id="{BA550A16-DE67-8849-8B46-608DB739E32D}"/>
              </a:ext>
            </a:extLst>
          </p:cNvPr>
          <p:cNvSpPr/>
          <p:nvPr/>
        </p:nvSpPr>
        <p:spPr bwMode="auto">
          <a:xfrm>
            <a:off x="5772150" y="3769196"/>
            <a:ext cx="222250" cy="577850"/>
          </a:xfrm>
          <a:prstGeom prst="rect">
            <a:avLst/>
          </a:prstGeom>
          <a:solidFill>
            <a:srgbClr val="FFC000"/>
          </a:soli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endParaRPr lang="zh-TW" altLang="en-US" dirty="0">
              <a:solidFill>
                <a:schemeClr val="tx1"/>
              </a:solidFill>
            </a:endParaRPr>
          </a:p>
        </p:txBody>
      </p:sp>
      <p:sp>
        <p:nvSpPr>
          <p:cNvPr id="28" name="矩形 27">
            <a:extLst>
              <a:ext uri="{FF2B5EF4-FFF2-40B4-BE49-F238E27FC236}">
                <a16:creationId xmlns:a16="http://schemas.microsoft.com/office/drawing/2014/main" id="{D50B4058-D663-CB4B-BEF5-516DBE15F81F}"/>
              </a:ext>
            </a:extLst>
          </p:cNvPr>
          <p:cNvSpPr/>
          <p:nvPr/>
        </p:nvSpPr>
        <p:spPr bwMode="auto">
          <a:xfrm>
            <a:off x="1016000" y="4080346"/>
            <a:ext cx="222250" cy="577850"/>
          </a:xfrm>
          <a:prstGeom prst="rect">
            <a:avLst/>
          </a:prstGeom>
          <a:solidFill>
            <a:srgbClr val="FFC000"/>
          </a:soli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endParaRPr lang="zh-TW" altLang="en-US" dirty="0">
              <a:solidFill>
                <a:schemeClr val="tx1"/>
              </a:solidFill>
            </a:endParaRPr>
          </a:p>
        </p:txBody>
      </p:sp>
      <p:sp>
        <p:nvSpPr>
          <p:cNvPr id="30" name="矩形 29">
            <a:extLst>
              <a:ext uri="{FF2B5EF4-FFF2-40B4-BE49-F238E27FC236}">
                <a16:creationId xmlns:a16="http://schemas.microsoft.com/office/drawing/2014/main" id="{A52302C5-EB3A-914C-ACD3-F99ED8C5C651}"/>
              </a:ext>
            </a:extLst>
          </p:cNvPr>
          <p:cNvSpPr/>
          <p:nvPr/>
        </p:nvSpPr>
        <p:spPr bwMode="auto">
          <a:xfrm>
            <a:off x="2882900" y="4080346"/>
            <a:ext cx="222250" cy="577850"/>
          </a:xfrm>
          <a:prstGeom prst="rect">
            <a:avLst/>
          </a:prstGeom>
          <a:solidFill>
            <a:srgbClr val="FFC000"/>
          </a:soli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endParaRPr lang="zh-TW" altLang="en-US" dirty="0">
              <a:solidFill>
                <a:schemeClr val="tx1"/>
              </a:solidFill>
            </a:endParaRPr>
          </a:p>
        </p:txBody>
      </p:sp>
      <p:sp>
        <p:nvSpPr>
          <p:cNvPr id="32" name="矩形 31">
            <a:extLst>
              <a:ext uri="{FF2B5EF4-FFF2-40B4-BE49-F238E27FC236}">
                <a16:creationId xmlns:a16="http://schemas.microsoft.com/office/drawing/2014/main" id="{AB6AA954-8CB2-0B42-8588-09FB44815AE9}"/>
              </a:ext>
            </a:extLst>
          </p:cNvPr>
          <p:cNvSpPr/>
          <p:nvPr/>
        </p:nvSpPr>
        <p:spPr bwMode="auto">
          <a:xfrm>
            <a:off x="5505450" y="4080346"/>
            <a:ext cx="222250" cy="577850"/>
          </a:xfrm>
          <a:prstGeom prst="rect">
            <a:avLst/>
          </a:prstGeom>
          <a:solidFill>
            <a:srgbClr val="FFC000"/>
          </a:soli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endParaRPr lang="zh-TW" altLang="en-US" dirty="0">
              <a:solidFill>
                <a:schemeClr val="tx1"/>
              </a:solidFill>
            </a:endParaRPr>
          </a:p>
        </p:txBody>
      </p:sp>
      <p:sp>
        <p:nvSpPr>
          <p:cNvPr id="13" name="矩形 12">
            <a:extLst>
              <a:ext uri="{FF2B5EF4-FFF2-40B4-BE49-F238E27FC236}">
                <a16:creationId xmlns:a16="http://schemas.microsoft.com/office/drawing/2014/main" id="{7B4460E4-615F-D54A-BD05-BA0478B2F9D0}"/>
              </a:ext>
            </a:extLst>
          </p:cNvPr>
          <p:cNvSpPr/>
          <p:nvPr/>
        </p:nvSpPr>
        <p:spPr bwMode="auto">
          <a:xfrm>
            <a:off x="304800" y="4080346"/>
            <a:ext cx="8578850" cy="311150"/>
          </a:xfrm>
          <a:prstGeom prst="rect">
            <a:avLst/>
          </a:prstGeom>
          <a:solidFill>
            <a:srgbClr val="FFC000"/>
          </a:solidFill>
          <a:ln>
            <a:no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wrap="none" anchor="ctr"/>
          <a:lstStyle/>
          <a:p>
            <a:pPr algn="ctr" eaLnBrk="1" hangingPunct="1">
              <a:defRPr/>
            </a:pPr>
            <a:r>
              <a:rPr lang="en-US" altLang="zh-TW" dirty="0">
                <a:solidFill>
                  <a:schemeClr val="tx1"/>
                </a:solidFill>
              </a:rPr>
              <a:t>System BUS</a:t>
            </a:r>
            <a:endParaRPr lang="zh-TW" altLang="en-US" dirty="0">
              <a:solidFill>
                <a:schemeClr val="tx1"/>
              </a:solidFill>
            </a:endParaRPr>
          </a:p>
        </p:txBody>
      </p:sp>
      <p:sp>
        <p:nvSpPr>
          <p:cNvPr id="7170" name="標題 1">
            <a:extLst>
              <a:ext uri="{FF2B5EF4-FFF2-40B4-BE49-F238E27FC236}">
                <a16:creationId xmlns:a16="http://schemas.microsoft.com/office/drawing/2014/main" id="{ACDD502B-B8BF-7140-85A9-5D8C4C67C3E9}"/>
              </a:ext>
            </a:extLst>
          </p:cNvPr>
          <p:cNvSpPr>
            <a:spLocks noGrp="1"/>
          </p:cNvSpPr>
          <p:nvPr>
            <p:ph type="title"/>
          </p:nvPr>
        </p:nvSpPr>
        <p:spPr/>
        <p:txBody>
          <a:bodyPr/>
          <a:lstStyle/>
          <a:p>
            <a:r>
              <a:rPr lang="en-US" altLang="zh-TW" smtClean="0"/>
              <a:t>Inside a Computer</a:t>
            </a:r>
            <a:endParaRPr lang="zh-TW" altLang="en-US"/>
          </a:p>
        </p:txBody>
      </p:sp>
      <p:sp>
        <p:nvSpPr>
          <p:cNvPr id="5" name="矩形 4">
            <a:extLst>
              <a:ext uri="{FF2B5EF4-FFF2-40B4-BE49-F238E27FC236}">
                <a16:creationId xmlns:a16="http://schemas.microsoft.com/office/drawing/2014/main" id="{7DA6C545-210B-6F49-830A-6CA1FE2098FD}"/>
              </a:ext>
            </a:extLst>
          </p:cNvPr>
          <p:cNvSpPr/>
          <p:nvPr/>
        </p:nvSpPr>
        <p:spPr bwMode="auto">
          <a:xfrm>
            <a:off x="660400" y="1902296"/>
            <a:ext cx="3644900" cy="1866900"/>
          </a:xfrm>
          <a:prstGeom prst="rect">
            <a:avLst/>
          </a:prstGeom>
          <a:solidFill>
            <a:schemeClr val="accent4">
              <a:lumMod val="20000"/>
              <a:lumOff val="80000"/>
            </a:schemeClr>
          </a:solidFill>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eaLnBrk="1" hangingPunct="1">
              <a:defRPr/>
            </a:pPr>
            <a:endParaRPr lang="zh-TW" altLang="en-US" sz="2000" dirty="0">
              <a:solidFill>
                <a:schemeClr val="tx1"/>
              </a:solidFill>
            </a:endParaRPr>
          </a:p>
        </p:txBody>
      </p:sp>
      <p:sp>
        <p:nvSpPr>
          <p:cNvPr id="6" name="矩形 5">
            <a:extLst>
              <a:ext uri="{FF2B5EF4-FFF2-40B4-BE49-F238E27FC236}">
                <a16:creationId xmlns:a16="http://schemas.microsoft.com/office/drawing/2014/main" id="{0875EC34-A415-4748-AC4B-954911D4668B}"/>
              </a:ext>
            </a:extLst>
          </p:cNvPr>
          <p:cNvSpPr/>
          <p:nvPr/>
        </p:nvSpPr>
        <p:spPr bwMode="auto">
          <a:xfrm>
            <a:off x="2527300" y="3235796"/>
            <a:ext cx="1689100" cy="311150"/>
          </a:xfrm>
          <a:prstGeom prst="rect">
            <a:avLst/>
          </a:prstGeom>
          <a:solidFill>
            <a:srgbClr val="CCFFCC"/>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altLang="zh-TW" sz="2000" dirty="0">
                <a:solidFill>
                  <a:schemeClr val="tx1"/>
                </a:solidFill>
              </a:rPr>
              <a:t>Registers</a:t>
            </a:r>
            <a:endParaRPr lang="zh-TW" altLang="en-US" sz="2000" dirty="0">
              <a:solidFill>
                <a:schemeClr val="tx1"/>
              </a:solidFill>
            </a:endParaRPr>
          </a:p>
        </p:txBody>
      </p:sp>
      <p:sp>
        <p:nvSpPr>
          <p:cNvPr id="7" name="矩形 6">
            <a:extLst>
              <a:ext uri="{FF2B5EF4-FFF2-40B4-BE49-F238E27FC236}">
                <a16:creationId xmlns:a16="http://schemas.microsoft.com/office/drawing/2014/main" id="{3C351348-B709-B042-BA79-5AFF545304AD}"/>
              </a:ext>
            </a:extLst>
          </p:cNvPr>
          <p:cNvSpPr/>
          <p:nvPr/>
        </p:nvSpPr>
        <p:spPr bwMode="auto">
          <a:xfrm>
            <a:off x="749300" y="2035646"/>
            <a:ext cx="1689100" cy="57785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altLang="zh-TW" sz="2000" dirty="0">
                <a:solidFill>
                  <a:schemeClr val="tx1"/>
                </a:solidFill>
              </a:rPr>
              <a:t>Arithmetic Logic </a:t>
            </a:r>
          </a:p>
          <a:p>
            <a:pPr algn="ctr" eaLnBrk="1" hangingPunct="1">
              <a:defRPr/>
            </a:pPr>
            <a:r>
              <a:rPr lang="en-US" altLang="zh-TW" sz="2000" dirty="0">
                <a:solidFill>
                  <a:schemeClr val="tx1"/>
                </a:solidFill>
              </a:rPr>
              <a:t>Unit</a:t>
            </a:r>
            <a:endParaRPr lang="zh-TW" altLang="en-US" sz="2000" dirty="0">
              <a:solidFill>
                <a:schemeClr val="tx1"/>
              </a:solidFill>
            </a:endParaRPr>
          </a:p>
        </p:txBody>
      </p:sp>
      <p:sp>
        <p:nvSpPr>
          <p:cNvPr id="8" name="矩形 7">
            <a:extLst>
              <a:ext uri="{FF2B5EF4-FFF2-40B4-BE49-F238E27FC236}">
                <a16:creationId xmlns:a16="http://schemas.microsoft.com/office/drawing/2014/main" id="{16689B9A-3BAF-3143-B302-8B93B0C23AEE}"/>
              </a:ext>
            </a:extLst>
          </p:cNvPr>
          <p:cNvSpPr/>
          <p:nvPr/>
        </p:nvSpPr>
        <p:spPr bwMode="auto">
          <a:xfrm>
            <a:off x="749300" y="2924646"/>
            <a:ext cx="1689100" cy="57785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altLang="zh-TW" sz="2000" dirty="0">
                <a:solidFill>
                  <a:schemeClr val="tx1"/>
                </a:solidFill>
              </a:rPr>
              <a:t>Control Unit</a:t>
            </a:r>
            <a:endParaRPr lang="zh-TW" altLang="en-US" sz="2000" dirty="0">
              <a:solidFill>
                <a:schemeClr val="tx1"/>
              </a:solidFill>
            </a:endParaRPr>
          </a:p>
        </p:txBody>
      </p:sp>
      <p:sp>
        <p:nvSpPr>
          <p:cNvPr id="9" name="矩形 8">
            <a:extLst>
              <a:ext uri="{FF2B5EF4-FFF2-40B4-BE49-F238E27FC236}">
                <a16:creationId xmlns:a16="http://schemas.microsoft.com/office/drawing/2014/main" id="{798360BE-2444-0A4C-B511-1AC61FE94D0A}"/>
              </a:ext>
            </a:extLst>
          </p:cNvPr>
          <p:cNvSpPr/>
          <p:nvPr/>
        </p:nvSpPr>
        <p:spPr bwMode="auto">
          <a:xfrm>
            <a:off x="2527300" y="2835746"/>
            <a:ext cx="1689100" cy="311150"/>
          </a:xfrm>
          <a:prstGeom prst="rect">
            <a:avLst/>
          </a:prstGeom>
          <a:solidFill>
            <a:srgbClr val="CCFFCC"/>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altLang="zh-TW" sz="2000" dirty="0">
                <a:solidFill>
                  <a:schemeClr val="tx1"/>
                </a:solidFill>
              </a:rPr>
              <a:t>Registers</a:t>
            </a:r>
            <a:endParaRPr lang="zh-TW" altLang="en-US" sz="2000" dirty="0">
              <a:solidFill>
                <a:schemeClr val="tx1"/>
              </a:solidFill>
            </a:endParaRPr>
          </a:p>
        </p:txBody>
      </p:sp>
      <p:sp>
        <p:nvSpPr>
          <p:cNvPr id="10" name="矩形 9">
            <a:extLst>
              <a:ext uri="{FF2B5EF4-FFF2-40B4-BE49-F238E27FC236}">
                <a16:creationId xmlns:a16="http://schemas.microsoft.com/office/drawing/2014/main" id="{A62C7CED-BFE4-6948-B38D-0B61DD146D53}"/>
              </a:ext>
            </a:extLst>
          </p:cNvPr>
          <p:cNvSpPr/>
          <p:nvPr/>
        </p:nvSpPr>
        <p:spPr bwMode="auto">
          <a:xfrm>
            <a:off x="2527300" y="2435696"/>
            <a:ext cx="1689100" cy="311150"/>
          </a:xfrm>
          <a:prstGeom prst="rect">
            <a:avLst/>
          </a:prstGeom>
          <a:solidFill>
            <a:srgbClr val="CCFFCC"/>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altLang="zh-TW" sz="2000" dirty="0">
                <a:solidFill>
                  <a:schemeClr val="tx1"/>
                </a:solidFill>
              </a:rPr>
              <a:t>Registers</a:t>
            </a:r>
            <a:endParaRPr lang="zh-TW" altLang="en-US" sz="2000" dirty="0">
              <a:solidFill>
                <a:schemeClr val="tx1"/>
              </a:solidFill>
            </a:endParaRPr>
          </a:p>
        </p:txBody>
      </p:sp>
      <p:sp>
        <p:nvSpPr>
          <p:cNvPr id="11" name="矩形 10">
            <a:extLst>
              <a:ext uri="{FF2B5EF4-FFF2-40B4-BE49-F238E27FC236}">
                <a16:creationId xmlns:a16="http://schemas.microsoft.com/office/drawing/2014/main" id="{75B9F9C5-3D3D-0943-8849-6A94B1E8AA59}"/>
              </a:ext>
            </a:extLst>
          </p:cNvPr>
          <p:cNvSpPr/>
          <p:nvPr/>
        </p:nvSpPr>
        <p:spPr bwMode="auto">
          <a:xfrm>
            <a:off x="2527300" y="2035646"/>
            <a:ext cx="1689100" cy="311150"/>
          </a:xfrm>
          <a:prstGeom prst="rect">
            <a:avLst/>
          </a:prstGeom>
          <a:solidFill>
            <a:srgbClr val="CCFFCC"/>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altLang="zh-TW" sz="2000" dirty="0">
                <a:solidFill>
                  <a:schemeClr val="tx1"/>
                </a:solidFill>
              </a:rPr>
              <a:t>Registers</a:t>
            </a:r>
            <a:endParaRPr lang="zh-TW" altLang="en-US" sz="2000" dirty="0">
              <a:solidFill>
                <a:schemeClr val="tx1"/>
              </a:solidFill>
            </a:endParaRPr>
          </a:p>
        </p:txBody>
      </p:sp>
      <p:sp>
        <p:nvSpPr>
          <p:cNvPr id="7179" name="文字方塊 11">
            <a:extLst>
              <a:ext uri="{FF2B5EF4-FFF2-40B4-BE49-F238E27FC236}">
                <a16:creationId xmlns:a16="http://schemas.microsoft.com/office/drawing/2014/main" id="{B397CE7C-BD28-CA40-90F9-1F791A4740D9}"/>
              </a:ext>
            </a:extLst>
          </p:cNvPr>
          <p:cNvSpPr txBox="1">
            <a:spLocks noChangeArrowheads="1"/>
          </p:cNvSpPr>
          <p:nvPr/>
        </p:nvSpPr>
        <p:spPr bwMode="auto">
          <a:xfrm>
            <a:off x="2038350" y="1484784"/>
            <a:ext cx="835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400"/>
              <a:t>CPU</a:t>
            </a:r>
            <a:endParaRPr lang="zh-TW" altLang="en-US" sz="2400"/>
          </a:p>
        </p:txBody>
      </p:sp>
      <p:sp>
        <p:nvSpPr>
          <p:cNvPr id="15" name="矩形 14">
            <a:extLst>
              <a:ext uri="{FF2B5EF4-FFF2-40B4-BE49-F238E27FC236}">
                <a16:creationId xmlns:a16="http://schemas.microsoft.com/office/drawing/2014/main" id="{36DFF3B4-5661-4A47-9EC8-97C0922F4C5F}"/>
              </a:ext>
            </a:extLst>
          </p:cNvPr>
          <p:cNvSpPr/>
          <p:nvPr/>
        </p:nvSpPr>
        <p:spPr bwMode="auto">
          <a:xfrm>
            <a:off x="4705350" y="1902296"/>
            <a:ext cx="3644900" cy="1866900"/>
          </a:xfrm>
          <a:prstGeom prst="rect">
            <a:avLst/>
          </a:prstGeom>
          <a:solidFill>
            <a:schemeClr val="accent4">
              <a:lumMod val="20000"/>
              <a:lumOff val="80000"/>
            </a:schemeClr>
          </a:solidFill>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eaLnBrk="1" hangingPunct="1">
              <a:defRPr/>
            </a:pPr>
            <a:endParaRPr lang="zh-TW" altLang="en-US" sz="2000" dirty="0">
              <a:solidFill>
                <a:schemeClr val="tx1"/>
              </a:solidFill>
            </a:endParaRPr>
          </a:p>
        </p:txBody>
      </p:sp>
      <p:sp>
        <p:nvSpPr>
          <p:cNvPr id="17" name="矩形 16">
            <a:extLst>
              <a:ext uri="{FF2B5EF4-FFF2-40B4-BE49-F238E27FC236}">
                <a16:creationId xmlns:a16="http://schemas.microsoft.com/office/drawing/2014/main" id="{14BC9089-5140-254B-A34D-3806BBC7C912}"/>
              </a:ext>
            </a:extLst>
          </p:cNvPr>
          <p:cNvSpPr/>
          <p:nvPr/>
        </p:nvSpPr>
        <p:spPr bwMode="auto">
          <a:xfrm>
            <a:off x="4794250" y="2035646"/>
            <a:ext cx="1689100" cy="15113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altLang="zh-TW" sz="2000" dirty="0">
                <a:solidFill>
                  <a:schemeClr val="tx1"/>
                </a:solidFill>
              </a:rPr>
              <a:t>Program</a:t>
            </a:r>
          </a:p>
          <a:p>
            <a:pPr algn="ctr" eaLnBrk="1" hangingPunct="1">
              <a:defRPr/>
            </a:pPr>
            <a:r>
              <a:rPr lang="en-US" altLang="zh-TW" sz="2000" dirty="0">
                <a:solidFill>
                  <a:schemeClr val="tx1"/>
                </a:solidFill>
              </a:rPr>
              <a:t>Instructions</a:t>
            </a:r>
            <a:endParaRPr lang="zh-TW" altLang="en-US" sz="2000" dirty="0">
              <a:solidFill>
                <a:schemeClr val="tx1"/>
              </a:solidFill>
            </a:endParaRPr>
          </a:p>
        </p:txBody>
      </p:sp>
      <p:sp>
        <p:nvSpPr>
          <p:cNvPr id="21" name="矩形 20">
            <a:extLst>
              <a:ext uri="{FF2B5EF4-FFF2-40B4-BE49-F238E27FC236}">
                <a16:creationId xmlns:a16="http://schemas.microsoft.com/office/drawing/2014/main" id="{A288D7E3-7B75-B649-A232-11C3DDBEEC4F}"/>
              </a:ext>
            </a:extLst>
          </p:cNvPr>
          <p:cNvSpPr/>
          <p:nvPr/>
        </p:nvSpPr>
        <p:spPr bwMode="auto">
          <a:xfrm>
            <a:off x="6572250" y="2035646"/>
            <a:ext cx="1689100" cy="1511300"/>
          </a:xfrm>
          <a:prstGeom prst="rect">
            <a:avLst/>
          </a:prstGeom>
          <a:solidFill>
            <a:srgbClr val="CCFFCC"/>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r>
              <a:rPr lang="en-US" altLang="zh-TW" sz="2000" dirty="0">
                <a:solidFill>
                  <a:schemeClr val="tx1"/>
                </a:solidFill>
              </a:rPr>
              <a:t>Program Data</a:t>
            </a:r>
            <a:endParaRPr lang="zh-TW" altLang="en-US" sz="2000" dirty="0">
              <a:solidFill>
                <a:schemeClr val="tx1"/>
              </a:solidFill>
            </a:endParaRPr>
          </a:p>
        </p:txBody>
      </p:sp>
      <p:sp>
        <p:nvSpPr>
          <p:cNvPr id="7184" name="文字方塊 21">
            <a:extLst>
              <a:ext uri="{FF2B5EF4-FFF2-40B4-BE49-F238E27FC236}">
                <a16:creationId xmlns:a16="http://schemas.microsoft.com/office/drawing/2014/main" id="{E0132B84-3E09-1F40-81FD-02857703FDC8}"/>
              </a:ext>
            </a:extLst>
          </p:cNvPr>
          <p:cNvSpPr txBox="1">
            <a:spLocks noChangeArrowheads="1"/>
          </p:cNvSpPr>
          <p:nvPr/>
        </p:nvSpPr>
        <p:spPr bwMode="auto">
          <a:xfrm>
            <a:off x="6083300" y="1484784"/>
            <a:ext cx="1296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itchFamily="2" charset="2"/>
              <a:buChar char="l"/>
              <a:defRPr kumimoji="1" sz="3000">
                <a:solidFill>
                  <a:schemeClr val="tx1"/>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70000"/>
              <a:buFont typeface="Wingdings" pitchFamily="2" charset="2"/>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spcBef>
                <a:spcPct val="20000"/>
              </a:spcBef>
              <a:buClr>
                <a:schemeClr val="accent1"/>
              </a:buClr>
              <a:buSzPct val="70000"/>
              <a:buFont typeface="Wingdings" pitchFamily="2" charset="2"/>
              <a:buChar char="l"/>
              <a:defRPr kumimoji="1" sz="2300">
                <a:solidFill>
                  <a:schemeClr val="tx1"/>
                </a:solidFill>
                <a:latin typeface="Arial" panose="020B0604020202020204" pitchFamily="34" charset="0"/>
                <a:ea typeface="新細明體" panose="02020500000000000000" pitchFamily="18" charset="-120"/>
              </a:defRPr>
            </a:lvl3pPr>
            <a:lvl4pPr marL="1600200" indent="-228600">
              <a:spcBef>
                <a:spcPct val="20000"/>
              </a:spcBef>
              <a:buClr>
                <a:schemeClr val="tx2"/>
              </a:buClr>
              <a:buSzPct val="75000"/>
              <a:buFont typeface="Wingdings" pitchFamily="2" charset="2"/>
              <a:buChar char="§"/>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Clr>
                <a:schemeClr val="folHlink"/>
              </a:buClr>
              <a:buSzPct val="80000"/>
              <a:buFont typeface="Wingdings" pitchFamily="2" charset="2"/>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folHlink"/>
              </a:buClr>
              <a:buSzPct val="80000"/>
              <a:buFont typeface="Wingdings" pitchFamily="2" charset="2"/>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folHlink"/>
              </a:buClr>
              <a:buSzPct val="80000"/>
              <a:buFont typeface="Wingdings" pitchFamily="2" charset="2"/>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folHlink"/>
              </a:buClr>
              <a:buSzPct val="80000"/>
              <a:buFont typeface="Wingdings" pitchFamily="2" charset="2"/>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folHlink"/>
              </a:buClr>
              <a:buSzPct val="80000"/>
              <a:buFont typeface="Wingdings" pitchFamily="2" charset="2"/>
              <a:buChar char="§"/>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400"/>
              <a:t>Memory</a:t>
            </a:r>
            <a:endParaRPr lang="zh-TW" altLang="en-US" sz="2400"/>
          </a:p>
        </p:txBody>
      </p:sp>
      <p:sp>
        <p:nvSpPr>
          <p:cNvPr id="24" name="矩形 23">
            <a:extLst>
              <a:ext uri="{FF2B5EF4-FFF2-40B4-BE49-F238E27FC236}">
                <a16:creationId xmlns:a16="http://schemas.microsoft.com/office/drawing/2014/main" id="{9A4F9723-A14C-4941-8AFB-2BCE686D2A2B}"/>
              </a:ext>
            </a:extLst>
          </p:cNvPr>
          <p:cNvSpPr/>
          <p:nvPr/>
        </p:nvSpPr>
        <p:spPr bwMode="auto">
          <a:xfrm>
            <a:off x="349250" y="4658196"/>
            <a:ext cx="1555750" cy="977900"/>
          </a:xfrm>
          <a:prstGeom prst="rect">
            <a:avLst/>
          </a:prstGeom>
          <a:solidFill>
            <a:schemeClr val="accent1">
              <a:lumMod val="20000"/>
              <a:lumOff val="80000"/>
            </a:schemeClr>
          </a:solidFill>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altLang="zh-TW" dirty="0">
                <a:solidFill>
                  <a:schemeClr val="tx1"/>
                </a:solidFill>
              </a:rPr>
              <a:t>Keyboard</a:t>
            </a:r>
            <a:endParaRPr lang="zh-TW" altLang="en-US" dirty="0">
              <a:solidFill>
                <a:schemeClr val="tx1"/>
              </a:solidFill>
            </a:endParaRPr>
          </a:p>
        </p:txBody>
      </p:sp>
      <p:sp>
        <p:nvSpPr>
          <p:cNvPr id="29" name="矩形 28">
            <a:extLst>
              <a:ext uri="{FF2B5EF4-FFF2-40B4-BE49-F238E27FC236}">
                <a16:creationId xmlns:a16="http://schemas.microsoft.com/office/drawing/2014/main" id="{DD8592A9-1E5A-4E45-94F3-7ECCD0208740}"/>
              </a:ext>
            </a:extLst>
          </p:cNvPr>
          <p:cNvSpPr/>
          <p:nvPr/>
        </p:nvSpPr>
        <p:spPr bwMode="auto">
          <a:xfrm>
            <a:off x="2216150" y="4658196"/>
            <a:ext cx="1555750" cy="977900"/>
          </a:xfrm>
          <a:prstGeom prst="rect">
            <a:avLst/>
          </a:prstGeom>
          <a:solidFill>
            <a:schemeClr val="accent1">
              <a:lumMod val="20000"/>
              <a:lumOff val="80000"/>
            </a:schemeClr>
          </a:solidFill>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altLang="zh-TW" dirty="0">
                <a:solidFill>
                  <a:schemeClr val="tx1"/>
                </a:solidFill>
              </a:rPr>
              <a:t>Screen</a:t>
            </a:r>
            <a:endParaRPr lang="zh-TW" altLang="en-US" dirty="0">
              <a:solidFill>
                <a:schemeClr val="tx1"/>
              </a:solidFill>
            </a:endParaRPr>
          </a:p>
        </p:txBody>
      </p:sp>
      <p:sp>
        <p:nvSpPr>
          <p:cNvPr id="31" name="矩形 30">
            <a:extLst>
              <a:ext uri="{FF2B5EF4-FFF2-40B4-BE49-F238E27FC236}">
                <a16:creationId xmlns:a16="http://schemas.microsoft.com/office/drawing/2014/main" id="{38C63A4D-C13D-FB41-8005-EDB363A51C34}"/>
              </a:ext>
            </a:extLst>
          </p:cNvPr>
          <p:cNvSpPr/>
          <p:nvPr/>
        </p:nvSpPr>
        <p:spPr bwMode="auto">
          <a:xfrm>
            <a:off x="4838700" y="4658196"/>
            <a:ext cx="1555750" cy="977900"/>
          </a:xfrm>
          <a:prstGeom prst="rect">
            <a:avLst/>
          </a:prstGeom>
          <a:solidFill>
            <a:schemeClr val="accent1">
              <a:lumMod val="20000"/>
              <a:lumOff val="80000"/>
            </a:schemeClr>
          </a:solidFill>
          <a:ln>
            <a:solidFill>
              <a:schemeClr val="tx1"/>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r>
              <a:rPr lang="en-US" altLang="zh-TW" dirty="0" smtClean="0">
                <a:solidFill>
                  <a:schemeClr val="tx1"/>
                </a:solidFill>
              </a:rPr>
              <a:t>Hard disk</a:t>
            </a:r>
            <a:endParaRPr lang="zh-TW" altLang="en-US" dirty="0">
              <a:solidFill>
                <a:schemeClr val="tx1"/>
              </a:solidFill>
            </a:endParaRPr>
          </a:p>
        </p:txBody>
      </p:sp>
      <p:sp>
        <p:nvSpPr>
          <p:cNvPr id="16" name="投影片編號版面配置區 15"/>
          <p:cNvSpPr>
            <a:spLocks noGrp="1"/>
          </p:cNvSpPr>
          <p:nvPr>
            <p:ph type="sldNum" sz="quarter" idx="11"/>
          </p:nvPr>
        </p:nvSpPr>
        <p:spPr/>
        <p:txBody>
          <a:bodyPr/>
          <a:lstStyle/>
          <a:p>
            <a:fld id="{27E26518-2301-4288-8958-BDA5B1B754F8}" type="slidenum">
              <a:rPr lang="zh-TW" altLang="en-US" smtClean="0"/>
              <a:pPr/>
              <a:t>31</a:t>
            </a:fld>
            <a:endParaRPr lang="zh-TW" altLang="zh-TW"/>
          </a:p>
        </p:txBody>
      </p:sp>
      <p:sp>
        <p:nvSpPr>
          <p:cNvPr id="25" name="文字方塊 24"/>
          <p:cNvSpPr txBox="1"/>
          <p:nvPr/>
        </p:nvSpPr>
        <p:spPr>
          <a:xfrm>
            <a:off x="7574494" y="5877272"/>
            <a:ext cx="1534010" cy="307777"/>
          </a:xfrm>
          <a:prstGeom prst="rect">
            <a:avLst/>
          </a:prstGeom>
          <a:noFill/>
        </p:spPr>
        <p:txBody>
          <a:bodyPr wrap="none" rtlCol="0">
            <a:spAutoFit/>
          </a:bodyPr>
          <a:lstStyle/>
          <a:p>
            <a:pPr marL="0"/>
            <a:r>
              <a:rPr lang="en-US" altLang="zh-TW" sz="1400" dirty="0" smtClean="0">
                <a:latin typeface="+mn-lt"/>
              </a:rPr>
              <a:t>(Prof</a:t>
            </a:r>
            <a:r>
              <a:rPr lang="en-US" altLang="zh-TW" sz="1400" dirty="0">
                <a:latin typeface="+mn-lt"/>
              </a:rPr>
              <a:t>. Jing-</a:t>
            </a:r>
            <a:r>
              <a:rPr lang="en-US" altLang="zh-TW" sz="1400" dirty="0" err="1">
                <a:latin typeface="+mn-lt"/>
              </a:rPr>
              <a:t>Jia</a:t>
            </a:r>
            <a:r>
              <a:rPr lang="en-US" altLang="zh-TW" sz="1400" dirty="0">
                <a:latin typeface="+mn-lt"/>
              </a:rPr>
              <a:t> </a:t>
            </a:r>
            <a:r>
              <a:rPr lang="en-US" altLang="zh-TW" sz="1400" dirty="0" err="1" smtClean="0">
                <a:latin typeface="+mn-lt"/>
              </a:rPr>
              <a:t>Liou</a:t>
            </a:r>
            <a:r>
              <a:rPr lang="en-US" altLang="zh-TW" sz="1400" dirty="0" smtClean="0">
                <a:latin typeface="+mn-lt"/>
              </a:rPr>
              <a:t>)</a:t>
            </a:r>
            <a:endParaRPr lang="zh-TW" altLang="en-US" sz="1400" dirty="0">
              <a:latin typeface="+mn-lt"/>
            </a:endParaRPr>
          </a:p>
        </p:txBody>
      </p:sp>
    </p:spTree>
    <p:extLst>
      <p:ext uri="{BB962C8B-B14F-4D97-AF65-F5344CB8AC3E}">
        <p14:creationId xmlns:p14="http://schemas.microsoft.com/office/powerpoint/2010/main" val="24006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4E47939-9B9B-824E-B7A8-F4312792259A}"/>
              </a:ext>
            </a:extLst>
          </p:cNvPr>
          <p:cNvSpPr>
            <a:spLocks noGrp="1" noChangeArrowheads="1"/>
          </p:cNvSpPr>
          <p:nvPr>
            <p:ph type="title"/>
          </p:nvPr>
        </p:nvSpPr>
        <p:spPr/>
        <p:txBody>
          <a:bodyPr/>
          <a:lstStyle/>
          <a:p>
            <a:r>
              <a:rPr lang="en-US" altLang="zh-TW" smtClean="0"/>
              <a:t>Central Processing Unit (CPU)</a:t>
            </a:r>
            <a:endParaRPr lang="en-US" altLang="zh-TW"/>
          </a:p>
        </p:txBody>
      </p:sp>
      <p:sp>
        <p:nvSpPr>
          <p:cNvPr id="8195" name="Rectangle 3">
            <a:extLst>
              <a:ext uri="{FF2B5EF4-FFF2-40B4-BE49-F238E27FC236}">
                <a16:creationId xmlns:a16="http://schemas.microsoft.com/office/drawing/2014/main" id="{975CDB37-96B2-804E-BE38-BE85C53322D6}"/>
              </a:ext>
            </a:extLst>
          </p:cNvPr>
          <p:cNvSpPr>
            <a:spLocks noGrp="1" noChangeArrowheads="1"/>
          </p:cNvSpPr>
          <p:nvPr>
            <p:ph type="body" idx="1"/>
          </p:nvPr>
        </p:nvSpPr>
        <p:spPr/>
        <p:txBody>
          <a:bodyPr/>
          <a:lstStyle/>
          <a:p>
            <a:r>
              <a:rPr lang="en-US" altLang="zh-TW" smtClean="0"/>
              <a:t> Control Unit</a:t>
            </a:r>
          </a:p>
          <a:p>
            <a:pPr lvl="1"/>
            <a:r>
              <a:rPr lang="en-US" altLang="zh-TW" smtClean="0"/>
              <a:t>A</a:t>
            </a:r>
            <a:r>
              <a:rPr lang="zh-TW" altLang="en-US" smtClean="0"/>
              <a:t> </a:t>
            </a:r>
            <a:r>
              <a:rPr lang="en-US" altLang="zh-TW" smtClean="0"/>
              <a:t>finite state machine (FSM)</a:t>
            </a:r>
          </a:p>
          <a:p>
            <a:pPr lvl="1"/>
            <a:r>
              <a:rPr lang="en-US" altLang="zh-TW" smtClean="0"/>
              <a:t>Retrieves and decodes program instructions</a:t>
            </a:r>
          </a:p>
          <a:p>
            <a:pPr lvl="1"/>
            <a:r>
              <a:rPr lang="en-US" altLang="zh-TW" smtClean="0"/>
              <a:t>Generate signals to coordinate computer operations: load/store registers, perform ALU functions, take branches, etc…</a:t>
            </a:r>
          </a:p>
          <a:p>
            <a:r>
              <a:rPr lang="en-US" altLang="zh-TW" smtClean="0"/>
              <a:t>Arithmetic &amp; Logic Unit (ALU)</a:t>
            </a:r>
          </a:p>
          <a:p>
            <a:pPr lvl="1"/>
            <a:r>
              <a:rPr lang="en-US" altLang="zh-TW" smtClean="0"/>
              <a:t>Performs mathematical operations</a:t>
            </a:r>
            <a:endParaRPr lang="en-US" altLang="zh-TW" dirty="0"/>
          </a:p>
        </p:txBody>
      </p:sp>
      <p:sp>
        <p:nvSpPr>
          <p:cNvPr id="6" name="投影片編號版面配置區 5"/>
          <p:cNvSpPr>
            <a:spLocks noGrp="1"/>
          </p:cNvSpPr>
          <p:nvPr>
            <p:ph type="sldNum" sz="quarter" idx="11"/>
          </p:nvPr>
        </p:nvSpPr>
        <p:spPr/>
        <p:txBody>
          <a:bodyPr/>
          <a:lstStyle/>
          <a:p>
            <a:fld id="{0EF8A0A4-1A2F-4B89-B3C7-02C31CE3A532}" type="slidenum">
              <a:rPr lang="zh-TW" altLang="en-US" smtClean="0"/>
              <a:pPr/>
              <a:t>32</a:t>
            </a:fld>
            <a:endParaRPr lang="zh-TW" altLang="zh-TW"/>
          </a:p>
        </p:txBody>
      </p:sp>
      <p:sp>
        <p:nvSpPr>
          <p:cNvPr id="5" name="文字方塊 4"/>
          <p:cNvSpPr txBox="1"/>
          <p:nvPr/>
        </p:nvSpPr>
        <p:spPr>
          <a:xfrm>
            <a:off x="7574494" y="5877272"/>
            <a:ext cx="1534010" cy="307777"/>
          </a:xfrm>
          <a:prstGeom prst="rect">
            <a:avLst/>
          </a:prstGeom>
          <a:noFill/>
        </p:spPr>
        <p:txBody>
          <a:bodyPr wrap="none" rtlCol="0">
            <a:spAutoFit/>
          </a:bodyPr>
          <a:lstStyle/>
          <a:p>
            <a:pPr marL="0"/>
            <a:r>
              <a:rPr lang="en-US" altLang="zh-TW" sz="1400" dirty="0" smtClean="0">
                <a:latin typeface="+mn-lt"/>
              </a:rPr>
              <a:t>(Prof</a:t>
            </a:r>
            <a:r>
              <a:rPr lang="en-US" altLang="zh-TW" sz="1400" dirty="0">
                <a:latin typeface="+mn-lt"/>
              </a:rPr>
              <a:t>. Jing-</a:t>
            </a:r>
            <a:r>
              <a:rPr lang="en-US" altLang="zh-TW" sz="1400" dirty="0" err="1">
                <a:latin typeface="+mn-lt"/>
              </a:rPr>
              <a:t>Jia</a:t>
            </a:r>
            <a:r>
              <a:rPr lang="en-US" altLang="zh-TW" sz="1400" dirty="0">
                <a:latin typeface="+mn-lt"/>
              </a:rPr>
              <a:t> </a:t>
            </a:r>
            <a:r>
              <a:rPr lang="en-US" altLang="zh-TW" sz="1400" dirty="0" err="1" smtClean="0">
                <a:latin typeface="+mn-lt"/>
              </a:rPr>
              <a:t>Liou</a:t>
            </a:r>
            <a:r>
              <a:rPr lang="en-US" altLang="zh-TW" sz="1400" dirty="0" smtClean="0">
                <a:latin typeface="+mn-lt"/>
              </a:rPr>
              <a:t>)</a:t>
            </a:r>
            <a:endParaRPr lang="zh-TW" altLang="en-US" sz="1400" dirty="0">
              <a:latin typeface="+mn-lt"/>
            </a:endParaRPr>
          </a:p>
        </p:txBody>
      </p:sp>
    </p:spTree>
    <p:extLst>
      <p:ext uri="{BB962C8B-B14F-4D97-AF65-F5344CB8AC3E}">
        <p14:creationId xmlns:p14="http://schemas.microsoft.com/office/powerpoint/2010/main" val="26633545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altLang="zh-TW" smtClean="0"/>
              <a:t>Touchscreen</a:t>
            </a:r>
          </a:p>
        </p:txBody>
      </p:sp>
      <p:sp>
        <p:nvSpPr>
          <p:cNvPr id="30724" name="Rectangle 3"/>
          <p:cNvSpPr>
            <a:spLocks noGrp="1" noChangeArrowheads="1"/>
          </p:cNvSpPr>
          <p:nvPr>
            <p:ph idx="1"/>
          </p:nvPr>
        </p:nvSpPr>
        <p:spPr/>
        <p:txBody>
          <a:bodyPr/>
          <a:lstStyle/>
          <a:p>
            <a:r>
              <a:rPr lang="en-US" altLang="zh-TW" dirty="0" err="1" smtClean="0"/>
              <a:t>PostPC</a:t>
            </a:r>
            <a:r>
              <a:rPr lang="en-US" altLang="zh-TW" dirty="0" smtClean="0"/>
              <a:t> device</a:t>
            </a:r>
          </a:p>
          <a:p>
            <a:r>
              <a:rPr lang="en-US" altLang="zh-TW" dirty="0" smtClean="0"/>
              <a:t>Supersedes keyboard and mouse</a:t>
            </a:r>
          </a:p>
          <a:p>
            <a:r>
              <a:rPr lang="en-US" altLang="zh-TW" dirty="0" smtClean="0"/>
              <a:t>Resistive and Capacitive types</a:t>
            </a:r>
          </a:p>
          <a:p>
            <a:pPr lvl="1"/>
            <a:r>
              <a:rPr lang="en-US" altLang="zh-TW" dirty="0"/>
              <a:t>T</a:t>
            </a:r>
            <a:r>
              <a:rPr lang="en-US" altLang="zh-TW" dirty="0" smtClean="0"/>
              <a:t>ablets, smartphones use</a:t>
            </a:r>
            <a:r>
              <a:rPr lang="zh-TW" altLang="en-US" dirty="0" smtClean="0"/>
              <a:t> </a:t>
            </a:r>
            <a:r>
              <a:rPr lang="en-US" altLang="zh-TW" dirty="0" smtClean="0"/>
              <a:t>capacitive</a:t>
            </a:r>
          </a:p>
          <a:p>
            <a:pPr lvl="1"/>
            <a:r>
              <a:rPr lang="en-GB" altLang="zh-TW" dirty="0" smtClean="0"/>
              <a:t>Capacitive allows multi</a:t>
            </a:r>
            <a:r>
              <a:rPr lang="en-US" altLang="zh-TW" dirty="0" smtClean="0"/>
              <a:t>-</a:t>
            </a:r>
            <a:r>
              <a:rPr lang="en-GB" altLang="zh-TW" dirty="0" smtClean="0"/>
              <a:t>touch controls</a:t>
            </a:r>
            <a:endParaRPr lang="en-US" altLang="zh-TW" dirty="0" smtClean="0"/>
          </a:p>
          <a:p>
            <a:pPr lvl="1"/>
            <a:endParaRPr lang="en-US"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33</a:t>
            </a:fld>
            <a:endParaRPr lang="zh-TW" altLang="zh-TW"/>
          </a:p>
        </p:txBody>
      </p:sp>
      <p:pic>
        <p:nvPicPr>
          <p:cNvPr id="3" name="圖片 2"/>
          <p:cNvPicPr>
            <a:picLocks noChangeAspect="1"/>
          </p:cNvPicPr>
          <p:nvPr/>
        </p:nvPicPr>
        <p:blipFill rotWithShape="1">
          <a:blip r:embed="rId3">
            <a:extLst>
              <a:ext uri="{28A0092B-C50C-407E-A947-70E740481C1C}">
                <a14:useLocalDpi xmlns:a14="http://schemas.microsoft.com/office/drawing/2010/main" val="0"/>
              </a:ext>
            </a:extLst>
          </a:blip>
          <a:srcRect l="7265" t="52100" r="4212" b="4850"/>
          <a:stretch/>
        </p:blipFill>
        <p:spPr>
          <a:xfrm>
            <a:off x="460646" y="3284984"/>
            <a:ext cx="5863391" cy="2763207"/>
          </a:xfrm>
          <a:prstGeom prst="rect">
            <a:avLst/>
          </a:prstGeom>
        </p:spPr>
      </p:pic>
      <p:pic>
        <p:nvPicPr>
          <p:cNvPr id="30725" name="Picture 14" descr="http://wrtassoc.com/wp-content/uploads/2010/01/iPad-w-hands.jpg"/>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b="5319"/>
          <a:stretch/>
        </p:blipFill>
        <p:spPr bwMode="auto">
          <a:xfrm>
            <a:off x="6038123" y="1124744"/>
            <a:ext cx="3142389"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字方塊 3"/>
          <p:cNvSpPr txBox="1"/>
          <p:nvPr/>
        </p:nvSpPr>
        <p:spPr>
          <a:xfrm>
            <a:off x="6393972" y="5395863"/>
            <a:ext cx="2627784" cy="769441"/>
          </a:xfrm>
          <a:prstGeom prst="rect">
            <a:avLst/>
          </a:prstGeom>
          <a:noFill/>
        </p:spPr>
        <p:txBody>
          <a:bodyPr wrap="square" rtlCol="0">
            <a:spAutoFit/>
          </a:bodyPr>
          <a:lstStyle/>
          <a:p>
            <a:pPr marL="0"/>
            <a:r>
              <a:rPr lang="en-US" altLang="zh-TW" sz="1100" dirty="0" smtClean="0">
                <a:latin typeface="+mn-lt"/>
              </a:rPr>
              <a:t>(http</a:t>
            </a:r>
            <a:r>
              <a:rPr lang="en-US" altLang="zh-TW" sz="1100" dirty="0">
                <a:latin typeface="+mn-lt"/>
              </a:rPr>
              <a:t>://4.bp.blogspot.com/-</a:t>
            </a:r>
            <a:r>
              <a:rPr lang="en-US" altLang="zh-TW" sz="1100" dirty="0" smtClean="0">
                <a:latin typeface="+mn-lt"/>
              </a:rPr>
              <a:t>DFIwFWSWuCc/UO0mRtFp3BI/AAAAAAAAC8Q/nRsDW1I0nBQ/s1600/resistive-touch-screen.jpg)</a:t>
            </a:r>
            <a:endParaRPr lang="zh-TW" altLang="en-US" sz="1100" dirty="0">
              <a:latin typeface="+mn-lt"/>
            </a:endParaRPr>
          </a:p>
        </p:txBody>
      </p:sp>
    </p:spTree>
    <p:extLst>
      <p:ext uri="{BB962C8B-B14F-4D97-AF65-F5344CB8AC3E}">
        <p14:creationId xmlns:p14="http://schemas.microsoft.com/office/powerpoint/2010/main" val="36943468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en-US" altLang="zh-TW" smtClean="0"/>
              <a:t>Through the Looking Glass</a:t>
            </a:r>
          </a:p>
        </p:txBody>
      </p:sp>
      <p:sp>
        <p:nvSpPr>
          <p:cNvPr id="31748" name="Rectangle 3"/>
          <p:cNvSpPr>
            <a:spLocks noGrp="1" noChangeArrowheads="1"/>
          </p:cNvSpPr>
          <p:nvPr>
            <p:ph type="body" idx="1"/>
          </p:nvPr>
        </p:nvSpPr>
        <p:spPr/>
        <p:txBody>
          <a:bodyPr/>
          <a:lstStyle/>
          <a:p>
            <a:r>
              <a:rPr lang="en-US" altLang="zh-TW" dirty="0" smtClean="0"/>
              <a:t>LCD screen: picture elements (</a:t>
            </a:r>
            <a:r>
              <a:rPr lang="en-US" altLang="zh-TW" i="1" dirty="0" smtClean="0"/>
              <a:t>pixels</a:t>
            </a:r>
            <a:r>
              <a:rPr lang="en-US" altLang="zh-TW" dirty="0" smtClean="0"/>
              <a:t>)</a:t>
            </a:r>
          </a:p>
          <a:p>
            <a:pPr lvl="1"/>
            <a:r>
              <a:rPr lang="en-US" altLang="zh-TW" dirty="0" smtClean="0"/>
              <a:t>Mirrors content of </a:t>
            </a:r>
            <a:r>
              <a:rPr lang="en-US" altLang="zh-TW" i="1" dirty="0" smtClean="0"/>
              <a:t>frame buffer </a:t>
            </a:r>
            <a:r>
              <a:rPr lang="en-US" altLang="zh-TW" dirty="0" smtClean="0"/>
              <a:t>memory</a:t>
            </a:r>
          </a:p>
        </p:txBody>
      </p:sp>
      <p:pic>
        <p:nvPicPr>
          <p:cNvPr id="31749" name="Picture 6" descr="f01-06-P37449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259632" y="1988840"/>
            <a:ext cx="6846186" cy="3297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投影片編號版面配置區 2"/>
          <p:cNvSpPr>
            <a:spLocks noGrp="1"/>
          </p:cNvSpPr>
          <p:nvPr>
            <p:ph type="sldNum" sz="quarter" idx="11"/>
          </p:nvPr>
        </p:nvSpPr>
        <p:spPr/>
        <p:txBody>
          <a:bodyPr/>
          <a:lstStyle/>
          <a:p>
            <a:fld id="{0EF8A0A4-1A2F-4B89-B3C7-02C31CE3A532}" type="slidenum">
              <a:rPr lang="zh-TW" altLang="en-US" smtClean="0"/>
              <a:pPr/>
              <a:t>34</a:t>
            </a:fld>
            <a:endParaRPr lang="zh-TW" altLang="zh-TW"/>
          </a:p>
        </p:txBody>
      </p:sp>
      <p:sp>
        <p:nvSpPr>
          <p:cNvPr id="6" name="文字方塊 5"/>
          <p:cNvSpPr txBox="1"/>
          <p:nvPr/>
        </p:nvSpPr>
        <p:spPr>
          <a:xfrm>
            <a:off x="4040265" y="5286440"/>
            <a:ext cx="1074333" cy="461665"/>
          </a:xfrm>
          <a:prstGeom prst="rect">
            <a:avLst/>
          </a:prstGeom>
          <a:noFill/>
        </p:spPr>
        <p:txBody>
          <a:bodyPr wrap="none" rtlCol="0">
            <a:spAutoFit/>
          </a:bodyPr>
          <a:lstStyle/>
          <a:p>
            <a:pPr marL="0"/>
            <a:r>
              <a:rPr lang="en-US" altLang="zh-TW" dirty="0" smtClean="0">
                <a:latin typeface="+mn-lt"/>
              </a:rPr>
              <a:t>Fig. 1.6</a:t>
            </a:r>
            <a:endParaRPr lang="zh-TW" altLang="en-US" dirty="0">
              <a:latin typeface="+mn-lt"/>
            </a:endParaRPr>
          </a:p>
        </p:txBody>
      </p:sp>
      <p:sp>
        <p:nvSpPr>
          <p:cNvPr id="2" name="文字方塊 1"/>
          <p:cNvSpPr txBox="1"/>
          <p:nvPr/>
        </p:nvSpPr>
        <p:spPr>
          <a:xfrm>
            <a:off x="323528" y="5877272"/>
            <a:ext cx="6895927" cy="276999"/>
          </a:xfrm>
          <a:prstGeom prst="rect">
            <a:avLst/>
          </a:prstGeom>
          <a:noFill/>
        </p:spPr>
        <p:txBody>
          <a:bodyPr wrap="none" rtlCol="0">
            <a:spAutoFit/>
          </a:bodyPr>
          <a:lstStyle/>
          <a:p>
            <a:pPr marL="0"/>
            <a:r>
              <a:rPr lang="en-US" altLang="zh-TW" sz="1200" dirty="0" smtClean="0">
                <a:latin typeface="+mn-lt"/>
              </a:rPr>
              <a:t>(LCD </a:t>
            </a:r>
            <a:r>
              <a:rPr lang="en-US" altLang="zh-TW" sz="1200" dirty="0">
                <a:latin typeface="+mn-lt"/>
              </a:rPr>
              <a:t>working principle: http://</a:t>
            </a:r>
            <a:r>
              <a:rPr lang="en-US" altLang="zh-TW" sz="1200" dirty="0" smtClean="0">
                <a:latin typeface="+mn-lt"/>
              </a:rPr>
              <a:t>www.npeducations.com/2012/07/liquid-crystal-display-and-its-internal.html)</a:t>
            </a:r>
            <a:endParaRPr lang="zh-TW" altLang="en-US" sz="1200" dirty="0">
              <a:latin typeface="+mn-lt"/>
            </a:endParaRPr>
          </a:p>
        </p:txBody>
      </p:sp>
    </p:spTree>
    <p:extLst>
      <p:ext uri="{BB962C8B-B14F-4D97-AF65-F5344CB8AC3E}">
        <p14:creationId xmlns:p14="http://schemas.microsoft.com/office/powerpoint/2010/main" val="4021219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Grp="1" noChangeArrowheads="1"/>
          </p:cNvSpPr>
          <p:nvPr>
            <p:ph type="title"/>
          </p:nvPr>
        </p:nvSpPr>
        <p:spPr/>
        <p:txBody>
          <a:bodyPr/>
          <a:lstStyle/>
          <a:p>
            <a:pPr eaLnBrk="1" hangingPunct="1"/>
            <a:r>
              <a:rPr lang="en-US" altLang="zh-TW" dirty="0" smtClean="0">
                <a:ea typeface="新細明體" panose="02020500000000000000" pitchFamily="18" charset="-120"/>
              </a:rPr>
              <a:t>Opening the Box (</a:t>
            </a:r>
            <a:r>
              <a:rPr lang="en-US" altLang="zh-TW" dirty="0" smtClean="0"/>
              <a:t>Apple </a:t>
            </a:r>
            <a:r>
              <a:rPr lang="en-US" altLang="zh-TW" dirty="0"/>
              <a:t>iPad </a:t>
            </a:r>
            <a:r>
              <a:rPr lang="en-US" altLang="zh-TW" dirty="0" smtClean="0"/>
              <a:t>2)</a:t>
            </a:r>
            <a:endParaRPr lang="en-AU" altLang="zh-TW" dirty="0" smtClean="0"/>
          </a:p>
        </p:txBody>
      </p:sp>
      <p:pic>
        <p:nvPicPr>
          <p:cNvPr id="32772" name="Picture 7"/>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5496" y="1127581"/>
            <a:ext cx="4173537"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1"/>
          <p:cNvSpPr txBox="1">
            <a:spLocks noChangeArrowheads="1"/>
          </p:cNvSpPr>
          <p:nvPr/>
        </p:nvSpPr>
        <p:spPr bwMode="auto">
          <a:xfrm>
            <a:off x="4501133" y="1232356"/>
            <a:ext cx="44633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dirty="0">
                <a:latin typeface="+mn-lt"/>
                <a:ea typeface="新細明體" panose="02020500000000000000" pitchFamily="18" charset="-120"/>
              </a:rPr>
              <a:t>Capacitive </a:t>
            </a:r>
            <a:r>
              <a:rPr lang="en-US" altLang="zh-TW" dirty="0" err="1">
                <a:latin typeface="+mn-lt"/>
                <a:ea typeface="新細明體" panose="02020500000000000000" pitchFamily="18" charset="-120"/>
              </a:rPr>
              <a:t>multitouch</a:t>
            </a:r>
            <a:r>
              <a:rPr lang="en-US" altLang="zh-TW" dirty="0">
                <a:latin typeface="+mn-lt"/>
                <a:ea typeface="新細明體" panose="02020500000000000000" pitchFamily="18" charset="-120"/>
              </a:rPr>
              <a:t> LCD screen</a:t>
            </a:r>
          </a:p>
        </p:txBody>
      </p:sp>
      <p:cxnSp>
        <p:nvCxnSpPr>
          <p:cNvPr id="32775" name="Straight Arrow Connector 3"/>
          <p:cNvCxnSpPr>
            <a:cxnSpLocks noChangeShapeType="1"/>
          </p:cNvCxnSpPr>
          <p:nvPr/>
        </p:nvCxnSpPr>
        <p:spPr bwMode="auto">
          <a:xfrm flipH="1">
            <a:off x="2411983" y="1416506"/>
            <a:ext cx="1944688" cy="3476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2776" name="TextBox 11"/>
          <p:cNvSpPr txBox="1">
            <a:spLocks noChangeArrowheads="1"/>
          </p:cNvSpPr>
          <p:nvPr/>
        </p:nvSpPr>
        <p:spPr bwMode="auto">
          <a:xfrm>
            <a:off x="4588446" y="1737181"/>
            <a:ext cx="3960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dirty="0">
                <a:latin typeface="+mn-lt"/>
                <a:ea typeface="新細明體" panose="02020500000000000000" pitchFamily="18" charset="-120"/>
              </a:rPr>
              <a:t>3.8 V, 25 Watt-hour battery</a:t>
            </a:r>
          </a:p>
        </p:txBody>
      </p:sp>
      <p:cxnSp>
        <p:nvCxnSpPr>
          <p:cNvPr id="32777" name="Straight Arrow Connector 12"/>
          <p:cNvCxnSpPr>
            <a:cxnSpLocks noChangeShapeType="1"/>
            <a:stCxn id="32776" idx="1"/>
          </p:cNvCxnSpPr>
          <p:nvPr/>
        </p:nvCxnSpPr>
        <p:spPr bwMode="auto">
          <a:xfrm flipH="1">
            <a:off x="3924872" y="1968014"/>
            <a:ext cx="663574" cy="51529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2778" name="TextBox 15"/>
          <p:cNvSpPr txBox="1">
            <a:spLocks noChangeArrowheads="1"/>
          </p:cNvSpPr>
          <p:nvPr/>
        </p:nvSpPr>
        <p:spPr bwMode="auto">
          <a:xfrm>
            <a:off x="4932040" y="3759423"/>
            <a:ext cx="25542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dirty="0">
                <a:latin typeface="+mn-lt"/>
                <a:ea typeface="新細明體" panose="02020500000000000000" pitchFamily="18" charset="-120"/>
              </a:rPr>
              <a:t>Computer board</a:t>
            </a:r>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35</a:t>
            </a:fld>
            <a:endParaRPr lang="zh-TW" altLang="zh-TW"/>
          </a:p>
        </p:txBody>
      </p:sp>
      <p:pic>
        <p:nvPicPr>
          <p:cNvPr id="13" name="Picture 6" descr="f01-08-978012407726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771800" y="4248845"/>
            <a:ext cx="6264696" cy="18027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2780" name="Straight Arrow Connector 19"/>
          <p:cNvCxnSpPr>
            <a:cxnSpLocks noChangeShapeType="1"/>
            <a:stCxn id="32778" idx="2"/>
          </p:cNvCxnSpPr>
          <p:nvPr/>
        </p:nvCxnSpPr>
        <p:spPr bwMode="auto">
          <a:xfrm flipH="1">
            <a:off x="5796136" y="4221088"/>
            <a:ext cx="413048" cy="54304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 name="直線接點 4"/>
          <p:cNvCxnSpPr/>
          <p:nvPr/>
        </p:nvCxnSpPr>
        <p:spPr bwMode="auto">
          <a:xfrm>
            <a:off x="1907704" y="4149080"/>
            <a:ext cx="864096" cy="1902496"/>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 name="直線接點 7"/>
          <p:cNvCxnSpPr/>
          <p:nvPr/>
        </p:nvCxnSpPr>
        <p:spPr bwMode="auto">
          <a:xfrm>
            <a:off x="2051720" y="4005064"/>
            <a:ext cx="936104" cy="2437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 name="文字方塊 13"/>
          <p:cNvSpPr txBox="1"/>
          <p:nvPr/>
        </p:nvSpPr>
        <p:spPr>
          <a:xfrm>
            <a:off x="7683500" y="4209970"/>
            <a:ext cx="1074333" cy="461665"/>
          </a:xfrm>
          <a:prstGeom prst="rect">
            <a:avLst/>
          </a:prstGeom>
          <a:noFill/>
        </p:spPr>
        <p:txBody>
          <a:bodyPr wrap="none" rtlCol="0">
            <a:spAutoFit/>
          </a:bodyPr>
          <a:lstStyle/>
          <a:p>
            <a:pPr marL="0"/>
            <a:r>
              <a:rPr lang="en-US" altLang="zh-TW" dirty="0" smtClean="0">
                <a:latin typeface="+mn-lt"/>
              </a:rPr>
              <a:t>Fig. 1.8</a:t>
            </a:r>
            <a:endParaRPr lang="zh-TW" altLang="en-US" dirty="0">
              <a:latin typeface="+mn-lt"/>
            </a:endParaRPr>
          </a:p>
        </p:txBody>
      </p:sp>
      <p:sp>
        <p:nvSpPr>
          <p:cNvPr id="15" name="文字方塊 14"/>
          <p:cNvSpPr txBox="1"/>
          <p:nvPr/>
        </p:nvSpPr>
        <p:spPr>
          <a:xfrm>
            <a:off x="363451" y="4764136"/>
            <a:ext cx="1074333" cy="461665"/>
          </a:xfrm>
          <a:prstGeom prst="rect">
            <a:avLst/>
          </a:prstGeom>
          <a:noFill/>
        </p:spPr>
        <p:txBody>
          <a:bodyPr wrap="none" rtlCol="0">
            <a:spAutoFit/>
          </a:bodyPr>
          <a:lstStyle/>
          <a:p>
            <a:pPr marL="0"/>
            <a:r>
              <a:rPr lang="en-US" altLang="zh-TW" dirty="0" smtClean="0">
                <a:latin typeface="+mn-lt"/>
              </a:rPr>
              <a:t>Fig. 1.7</a:t>
            </a:r>
            <a:endParaRPr lang="zh-TW" altLang="en-US" dirty="0">
              <a:latin typeface="+mn-lt"/>
            </a:endParaRPr>
          </a:p>
        </p:txBody>
      </p:sp>
    </p:spTree>
    <p:extLst>
      <p:ext uri="{BB962C8B-B14F-4D97-AF65-F5344CB8AC3E}">
        <p14:creationId xmlns:p14="http://schemas.microsoft.com/office/powerpoint/2010/main" val="25899798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en-US" altLang="zh-TW" smtClean="0"/>
              <a:t>Inside the Processor (CPU)</a:t>
            </a:r>
          </a:p>
        </p:txBody>
      </p:sp>
      <p:sp>
        <p:nvSpPr>
          <p:cNvPr id="33796" name="Rectangle 3"/>
          <p:cNvSpPr>
            <a:spLocks noGrp="1" noChangeArrowheads="1"/>
          </p:cNvSpPr>
          <p:nvPr>
            <p:ph type="body" idx="1"/>
          </p:nvPr>
        </p:nvSpPr>
        <p:spPr/>
        <p:txBody>
          <a:bodyPr/>
          <a:lstStyle/>
          <a:p>
            <a:r>
              <a:rPr lang="en-US" altLang="zh-TW" dirty="0"/>
              <a:t>D</a:t>
            </a:r>
            <a:r>
              <a:rPr lang="en-US" altLang="zh-TW" dirty="0" smtClean="0"/>
              <a:t>ual </a:t>
            </a:r>
            <a:r>
              <a:rPr lang="en-US" altLang="zh-TW" dirty="0"/>
              <a:t>ARM </a:t>
            </a:r>
            <a:r>
              <a:rPr lang="en-US" altLang="zh-TW" dirty="0" smtClean="0"/>
              <a:t>cores + GPU</a:t>
            </a:r>
            <a:endParaRPr lang="en-US" altLang="zh-TW" dirty="0"/>
          </a:p>
          <a:p>
            <a:pPr lvl="1"/>
            <a:r>
              <a:rPr lang="en-US" altLang="zh-TW" dirty="0" err="1" smtClean="0">
                <a:solidFill>
                  <a:srgbClr val="FF0000"/>
                </a:solidFill>
              </a:rPr>
              <a:t>Datapath</a:t>
            </a:r>
            <a:r>
              <a:rPr lang="en-US" altLang="zh-TW" dirty="0" smtClean="0"/>
              <a:t>: performs operations </a:t>
            </a:r>
            <a:br>
              <a:rPr lang="en-US" altLang="zh-TW" dirty="0" smtClean="0"/>
            </a:br>
            <a:r>
              <a:rPr lang="en-US" altLang="zh-TW" dirty="0" smtClean="0"/>
              <a:t>on data</a:t>
            </a:r>
          </a:p>
          <a:p>
            <a:pPr lvl="1"/>
            <a:r>
              <a:rPr lang="en-US" altLang="zh-TW" dirty="0" smtClean="0">
                <a:solidFill>
                  <a:srgbClr val="FF0000"/>
                </a:solidFill>
              </a:rPr>
              <a:t>Control</a:t>
            </a:r>
            <a:r>
              <a:rPr lang="en-US" altLang="zh-TW" dirty="0" smtClean="0"/>
              <a:t>: sequences </a:t>
            </a:r>
            <a:r>
              <a:rPr lang="en-US" altLang="zh-TW" dirty="0" err="1" smtClean="0"/>
              <a:t>datapath</a:t>
            </a:r>
            <a:r>
              <a:rPr lang="en-US" altLang="zh-TW" dirty="0" smtClean="0"/>
              <a:t>, </a:t>
            </a:r>
            <a:br>
              <a:rPr lang="en-US" altLang="zh-TW" dirty="0" smtClean="0"/>
            </a:br>
            <a:r>
              <a:rPr lang="en-US" altLang="zh-TW" dirty="0" smtClean="0"/>
              <a:t>memory, ...</a:t>
            </a:r>
          </a:p>
          <a:p>
            <a:r>
              <a:rPr lang="en-US" altLang="zh-TW" dirty="0" smtClean="0"/>
              <a:t>Cache memory</a:t>
            </a:r>
          </a:p>
          <a:p>
            <a:pPr lvl="1"/>
            <a:r>
              <a:rPr lang="en-US" altLang="zh-TW" dirty="0" smtClean="0"/>
              <a:t>Small fast SRAM memory for </a:t>
            </a:r>
            <a:br>
              <a:rPr lang="en-US" altLang="zh-TW" dirty="0" smtClean="0"/>
            </a:br>
            <a:r>
              <a:rPr lang="en-US" altLang="zh-TW" dirty="0" smtClean="0"/>
              <a:t>immediate access to data</a:t>
            </a:r>
          </a:p>
          <a:p>
            <a:r>
              <a:rPr lang="en-US" altLang="zh-TW" dirty="0" smtClean="0"/>
              <a:t>DRAM</a:t>
            </a:r>
          </a:p>
          <a:p>
            <a:pPr lvl="1"/>
            <a:r>
              <a:rPr lang="en-US" altLang="zh-TW" dirty="0" smtClean="0"/>
              <a:t>Dynamic </a:t>
            </a:r>
            <a:r>
              <a:rPr lang="en-US" altLang="zh-TW" dirty="0"/>
              <a:t>random access </a:t>
            </a:r>
            <a:r>
              <a:rPr lang="en-US" altLang="zh-TW" dirty="0" smtClean="0"/>
              <a:t/>
            </a:r>
            <a:br>
              <a:rPr lang="en-US" altLang="zh-TW" dirty="0" smtClean="0"/>
            </a:br>
            <a:r>
              <a:rPr lang="en-US" altLang="zh-TW" dirty="0" smtClean="0"/>
              <a:t>memory </a:t>
            </a:r>
            <a:endParaRPr lang="en-US" altLang="zh-TW" dirty="0"/>
          </a:p>
        </p:txBody>
      </p:sp>
      <p:pic>
        <p:nvPicPr>
          <p:cNvPr id="8" name="Picture 6"/>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10566" y="1556792"/>
            <a:ext cx="3771310"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字方塊 5"/>
          <p:cNvSpPr txBox="1"/>
          <p:nvPr/>
        </p:nvSpPr>
        <p:spPr>
          <a:xfrm>
            <a:off x="7158501" y="1079050"/>
            <a:ext cx="1313180" cy="461665"/>
          </a:xfrm>
          <a:prstGeom prst="rect">
            <a:avLst/>
          </a:prstGeom>
          <a:noFill/>
        </p:spPr>
        <p:txBody>
          <a:bodyPr wrap="none" rtlCol="0">
            <a:spAutoFit/>
          </a:bodyPr>
          <a:lstStyle/>
          <a:p>
            <a:r>
              <a:rPr lang="en-US" altLang="zh-TW" dirty="0">
                <a:latin typeface="+mn-lt"/>
              </a:rPr>
              <a:t>Apple </a:t>
            </a:r>
            <a:r>
              <a:rPr lang="en-US" altLang="zh-TW" dirty="0" smtClean="0">
                <a:latin typeface="+mn-lt"/>
              </a:rPr>
              <a:t>A5</a:t>
            </a:r>
            <a:endParaRPr lang="en-US" altLang="zh-TW"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36</a:t>
            </a:fld>
            <a:endParaRPr lang="zh-TW" altLang="zh-TW"/>
          </a:p>
        </p:txBody>
      </p:sp>
      <p:sp>
        <p:nvSpPr>
          <p:cNvPr id="7" name="文字方塊 6"/>
          <p:cNvSpPr txBox="1"/>
          <p:nvPr/>
        </p:nvSpPr>
        <p:spPr>
          <a:xfrm>
            <a:off x="6084168" y="1079050"/>
            <a:ext cx="1074333" cy="461665"/>
          </a:xfrm>
          <a:prstGeom prst="rect">
            <a:avLst/>
          </a:prstGeom>
          <a:noFill/>
        </p:spPr>
        <p:txBody>
          <a:bodyPr wrap="none" rtlCol="0">
            <a:spAutoFit/>
          </a:bodyPr>
          <a:lstStyle/>
          <a:p>
            <a:pPr marL="0"/>
            <a:r>
              <a:rPr lang="en-US" altLang="zh-TW" dirty="0" smtClean="0">
                <a:latin typeface="+mn-lt"/>
              </a:rPr>
              <a:t>Fig. 1.9</a:t>
            </a:r>
            <a:endParaRPr lang="zh-TW" altLang="en-US" dirty="0">
              <a:latin typeface="+mn-lt"/>
            </a:endParaRPr>
          </a:p>
        </p:txBody>
      </p:sp>
      <p:pic>
        <p:nvPicPr>
          <p:cNvPr id="9" name="Picture 1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194476" y="116558"/>
            <a:ext cx="787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6801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11" descr="flash-cards"/>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448425" y="1196975"/>
            <a:ext cx="2695575"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2"/>
          <p:cNvSpPr>
            <a:spLocks noGrp="1" noChangeArrowheads="1"/>
          </p:cNvSpPr>
          <p:nvPr>
            <p:ph type="title"/>
          </p:nvPr>
        </p:nvSpPr>
        <p:spPr/>
        <p:txBody>
          <a:bodyPr/>
          <a:lstStyle/>
          <a:p>
            <a:r>
              <a:rPr lang="en-US" altLang="zh-TW" smtClean="0"/>
              <a:t>A Safe Place for Data</a:t>
            </a:r>
          </a:p>
        </p:txBody>
      </p:sp>
      <p:sp>
        <p:nvSpPr>
          <p:cNvPr id="36869" name="Rectangle 3"/>
          <p:cNvSpPr>
            <a:spLocks noGrp="1" noChangeArrowheads="1"/>
          </p:cNvSpPr>
          <p:nvPr>
            <p:ph idx="1"/>
          </p:nvPr>
        </p:nvSpPr>
        <p:spPr/>
        <p:txBody>
          <a:bodyPr/>
          <a:lstStyle/>
          <a:p>
            <a:r>
              <a:rPr lang="en-US" altLang="zh-TW" dirty="0" smtClean="0"/>
              <a:t>Volatile main </a:t>
            </a:r>
            <a:r>
              <a:rPr lang="en-US" altLang="zh-TW" dirty="0" smtClean="0"/>
              <a:t>memory (DRAM)</a:t>
            </a:r>
            <a:endParaRPr lang="en-US" altLang="zh-TW" dirty="0" smtClean="0"/>
          </a:p>
          <a:p>
            <a:pPr lvl="1"/>
            <a:r>
              <a:rPr lang="en-US" altLang="zh-TW" dirty="0" smtClean="0"/>
              <a:t>Loses instructions and data when power off</a:t>
            </a:r>
          </a:p>
          <a:p>
            <a:r>
              <a:rPr lang="en-US" altLang="zh-TW" dirty="0" smtClean="0"/>
              <a:t>Non-volatile secondary memory</a:t>
            </a:r>
          </a:p>
          <a:p>
            <a:pPr lvl="1"/>
            <a:r>
              <a:rPr lang="en-US" altLang="zh-TW" dirty="0" smtClean="0"/>
              <a:t>Magnetic disk</a:t>
            </a:r>
          </a:p>
          <a:p>
            <a:pPr lvl="1"/>
            <a:r>
              <a:rPr lang="en-US" altLang="zh-TW" dirty="0" smtClean="0"/>
              <a:t>Flash memory</a:t>
            </a:r>
          </a:p>
          <a:p>
            <a:pPr lvl="1"/>
            <a:r>
              <a:rPr lang="en-US" altLang="zh-TW" dirty="0" smtClean="0"/>
              <a:t>Optical disk (CDROM, DVD)</a:t>
            </a:r>
          </a:p>
        </p:txBody>
      </p:sp>
      <p:pic>
        <p:nvPicPr>
          <p:cNvPr id="36870" name="Picture 9" descr="hard-disk-drive"/>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11188" y="3716338"/>
            <a:ext cx="4111873" cy="2317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0" descr="flash-memory-exploded"/>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220072" y="3030538"/>
            <a:ext cx="1828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12" descr="dvd-drive"/>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117965" y="4521424"/>
            <a:ext cx="2454275"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1"/>
          </p:nvPr>
        </p:nvSpPr>
        <p:spPr/>
        <p:txBody>
          <a:bodyPr/>
          <a:lstStyle/>
          <a:p>
            <a:fld id="{0EF8A0A4-1A2F-4B89-B3C7-02C31CE3A532}" type="slidenum">
              <a:rPr lang="zh-TW" altLang="en-US" smtClean="0"/>
              <a:pPr/>
              <a:t>37</a:t>
            </a:fld>
            <a:endParaRPr lang="zh-TW" altLang="zh-TW"/>
          </a:p>
        </p:txBody>
      </p:sp>
    </p:spTree>
    <p:extLst>
      <p:ext uri="{BB962C8B-B14F-4D97-AF65-F5344CB8AC3E}">
        <p14:creationId xmlns:p14="http://schemas.microsoft.com/office/powerpoint/2010/main" val="15761358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zh-TW" smtClean="0">
                <a:ea typeface="新細明體" panose="02020500000000000000" pitchFamily="18" charset="-120"/>
              </a:rPr>
              <a:t>Networks</a:t>
            </a:r>
          </a:p>
        </p:txBody>
      </p:sp>
      <p:sp>
        <p:nvSpPr>
          <p:cNvPr id="37892" name="Rectangle 3"/>
          <p:cNvSpPr>
            <a:spLocks noGrp="1" noChangeArrowheads="1"/>
          </p:cNvSpPr>
          <p:nvPr>
            <p:ph idx="1"/>
          </p:nvPr>
        </p:nvSpPr>
        <p:spPr/>
        <p:txBody>
          <a:bodyPr/>
          <a:lstStyle/>
          <a:p>
            <a:pPr eaLnBrk="1" hangingPunct="1"/>
            <a:r>
              <a:rPr lang="en-US" altLang="zh-TW" dirty="0" smtClean="0">
                <a:ea typeface="新細明體" panose="02020500000000000000" pitchFamily="18" charset="-120"/>
              </a:rPr>
              <a:t>Communication, resource sharing, nonlocal access</a:t>
            </a:r>
          </a:p>
          <a:p>
            <a:pPr eaLnBrk="1" hangingPunct="1"/>
            <a:r>
              <a:rPr lang="en-US" altLang="zh-TW" dirty="0" smtClean="0">
                <a:ea typeface="新細明體" panose="02020500000000000000" pitchFamily="18" charset="-120"/>
              </a:rPr>
              <a:t>Local area network (LAN): Ethernet</a:t>
            </a:r>
          </a:p>
          <a:p>
            <a:pPr eaLnBrk="1" hangingPunct="1"/>
            <a:r>
              <a:rPr lang="en-US" altLang="zh-TW" dirty="0" smtClean="0">
                <a:ea typeface="新細明體" panose="02020500000000000000" pitchFamily="18" charset="-120"/>
              </a:rPr>
              <a:t>Wide area network (WAN): the Internet</a:t>
            </a:r>
          </a:p>
          <a:p>
            <a:pPr eaLnBrk="1" hangingPunct="1"/>
            <a:r>
              <a:rPr lang="en-US" altLang="zh-TW" dirty="0" smtClean="0">
                <a:ea typeface="新細明體" panose="02020500000000000000" pitchFamily="18" charset="-120"/>
              </a:rPr>
              <a:t>Wireless network: </a:t>
            </a:r>
            <a:r>
              <a:rPr lang="en-US" altLang="zh-TW" dirty="0" err="1" smtClean="0">
                <a:ea typeface="新細明體" panose="02020500000000000000" pitchFamily="18" charset="-120"/>
              </a:rPr>
              <a:t>WiFi</a:t>
            </a:r>
            <a:r>
              <a:rPr lang="en-US" altLang="zh-TW" dirty="0" smtClean="0">
                <a:ea typeface="新細明體" panose="02020500000000000000" pitchFamily="18" charset="-120"/>
              </a:rPr>
              <a:t>, </a:t>
            </a:r>
            <a:r>
              <a:rPr lang="en-US" altLang="zh-TW" dirty="0" smtClean="0">
                <a:ea typeface="新細明體" panose="02020500000000000000" pitchFamily="18" charset="-120"/>
              </a:rPr>
              <a:t>Bluetooth, wireless </a:t>
            </a:r>
            <a:r>
              <a:rPr lang="en-US" altLang="zh-TW" dirty="0" err="1" smtClean="0">
                <a:ea typeface="新細明體" panose="02020500000000000000" pitchFamily="18" charset="-120"/>
              </a:rPr>
              <a:t>broadbad</a:t>
            </a:r>
            <a:endParaRPr lang="en-US" altLang="zh-TW" dirty="0" smtClean="0">
              <a:ea typeface="新細明體" panose="02020500000000000000" pitchFamily="18" charset="-120"/>
            </a:endParaRPr>
          </a:p>
        </p:txBody>
      </p:sp>
      <p:pic>
        <p:nvPicPr>
          <p:cNvPr id="37893" name="Picture 6" descr="ethernet-cables"/>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932040" y="3645024"/>
            <a:ext cx="2520280" cy="189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8" descr="wireless-route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432817" y="3294372"/>
            <a:ext cx="2524125"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投影片編號版面配置區 2"/>
          <p:cNvSpPr>
            <a:spLocks noGrp="1"/>
          </p:cNvSpPr>
          <p:nvPr>
            <p:ph type="sldNum" sz="quarter" idx="11"/>
          </p:nvPr>
        </p:nvSpPr>
        <p:spPr/>
        <p:txBody>
          <a:bodyPr/>
          <a:lstStyle/>
          <a:p>
            <a:fld id="{0EF8A0A4-1A2F-4B89-B3C7-02C31CE3A532}" type="slidenum">
              <a:rPr lang="zh-TW" altLang="en-US" smtClean="0"/>
              <a:pPr/>
              <a:t>38</a:t>
            </a:fld>
            <a:endParaRPr lang="zh-TW" altLang="zh-TW"/>
          </a:p>
        </p:txBody>
      </p:sp>
    </p:spTree>
    <p:extLst>
      <p:ext uri="{BB962C8B-B14F-4D97-AF65-F5344CB8AC3E}">
        <p14:creationId xmlns:p14="http://schemas.microsoft.com/office/powerpoint/2010/main" val="2097801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9196" name="Text Box 2060"/>
          <p:cNvSpPr txBox="1">
            <a:spLocks noChangeArrowheads="1"/>
          </p:cNvSpPr>
          <p:nvPr/>
        </p:nvSpPr>
        <p:spPr bwMode="auto">
          <a:xfrm>
            <a:off x="2411760" y="5091204"/>
            <a:ext cx="586122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15000"/>
              </a:spcBef>
              <a:buClr>
                <a:schemeClr val="folHlink"/>
              </a:buClr>
              <a:buSzPct val="75000"/>
              <a:buFont typeface="Wingdings" panose="05000000000000000000" pitchFamily="2" charset="2"/>
              <a:buChar char="t"/>
              <a:defRPr sz="2400" b="1">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5000"/>
              </a:spcBef>
              <a:buClr>
                <a:srgbClr val="FF9900"/>
              </a:buClr>
              <a:buSzPct val="75000"/>
              <a:buFont typeface="Wingdings" panose="05000000000000000000" pitchFamily="2" charset="2"/>
              <a:buChar char="l"/>
              <a:defRPr sz="2200" b="1">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5000"/>
              </a:spcBef>
              <a:buClr>
                <a:schemeClr val="accent2"/>
              </a:buClr>
              <a:buSzPct val="75000"/>
              <a:buFont typeface="Wingdings" panose="05000000000000000000" pitchFamily="2" charset="2"/>
              <a:buChar char="n"/>
              <a:defRPr sz="2000" b="1">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5000"/>
              </a:spcBef>
              <a:buClr>
                <a:schemeClr val="hlink"/>
              </a:buClr>
              <a:buSzPct val="75000"/>
              <a:buFont typeface="Monotype Sorts" pitchFamily="2" charset="2"/>
              <a:buChar char="T"/>
              <a:defRPr sz="2000">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5000"/>
              </a:spcBef>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9pPr>
          </a:lstStyle>
          <a:p>
            <a:pPr>
              <a:lnSpc>
                <a:spcPct val="100000"/>
              </a:lnSpc>
              <a:spcBef>
                <a:spcPct val="0"/>
              </a:spcBef>
              <a:buClrTx/>
              <a:buSzTx/>
              <a:buFontTx/>
              <a:buNone/>
            </a:pPr>
            <a:r>
              <a:rPr lang="en-US" altLang="zh-TW" sz="3200" dirty="0" smtClean="0">
                <a:solidFill>
                  <a:srgbClr val="0000FF"/>
                </a:solidFill>
                <a:latin typeface="+mn-lt"/>
              </a:rPr>
              <a:t>Why don’t we call it “computer”?</a:t>
            </a:r>
            <a:endParaRPr lang="zh-TW" altLang="en-US" sz="3200" dirty="0">
              <a:solidFill>
                <a:srgbClr val="0000FF"/>
              </a:solidFill>
              <a:latin typeface="+mn-lt"/>
            </a:endParaRPr>
          </a:p>
        </p:txBody>
      </p:sp>
      <p:sp>
        <p:nvSpPr>
          <p:cNvPr id="12291" name="Rectangle 2054"/>
          <p:cNvSpPr>
            <a:spLocks noGrp="1" noChangeArrowheads="1"/>
          </p:cNvSpPr>
          <p:nvPr>
            <p:ph type="title"/>
          </p:nvPr>
        </p:nvSpPr>
        <p:spPr/>
        <p:txBody>
          <a:bodyPr/>
          <a:lstStyle/>
          <a:p>
            <a:r>
              <a:rPr lang="en-US" altLang="zh-TW" smtClean="0"/>
              <a:t>About 1300 years ago …</a:t>
            </a:r>
            <a:endParaRPr lang="zh-TW" altLang="zh-TW" dirty="0"/>
          </a:p>
        </p:txBody>
      </p:sp>
      <p:pic>
        <p:nvPicPr>
          <p:cNvPr id="11" name="圖片 10"/>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319324" y="1345621"/>
            <a:ext cx="6516216" cy="3600400"/>
          </a:xfrm>
          <a:prstGeom prst="rect">
            <a:avLst/>
          </a:prstGeom>
        </p:spPr>
      </p:pic>
      <p:pic>
        <p:nvPicPr>
          <p:cNvPr id="2" name="圖片 1" descr="A List Of &lt;strong&gt;Question&lt;/strong&gt;able Publishers | The Crypto Crew"/>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7025" y="3128599"/>
            <a:ext cx="2404598" cy="2564904"/>
          </a:xfrm>
          <a:prstGeom prst="rect">
            <a:avLst/>
          </a:prstGeom>
        </p:spPr>
      </p:pic>
      <p:sp>
        <p:nvSpPr>
          <p:cNvPr id="4" name="投影片編號版面配置區 3"/>
          <p:cNvSpPr>
            <a:spLocks noGrp="1"/>
          </p:cNvSpPr>
          <p:nvPr>
            <p:ph type="sldNum" sz="quarter" idx="11"/>
          </p:nvPr>
        </p:nvSpPr>
        <p:spPr/>
        <p:txBody>
          <a:bodyPr/>
          <a:lstStyle/>
          <a:p>
            <a:fld id="{27E26518-2301-4288-8958-BDA5B1B754F8}" type="slidenum">
              <a:rPr lang="zh-TW" altLang="en-US" smtClean="0"/>
              <a:pPr/>
              <a:t>3</a:t>
            </a:fld>
            <a:endParaRPr lang="zh-TW" altLang="zh-TW"/>
          </a:p>
        </p:txBody>
      </p:sp>
    </p:spTree>
    <p:extLst>
      <p:ext uri="{BB962C8B-B14F-4D97-AF65-F5344CB8AC3E}">
        <p14:creationId xmlns:p14="http://schemas.microsoft.com/office/powerpoint/2010/main" val="2858264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49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TW" smtClean="0"/>
              <a:t>Outline</a:t>
            </a:r>
            <a:endParaRPr lang="en-US" altLang="zh-TW"/>
          </a:p>
        </p:txBody>
      </p:sp>
      <p:sp>
        <p:nvSpPr>
          <p:cNvPr id="10243" name="Rectangle 3"/>
          <p:cNvSpPr>
            <a:spLocks noGrp="1" noChangeArrowheads="1"/>
          </p:cNvSpPr>
          <p:nvPr>
            <p:ph type="body" idx="1"/>
          </p:nvPr>
        </p:nvSpPr>
        <p:spPr/>
        <p:txBody>
          <a:bodyPr/>
          <a:lstStyle/>
          <a:p>
            <a:r>
              <a:rPr lang="en-US" altLang="zh-TW" dirty="0" smtClean="0"/>
              <a:t>Computer: a historical perspective</a:t>
            </a:r>
          </a:p>
          <a:p>
            <a:pPr lvl="1"/>
            <a:r>
              <a:rPr lang="en-US" altLang="zh-TW" dirty="0" smtClean="0"/>
              <a:t>Technology affects computer development</a:t>
            </a:r>
          </a:p>
          <a:p>
            <a:pPr lvl="1"/>
            <a:r>
              <a:rPr lang="en-US" altLang="zh-TW" dirty="0" smtClean="0"/>
              <a:t>Great ideas in computer architecture require technology</a:t>
            </a:r>
          </a:p>
          <a:p>
            <a:r>
              <a:rPr lang="en-US" altLang="zh-TW" dirty="0"/>
              <a:t>Great ideas in computer architecture (Sec. 1.2)</a:t>
            </a:r>
          </a:p>
          <a:p>
            <a:r>
              <a:rPr lang="en-US" altLang="zh-TW" dirty="0"/>
              <a:t>Below your program (Sec. 1.3)</a:t>
            </a:r>
          </a:p>
          <a:p>
            <a:r>
              <a:rPr lang="en-US" altLang="zh-TW" dirty="0"/>
              <a:t>Under the covers (Sec. 1.4)</a:t>
            </a:r>
          </a:p>
          <a:p>
            <a:r>
              <a:rPr lang="en-US" altLang="zh-TW" dirty="0">
                <a:solidFill>
                  <a:srgbClr val="FF0000"/>
                </a:solidFill>
              </a:rPr>
              <a:t>Technologies for </a:t>
            </a:r>
            <a:r>
              <a:rPr lang="en-US" altLang="zh-TW" dirty="0" smtClean="0">
                <a:solidFill>
                  <a:srgbClr val="FF0000"/>
                </a:solidFill>
              </a:rPr>
              <a:t>building processors and memory (Sec. 1.5)</a:t>
            </a:r>
          </a:p>
          <a:p>
            <a:r>
              <a:rPr lang="en-US" altLang="zh-TW" dirty="0" smtClean="0"/>
              <a:t>Performance (Sec. 1.6)</a:t>
            </a:r>
          </a:p>
          <a:p>
            <a:r>
              <a:rPr lang="en-US" altLang="zh-TW" dirty="0"/>
              <a:t>The </a:t>
            </a:r>
            <a:r>
              <a:rPr lang="en-US" altLang="zh-TW" dirty="0" smtClean="0"/>
              <a:t>power wall (Sec. 1.7)</a:t>
            </a:r>
            <a:endParaRPr lang="en-US" altLang="zh-TW" dirty="0"/>
          </a:p>
          <a:p>
            <a:r>
              <a:rPr lang="en-US" altLang="zh-TW" dirty="0" smtClean="0"/>
              <a:t>From uniprocessors </a:t>
            </a:r>
            <a:r>
              <a:rPr lang="en-US" altLang="zh-TW" dirty="0"/>
              <a:t>to </a:t>
            </a:r>
            <a:r>
              <a:rPr lang="en-US" altLang="zh-TW" dirty="0" smtClean="0"/>
              <a:t>multiprocessors (Sec. 1.8)</a:t>
            </a:r>
            <a:endParaRPr lang="en-US" altLang="zh-TW" dirty="0"/>
          </a:p>
          <a:p>
            <a:endParaRPr lang="en-US"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39</a:t>
            </a:fld>
            <a:endParaRPr lang="zh-TW" altLang="zh-TW"/>
          </a:p>
        </p:txBody>
      </p:sp>
    </p:spTree>
    <p:extLst>
      <p:ext uri="{BB962C8B-B14F-4D97-AF65-F5344CB8AC3E}">
        <p14:creationId xmlns:p14="http://schemas.microsoft.com/office/powerpoint/2010/main" val="20465054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zh-TW" smtClean="0">
                <a:ea typeface="新細明體" panose="02020500000000000000" pitchFamily="18" charset="-120"/>
              </a:rPr>
              <a:t>Semiconductor Technology</a:t>
            </a:r>
          </a:p>
        </p:txBody>
      </p:sp>
      <p:sp>
        <p:nvSpPr>
          <p:cNvPr id="39939" name="Content Placeholder 2"/>
          <p:cNvSpPr>
            <a:spLocks noGrp="1"/>
          </p:cNvSpPr>
          <p:nvPr>
            <p:ph idx="1"/>
          </p:nvPr>
        </p:nvSpPr>
        <p:spPr/>
        <p:txBody>
          <a:bodyPr/>
          <a:lstStyle/>
          <a:p>
            <a:r>
              <a:rPr lang="en-US" altLang="zh-TW" dirty="0" smtClean="0"/>
              <a:t>IC technology affects computer designs</a:t>
            </a:r>
          </a:p>
          <a:p>
            <a:pPr lvl="1"/>
            <a:r>
              <a:rPr lang="en-US" altLang="zh-TW" dirty="0" smtClean="0"/>
              <a:t>Shapes </a:t>
            </a:r>
            <a:r>
              <a:rPr lang="en-US" altLang="zh-TW" dirty="0"/>
              <a:t>what computers will be able to </a:t>
            </a:r>
            <a:r>
              <a:rPr lang="en-US" altLang="zh-TW" dirty="0" smtClean="0"/>
              <a:t>do and </a:t>
            </a:r>
            <a:r>
              <a:rPr lang="en-US" altLang="zh-TW" dirty="0"/>
              <a:t>how quickly they will </a:t>
            </a:r>
            <a:r>
              <a:rPr lang="en-US" altLang="zh-TW" dirty="0" smtClean="0"/>
              <a:t>evolve</a:t>
            </a:r>
            <a:endParaRPr lang="en-US" altLang="zh-TW" dirty="0" smtClean="0">
              <a:ea typeface="新細明體" panose="02020500000000000000" pitchFamily="18" charset="-120"/>
            </a:endParaRPr>
          </a:p>
          <a:p>
            <a:r>
              <a:rPr lang="en-US" altLang="zh-TW" dirty="0" smtClean="0"/>
              <a:t>How computer design affects IC implementation?</a:t>
            </a:r>
          </a:p>
          <a:p>
            <a:r>
              <a:rPr lang="en-US" altLang="zh-TW" dirty="0" smtClean="0"/>
              <a:t>Need to understand chip manufacturing</a:t>
            </a:r>
          </a:p>
          <a:p>
            <a:pPr lvl="1"/>
            <a:r>
              <a:rPr lang="en-US" altLang="zh-TW" b="1" dirty="0" smtClean="0"/>
              <a:t>Silicon</a:t>
            </a:r>
            <a:r>
              <a:rPr lang="en-US" altLang="zh-TW" dirty="0" smtClean="0"/>
              <a:t>: basic element, </a:t>
            </a:r>
            <a:r>
              <a:rPr lang="en-US" altLang="zh-TW" dirty="0"/>
              <a:t>does not conduct electricity </a:t>
            </a:r>
            <a:r>
              <a:rPr lang="en-US" altLang="zh-TW" dirty="0" smtClean="0"/>
              <a:t>well </a:t>
            </a:r>
            <a:br>
              <a:rPr lang="en-US" altLang="zh-TW" dirty="0" smtClean="0"/>
            </a:br>
            <a:r>
              <a:rPr lang="en-US" altLang="zh-TW" dirty="0" smtClean="0">
                <a:sym typeface="Wingdings" panose="05000000000000000000" pitchFamily="2" charset="2"/>
              </a:rPr>
              <a:t></a:t>
            </a:r>
            <a:r>
              <a:rPr lang="en-US" altLang="zh-TW" dirty="0" smtClean="0"/>
              <a:t> </a:t>
            </a:r>
            <a:r>
              <a:rPr lang="en-US" altLang="zh-TW" b="1" dirty="0" smtClean="0"/>
              <a:t>semiconductor</a:t>
            </a:r>
            <a:r>
              <a:rPr lang="en-US" altLang="zh-TW" dirty="0" smtClean="0"/>
              <a:t> </a:t>
            </a:r>
          </a:p>
          <a:p>
            <a:pPr lvl="1"/>
            <a:r>
              <a:rPr lang="en-US" altLang="zh-TW" dirty="0" smtClean="0"/>
              <a:t>Can add materials to allow </a:t>
            </a:r>
            <a:r>
              <a:rPr lang="en-US" altLang="zh-TW" dirty="0"/>
              <a:t>tiny areas </a:t>
            </a:r>
            <a:r>
              <a:rPr lang="en-US" altLang="zh-TW" dirty="0" smtClean="0"/>
              <a:t>to transform </a:t>
            </a:r>
            <a:r>
              <a:rPr lang="en-US" altLang="zh-TW" dirty="0"/>
              <a:t>into one of three </a:t>
            </a:r>
            <a:r>
              <a:rPr lang="en-US" altLang="zh-TW" dirty="0" smtClean="0"/>
              <a:t>devices: c</a:t>
            </a:r>
            <a:r>
              <a:rPr lang="en-US" altLang="zh-TW" dirty="0" smtClean="0">
                <a:ea typeface="新細明體" panose="02020500000000000000" pitchFamily="18" charset="-120"/>
              </a:rPr>
              <a:t>onductors, insulators, switches</a:t>
            </a:r>
          </a:p>
          <a:p>
            <a:pPr lvl="1"/>
            <a:r>
              <a:rPr lang="en-US" altLang="zh-TW" dirty="0" smtClean="0"/>
              <a:t>IC </a:t>
            </a:r>
            <a:r>
              <a:rPr lang="en-US" altLang="zh-TW" dirty="0"/>
              <a:t>manufacturing process </a:t>
            </a:r>
            <a:r>
              <a:rPr lang="en-US" altLang="zh-TW" dirty="0" smtClean="0"/>
              <a:t>is </a:t>
            </a:r>
            <a:r>
              <a:rPr lang="en-US" altLang="zh-TW" dirty="0"/>
              <a:t>critical to the cost of </a:t>
            </a:r>
            <a:r>
              <a:rPr lang="en-US" altLang="zh-TW" dirty="0" smtClean="0"/>
              <a:t>the chips </a:t>
            </a:r>
            <a:r>
              <a:rPr lang="en-US" altLang="zh-TW" dirty="0"/>
              <a:t>and hence important to computer </a:t>
            </a:r>
            <a:r>
              <a:rPr lang="en-US" altLang="zh-TW" dirty="0" smtClean="0"/>
              <a:t>designers</a:t>
            </a:r>
            <a:endParaRPr lang="en-US" altLang="zh-TW" dirty="0" smtClean="0">
              <a:ea typeface="新細明體" panose="02020500000000000000" pitchFamily="18" charset="-120"/>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40</a:t>
            </a:fld>
            <a:endParaRPr lang="zh-TW" altLang="zh-TW"/>
          </a:p>
        </p:txBody>
      </p:sp>
    </p:spTree>
    <p:extLst>
      <p:ext uri="{BB962C8B-B14F-4D97-AF65-F5344CB8AC3E}">
        <p14:creationId xmlns:p14="http://schemas.microsoft.com/office/powerpoint/2010/main" val="196566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Effect transition="in" filter="fade">
                                      <p:cBhvr>
                                        <p:cTn id="7" dur="500"/>
                                        <p:tgtEl>
                                          <p:spTgt spid="399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39">
                                            <p:txEl>
                                              <p:pRg st="3" end="3"/>
                                            </p:txEl>
                                          </p:spTgt>
                                        </p:tgtEl>
                                        <p:attrNameLst>
                                          <p:attrName>style.visibility</p:attrName>
                                        </p:attrNameLst>
                                      </p:cBhvr>
                                      <p:to>
                                        <p:strVal val="visible"/>
                                      </p:to>
                                    </p:set>
                                    <p:animEffect transition="in" filter="fade">
                                      <p:cBhvr>
                                        <p:cTn id="12" dur="500"/>
                                        <p:tgtEl>
                                          <p:spTgt spid="39939">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9939">
                                            <p:txEl>
                                              <p:pRg st="4" end="4"/>
                                            </p:txEl>
                                          </p:spTgt>
                                        </p:tgtEl>
                                        <p:attrNameLst>
                                          <p:attrName>style.visibility</p:attrName>
                                        </p:attrNameLst>
                                      </p:cBhvr>
                                      <p:to>
                                        <p:strVal val="visible"/>
                                      </p:to>
                                    </p:set>
                                    <p:animEffect transition="in" filter="fade">
                                      <p:cBhvr>
                                        <p:cTn id="15" dur="500"/>
                                        <p:tgtEl>
                                          <p:spTgt spid="39939">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9939">
                                            <p:txEl>
                                              <p:pRg st="5" end="5"/>
                                            </p:txEl>
                                          </p:spTgt>
                                        </p:tgtEl>
                                        <p:attrNameLst>
                                          <p:attrName>style.visibility</p:attrName>
                                        </p:attrNameLst>
                                      </p:cBhvr>
                                      <p:to>
                                        <p:strVal val="visible"/>
                                      </p:to>
                                    </p:set>
                                    <p:animEffect transition="in" filter="fade">
                                      <p:cBhvr>
                                        <p:cTn id="18" dur="500"/>
                                        <p:tgtEl>
                                          <p:spTgt spid="39939">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9939">
                                            <p:txEl>
                                              <p:pRg st="6" end="6"/>
                                            </p:txEl>
                                          </p:spTgt>
                                        </p:tgtEl>
                                        <p:attrNameLst>
                                          <p:attrName>style.visibility</p:attrName>
                                        </p:attrNameLst>
                                      </p:cBhvr>
                                      <p:to>
                                        <p:strVal val="visible"/>
                                      </p:to>
                                    </p:set>
                                    <p:animEffect transition="in" filter="fade">
                                      <p:cBhvr>
                                        <p:cTn id="21" dur="500"/>
                                        <p:tgtEl>
                                          <p:spTgt spid="39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pPr eaLnBrk="1" hangingPunct="1"/>
            <a:r>
              <a:rPr lang="en-US" altLang="zh-TW" smtClean="0">
                <a:ea typeface="新細明體" panose="02020500000000000000" pitchFamily="18" charset="-120"/>
              </a:rPr>
              <a:t>Manufacturing ICs</a:t>
            </a:r>
            <a:endParaRPr lang="en-AU" altLang="zh-TW" smtClean="0"/>
          </a:p>
        </p:txBody>
      </p:sp>
      <p:pic>
        <p:nvPicPr>
          <p:cNvPr id="40965" name="Picture 20" descr="f01-18-P37449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07501" y="1063564"/>
            <a:ext cx="8484979" cy="4576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字方塊 3"/>
          <p:cNvSpPr txBox="1"/>
          <p:nvPr/>
        </p:nvSpPr>
        <p:spPr>
          <a:xfrm>
            <a:off x="3428934" y="5703639"/>
            <a:ext cx="5535554" cy="461665"/>
          </a:xfrm>
          <a:prstGeom prst="rect">
            <a:avLst/>
          </a:prstGeom>
          <a:noFill/>
        </p:spPr>
        <p:txBody>
          <a:bodyPr wrap="none" rtlCol="0">
            <a:spAutoFit/>
          </a:bodyPr>
          <a:lstStyle/>
          <a:p>
            <a:r>
              <a:rPr lang="en-US" altLang="zh-TW" dirty="0">
                <a:latin typeface="+mn-lt"/>
              </a:rPr>
              <a:t>Yield: proportion of working dies per </a:t>
            </a:r>
            <a:r>
              <a:rPr lang="en-US" altLang="zh-TW" dirty="0" smtClean="0">
                <a:latin typeface="+mn-lt"/>
              </a:rPr>
              <a:t>wafer</a:t>
            </a:r>
            <a:endParaRPr lang="en-US" altLang="zh-TW" dirty="0">
              <a:latin typeface="+mn-lt"/>
            </a:endParaRPr>
          </a:p>
        </p:txBody>
      </p:sp>
      <p:sp>
        <p:nvSpPr>
          <p:cNvPr id="3" name="文字方塊 2"/>
          <p:cNvSpPr txBox="1"/>
          <p:nvPr/>
        </p:nvSpPr>
        <p:spPr>
          <a:xfrm>
            <a:off x="6876256" y="5013176"/>
            <a:ext cx="1229824" cy="461665"/>
          </a:xfrm>
          <a:prstGeom prst="rect">
            <a:avLst/>
          </a:prstGeom>
          <a:noFill/>
        </p:spPr>
        <p:txBody>
          <a:bodyPr wrap="none" rtlCol="0">
            <a:spAutoFit/>
          </a:bodyPr>
          <a:lstStyle/>
          <a:p>
            <a:pPr marL="0"/>
            <a:r>
              <a:rPr lang="en-US" altLang="zh-TW" dirty="0" smtClean="0">
                <a:latin typeface="+mn-lt"/>
              </a:rPr>
              <a:t>Fig. 1.12</a:t>
            </a:r>
            <a:endParaRPr lang="zh-TW" altLang="en-US" dirty="0">
              <a:latin typeface="+mn-lt"/>
            </a:endParaRPr>
          </a:p>
        </p:txBody>
      </p:sp>
      <p:sp>
        <p:nvSpPr>
          <p:cNvPr id="5" name="投影片編號版面配置區 4"/>
          <p:cNvSpPr>
            <a:spLocks noGrp="1"/>
          </p:cNvSpPr>
          <p:nvPr>
            <p:ph type="sldNum" sz="quarter" idx="11"/>
          </p:nvPr>
        </p:nvSpPr>
        <p:spPr/>
        <p:txBody>
          <a:bodyPr/>
          <a:lstStyle/>
          <a:p>
            <a:fld id="{27E26518-2301-4288-8958-BDA5B1B754F8}" type="slidenum">
              <a:rPr lang="zh-TW" altLang="en-US" smtClean="0"/>
              <a:pPr/>
              <a:t>41</a:t>
            </a:fld>
            <a:endParaRPr lang="zh-TW" altLang="zh-TW"/>
          </a:p>
        </p:txBody>
      </p:sp>
    </p:spTree>
    <p:extLst>
      <p:ext uri="{BB962C8B-B14F-4D97-AF65-F5344CB8AC3E}">
        <p14:creationId xmlns:p14="http://schemas.microsoft.com/office/powerpoint/2010/main" val="3207473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9" name="Picture 6"/>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207911" y="1556792"/>
            <a:ext cx="4610651" cy="4573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4"/>
          <p:cNvSpPr>
            <a:spLocks noGrp="1" noChangeArrowheads="1"/>
          </p:cNvSpPr>
          <p:nvPr>
            <p:ph type="title"/>
          </p:nvPr>
        </p:nvSpPr>
        <p:spPr/>
        <p:txBody>
          <a:bodyPr/>
          <a:lstStyle/>
          <a:p>
            <a:r>
              <a:rPr lang="en-AU" altLang="zh-TW" smtClean="0"/>
              <a:t>Intel Core i7 Wafer</a:t>
            </a:r>
          </a:p>
        </p:txBody>
      </p:sp>
      <p:sp>
        <p:nvSpPr>
          <p:cNvPr id="3" name="內容版面配置區 2"/>
          <p:cNvSpPr>
            <a:spLocks noGrp="1"/>
          </p:cNvSpPr>
          <p:nvPr>
            <p:ph idx="1"/>
          </p:nvPr>
        </p:nvSpPr>
        <p:spPr/>
        <p:txBody>
          <a:bodyPr/>
          <a:lstStyle/>
          <a:p>
            <a:r>
              <a:rPr lang="en-AU" altLang="zh-TW" dirty="0" smtClean="0"/>
              <a:t>12-inch (300mm) wafer, 280 chips, 32nm technology</a:t>
            </a:r>
          </a:p>
          <a:p>
            <a:r>
              <a:rPr lang="en-AU" altLang="zh-TW" dirty="0" smtClean="0"/>
              <a:t>Each chip is 20.7 x 10.5 mm</a:t>
            </a:r>
          </a:p>
          <a:p>
            <a:endParaRPr lang="zh-TW" altLang="en-US" dirty="0"/>
          </a:p>
        </p:txBody>
      </p:sp>
      <p:sp>
        <p:nvSpPr>
          <p:cNvPr id="7" name="文字方塊 6"/>
          <p:cNvSpPr txBox="1"/>
          <p:nvPr/>
        </p:nvSpPr>
        <p:spPr>
          <a:xfrm>
            <a:off x="3347608" y="5467375"/>
            <a:ext cx="1229824" cy="461665"/>
          </a:xfrm>
          <a:prstGeom prst="rect">
            <a:avLst/>
          </a:prstGeom>
          <a:noFill/>
        </p:spPr>
        <p:txBody>
          <a:bodyPr wrap="none" rtlCol="0">
            <a:spAutoFit/>
          </a:bodyPr>
          <a:lstStyle/>
          <a:p>
            <a:pPr marL="0"/>
            <a:r>
              <a:rPr lang="en-US" altLang="zh-TW" dirty="0" smtClean="0">
                <a:latin typeface="+mn-lt"/>
              </a:rPr>
              <a:t>Fig. 1.13</a:t>
            </a:r>
            <a:endParaRPr lang="zh-TW" altLang="en-US" dirty="0">
              <a:latin typeface="+mn-lt"/>
            </a:endParaRPr>
          </a:p>
        </p:txBody>
      </p:sp>
      <p:sp>
        <p:nvSpPr>
          <p:cNvPr id="8" name="投影片編號版面配置區 7"/>
          <p:cNvSpPr>
            <a:spLocks noGrp="1"/>
          </p:cNvSpPr>
          <p:nvPr>
            <p:ph type="sldNum" sz="quarter" idx="11"/>
          </p:nvPr>
        </p:nvSpPr>
        <p:spPr/>
        <p:txBody>
          <a:bodyPr/>
          <a:lstStyle/>
          <a:p>
            <a:fld id="{0EF8A0A4-1A2F-4B89-B3C7-02C31CE3A532}" type="slidenum">
              <a:rPr lang="zh-TW" altLang="en-US" smtClean="0"/>
              <a:pPr/>
              <a:t>42</a:t>
            </a:fld>
            <a:endParaRPr lang="zh-TW" altLang="zh-TW"/>
          </a:p>
        </p:txBody>
      </p:sp>
    </p:spTree>
    <p:extLst>
      <p:ext uri="{BB962C8B-B14F-4D97-AF65-F5344CB8AC3E}">
        <p14:creationId xmlns:p14="http://schemas.microsoft.com/office/powerpoint/2010/main" val="14702010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AU" altLang="zh-TW" smtClean="0"/>
              <a:t>Integrated Circuit Cost</a:t>
            </a:r>
            <a:endParaRPr lang="en-AU" altLang="zh-TW"/>
          </a:p>
        </p:txBody>
      </p:sp>
      <p:sp>
        <p:nvSpPr>
          <p:cNvPr id="96259" name="Rectangle 3"/>
          <p:cNvSpPr>
            <a:spLocks noGrp="1" noChangeArrowheads="1"/>
          </p:cNvSpPr>
          <p:nvPr>
            <p:ph type="body" idx="1"/>
          </p:nvPr>
        </p:nvSpPr>
        <p:spPr/>
        <p:txBody>
          <a:bodyPr/>
          <a:lstStyle/>
          <a:p>
            <a:endParaRPr lang="en-AU" altLang="zh-TW" dirty="0" smtClean="0"/>
          </a:p>
          <a:p>
            <a:endParaRPr lang="en-AU" altLang="zh-TW" dirty="0"/>
          </a:p>
          <a:p>
            <a:endParaRPr lang="en-AU" altLang="zh-TW" dirty="0" smtClean="0"/>
          </a:p>
          <a:p>
            <a:endParaRPr lang="en-AU" altLang="zh-TW" dirty="0"/>
          </a:p>
          <a:p>
            <a:endParaRPr lang="en-AU" altLang="zh-TW" dirty="0" smtClean="0"/>
          </a:p>
          <a:p>
            <a:endParaRPr lang="en-AU" altLang="zh-TW" dirty="0"/>
          </a:p>
          <a:p>
            <a:r>
              <a:rPr lang="en-AU" altLang="zh-TW" dirty="0" smtClean="0"/>
              <a:t>Nonlinear relation to </a:t>
            </a:r>
            <a:r>
              <a:rPr lang="en-AU" altLang="zh-TW" u="sng" dirty="0" smtClean="0"/>
              <a:t>area</a:t>
            </a:r>
            <a:r>
              <a:rPr lang="en-AU" altLang="zh-TW" dirty="0" smtClean="0"/>
              <a:t> and </a:t>
            </a:r>
            <a:r>
              <a:rPr lang="en-AU" altLang="zh-TW" u="sng" dirty="0" smtClean="0"/>
              <a:t>defect rate</a:t>
            </a:r>
          </a:p>
          <a:p>
            <a:pPr lvl="1"/>
            <a:r>
              <a:rPr lang="en-AU" altLang="zh-TW" dirty="0" smtClean="0"/>
              <a:t>Wafer cost and area are fixed</a:t>
            </a:r>
          </a:p>
          <a:p>
            <a:pPr lvl="1"/>
            <a:r>
              <a:rPr lang="en-AU" altLang="zh-TW" dirty="0" smtClean="0"/>
              <a:t>Defect rate determined by manufacturing process</a:t>
            </a:r>
          </a:p>
          <a:p>
            <a:pPr lvl="1"/>
            <a:r>
              <a:rPr lang="en-AU" altLang="zh-TW" dirty="0" smtClean="0">
                <a:solidFill>
                  <a:srgbClr val="FF0000"/>
                </a:solidFill>
              </a:rPr>
              <a:t>Die area </a:t>
            </a:r>
            <a:r>
              <a:rPr lang="en-AU" altLang="zh-TW" dirty="0" smtClean="0"/>
              <a:t>is determined by </a:t>
            </a:r>
            <a:r>
              <a:rPr lang="en-AU" altLang="zh-TW" b="1" dirty="0" smtClean="0"/>
              <a:t>architecture</a:t>
            </a:r>
            <a:r>
              <a:rPr lang="en-AU" altLang="zh-TW" dirty="0" smtClean="0"/>
              <a:t> and </a:t>
            </a:r>
            <a:r>
              <a:rPr lang="en-AU" altLang="zh-TW" b="1" dirty="0" smtClean="0"/>
              <a:t>circuit design</a:t>
            </a:r>
          </a:p>
        </p:txBody>
      </p:sp>
      <p:graphicFrame>
        <p:nvGraphicFramePr>
          <p:cNvPr id="96260" name="Object 4"/>
          <p:cNvGraphicFramePr>
            <a:graphicFrameLocks noChangeAspect="1"/>
          </p:cNvGraphicFramePr>
          <p:nvPr>
            <p:extLst>
              <p:ext uri="{D42A27DB-BD31-4B8C-83A1-F6EECF244321}">
                <p14:modId xmlns:p14="http://schemas.microsoft.com/office/powerpoint/2010/main" val="3044705784"/>
              </p:ext>
            </p:extLst>
          </p:nvPr>
        </p:nvGraphicFramePr>
        <p:xfrm>
          <a:off x="486776" y="1340768"/>
          <a:ext cx="8170985" cy="2014904"/>
        </p:xfrm>
        <a:graphic>
          <a:graphicData uri="http://schemas.openxmlformats.org/presentationml/2006/ole">
            <mc:AlternateContent xmlns:mc="http://schemas.openxmlformats.org/markup-compatibility/2006">
              <mc:Choice xmlns:v="urn:schemas-microsoft-com:vml" Requires="v">
                <p:oleObj spid="_x0000_s53314" name="方程式" r:id="rId4" imgW="4089400" imgH="1092200" progId="Equation.3">
                  <p:embed/>
                </p:oleObj>
              </mc:Choice>
              <mc:Fallback>
                <p:oleObj name="方程式" r:id="rId4" imgW="4089400" imgH="1092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776" y="1340768"/>
                        <a:ext cx="8170985" cy="2014904"/>
                      </a:xfrm>
                      <a:prstGeom prst="rect">
                        <a:avLst/>
                      </a:prstGeom>
                      <a:solidFill>
                        <a:srgbClr val="CCECFF"/>
                      </a:solidFill>
                      <a:ln>
                        <a:noFill/>
                      </a:ln>
                      <a:effectLst/>
                    </p:spPr>
                  </p:pic>
                </p:oleObj>
              </mc:Fallback>
            </mc:AlternateContent>
          </a:graphicData>
        </a:graphic>
      </p:graphicFrame>
      <p:sp>
        <p:nvSpPr>
          <p:cNvPr id="5" name="投影片編號版面配置區 4"/>
          <p:cNvSpPr>
            <a:spLocks noGrp="1"/>
          </p:cNvSpPr>
          <p:nvPr>
            <p:ph type="sldNum" sz="quarter" idx="11"/>
          </p:nvPr>
        </p:nvSpPr>
        <p:spPr/>
        <p:txBody>
          <a:bodyPr/>
          <a:lstStyle/>
          <a:p>
            <a:fld id="{0EF8A0A4-1A2F-4B89-B3C7-02C31CE3A532}" type="slidenum">
              <a:rPr lang="zh-TW" altLang="en-US" smtClean="0"/>
              <a:pPr/>
              <a:t>43</a:t>
            </a:fld>
            <a:endParaRPr lang="zh-TW" altLang="zh-TW"/>
          </a:p>
        </p:txBody>
      </p:sp>
    </p:spTree>
    <p:extLst>
      <p:ext uri="{BB962C8B-B14F-4D97-AF65-F5344CB8AC3E}">
        <p14:creationId xmlns:p14="http://schemas.microsoft.com/office/powerpoint/2010/main" val="14099473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a:t>Big Picture </a:t>
            </a:r>
            <a:endParaRPr kumimoji="1"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1535756419"/>
              </p:ext>
            </p:extLst>
          </p:nvPr>
        </p:nvGraphicFramePr>
        <p:xfrm>
          <a:off x="684213" y="1125562"/>
          <a:ext cx="8270875" cy="4967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投影片編號版面配置區 2"/>
          <p:cNvSpPr>
            <a:spLocks noGrp="1"/>
          </p:cNvSpPr>
          <p:nvPr>
            <p:ph type="sldNum" sz="quarter" idx="11"/>
          </p:nvPr>
        </p:nvSpPr>
        <p:spPr/>
        <p:txBody>
          <a:bodyPr/>
          <a:lstStyle/>
          <a:p>
            <a:fld id="{0EF8A0A4-1A2F-4B89-B3C7-02C31CE3A532}" type="slidenum">
              <a:rPr lang="zh-TW" altLang="en-US" smtClean="0"/>
              <a:pPr/>
              <a:t>44</a:t>
            </a:fld>
            <a:endParaRPr lang="zh-TW" altLang="zh-TW"/>
          </a:p>
        </p:txBody>
      </p:sp>
      <p:sp>
        <p:nvSpPr>
          <p:cNvPr id="6" name="文字方塊 5"/>
          <p:cNvSpPr txBox="1"/>
          <p:nvPr/>
        </p:nvSpPr>
        <p:spPr>
          <a:xfrm>
            <a:off x="7574494" y="5877272"/>
            <a:ext cx="1534010" cy="307777"/>
          </a:xfrm>
          <a:prstGeom prst="rect">
            <a:avLst/>
          </a:prstGeom>
          <a:noFill/>
        </p:spPr>
        <p:txBody>
          <a:bodyPr wrap="none" rtlCol="0">
            <a:spAutoFit/>
          </a:bodyPr>
          <a:lstStyle/>
          <a:p>
            <a:pPr marL="0"/>
            <a:r>
              <a:rPr lang="en-US" altLang="zh-TW" sz="1400" dirty="0" smtClean="0">
                <a:latin typeface="+mn-lt"/>
              </a:rPr>
              <a:t>(Prof</a:t>
            </a:r>
            <a:r>
              <a:rPr lang="en-US" altLang="zh-TW" sz="1400" dirty="0">
                <a:latin typeface="+mn-lt"/>
              </a:rPr>
              <a:t>. Jing-</a:t>
            </a:r>
            <a:r>
              <a:rPr lang="en-US" altLang="zh-TW" sz="1400" dirty="0" err="1">
                <a:latin typeface="+mn-lt"/>
              </a:rPr>
              <a:t>Jia</a:t>
            </a:r>
            <a:r>
              <a:rPr lang="en-US" altLang="zh-TW" sz="1400" dirty="0">
                <a:latin typeface="+mn-lt"/>
              </a:rPr>
              <a:t> </a:t>
            </a:r>
            <a:r>
              <a:rPr lang="en-US" altLang="zh-TW" sz="1400" dirty="0" err="1" smtClean="0">
                <a:latin typeface="+mn-lt"/>
              </a:rPr>
              <a:t>Liou</a:t>
            </a:r>
            <a:r>
              <a:rPr lang="en-US" altLang="zh-TW" sz="1400" dirty="0" smtClean="0">
                <a:latin typeface="+mn-lt"/>
              </a:rPr>
              <a:t>)</a:t>
            </a:r>
            <a:endParaRPr lang="zh-TW" altLang="en-US" sz="1400" dirty="0">
              <a:latin typeface="+mn-lt"/>
            </a:endParaRPr>
          </a:p>
        </p:txBody>
      </p:sp>
    </p:spTree>
    <p:extLst>
      <p:ext uri="{BB962C8B-B14F-4D97-AF65-F5344CB8AC3E}">
        <p14:creationId xmlns:p14="http://schemas.microsoft.com/office/powerpoint/2010/main" val="40706298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x-none" smtClean="0"/>
              <a:t>Abstractions</a:t>
            </a:r>
            <a:endParaRPr lang="en-US" altLang="x-none"/>
          </a:p>
        </p:txBody>
      </p:sp>
      <p:sp>
        <p:nvSpPr>
          <p:cNvPr id="48131" name="Rectangle 3"/>
          <p:cNvSpPr>
            <a:spLocks noGrp="1" noChangeArrowheads="1"/>
          </p:cNvSpPr>
          <p:nvPr>
            <p:ph type="body" idx="1"/>
          </p:nvPr>
        </p:nvSpPr>
        <p:spPr/>
        <p:txBody>
          <a:bodyPr/>
          <a:lstStyle/>
          <a:p>
            <a:r>
              <a:rPr lang="en-US" altLang="x-none" dirty="0" smtClean="0"/>
              <a:t>Abstraction helps us deal with complexity</a:t>
            </a:r>
          </a:p>
          <a:p>
            <a:pPr lvl="1"/>
            <a:r>
              <a:rPr lang="en-US" altLang="x-none" dirty="0" smtClean="0"/>
              <a:t>Hide lower-level detail</a:t>
            </a:r>
          </a:p>
          <a:p>
            <a:r>
              <a:rPr lang="en-US" altLang="x-none" dirty="0" smtClean="0"/>
              <a:t>Instruction set architecture (ISA)</a:t>
            </a:r>
          </a:p>
          <a:p>
            <a:pPr lvl="1"/>
            <a:r>
              <a:rPr lang="en-US" altLang="x-none" dirty="0" smtClean="0"/>
              <a:t>The hardware/software interface</a:t>
            </a:r>
          </a:p>
          <a:p>
            <a:r>
              <a:rPr lang="en-US" altLang="x-none" i="1" dirty="0" smtClean="0"/>
              <a:t>Application binary interface </a:t>
            </a:r>
            <a:r>
              <a:rPr lang="en-US" altLang="x-none" dirty="0" smtClean="0"/>
              <a:t>(ABI)</a:t>
            </a:r>
          </a:p>
          <a:p>
            <a:pPr lvl="1"/>
            <a:r>
              <a:rPr lang="en-US" altLang="x-none" dirty="0" smtClean="0"/>
              <a:t>The ISA plus system software interface</a:t>
            </a:r>
          </a:p>
          <a:p>
            <a:r>
              <a:rPr lang="en-US" altLang="x-none" dirty="0" smtClean="0"/>
              <a:t>Implementation (microarchitecture)</a:t>
            </a:r>
          </a:p>
          <a:p>
            <a:pPr lvl="1"/>
            <a:r>
              <a:rPr lang="en-US" altLang="x-none" dirty="0" smtClean="0"/>
              <a:t>The details underlying and interface</a:t>
            </a:r>
            <a:endParaRPr lang="en-US" altLang="x-none"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45</a:t>
            </a:fld>
            <a:endParaRPr lang="zh-TW" altLang="zh-TW"/>
          </a:p>
        </p:txBody>
      </p:sp>
      <p:sp>
        <p:nvSpPr>
          <p:cNvPr id="5" name="文字方塊 4"/>
          <p:cNvSpPr txBox="1"/>
          <p:nvPr/>
        </p:nvSpPr>
        <p:spPr>
          <a:xfrm>
            <a:off x="7574494" y="5877272"/>
            <a:ext cx="1534010" cy="307777"/>
          </a:xfrm>
          <a:prstGeom prst="rect">
            <a:avLst/>
          </a:prstGeom>
          <a:noFill/>
        </p:spPr>
        <p:txBody>
          <a:bodyPr wrap="none" rtlCol="0">
            <a:spAutoFit/>
          </a:bodyPr>
          <a:lstStyle/>
          <a:p>
            <a:pPr marL="0"/>
            <a:r>
              <a:rPr lang="en-US" altLang="zh-TW" sz="1400" dirty="0" smtClean="0">
                <a:latin typeface="+mn-lt"/>
              </a:rPr>
              <a:t>(Prof</a:t>
            </a:r>
            <a:r>
              <a:rPr lang="en-US" altLang="zh-TW" sz="1400" dirty="0">
                <a:latin typeface="+mn-lt"/>
              </a:rPr>
              <a:t>. Jing-</a:t>
            </a:r>
            <a:r>
              <a:rPr lang="en-US" altLang="zh-TW" sz="1400" dirty="0" err="1">
                <a:latin typeface="+mn-lt"/>
              </a:rPr>
              <a:t>Jia</a:t>
            </a:r>
            <a:r>
              <a:rPr lang="en-US" altLang="zh-TW" sz="1400" dirty="0">
                <a:latin typeface="+mn-lt"/>
              </a:rPr>
              <a:t> </a:t>
            </a:r>
            <a:r>
              <a:rPr lang="en-US" altLang="zh-TW" sz="1400" dirty="0" err="1" smtClean="0">
                <a:latin typeface="+mn-lt"/>
              </a:rPr>
              <a:t>Liou</a:t>
            </a:r>
            <a:r>
              <a:rPr lang="en-US" altLang="zh-TW" sz="1400" dirty="0" smtClean="0">
                <a:latin typeface="+mn-lt"/>
              </a:rPr>
              <a:t>)</a:t>
            </a:r>
            <a:endParaRPr lang="zh-TW" altLang="en-US" sz="1400" dirty="0">
              <a:latin typeface="+mn-lt"/>
            </a:endParaRPr>
          </a:p>
        </p:txBody>
      </p:sp>
    </p:spTree>
    <p:extLst>
      <p:ext uri="{BB962C8B-B14F-4D97-AF65-F5344CB8AC3E}">
        <p14:creationId xmlns:p14="http://schemas.microsoft.com/office/powerpoint/2010/main" val="408002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050"/>
          <p:cNvSpPr>
            <a:spLocks noGrp="1" noChangeArrowheads="1"/>
          </p:cNvSpPr>
          <p:nvPr>
            <p:ph type="title"/>
          </p:nvPr>
        </p:nvSpPr>
        <p:spPr/>
        <p:txBody>
          <a:bodyPr/>
          <a:lstStyle/>
          <a:p>
            <a:r>
              <a:rPr lang="en-US" altLang="zh-TW" dirty="0" smtClean="0"/>
              <a:t>Have to Be Precise about What We Mean</a:t>
            </a:r>
            <a:endParaRPr lang="zh-TW" altLang="en-US" dirty="0"/>
          </a:p>
        </p:txBody>
      </p:sp>
      <p:sp>
        <p:nvSpPr>
          <p:cNvPr id="281603" name="Rectangle 2051"/>
          <p:cNvSpPr>
            <a:spLocks noGrp="1" noChangeArrowheads="1"/>
          </p:cNvSpPr>
          <p:nvPr>
            <p:ph type="body" idx="1"/>
          </p:nvPr>
        </p:nvSpPr>
        <p:spPr/>
        <p:txBody>
          <a:bodyPr/>
          <a:lstStyle/>
          <a:p>
            <a:r>
              <a:rPr lang="en-US" altLang="zh-TW" dirty="0" smtClean="0"/>
              <a:t>A device that computes, especially a </a:t>
            </a:r>
            <a:r>
              <a:rPr lang="en-US" altLang="zh-TW" u="sng" dirty="0" smtClean="0">
                <a:solidFill>
                  <a:srgbClr val="FF0000"/>
                </a:solidFill>
              </a:rPr>
              <a:t>programmable</a:t>
            </a:r>
            <a:r>
              <a:rPr lang="en-US" altLang="zh-TW" dirty="0" smtClean="0"/>
              <a:t> </a:t>
            </a:r>
            <a:r>
              <a:rPr lang="en-US" altLang="zh-TW" dirty="0" smtClean="0">
                <a:solidFill>
                  <a:srgbClr val="FF0000"/>
                </a:solidFill>
              </a:rPr>
              <a:t>electronic</a:t>
            </a:r>
            <a:r>
              <a:rPr lang="en-US" altLang="zh-TW" dirty="0" smtClean="0"/>
              <a:t> machine that performs high-speed mathematical or logical operations or that assembles, stores, correlates, or otherwise processes information</a:t>
            </a:r>
            <a:br>
              <a:rPr lang="en-US" altLang="zh-TW" dirty="0" smtClean="0"/>
            </a:br>
            <a:r>
              <a:rPr lang="en-US" altLang="zh-TW" i="1" dirty="0" smtClean="0"/>
              <a:t>-- The American Heritage Dictionary of the English Language, 4th Edition, 2000</a:t>
            </a: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4</a:t>
            </a:fld>
            <a:endParaRPr lang="zh-TW" altLang="zh-TW"/>
          </a:p>
        </p:txBody>
      </p:sp>
      <p:cxnSp>
        <p:nvCxnSpPr>
          <p:cNvPr id="4" name="直線單箭頭接點 3"/>
          <p:cNvCxnSpPr>
            <a:stCxn id="7" idx="2"/>
          </p:cNvCxnSpPr>
          <p:nvPr/>
        </p:nvCxnSpPr>
        <p:spPr bwMode="auto">
          <a:xfrm>
            <a:off x="3527884" y="1556792"/>
            <a:ext cx="900100" cy="144016"/>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矩形 6"/>
          <p:cNvSpPr/>
          <p:nvPr/>
        </p:nvSpPr>
        <p:spPr bwMode="auto">
          <a:xfrm>
            <a:off x="2771800" y="1124744"/>
            <a:ext cx="1512168" cy="432048"/>
          </a:xfrm>
          <a:prstGeom prst="rect">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cxnSp>
        <p:nvCxnSpPr>
          <p:cNvPr id="8" name="直線單箭頭接點 7"/>
          <p:cNvCxnSpPr/>
          <p:nvPr/>
        </p:nvCxnSpPr>
        <p:spPr bwMode="auto">
          <a:xfrm>
            <a:off x="3527884" y="1556792"/>
            <a:ext cx="1908212" cy="1008112"/>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 name="橢圓 5"/>
          <p:cNvSpPr/>
          <p:nvPr/>
        </p:nvSpPr>
        <p:spPr bwMode="auto">
          <a:xfrm>
            <a:off x="4211960" y="1556792"/>
            <a:ext cx="1584176" cy="864096"/>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11" name="橢圓 10"/>
          <p:cNvSpPr/>
          <p:nvPr/>
        </p:nvSpPr>
        <p:spPr bwMode="auto">
          <a:xfrm>
            <a:off x="5328084" y="2420888"/>
            <a:ext cx="3307916" cy="432048"/>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Tree>
    <p:extLst>
      <p:ext uri="{BB962C8B-B14F-4D97-AF65-F5344CB8AC3E}">
        <p14:creationId xmlns:p14="http://schemas.microsoft.com/office/powerpoint/2010/main" val="3763664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1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22" presetClass="entr" presetSubtype="1"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autoUpdateAnimBg="0"/>
      <p:bldP spid="7" grpId="0" animBg="1"/>
      <p:bldP spid="6"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050"/>
          <p:cNvSpPr>
            <a:spLocks noGrp="1" noChangeArrowheads="1"/>
          </p:cNvSpPr>
          <p:nvPr>
            <p:ph type="title"/>
          </p:nvPr>
        </p:nvSpPr>
        <p:spPr/>
        <p:txBody>
          <a:bodyPr/>
          <a:lstStyle/>
          <a:p>
            <a:r>
              <a:rPr lang="en-US" altLang="zh-TW" dirty="0" smtClean="0"/>
              <a:t>There Were Many Computing Devices</a:t>
            </a:r>
            <a:endParaRPr lang="zh-TW" altLang="en-US" dirty="0"/>
          </a:p>
        </p:txBody>
      </p:sp>
      <p:sp>
        <p:nvSpPr>
          <p:cNvPr id="14339" name="Rectangle 2051"/>
          <p:cNvSpPr>
            <a:spLocks noGrp="1" noChangeArrowheads="1"/>
          </p:cNvSpPr>
          <p:nvPr>
            <p:ph type="body" idx="1"/>
          </p:nvPr>
        </p:nvSpPr>
        <p:spPr/>
        <p:txBody>
          <a:bodyPr/>
          <a:lstStyle/>
          <a:p>
            <a:r>
              <a:rPr lang="en-US" altLang="zh-TW" dirty="0" smtClean="0"/>
              <a:t>Special-purpose versus </a:t>
            </a:r>
            <a:r>
              <a:rPr lang="en-US" altLang="zh-TW" dirty="0" smtClean="0">
                <a:solidFill>
                  <a:srgbClr val="FF0000"/>
                </a:solidFill>
              </a:rPr>
              <a:t>general-purpose</a:t>
            </a:r>
          </a:p>
          <a:p>
            <a:r>
              <a:rPr lang="en-US" altLang="zh-TW" dirty="0" smtClean="0"/>
              <a:t>Non-programmable versus </a:t>
            </a:r>
            <a:r>
              <a:rPr lang="en-US" altLang="zh-TW" dirty="0" smtClean="0">
                <a:solidFill>
                  <a:srgbClr val="FF0000"/>
                </a:solidFill>
              </a:rPr>
              <a:t>programmable</a:t>
            </a:r>
          </a:p>
          <a:p>
            <a:r>
              <a:rPr lang="en-US" altLang="zh-TW" dirty="0" smtClean="0"/>
              <a:t>Decimal versus </a:t>
            </a:r>
            <a:r>
              <a:rPr lang="en-US" altLang="zh-TW" dirty="0" smtClean="0">
                <a:solidFill>
                  <a:srgbClr val="FF0000"/>
                </a:solidFill>
              </a:rPr>
              <a:t>binary</a:t>
            </a:r>
            <a:r>
              <a:rPr lang="en-US" altLang="zh-TW" dirty="0" smtClean="0"/>
              <a:t> (Boolean algebra)</a:t>
            </a:r>
          </a:p>
          <a:p>
            <a:r>
              <a:rPr lang="en-US" altLang="zh-TW" dirty="0" smtClean="0"/>
              <a:t>Scientific versus data processing</a:t>
            </a:r>
          </a:p>
          <a:p>
            <a:r>
              <a:rPr lang="en-US" altLang="zh-TW" dirty="0" smtClean="0"/>
              <a:t>Mechanical, electromechanical, </a:t>
            </a:r>
            <a:r>
              <a:rPr lang="en-US" altLang="zh-TW" dirty="0" smtClean="0">
                <a:solidFill>
                  <a:srgbClr val="FF0000"/>
                </a:solidFill>
              </a:rPr>
              <a:t>electronic</a:t>
            </a:r>
            <a:r>
              <a:rPr lang="en-US" altLang="zh-TW" dirty="0" smtClean="0"/>
              <a:t>, …</a:t>
            </a:r>
            <a:endParaRPr lang="zh-TW" altLang="zh-TW" dirty="0" smtClean="0"/>
          </a:p>
        </p:txBody>
      </p:sp>
      <p:grpSp>
        <p:nvGrpSpPr>
          <p:cNvPr id="2" name="Group 2059"/>
          <p:cNvGrpSpPr>
            <a:grpSpLocks/>
          </p:cNvGrpSpPr>
          <p:nvPr/>
        </p:nvGrpSpPr>
        <p:grpSpPr bwMode="auto">
          <a:xfrm>
            <a:off x="2585261" y="3429000"/>
            <a:ext cx="2489689" cy="2710292"/>
            <a:chOff x="140" y="1635"/>
            <a:chExt cx="1548" cy="1685"/>
          </a:xfrm>
        </p:grpSpPr>
        <p:graphicFrame>
          <p:nvGraphicFramePr>
            <p:cNvPr id="14347" name="Object 2053"/>
            <p:cNvGraphicFramePr>
              <a:graphicFrameLocks noChangeAspect="1"/>
            </p:cNvGraphicFramePr>
            <p:nvPr/>
          </p:nvGraphicFramePr>
          <p:xfrm>
            <a:off x="140" y="1635"/>
            <a:ext cx="1548" cy="1299"/>
          </p:xfrm>
          <a:graphic>
            <a:graphicData uri="http://schemas.openxmlformats.org/presentationml/2006/ole">
              <mc:AlternateContent xmlns:mc="http://schemas.openxmlformats.org/markup-compatibility/2006">
                <mc:Choice xmlns:v="urn:schemas-microsoft-com:vml" Requires="v">
                  <p:oleObj spid="_x0000_s16690" name="點陣圖影像" r:id="rId4" imgW="2567619" imgH="2156190" progId="Paint.Picture">
                    <p:embed/>
                  </p:oleObj>
                </mc:Choice>
                <mc:Fallback>
                  <p:oleObj name="點陣圖影像" r:id="rId4" imgW="2567619" imgH="215619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 y="1635"/>
                          <a:ext cx="1548"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8" name="Text Box 2056"/>
            <p:cNvSpPr txBox="1">
              <a:spLocks noChangeArrowheads="1"/>
            </p:cNvSpPr>
            <p:nvPr/>
          </p:nvSpPr>
          <p:spPr bwMode="auto">
            <a:xfrm>
              <a:off x="202" y="2918"/>
              <a:ext cx="1251"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15000"/>
                </a:spcBef>
                <a:buClr>
                  <a:schemeClr val="folHlink"/>
                </a:buClr>
                <a:buSzPct val="75000"/>
                <a:buFont typeface="Wingdings" panose="05000000000000000000" pitchFamily="2" charset="2"/>
                <a:buChar char="t"/>
                <a:defRPr sz="2400" b="1">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5000"/>
                </a:spcBef>
                <a:buClr>
                  <a:srgbClr val="FF9900"/>
                </a:buClr>
                <a:buSzPct val="75000"/>
                <a:buFont typeface="Wingdings" panose="05000000000000000000" pitchFamily="2" charset="2"/>
                <a:buChar char="l"/>
                <a:defRPr sz="2200" b="1">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5000"/>
                </a:spcBef>
                <a:buClr>
                  <a:schemeClr val="accent2"/>
                </a:buClr>
                <a:buSzPct val="75000"/>
                <a:buFont typeface="Wingdings" panose="05000000000000000000" pitchFamily="2" charset="2"/>
                <a:buChar char="n"/>
                <a:defRPr sz="2000" b="1">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5000"/>
                </a:spcBef>
                <a:buClr>
                  <a:schemeClr val="hlink"/>
                </a:buClr>
                <a:buSzPct val="75000"/>
                <a:buFont typeface="Monotype Sorts" pitchFamily="2" charset="2"/>
                <a:buChar char="T"/>
                <a:defRPr sz="2000">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5000"/>
                </a:spcBef>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9pPr>
            </a:lstStyle>
            <a:p>
              <a:pPr>
                <a:lnSpc>
                  <a:spcPct val="100000"/>
                </a:lnSpc>
                <a:spcBef>
                  <a:spcPct val="0"/>
                </a:spcBef>
                <a:buClrTx/>
                <a:buSzTx/>
                <a:buFontTx/>
                <a:buNone/>
              </a:pPr>
              <a:r>
                <a:rPr lang="en-US" altLang="zh-TW" sz="1800" b="0" dirty="0">
                  <a:latin typeface="+mn-lt"/>
                  <a:ea typeface="新細明體" panose="02020500000000000000" pitchFamily="18" charset="-120"/>
                </a:rPr>
                <a:t>Tabulating machine</a:t>
              </a:r>
            </a:p>
            <a:p>
              <a:pPr>
                <a:lnSpc>
                  <a:spcPct val="100000"/>
                </a:lnSpc>
                <a:spcBef>
                  <a:spcPct val="0"/>
                </a:spcBef>
                <a:buClrTx/>
                <a:buSzTx/>
                <a:buFontTx/>
                <a:buNone/>
              </a:pPr>
              <a:r>
                <a:rPr lang="en-US" altLang="zh-TW" sz="1800" b="0" dirty="0">
                  <a:latin typeface="+mn-lt"/>
                  <a:ea typeface="新細明體" panose="02020500000000000000" pitchFamily="18" charset="-120"/>
                </a:rPr>
                <a:t>(H. Hollerith, 1889)</a:t>
              </a:r>
            </a:p>
          </p:txBody>
        </p:sp>
      </p:grpSp>
      <p:grpSp>
        <p:nvGrpSpPr>
          <p:cNvPr id="3" name="Group 2061"/>
          <p:cNvGrpSpPr>
            <a:grpSpLocks/>
          </p:cNvGrpSpPr>
          <p:nvPr/>
        </p:nvGrpSpPr>
        <p:grpSpPr bwMode="auto">
          <a:xfrm>
            <a:off x="5280103" y="3510392"/>
            <a:ext cx="3540369" cy="2628900"/>
            <a:chOff x="1914" y="2094"/>
            <a:chExt cx="2416" cy="1794"/>
          </a:xfrm>
        </p:grpSpPr>
        <p:graphicFrame>
          <p:nvGraphicFramePr>
            <p:cNvPr id="14345" name="Object 2055"/>
            <p:cNvGraphicFramePr>
              <a:graphicFrameLocks noChangeAspect="1"/>
            </p:cNvGraphicFramePr>
            <p:nvPr/>
          </p:nvGraphicFramePr>
          <p:xfrm>
            <a:off x="1914" y="2094"/>
            <a:ext cx="2416" cy="1317"/>
          </p:xfrm>
          <a:graphic>
            <a:graphicData uri="http://schemas.openxmlformats.org/presentationml/2006/ole">
              <mc:AlternateContent xmlns:mc="http://schemas.openxmlformats.org/markup-compatibility/2006">
                <mc:Choice xmlns:v="urn:schemas-microsoft-com:vml" Requires="v">
                  <p:oleObj spid="_x0000_s16691" name="點陣圖影像" r:id="rId6" imgW="4945809" imgH="2697714" progId="Paint.Picture">
                    <p:embed/>
                  </p:oleObj>
                </mc:Choice>
                <mc:Fallback>
                  <p:oleObj name="點陣圖影像" r:id="rId6" imgW="4945809" imgH="2697714"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14" y="2094"/>
                          <a:ext cx="2416" cy="1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6" name="Text Box 2057"/>
            <p:cNvSpPr txBox="1">
              <a:spLocks noChangeArrowheads="1"/>
            </p:cNvSpPr>
            <p:nvPr/>
          </p:nvSpPr>
          <p:spPr bwMode="auto">
            <a:xfrm>
              <a:off x="2482" y="3447"/>
              <a:ext cx="1481"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15000"/>
                </a:spcBef>
                <a:buClr>
                  <a:schemeClr val="folHlink"/>
                </a:buClr>
                <a:buSzPct val="75000"/>
                <a:buFont typeface="Wingdings" panose="05000000000000000000" pitchFamily="2" charset="2"/>
                <a:buChar char="t"/>
                <a:defRPr sz="2400" b="1">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5000"/>
                </a:spcBef>
                <a:buClr>
                  <a:srgbClr val="FF9900"/>
                </a:buClr>
                <a:buSzPct val="75000"/>
                <a:buFont typeface="Wingdings" panose="05000000000000000000" pitchFamily="2" charset="2"/>
                <a:buChar char="l"/>
                <a:defRPr sz="2200" b="1">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5000"/>
                </a:spcBef>
                <a:buClr>
                  <a:schemeClr val="accent2"/>
                </a:buClr>
                <a:buSzPct val="75000"/>
                <a:buFont typeface="Wingdings" panose="05000000000000000000" pitchFamily="2" charset="2"/>
                <a:buChar char="n"/>
                <a:defRPr sz="2000" b="1">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5000"/>
                </a:spcBef>
                <a:buClr>
                  <a:schemeClr val="hlink"/>
                </a:buClr>
                <a:buSzPct val="75000"/>
                <a:buFont typeface="Monotype Sorts" pitchFamily="2" charset="2"/>
                <a:buChar char="T"/>
                <a:defRPr sz="2000">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5000"/>
                </a:spcBef>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9pPr>
            </a:lstStyle>
            <a:p>
              <a:pPr>
                <a:lnSpc>
                  <a:spcPct val="100000"/>
                </a:lnSpc>
                <a:spcBef>
                  <a:spcPct val="0"/>
                </a:spcBef>
                <a:buClrTx/>
                <a:buSzTx/>
                <a:buFontTx/>
                <a:buNone/>
              </a:pPr>
              <a:r>
                <a:rPr lang="en-US" altLang="zh-TW" sz="1800" b="0" dirty="0">
                  <a:latin typeface="+mn-lt"/>
                  <a:ea typeface="新細明體" panose="02020500000000000000" pitchFamily="18" charset="-120"/>
                </a:rPr>
                <a:t>Harvard Mark I</a:t>
              </a:r>
            </a:p>
            <a:p>
              <a:pPr>
                <a:lnSpc>
                  <a:spcPct val="100000"/>
                </a:lnSpc>
                <a:spcBef>
                  <a:spcPct val="0"/>
                </a:spcBef>
                <a:buClrTx/>
                <a:buSzTx/>
                <a:buFontTx/>
                <a:buNone/>
              </a:pPr>
              <a:r>
                <a:rPr lang="en-US" altLang="zh-TW" sz="1800" b="0" dirty="0">
                  <a:latin typeface="+mn-lt"/>
                  <a:ea typeface="新細明體" panose="02020500000000000000" pitchFamily="18" charset="-120"/>
                </a:rPr>
                <a:t>(IBM, H. Aiken, 1944)</a:t>
              </a:r>
            </a:p>
          </p:txBody>
        </p:sp>
      </p:grpSp>
      <p:grpSp>
        <p:nvGrpSpPr>
          <p:cNvPr id="8" name="群組 7"/>
          <p:cNvGrpSpPr/>
          <p:nvPr/>
        </p:nvGrpSpPr>
        <p:grpSpPr>
          <a:xfrm>
            <a:off x="470545" y="3557188"/>
            <a:ext cx="1950855" cy="2582104"/>
            <a:chOff x="6821367" y="3357197"/>
            <a:chExt cx="1950855" cy="2582104"/>
          </a:xfrm>
        </p:grpSpPr>
        <p:pic>
          <p:nvPicPr>
            <p:cNvPr id="14342" name="Picture 2054"/>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6879981" y="3357197"/>
              <a:ext cx="1688123" cy="191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343" name="Text Box 2058"/>
            <p:cNvSpPr txBox="1">
              <a:spLocks noChangeArrowheads="1"/>
            </p:cNvSpPr>
            <p:nvPr/>
          </p:nvSpPr>
          <p:spPr bwMode="auto">
            <a:xfrm>
              <a:off x="6821367" y="5292970"/>
              <a:ext cx="19508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90000"/>
                </a:lnSpc>
                <a:spcBef>
                  <a:spcPct val="15000"/>
                </a:spcBef>
                <a:buClr>
                  <a:schemeClr val="folHlink"/>
                </a:buClr>
                <a:buSzPct val="75000"/>
                <a:buFont typeface="Wingdings" panose="05000000000000000000" pitchFamily="2" charset="2"/>
                <a:buChar char="t"/>
                <a:defRPr sz="2400" b="1">
                  <a:solidFill>
                    <a:schemeClr val="tx1"/>
                  </a:solidFill>
                  <a:latin typeface="Tahoma" panose="020B0604030504040204" pitchFamily="34" charset="0"/>
                  <a:ea typeface="標楷體" panose="03000509000000000000" pitchFamily="65" charset="-120"/>
                </a:defRPr>
              </a:lvl1pPr>
              <a:lvl2pPr marL="742950" indent="-285750">
                <a:lnSpc>
                  <a:spcPct val="90000"/>
                </a:lnSpc>
                <a:spcBef>
                  <a:spcPct val="15000"/>
                </a:spcBef>
                <a:buClr>
                  <a:srgbClr val="FF9900"/>
                </a:buClr>
                <a:buSzPct val="75000"/>
                <a:buFont typeface="Wingdings" panose="05000000000000000000" pitchFamily="2" charset="2"/>
                <a:buChar char="l"/>
                <a:defRPr sz="2200" b="1">
                  <a:solidFill>
                    <a:schemeClr val="tx1"/>
                  </a:solidFill>
                  <a:latin typeface="Tahoma" panose="020B0604030504040204" pitchFamily="34" charset="0"/>
                  <a:ea typeface="標楷體" panose="03000509000000000000" pitchFamily="65" charset="-120"/>
                </a:defRPr>
              </a:lvl2pPr>
              <a:lvl3pPr marL="1143000" indent="-228600">
                <a:lnSpc>
                  <a:spcPct val="90000"/>
                </a:lnSpc>
                <a:spcBef>
                  <a:spcPct val="15000"/>
                </a:spcBef>
                <a:buClr>
                  <a:schemeClr val="accent2"/>
                </a:buClr>
                <a:buSzPct val="75000"/>
                <a:buFont typeface="Wingdings" panose="05000000000000000000" pitchFamily="2" charset="2"/>
                <a:buChar char="n"/>
                <a:defRPr sz="2000" b="1">
                  <a:solidFill>
                    <a:schemeClr val="tx1"/>
                  </a:solidFill>
                  <a:latin typeface="Tahoma" panose="020B0604030504040204" pitchFamily="34" charset="0"/>
                  <a:ea typeface="標楷體" panose="03000509000000000000" pitchFamily="65" charset="-120"/>
                </a:defRPr>
              </a:lvl3pPr>
              <a:lvl4pPr marL="1600200" indent="-228600">
                <a:lnSpc>
                  <a:spcPct val="90000"/>
                </a:lnSpc>
                <a:spcBef>
                  <a:spcPct val="15000"/>
                </a:spcBef>
                <a:buClr>
                  <a:schemeClr val="hlink"/>
                </a:buClr>
                <a:buSzPct val="75000"/>
                <a:buFont typeface="Monotype Sorts" pitchFamily="2" charset="2"/>
                <a:buChar char="T"/>
                <a:defRPr sz="2000">
                  <a:solidFill>
                    <a:schemeClr val="tx1"/>
                  </a:solidFill>
                  <a:latin typeface="Tahoma" panose="020B0604030504040204" pitchFamily="34" charset="0"/>
                  <a:ea typeface="標楷體" panose="03000509000000000000" pitchFamily="65" charset="-120"/>
                </a:defRPr>
              </a:lvl4pPr>
              <a:lvl5pPr marL="2057400" indent="-228600">
                <a:lnSpc>
                  <a:spcPct val="90000"/>
                </a:lnSpc>
                <a:spcBef>
                  <a:spcPct val="15000"/>
                </a:spcBef>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5pPr>
              <a:lvl6pPr marL="25146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6pPr>
              <a:lvl7pPr marL="29718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7pPr>
              <a:lvl8pPr marL="34290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8pPr>
              <a:lvl9pPr marL="3886200" indent="-228600" eaLnBrk="0" fontAlgn="base" hangingPunct="0">
                <a:lnSpc>
                  <a:spcPct val="90000"/>
                </a:lnSpc>
                <a:spcBef>
                  <a:spcPct val="15000"/>
                </a:spcBef>
                <a:spcAft>
                  <a:spcPct val="0"/>
                </a:spcAft>
                <a:buClr>
                  <a:schemeClr val="accent1"/>
                </a:buClr>
                <a:buSzPct val="100000"/>
                <a:buChar char="–"/>
                <a:defRPr sz="2000">
                  <a:solidFill>
                    <a:schemeClr val="tx1"/>
                  </a:solidFill>
                  <a:latin typeface="Tahoma" panose="020B0604030504040204" pitchFamily="34" charset="0"/>
                  <a:ea typeface="標楷體" panose="03000509000000000000" pitchFamily="65" charset="-120"/>
                </a:defRPr>
              </a:lvl9pPr>
            </a:lstStyle>
            <a:p>
              <a:pPr>
                <a:lnSpc>
                  <a:spcPct val="100000"/>
                </a:lnSpc>
                <a:spcBef>
                  <a:spcPct val="0"/>
                </a:spcBef>
                <a:buClrTx/>
                <a:buSzTx/>
                <a:buFontTx/>
                <a:buNone/>
              </a:pPr>
              <a:r>
                <a:rPr lang="en-US" altLang="zh-TW" sz="1800" b="0">
                  <a:latin typeface="+mn-lt"/>
                  <a:ea typeface="新細明體" panose="02020500000000000000" pitchFamily="18" charset="-120"/>
                </a:rPr>
                <a:t>Difference Engine</a:t>
              </a:r>
              <a:br>
                <a:rPr lang="en-US" altLang="zh-TW" sz="1800" b="0">
                  <a:latin typeface="+mn-lt"/>
                  <a:ea typeface="新細明體" panose="02020500000000000000" pitchFamily="18" charset="-120"/>
                </a:rPr>
              </a:br>
              <a:r>
                <a:rPr lang="en-US" altLang="zh-TW" sz="1800" b="0">
                  <a:latin typeface="+mn-lt"/>
                  <a:ea typeface="新細明體" panose="02020500000000000000" pitchFamily="18" charset="-120"/>
                </a:rPr>
                <a:t>(C. Babbage, </a:t>
              </a:r>
              <a:r>
                <a:rPr lang="zh-TW" altLang="en-US" sz="1800" b="0">
                  <a:latin typeface="+mn-lt"/>
                  <a:ea typeface="新細明體" panose="02020500000000000000" pitchFamily="18" charset="-120"/>
                </a:rPr>
                <a:t>1822)</a:t>
              </a:r>
              <a:endParaRPr lang="en-US" altLang="zh-TW" sz="1800" b="0">
                <a:latin typeface="+mn-lt"/>
                <a:ea typeface="新細明體" panose="02020500000000000000" pitchFamily="18" charset="-120"/>
              </a:endParaRPr>
            </a:p>
          </p:txBody>
        </p:sp>
      </p:gr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5</a:t>
            </a:fld>
            <a:endParaRPr lang="zh-TW" altLang="zh-TW"/>
          </a:p>
        </p:txBody>
      </p:sp>
    </p:spTree>
    <p:extLst>
      <p:ext uri="{BB962C8B-B14F-4D97-AF65-F5344CB8AC3E}">
        <p14:creationId xmlns:p14="http://schemas.microsoft.com/office/powerpoint/2010/main" val="2582430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611188" y="692150"/>
            <a:ext cx="8010525" cy="3888978"/>
          </a:xfrm>
        </p:spPr>
        <p:txBody>
          <a:bodyPr/>
          <a:lstStyle/>
          <a:p>
            <a:r>
              <a:rPr lang="en-US" altLang="zh-TW" sz="5400" dirty="0" smtClean="0">
                <a:solidFill>
                  <a:srgbClr val="FF0000"/>
                </a:solidFill>
              </a:rPr>
              <a:t>When was the first </a:t>
            </a:r>
            <a:r>
              <a:rPr lang="en-US" altLang="zh-TW" sz="5400" u="sng" dirty="0" smtClean="0">
                <a:solidFill>
                  <a:srgbClr val="FF0000"/>
                </a:solidFill>
              </a:rPr>
              <a:t>all-electronic</a:t>
            </a:r>
            <a:r>
              <a:rPr lang="en-US" altLang="zh-TW" sz="5400" dirty="0" smtClean="0">
                <a:solidFill>
                  <a:srgbClr val="FF0000"/>
                </a:solidFill>
              </a:rPr>
              <a:t>, </a:t>
            </a:r>
            <a:r>
              <a:rPr lang="en-US" altLang="zh-TW" sz="5400" u="sng" dirty="0" smtClean="0">
                <a:solidFill>
                  <a:srgbClr val="FF0000"/>
                </a:solidFill>
              </a:rPr>
              <a:t>programmable</a:t>
            </a:r>
            <a:r>
              <a:rPr lang="en-US" altLang="zh-TW" sz="5400" dirty="0" smtClean="0">
                <a:solidFill>
                  <a:srgbClr val="FF0000"/>
                </a:solidFill>
              </a:rPr>
              <a:t>, </a:t>
            </a:r>
            <a:r>
              <a:rPr lang="en-US" altLang="zh-TW" sz="5400" u="sng" dirty="0" smtClean="0">
                <a:solidFill>
                  <a:srgbClr val="FF0000"/>
                </a:solidFill>
              </a:rPr>
              <a:t>general-purpose</a:t>
            </a:r>
            <a:r>
              <a:rPr lang="en-US" altLang="zh-TW" sz="5400" dirty="0" smtClean="0">
                <a:solidFill>
                  <a:srgbClr val="FF0000"/>
                </a:solidFill>
              </a:rPr>
              <a:t> computer developed</a:t>
            </a:r>
            <a:r>
              <a:rPr lang="zh-TW" altLang="en-US" sz="5400" dirty="0" smtClean="0">
                <a:solidFill>
                  <a:srgbClr val="FF0000"/>
                </a:solidFill>
              </a:rPr>
              <a:t>?</a:t>
            </a:r>
            <a:endParaRPr lang="zh-TW" altLang="en-US" sz="5400" dirty="0">
              <a:solidFill>
                <a:srgbClr val="FF0000"/>
              </a:solidFill>
            </a:endParaRPr>
          </a:p>
        </p:txBody>
      </p:sp>
    </p:spTree>
    <p:extLst>
      <p:ext uri="{BB962C8B-B14F-4D97-AF65-F5344CB8AC3E}">
        <p14:creationId xmlns:p14="http://schemas.microsoft.com/office/powerpoint/2010/main" val="2031615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First Modern “Computer”</a:t>
            </a:r>
            <a:endParaRPr lang="zh-TW" altLang="en-US" dirty="0"/>
          </a:p>
        </p:txBody>
      </p:sp>
      <p:sp>
        <p:nvSpPr>
          <p:cNvPr id="3" name="內容版面配置區 2"/>
          <p:cNvSpPr>
            <a:spLocks noGrp="1"/>
          </p:cNvSpPr>
          <p:nvPr>
            <p:ph idx="1"/>
          </p:nvPr>
        </p:nvSpPr>
        <p:spPr/>
        <p:txBody>
          <a:bodyPr/>
          <a:lstStyle/>
          <a:p>
            <a:r>
              <a:rPr lang="en-US" altLang="zh-TW" dirty="0" smtClean="0"/>
              <a:t>ENIAC: </a:t>
            </a:r>
            <a:r>
              <a:rPr lang="en-US" altLang="zh-TW" i="1" dirty="0" smtClean="0"/>
              <a:t>Electronic </a:t>
            </a:r>
            <a:r>
              <a:rPr lang="en-US" altLang="zh-TW" i="1" dirty="0"/>
              <a:t>Numerical </a:t>
            </a:r>
            <a:r>
              <a:rPr lang="en-US" altLang="zh-TW" i="1" dirty="0" smtClean="0"/>
              <a:t>Integrator </a:t>
            </a:r>
            <a:r>
              <a:rPr lang="en-US" altLang="zh-TW" i="1" dirty="0"/>
              <a:t>and </a:t>
            </a:r>
            <a:r>
              <a:rPr lang="en-US" altLang="zh-TW" i="1" dirty="0" smtClean="0"/>
              <a:t>Calculator</a:t>
            </a:r>
          </a:p>
          <a:p>
            <a:pPr lvl="1"/>
            <a:r>
              <a:rPr lang="en-US" altLang="zh-TW" dirty="0" smtClean="0"/>
              <a:t>Widely </a:t>
            </a:r>
            <a:r>
              <a:rPr lang="en-US" altLang="zh-TW" dirty="0"/>
              <a:t>accepted to be the world’s first operational electronic, general-purpose </a:t>
            </a:r>
            <a:r>
              <a:rPr lang="en-US" altLang="zh-TW" dirty="0" smtClean="0"/>
              <a:t>computer</a:t>
            </a:r>
          </a:p>
          <a:p>
            <a:pPr lvl="1"/>
            <a:r>
              <a:rPr lang="en-US" altLang="zh-TW" dirty="0" smtClean="0"/>
              <a:t>Built by J</a:t>
            </a:r>
            <a:r>
              <a:rPr lang="en-US" altLang="zh-TW" dirty="0"/>
              <a:t>. </a:t>
            </a:r>
            <a:r>
              <a:rPr lang="en-US" altLang="zh-TW" dirty="0" err="1"/>
              <a:t>Presper</a:t>
            </a:r>
            <a:r>
              <a:rPr lang="en-US" altLang="zh-TW" dirty="0"/>
              <a:t> Eckert and John </a:t>
            </a:r>
            <a:r>
              <a:rPr lang="en-US" altLang="zh-TW" dirty="0" err="1"/>
              <a:t>Mauchly</a:t>
            </a:r>
            <a:r>
              <a:rPr lang="en-US" altLang="zh-TW" dirty="0"/>
              <a:t> at the Moore School of the University </a:t>
            </a:r>
            <a:r>
              <a:rPr lang="en-US" altLang="zh-TW" dirty="0" smtClean="0"/>
              <a:t>of Pennsylvania</a:t>
            </a:r>
          </a:p>
          <a:p>
            <a:pPr lvl="1"/>
            <a:r>
              <a:rPr lang="en-US" altLang="zh-TW" dirty="0"/>
              <a:t>Work started in </a:t>
            </a:r>
            <a:r>
              <a:rPr lang="en-US" altLang="zh-TW" dirty="0" smtClean="0"/>
              <a:t>1943, </a:t>
            </a:r>
            <a:br>
              <a:rPr lang="en-US" altLang="zh-TW" dirty="0" smtClean="0"/>
            </a:br>
            <a:r>
              <a:rPr lang="en-US" altLang="zh-TW" dirty="0" smtClean="0"/>
              <a:t>operational </a:t>
            </a:r>
            <a:r>
              <a:rPr lang="en-US" altLang="zh-TW" dirty="0"/>
              <a:t>during </a:t>
            </a:r>
            <a:r>
              <a:rPr lang="en-US" altLang="zh-TW" dirty="0" smtClean="0"/>
              <a:t>World</a:t>
            </a:r>
            <a:br>
              <a:rPr lang="en-US" altLang="zh-TW" dirty="0" smtClean="0"/>
            </a:br>
            <a:r>
              <a:rPr lang="en-US" altLang="zh-TW" dirty="0" smtClean="0"/>
              <a:t>War II, </a:t>
            </a:r>
            <a:r>
              <a:rPr lang="en-US" altLang="zh-TW" dirty="0"/>
              <a:t>publicly </a:t>
            </a:r>
            <a:r>
              <a:rPr lang="en-US" altLang="zh-TW" dirty="0" smtClean="0"/>
              <a:t>disclosed </a:t>
            </a:r>
            <a:br>
              <a:rPr lang="en-US" altLang="zh-TW" dirty="0" smtClean="0"/>
            </a:br>
            <a:r>
              <a:rPr lang="en-US" altLang="zh-TW" dirty="0" smtClean="0"/>
              <a:t>after 1946</a:t>
            </a:r>
            <a:endParaRPr lang="zh-TW" altLang="en-US" dirty="0"/>
          </a:p>
        </p:txBody>
      </p:sp>
      <p:pic>
        <p:nvPicPr>
          <p:cNvPr id="6" name="Picture 1027"/>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145610" y="4581128"/>
            <a:ext cx="2133600" cy="146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文字方塊 6"/>
          <p:cNvSpPr txBox="1"/>
          <p:nvPr/>
        </p:nvSpPr>
        <p:spPr>
          <a:xfrm>
            <a:off x="6024485" y="5676389"/>
            <a:ext cx="1462260" cy="461665"/>
          </a:xfrm>
          <a:prstGeom prst="rect">
            <a:avLst/>
          </a:prstGeom>
          <a:noFill/>
        </p:spPr>
        <p:txBody>
          <a:bodyPr wrap="none" rtlCol="0">
            <a:spAutoFit/>
          </a:bodyPr>
          <a:lstStyle/>
          <a:p>
            <a:pPr marL="0"/>
            <a:r>
              <a:rPr lang="en-US" altLang="zh-TW" dirty="0" smtClean="0">
                <a:latin typeface="+mn-lt"/>
              </a:rPr>
              <a:t>Fig. 1.12.1</a:t>
            </a:r>
            <a:endParaRPr lang="zh-TW" altLang="en-US" dirty="0">
              <a:latin typeface="+mn-lt"/>
            </a:endParaRPr>
          </a:p>
        </p:txBody>
      </p:sp>
      <p:pic>
        <p:nvPicPr>
          <p:cNvPr id="8" name="圖片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54812" y="3214251"/>
            <a:ext cx="4401607" cy="2519005"/>
          </a:xfrm>
          <a:prstGeom prst="rect">
            <a:avLst/>
          </a:prstGeom>
        </p:spPr>
      </p:pic>
      <p:sp>
        <p:nvSpPr>
          <p:cNvPr id="5" name="投影片編號版面配置區 4"/>
          <p:cNvSpPr>
            <a:spLocks noGrp="1"/>
          </p:cNvSpPr>
          <p:nvPr>
            <p:ph type="sldNum" sz="quarter" idx="11"/>
          </p:nvPr>
        </p:nvSpPr>
        <p:spPr/>
        <p:txBody>
          <a:bodyPr/>
          <a:lstStyle/>
          <a:p>
            <a:fld id="{0EF8A0A4-1A2F-4B89-B3C7-02C31CE3A532}" type="slidenum">
              <a:rPr lang="zh-TW" altLang="en-US" smtClean="0"/>
              <a:pPr/>
              <a:t>7</a:t>
            </a:fld>
            <a:endParaRPr lang="zh-TW" altLang="zh-TW"/>
          </a:p>
        </p:txBody>
      </p:sp>
    </p:spTree>
    <p:extLst>
      <p:ext uri="{BB962C8B-B14F-4D97-AF65-F5344CB8AC3E}">
        <p14:creationId xmlns:p14="http://schemas.microsoft.com/office/powerpoint/2010/main" val="3632851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TW" smtClean="0"/>
              <a:t>ENIAC</a:t>
            </a:r>
            <a:endParaRPr lang="zh-TW" altLang="en-US" dirty="0"/>
          </a:p>
        </p:txBody>
      </p:sp>
      <p:sp>
        <p:nvSpPr>
          <p:cNvPr id="16387" name="Rectangle 3"/>
          <p:cNvSpPr>
            <a:spLocks noGrp="1" noChangeArrowheads="1"/>
          </p:cNvSpPr>
          <p:nvPr>
            <p:ph type="body" idx="1"/>
          </p:nvPr>
        </p:nvSpPr>
        <p:spPr/>
        <p:txBody>
          <a:bodyPr/>
          <a:lstStyle/>
          <a:p>
            <a:r>
              <a:rPr lang="en-US" altLang="zh-TW" dirty="0" smtClean="0"/>
              <a:t>Size:</a:t>
            </a:r>
          </a:p>
          <a:p>
            <a:pPr lvl="1"/>
            <a:r>
              <a:rPr lang="en-US" altLang="zh-TW" dirty="0" smtClean="0"/>
              <a:t>80 feet long by 8.5 feet high, several feet wide</a:t>
            </a:r>
          </a:p>
          <a:p>
            <a:pPr lvl="1"/>
            <a:r>
              <a:rPr lang="zh-TW" altLang="zh-TW" dirty="0" smtClean="0"/>
              <a:t>20 10-</a:t>
            </a:r>
            <a:r>
              <a:rPr lang="en-US" altLang="zh-TW" dirty="0" smtClean="0"/>
              <a:t>digit registers, each 2 feet long</a:t>
            </a:r>
            <a:endParaRPr lang="zh-TW" altLang="en-US" dirty="0" smtClean="0"/>
          </a:p>
          <a:p>
            <a:r>
              <a:rPr lang="en-US" altLang="zh-TW" dirty="0" smtClean="0"/>
              <a:t>Programming:</a:t>
            </a:r>
          </a:p>
          <a:p>
            <a:pPr lvl="1"/>
            <a:r>
              <a:rPr lang="en-US" altLang="zh-TW" dirty="0" smtClean="0"/>
              <a:t>Manually by plugging cables and setting switches</a:t>
            </a:r>
            <a:endParaRPr lang="zh-TW" altLang="en-US" dirty="0" smtClean="0"/>
          </a:p>
          <a:p>
            <a:r>
              <a:rPr lang="en-US" altLang="zh-TW" dirty="0" smtClean="0"/>
              <a:t>Performance:</a:t>
            </a:r>
          </a:p>
          <a:p>
            <a:pPr lvl="1"/>
            <a:r>
              <a:rPr lang="zh-TW" altLang="en-US" dirty="0" smtClean="0"/>
              <a:t>1900 </a:t>
            </a:r>
            <a:r>
              <a:rPr lang="en-US" altLang="zh-TW" dirty="0" smtClean="0"/>
              <a:t>additions/sec</a:t>
            </a:r>
            <a:endParaRPr lang="zh-TW" altLang="zh-TW" dirty="0" smtClean="0"/>
          </a:p>
          <a:p>
            <a:r>
              <a:rPr lang="en-US" altLang="zh-TW" dirty="0" smtClean="0"/>
              <a:t>Technology:</a:t>
            </a:r>
          </a:p>
          <a:p>
            <a:pPr lvl="1"/>
            <a:r>
              <a:rPr lang="en-US" altLang="zh-TW" i="1" dirty="0" smtClean="0">
                <a:solidFill>
                  <a:srgbClr val="FF0000"/>
                </a:solidFill>
              </a:rPr>
              <a:t>Vacuum tube </a:t>
            </a:r>
            <a:r>
              <a:rPr lang="en-US" altLang="zh-TW" dirty="0" smtClean="0"/>
              <a:t>(used </a:t>
            </a:r>
            <a:r>
              <a:rPr lang="zh-TW" altLang="en-US" dirty="0" smtClean="0"/>
              <a:t>18,000 </a:t>
            </a:r>
            <a:r>
              <a:rPr lang="en-US" altLang="zh-TW" dirty="0" smtClean="0"/>
              <a:t/>
            </a:r>
            <a:br>
              <a:rPr lang="en-US" altLang="zh-TW" dirty="0" smtClean="0"/>
            </a:br>
            <a:r>
              <a:rPr lang="en-US" altLang="zh-TW" dirty="0" smtClean="0"/>
              <a:t>vacuum</a:t>
            </a:r>
            <a:r>
              <a:rPr lang="zh-TW" altLang="en-US" dirty="0" smtClean="0"/>
              <a:t> </a:t>
            </a:r>
            <a:r>
              <a:rPr lang="en-US" altLang="zh-TW" dirty="0" smtClean="0"/>
              <a:t>tubes, which are </a:t>
            </a:r>
            <a:br>
              <a:rPr lang="en-US" altLang="zh-TW" dirty="0" smtClean="0"/>
            </a:br>
            <a:r>
              <a:rPr lang="en-US" altLang="zh-TW" dirty="0" smtClean="0"/>
              <a:t>electronic switches developed </a:t>
            </a:r>
            <a:br>
              <a:rPr lang="en-US" altLang="zh-TW" dirty="0" smtClean="0"/>
            </a:br>
            <a:r>
              <a:rPr lang="en-US" altLang="zh-TW" dirty="0" smtClean="0"/>
              <a:t>around 1906</a:t>
            </a:r>
            <a:r>
              <a:rPr lang="zh-TW" altLang="en-US" dirty="0" smtClean="0"/>
              <a:t>)</a:t>
            </a:r>
          </a:p>
        </p:txBody>
      </p:sp>
      <p:pic>
        <p:nvPicPr>
          <p:cNvPr id="162818" name="Picture 2" descr="enter image description here"/>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5302250" y="3861048"/>
            <a:ext cx="3333750" cy="1944688"/>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3246050" y="5877272"/>
            <a:ext cx="5912196" cy="261610"/>
          </a:xfrm>
          <a:prstGeom prst="rect">
            <a:avLst/>
          </a:prstGeom>
          <a:noFill/>
        </p:spPr>
        <p:txBody>
          <a:bodyPr wrap="none" rtlCol="0">
            <a:spAutoFit/>
          </a:bodyPr>
          <a:lstStyle/>
          <a:p>
            <a:pPr marL="0"/>
            <a:r>
              <a:rPr lang="en-US" altLang="zh-TW" sz="1100" dirty="0">
                <a:latin typeface="+mn-lt"/>
              </a:rPr>
              <a:t>https://electronics.stackexchange.com/questions/156301/how-does-a-vacuum-tube-amplifier-work</a:t>
            </a:r>
            <a:endParaRPr lang="zh-TW" altLang="en-US" sz="1100" dirty="0">
              <a:latin typeface="+mn-lt"/>
            </a:endParaRPr>
          </a:p>
        </p:txBody>
      </p:sp>
      <p:sp>
        <p:nvSpPr>
          <p:cNvPr id="11" name="文字方塊 10"/>
          <p:cNvSpPr txBox="1"/>
          <p:nvPr/>
        </p:nvSpPr>
        <p:spPr>
          <a:xfrm>
            <a:off x="6588224" y="3779748"/>
            <a:ext cx="798617" cy="369332"/>
          </a:xfrm>
          <a:prstGeom prst="rect">
            <a:avLst/>
          </a:prstGeom>
          <a:noFill/>
        </p:spPr>
        <p:txBody>
          <a:bodyPr wrap="none" rtlCol="0">
            <a:spAutoFit/>
          </a:bodyPr>
          <a:lstStyle/>
          <a:p>
            <a:pPr marL="0"/>
            <a:r>
              <a:rPr lang="en-US" altLang="zh-TW" sz="1800" dirty="0" smtClean="0">
                <a:latin typeface="+mn-lt"/>
              </a:rPr>
              <a:t>Anode</a:t>
            </a:r>
            <a:endParaRPr lang="zh-TW" altLang="en-US" sz="1800" dirty="0">
              <a:latin typeface="+mn-lt"/>
            </a:endParaRPr>
          </a:p>
        </p:txBody>
      </p:sp>
      <p:sp>
        <p:nvSpPr>
          <p:cNvPr id="17" name="文字方塊 16"/>
          <p:cNvSpPr txBox="1"/>
          <p:nvPr/>
        </p:nvSpPr>
        <p:spPr>
          <a:xfrm>
            <a:off x="7092280" y="5599189"/>
            <a:ext cx="974434" cy="369332"/>
          </a:xfrm>
          <a:prstGeom prst="rect">
            <a:avLst/>
          </a:prstGeom>
          <a:noFill/>
        </p:spPr>
        <p:txBody>
          <a:bodyPr wrap="none" rtlCol="0">
            <a:spAutoFit/>
          </a:bodyPr>
          <a:lstStyle/>
          <a:p>
            <a:pPr marL="0"/>
            <a:r>
              <a:rPr lang="en-US" altLang="zh-TW" sz="1800" dirty="0" smtClean="0">
                <a:latin typeface="+mn-lt"/>
              </a:rPr>
              <a:t>Cathode</a:t>
            </a:r>
            <a:endParaRPr lang="zh-TW" altLang="en-US" sz="1800" dirty="0">
              <a:latin typeface="+mn-lt"/>
            </a:endParaRPr>
          </a:p>
        </p:txBody>
      </p:sp>
      <p:sp>
        <p:nvSpPr>
          <p:cNvPr id="18" name="文字方塊 17"/>
          <p:cNvSpPr txBox="1"/>
          <p:nvPr/>
        </p:nvSpPr>
        <p:spPr>
          <a:xfrm>
            <a:off x="5189786" y="4521647"/>
            <a:ext cx="1294522" cy="369332"/>
          </a:xfrm>
          <a:prstGeom prst="rect">
            <a:avLst/>
          </a:prstGeom>
          <a:noFill/>
        </p:spPr>
        <p:txBody>
          <a:bodyPr wrap="none" rtlCol="0">
            <a:spAutoFit/>
          </a:bodyPr>
          <a:lstStyle/>
          <a:p>
            <a:pPr marL="0"/>
            <a:r>
              <a:rPr lang="en-US" altLang="zh-TW" sz="1800" dirty="0" smtClean="0">
                <a:latin typeface="+mn-lt"/>
              </a:rPr>
              <a:t>Control grid</a:t>
            </a:r>
            <a:endParaRPr lang="zh-TW" altLang="en-US" sz="1800" dirty="0">
              <a:latin typeface="+mn-lt"/>
            </a:endParaRPr>
          </a:p>
        </p:txBody>
      </p:sp>
      <p:pic>
        <p:nvPicPr>
          <p:cNvPr id="3" name="圖片 2" descr="File:SPST &lt;strong&gt;switch&lt;/strong&gt; symbol.svg - Wikimedia Commons"/>
          <p:cNvPicPr>
            <a:picLocks noChangeAspect="1"/>
          </p:cNvPicPr>
          <p:nvPr/>
        </p:nvPicPr>
        <p:blipFill>
          <a:blip r:embed="rId4"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rot="5400000" flipV="1">
            <a:off x="7704777" y="4564441"/>
            <a:ext cx="1847251" cy="584482"/>
          </a:xfrm>
          <a:prstGeom prst="rect">
            <a:avLst/>
          </a:prstGeom>
        </p:spPr>
      </p:pic>
      <p:sp>
        <p:nvSpPr>
          <p:cNvPr id="4" name="投影片編號版面配置區 3"/>
          <p:cNvSpPr>
            <a:spLocks noGrp="1"/>
          </p:cNvSpPr>
          <p:nvPr>
            <p:ph type="sldNum" sz="quarter" idx="11"/>
          </p:nvPr>
        </p:nvSpPr>
        <p:spPr/>
        <p:txBody>
          <a:bodyPr/>
          <a:lstStyle/>
          <a:p>
            <a:fld id="{0EF8A0A4-1A2F-4B89-B3C7-02C31CE3A532}" type="slidenum">
              <a:rPr lang="zh-TW" altLang="en-US" smtClean="0"/>
              <a:pPr/>
              <a:t>8</a:t>
            </a:fld>
            <a:endParaRPr lang="zh-TW" altLang="zh-TW"/>
          </a:p>
        </p:txBody>
      </p:sp>
      <p:sp>
        <p:nvSpPr>
          <p:cNvPr id="2" name="等腰三角形 1"/>
          <p:cNvSpPr/>
          <p:nvPr/>
        </p:nvSpPr>
        <p:spPr bwMode="auto">
          <a:xfrm>
            <a:off x="6876256" y="5270968"/>
            <a:ext cx="288032" cy="186231"/>
          </a:xfrm>
          <a:prstGeom prst="triangle">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pic>
        <p:nvPicPr>
          <p:cNvPr id="54274" name="Picture 2" descr="enter image description here"/>
          <p:cNvPicPr>
            <a:picLocks noChangeAspect="1" noChangeArrowheads="1"/>
          </p:cNvPicPr>
          <p:nvPr/>
        </p:nvPicPr>
        <p:blipFill rotWithShape="1">
          <a:blip r:embed="rId5">
            <a:extLst>
              <a:ext uri="{28A0092B-C50C-407E-A947-70E740481C1C}">
                <a14:useLocalDpi xmlns:a14="http://schemas.microsoft.com/office/drawing/2010/main" val="0"/>
              </a:ext>
            </a:extLst>
          </a:blip>
          <a:srcRect l="32537" r="6166"/>
          <a:stretch/>
        </p:blipFill>
        <p:spPr bwMode="auto">
          <a:xfrm>
            <a:off x="6298985" y="1296663"/>
            <a:ext cx="1657391" cy="2419699"/>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474_vacuumt"/>
          <p:cNvPicPr>
            <a:picLocks noChangeAspect="1" noChangeArrowheads="1"/>
          </p:cNvPicPr>
          <p:nvPr/>
        </p:nvPicPr>
        <p:blipFill rotWithShape="1">
          <a:blip r:embed="rId6" cstate="screen">
            <a:clrChange>
              <a:clrFrom>
                <a:srgbClr val="FDFDFD"/>
              </a:clrFrom>
              <a:clrTo>
                <a:srgbClr val="FDFDFD">
                  <a:alpha val="0"/>
                </a:srgbClr>
              </a:clrTo>
            </a:clrChange>
            <a:extLst>
              <a:ext uri="{28A0092B-C50C-407E-A947-70E740481C1C}">
                <a14:useLocalDpi xmlns:a14="http://schemas.microsoft.com/office/drawing/2010/main"/>
              </a:ext>
            </a:extLst>
          </a:blip>
          <a:srcRect/>
          <a:stretch/>
        </p:blipFill>
        <p:spPr bwMode="auto">
          <a:xfrm>
            <a:off x="7790541" y="1124744"/>
            <a:ext cx="1389971" cy="2779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23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7">
                                            <p:txEl>
                                              <p:pRg st="7" end="7"/>
                                            </p:txEl>
                                          </p:spTgt>
                                        </p:tgtEl>
                                        <p:attrNameLst>
                                          <p:attrName>style.visibility</p:attrName>
                                        </p:attrNameLst>
                                      </p:cBhvr>
                                      <p:to>
                                        <p:strVal val="visible"/>
                                      </p:to>
                                    </p:set>
                                    <p:animEffect transition="in" filter="fade">
                                      <p:cBhvr>
                                        <p:cTn id="7" dur="500"/>
                                        <p:tgtEl>
                                          <p:spTgt spid="16387">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387">
                                            <p:txEl>
                                              <p:pRg st="8" end="8"/>
                                            </p:txEl>
                                          </p:spTgt>
                                        </p:tgtEl>
                                        <p:attrNameLst>
                                          <p:attrName>style.visibility</p:attrName>
                                        </p:attrNameLst>
                                      </p:cBhvr>
                                      <p:to>
                                        <p:strVal val="visible"/>
                                      </p:to>
                                    </p:set>
                                    <p:animEffect transition="in" filter="fade">
                                      <p:cBhvr>
                                        <p:cTn id="10" dur="500"/>
                                        <p:tgtEl>
                                          <p:spTgt spid="16387">
                                            <p:txEl>
                                              <p:pRg st="8" end="8"/>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6388"/>
                                        </p:tgtEl>
                                        <p:attrNameLst>
                                          <p:attrName>style.visibility</p:attrName>
                                        </p:attrNameLst>
                                      </p:cBhvr>
                                      <p:to>
                                        <p:strVal val="visible"/>
                                      </p:to>
                                    </p:set>
                                    <p:animEffect transition="in" filter="fade">
                                      <p:cBhvr>
                                        <p:cTn id="14" dur="500"/>
                                        <p:tgtEl>
                                          <p:spTgt spid="16388"/>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54274"/>
                                        </p:tgtEl>
                                        <p:attrNameLst>
                                          <p:attrName>style.visibility</p:attrName>
                                        </p:attrNameLst>
                                      </p:cBhvr>
                                      <p:to>
                                        <p:strVal val="visible"/>
                                      </p:to>
                                    </p:set>
                                    <p:animEffect transition="in" filter="fade">
                                      <p:cBhvr>
                                        <p:cTn id="18" dur="500"/>
                                        <p:tgtEl>
                                          <p:spTgt spid="5427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28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7" grpId="0"/>
      <p:bldP spid="18" grpId="0"/>
      <p:bldP spid="2" grpId="0" animBg="1"/>
    </p:bldLst>
  </p:timing>
</p:sld>
</file>

<file path=ppt/theme/theme1.xml><?xml version="1.0" encoding="utf-8"?>
<a:theme xmlns:a="http://schemas.openxmlformats.org/drawingml/2006/main" name="Contemporary Portrai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smtClean="0">
            <a:ln>
              <a:noFill/>
            </a:ln>
            <a:solidFill>
              <a:schemeClr val="tx1"/>
            </a:solidFill>
            <a:effectLst/>
            <a:latin typeface="+mn-lt"/>
            <a:ea typeface="標楷體" panose="03000509000000000000"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marL="0">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12493</TotalTime>
  <Words>2990</Words>
  <Application>Microsoft Office PowerPoint</Application>
  <PresentationFormat>如螢幕大小 (4:3)</PresentationFormat>
  <Paragraphs>555</Paragraphs>
  <Slides>46</Slides>
  <Notes>30</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2</vt:i4>
      </vt:variant>
      <vt:variant>
        <vt:lpstr>投影片標題</vt:lpstr>
      </vt:variant>
      <vt:variant>
        <vt:i4>46</vt:i4>
      </vt:variant>
    </vt:vector>
  </HeadingPairs>
  <TitlesOfParts>
    <vt:vector size="57" baseType="lpstr">
      <vt:lpstr>新細明體</vt:lpstr>
      <vt:lpstr>標楷體</vt:lpstr>
      <vt:lpstr>Arial</vt:lpstr>
      <vt:lpstr>Calibri</vt:lpstr>
      <vt:lpstr>Symbol</vt:lpstr>
      <vt:lpstr>Tahoma</vt:lpstr>
      <vt:lpstr>Times New Roman</vt:lpstr>
      <vt:lpstr>Wingdings</vt:lpstr>
      <vt:lpstr>Contemporary Portrait</vt:lpstr>
      <vt:lpstr>點陣圖影像</vt:lpstr>
      <vt:lpstr>方程式</vt:lpstr>
      <vt:lpstr>CS4100: Computer Architecture  Computer Abstractions  and Technology (I)</vt:lpstr>
      <vt:lpstr>Outline</vt:lpstr>
      <vt:lpstr>When was “computer” developed?</vt:lpstr>
      <vt:lpstr>About 1300 years ago …</vt:lpstr>
      <vt:lpstr>Have to Be Precise about What We Mean</vt:lpstr>
      <vt:lpstr>There Were Many Computing Devices</vt:lpstr>
      <vt:lpstr>When was the first all-electronic, programmable, general-purpose computer developed?</vt:lpstr>
      <vt:lpstr>First Modern “Computer”</vt:lpstr>
      <vt:lpstr>ENIAC</vt:lpstr>
      <vt:lpstr>Transistors Were Invented at Same Time</vt:lpstr>
      <vt:lpstr>Computers Start Leveraging Transistors</vt:lpstr>
      <vt:lpstr>Another Technology Breakthrough: IC</vt:lpstr>
      <vt:lpstr>As IC Chips Scale …</vt:lpstr>
      <vt:lpstr>Importance of Technology Push</vt:lpstr>
      <vt:lpstr>Technology and Architecture Evolution</vt:lpstr>
      <vt:lpstr>Arch. Innovations Ride Technology Scaling</vt:lpstr>
      <vt:lpstr>Comparison of Computers Since 1950</vt:lpstr>
      <vt:lpstr>Computers Are Now Pervasive</vt:lpstr>
      <vt:lpstr>The PostPC Era</vt:lpstr>
      <vt:lpstr>The PostPC Era</vt:lpstr>
      <vt:lpstr>Technology and Computer Summary</vt:lpstr>
      <vt:lpstr>Outline</vt:lpstr>
      <vt:lpstr>Eight Great Ideas in Computer Architecture</vt:lpstr>
      <vt:lpstr>An Example of Abstraction</vt:lpstr>
      <vt:lpstr>Eight Great Ideas in Computer Architecture</vt:lpstr>
      <vt:lpstr>Outline</vt:lpstr>
      <vt:lpstr>Below Your Program</vt:lpstr>
      <vt:lpstr>Levels of Program Code</vt:lpstr>
      <vt:lpstr>Understanding Performance</vt:lpstr>
      <vt:lpstr>Outline</vt:lpstr>
      <vt:lpstr>Components of a Computer</vt:lpstr>
      <vt:lpstr>Inside a Computer</vt:lpstr>
      <vt:lpstr>Central Processing Unit (CPU)</vt:lpstr>
      <vt:lpstr>Touchscreen</vt:lpstr>
      <vt:lpstr>Through the Looking Glass</vt:lpstr>
      <vt:lpstr>Opening the Box (Apple iPad 2)</vt:lpstr>
      <vt:lpstr>Inside the Processor (CPU)</vt:lpstr>
      <vt:lpstr>A Safe Place for Data</vt:lpstr>
      <vt:lpstr>Networks</vt:lpstr>
      <vt:lpstr>Outline</vt:lpstr>
      <vt:lpstr>Semiconductor Technology</vt:lpstr>
      <vt:lpstr>Manufacturing ICs</vt:lpstr>
      <vt:lpstr>Intel Core i7 Wafer</vt:lpstr>
      <vt:lpstr>Integrated Circuit Cost</vt:lpstr>
      <vt:lpstr>Big Picture </vt:lpstr>
      <vt:lpstr>Abstractions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1513</cp:revision>
  <dcterms:created xsi:type="dcterms:W3CDTF">2000-02-07T23:54:30Z</dcterms:created>
  <dcterms:modified xsi:type="dcterms:W3CDTF">2019-02-25T12:33:38Z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